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9" r:id="rId2"/>
    <p:sldId id="270" r:id="rId3"/>
    <p:sldId id="305" r:id="rId4"/>
    <p:sldId id="311" r:id="rId5"/>
    <p:sldId id="307" r:id="rId6"/>
    <p:sldId id="308" r:id="rId7"/>
    <p:sldId id="309" r:id="rId8"/>
    <p:sldId id="310" r:id="rId9"/>
    <p:sldId id="271" r:id="rId10"/>
    <p:sldId id="278" r:id="rId11"/>
    <p:sldId id="276" r:id="rId12"/>
    <p:sldId id="277" r:id="rId13"/>
    <p:sldId id="275" r:id="rId14"/>
    <p:sldId id="279" r:id="rId15"/>
    <p:sldId id="280" r:id="rId16"/>
    <p:sldId id="281" r:id="rId17"/>
    <p:sldId id="272" r:id="rId18"/>
    <p:sldId id="312" r:id="rId19"/>
    <p:sldId id="313" r:id="rId20"/>
    <p:sldId id="314" r:id="rId21"/>
    <p:sldId id="315" r:id="rId22"/>
    <p:sldId id="324" r:id="rId23"/>
    <p:sldId id="318" r:id="rId24"/>
    <p:sldId id="319" r:id="rId25"/>
    <p:sldId id="320" r:id="rId26"/>
    <p:sldId id="321" r:id="rId27"/>
    <p:sldId id="322" r:id="rId28"/>
    <p:sldId id="283" r:id="rId29"/>
    <p:sldId id="285" r:id="rId30"/>
    <p:sldId id="287" r:id="rId31"/>
    <p:sldId id="273" r:id="rId32"/>
    <p:sldId id="306" r:id="rId33"/>
    <p:sldId id="291" r:id="rId34"/>
    <p:sldId id="292" r:id="rId35"/>
    <p:sldId id="293" r:id="rId36"/>
    <p:sldId id="294" r:id="rId37"/>
    <p:sldId id="296" r:id="rId38"/>
    <p:sldId id="288" r:id="rId39"/>
    <p:sldId id="297" r:id="rId40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32BC74ED-C90B-4301-8972-FE30FE9FE9F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246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89645997-6889-46A4-9772-C601BA1E444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197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5" name="Picture 16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Logo FMUP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37288"/>
            <a:ext cx="5975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65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8C46-78C1-48EC-9268-0CE1C9CB5E6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1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5D60-871F-4D10-A845-4D4B372680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205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924B-5694-404F-8BB3-7C79B6696E9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885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7AAF-6116-42F2-82EA-594CBD1E435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58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804B8-05AD-4B61-9CD0-0BC42D1E9D0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61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1828-5779-4A31-BD47-4C06A92F09A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4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6CFF-FF2C-49D8-A325-FB9A584C5FD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11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63E5-031E-4E92-881D-1CFA5F82F3C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460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36E5-D140-46BC-A2B1-0351A83580F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4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D418-F488-4FE7-9D55-39820557B4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53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CD12-87F7-4B45-AE6E-78038863C1C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345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9700-A0B3-406B-88EB-34014F2B4E9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808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5256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BR" smtClean="0"/>
              <a:t>PSI 17/18 - T6.1 – Reconhecimento de Padrões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6E2343F8-8222-4574-B3A5-604458578C9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1031" name="Picture 1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2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13" descr="Logo FMUP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altLang="pt-PT" dirty="0" smtClean="0"/>
              <a:t>T6.1 – Reconhecimento de Padrões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Proc. Sinal e Imagem</a:t>
            </a:r>
            <a:br>
              <a:rPr lang="pt-PT" altLang="pt-PT" smtClean="0"/>
            </a:br>
            <a:r>
              <a:rPr lang="pt-PT" altLang="pt-PT" smtClean="0"/>
              <a:t>Mestrado em Informática Médica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411288" y="5084763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Conhecimento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 reconhecimento não é possível sem </a:t>
            </a:r>
            <a:r>
              <a:rPr lang="pt-PT" altLang="pt-PT" b="1" smtClean="0"/>
              <a:t>Conhecimento</a:t>
            </a:r>
            <a:r>
              <a:rPr lang="pt-PT" altLang="pt-PT" smtClean="0"/>
              <a:t>.</a:t>
            </a:r>
          </a:p>
          <a:p>
            <a:pPr lvl="1" eaLnBrk="1" hangingPunct="1"/>
            <a:r>
              <a:rPr lang="pt-PT" altLang="pt-PT" smtClean="0"/>
              <a:t>Acerca dos objectos a reconhecer.</a:t>
            </a:r>
          </a:p>
          <a:p>
            <a:pPr lvl="1" eaLnBrk="1" hangingPunct="1"/>
            <a:r>
              <a:rPr lang="pt-PT" altLang="pt-PT" smtClean="0"/>
              <a:t>Acerca das classes de objectos.</a:t>
            </a:r>
          </a:p>
          <a:p>
            <a:pPr lvl="1" eaLnBrk="1" hangingPunct="1"/>
            <a:r>
              <a:rPr lang="pt-PT" altLang="pt-PT" smtClean="0"/>
              <a:t>Acerca do contexto do reconhecimento.</a:t>
            </a:r>
          </a:p>
          <a:p>
            <a:pPr lvl="1" eaLnBrk="1" hangingPunct="1"/>
            <a:endParaRPr lang="pt-PT" altLang="pt-PT" smtClean="0"/>
          </a:p>
        </p:txBody>
      </p:sp>
      <p:pic>
        <p:nvPicPr>
          <p:cNvPr id="14341" name="Picture 5" descr="MCj041514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21163"/>
            <a:ext cx="109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427538" y="1773238"/>
            <a:ext cx="3744912" cy="3240087"/>
          </a:xfrm>
          <a:prstGeom prst="cloudCallout">
            <a:avLst>
              <a:gd name="adj1" fmla="val 61532"/>
              <a:gd name="adj2" fmla="val 18495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Mas o que é isso de </a:t>
            </a:r>
            <a:r>
              <a:rPr lang="pt-PT" altLang="pt-PT" sz="2000" i="1">
                <a:solidFill>
                  <a:schemeClr val="tx1"/>
                </a:solidFill>
              </a:rPr>
              <a:t>conhecimento</a:t>
            </a:r>
            <a:r>
              <a:rPr lang="pt-PT" altLang="pt-PT" sz="20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o represento?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o calculo?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Sintaxe e Semântica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Sintaxe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A sintaxe de uma representação especifica os símbolos que podem ser usados, e a forma como estes podem ser combinados em </a:t>
            </a:r>
            <a:r>
              <a:rPr lang="pt-PT" altLang="pt-PT" i="1" smtClean="0"/>
              <a:t>palavras</a:t>
            </a:r>
            <a:r>
              <a:rPr lang="pt-PT" altLang="pt-PT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Semântica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A semântica de uma representação especifica a codificação de </a:t>
            </a:r>
            <a:r>
              <a:rPr lang="pt-PT" altLang="pt-PT" i="1" smtClean="0"/>
              <a:t>significado </a:t>
            </a:r>
            <a:r>
              <a:rPr lang="pt-PT" altLang="pt-PT" smtClean="0"/>
              <a:t>nesta, assim como a forma que as </a:t>
            </a:r>
            <a:r>
              <a:rPr lang="pt-PT" altLang="pt-PT" i="1" smtClean="0"/>
              <a:t>palavras </a:t>
            </a:r>
            <a:r>
              <a:rPr lang="pt-PT" altLang="pt-PT" smtClean="0"/>
              <a:t>podem ser combinadas em </a:t>
            </a:r>
            <a:r>
              <a:rPr lang="pt-PT" altLang="pt-PT" i="1" smtClean="0"/>
              <a:t>frases</a:t>
            </a:r>
            <a:r>
              <a:rPr lang="pt-PT" altLang="pt-PT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14339" name="Picture 6" descr="EKE__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284538"/>
            <a:ext cx="2087562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Representação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Uma </a:t>
            </a:r>
            <a:r>
              <a:rPr lang="pt-PT" altLang="pt-PT" b="1" smtClean="0"/>
              <a:t>Representação </a:t>
            </a:r>
            <a:r>
              <a:rPr lang="pt-PT" altLang="pt-PT" smtClean="0"/>
              <a:t>é uma conjunto de convenções sintáticas e semânticas que tornam possível a descrição de algo.</a:t>
            </a: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>
            <a:off x="755650" y="3429000"/>
            <a:ext cx="3600450" cy="2305050"/>
          </a:xfrm>
          <a:prstGeom prst="wedgeRoundRectCallout">
            <a:avLst>
              <a:gd name="adj1" fmla="val 15125"/>
              <a:gd name="adj2" fmla="val -5702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 língua portuguesa é uma </a:t>
            </a:r>
            <a:r>
              <a:rPr lang="pt-PT" altLang="pt-PT" sz="2400" b="1">
                <a:solidFill>
                  <a:schemeClr val="tx1"/>
                </a:solidFill>
              </a:rPr>
              <a:t>representação </a:t>
            </a:r>
            <a:r>
              <a:rPr lang="pt-PT" altLang="pt-PT" sz="2400">
                <a:solidFill>
                  <a:schemeClr val="tx1"/>
                </a:solidFill>
              </a:rPr>
              <a:t>com </a:t>
            </a:r>
            <a:r>
              <a:rPr lang="pt-PT" altLang="pt-PT" sz="2400" b="1">
                <a:solidFill>
                  <a:schemeClr val="tx1"/>
                </a:solidFill>
              </a:rPr>
              <a:t>sintaxe</a:t>
            </a:r>
            <a:r>
              <a:rPr lang="pt-PT" altLang="pt-PT" sz="2400">
                <a:solidFill>
                  <a:schemeClr val="tx1"/>
                </a:solidFill>
              </a:rPr>
              <a:t> e </a:t>
            </a:r>
            <a:r>
              <a:rPr lang="pt-PT" altLang="pt-PT" sz="2400" b="1">
                <a:solidFill>
                  <a:schemeClr val="tx1"/>
                </a:solidFill>
              </a:rPr>
              <a:t>semântica</a:t>
            </a:r>
            <a:r>
              <a:rPr lang="pt-PT" altLang="pt-PT" sz="2400">
                <a:solidFill>
                  <a:schemeClr val="tx1"/>
                </a:solidFill>
              </a:rPr>
              <a:t> bem definida.</a:t>
            </a:r>
          </a:p>
        </p:txBody>
      </p:sp>
      <p:sp>
        <p:nvSpPr>
          <p:cNvPr id="16391" name="AutoShape 5"/>
          <p:cNvSpPr>
            <a:spLocks noChangeArrowheads="1"/>
          </p:cNvSpPr>
          <p:nvPr/>
        </p:nvSpPr>
        <p:spPr bwMode="auto">
          <a:xfrm>
            <a:off x="4643438" y="5445125"/>
            <a:ext cx="3960812" cy="504825"/>
          </a:xfrm>
          <a:prstGeom prst="wedgeRoundRectCallout">
            <a:avLst>
              <a:gd name="adj1" fmla="val 4389"/>
              <a:gd name="adj2" fmla="val -96542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</a:t>
            </a:r>
            <a:r>
              <a:rPr lang="pt-PT" altLang="pt-PT" sz="2400" i="1">
                <a:solidFill>
                  <a:schemeClr val="tx1"/>
                </a:solidFill>
              </a:rPr>
              <a:t>representar </a:t>
            </a:r>
            <a:r>
              <a:rPr lang="pt-PT" altLang="pt-PT" sz="2400">
                <a:solidFill>
                  <a:schemeClr val="tx1"/>
                </a:solidFill>
              </a:rPr>
              <a:t>isto?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Representação do conhecimento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 smtClean="0"/>
              <a:t>Como representar matematicamente o conhecimento?</a:t>
            </a:r>
          </a:p>
          <a:p>
            <a:pPr eaLnBrk="1" hangingPunct="1"/>
            <a:r>
              <a:rPr lang="pt-PT" altLang="pt-PT" sz="2400" smtClean="0"/>
              <a:t>Várias técnicas:</a:t>
            </a:r>
          </a:p>
          <a:p>
            <a:pPr lvl="1" eaLnBrk="1" hangingPunct="1"/>
            <a:r>
              <a:rPr lang="pt-PT" altLang="pt-PT" sz="2000" smtClean="0"/>
              <a:t>Características</a:t>
            </a:r>
          </a:p>
          <a:p>
            <a:pPr lvl="1" eaLnBrk="1" hangingPunct="1"/>
            <a:r>
              <a:rPr lang="pt-PT" altLang="pt-PT" sz="2000" smtClean="0"/>
              <a:t>Gramática e linguagens</a:t>
            </a:r>
          </a:p>
          <a:p>
            <a:pPr lvl="1" eaLnBrk="1" hangingPunct="1"/>
            <a:r>
              <a:rPr lang="pt-PT" altLang="pt-PT" sz="2000" i="1" smtClean="0"/>
              <a:t>Predicate Logic</a:t>
            </a:r>
            <a:endParaRPr lang="pt-PT" altLang="pt-PT" sz="2000" smtClean="0"/>
          </a:p>
          <a:p>
            <a:pPr lvl="1" eaLnBrk="1" hangingPunct="1"/>
            <a:r>
              <a:rPr lang="pt-PT" altLang="pt-PT" sz="2000" smtClean="0"/>
              <a:t>Regras</a:t>
            </a:r>
          </a:p>
          <a:p>
            <a:pPr lvl="1" eaLnBrk="1" hangingPunct="1"/>
            <a:r>
              <a:rPr lang="pt-PT" altLang="pt-PT" sz="2000" i="1" smtClean="0"/>
              <a:t>Fuzzy Logic</a:t>
            </a:r>
          </a:p>
          <a:p>
            <a:pPr lvl="1" eaLnBrk="1" hangingPunct="1"/>
            <a:r>
              <a:rPr lang="pt-PT" altLang="pt-PT" sz="2000" i="1" smtClean="0"/>
              <a:t>Redes semânticas</a:t>
            </a:r>
          </a:p>
          <a:p>
            <a:pPr lvl="1" eaLnBrk="1" hangingPunct="1"/>
            <a:r>
              <a:rPr lang="pt-PT" altLang="pt-PT" sz="2000" i="1" smtClean="0"/>
              <a:t>etc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3563938" y="5013325"/>
            <a:ext cx="2736850" cy="863600"/>
          </a:xfrm>
          <a:prstGeom prst="wedgeRoundRectCallout">
            <a:avLst>
              <a:gd name="adj1" fmla="val -65370"/>
              <a:gd name="adj2" fmla="val -11121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 agora?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escolher?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V="1">
            <a:off x="5564188" y="2349500"/>
            <a:ext cx="0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 flipV="1">
            <a:off x="5795963" y="2205038"/>
            <a:ext cx="2160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968875" y="3233738"/>
            <a:ext cx="60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Hue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axis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940425" y="17732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Saturation axis</a:t>
            </a:r>
          </a:p>
        </p:txBody>
      </p:sp>
      <p:pic>
        <p:nvPicPr>
          <p:cNvPr id="15370" name="Picture 11" descr="mouth-histgray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22209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Não são uma representação pura.</a:t>
            </a:r>
          </a:p>
          <a:p>
            <a:pPr eaLnBrk="1" hangingPunct="1"/>
            <a:r>
              <a:rPr lang="pt-PT" altLang="pt-PT" smtClean="0"/>
              <a:t>São blocos fundamentais de representações mais complexas.</a:t>
            </a:r>
          </a:p>
          <a:p>
            <a:pPr eaLnBrk="1" hangingPunct="1"/>
            <a:r>
              <a:rPr lang="pt-PT" altLang="pt-PT" smtClean="0"/>
              <a:t>Tipicamente:</a:t>
            </a:r>
          </a:p>
          <a:p>
            <a:pPr lvl="1" eaLnBrk="1" hangingPunct="1"/>
            <a:r>
              <a:rPr lang="pt-PT" altLang="pt-PT" smtClean="0"/>
              <a:t>Representação escalar de uma grandeza.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57375"/>
            <a:ext cx="33305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003800" y="4149725"/>
            <a:ext cx="3268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Tamanho: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Curvatura: 2,3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Cor dominante: 8,23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Regras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Baseadas em </a:t>
            </a:r>
            <a:r>
              <a:rPr lang="pt-PT" altLang="pt-PT" b="1" smtClean="0"/>
              <a:t>pares condição-acção</a:t>
            </a:r>
            <a:r>
              <a:rPr lang="pt-PT" altLang="pt-PT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i="1" smtClean="0"/>
              <a:t>Se </a:t>
            </a:r>
            <a:r>
              <a:rPr lang="pt-PT" altLang="pt-PT" smtClean="0"/>
              <a:t>condição x for verdadeira, </a:t>
            </a:r>
            <a:r>
              <a:rPr lang="pt-PT" altLang="pt-PT" i="1" smtClean="0"/>
              <a:t>então </a:t>
            </a:r>
            <a:r>
              <a:rPr lang="pt-PT" altLang="pt-PT" smtClean="0"/>
              <a:t>realizar acção y.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Vantagens: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Simples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Intuitiva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Desvantagem: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Obtenção das regras nem sempre trivial.</a:t>
            </a:r>
            <a:endParaRPr lang="pt-PT" altLang="pt-PT" b="1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4194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743575" y="3573463"/>
            <a:ext cx="1795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Forward-Chaining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672138" y="5734050"/>
            <a:ext cx="194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Backward-Chaining</a:t>
            </a:r>
          </a:p>
        </p:txBody>
      </p:sp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3933825"/>
            <a:ext cx="31702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Fuzzy Logic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Regras: Decisões binárias (sim ou não).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E se não tivermos certezas?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i="1" smtClean="0"/>
              <a:t>Fuzzy Logic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i="1" smtClean="0"/>
              <a:t>Se </a:t>
            </a:r>
            <a:r>
              <a:rPr lang="pt-PT" altLang="pt-PT" sz="2400" smtClean="0"/>
              <a:t>condição x </a:t>
            </a:r>
            <a:r>
              <a:rPr lang="pt-PT" altLang="pt-PT" sz="2400" i="1" smtClean="0"/>
              <a:t>Então </a:t>
            </a:r>
            <a:r>
              <a:rPr lang="pt-PT" altLang="pt-PT" sz="2400" smtClean="0"/>
              <a:t>acção y </a:t>
            </a:r>
            <a:r>
              <a:rPr lang="pt-PT" altLang="pt-PT" sz="2400" i="1" smtClean="0"/>
              <a:t>Com </a:t>
            </a:r>
            <a:r>
              <a:rPr lang="pt-PT" altLang="pt-PT" sz="2400" smtClean="0"/>
              <a:t>confiança z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Exemplo: Regras vs. Fuzzy Logic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/>
              <a:t>Regras: Se o objecto é redondo então é uma bola.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/>
              <a:t>FL: Se o objecto é </a:t>
            </a:r>
            <a:r>
              <a:rPr lang="pt-PT" altLang="pt-PT" sz="2400" u="sng" smtClean="0"/>
              <a:t>muito</a:t>
            </a:r>
            <a:r>
              <a:rPr lang="pt-PT" altLang="pt-PT" sz="2400" smtClean="0"/>
              <a:t> redondo então é uma bola </a:t>
            </a:r>
            <a:r>
              <a:rPr lang="pt-PT" altLang="pt-PT" sz="2400" u="sng" smtClean="0"/>
              <a:t>com grande probabilidade</a:t>
            </a:r>
            <a:r>
              <a:rPr lang="pt-PT" altLang="pt-PT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b="1" smtClean="0"/>
              <a:t>Fuzzy Logic</a:t>
            </a:r>
            <a:r>
              <a:rPr lang="pt-PT" altLang="pt-PT" sz="2800" smtClean="0"/>
              <a:t>: Framework matemático para lidar com esta incerteza.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3. Reconhecimento estatístico de padrões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Porto pertence a Portugal?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Porto pertence a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Quero tomar decisões.</a:t>
            </a:r>
          </a:p>
          <a:p>
            <a:pPr lvl="1" eaLnBrk="1" hangingPunct="1">
              <a:defRPr/>
            </a:pPr>
            <a:r>
              <a:rPr lang="pt-PT" dirty="0" smtClean="0"/>
              <a:t>Porto pertence a Portugal?</a:t>
            </a:r>
          </a:p>
          <a:p>
            <a:pPr eaLnBrk="1" hangingPunct="1">
              <a:defRPr/>
            </a:pPr>
            <a:r>
              <a:rPr lang="pt-PT" dirty="0" smtClean="0"/>
              <a:t>Sei algumas coisas</a:t>
            </a:r>
          </a:p>
          <a:p>
            <a:pPr lvl="1" eaLnBrk="1" hangingPunct="1">
              <a:defRPr/>
            </a:pPr>
            <a:r>
              <a:rPr lang="pt-PT" dirty="0" smtClean="0"/>
              <a:t>Um mapa-mundo que inclua cidades e países.</a:t>
            </a:r>
          </a:p>
          <a:p>
            <a:pPr eaLnBrk="1" hangingPunct="1">
              <a:defRPr/>
            </a:pPr>
            <a:r>
              <a:rPr lang="pt-PT" dirty="0" smtClean="0"/>
              <a:t>Posso tomar uma decisão!</a:t>
            </a:r>
          </a:p>
          <a:p>
            <a:pPr lvl="1" eaLnBrk="1" hangingPunct="1">
              <a:defRPr/>
            </a:pPr>
            <a:r>
              <a:rPr lang="pt-PT" dirty="0" smtClean="0"/>
              <a:t>Porto </a:t>
            </a:r>
            <a:r>
              <a:rPr lang="pt-PT" b="1" u="sng" dirty="0" smtClean="0"/>
              <a:t>pertence</a:t>
            </a:r>
            <a:r>
              <a:rPr lang="pt-PT" dirty="0" smtClean="0"/>
              <a:t> a Portugal.</a:t>
            </a:r>
          </a:p>
          <a:p>
            <a:pPr eaLnBrk="1" hangingPunct="1">
              <a:buFontTx/>
              <a:buNone/>
              <a:defRPr/>
            </a:pPr>
            <a:r>
              <a:rPr lang="pt-PT" dirty="0" smtClean="0">
                <a:solidFill>
                  <a:srgbClr val="FF0000"/>
                </a:solidFill>
              </a:rPr>
              <a:t>Tinha suficiente conhecimento </a:t>
            </a:r>
            <a:r>
              <a:rPr lang="pt-PT" b="1" i="1" dirty="0" smtClean="0">
                <a:solidFill>
                  <a:srgbClr val="FF0000"/>
                </a:solidFill>
              </a:rPr>
              <a:t>a priori </a:t>
            </a:r>
            <a:r>
              <a:rPr lang="pt-PT" dirty="0" smtClean="0">
                <a:solidFill>
                  <a:srgbClr val="FF0000"/>
                </a:solidFill>
              </a:rPr>
              <a:t>para tomar esta decisão.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Resumo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 se eu não tiver um mapa?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z="2800" smtClean="0"/>
              <a:t>Continuo a querer tomar uma decisão.</a:t>
            </a:r>
          </a:p>
          <a:p>
            <a:pPr eaLnBrk="1" hangingPunct="1"/>
            <a:r>
              <a:rPr lang="pt-PT" altLang="pt-PT" sz="2800" smtClean="0"/>
              <a:t>Observo que:</a:t>
            </a:r>
          </a:p>
          <a:p>
            <a:pPr lvl="1" eaLnBrk="1" hangingPunct="1"/>
            <a:r>
              <a:rPr lang="pt-PT" altLang="pt-PT" sz="2400" smtClean="0"/>
              <a:t>Amarante tem coordenadas x</a:t>
            </a:r>
            <a:r>
              <a:rPr lang="pt-PT" altLang="pt-PT" sz="2400" baseline="-25000" smtClean="0"/>
              <a:t>1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1</a:t>
            </a:r>
            <a:r>
              <a:rPr lang="pt-PT" altLang="pt-PT" sz="2400" smtClean="0"/>
              <a:t> e pertence a Portugal.</a:t>
            </a:r>
          </a:p>
          <a:p>
            <a:pPr lvl="1" eaLnBrk="1" hangingPunct="1"/>
            <a:r>
              <a:rPr lang="pt-PT" altLang="pt-PT" sz="2400" smtClean="0"/>
              <a:t>Viseu tem coordenadas x</a:t>
            </a:r>
            <a:r>
              <a:rPr lang="pt-PT" altLang="pt-PT" sz="2400" baseline="-25000" smtClean="0"/>
              <a:t>2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2</a:t>
            </a:r>
            <a:r>
              <a:rPr lang="pt-PT" altLang="pt-PT" sz="2400" smtClean="0"/>
              <a:t> e pertence a Portugal.</a:t>
            </a:r>
          </a:p>
          <a:p>
            <a:pPr lvl="1" eaLnBrk="1" hangingPunct="1"/>
            <a:r>
              <a:rPr lang="pt-PT" altLang="pt-PT" sz="2400" smtClean="0"/>
              <a:t>Vigo tem coordenadas x</a:t>
            </a:r>
            <a:r>
              <a:rPr lang="pt-PT" altLang="pt-PT" sz="2400" baseline="-25000" smtClean="0"/>
              <a:t>3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3</a:t>
            </a:r>
            <a:r>
              <a:rPr lang="pt-PT" altLang="pt-PT" sz="2400" smtClean="0"/>
              <a:t> e pertence a Espanha.</a:t>
            </a:r>
          </a:p>
          <a:p>
            <a:pPr eaLnBrk="1" hangingPunct="1"/>
            <a:r>
              <a:rPr lang="pt-PT" altLang="pt-PT" sz="2800" smtClean="0"/>
              <a:t>E classifico:</a:t>
            </a:r>
          </a:p>
          <a:p>
            <a:pPr lvl="1" eaLnBrk="1" hangingPunct="1"/>
            <a:r>
              <a:rPr lang="pt-PT" altLang="pt-PT" sz="2400" smtClean="0"/>
              <a:t>Porto está perto de Amarante e de Viseu portanto </a:t>
            </a:r>
            <a:r>
              <a:rPr lang="pt-PT" altLang="pt-PT" sz="2400" b="1" smtClean="0"/>
              <a:t>Porto </a:t>
            </a:r>
            <a:r>
              <a:rPr lang="pt-PT" altLang="pt-PT" sz="2400" b="1" u="sng" smtClean="0"/>
              <a:t>pertence</a:t>
            </a:r>
            <a:r>
              <a:rPr lang="pt-PT" altLang="pt-PT" sz="2400" b="1" smtClean="0"/>
              <a:t> a Portugal</a:t>
            </a:r>
            <a:r>
              <a:rPr lang="pt-PT" altLang="pt-PT" sz="2400" smtClean="0"/>
              <a:t>.</a:t>
            </a:r>
          </a:p>
          <a:p>
            <a:pPr eaLnBrk="1" hangingPunct="1"/>
            <a:r>
              <a:rPr lang="pt-PT" altLang="pt-PT" sz="2800" smtClean="0"/>
              <a:t>E se eu tentar classificar Valença?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dirty="0" smtClean="0"/>
              <a:t>Reconhecimento estatístico de padrões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Usei </a:t>
            </a:r>
            <a:r>
              <a:rPr lang="pt-PT" altLang="pt-PT" b="1" smtClean="0"/>
              <a:t>estatísticas</a:t>
            </a:r>
            <a:r>
              <a:rPr lang="pt-PT" altLang="pt-PT" smtClean="0"/>
              <a:t> para tomar uma decisão.</a:t>
            </a:r>
          </a:p>
          <a:p>
            <a:pPr lvl="1" eaLnBrk="1" hangingPunct="1"/>
            <a:r>
              <a:rPr lang="pt-PT" altLang="pt-PT" smtClean="0"/>
              <a:t>Posso tomar decisões mesmo sem ter conhecimento a priori de todo o processo.</a:t>
            </a:r>
          </a:p>
          <a:p>
            <a:pPr lvl="1" eaLnBrk="1" hangingPunct="1"/>
            <a:r>
              <a:rPr lang="pt-PT" altLang="pt-PT" smtClean="0"/>
              <a:t>Posso cometer erros.</a:t>
            </a:r>
          </a:p>
          <a:p>
            <a:pPr eaLnBrk="1" hangingPunct="1"/>
            <a:r>
              <a:rPr lang="pt-PT" altLang="pt-PT" smtClean="0"/>
              <a:t>Como </a:t>
            </a:r>
            <a:r>
              <a:rPr lang="pt-PT" altLang="pt-PT" b="1" smtClean="0"/>
              <a:t>reconheci este padrão</a:t>
            </a:r>
            <a:r>
              <a:rPr lang="pt-PT" altLang="pt-PT" smtClean="0"/>
              <a:t>?</a:t>
            </a:r>
          </a:p>
          <a:p>
            <a:pPr lvl="1" eaLnBrk="1" hangingPunct="1"/>
            <a:r>
              <a:rPr lang="pt-PT" altLang="pt-PT" b="1" smtClean="0"/>
              <a:t>Aprendi </a:t>
            </a:r>
            <a:r>
              <a:rPr lang="pt-PT" altLang="pt-PT" smtClean="0"/>
              <a:t>com observações anteriores nas quais sabia o resultado da classificação.</a:t>
            </a:r>
            <a:endParaRPr lang="pt-PT" altLang="pt-PT" b="1" smtClean="0"/>
          </a:p>
          <a:p>
            <a:pPr lvl="1" eaLnBrk="1" hangingPunct="1"/>
            <a:r>
              <a:rPr lang="pt-PT" altLang="pt-PT" b="1" smtClean="0"/>
              <a:t>Classifiquei</a:t>
            </a:r>
            <a:r>
              <a:rPr lang="pt-PT" altLang="pt-PT" smtClean="0"/>
              <a:t> uma nova observação.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072313" y="3571875"/>
            <a:ext cx="1584325" cy="863600"/>
          </a:xfrm>
          <a:prstGeom prst="wedgeRoundRectCallout">
            <a:avLst>
              <a:gd name="adj1" fmla="val -68338"/>
              <a:gd name="adj2" fmla="val 4508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Que padrão?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dirty="0" smtClean="0"/>
              <a:t>Características de uma observação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Reduzi cada observação a um conjunto fundamental de características.</a:t>
            </a:r>
          </a:p>
          <a:p>
            <a:pPr eaLnBrk="1" hangingPunct="1">
              <a:defRPr/>
            </a:pPr>
            <a:r>
              <a:rPr lang="pt-PT" dirty="0" smtClean="0"/>
              <a:t>Vectores numéricos.</a:t>
            </a:r>
          </a:p>
          <a:p>
            <a:pPr lvl="1" eaLnBrk="1" hangingPunct="1">
              <a:defRPr/>
            </a:pPr>
            <a:r>
              <a:rPr lang="pt-PT" dirty="0" smtClean="0"/>
              <a:t>Condensam matematicamente uma ou várias características.</a:t>
            </a:r>
          </a:p>
          <a:p>
            <a:pPr lvl="1" eaLnBrk="1" hangingPunct="1">
              <a:defRPr/>
            </a:pPr>
            <a:r>
              <a:rPr lang="pt-PT" dirty="0" smtClean="0"/>
              <a:t>Formam um espaço vectorial.</a:t>
            </a:r>
          </a:p>
          <a:p>
            <a:pPr lvl="1" eaLnBrk="1" hangingPunct="1">
              <a:defRPr/>
            </a:pPr>
            <a:endParaRPr lang="pt-PT" dirty="0" smtClean="0"/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213"/>
            <a:ext cx="165576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305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4716463" y="3716338"/>
            <a:ext cx="3887787" cy="2233612"/>
          </a:xfrm>
          <a:prstGeom prst="wedgeRoundRectCallout">
            <a:avLst>
              <a:gd name="adj1" fmla="val -13537"/>
              <a:gd name="adj2" fmla="val -62935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Exemplo: Cada </a:t>
            </a:r>
            <a:r>
              <a:rPr lang="pt-PT" altLang="pt-PT" sz="2400" i="1">
                <a:solidFill>
                  <a:schemeClr val="tx1"/>
                </a:solidFill>
              </a:rPr>
              <a:t>bin </a:t>
            </a:r>
            <a:r>
              <a:rPr lang="pt-PT" altLang="pt-PT" sz="2400">
                <a:solidFill>
                  <a:schemeClr val="tx1"/>
                </a:solidFill>
              </a:rPr>
              <a:t>de um histograma é uma </a:t>
            </a:r>
            <a:r>
              <a:rPr lang="pt-PT" altLang="pt-PT" sz="2400" b="1" i="1">
                <a:solidFill>
                  <a:schemeClr val="tx1"/>
                </a:solidFill>
              </a:rPr>
              <a:t>característica</a:t>
            </a:r>
            <a:r>
              <a:rPr lang="pt-PT" altLang="pt-PT" sz="2400">
                <a:solidFill>
                  <a:schemeClr val="tx1"/>
                </a:solidFill>
              </a:rPr>
              <a:t>. Um histograma completo é um </a:t>
            </a:r>
            <a:r>
              <a:rPr lang="pt-PT" altLang="pt-PT" sz="2400" b="1" i="1">
                <a:solidFill>
                  <a:schemeClr val="tx1"/>
                </a:solidFill>
              </a:rPr>
              <a:t>vector de características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De volta ao nosso exemplo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Classifiquei o Porto como pertencente a Portugal.</a:t>
            </a:r>
          </a:p>
          <a:p>
            <a:pPr eaLnBrk="1" hangingPunct="1"/>
            <a:r>
              <a:rPr lang="pt-PT" altLang="pt-PT" smtClean="0"/>
              <a:t>Que característica usei?</a:t>
            </a:r>
          </a:p>
          <a:p>
            <a:pPr lvl="1" eaLnBrk="1" hangingPunct="1"/>
            <a:r>
              <a:rPr lang="pt-PT" altLang="pt-PT" smtClean="0"/>
              <a:t>Localização espacial</a:t>
            </a:r>
          </a:p>
          <a:p>
            <a:pPr eaLnBrk="1" hangingPunct="1"/>
            <a:r>
              <a:rPr lang="pt-PT" altLang="pt-PT" smtClean="0"/>
              <a:t>De forma mais formal</a:t>
            </a:r>
          </a:p>
          <a:p>
            <a:pPr lvl="1" eaLnBrk="1" hangingPunct="1"/>
            <a:r>
              <a:rPr lang="pt-PT" altLang="pt-PT" smtClean="0"/>
              <a:t>Defini um vector </a:t>
            </a:r>
            <a:r>
              <a:rPr lang="pt-PT" altLang="pt-PT" b="1" i="1" smtClean="0"/>
              <a:t>F</a:t>
            </a:r>
            <a:r>
              <a:rPr lang="pt-PT" altLang="pt-PT" smtClean="0"/>
              <a:t> com uma característica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</a:t>
            </a:r>
            <a:r>
              <a:rPr lang="pt-PT" altLang="pt-PT" smtClean="0"/>
              <a:t>, que possui dois coefientes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1x</a:t>
            </a:r>
            <a:r>
              <a:rPr lang="pt-PT" altLang="pt-PT" smtClean="0"/>
              <a:t>,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1y</a:t>
            </a:r>
            <a:r>
              <a:rPr lang="pt-PT" altLang="pt-PT" smtClean="0"/>
              <a:t>: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5264150"/>
          <a:ext cx="39973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5264150"/>
                        <a:ext cx="39973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Espaço de características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PT" dirty="0" smtClean="0"/>
              <a:t>Vector de características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Dois coeficientes.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Pode ser visto como um ‘espaço’ de características com dois eixos ortogonais.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 smtClean="0"/>
              <a:t>Espaço de características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Hiper-espaço com N dimensões em que N é o número total de coeficientes do meu vector de características.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Conhecimento </a:t>
            </a:r>
            <a:r>
              <a:rPr lang="pt-PT" altLang="pt-PT" i="1" smtClean="0"/>
              <a:t>A Priori</a:t>
            </a:r>
            <a:endParaRPr lang="pt-PT" altLang="pt-PT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686050"/>
          </a:xfrm>
        </p:spPr>
        <p:txBody>
          <a:bodyPr/>
          <a:lstStyle/>
          <a:p>
            <a:pPr eaLnBrk="1" hangingPunct="1"/>
            <a:r>
              <a:rPr lang="pt-PT" altLang="pt-PT" sz="2400" smtClean="0"/>
              <a:t>Tenho um </a:t>
            </a:r>
            <a:r>
              <a:rPr lang="pt-PT" altLang="pt-PT" sz="2400" b="1" smtClean="0"/>
              <a:t>modelo </a:t>
            </a:r>
            <a:r>
              <a:rPr lang="pt-PT" altLang="pt-PT" sz="2400" smtClean="0"/>
              <a:t>preciso do meu espaço de características baseada no meu conhecimento </a:t>
            </a:r>
            <a:r>
              <a:rPr lang="pt-PT" altLang="pt-PT" sz="2400" b="1" i="1" smtClean="0"/>
              <a:t>a priori</a:t>
            </a:r>
            <a:r>
              <a:rPr lang="pt-PT" altLang="pt-PT" sz="2400" smtClean="0"/>
              <a:t>.</a:t>
            </a:r>
          </a:p>
          <a:p>
            <a:pPr lvl="1" eaLnBrk="1" hangingPunct="1">
              <a:buFontTx/>
              <a:buNone/>
            </a:pPr>
            <a:r>
              <a:rPr lang="pt-PT" altLang="pt-PT" sz="2000" i="1" smtClean="0"/>
              <a:t>Cidade pertence a Espanha se F</a:t>
            </a:r>
            <a:r>
              <a:rPr lang="pt-PT" altLang="pt-PT" sz="2000" i="1" baseline="-25000" smtClean="0"/>
              <a:t>1Y</a:t>
            </a:r>
            <a:r>
              <a:rPr lang="pt-PT" altLang="pt-PT" sz="2000" i="1" smtClean="0"/>
              <a:t>&gt;23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Sei onde fica a fronteira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1714500" y="4929188"/>
            <a:ext cx="2519363" cy="936625"/>
          </a:xfrm>
          <a:prstGeom prst="wedgeRoundRectCallout">
            <a:avLst>
              <a:gd name="adj1" fmla="val 82435"/>
              <a:gd name="adj2" fmla="val -52301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Porto </a:t>
            </a:r>
            <a:r>
              <a:rPr lang="pt-PT" altLang="pt-PT" sz="2400" b="1" u="sng">
                <a:solidFill>
                  <a:schemeClr val="tx1"/>
                </a:solidFill>
              </a:rPr>
              <a:t>pertence</a:t>
            </a:r>
            <a:r>
              <a:rPr lang="pt-PT" altLang="pt-PT" sz="2400">
                <a:solidFill>
                  <a:schemeClr val="tx1"/>
                </a:solidFill>
              </a:rPr>
              <a:t> a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 se eu não tiver um modelo?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Tenho que </a:t>
            </a:r>
            <a:r>
              <a:rPr lang="pt-PT" b="1" dirty="0" smtClean="0"/>
              <a:t>aprender</a:t>
            </a:r>
            <a:r>
              <a:rPr lang="pt-PT" dirty="0" smtClean="0"/>
              <a:t> com as minhas observações.</a:t>
            </a:r>
          </a:p>
          <a:p>
            <a:pPr lvl="1" eaLnBrk="1" hangingPunct="1">
              <a:defRPr/>
            </a:pPr>
            <a:r>
              <a:rPr lang="pt-PT" dirty="0" smtClean="0"/>
              <a:t>Derivar um modelo.</a:t>
            </a:r>
          </a:p>
          <a:p>
            <a:pPr lvl="1" eaLnBrk="1" hangingPunct="1">
              <a:defRPr/>
            </a:pPr>
            <a:r>
              <a:rPr lang="pt-PT" dirty="0" smtClean="0"/>
              <a:t>Classificar directamente.</a:t>
            </a:r>
          </a:p>
          <a:p>
            <a:pPr eaLnBrk="1" hangingPunct="1">
              <a:defRPr/>
            </a:pPr>
            <a:r>
              <a:rPr lang="pt-PT" dirty="0" smtClean="0"/>
              <a:t>Fase de treino</a:t>
            </a:r>
          </a:p>
          <a:p>
            <a:pPr lvl="1" eaLnBrk="1" hangingPunct="1">
              <a:defRPr/>
            </a:pPr>
            <a:r>
              <a:rPr lang="pt-PT" dirty="0" smtClean="0"/>
              <a:t>Aprender os parâmetros do modelo.</a:t>
            </a:r>
          </a:p>
          <a:p>
            <a:pPr eaLnBrk="1" hangingPunct="1">
              <a:defRPr/>
            </a:pPr>
            <a:r>
              <a:rPr lang="pt-PT" dirty="0" smtClean="0"/>
              <a:t>Classificação</a:t>
            </a:r>
          </a:p>
        </p:txBody>
      </p:sp>
      <p:sp>
        <p:nvSpPr>
          <p:cNvPr id="2867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 smtClean="0"/>
          </a:p>
        </p:txBody>
      </p:sp>
      <p:graphicFrame>
        <p:nvGraphicFramePr>
          <p:cNvPr id="2867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Chart" r:id="rId3" imgW="4191074" imgH="4248076" progId="Excel.Chart.8">
                  <p:embed/>
                </p:oleObj>
              </mc:Choice>
              <mc:Fallback>
                <p:oleObj name="Chart" r:id="rId3" imgW="4191074" imgH="424807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2054225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Modelo ‘Aprendido’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Classes de objectos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No nosso exemplo as cidades pertencem a:</a:t>
            </a:r>
          </a:p>
          <a:p>
            <a:pPr lvl="1" eaLnBrk="1" hangingPunct="1">
              <a:defRPr/>
            </a:pPr>
            <a:r>
              <a:rPr lang="pt-PT" dirty="0" smtClean="0"/>
              <a:t>Portugal</a:t>
            </a:r>
          </a:p>
          <a:p>
            <a:pPr lvl="1" eaLnBrk="1" hangingPunct="1">
              <a:defRPr/>
            </a:pPr>
            <a:r>
              <a:rPr lang="pt-PT" dirty="0" smtClean="0"/>
              <a:t>Espanha</a:t>
            </a:r>
          </a:p>
          <a:p>
            <a:pPr eaLnBrk="1" hangingPunct="1">
              <a:defRPr/>
            </a:pPr>
            <a:r>
              <a:rPr lang="pt-PT" dirty="0" smtClean="0"/>
              <a:t>Tenho duas </a:t>
            </a:r>
            <a:r>
              <a:rPr lang="pt-PT" b="1" dirty="0" smtClean="0"/>
              <a:t>classes </a:t>
            </a:r>
            <a:r>
              <a:rPr lang="pt-PT" dirty="0" smtClean="0"/>
              <a:t>de cidades.</a:t>
            </a:r>
          </a:p>
          <a:p>
            <a:pPr eaLnBrk="1" hangingPunct="1">
              <a:defRPr/>
            </a:pPr>
            <a:r>
              <a:rPr lang="pt-PT" dirty="0" smtClean="0"/>
              <a:t>Uma </a:t>
            </a:r>
            <a:r>
              <a:rPr lang="pt-PT" b="1" dirty="0" smtClean="0"/>
              <a:t>classe </a:t>
            </a:r>
            <a:r>
              <a:rPr lang="pt-PT" dirty="0" smtClean="0"/>
              <a:t>representa um </a:t>
            </a:r>
            <a:r>
              <a:rPr lang="pt-PT" dirty="0" err="1" smtClean="0"/>
              <a:t>sub-espaço</a:t>
            </a:r>
            <a:r>
              <a:rPr lang="pt-PT" dirty="0" smtClean="0"/>
              <a:t> do meu espaço de características.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 dirty="0"/>
              <a:t>ESPANHA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Classificadores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Classificador: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Atribui uma classe a um objecto.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Concretiza um </a:t>
            </a:r>
            <a:r>
              <a:rPr lang="pt-PT" altLang="pt-PT" sz="2400" i="1" smtClean="0"/>
              <a:t>padrão</a:t>
            </a:r>
            <a:r>
              <a:rPr lang="pt-PT" altLang="pt-PT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Como criar um classificador?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‘Ensinar’ o classificador com dados de treino.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Utilizar técnicas de auto-aprendizagem (e.g. Clustering).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638300" y="4760913"/>
            <a:ext cx="2087563" cy="9350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Construção de uma</a:t>
            </a:r>
            <a:br>
              <a:rPr lang="pt-PT" altLang="pt-PT" sz="1800">
                <a:solidFill>
                  <a:schemeClr val="tx1"/>
                </a:solidFill>
              </a:rPr>
            </a:br>
            <a:r>
              <a:rPr lang="pt-PT" altLang="pt-PT" sz="1800">
                <a:solidFill>
                  <a:schemeClr val="tx1"/>
                </a:solidFill>
              </a:rPr>
              <a:t>descrição formal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5202238" y="4760913"/>
            <a:ext cx="2087562" cy="9350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Classificador</a:t>
            </a: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323850" y="4940300"/>
            <a:ext cx="1152525" cy="5762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Objecto</a:t>
            </a:r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3887788" y="4940300"/>
            <a:ext cx="1152525" cy="5762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Padrão</a:t>
            </a:r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7453313" y="4940300"/>
            <a:ext cx="1439862" cy="576263"/>
          </a:xfrm>
          <a:prstGeom prst="rightArrow">
            <a:avLst>
              <a:gd name="adj1" fmla="val 50000"/>
              <a:gd name="adj2" fmla="val 6246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Classificação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Classificador estatístico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Dispositivo com:</a:t>
            </a:r>
          </a:p>
          <a:p>
            <a:pPr lvl="1" eaLnBrk="1" hangingPunct="1"/>
            <a:r>
              <a:rPr lang="pt-PT" altLang="pt-PT" smtClean="0"/>
              <a:t>n entradas</a:t>
            </a:r>
          </a:p>
          <a:p>
            <a:pPr lvl="1" eaLnBrk="1" hangingPunct="1"/>
            <a:r>
              <a:rPr lang="pt-PT" altLang="pt-PT" smtClean="0"/>
              <a:t>1 saída</a:t>
            </a:r>
          </a:p>
          <a:p>
            <a:pPr eaLnBrk="1" hangingPunct="1"/>
            <a:r>
              <a:rPr lang="pt-PT" altLang="pt-PT" smtClean="0"/>
              <a:t>As entradas são as </a:t>
            </a:r>
            <a:r>
              <a:rPr lang="pt-PT" altLang="pt-PT" b="1" smtClean="0"/>
              <a:t>características</a:t>
            </a:r>
            <a:r>
              <a:rPr lang="pt-PT" altLang="pt-PT" smtClean="0"/>
              <a:t> do objecto.</a:t>
            </a:r>
          </a:p>
          <a:p>
            <a:pPr eaLnBrk="1" hangingPunct="1"/>
            <a:r>
              <a:rPr lang="pt-PT" altLang="pt-PT" smtClean="0"/>
              <a:t>A saída é a </a:t>
            </a:r>
            <a:r>
              <a:rPr lang="pt-PT" altLang="pt-PT" b="1" smtClean="0"/>
              <a:t>classe </a:t>
            </a:r>
            <a:r>
              <a:rPr lang="pt-PT" altLang="pt-PT" smtClean="0"/>
              <a:t>a que o objecto pertence.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Fase de treino</a:t>
            </a:r>
          </a:p>
          <a:p>
            <a:pPr lvl="1" eaLnBrk="1" hangingPunct="1"/>
            <a:r>
              <a:rPr lang="pt-PT" altLang="pt-PT" smtClean="0"/>
              <a:t>O classificador ‘aprende’ com exemplos a identificar uma classe.</a:t>
            </a:r>
          </a:p>
          <a:p>
            <a:pPr eaLnBrk="1" hangingPunct="1"/>
            <a:r>
              <a:rPr lang="pt-PT" altLang="pt-PT" smtClean="0"/>
              <a:t>Exemplo:</a:t>
            </a:r>
          </a:p>
          <a:p>
            <a:pPr lvl="1" eaLnBrk="1" hangingPunct="1"/>
            <a:r>
              <a:rPr lang="pt-PT" altLang="pt-PT" smtClean="0"/>
              <a:t>Distância Euclideana ao vector com as médias das características de uma classe.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1. Introdução ao reconhecimento de padrões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Cluster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Não necessita de dados de treino.</a:t>
            </a:r>
          </a:p>
          <a:p>
            <a:pPr eaLnBrk="1" hangingPunct="1"/>
            <a:r>
              <a:rPr lang="pt-PT" altLang="pt-PT" smtClean="0"/>
              <a:t>Tenta distinguir os objectos em classes diferentes usando muito exemplos não anotados.</a:t>
            </a:r>
          </a:p>
          <a:p>
            <a:pPr eaLnBrk="1" hangingPunct="1"/>
            <a:r>
              <a:rPr lang="pt-PT" altLang="pt-PT" smtClean="0"/>
              <a:t>Mais popular:</a:t>
            </a:r>
          </a:p>
          <a:p>
            <a:pPr lvl="1" eaLnBrk="1" hangingPunct="1"/>
            <a:r>
              <a:rPr lang="pt-PT" altLang="pt-PT" i="1" smtClean="0"/>
              <a:t>K-means clustering</a:t>
            </a:r>
            <a:r>
              <a:rPr lang="pt-PT" altLang="pt-PT" smtClean="0"/>
              <a:t>.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194550" y="5129213"/>
            <a:ext cx="1481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000">
                <a:solidFill>
                  <a:schemeClr val="tx1"/>
                </a:solidFill>
              </a:rPr>
              <a:t>Adaptado de </a:t>
            </a:r>
            <a:r>
              <a:rPr lang="pt-PT" altLang="pt-PT" sz="1000" i="1">
                <a:solidFill>
                  <a:schemeClr val="tx1"/>
                </a:solidFill>
              </a:rPr>
              <a:t>Wikipedia</a:t>
            </a:r>
            <a:endParaRPr lang="pt-PT" altLang="pt-PT" sz="1000">
              <a:solidFill>
                <a:schemeClr val="tx1"/>
              </a:solidFill>
            </a:endParaRPr>
          </a:p>
        </p:txBody>
      </p:sp>
      <p:pic>
        <p:nvPicPr>
          <p:cNvPr id="32774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1979613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16113"/>
            <a:ext cx="1979612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1979613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44900"/>
            <a:ext cx="1979612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4. Aprendizagem máquina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Soft-Computing Machines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Métodos avançados de computação.</a:t>
            </a:r>
          </a:p>
          <a:p>
            <a:pPr eaLnBrk="1" hangingPunct="1"/>
            <a:r>
              <a:rPr lang="pt-PT" altLang="pt-PT" smtClean="0"/>
              <a:t>Tentam modelar o sistema automaticamente, utilizando apenas dados de treino.</a:t>
            </a:r>
          </a:p>
          <a:p>
            <a:pPr eaLnBrk="1" hangingPunct="1"/>
            <a:r>
              <a:rPr lang="pt-PT" altLang="pt-PT" smtClean="0"/>
              <a:t>Muito eficazes para sistemas complexos!</a:t>
            </a:r>
          </a:p>
          <a:p>
            <a:pPr eaLnBrk="1" hangingPunct="1"/>
            <a:r>
              <a:rPr lang="pt-PT" altLang="pt-PT" smtClean="0"/>
              <a:t>Exemplos:</a:t>
            </a:r>
          </a:p>
          <a:p>
            <a:pPr lvl="1" eaLnBrk="1" hangingPunct="1"/>
            <a:r>
              <a:rPr lang="pt-PT" altLang="pt-PT" smtClean="0"/>
              <a:t>Redes neuronais.</a:t>
            </a:r>
          </a:p>
          <a:p>
            <a:pPr lvl="1" eaLnBrk="1" hangingPunct="1"/>
            <a:r>
              <a:rPr lang="pt-PT" altLang="pt-PT" smtClean="0"/>
              <a:t>Support Vector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Redes neuronais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Constituídas por elementos simples.</a:t>
            </a:r>
          </a:p>
          <a:p>
            <a:pPr lvl="1" eaLnBrk="1" hangingPunct="1"/>
            <a:r>
              <a:rPr lang="pt-PT" altLang="pt-PT" smtClean="0"/>
              <a:t>Neurónios.</a:t>
            </a:r>
          </a:p>
          <a:p>
            <a:pPr eaLnBrk="1" hangingPunct="1"/>
            <a:r>
              <a:rPr lang="pt-PT" altLang="pt-PT" smtClean="0"/>
              <a:t>Elevado grau de conectividade.</a:t>
            </a:r>
          </a:p>
          <a:p>
            <a:pPr lvl="1" eaLnBrk="1" hangingPunct="1"/>
            <a:r>
              <a:rPr lang="pt-PT" altLang="pt-PT" smtClean="0"/>
              <a:t>Sistema complexo!</a:t>
            </a:r>
          </a:p>
          <a:p>
            <a:pPr eaLnBrk="1" hangingPunct="1"/>
            <a:r>
              <a:rPr lang="pt-PT" altLang="pt-PT" smtClean="0"/>
              <a:t>Inspiração biológica.</a:t>
            </a:r>
          </a:p>
          <a:p>
            <a:pPr lvl="1" eaLnBrk="1" hangingPunct="1"/>
            <a:r>
              <a:rPr lang="pt-PT" altLang="pt-PT" smtClean="0"/>
              <a:t>Cérebro humano.</a:t>
            </a:r>
          </a:p>
        </p:txBody>
      </p: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5111750" y="2170113"/>
            <a:ext cx="433388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5111750" y="3394075"/>
            <a:ext cx="433388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7" name="Oval 11"/>
          <p:cNvSpPr>
            <a:spLocks noChangeArrowheads="1"/>
          </p:cNvSpPr>
          <p:nvPr/>
        </p:nvSpPr>
        <p:spPr bwMode="auto">
          <a:xfrm>
            <a:off x="5110163" y="4618038"/>
            <a:ext cx="433387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8" name="Oval 12"/>
          <p:cNvSpPr>
            <a:spLocks noChangeArrowheads="1"/>
          </p:cNvSpPr>
          <p:nvPr/>
        </p:nvSpPr>
        <p:spPr bwMode="auto">
          <a:xfrm>
            <a:off x="6424613" y="1844675"/>
            <a:ext cx="433387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9" name="Oval 13"/>
          <p:cNvSpPr>
            <a:spLocks noChangeArrowheads="1"/>
          </p:cNvSpPr>
          <p:nvPr/>
        </p:nvSpPr>
        <p:spPr bwMode="auto">
          <a:xfrm>
            <a:off x="6424613" y="2876550"/>
            <a:ext cx="433387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0" name="Oval 14"/>
          <p:cNvSpPr>
            <a:spLocks noChangeArrowheads="1"/>
          </p:cNvSpPr>
          <p:nvPr/>
        </p:nvSpPr>
        <p:spPr bwMode="auto">
          <a:xfrm>
            <a:off x="6423025" y="3908425"/>
            <a:ext cx="433388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1" name="Oval 15"/>
          <p:cNvSpPr>
            <a:spLocks noChangeArrowheads="1"/>
          </p:cNvSpPr>
          <p:nvPr/>
        </p:nvSpPr>
        <p:spPr bwMode="auto">
          <a:xfrm>
            <a:off x="6423025" y="4941888"/>
            <a:ext cx="433388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2" name="Oval 16"/>
          <p:cNvSpPr>
            <a:spLocks noChangeArrowheads="1"/>
          </p:cNvSpPr>
          <p:nvPr/>
        </p:nvSpPr>
        <p:spPr bwMode="auto">
          <a:xfrm>
            <a:off x="7739063" y="2878138"/>
            <a:ext cx="433387" cy="4318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3" name="Oval 17"/>
          <p:cNvSpPr>
            <a:spLocks noChangeArrowheads="1"/>
          </p:cNvSpPr>
          <p:nvPr/>
        </p:nvSpPr>
        <p:spPr bwMode="auto">
          <a:xfrm>
            <a:off x="7737475" y="3910013"/>
            <a:ext cx="433388" cy="4318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4" name="Text Box 21"/>
          <p:cNvSpPr txBox="1">
            <a:spLocks noChangeArrowheads="1"/>
          </p:cNvSpPr>
          <p:nvPr/>
        </p:nvSpPr>
        <p:spPr bwMode="auto">
          <a:xfrm>
            <a:off x="4427538" y="284638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Entradas</a:t>
            </a:r>
          </a:p>
        </p:txBody>
      </p:sp>
      <p:sp>
        <p:nvSpPr>
          <p:cNvPr id="35855" name="Text Box 22"/>
          <p:cNvSpPr txBox="1">
            <a:spLocks noChangeArrowheads="1"/>
          </p:cNvSpPr>
          <p:nvPr/>
        </p:nvSpPr>
        <p:spPr bwMode="auto">
          <a:xfrm>
            <a:off x="8101013" y="34290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Saídas</a:t>
            </a:r>
          </a:p>
        </p:txBody>
      </p:sp>
      <p:cxnSp>
        <p:nvCxnSpPr>
          <p:cNvPr id="35856" name="AutoShape 23"/>
          <p:cNvCxnSpPr>
            <a:cxnSpLocks noChangeShapeType="1"/>
            <a:stCxn id="35845" idx="6"/>
            <a:endCxn id="35848" idx="1"/>
          </p:cNvCxnSpPr>
          <p:nvPr/>
        </p:nvCxnSpPr>
        <p:spPr bwMode="auto">
          <a:xfrm flipV="1">
            <a:off x="5545138" y="1908175"/>
            <a:ext cx="942975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AutoShape 24"/>
          <p:cNvCxnSpPr>
            <a:cxnSpLocks noChangeShapeType="1"/>
            <a:stCxn id="35845" idx="6"/>
            <a:endCxn id="35849" idx="1"/>
          </p:cNvCxnSpPr>
          <p:nvPr/>
        </p:nvCxnSpPr>
        <p:spPr bwMode="auto">
          <a:xfrm>
            <a:off x="5545138" y="2386013"/>
            <a:ext cx="942975" cy="554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25"/>
          <p:cNvCxnSpPr>
            <a:cxnSpLocks noChangeShapeType="1"/>
            <a:stCxn id="35845" idx="6"/>
            <a:endCxn id="35850" idx="1"/>
          </p:cNvCxnSpPr>
          <p:nvPr/>
        </p:nvCxnSpPr>
        <p:spPr bwMode="auto">
          <a:xfrm>
            <a:off x="5545138" y="2386013"/>
            <a:ext cx="941387" cy="158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26"/>
          <p:cNvCxnSpPr>
            <a:cxnSpLocks noChangeShapeType="1"/>
            <a:stCxn id="35845" idx="6"/>
            <a:endCxn id="35851" idx="1"/>
          </p:cNvCxnSpPr>
          <p:nvPr/>
        </p:nvCxnSpPr>
        <p:spPr bwMode="auto">
          <a:xfrm>
            <a:off x="5545138" y="2386013"/>
            <a:ext cx="941387" cy="2619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27"/>
          <p:cNvCxnSpPr>
            <a:cxnSpLocks noChangeShapeType="1"/>
            <a:stCxn id="35846" idx="6"/>
            <a:endCxn id="35848" idx="2"/>
          </p:cNvCxnSpPr>
          <p:nvPr/>
        </p:nvCxnSpPr>
        <p:spPr bwMode="auto">
          <a:xfrm flipV="1">
            <a:off x="5545138" y="2060575"/>
            <a:ext cx="879475" cy="154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AutoShape 28"/>
          <p:cNvCxnSpPr>
            <a:cxnSpLocks noChangeShapeType="1"/>
            <a:stCxn id="35846" idx="6"/>
            <a:endCxn id="35849" idx="2"/>
          </p:cNvCxnSpPr>
          <p:nvPr/>
        </p:nvCxnSpPr>
        <p:spPr bwMode="auto">
          <a:xfrm flipV="1">
            <a:off x="5545138" y="3092450"/>
            <a:ext cx="879475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AutoShape 30"/>
          <p:cNvCxnSpPr>
            <a:cxnSpLocks noChangeShapeType="1"/>
            <a:stCxn id="35846" idx="6"/>
            <a:endCxn id="35851" idx="2"/>
          </p:cNvCxnSpPr>
          <p:nvPr/>
        </p:nvCxnSpPr>
        <p:spPr bwMode="auto">
          <a:xfrm>
            <a:off x="5545138" y="3609975"/>
            <a:ext cx="877887" cy="154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AutoShape 31"/>
          <p:cNvCxnSpPr>
            <a:cxnSpLocks noChangeShapeType="1"/>
            <a:stCxn id="35846" idx="6"/>
            <a:endCxn id="35850" idx="2"/>
          </p:cNvCxnSpPr>
          <p:nvPr/>
        </p:nvCxnSpPr>
        <p:spPr bwMode="auto">
          <a:xfrm>
            <a:off x="5545138" y="3609975"/>
            <a:ext cx="877887" cy="514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AutoShape 32"/>
          <p:cNvCxnSpPr>
            <a:cxnSpLocks noChangeShapeType="1"/>
            <a:stCxn id="35847" idx="6"/>
            <a:endCxn id="35848" idx="3"/>
          </p:cNvCxnSpPr>
          <p:nvPr/>
        </p:nvCxnSpPr>
        <p:spPr bwMode="auto">
          <a:xfrm flipV="1">
            <a:off x="5543550" y="2212975"/>
            <a:ext cx="944563" cy="2620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AutoShape 33"/>
          <p:cNvCxnSpPr>
            <a:cxnSpLocks noChangeShapeType="1"/>
            <a:stCxn id="35847" idx="6"/>
            <a:endCxn id="35849" idx="3"/>
          </p:cNvCxnSpPr>
          <p:nvPr/>
        </p:nvCxnSpPr>
        <p:spPr bwMode="auto">
          <a:xfrm flipV="1">
            <a:off x="5543550" y="3244850"/>
            <a:ext cx="944563" cy="158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AutoShape 34"/>
          <p:cNvCxnSpPr>
            <a:cxnSpLocks noChangeShapeType="1"/>
            <a:stCxn id="35847" idx="6"/>
            <a:endCxn id="35850" idx="3"/>
          </p:cNvCxnSpPr>
          <p:nvPr/>
        </p:nvCxnSpPr>
        <p:spPr bwMode="auto">
          <a:xfrm flipV="1">
            <a:off x="5543550" y="4276725"/>
            <a:ext cx="942975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AutoShape 35"/>
          <p:cNvCxnSpPr>
            <a:cxnSpLocks noChangeShapeType="1"/>
            <a:stCxn id="35847" idx="6"/>
            <a:endCxn id="35851" idx="3"/>
          </p:cNvCxnSpPr>
          <p:nvPr/>
        </p:nvCxnSpPr>
        <p:spPr bwMode="auto">
          <a:xfrm>
            <a:off x="5543550" y="4833938"/>
            <a:ext cx="942975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AutoShape 36"/>
          <p:cNvCxnSpPr>
            <a:cxnSpLocks noChangeShapeType="1"/>
            <a:stCxn id="35848" idx="6"/>
            <a:endCxn id="35852" idx="0"/>
          </p:cNvCxnSpPr>
          <p:nvPr/>
        </p:nvCxnSpPr>
        <p:spPr bwMode="auto">
          <a:xfrm>
            <a:off x="6858000" y="2060575"/>
            <a:ext cx="1098550" cy="817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AutoShape 37"/>
          <p:cNvCxnSpPr>
            <a:cxnSpLocks noChangeShapeType="1"/>
            <a:stCxn id="35848" idx="6"/>
            <a:endCxn id="35853" idx="1"/>
          </p:cNvCxnSpPr>
          <p:nvPr/>
        </p:nvCxnSpPr>
        <p:spPr bwMode="auto">
          <a:xfrm>
            <a:off x="6858000" y="2060575"/>
            <a:ext cx="942975" cy="1912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0" name="AutoShape 38"/>
          <p:cNvCxnSpPr>
            <a:cxnSpLocks noChangeShapeType="1"/>
            <a:stCxn id="35849" idx="6"/>
            <a:endCxn id="35852" idx="1"/>
          </p:cNvCxnSpPr>
          <p:nvPr/>
        </p:nvCxnSpPr>
        <p:spPr bwMode="auto">
          <a:xfrm flipV="1">
            <a:off x="6858000" y="2941638"/>
            <a:ext cx="944563" cy="150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1" name="AutoShape 39"/>
          <p:cNvCxnSpPr>
            <a:cxnSpLocks noChangeShapeType="1"/>
            <a:stCxn id="35849" idx="6"/>
            <a:endCxn id="35853" idx="2"/>
          </p:cNvCxnSpPr>
          <p:nvPr/>
        </p:nvCxnSpPr>
        <p:spPr bwMode="auto">
          <a:xfrm>
            <a:off x="6858000" y="3092450"/>
            <a:ext cx="879475" cy="1033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2" name="AutoShape 40"/>
          <p:cNvCxnSpPr>
            <a:cxnSpLocks noChangeShapeType="1"/>
            <a:stCxn id="35850" idx="6"/>
            <a:endCxn id="35852" idx="2"/>
          </p:cNvCxnSpPr>
          <p:nvPr/>
        </p:nvCxnSpPr>
        <p:spPr bwMode="auto">
          <a:xfrm flipV="1">
            <a:off x="6856413" y="3094038"/>
            <a:ext cx="882650" cy="1030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3" name="AutoShape 41"/>
          <p:cNvCxnSpPr>
            <a:cxnSpLocks noChangeShapeType="1"/>
            <a:stCxn id="35850" idx="6"/>
            <a:endCxn id="35853" idx="3"/>
          </p:cNvCxnSpPr>
          <p:nvPr/>
        </p:nvCxnSpPr>
        <p:spPr bwMode="auto">
          <a:xfrm>
            <a:off x="6856413" y="4124325"/>
            <a:ext cx="944562" cy="153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4" name="AutoShape 42"/>
          <p:cNvCxnSpPr>
            <a:cxnSpLocks noChangeShapeType="1"/>
            <a:stCxn id="35851" idx="6"/>
            <a:endCxn id="35852" idx="3"/>
          </p:cNvCxnSpPr>
          <p:nvPr/>
        </p:nvCxnSpPr>
        <p:spPr bwMode="auto">
          <a:xfrm flipV="1">
            <a:off x="6856413" y="3246438"/>
            <a:ext cx="946150" cy="191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5" name="AutoShape 43"/>
          <p:cNvCxnSpPr>
            <a:cxnSpLocks noChangeShapeType="1"/>
            <a:stCxn id="35851" idx="6"/>
            <a:endCxn id="35853" idx="4"/>
          </p:cNvCxnSpPr>
          <p:nvPr/>
        </p:nvCxnSpPr>
        <p:spPr bwMode="auto">
          <a:xfrm flipV="1">
            <a:off x="6856413" y="4341813"/>
            <a:ext cx="1098550" cy="815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Neurónios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800" i="1" smtClean="0"/>
              <a:t>N </a:t>
            </a:r>
            <a:r>
              <a:rPr lang="pt-PT" altLang="pt-PT" sz="2800" smtClean="0"/>
              <a:t>entradas.</a:t>
            </a:r>
          </a:p>
          <a:p>
            <a:pPr eaLnBrk="1" hangingPunct="1"/>
            <a:r>
              <a:rPr lang="pt-PT" altLang="pt-PT" sz="2800" smtClean="0"/>
              <a:t>1 saída.</a:t>
            </a:r>
          </a:p>
          <a:p>
            <a:pPr eaLnBrk="1" hangingPunct="1"/>
            <a:r>
              <a:rPr lang="pt-PT" altLang="pt-PT" sz="2800" smtClean="0"/>
              <a:t>Faz um a soma ponderada das entradas.</a:t>
            </a:r>
          </a:p>
          <a:p>
            <a:pPr lvl="1" eaLnBrk="1" hangingPunct="1"/>
            <a:r>
              <a:rPr lang="pt-PT" altLang="pt-PT" sz="2400" smtClean="0"/>
              <a:t>Pesos</a:t>
            </a:r>
          </a:p>
          <a:p>
            <a:pPr eaLnBrk="1" hangingPunct="1"/>
            <a:r>
              <a:rPr lang="pt-PT" altLang="pt-PT" sz="2800" smtClean="0"/>
              <a:t>Limiar de disparo.</a:t>
            </a:r>
          </a:p>
          <a:p>
            <a:pPr lvl="1" eaLnBrk="1" hangingPunct="1"/>
            <a:r>
              <a:rPr lang="pt-PT" altLang="pt-PT" sz="2400" i="1" smtClean="0"/>
              <a:t>Threshold</a:t>
            </a:r>
          </a:p>
        </p:txBody>
      </p:sp>
      <p:graphicFrame>
        <p:nvGraphicFramePr>
          <p:cNvPr id="36869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56100" y="4868863"/>
          <a:ext cx="17780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3" imgW="914400" imgH="431640" progId="Equation.3">
                  <p:embed/>
                </p:oleObj>
              </mc:Choice>
              <mc:Fallback>
                <p:oleObj name="Equation" r:id="rId3" imgW="9144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68863"/>
                        <a:ext cx="17780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0" name="Group 23"/>
          <p:cNvGrpSpPr>
            <a:grpSpLocks/>
          </p:cNvGrpSpPr>
          <p:nvPr/>
        </p:nvGrpSpPr>
        <p:grpSpPr bwMode="auto">
          <a:xfrm>
            <a:off x="4572000" y="1819275"/>
            <a:ext cx="3243263" cy="2617788"/>
            <a:chOff x="2787" y="1358"/>
            <a:chExt cx="2043" cy="1649"/>
          </a:xfrm>
        </p:grpSpPr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3514" y="2024"/>
              <a:ext cx="455" cy="45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36874" name="AutoShape 10"/>
            <p:cNvCxnSpPr>
              <a:cxnSpLocks noChangeShapeType="1"/>
              <a:endCxn id="36873" idx="0"/>
            </p:cNvCxnSpPr>
            <p:nvPr/>
          </p:nvCxnSpPr>
          <p:spPr bwMode="auto">
            <a:xfrm>
              <a:off x="2971" y="1525"/>
              <a:ext cx="771" cy="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5" name="AutoShape 11"/>
            <p:cNvCxnSpPr>
              <a:cxnSpLocks noChangeShapeType="1"/>
              <a:endCxn id="36873" idx="1"/>
            </p:cNvCxnSpPr>
            <p:nvPr/>
          </p:nvCxnSpPr>
          <p:spPr bwMode="auto">
            <a:xfrm>
              <a:off x="2971" y="1888"/>
              <a:ext cx="610" cy="2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2"/>
            <p:cNvCxnSpPr>
              <a:cxnSpLocks noChangeShapeType="1"/>
              <a:endCxn id="36873" idx="2"/>
            </p:cNvCxnSpPr>
            <p:nvPr/>
          </p:nvCxnSpPr>
          <p:spPr bwMode="auto">
            <a:xfrm>
              <a:off x="2971" y="2251"/>
              <a:ext cx="54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3"/>
            <p:cNvCxnSpPr>
              <a:cxnSpLocks noChangeShapeType="1"/>
              <a:endCxn id="36873" idx="3"/>
            </p:cNvCxnSpPr>
            <p:nvPr/>
          </p:nvCxnSpPr>
          <p:spPr bwMode="auto">
            <a:xfrm flipV="1">
              <a:off x="2971" y="2412"/>
              <a:ext cx="610" cy="2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endCxn id="36873" idx="4"/>
            </p:cNvCxnSpPr>
            <p:nvPr/>
          </p:nvCxnSpPr>
          <p:spPr bwMode="auto">
            <a:xfrm flipV="1">
              <a:off x="2971" y="2478"/>
              <a:ext cx="771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9" name="Text Box 16"/>
            <p:cNvSpPr txBox="1">
              <a:spLocks noChangeArrowheads="1"/>
            </p:cNvSpPr>
            <p:nvPr/>
          </p:nvSpPr>
          <p:spPr bwMode="auto">
            <a:xfrm>
              <a:off x="2789" y="1358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880" name="Text Box 17"/>
            <p:cNvSpPr txBox="1">
              <a:spLocks noChangeArrowheads="1"/>
            </p:cNvSpPr>
            <p:nvPr/>
          </p:nvSpPr>
          <p:spPr bwMode="auto">
            <a:xfrm>
              <a:off x="2787" y="1721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6881" name="Text Box 18"/>
            <p:cNvSpPr txBox="1">
              <a:spLocks noChangeArrowheads="1"/>
            </p:cNvSpPr>
            <p:nvPr/>
          </p:nvSpPr>
          <p:spPr bwMode="auto">
            <a:xfrm>
              <a:off x="2789" y="2795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6882" name="Text Box 19"/>
            <p:cNvSpPr txBox="1">
              <a:spLocks noChangeArrowheads="1"/>
            </p:cNvSpPr>
            <p:nvPr/>
          </p:nvSpPr>
          <p:spPr bwMode="auto">
            <a:xfrm>
              <a:off x="2789" y="2115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883" name="Text Box 20"/>
            <p:cNvSpPr txBox="1">
              <a:spLocks noChangeArrowheads="1"/>
            </p:cNvSpPr>
            <p:nvPr/>
          </p:nvSpPr>
          <p:spPr bwMode="auto">
            <a:xfrm>
              <a:off x="2798" y="2492"/>
              <a:ext cx="2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...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3" idx="6"/>
            </p:cNvCxnSpPr>
            <p:nvPr/>
          </p:nvCxnSpPr>
          <p:spPr bwMode="auto">
            <a:xfrm>
              <a:off x="3969" y="2251"/>
              <a:ext cx="8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5" name="Text Box 22"/>
            <p:cNvSpPr txBox="1">
              <a:spLocks noChangeArrowheads="1"/>
            </p:cNvSpPr>
            <p:nvPr/>
          </p:nvSpPr>
          <p:spPr bwMode="auto">
            <a:xfrm>
              <a:off x="4522" y="2251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f(x)</a:t>
              </a:r>
              <a:endParaRPr lang="pt-PT" altLang="pt-PT" sz="1600" baseline="-250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6871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43663" y="4868863"/>
          <a:ext cx="19351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5" imgW="1155700" imgH="457200" progId="Equation.3">
                  <p:embed/>
                </p:oleObj>
              </mc:Choice>
              <mc:Fallback>
                <p:oleObj name="Equation" r:id="rId5" imgW="11557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868863"/>
                        <a:ext cx="19351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26"/>
          <p:cNvSpPr txBox="1">
            <a:spLocks noChangeArrowheads="1"/>
          </p:cNvSpPr>
          <p:nvPr/>
        </p:nvSpPr>
        <p:spPr bwMode="auto">
          <a:xfrm>
            <a:off x="6362700" y="1773238"/>
            <a:ext cx="2312988" cy="831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Neurónio de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McCulloch-Pitts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Feed-forward networks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Fase de Treino</a:t>
            </a:r>
          </a:p>
          <a:p>
            <a:pPr lvl="1" eaLnBrk="1" hangingPunct="1"/>
            <a:r>
              <a:rPr lang="pt-PT" altLang="pt-PT" smtClean="0"/>
              <a:t>Rede ‘alimentada’ com dados pré-anotados.</a:t>
            </a:r>
          </a:p>
          <a:p>
            <a:pPr lvl="1" eaLnBrk="1" hangingPunct="1"/>
            <a:r>
              <a:rPr lang="pt-PT" altLang="pt-PT" smtClean="0"/>
              <a:t>Auto-aprendizagem dos pesos.</a:t>
            </a:r>
          </a:p>
          <a:p>
            <a:pPr lvl="1" eaLnBrk="1" hangingPunct="1"/>
            <a:r>
              <a:rPr lang="pt-PT" altLang="pt-PT" smtClean="0"/>
              <a:t>Auto-aprendizagem do limiar de decisão.</a:t>
            </a:r>
          </a:p>
          <a:p>
            <a:pPr eaLnBrk="1" hangingPunct="1"/>
            <a:r>
              <a:rPr lang="pt-PT" altLang="pt-PT" i="1" smtClean="0"/>
              <a:t>Backpropagation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Classificação</a:t>
            </a:r>
          </a:p>
          <a:p>
            <a:pPr lvl="1" eaLnBrk="1" hangingPunct="1"/>
            <a:r>
              <a:rPr lang="pt-PT" altLang="pt-PT" smtClean="0"/>
              <a:t>Entrada: </a:t>
            </a:r>
            <a:r>
              <a:rPr lang="pt-PT" altLang="pt-PT" i="1" smtClean="0"/>
              <a:t>Vector de características</a:t>
            </a:r>
            <a:r>
              <a:rPr lang="pt-PT" altLang="pt-PT" smtClean="0"/>
              <a:t> desconhecido.</a:t>
            </a:r>
          </a:p>
          <a:p>
            <a:pPr lvl="1" eaLnBrk="1" hangingPunct="1"/>
            <a:r>
              <a:rPr lang="pt-PT" altLang="pt-PT" smtClean="0"/>
              <a:t>Saídas: Neurónios disparam caso a classificação seja positiva.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716463" y="5013325"/>
            <a:ext cx="3887787" cy="936625"/>
          </a:xfrm>
          <a:prstGeom prst="wedgeRoundRectCallout">
            <a:avLst>
              <a:gd name="adj1" fmla="val -47144"/>
              <a:gd name="adj2" fmla="val -8915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Custo computacional elevado!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Support Vector Machines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Calcula o </a:t>
            </a:r>
            <a:r>
              <a:rPr lang="pt-PT" altLang="pt-PT" b="1" smtClean="0"/>
              <a:t>hiperplano de decisão </a:t>
            </a:r>
            <a:r>
              <a:rPr lang="pt-PT" altLang="pt-PT" smtClean="0"/>
              <a:t>que maximiza a </a:t>
            </a:r>
            <a:r>
              <a:rPr lang="pt-PT" altLang="pt-PT" b="1" smtClean="0"/>
              <a:t>margem de separação </a:t>
            </a:r>
            <a:r>
              <a:rPr lang="pt-PT" altLang="pt-PT" smtClean="0"/>
              <a:t>entre classes.</a:t>
            </a:r>
          </a:p>
          <a:p>
            <a:pPr eaLnBrk="1" hangingPunct="1"/>
            <a:endParaRPr lang="pt-PT" altLang="pt-PT" smtClean="0"/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27368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SVM_marg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60800"/>
            <a:ext cx="17383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276600" y="4292600"/>
            <a:ext cx="2663825" cy="1152525"/>
          </a:xfrm>
          <a:prstGeom prst="wedgeRoundRectCallout">
            <a:avLst>
              <a:gd name="adj1" fmla="val -61977"/>
              <a:gd name="adj2" fmla="val -30579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Qual o melhor hiperplano?</a:t>
            </a:r>
            <a:endParaRPr lang="pt-PT" altLang="pt-PT" sz="2400" b="1">
              <a:solidFill>
                <a:schemeClr val="tx1"/>
              </a:solidFill>
            </a:endParaRPr>
          </a:p>
        </p:txBody>
      </p:sp>
      <p:sp>
        <p:nvSpPr>
          <p:cNvPr id="38920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Aumenta o </a:t>
            </a:r>
            <a:r>
              <a:rPr lang="pt-PT" altLang="pt-PT" b="1" smtClean="0"/>
              <a:t>número de dimensões</a:t>
            </a:r>
            <a:r>
              <a:rPr lang="pt-PT" altLang="pt-PT" smtClean="0"/>
              <a:t> do</a:t>
            </a:r>
            <a:r>
              <a:rPr lang="pt-PT" altLang="pt-PT" b="1" smtClean="0"/>
              <a:t> </a:t>
            </a:r>
            <a:r>
              <a:rPr lang="pt-PT" altLang="pt-PT" smtClean="0"/>
              <a:t>espaço de características.</a:t>
            </a:r>
          </a:p>
          <a:p>
            <a:pPr lvl="1" eaLnBrk="1" hangingPunct="1"/>
            <a:r>
              <a:rPr lang="pt-PT" altLang="pt-PT" smtClean="0"/>
              <a:t>Separação das classes.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Fuzzy systems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Usam regras </a:t>
            </a:r>
            <a:r>
              <a:rPr lang="pt-PT" altLang="pt-PT" i="1" smtClean="0"/>
              <a:t>Fuzzy.</a:t>
            </a:r>
            <a:endParaRPr lang="pt-PT" altLang="pt-PT" smtClean="0"/>
          </a:p>
          <a:p>
            <a:pPr eaLnBrk="1" hangingPunct="1"/>
            <a:r>
              <a:rPr lang="pt-PT" altLang="pt-PT" smtClean="0"/>
              <a:t>Usam probabilidades em vez de decisões.</a:t>
            </a:r>
          </a:p>
          <a:p>
            <a:pPr eaLnBrk="1" hangingPunct="1"/>
            <a:r>
              <a:rPr lang="pt-PT" altLang="pt-PT" smtClean="0"/>
              <a:t>Decisão final:</a:t>
            </a:r>
          </a:p>
          <a:p>
            <a:pPr lvl="1" eaLnBrk="1" hangingPunct="1"/>
            <a:r>
              <a:rPr lang="pt-PT" altLang="pt-PT" i="1" smtClean="0"/>
              <a:t>Defuzzification.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7449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038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8"/>
          <p:cNvSpPr>
            <a:spLocks noChangeArrowheads="1"/>
          </p:cNvSpPr>
          <p:nvPr/>
        </p:nvSpPr>
        <p:spPr bwMode="auto">
          <a:xfrm>
            <a:off x="611188" y="4292600"/>
            <a:ext cx="3313112" cy="1441450"/>
          </a:xfrm>
          <a:prstGeom prst="wedgeRoundRectCallout">
            <a:avLst>
              <a:gd name="adj1" fmla="val 61162"/>
              <a:gd name="adj2" fmla="val -81829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Melhor capacidade para lidar com a incerteza.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Optimização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 smtClean="0"/>
              <a:t>Modelo do objecto a analisar.</a:t>
            </a:r>
          </a:p>
          <a:p>
            <a:pPr lvl="1" eaLnBrk="1" hangingPunct="1"/>
            <a:r>
              <a:rPr lang="pt-PT" altLang="pt-PT" sz="2000" i="1" smtClean="0"/>
              <a:t>Best-Fit</a:t>
            </a:r>
            <a:endParaRPr lang="pt-PT" altLang="pt-PT" sz="2000" smtClean="0"/>
          </a:p>
          <a:p>
            <a:pPr eaLnBrk="1" hangingPunct="1"/>
            <a:r>
              <a:rPr lang="pt-PT" altLang="pt-PT" sz="2400" smtClean="0"/>
              <a:t>Minimização de uma função de erro.</a:t>
            </a:r>
          </a:p>
          <a:p>
            <a:pPr eaLnBrk="1" hangingPunct="1"/>
            <a:r>
              <a:rPr lang="pt-PT" altLang="pt-PT" sz="2400" i="1" smtClean="0"/>
              <a:t>Hill-climbing </a:t>
            </a:r>
            <a:r>
              <a:rPr lang="pt-PT" altLang="pt-PT" sz="2400" smtClean="0"/>
              <a:t>tem limitações.</a:t>
            </a:r>
            <a:endParaRPr lang="pt-PT" altLang="pt-PT" sz="2400" i="1" smtClean="0"/>
          </a:p>
          <a:p>
            <a:pPr eaLnBrk="1" hangingPunct="1"/>
            <a:r>
              <a:rPr lang="pt-PT" altLang="pt-PT" sz="2400" smtClean="0"/>
              <a:t>Optimização:</a:t>
            </a:r>
          </a:p>
          <a:p>
            <a:pPr lvl="1" eaLnBrk="1" hangingPunct="1"/>
            <a:r>
              <a:rPr lang="pt-PT" altLang="pt-PT" sz="2000" smtClean="0"/>
              <a:t>Algoritmos genéticos.</a:t>
            </a:r>
          </a:p>
          <a:p>
            <a:pPr lvl="1" eaLnBrk="1" hangingPunct="1"/>
            <a:r>
              <a:rPr lang="pt-PT" altLang="pt-PT" sz="2000" i="1" smtClean="0"/>
              <a:t>Simulated annealing</a:t>
            </a:r>
            <a:r>
              <a:rPr lang="pt-PT" altLang="pt-PT" sz="2000" smtClean="0"/>
              <a:t>.</a:t>
            </a:r>
          </a:p>
          <a:p>
            <a:pPr lvl="1" eaLnBrk="1" hangingPunct="1"/>
            <a:r>
              <a:rPr lang="pt-PT" altLang="pt-PT" sz="2000" smtClean="0"/>
              <a:t>Etc.</a:t>
            </a: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808412" cy="3789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Resumo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 ponte semântica.</a:t>
            </a:r>
          </a:p>
          <a:p>
            <a:pPr eaLnBrk="1" hangingPunct="1"/>
            <a:r>
              <a:rPr lang="pt-PT" altLang="pt-PT" smtClean="0"/>
              <a:t>Características, regras e </a:t>
            </a:r>
            <a:r>
              <a:rPr lang="pt-PT" altLang="pt-PT" i="1" smtClean="0"/>
              <a:t>Fuzzy-logic</a:t>
            </a:r>
            <a:r>
              <a:rPr lang="pt-PT" altLang="pt-PT" smtClean="0"/>
              <a:t>.</a:t>
            </a:r>
          </a:p>
          <a:p>
            <a:pPr eaLnBrk="1" hangingPunct="1"/>
            <a:r>
              <a:rPr lang="pt-PT" altLang="pt-PT" smtClean="0"/>
              <a:t>Espaço de características.</a:t>
            </a:r>
          </a:p>
          <a:p>
            <a:pPr eaLnBrk="1" hangingPunct="1"/>
            <a:r>
              <a:rPr lang="pt-PT" altLang="pt-PT" smtClean="0"/>
              <a:t>Criação de um classificador estatístico.</a:t>
            </a:r>
          </a:p>
          <a:p>
            <a:pPr eaLnBrk="1" hangingPunct="1"/>
            <a:r>
              <a:rPr lang="pt-PT" altLang="pt-PT" smtClean="0"/>
              <a:t>Aprendizagem máquina.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Consigo manipular imagens.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Quero agora tomar decisões!</a:t>
            </a:r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Classificar/Identificar características.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Reconhecer padrões.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Introdução</a:t>
            </a:r>
          </a:p>
        </p:txBody>
      </p:sp>
      <p:pic>
        <p:nvPicPr>
          <p:cNvPr id="6149" name="Picture 4" descr="brain_sp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5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6" descr="Mri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Objectivas</a:t>
            </a:r>
          </a:p>
          <a:p>
            <a:pPr eaLnBrk="1" hangingPunct="1"/>
            <a:r>
              <a:rPr lang="pt-PT" altLang="pt-PT" smtClean="0"/>
              <a:t>Reflectem directamente as características da imagem</a:t>
            </a:r>
          </a:p>
          <a:p>
            <a:pPr lvl="1" eaLnBrk="1" hangingPunct="1"/>
            <a:r>
              <a:rPr lang="pt-PT" altLang="pt-PT" smtClean="0"/>
              <a:t>Cor</a:t>
            </a:r>
          </a:p>
          <a:p>
            <a:pPr lvl="1" eaLnBrk="1" hangingPunct="1"/>
            <a:r>
              <a:rPr lang="pt-PT" altLang="pt-PT" smtClean="0"/>
              <a:t>Textura</a:t>
            </a:r>
          </a:p>
          <a:p>
            <a:pPr lvl="1" eaLnBrk="1" hangingPunct="1"/>
            <a:r>
              <a:rPr lang="pt-PT" altLang="pt-PT" smtClean="0"/>
              <a:t>Forma</a:t>
            </a:r>
          </a:p>
          <a:p>
            <a:pPr lvl="1" eaLnBrk="1" hangingPunct="1"/>
            <a:r>
              <a:rPr lang="pt-PT" altLang="pt-PT" smtClean="0"/>
              <a:t>Movimento (?)</a:t>
            </a:r>
          </a:p>
          <a:p>
            <a:pPr lvl="1" eaLnBrk="1" hangingPunct="1"/>
            <a:r>
              <a:rPr lang="pt-PT" altLang="pt-PT" smtClean="0"/>
              <a:t>Etc.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baixo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MPj031396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1080643 w 21600"/>
              <a:gd name="T1" fmla="*/ 78227793 h 21600"/>
              <a:gd name="T2" fmla="*/ 174193200 w 21600"/>
              <a:gd name="T3" fmla="*/ 156288945 h 21600"/>
              <a:gd name="T4" fmla="*/ 348096078 w 21600"/>
              <a:gd name="T5" fmla="*/ 78227793 h 21600"/>
              <a:gd name="T6" fmla="*/ 174193200 w 21600"/>
              <a:gd name="T7" fmla="*/ 89454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Algum grau de subjectividade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Tipicamente são resultados de problemas que implicam mais do que uma solução possível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Exemplos: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Segmentação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Fluxo óptico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Identificação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Etc.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médio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alto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Interpretação semântica da situação</a:t>
            </a:r>
          </a:p>
          <a:p>
            <a:pPr eaLnBrk="1" hangingPunct="1"/>
            <a:r>
              <a:rPr lang="pt-PT" altLang="pt-PT" smtClean="0"/>
              <a:t>Comportamento</a:t>
            </a:r>
          </a:p>
          <a:p>
            <a:pPr eaLnBrk="1" hangingPunct="1"/>
            <a:r>
              <a:rPr lang="pt-PT" altLang="pt-PT" smtClean="0"/>
              <a:t>Contexto</a:t>
            </a:r>
          </a:p>
          <a:p>
            <a:pPr eaLnBrk="1" hangingPunct="1"/>
            <a:r>
              <a:rPr lang="pt-PT" altLang="pt-PT" smtClean="0"/>
              <a:t>Exemplos:</a:t>
            </a:r>
          </a:p>
          <a:p>
            <a:pPr lvl="1" eaLnBrk="1" hangingPunct="1"/>
            <a:r>
              <a:rPr lang="pt-PT" altLang="pt-PT" smtClean="0"/>
              <a:t>Esta pessoa é epiléptica.</a:t>
            </a:r>
          </a:p>
          <a:p>
            <a:pPr lvl="1" eaLnBrk="1" hangingPunct="1"/>
            <a:r>
              <a:rPr lang="pt-PT" altLang="pt-PT" smtClean="0"/>
              <a:t>O vírus avança de forma inteligente para o núcleo da célula.</a:t>
            </a:r>
          </a:p>
          <a:p>
            <a:pPr lvl="1" eaLnBrk="1" hangingPunct="1"/>
            <a:r>
              <a:rPr lang="pt-PT" altLang="pt-PT" smtClean="0"/>
              <a:t>Esta pessoa está a fugir daquela.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5715000" y="2286000"/>
            <a:ext cx="3124200" cy="1981200"/>
          </a:xfrm>
          <a:prstGeom prst="wedgeRoundRectCallout">
            <a:avLst>
              <a:gd name="adj1" fmla="val -60977"/>
              <a:gd name="adj2" fmla="val -1906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é que os seres humanos fazem isto tão bem?</a:t>
            </a:r>
          </a:p>
        </p:txBody>
      </p:sp>
      <p:pic>
        <p:nvPicPr>
          <p:cNvPr id="9222" name="Picture 5" descr="MPj039008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 ponte semântica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Problema fulcral da investigação actual!</a:t>
            </a:r>
          </a:p>
        </p:txBody>
      </p:sp>
      <p:pic>
        <p:nvPicPr>
          <p:cNvPr id="10245" name="Picture 4" descr="MPj04024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>
                <a:solidFill>
                  <a:schemeClr val="tx1"/>
                </a:solidFill>
              </a:rPr>
              <a:t>Baixo nível: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Cor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Textura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Forma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>
                <a:solidFill>
                  <a:schemeClr val="tx1"/>
                </a:solidFill>
              </a:rPr>
              <a:t>Alto nível: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Interpretação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Decisão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-Compreensão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2296" name="Picture 7" descr="MCj04151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E agora??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cruzar esta ponte!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17/18 -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2. Representação do conhecimento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1655</Words>
  <Application>Microsoft Office PowerPoint</Application>
  <PresentationFormat>Apresentação no Ecrã (4:3)</PresentationFormat>
  <Paragraphs>334</Paragraphs>
  <Slides>39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39</vt:i4>
      </vt:variant>
    </vt:vector>
  </HeadingPairs>
  <TitlesOfParts>
    <vt:vector size="43" baseType="lpstr">
      <vt:lpstr>Arial</vt:lpstr>
      <vt:lpstr>Modelo de apresentação predefinido</vt:lpstr>
      <vt:lpstr>Equation</vt:lpstr>
      <vt:lpstr>Chart</vt:lpstr>
      <vt:lpstr>T6.1 – Reconhecimento de Padrões</vt:lpstr>
      <vt:lpstr>Resumo</vt:lpstr>
      <vt:lpstr>1. Introdução ao reconhecimento de padrões</vt:lpstr>
      <vt:lpstr>Introdução</vt:lpstr>
      <vt:lpstr>Características de nível baixo</vt:lpstr>
      <vt:lpstr>Características de nível médio</vt:lpstr>
      <vt:lpstr>Características de nível alto</vt:lpstr>
      <vt:lpstr>A ponte semântica</vt:lpstr>
      <vt:lpstr>2. Representação do conhecimento</vt:lpstr>
      <vt:lpstr>Conhecimento</vt:lpstr>
      <vt:lpstr>Sintaxe e Semântica</vt:lpstr>
      <vt:lpstr>Representação</vt:lpstr>
      <vt:lpstr>Representação do conhecimento</vt:lpstr>
      <vt:lpstr>Características</vt:lpstr>
      <vt:lpstr>Regras</vt:lpstr>
      <vt:lpstr>Fuzzy Logic</vt:lpstr>
      <vt:lpstr>3. Reconhecimento estatístico de padrões</vt:lpstr>
      <vt:lpstr>Porto pertence a Portugal?</vt:lpstr>
      <vt:lpstr>Porto pertence a Portugal</vt:lpstr>
      <vt:lpstr>E se eu não tiver um mapa?</vt:lpstr>
      <vt:lpstr>Reconhecimento estatístico de padrões</vt:lpstr>
      <vt:lpstr>Características de uma observação</vt:lpstr>
      <vt:lpstr>De volta ao nosso exemplo</vt:lpstr>
      <vt:lpstr>Espaço de características</vt:lpstr>
      <vt:lpstr>Conhecimento A Priori</vt:lpstr>
      <vt:lpstr>E se eu não tiver um modelo?</vt:lpstr>
      <vt:lpstr>Classes de objectos</vt:lpstr>
      <vt:lpstr>Classificadores</vt:lpstr>
      <vt:lpstr>Classificador estatístico</vt:lpstr>
      <vt:lpstr>Cluster analysis</vt:lpstr>
      <vt:lpstr>4. Aprendizagem máquina</vt:lpstr>
      <vt:lpstr>Soft-Computing Machines</vt:lpstr>
      <vt:lpstr>Redes neuronais</vt:lpstr>
      <vt:lpstr>Neurónios</vt:lpstr>
      <vt:lpstr>Feed-forward networks</vt:lpstr>
      <vt:lpstr>Support Vector Machines</vt:lpstr>
      <vt:lpstr>Fuzzy systems</vt:lpstr>
      <vt:lpstr>Optimização</vt:lpstr>
      <vt:lpstr>Resumo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334</cp:revision>
  <dcterms:created xsi:type="dcterms:W3CDTF">2006-09-04T13:22:43Z</dcterms:created>
  <dcterms:modified xsi:type="dcterms:W3CDTF">2018-02-08T14:55:33Z</dcterms:modified>
</cp:coreProperties>
</file>