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69" r:id="rId2"/>
    <p:sldId id="319" r:id="rId3"/>
    <p:sldId id="328" r:id="rId4"/>
    <p:sldId id="270" r:id="rId5"/>
    <p:sldId id="271" r:id="rId6"/>
    <p:sldId id="340" r:id="rId7"/>
    <p:sldId id="334" r:id="rId8"/>
    <p:sldId id="335" r:id="rId9"/>
    <p:sldId id="336" r:id="rId10"/>
    <p:sldId id="337" r:id="rId11"/>
    <p:sldId id="338" r:id="rId12"/>
    <p:sldId id="339" r:id="rId13"/>
    <p:sldId id="330" r:id="rId14"/>
    <p:sldId id="276" r:id="rId15"/>
    <p:sldId id="275" r:id="rId16"/>
    <p:sldId id="287" r:id="rId17"/>
    <p:sldId id="289" r:id="rId18"/>
    <p:sldId id="325" r:id="rId19"/>
    <p:sldId id="290" r:id="rId20"/>
    <p:sldId id="274" r:id="rId21"/>
    <p:sldId id="291" r:id="rId22"/>
    <p:sldId id="292" r:id="rId23"/>
    <p:sldId id="293" r:id="rId24"/>
    <p:sldId id="273" r:id="rId25"/>
    <p:sldId id="331" r:id="rId26"/>
    <p:sldId id="278" r:id="rId27"/>
    <p:sldId id="279" r:id="rId28"/>
    <p:sldId id="280" r:id="rId29"/>
    <p:sldId id="281" r:id="rId30"/>
    <p:sldId id="332" r:id="rId31"/>
    <p:sldId id="286" r:id="rId32"/>
    <p:sldId id="310" r:id="rId33"/>
    <p:sldId id="311" r:id="rId34"/>
    <p:sldId id="315" r:id="rId35"/>
    <p:sldId id="317" r:id="rId36"/>
    <p:sldId id="333" r:id="rId37"/>
    <p:sldId id="294" r:id="rId38"/>
    <p:sldId id="295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27" r:id="rId50"/>
    <p:sldId id="283" r:id="rId51"/>
    <p:sldId id="284" r:id="rId52"/>
    <p:sldId id="285" r:id="rId53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65" d="100"/>
          <a:sy n="65" d="100"/>
        </p:scale>
        <p:origin x="13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20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5.wmf"/><Relationship Id="rId7" Type="http://schemas.openxmlformats.org/officeDocument/2006/relationships/image" Target="../media/image49.wmf"/><Relationship Id="rId12" Type="http://schemas.openxmlformats.org/officeDocument/2006/relationships/image" Target="../media/image7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50.wmf"/><Relationship Id="rId10" Type="http://schemas.openxmlformats.org/officeDocument/2006/relationships/image" Target="../media/image7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0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22392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fld id="{B0682418-03A8-458B-938B-C81BAB4E0F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5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BC4B9AD-EF62-41B9-9C6B-28130B7F45B8}" type="slidenum">
              <a:rPr lang="pt-PT" smtClean="0">
                <a:latin typeface="Arial" pitchFamily="34" charset="0"/>
              </a:rPr>
              <a:pPr defTabSz="989723"/>
              <a:t>32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7BAB264-5FC2-4478-9290-F0ADBD3F3472}" type="slidenum">
              <a:rPr lang="pt-PT" smtClean="0">
                <a:latin typeface="Arial" pitchFamily="34" charset="0"/>
              </a:rPr>
              <a:pPr defTabSz="989723"/>
              <a:t>42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1634CFA-BE91-4E98-8D79-4A6170399DCA}" type="slidenum">
              <a:rPr lang="pt-PT" smtClean="0">
                <a:latin typeface="Arial" pitchFamily="34" charset="0"/>
              </a:rPr>
              <a:pPr defTabSz="989723"/>
              <a:t>43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AE83EF41-E0E3-4FD0-BD58-155585CA7726}" type="slidenum">
              <a:rPr lang="pt-PT" smtClean="0">
                <a:latin typeface="Arial" pitchFamily="34" charset="0"/>
              </a:rPr>
              <a:pPr defTabSz="989723"/>
              <a:t>44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EB4D4BC9-9023-4DDA-B52D-95D81186C610}" type="slidenum">
              <a:rPr lang="pt-PT" smtClean="0">
                <a:latin typeface="Arial" pitchFamily="34" charset="0"/>
              </a:rPr>
              <a:pPr defTabSz="989723"/>
              <a:t>45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27F1FDB-BDE1-46E2-A60B-4373EF7AB371}" type="slidenum">
              <a:rPr lang="pt-PT" smtClean="0">
                <a:latin typeface="Arial" pitchFamily="34" charset="0"/>
              </a:rPr>
              <a:pPr defTabSz="989723"/>
              <a:t>46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5EE6215-8483-4CCC-9B28-9849F10F2C8C}" type="slidenum">
              <a:rPr lang="pt-PT" smtClean="0">
                <a:latin typeface="Arial" pitchFamily="34" charset="0"/>
              </a:rPr>
              <a:pPr defTabSz="989723"/>
              <a:t>47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0D079BFF-0354-4788-9596-4D3956B7A2D3}" type="slidenum">
              <a:rPr lang="pt-PT" smtClean="0">
                <a:latin typeface="Arial" pitchFamily="34" charset="0"/>
              </a:rPr>
              <a:pPr defTabSz="989723"/>
              <a:t>48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A2279B8-F4B1-4BE6-B1C5-F0369EE1FF93}" type="slidenum">
              <a:rPr lang="pt-PT" smtClean="0">
                <a:latin typeface="Arial" pitchFamily="34" charset="0"/>
              </a:rPr>
              <a:pPr defTabSz="989723"/>
              <a:t>33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F724AA8-7C46-4DC4-A29B-721A35318958}" type="slidenum">
              <a:rPr lang="pt-PT" smtClean="0">
                <a:latin typeface="Arial" pitchFamily="34" charset="0"/>
              </a:rPr>
              <a:pPr defTabSz="989723"/>
              <a:t>34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D7934F8-9B3C-47EB-A830-02C336FEAE3B}" type="slidenum">
              <a:rPr lang="pt-PT" smtClean="0">
                <a:latin typeface="Arial" pitchFamily="34" charset="0"/>
              </a:rPr>
              <a:pPr defTabSz="989723"/>
              <a:t>35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9FA0EAD-5529-4F7A-B527-6DFCA5A80AE8}" type="slidenum">
              <a:rPr lang="pt-PT" smtClean="0">
                <a:latin typeface="Arial" pitchFamily="34" charset="0"/>
              </a:rPr>
              <a:pPr defTabSz="989723"/>
              <a:t>37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25BF963-498D-4643-97BE-1ADA40716753}" type="slidenum">
              <a:rPr lang="pt-PT" smtClean="0">
                <a:latin typeface="Arial" pitchFamily="34" charset="0"/>
              </a:rPr>
              <a:pPr defTabSz="989723"/>
              <a:t>38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643906FA-0320-4435-BBFD-0896811A020F}" type="slidenum">
              <a:rPr lang="pt-PT" smtClean="0">
                <a:latin typeface="Arial" pitchFamily="34" charset="0"/>
              </a:rPr>
              <a:pPr defTabSz="989723"/>
              <a:t>39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1CE6F862-66C5-4858-AA10-651A52D60C7D}" type="slidenum">
              <a:rPr lang="pt-PT" smtClean="0">
                <a:latin typeface="Arial" pitchFamily="34" charset="0"/>
              </a:rPr>
              <a:pPr defTabSz="989723"/>
              <a:t>40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5BB3ACA-2E21-408B-89AB-1207F2D92C8F}" type="slidenum">
              <a:rPr lang="pt-PT" smtClean="0">
                <a:latin typeface="Arial" pitchFamily="34" charset="0"/>
              </a:rPr>
              <a:pPr defTabSz="989723"/>
              <a:t>41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7" name="Picture 1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8" descr="Logo FMU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A995-BF6F-4B87-9325-363B8E6C380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28D9-67FD-442A-82D1-F1CA649F220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4915-F554-4ABE-AB41-3A7F0FB5CD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0EE4-670A-4A98-8291-F8428B0AB6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DD0D-57E2-46BC-B075-E7651537BD6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D3B7-04B1-478C-99CB-F6777CBDF7F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D07-BEC2-4866-AD6C-851B4787858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9827-82D9-4D69-BCC5-65237E9637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E564-7B75-4039-A9F7-424D46A6ACA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89A7-73C3-4A89-AB66-7CF7D8D65FA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fld id="{BAC695C8-2536-41C8-9408-6B1511A7331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18441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8442" name="Picture 1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3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13" descr="Logo FMUP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53.gi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2.gif"/><Relationship Id="rId9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7.wmf"/><Relationship Id="rId24" Type="http://schemas.openxmlformats.org/officeDocument/2006/relationships/image" Target="../media/image62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37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w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T2 – Processamento de Sinal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Mestrado de Informática Médica</a:t>
            </a:r>
          </a:p>
          <a:p>
            <a:pPr eaLnBrk="1" hangingPunct="1"/>
            <a:endParaRPr lang="pt-PT" smtClean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cardíaco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5725" t="34375" r="34407" b="26042"/>
          <a:stretch>
            <a:fillRect/>
          </a:stretch>
        </p:blipFill>
        <p:spPr bwMode="auto">
          <a:xfrm>
            <a:off x="1343744" y="1524866"/>
            <a:ext cx="6108576" cy="4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Electroencefalograma</a:t>
            </a:r>
            <a:r>
              <a:rPr lang="pt-PT" dirty="0" smtClean="0"/>
              <a:t> (EEG)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2044824"/>
          </a:xfrm>
        </p:spPr>
        <p:txBody>
          <a:bodyPr>
            <a:normAutofit/>
          </a:bodyPr>
          <a:lstStyle/>
          <a:p>
            <a:r>
              <a:rPr lang="pt-PT" dirty="0" smtClean="0"/>
              <a:t>Registo da actividade eléctrica do encéfalo</a:t>
            </a:r>
            <a:endParaRPr lang="pt-PT" dirty="0"/>
          </a:p>
        </p:txBody>
      </p:sp>
      <p:pic>
        <p:nvPicPr>
          <p:cNvPr id="54274" name="Picture 2" descr="http://www.virtual.epm.br/material/tis/curr-bio/trab2000/sono/images/e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00201"/>
            <a:ext cx="3405336" cy="4277072"/>
          </a:xfrm>
          <a:prstGeom prst="rect">
            <a:avLst/>
          </a:prstGeom>
          <a:noFill/>
        </p:spPr>
      </p:pic>
      <p:pic>
        <p:nvPicPr>
          <p:cNvPr id="54276" name="Picture 4" descr="http://www.unb.br/galeria/Interface/Paginas/visualizacao.php?id=1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928" y="3645024"/>
            <a:ext cx="3115072" cy="234828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Electromiografia</a:t>
            </a:r>
            <a:r>
              <a:rPr lang="pt-PT" dirty="0" smtClean="0"/>
              <a:t> (EMG)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 muscular</a:t>
            </a:r>
            <a:endParaRPr lang="pt-PT" dirty="0"/>
          </a:p>
        </p:txBody>
      </p:sp>
      <p:pic>
        <p:nvPicPr>
          <p:cNvPr id="49154" name="Picture 2" descr="http://www.clinimedparis.com/electromiografia_dinam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83" y="2276872"/>
            <a:ext cx="3573517" cy="3657600"/>
          </a:xfrm>
          <a:prstGeom prst="rect">
            <a:avLst/>
          </a:prstGeom>
          <a:noFill/>
        </p:spPr>
      </p:pic>
      <p:pic>
        <p:nvPicPr>
          <p:cNvPr id="49156" name="Picture 4" descr="http://www.clinicajavierprado.com.pe/cjp/images/electromi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54" y="2564904"/>
            <a:ext cx="3535438" cy="2819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Analógico vs Digital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1600200"/>
            <a:ext cx="4546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analógico: Contínuo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Som emitido pelas colunas do rádio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Imagem emitida pela televisão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Velocidade do meu automóvel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digital: Discreto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Amostragem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Quantização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Analógico vs. Digital</a:t>
            </a:r>
          </a:p>
        </p:txBody>
      </p:sp>
      <p:pic>
        <p:nvPicPr>
          <p:cNvPr id="26629" name="Picture 5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03800" y="4508500"/>
            <a:ext cx="3671888" cy="1296988"/>
          </a:xfrm>
          <a:prstGeom prst="wedgeRoundRectCallout">
            <a:avLst>
              <a:gd name="adj1" fmla="val -22847"/>
              <a:gd name="adj2" fmla="val -6897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A conversão analógica-digital implica perda de informação!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Amostragem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Apenas um valor é recolhido num intervalo definido de tempo.</a:t>
            </a:r>
          </a:p>
          <a:p>
            <a:pPr lvl="1" eaLnBrk="1" hangingPunct="1"/>
            <a:r>
              <a:rPr lang="pt-PT" sz="2000" smtClean="0"/>
              <a:t>Cada valor corresponde a uma ‘amostra’.</a:t>
            </a:r>
          </a:p>
          <a:p>
            <a:pPr eaLnBrk="1" hangingPunct="1"/>
            <a:r>
              <a:rPr lang="pt-PT" sz="2400" smtClean="0"/>
              <a:t>Frequência de amostragem</a:t>
            </a:r>
          </a:p>
          <a:p>
            <a:pPr lvl="1" eaLnBrk="1" hangingPunct="1"/>
            <a:r>
              <a:rPr lang="pt-PT" sz="2000" smtClean="0"/>
              <a:t>Número de amostras recolhidas por segundo</a:t>
            </a: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103688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AutoShape 15"/>
          <p:cNvSpPr>
            <a:spLocks noChangeArrowheads="1"/>
          </p:cNvSpPr>
          <p:nvPr/>
        </p:nvSpPr>
        <p:spPr bwMode="auto">
          <a:xfrm>
            <a:off x="4067175" y="4365625"/>
            <a:ext cx="3817938" cy="1584325"/>
          </a:xfrm>
          <a:prstGeom prst="wedgeRoundRectCallout">
            <a:avLst>
              <a:gd name="adj1" fmla="val -519"/>
              <a:gd name="adj2" fmla="val -60921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1"/>
              <a:t>Frequência de Nyquist</a:t>
            </a:r>
            <a:r>
              <a:rPr lang="pt-PT" sz="2000"/>
              <a:t>: A frequência máxima do sinal amostrado é igual a metade da frequência de amostragem</a:t>
            </a:r>
          </a:p>
        </p:txBody>
      </p:sp>
      <p:pic>
        <p:nvPicPr>
          <p:cNvPr id="27655" name="Picture 16" descr="MCj0240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365625"/>
            <a:ext cx="9636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Teorema da Amostragem</a:t>
            </a: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712788" y="1808163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Sinal contínuo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498475" y="3429000"/>
            <a:ext cx="275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‘Comboio’ de impulsos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pSp>
        <p:nvGrpSpPr>
          <p:cNvPr id="1037" name="Group 7"/>
          <p:cNvGrpSpPr>
            <a:grpSpLocks/>
          </p:cNvGrpSpPr>
          <p:nvPr/>
        </p:nvGrpSpPr>
        <p:grpSpPr bwMode="auto">
          <a:xfrm>
            <a:off x="3222625" y="1628775"/>
            <a:ext cx="5381625" cy="2073275"/>
            <a:chOff x="1057" y="982"/>
            <a:chExt cx="3390" cy="1306"/>
          </a:xfrm>
        </p:grpSpPr>
        <p:sp>
          <p:nvSpPr>
            <p:cNvPr id="1067" name="Line 8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8" name="Line 9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9" name="Freeform 10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856 h 1005"/>
                <a:gd name="T2" fmla="*/ 175 w 3037"/>
                <a:gd name="T3" fmla="*/ 769 h 1005"/>
                <a:gd name="T4" fmla="*/ 413 w 3037"/>
                <a:gd name="T5" fmla="*/ 593 h 1005"/>
                <a:gd name="T6" fmla="*/ 532 w 3037"/>
                <a:gd name="T7" fmla="*/ 614 h 1005"/>
                <a:gd name="T8" fmla="*/ 607 w 3037"/>
                <a:gd name="T9" fmla="*/ 614 h 1005"/>
                <a:gd name="T10" fmla="*/ 651 w 3037"/>
                <a:gd name="T11" fmla="*/ 582 h 1005"/>
                <a:gd name="T12" fmla="*/ 720 w 3037"/>
                <a:gd name="T13" fmla="*/ 544 h 1005"/>
                <a:gd name="T14" fmla="*/ 801 w 3037"/>
                <a:gd name="T15" fmla="*/ 550 h 1005"/>
                <a:gd name="T16" fmla="*/ 883 w 3037"/>
                <a:gd name="T17" fmla="*/ 593 h 1005"/>
                <a:gd name="T18" fmla="*/ 1039 w 3037"/>
                <a:gd name="T19" fmla="*/ 560 h 1005"/>
                <a:gd name="T20" fmla="*/ 1158 w 3037"/>
                <a:gd name="T21" fmla="*/ 448 h 1005"/>
                <a:gd name="T22" fmla="*/ 1252 w 3037"/>
                <a:gd name="T23" fmla="*/ 341 h 1005"/>
                <a:gd name="T24" fmla="*/ 1390 w 3037"/>
                <a:gd name="T25" fmla="*/ 297 h 1005"/>
                <a:gd name="T26" fmla="*/ 1553 w 3037"/>
                <a:gd name="T27" fmla="*/ 373 h 1005"/>
                <a:gd name="T28" fmla="*/ 1697 w 3037"/>
                <a:gd name="T29" fmla="*/ 373 h 1005"/>
                <a:gd name="T30" fmla="*/ 1828 w 3037"/>
                <a:gd name="T31" fmla="*/ 228 h 1005"/>
                <a:gd name="T32" fmla="*/ 1966 w 3037"/>
                <a:gd name="T33" fmla="*/ 35 h 1005"/>
                <a:gd name="T34" fmla="*/ 2054 w 3037"/>
                <a:gd name="T35" fmla="*/ 19 h 1005"/>
                <a:gd name="T36" fmla="*/ 2129 w 3037"/>
                <a:gd name="T37" fmla="*/ 83 h 1005"/>
                <a:gd name="T38" fmla="*/ 2241 w 3037"/>
                <a:gd name="T39" fmla="*/ 303 h 1005"/>
                <a:gd name="T40" fmla="*/ 2423 w 3037"/>
                <a:gd name="T41" fmla="*/ 566 h 1005"/>
                <a:gd name="T42" fmla="*/ 2655 w 3037"/>
                <a:gd name="T43" fmla="*/ 716 h 1005"/>
                <a:gd name="T44" fmla="*/ 2799 w 3037"/>
                <a:gd name="T45" fmla="*/ 780 h 1005"/>
                <a:gd name="T46" fmla="*/ 3037 w 3037"/>
                <a:gd name="T47" fmla="*/ 86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Equation" r:id="rId3" imgW="330120" imgH="215640" progId="Equation.3">
                    <p:embed/>
                  </p:oleObj>
                </mc:Choice>
                <mc:Fallback>
                  <p:oleObj name="Equation" r:id="rId3" imgW="330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2"/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1263" y="4229100"/>
            <a:ext cx="5527675" cy="630238"/>
            <a:chOff x="1321" y="2736"/>
            <a:chExt cx="3482" cy="397"/>
          </a:xfrm>
        </p:grpSpPr>
        <p:sp>
          <p:nvSpPr>
            <p:cNvPr id="1055" name="Line 14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6" name="Line 15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Line 16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8" name="Line 17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Line 18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0" name="Line 19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1" name="Line 20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Line 21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3" name="Line 22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4" name="Line 23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5" name="Line 24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6" name="Line 25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685800" y="5516563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Função amostrada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3851275" y="5260975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2260440" imgH="431640" progId="Equation.3">
                  <p:embed/>
                </p:oleObj>
              </mc:Choice>
              <mc:Fallback>
                <p:oleObj name="Equation" r:id="rId7" imgW="226044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260975"/>
                        <a:ext cx="47339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9"/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041" name="Line 30"/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2" name="Line 31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3" name="Line 32"/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4" name="Line 33"/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5" name="Line 34"/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6" name="Line 35"/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7" name="Line 36"/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8" name="Line 37"/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1" name="Line 40"/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28" name="Object 41"/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9" imgW="279360" imgH="215640" progId="Equation.3">
                    <p:embed/>
                  </p:oleObj>
                </mc:Choice>
                <mc:Fallback>
                  <p:oleObj name="Equation" r:id="rId9" imgW="279360" imgH="2156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2"/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Line 43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3" name="Line 44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0" name="Object 45"/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name="Equation" r:id="rId12" imgW="164880" imgH="228600" progId="Equation.3">
                    <p:embed/>
                  </p:oleObj>
                </mc:Choice>
                <mc:Fallback>
                  <p:oleObj name="Equation" r:id="rId12" imgW="164880" imgH="2286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" name="Line 46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1027" name="Object 47"/>
          <p:cNvGraphicFramePr>
            <a:graphicFrameLocks noChangeAspect="1"/>
          </p:cNvGraphicFramePr>
          <p:nvPr/>
        </p:nvGraphicFramePr>
        <p:xfrm>
          <a:off x="5915025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4" imgW="1244520" imgH="431640" progId="Equation.3">
                  <p:embed/>
                </p:oleObj>
              </mc:Choice>
              <mc:Fallback>
                <p:oleObj name="Equation" r:id="rId14" imgW="124452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4000" smtClean="0">
                <a:ea typeface="ＭＳ Ｐゴシック"/>
                <a:cs typeface="ＭＳ Ｐゴシック"/>
              </a:rPr>
              <a:t>Frequência de Nyquist</a:t>
            </a:r>
            <a:endParaRPr lang="pt-PT" sz="4000" smtClean="0">
              <a:ea typeface="ＭＳ Ｐゴシック"/>
              <a:cs typeface="ＭＳ Ｐゴシック"/>
            </a:endParaRPr>
          </a:p>
        </p:txBody>
      </p:sp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571472" y="1790708"/>
            <a:ext cx="1690688" cy="809625"/>
            <a:chOff x="443" y="1743"/>
            <a:chExt cx="1065" cy="510"/>
          </a:xfrm>
        </p:grpSpPr>
        <p:sp>
          <p:nvSpPr>
            <p:cNvPr id="3132" name="Text Box 5"/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z="2000" smtClean="0">
                  <a:ea typeface="ＭＳ Ｐゴシック"/>
                  <a:cs typeface="ＭＳ Ｐゴシック"/>
                </a:rPr>
                <a:t>If</a:t>
              </a:r>
              <a:endParaRPr lang="pt-PT" altLang="ja-JP" sz="2000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3" imgW="685800" imgH="431640" progId="Equation.3">
                    <p:embed/>
                  </p:oleObj>
                </mc:Choice>
                <mc:Fallback>
                  <p:oleObj name="Equation" r:id="rId3" imgW="68580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2395510" y="297815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 flipV="1">
            <a:off x="4402110" y="1943108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3924272" y="2568583"/>
            <a:ext cx="952500" cy="398462"/>
            <a:chOff x="1064" y="3093"/>
            <a:chExt cx="600" cy="395"/>
          </a:xfrm>
        </p:grpSpPr>
        <p:sp>
          <p:nvSpPr>
            <p:cNvPr id="3129" name="Line 10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0" name="Line 11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1" name="Line 12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4433860" y="174784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60" y="1747845"/>
                        <a:ext cx="657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4743422" y="2921008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22" y="2921008"/>
                        <a:ext cx="4302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4456085" y="2209808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9" imgW="317160" imgH="342720" progId="Equation.3">
                  <p:embed/>
                </p:oleObj>
              </mc:Choice>
              <mc:Fallback>
                <p:oleObj name="Equation" r:id="rId9" imgW="31716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085" y="2209808"/>
                        <a:ext cx="3889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4644997" y="2570170"/>
            <a:ext cx="952500" cy="398463"/>
            <a:chOff x="1064" y="3093"/>
            <a:chExt cx="600" cy="395"/>
          </a:xfrm>
        </p:grpSpPr>
        <p:sp>
          <p:nvSpPr>
            <p:cNvPr id="3126" name="Line 17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7" name="Line 18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8" name="Line 19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088" name="Line 20"/>
          <p:cNvSpPr>
            <a:spLocks noChangeShapeType="1"/>
          </p:cNvSpPr>
          <p:nvPr/>
        </p:nvSpPr>
        <p:spPr bwMode="auto">
          <a:xfrm>
            <a:off x="5108547" y="216059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>
            <a:off x="4410047" y="339408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3077" name="Object 22"/>
          <p:cNvGraphicFramePr>
            <a:graphicFrameLocks noChangeAspect="1"/>
          </p:cNvGraphicFramePr>
          <p:nvPr/>
        </p:nvGraphicFramePr>
        <p:xfrm>
          <a:off x="4603722" y="337344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1" imgW="317160" imgH="342720" progId="Equation.3">
                  <p:embed/>
                </p:oleObj>
              </mc:Choice>
              <mc:Fallback>
                <p:oleObj name="Equation" r:id="rId11" imgW="317160" imgH="342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22" y="3373445"/>
                        <a:ext cx="3937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3"/>
          <p:cNvGraphicFramePr>
            <a:graphicFrameLocks noChangeAspect="1"/>
          </p:cNvGraphicFramePr>
          <p:nvPr/>
        </p:nvGraphicFramePr>
        <p:xfrm>
          <a:off x="6578572" y="298133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572" y="2981333"/>
                        <a:ext cx="2254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0" name="Group 24"/>
          <p:cNvGrpSpPr>
            <a:grpSpLocks/>
          </p:cNvGrpSpPr>
          <p:nvPr/>
        </p:nvGrpSpPr>
        <p:grpSpPr bwMode="auto">
          <a:xfrm>
            <a:off x="3200372" y="2565408"/>
            <a:ext cx="952500" cy="398462"/>
            <a:chOff x="1064" y="3093"/>
            <a:chExt cx="600" cy="395"/>
          </a:xfrm>
        </p:grpSpPr>
        <p:sp>
          <p:nvSpPr>
            <p:cNvPr id="3123" name="Line 25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4" name="Line 26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5" name="Line 27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1" name="Group 28"/>
          <p:cNvGrpSpPr>
            <a:grpSpLocks/>
          </p:cNvGrpSpPr>
          <p:nvPr/>
        </p:nvGrpSpPr>
        <p:grpSpPr bwMode="auto">
          <a:xfrm>
            <a:off x="2476472" y="2562233"/>
            <a:ext cx="952500" cy="398462"/>
            <a:chOff x="1064" y="3093"/>
            <a:chExt cx="600" cy="395"/>
          </a:xfrm>
        </p:grpSpPr>
        <p:sp>
          <p:nvSpPr>
            <p:cNvPr id="3120" name="Line 2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1" name="Line 3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2" name="Group 32"/>
          <p:cNvGrpSpPr>
            <a:grpSpLocks/>
          </p:cNvGrpSpPr>
          <p:nvPr/>
        </p:nvGrpSpPr>
        <p:grpSpPr bwMode="auto">
          <a:xfrm>
            <a:off x="5367310" y="2571758"/>
            <a:ext cx="952500" cy="398462"/>
            <a:chOff x="1064" y="3093"/>
            <a:chExt cx="600" cy="395"/>
          </a:xfrm>
        </p:grpSpPr>
        <p:sp>
          <p:nvSpPr>
            <p:cNvPr id="3117" name="Line 33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8" name="Line 34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9" name="Line 35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412972" y="2559058"/>
            <a:ext cx="4210050" cy="255587"/>
            <a:chOff x="1542" y="1312"/>
            <a:chExt cx="2652" cy="161"/>
          </a:xfrm>
        </p:grpSpPr>
        <p:sp>
          <p:nvSpPr>
            <p:cNvPr id="3099" name="Line 37"/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0" name="Line 38"/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1" name="Line 39"/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2" name="Line 40"/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3" name="Line 41"/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4" name="Line 42"/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5" name="Line 43"/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6" name="Line 44"/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7" name="Line 45"/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8" name="Line 46"/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9" name="Line 47"/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0" name="Line 48"/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1" name="Line 49"/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2" name="Line 50"/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3" name="Line 51"/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4" name="Line 52"/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5" name="Line 53"/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6" name="Line 54"/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6683347" y="229712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b="1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Aliasing</a:t>
            </a:r>
            <a:endParaRPr lang="pt-PT" altLang="ja-JP" b="1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87497" y="4087820"/>
            <a:ext cx="5513388" cy="484188"/>
            <a:chOff x="918" y="3931"/>
            <a:chExt cx="3473" cy="305"/>
          </a:xfrm>
        </p:grpSpPr>
        <p:grpSp>
          <p:nvGrpSpPr>
            <p:cNvPr id="3096" name="Group 72"/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3098" name="Text Box 73"/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296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PT" altLang="ja-JP" sz="2000" smtClean="0">
                    <a:ea typeface="ＭＳ Ｐゴシック"/>
                    <a:cs typeface="ＭＳ Ｐゴシック"/>
                  </a:rPr>
                  <a:t>A frequência de amostragem deve ser &gt;</a:t>
                </a:r>
                <a:endParaRPr lang="pt-PT" altLang="ja-JP" sz="2000">
                  <a:ea typeface="ＭＳ Ｐゴシック"/>
                  <a:cs typeface="ＭＳ Ｐゴシック"/>
                </a:endParaRPr>
              </a:p>
            </p:txBody>
          </p:sp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6" name="Equation" r:id="rId15" imgW="355320" imgH="228600" progId="Equation.3">
                      <p:embed/>
                    </p:oleObj>
                  </mc:Choice>
                  <mc:Fallback>
                    <p:oleObj name="Equation" r:id="rId15" imgW="355320" imgH="228600" progId="Equation.3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7" name="Rectangle 75"/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4143372" y="4929198"/>
            <a:ext cx="4746632" cy="1084259"/>
          </a:xfrm>
          <a:prstGeom prst="wedgeRoundRectCallout">
            <a:avLst>
              <a:gd name="adj1" fmla="val 7630"/>
              <a:gd name="adj2" fmla="val -7149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 smtClean="0"/>
              <a:t>O que é isto? Frequências do sinal?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1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Exemplo: Telefone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 taxa de amostragem é de 8 kHz (8000 amostras/segundo).</a:t>
            </a:r>
          </a:p>
          <a:p>
            <a:r>
              <a:rPr lang="pt-PT" dirty="0" smtClean="0"/>
              <a:t>Frequência máxima de som?</a:t>
            </a:r>
          </a:p>
          <a:p>
            <a:pPr lvl="1"/>
            <a:r>
              <a:rPr lang="pt-PT" dirty="0" smtClean="0"/>
              <a:t>Segundo </a:t>
            </a:r>
            <a:r>
              <a:rPr lang="pt-PT" dirty="0" err="1" smtClean="0"/>
              <a:t>Nyquist</a:t>
            </a:r>
            <a:r>
              <a:rPr lang="pt-PT" dirty="0" smtClean="0"/>
              <a:t>: 8kHz/2 = 4 kHz</a:t>
            </a:r>
          </a:p>
          <a:p>
            <a:r>
              <a:rPr lang="pt-PT" dirty="0" smtClean="0"/>
              <a:t>Som</a:t>
            </a:r>
          </a:p>
          <a:p>
            <a:pPr lvl="1"/>
            <a:r>
              <a:rPr lang="pt-PT" dirty="0" smtClean="0"/>
              <a:t>Frequências baixas: sons graves.</a:t>
            </a:r>
          </a:p>
          <a:p>
            <a:pPr lvl="1"/>
            <a:r>
              <a:rPr lang="pt-PT" dirty="0" smtClean="0"/>
              <a:t>Frequências altas: sons agudos.</a:t>
            </a:r>
          </a:p>
          <a:p>
            <a:r>
              <a:rPr lang="pt-PT" dirty="0" smtClean="0"/>
              <a:t>E se eu tocar piano através do telefone?</a:t>
            </a:r>
          </a:p>
          <a:p>
            <a:pPr lvl="1"/>
            <a:r>
              <a:rPr lang="pt-PT" dirty="0" smtClean="0"/>
              <a:t>Só consigo ouvir notas graves!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Aliasing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8313" y="3575050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PT" sz="2000" smtClean="0">
                <a:cs typeface="Arial" pitchFamily="34" charset="0"/>
              </a:rPr>
              <a:t>Uma vedação com efeito de perspectiva sofre ‘aliasing’</a:t>
            </a:r>
            <a:endParaRPr lang="pt-PT" sz="200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5988" y="1890713"/>
            <a:ext cx="3429000" cy="1628775"/>
            <a:chOff x="2976" y="558"/>
            <a:chExt cx="2160" cy="1026"/>
          </a:xfrm>
        </p:grpSpPr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3557" y="558"/>
              <a:ext cx="13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Sinal de entrada:</a:t>
              </a:r>
              <a:endParaRPr lang="pt-PT" sz="2000"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3913" y="3440113"/>
            <a:ext cx="7635875" cy="2436812"/>
            <a:chOff x="518" y="1534"/>
            <a:chExt cx="4810" cy="1535"/>
          </a:xfrm>
        </p:grpSpPr>
        <p:pic>
          <p:nvPicPr>
            <p:cNvPr id="2868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1800" smtClean="0">
                  <a:cs typeface="Arial" pitchFamily="34" charset="0"/>
                </a:rPr>
                <a:t>x = 0:.05:5;  imagesc(sin((2.^x).*x))</a:t>
              </a:r>
              <a:endParaRPr lang="pt-PT" sz="1800">
                <a:cs typeface="Arial" pitchFamily="34" charset="0"/>
              </a:endParaRPr>
            </a:p>
          </p:txBody>
        </p:sp>
        <p:sp>
          <p:nvSpPr>
            <p:cNvPr id="28682" name="Text Box 13"/>
            <p:cNvSpPr txBox="1">
              <a:spLocks noChangeArrowheads="1"/>
            </p:cNvSpPr>
            <p:nvPr/>
          </p:nvSpPr>
          <p:spPr bwMode="auto">
            <a:xfrm>
              <a:off x="3467" y="1534"/>
              <a:ext cx="14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Saída com aliasing</a:t>
              </a:r>
              <a:endParaRPr lang="pt-PT" sz="2000">
                <a:cs typeface="Arial" pitchFamily="34" charset="0"/>
              </a:endParaRPr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518" y="2743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Porquê?</a:t>
              </a:r>
              <a:endParaRPr lang="pt-PT" sz="200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Resumo</a:t>
            </a:r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2150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Quantização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Amostras possuem um número finito de valores possíveis.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O valor analógico é arredondado para o valor válido mais próximo.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Intervalo de quantização.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Diferença entre dois valores válidos.</a:t>
            </a:r>
          </a:p>
        </p:txBody>
      </p:sp>
      <p:pic>
        <p:nvPicPr>
          <p:cNvPr id="29701" name="Picture 6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427538" y="4508500"/>
            <a:ext cx="4392612" cy="1441450"/>
          </a:xfrm>
          <a:prstGeom prst="wedgeRoundRectCallout">
            <a:avLst>
              <a:gd name="adj1" fmla="val -15199"/>
              <a:gd name="adj2" fmla="val -71917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Quanto menor o intervalo de quantização, maior a precisão do sinal. </a:t>
            </a:r>
            <a:r>
              <a:rPr lang="pt-PT" sz="2000" i="1" dirty="0"/>
              <a:t>Problema</a:t>
            </a:r>
            <a:r>
              <a:rPr lang="pt-PT" sz="2000" dirty="0"/>
              <a:t>: Precisamos de mais memória para o armazenar!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Níveis de quantização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G – número de níveis</a:t>
            </a:r>
          </a:p>
          <a:p>
            <a:pPr eaLnBrk="1" hangingPunct="1"/>
            <a:r>
              <a:rPr lang="pt-PT" dirty="0" smtClean="0"/>
              <a:t>m – bits de armazenamento</a:t>
            </a:r>
          </a:p>
          <a:p>
            <a:pPr eaLnBrk="1" hangingPunct="1"/>
            <a:r>
              <a:rPr lang="pt-PT" dirty="0" smtClean="0"/>
              <a:t>Aproxima-se cada valor ao valor quantizado mais próximo.</a:t>
            </a:r>
          </a:p>
          <a:p>
            <a:pPr eaLnBrk="1" hangingPunct="1"/>
            <a:endParaRPr lang="pt-PT" dirty="0" smtClean="0"/>
          </a:p>
        </p:txBody>
      </p:sp>
      <p:pic>
        <p:nvPicPr>
          <p:cNvPr id="3072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79575"/>
            <a:ext cx="1665288" cy="741363"/>
          </a:xfrm>
          <a:noFill/>
        </p:spPr>
      </p:pic>
      <p:pic>
        <p:nvPicPr>
          <p:cNvPr id="30726" name="Picture 9" descr="567px-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Sinal Digital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Maior nível inicial de ruído (quantização, amostragem)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novo tem pior qualidade de som do que um disco de vinil novo.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Melhor robustez ao ruído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velho tem melhor qualidade de som do que um disco de vinil velho.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 CD é exactamente igual ao CD original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uma cassete tem mais ruído do que a cassete original.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Pode ser processado por um computador!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076825" y="2781300"/>
            <a:ext cx="2663825" cy="576263"/>
          </a:xfrm>
          <a:prstGeom prst="wedgeRoundRectCallout">
            <a:avLst>
              <a:gd name="adj1" fmla="val -85639"/>
              <a:gd name="adj2" fmla="val -46968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Demonstra-se matematicamente!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Ruído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o Ruído?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Define-se como qualquer degradação do sinal original.</a:t>
            </a:r>
          </a:p>
          <a:p>
            <a:pPr eaLnBrk="1" hangingPunct="1"/>
            <a:r>
              <a:rPr lang="pt-PT" dirty="0" smtClean="0"/>
              <a:t>Todos os sistemas reais contêm ruído.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...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628775"/>
            <a:ext cx="2909888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4572000" y="4508500"/>
            <a:ext cx="4103688" cy="1441450"/>
          </a:xfrm>
          <a:prstGeom prst="wedgeRoundRectCallout">
            <a:avLst>
              <a:gd name="adj1" fmla="val -10968"/>
              <a:gd name="adj2" fmla="val -6685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600"/>
              <a:t>Todas as partículas microscópicas vibram a uma frequência relacionada com a sua temperatura. O ruído constante provocado por esta vibração chama-se </a:t>
            </a:r>
            <a:r>
              <a:rPr lang="pt-PT" sz="1600" b="1" i="1"/>
              <a:t>Ruído Térmico</a:t>
            </a:r>
            <a:r>
              <a:rPr lang="pt-PT" sz="1600"/>
              <a:t>.</a:t>
            </a:r>
            <a:endParaRPr lang="pt-PT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Relação Sinal/Ruído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Quantifica a relação entre:</a:t>
            </a:r>
          </a:p>
          <a:p>
            <a:pPr lvl="1" eaLnBrk="1" hangingPunct="1"/>
            <a:r>
              <a:rPr lang="pt-PT" smtClean="0"/>
              <a:t>Potência do Sinal</a:t>
            </a:r>
          </a:p>
          <a:p>
            <a:pPr lvl="1" eaLnBrk="1" hangingPunct="1"/>
            <a:r>
              <a:rPr lang="pt-PT" smtClean="0"/>
              <a:t>Potência do Ruído</a:t>
            </a:r>
          </a:p>
          <a:p>
            <a:pPr eaLnBrk="1" hangingPunct="1"/>
            <a:r>
              <a:rPr lang="pt-PT" smtClean="0"/>
              <a:t>Mede a influência que o ruído têm na degradação do sinal.</a:t>
            </a:r>
          </a:p>
          <a:p>
            <a:pPr eaLnBrk="1" hangingPunct="1"/>
            <a:endParaRPr lang="pt-PT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685925"/>
            <a:ext cx="3654425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74938"/>
            <a:ext cx="40576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4572000" y="3716338"/>
            <a:ext cx="4103688" cy="1873250"/>
          </a:xfrm>
          <a:prstGeom prst="wedgeRoundRectCallout">
            <a:avLst>
              <a:gd name="adj1" fmla="val -31120"/>
              <a:gd name="adj2" fmla="val -7322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/>
              <a:t>Como as diferenças entre sinal e ruído podem ser consideráveis, tipicamente apresenta-se este valor em Decibeis.</a:t>
            </a:r>
            <a:endParaRPr lang="pt-PT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Fontes de Ruído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Diferentes sinais são afectados por diferentes fontes de ruído.</a:t>
            </a:r>
          </a:p>
          <a:p>
            <a:pPr eaLnBrk="1" hangingPunct="1"/>
            <a:r>
              <a:rPr lang="pt-PT" dirty="0" smtClean="0"/>
              <a:t>Para processar um sinal, devo estudar que fontes de ruído são relevantes.</a:t>
            </a:r>
          </a:p>
          <a:p>
            <a:pPr eaLnBrk="1" hangingPunct="1"/>
            <a:r>
              <a:rPr lang="pt-PT" dirty="0" smtClean="0"/>
              <a:t>Algumas fontes de ruído ‘universais’: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Modelos de Ruído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Diferentes modelos de ruído:</a:t>
            </a:r>
          </a:p>
          <a:p>
            <a:pPr lvl="1" eaLnBrk="1" hangingPunct="1"/>
            <a:r>
              <a:rPr lang="pt-PT" smtClean="0"/>
              <a:t>Gaussian, Raylegh, Erlang, Exponential, etc.</a:t>
            </a:r>
          </a:p>
          <a:p>
            <a:pPr eaLnBrk="1" hangingPunct="1"/>
            <a:r>
              <a:rPr lang="pt-PT" smtClean="0"/>
              <a:t>Modelização típica:</a:t>
            </a:r>
          </a:p>
          <a:p>
            <a:pPr lvl="1" eaLnBrk="1" hangingPunct="1"/>
            <a:r>
              <a:rPr lang="pt-PT" smtClean="0"/>
              <a:t>Função de degradação </a:t>
            </a:r>
            <a:r>
              <a:rPr lang="pt-PT" i="1" smtClean="0"/>
              <a:t>h(x,y)</a:t>
            </a:r>
            <a:r>
              <a:rPr lang="pt-PT" smtClean="0"/>
              <a:t> que opera sobre o sinal </a:t>
            </a:r>
            <a:r>
              <a:rPr lang="pt-PT" i="1" smtClean="0"/>
              <a:t>f(x,y)</a:t>
            </a:r>
            <a:r>
              <a:rPr lang="pt-PT" smtClean="0"/>
              <a:t> conjuntamente com um termo aditivo de ruído </a:t>
            </a:r>
            <a:r>
              <a:rPr lang="pt-PT" i="1" smtClean="0"/>
              <a:t>n(x,y)</a:t>
            </a:r>
            <a:r>
              <a:rPr lang="pt-PT" smtClean="0"/>
              <a:t>:</a:t>
            </a:r>
          </a:p>
          <a:p>
            <a:pPr lvl="1" algn="ctr" eaLnBrk="1" hangingPunct="1">
              <a:buFontTx/>
              <a:buNone/>
            </a:pPr>
            <a:r>
              <a:rPr lang="pt-PT" i="1" smtClean="0"/>
              <a:t>g(x,y) = h(x,y) * f(x,y) + n(x,y)</a:t>
            </a:r>
            <a:endParaRPr lang="pt-PT" smtClean="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4932363" y="5300663"/>
            <a:ext cx="3844925" cy="700087"/>
          </a:xfrm>
          <a:prstGeom prst="wedgeRoundRectCallout">
            <a:avLst>
              <a:gd name="adj1" fmla="val -51074"/>
              <a:gd name="adj2" fmla="val -78116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800" b="1"/>
              <a:t>Atenção:</a:t>
            </a:r>
          </a:p>
          <a:p>
            <a:r>
              <a:rPr lang="pt-PT" sz="1800" b="1"/>
              <a:t>Convolução!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Sinal biomédico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Introdução à Transformada de </a:t>
            </a:r>
            <a:r>
              <a:rPr lang="pt-PT" dirty="0" err="1" smtClean="0">
                <a:solidFill>
                  <a:srgbClr val="A6A6A6"/>
                </a:solidFill>
              </a:rPr>
              <a:t>Fourier</a:t>
            </a:r>
            <a:endParaRPr lang="en-US" dirty="0" smtClean="0">
              <a:solidFill>
                <a:srgbClr val="A6A6A6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Convolução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Convolução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Operação matemática</a:t>
            </a:r>
          </a:p>
          <a:p>
            <a:pPr lvl="1" eaLnBrk="1" hangingPunct="1"/>
            <a:r>
              <a:rPr lang="pt-PT" sz="2000" smtClean="0"/>
              <a:t>Pode ser vista como uma ‘média deslizante’ entre um sinal a manipular e um ‘sinal-máscara’.</a:t>
            </a:r>
          </a:p>
          <a:p>
            <a:pPr eaLnBrk="1" hangingPunct="1"/>
            <a:r>
              <a:rPr lang="pt-PT" sz="2400" smtClean="0"/>
              <a:t>Relação com Fourier</a:t>
            </a:r>
          </a:p>
          <a:p>
            <a:pPr lvl="1" eaLnBrk="1" hangingPunct="1"/>
            <a:r>
              <a:rPr lang="pt-PT" sz="2000" smtClean="0"/>
              <a:t>Uma convolução de dois sinais corresponde a uma multiplicação no espaço das frequências.</a:t>
            </a:r>
          </a:p>
          <a:p>
            <a:pPr eaLnBrk="1" hangingPunct="1"/>
            <a:r>
              <a:rPr lang="pt-PT" sz="2400" smtClean="0"/>
              <a:t>Operação muito útil para processamento de sinais.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529012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92375"/>
            <a:ext cx="2198688" cy="333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Convolução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493712 w 603"/>
              <a:gd name="T3" fmla="*/ 215900 h 137"/>
              <a:gd name="T4" fmla="*/ 957262 w 603"/>
              <a:gd name="T5" fmla="*/ 11112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8"/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9"/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0"/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1"/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2"/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4" imgW="317160" imgH="215640" progId="Equation.3">
                  <p:embed/>
                </p:oleObj>
              </mc:Choice>
              <mc:Fallback>
                <p:oleObj name="Equation" r:id="rId4" imgW="3171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8" imgW="2260440" imgH="469800" progId="Equation.3">
                  <p:embed/>
                </p:oleObj>
              </mc:Choice>
              <mc:Fallback>
                <p:oleObj name="Equation" r:id="rId8" imgW="22604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4104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Equation" r:id="rId10" imgW="291960" imgH="215640" progId="Equation.3">
                    <p:embed/>
                  </p:oleObj>
                </mc:Choice>
                <mc:Fallback>
                  <p:oleObj name="Equation" r:id="rId10" imgW="2919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" name="Equation" r:id="rId12" imgW="126720" imgH="139680" progId="Equation.3">
                    <p:embed/>
                  </p:oleObj>
                </mc:Choice>
                <mc:Fallback>
                  <p:oleObj name="Equation" r:id="rId12" imgW="12672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4102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7" name="Equation" r:id="rId13" imgW="406080" imgH="215640" progId="Equation.3">
                      <p:embed/>
                    </p:oleObj>
                  </mc:Choice>
                  <mc:Fallback>
                    <p:oleObj name="Equation" r:id="rId13" imgW="406080" imgH="21564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8" name="Equation" r:id="rId15" imgW="126720" imgH="139680" progId="Equation.3">
                      <p:embed/>
                    </p:oleObj>
                  </mc:Choice>
                  <mc:Fallback>
                    <p:oleObj name="Equation" r:id="rId15" imgW="126720" imgH="13968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33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4134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41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8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413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3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4122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4129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4124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4125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412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6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9" name="Equation" r:id="rId16" imgW="126720" imgH="139680" progId="Equation.3">
                      <p:embed/>
                    </p:oleObj>
                  </mc:Choice>
                  <mc:Fallback>
                    <p:oleObj name="Equation" r:id="rId16" imgW="126720" imgH="13968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/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344487 h 210"/>
              <a:gd name="T2" fmla="*/ 177954 w 515"/>
              <a:gd name="T3" fmla="*/ 0 h 210"/>
              <a:gd name="T4" fmla="*/ 713364 w 515"/>
              <a:gd name="T5" fmla="*/ 0 h 210"/>
              <a:gd name="T6" fmla="*/ 796925 w 515"/>
              <a:gd name="T7" fmla="*/ 88582 h 210"/>
              <a:gd name="T8" fmla="*/ 796925 w 515"/>
              <a:gd name="T9" fmla="*/ 333004 h 210"/>
              <a:gd name="T10" fmla="*/ 0 w 515"/>
              <a:gd name="T11" fmla="*/ 34448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761" name="Text Box 49"/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3200">
                <a:latin typeface="Palatino Linotype" pitchFamily="18" charset="0"/>
                <a:ea typeface="ＭＳ Ｐゴシック"/>
                <a:cs typeface="ＭＳ Ｐゴシック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ＭＳ Ｐゴシック"/>
                <a:cs typeface="ＭＳ Ｐゴシック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0" grpId="0" animBg="1"/>
      <p:bldP spid="4997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Exemplo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512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8" name="Picture 3" descr="convre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onvga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Line 5"/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>
                <a:ea typeface="ＭＳ Ｐゴシック"/>
                <a:cs typeface="ＭＳ Ｐゴシック"/>
              </a:rPr>
              <a:t>Eric Weinstein’s Math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Propriedades da convolução</a:t>
            </a:r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Comutativa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Associativa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Vantagem: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Sistemas em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cascata!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6" imgW="1269720" imgH="215640" progId="Equation.3">
                  <p:embed/>
                </p:oleObj>
              </mc:Choice>
              <mc:Fallback>
                <p:oleObj name="Equation" r:id="rId6" imgW="12697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4"/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Line 16"/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8203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" name="Equation" r:id="rId16" imgW="291960" imgH="241200" progId="Equation.3">
                    <p:embed/>
                  </p:oleObj>
                </mc:Choice>
                <mc:Fallback>
                  <p:oleObj name="Equation" r:id="rId16" imgW="29196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7" name="Equation" r:id="rId18" imgW="177480" imgH="241200" progId="Equation.3">
                    <p:embed/>
                  </p:oleObj>
                </mc:Choice>
                <mc:Fallback>
                  <p:oleObj name="Equation" r:id="rId18" imgW="1774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20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" name="Equation" r:id="rId19" imgW="393480" imgH="215640" progId="Equation.3">
                    <p:embed/>
                  </p:oleObj>
                </mc:Choice>
                <mc:Fallback>
                  <p:oleObj name="Equation" r:id="rId19" imgW="39348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8200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9" name="Equation" r:id="rId21" imgW="291960" imgH="241200" progId="Equation.3">
                    <p:embed/>
                  </p:oleObj>
                </mc:Choice>
                <mc:Fallback>
                  <p:oleObj name="Equation" r:id="rId21" imgW="291960" imgH="2412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0" name="Equation" r:id="rId22" imgW="177480" imgH="241200" progId="Equation.3">
                    <p:embed/>
                  </p:oleObj>
                </mc:Choice>
                <mc:Fallback>
                  <p:oleObj name="Equation" r:id="rId22" imgW="177480" imgH="241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17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1" name="Equation" r:id="rId23" imgW="393480" imgH="215640" progId="Equation.3">
                    <p:embed/>
                  </p:oleObj>
                </mc:Choice>
                <mc:Fallback>
                  <p:oleObj name="Equation" r:id="rId23" imgW="393480" imgH="21564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Convolução e Transformada de Fourier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8" imgW="444240" imgH="203040" progId="Equation.3">
                  <p:embed/>
                </p:oleObj>
              </mc:Choice>
              <mc:Fallback>
                <p:oleObj name="Equation" r:id="rId8" imgW="4442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7"/>
          <p:cNvSpPr txBox="1">
            <a:spLocks noChangeArrowheads="1"/>
          </p:cNvSpPr>
          <p:nvPr/>
        </p:nvSpPr>
        <p:spPr bwMode="auto">
          <a:xfrm>
            <a:off x="1446213" y="1568450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sinal </a:t>
            </a:r>
            <a:r>
              <a:rPr lang="pt-PT" altLang="ja-JP" i="1" smtClean="0">
                <a:ea typeface="ＭＳ Ｐゴシック"/>
                <a:cs typeface="ＭＳ Ｐゴシック"/>
              </a:rPr>
              <a:t>(x)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59" name="Text Box 8"/>
          <p:cNvSpPr txBox="1">
            <a:spLocks noChangeArrowheads="1"/>
          </p:cNvSpPr>
          <p:nvPr/>
        </p:nvSpPr>
        <p:spPr bwMode="auto">
          <a:xfrm>
            <a:off x="4551363" y="1568450"/>
            <a:ext cx="3780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frequências </a:t>
            </a:r>
            <a:r>
              <a:rPr lang="pt-PT" altLang="ja-JP" i="1" smtClean="0">
                <a:ea typeface="ＭＳ Ｐゴシック"/>
                <a:cs typeface="ＭＳ Ｐゴシック"/>
              </a:rPr>
              <a:t>(u)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61" name="Line 10"/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2" name="Line 11"/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3494088"/>
            <a:ext cx="6564311" cy="2622550"/>
            <a:chOff x="567" y="2272"/>
            <a:chExt cx="4135" cy="1652"/>
          </a:xfrm>
        </p:grpSpPr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5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6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4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mtClean="0">
                  <a:ea typeface="ＭＳ Ｐゴシック"/>
                  <a:cs typeface="ＭＳ Ｐゴシック"/>
                </a:rPr>
                <a:t>Vantagem: Calcular f*g sem fazer convoluções</a:t>
              </a:r>
              <a:endParaRPr lang="pt-PT" altLang="ja-JP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0246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8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9" name="Equation" r:id="rId14" imgW="126720" imgH="101520" progId="Equation.3">
                    <p:embed/>
                  </p:oleObj>
                </mc:Choice>
                <mc:Fallback>
                  <p:oleObj name="Equation" r:id="rId14" imgW="126720" imgH="1015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0" name="Equation" r:id="rId16" imgW="152280" imgH="203040" progId="Equation.3">
                    <p:embed/>
                  </p:oleObj>
                </mc:Choice>
                <mc:Fallback>
                  <p:oleObj name="Equation" r:id="rId16" imgW="15228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1" name="Equation" r:id="rId18" imgW="114120" imgH="126720" progId="Equation.3">
                    <p:embed/>
                  </p:oleObj>
                </mc:Choice>
                <mc:Fallback>
                  <p:oleObj name="Equation" r:id="rId18" imgW="114120" imgH="126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2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3" name="Equation" r:id="rId22" imgW="164880" imgH="177480" progId="Equation.3">
                    <p:embed/>
                  </p:oleObj>
                </mc:Choice>
                <mc:Fallback>
                  <p:oleObj name="Equation" r:id="rId22" imgW="164880" imgH="1774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4" name="Equation" r:id="rId24" imgW="126720" imgH="101520" progId="Equation.3">
                    <p:embed/>
                  </p:oleObj>
                </mc:Choice>
                <mc:Fallback>
                  <p:oleObj name="Equation" r:id="rId24" imgW="126720" imgH="10152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5" name="Equation" r:id="rId25" imgW="164880" imgH="164880" progId="Equation.3">
                    <p:embed/>
                  </p:oleObj>
                </mc:Choice>
                <mc:Fallback>
                  <p:oleObj name="Equation" r:id="rId25" imgW="164880" imgH="1648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6" name="Equation" r:id="rId27" imgW="114120" imgH="126720" progId="Equation.3">
                    <p:embed/>
                  </p:oleObj>
                </mc:Choice>
                <mc:Fallback>
                  <p:oleObj name="Equation" r:id="rId27" imgW="114120" imgH="12672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7" name="Equation" r:id="rId29" imgW="177480" imgH="164880" progId="Equation.3">
                    <p:embed/>
                  </p:oleObj>
                </mc:Choice>
                <mc:Fallback>
                  <p:oleObj name="Equation" r:id="rId29" imgW="1774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IFT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tx1"/>
                </a:solidFill>
              </a:rPr>
              <a:t>Fourier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200" smtClean="0"/>
              <a:t>Jean Baptiste Joseph Fourier (1768-1830)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29114" cy="4421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Teve uma ideia louca (1807):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b="1" dirty="0" smtClean="0"/>
              <a:t>Qualquer </a:t>
            </a:r>
            <a:r>
              <a:rPr lang="pt-PT" sz="2000" dirty="0" smtClean="0"/>
              <a:t>função periódica pode ser reescrita como uma soma ponderada de </a:t>
            </a:r>
            <a:r>
              <a:rPr lang="pt-PT" sz="2000" b="1" dirty="0" smtClean="0"/>
              <a:t>senos </a:t>
            </a:r>
            <a:r>
              <a:rPr lang="pt-PT" sz="2000" dirty="0" smtClean="0"/>
              <a:t>e </a:t>
            </a:r>
            <a:r>
              <a:rPr lang="pt-PT" sz="2000" b="1" dirty="0" err="1" smtClean="0"/>
              <a:t>cosenos</a:t>
            </a:r>
            <a:r>
              <a:rPr lang="pt-PT" sz="2000" dirty="0" smtClean="0"/>
              <a:t> de diferentes frequências.</a:t>
            </a:r>
            <a:r>
              <a:rPr lang="pt-PT" sz="16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Não te acreditas? 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err="1" smtClean="0"/>
              <a:t>Lagrange</a:t>
            </a:r>
            <a:r>
              <a:rPr lang="pt-PT" sz="2000" dirty="0" smtClean="0"/>
              <a:t>, </a:t>
            </a:r>
            <a:r>
              <a:rPr lang="pt-PT" sz="2000" dirty="0" err="1" smtClean="0"/>
              <a:t>Laplace</a:t>
            </a:r>
            <a:r>
              <a:rPr lang="pt-PT" sz="2000" dirty="0" smtClean="0"/>
              <a:t>, </a:t>
            </a:r>
            <a:r>
              <a:rPr lang="pt-PT" sz="2000" dirty="0" err="1" smtClean="0"/>
              <a:t>Poisson</a:t>
            </a:r>
            <a:r>
              <a:rPr lang="pt-PT" sz="2000" dirty="0" smtClean="0"/>
              <a:t> e outros também não.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Apenas foi traduzido para Inglês em 1878!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Mas é verdade!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Chama-se a </a:t>
            </a:r>
            <a:r>
              <a:rPr lang="pt-PT" sz="2000" b="1" dirty="0" smtClean="0"/>
              <a:t>Série de </a:t>
            </a:r>
            <a:r>
              <a:rPr lang="pt-PT" sz="2000" b="1" dirty="0" err="1" smtClean="0"/>
              <a:t>Fourier</a:t>
            </a:r>
            <a:endParaRPr lang="pt-PT" sz="20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Possivelmente a ferramenta matemática mais útil em toda a engenharia!</a:t>
            </a:r>
          </a:p>
        </p:txBody>
      </p:sp>
      <p:pic>
        <p:nvPicPr>
          <p:cNvPr id="41989" name="Picture 4" descr="J.B.J. Fourier (public domain im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Soma de Senos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000" smtClean="0"/>
              <a:t>A nosso ‘tijolo’: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Soma-se um número suficiente destes para se obter qualquer sinal </a:t>
            </a:r>
            <a:r>
              <a:rPr lang="pt-PT" sz="2000" i="1" smtClean="0"/>
              <a:t>f(x)</a:t>
            </a:r>
            <a:r>
              <a:rPr lang="pt-PT" sz="2000" smtClean="0"/>
              <a:t> que se queira!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Quantos graus de liberdade?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O que é que cada um controla?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Quais guardam as características globais de um sinal?  E as finas?</a:t>
            </a:r>
          </a:p>
        </p:txBody>
      </p:sp>
      <p:pic>
        <p:nvPicPr>
          <p:cNvPr id="12294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5" imgW="838080" imgH="203040" progId="Equation.3">
                  <p:embed/>
                </p:oleObj>
              </mc:Choice>
              <mc:Fallback>
                <p:oleObj name="Equation" r:id="rId5" imgW="838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3013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um Sinal?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Definição tradicional de </a:t>
            </a:r>
            <a:r>
              <a:rPr lang="pt-PT" i="1" smtClean="0"/>
              <a:t>Sinal</a:t>
            </a:r>
            <a:endParaRPr lang="pt-PT" smtClean="0"/>
          </a:p>
          <a:p>
            <a:pPr lvl="1" eaLnBrk="1" hangingPunct="1"/>
            <a:r>
              <a:rPr lang="pt-PT" smtClean="0"/>
              <a:t>Um sinal é uma grandeza que varia no tempo e/ou espaço.</a:t>
            </a:r>
          </a:p>
          <a:p>
            <a:pPr eaLnBrk="1" hangingPunct="1"/>
            <a:r>
              <a:rPr lang="pt-PT" smtClean="0"/>
              <a:t>Exemplos:</a:t>
            </a:r>
          </a:p>
          <a:p>
            <a:pPr lvl="1" eaLnBrk="1" hangingPunct="1"/>
            <a:r>
              <a:rPr lang="pt-PT" i="1" smtClean="0"/>
              <a:t>f(t)</a:t>
            </a:r>
            <a:r>
              <a:rPr lang="pt-PT" smtClean="0"/>
              <a:t> – Som</a:t>
            </a:r>
          </a:p>
          <a:p>
            <a:pPr lvl="1" eaLnBrk="1" hangingPunct="1"/>
            <a:r>
              <a:rPr lang="pt-PT" i="1" smtClean="0"/>
              <a:t>f(x,y)</a:t>
            </a:r>
            <a:r>
              <a:rPr lang="pt-PT" smtClean="0"/>
              <a:t> – Imagem</a:t>
            </a:r>
          </a:p>
          <a:p>
            <a:pPr lvl="1" eaLnBrk="1" hangingPunct="1"/>
            <a:r>
              <a:rPr lang="pt-PT" i="1" smtClean="0"/>
              <a:t>f(x,y,t)</a:t>
            </a:r>
            <a:r>
              <a:rPr lang="pt-PT" smtClean="0"/>
              <a:t> – Vídeo</a:t>
            </a:r>
          </a:p>
          <a:p>
            <a:pPr lvl="1" eaLnBrk="1" hangingPunct="1"/>
            <a:endParaRPr lang="pt-PT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284538"/>
            <a:ext cx="4318000" cy="219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4037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5061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5066" name="Picture 9" descr="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7107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7112" name="Picture 7" descr="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8131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8135" name="Picture 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a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a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9155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9159" name="Picture 6" descr="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a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0179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0183" name="Picture 6" descr="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a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1203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07" name="Picture 6" descr="a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 descr="a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14340" name="Picture 2" descr="a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342" name="Picture 4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6" imgW="1028520" imgH="431640" progId="">
                  <p:embed/>
                </p:oleObj>
              </mc:Choice>
              <mc:Fallback>
                <p:oleObj name="Equation" r:id="rId6" imgW="102852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6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Transformada de Fourier</a:t>
            </a:r>
            <a:endParaRPr lang="pt-PT" sz="3600" smtClean="0">
              <a:ea typeface="ＭＳ Ｐゴシック"/>
              <a:cs typeface="ＭＳ Ｐゴシック"/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755650" y="1892300"/>
            <a:ext cx="143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mtClean="0">
                <a:ea typeface="ＭＳ Ｐゴシック"/>
                <a:cs typeface="ＭＳ Ｐゴシック"/>
              </a:rPr>
              <a:t> Directa:</a:t>
            </a:r>
            <a:endParaRPr lang="pt-PT" altLang="ja-JP">
              <a:ea typeface="ＭＳ Ｐゴシック"/>
              <a:cs typeface="ＭＳ Ｐゴシック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4" imgW="1346040" imgH="330120" progId="Equation.3">
                  <p:embed/>
                </p:oleObj>
              </mc:Choice>
              <mc:Fallback>
                <p:oleObj name="Equation" r:id="rId4" imgW="134604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6" imgW="1841400" imgH="241200" progId="Equation.3">
                  <p:embed/>
                </p:oleObj>
              </mc:Choice>
              <mc:Fallback>
                <p:oleObj name="Equation" r:id="rId6" imgW="1841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Note: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z="2000" smtClean="0">
                <a:ea typeface="ＭＳ Ｐゴシック"/>
                <a:cs typeface="ＭＳ Ｐゴシック"/>
              </a:rPr>
              <a:t>  Inversa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8" imgW="1511280" imgH="393480" progId="Equation.3">
                  <p:embed/>
                </p:oleObj>
              </mc:Choice>
              <mc:Fallback>
                <p:oleObj name="Equation" r:id="rId8" imgW="1511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41211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Podemos decompor um sinal numa soma de senos e co-senos.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Amplitude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Frequência</a:t>
            </a:r>
            <a:endParaRPr lang="pt-PT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Fase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Quantos mais usarmos, melhor a reconstrução.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Perfeita: </a:t>
            </a:r>
            <a:r>
              <a:rPr lang="pt-PT" dirty="0" err="1"/>
              <a:t>nr</a:t>
            </a:r>
            <a:r>
              <a:rPr lang="pt-PT" dirty="0"/>
              <a:t>. infinito de senos e co-senos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Transformada de </a:t>
            </a:r>
            <a:r>
              <a:rPr lang="pt-PT" dirty="0" err="1" smtClean="0"/>
              <a:t>Fourier</a:t>
            </a:r>
            <a:endParaRPr lang="pt-PT" dirty="0" smtClean="0"/>
          </a:p>
        </p:txBody>
      </p:sp>
      <p:pic>
        <p:nvPicPr>
          <p:cNvPr id="40965" name="Picture 5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40213"/>
            <a:ext cx="46863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38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391400" y="3200400"/>
            <a:ext cx="1447800" cy="838200"/>
          </a:xfrm>
          <a:prstGeom prst="wedgeRoundRectCallout">
            <a:avLst>
              <a:gd name="adj1" fmla="val -80375"/>
              <a:gd name="adj2" fmla="val -5738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Função ‘degrau’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724400" y="3657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553200" y="1600200"/>
            <a:ext cx="0" cy="2057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553200" y="16002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Sinais ‘Reais’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Os sinais reais são </a:t>
            </a:r>
            <a:r>
              <a:rPr lang="pt-PT" i="1" smtClean="0"/>
              <a:t>Analógicos.</a:t>
            </a:r>
            <a:endParaRPr lang="pt-PT" smtClean="0"/>
          </a:p>
          <a:p>
            <a:pPr lvl="1" eaLnBrk="1" hangingPunct="1"/>
            <a:r>
              <a:rPr lang="pt-PT" smtClean="0"/>
              <a:t>Variam continuamente no tempo.</a:t>
            </a:r>
          </a:p>
          <a:p>
            <a:pPr lvl="1" eaLnBrk="1" hangingPunct="1"/>
            <a:r>
              <a:rPr lang="pt-PT" smtClean="0"/>
              <a:t>Variam continuamente em amplitude.</a:t>
            </a:r>
          </a:p>
          <a:p>
            <a:pPr eaLnBrk="1" hangingPunct="1"/>
            <a:r>
              <a:rPr lang="pt-PT" smtClean="0"/>
              <a:t>A análise de um sinal real implica uma medição.</a:t>
            </a:r>
          </a:p>
          <a:p>
            <a:pPr eaLnBrk="1" hangingPunct="1"/>
            <a:r>
              <a:rPr lang="pt-PT" smtClean="0"/>
              <a:t>Sinais reais:</a:t>
            </a:r>
          </a:p>
          <a:p>
            <a:pPr lvl="1" eaLnBrk="1" hangingPunct="1"/>
            <a:r>
              <a:rPr lang="pt-PT" smtClean="0"/>
              <a:t>Pressão arterial</a:t>
            </a:r>
          </a:p>
          <a:p>
            <a:pPr lvl="1" eaLnBrk="1" hangingPunct="1"/>
            <a:r>
              <a:rPr lang="pt-PT" smtClean="0"/>
              <a:t>Temperatura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457200" y="1600200"/>
            <a:ext cx="228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Frequências espaciais: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Baixas: Áreas planas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Médias: Áreas com textura dominante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Altas: Fronteiras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Grande concentração de energia nas baixas frequências!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Relação Espaço - Frequência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1600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762375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886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029075"/>
            <a:ext cx="3800475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Exemplos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Um CD contêm frequências Áudio até aos 22 kHz.</a:t>
            </a:r>
          </a:p>
          <a:p>
            <a:pPr eaLnBrk="1" hangingPunct="1"/>
            <a:r>
              <a:rPr lang="pt-PT" smtClean="0"/>
              <a:t>Um telefone apenas contêm frequências até aos 4 khz.</a:t>
            </a:r>
          </a:p>
          <a:p>
            <a:pPr eaLnBrk="1" hangingPunct="1"/>
            <a:r>
              <a:rPr lang="pt-PT" smtClean="0"/>
              <a:t>A voz é diferente!</a:t>
            </a:r>
          </a:p>
        </p:txBody>
      </p:sp>
      <p:pic>
        <p:nvPicPr>
          <p:cNvPr id="53253" name="Picture 7" descr="MPj04025200000[1]">
            <a:hlinkClick r:id="" action="ppaction://noaction" highlightClick="1">
              <a:snd r:embed="rId2" name="tele-filtere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3357563"/>
            <a:ext cx="2089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MCj03000550000[1]">
            <a:hlinkClick r:id="" action="ppaction://noaction" highlightClick="1">
              <a:snd r:embed="rId4" name="tele-norma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284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4067175" y="4005263"/>
            <a:ext cx="2233613" cy="1701800"/>
          </a:xfrm>
          <a:prstGeom prst="wedgeRoundRectCallout">
            <a:avLst>
              <a:gd name="adj1" fmla="val 60944"/>
              <a:gd name="adj2" fmla="val -4039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Os sons agudos não são transmitidos!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Filtros de Frequência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Posso manipular de forma diferente as várias frequências do sinal.</a:t>
            </a:r>
          </a:p>
          <a:p>
            <a:pPr lvl="1" eaLnBrk="1" hangingPunct="1"/>
            <a:r>
              <a:rPr lang="pt-PT" smtClean="0"/>
              <a:t>Filtros de Frequência.</a:t>
            </a:r>
          </a:p>
          <a:p>
            <a:pPr eaLnBrk="1" hangingPunct="1"/>
            <a:r>
              <a:rPr lang="pt-PT" smtClean="0"/>
              <a:t>Filtros típicos</a:t>
            </a:r>
          </a:p>
          <a:p>
            <a:pPr lvl="1" eaLnBrk="1" hangingPunct="1"/>
            <a:r>
              <a:rPr lang="pt-PT" smtClean="0"/>
              <a:t>Passa-Alto</a:t>
            </a:r>
          </a:p>
          <a:p>
            <a:pPr lvl="1" eaLnBrk="1" hangingPunct="1"/>
            <a:r>
              <a:rPr lang="pt-PT" smtClean="0"/>
              <a:t>Passa-Baixo </a:t>
            </a:r>
          </a:p>
          <a:p>
            <a:pPr lvl="1" eaLnBrk="1" hangingPunct="1"/>
            <a:r>
              <a:rPr lang="pt-PT" smtClean="0"/>
              <a:t>Passa-Banda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700213"/>
            <a:ext cx="992187" cy="2736850"/>
          </a:xfrm>
          <a:prstGeom prst="rect">
            <a:avLst/>
          </a:prstGeom>
          <a:noFill/>
          <a:ln w="9525" algn="ctr">
            <a:solidFill>
              <a:srgbClr val="C78383"/>
            </a:solidFill>
            <a:miter lim="800000"/>
            <a:headEnd/>
            <a:tailEnd/>
          </a:ln>
        </p:spPr>
      </p:pic>
      <p:sp>
        <p:nvSpPr>
          <p:cNvPr id="54278" name="AutoShape 8"/>
          <p:cNvSpPr>
            <a:spLocks noChangeArrowheads="1"/>
          </p:cNvSpPr>
          <p:nvPr/>
        </p:nvSpPr>
        <p:spPr bwMode="auto">
          <a:xfrm>
            <a:off x="4427538" y="1773238"/>
            <a:ext cx="3024187" cy="2087562"/>
          </a:xfrm>
          <a:prstGeom prst="wedgeRoundRectCallout">
            <a:avLst>
              <a:gd name="adj1" fmla="val 53620"/>
              <a:gd name="adj2" fmla="val 57833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Um equalizador de som é uma bateria de filtros de frequência.</a:t>
            </a:r>
          </a:p>
        </p:txBody>
      </p:sp>
      <p:pic>
        <p:nvPicPr>
          <p:cNvPr id="542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076700"/>
            <a:ext cx="2733675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7019925" y="4797425"/>
            <a:ext cx="1511300" cy="1152525"/>
          </a:xfrm>
          <a:prstGeom prst="wedgeRoundRectCallout">
            <a:avLst>
              <a:gd name="adj1" fmla="val -79620"/>
              <a:gd name="adj2" fmla="val -1281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Filtro Passa-Baixo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PSI 18/19 -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Medição de um Sinal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Um processo de medida implica erro.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Logo: Qualquer sinal real têm ruído.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pressão dos pneus do carro quando a meço.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temperatura da água da banheira quando uso o termómetro.</a:t>
            </a:r>
          </a:p>
        </p:txBody>
      </p:sp>
      <p:pic>
        <p:nvPicPr>
          <p:cNvPr id="226308" name="Picture 4" descr="MCj04151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14906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6300788" y="1700213"/>
            <a:ext cx="2592387" cy="1800225"/>
          </a:xfrm>
          <a:prstGeom prst="cloudCallout">
            <a:avLst>
              <a:gd name="adj1" fmla="val -51593"/>
              <a:gd name="adj2" fmla="val -37213"/>
            </a:avLst>
          </a:prstGeom>
          <a:solidFill>
            <a:srgbClr val="C783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/>
              <a:t>O que é o ‘ruído’?</a:t>
            </a: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4932363" y="4581525"/>
            <a:ext cx="3743325" cy="1223963"/>
          </a:xfrm>
          <a:prstGeom prst="wedgeRoundRectCallout">
            <a:avLst>
              <a:gd name="adj1" fmla="val -61407"/>
              <a:gd name="adj2" fmla="val -7199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Uma medição tipicamente implica um </a:t>
            </a:r>
            <a:r>
              <a:rPr lang="pt-PT" i="1"/>
              <a:t>Processamento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6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respiratório</a:t>
            </a:r>
            <a:endParaRPr lang="pt-PT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29868" t="36458" r="27965" b="25000"/>
          <a:stretch>
            <a:fillRect/>
          </a:stretch>
        </p:blipFill>
        <p:spPr bwMode="auto">
          <a:xfrm>
            <a:off x="539552" y="1556792"/>
            <a:ext cx="80071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Pressão arterial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Pressão exercida pelo sangue contra a superfície interna das artérias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 Analógico (Contínuo)</a:t>
            </a:r>
          </a:p>
          <a:p>
            <a:pPr lvl="1"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Método Digital (Discreto)</a:t>
            </a:r>
            <a:endParaRPr lang="pt-PT" dirty="0"/>
          </a:p>
        </p:txBody>
      </p:sp>
      <p:pic>
        <p:nvPicPr>
          <p:cNvPr id="57346" name="Picture 2" descr="http://i.s8.com.br/images/beautyhealth/cover/img4/2126965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216" y="4112096"/>
            <a:ext cx="1981200" cy="1981200"/>
          </a:xfrm>
          <a:prstGeom prst="rect">
            <a:avLst/>
          </a:prstGeom>
          <a:noFill/>
        </p:spPr>
      </p:pic>
      <p:pic>
        <p:nvPicPr>
          <p:cNvPr id="57348" name="Picture 4" descr="http://4.bp.blogspot.com/_PJHne-N-wW8/RhJLnLNX1jI/AAAAAAAAAAo/HI9Hs-Wx0nQ/s400/press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601" y="2492896"/>
            <a:ext cx="2212847" cy="167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Electrocardiograma (ECG)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 do coração</a:t>
            </a:r>
            <a:endParaRPr lang="pt-PT" dirty="0"/>
          </a:p>
        </p:txBody>
      </p:sp>
      <p:pic>
        <p:nvPicPr>
          <p:cNvPr id="56322" name="Picture 2" descr="http://www.ferato.com/wiki/images/e/e7/20080314_mgb_Electrocardiogram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94525"/>
            <a:ext cx="3962400" cy="3050699"/>
          </a:xfrm>
          <a:prstGeom prst="rect">
            <a:avLst/>
          </a:prstGeom>
          <a:noFill/>
        </p:spPr>
      </p:pic>
      <p:pic>
        <p:nvPicPr>
          <p:cNvPr id="56326" name="Picture 6" descr="http://www.nlm.nih.gov/medlineplus/spanish/ency/images/ency/fullsize/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63970"/>
            <a:ext cx="3810000" cy="30480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PSI 18/19 -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1715</Words>
  <Application>Microsoft Office PowerPoint</Application>
  <PresentationFormat>Apresentação no Ecrã (4:3)</PresentationFormat>
  <Paragraphs>353</Paragraphs>
  <Slides>52</Slides>
  <Notes>16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Arial Unicode MS</vt:lpstr>
      <vt:lpstr>Comic Sans MS</vt:lpstr>
      <vt:lpstr>Palatino Linotype</vt:lpstr>
      <vt:lpstr>Times New Roman</vt:lpstr>
      <vt:lpstr>Modelo de apresentação predefinido</vt:lpstr>
      <vt:lpstr>Equation</vt:lpstr>
      <vt:lpstr>T2 – Processamento de Sinal</vt:lpstr>
      <vt:lpstr>Resumo</vt:lpstr>
      <vt:lpstr>Sinal biomédico</vt:lpstr>
      <vt:lpstr>O que é um Sinal?</vt:lpstr>
      <vt:lpstr>Sinais ‘Reais’</vt:lpstr>
      <vt:lpstr>Medição de um Sinal</vt:lpstr>
      <vt:lpstr>Ritmo respiratório</vt:lpstr>
      <vt:lpstr>Pressão arterial</vt:lpstr>
      <vt:lpstr>Electrocardiograma (ECG)</vt:lpstr>
      <vt:lpstr>Ritmo cardíaco</vt:lpstr>
      <vt:lpstr>Electroencefalograma (EEG)</vt:lpstr>
      <vt:lpstr>Electromiografia (EMG)</vt:lpstr>
      <vt:lpstr>Analógico vs Digital</vt:lpstr>
      <vt:lpstr>Analógico vs. Digital</vt:lpstr>
      <vt:lpstr>Amostragem</vt:lpstr>
      <vt:lpstr>Teorema da Amostragem</vt:lpstr>
      <vt:lpstr>Frequência de Nyquist</vt:lpstr>
      <vt:lpstr>Exemplo: Telefone</vt:lpstr>
      <vt:lpstr>Aliasing</vt:lpstr>
      <vt:lpstr>Quantização</vt:lpstr>
      <vt:lpstr>Níveis de quantização</vt:lpstr>
      <vt:lpstr>Efeitos da quantização</vt:lpstr>
      <vt:lpstr>Efeitos da quantização</vt:lpstr>
      <vt:lpstr>Sinal Digital</vt:lpstr>
      <vt:lpstr>Ruído</vt:lpstr>
      <vt:lpstr>O que é o Ruído?</vt:lpstr>
      <vt:lpstr>A Relação Sinal/Ruído</vt:lpstr>
      <vt:lpstr>Fontes de Ruído</vt:lpstr>
      <vt:lpstr>Modelos de Ruído</vt:lpstr>
      <vt:lpstr>Convolução</vt:lpstr>
      <vt:lpstr>Convolução</vt:lpstr>
      <vt:lpstr>Convolução</vt:lpstr>
      <vt:lpstr>Exemplo</vt:lpstr>
      <vt:lpstr>Propriedades da convolução</vt:lpstr>
      <vt:lpstr>Convolução e Transformada de Fourier</vt:lpstr>
      <vt:lpstr>Introdução à Transformada de Fourier</vt:lpstr>
      <vt:lpstr>Jean Baptiste Joseph Fourier (1768-1830)</vt:lpstr>
      <vt:lpstr>Soma de Senos</vt:lpstr>
      <vt:lpstr>Tempo e Frequência</vt:lpstr>
      <vt:lpstr>Tempo e Frequência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Transformada de Fourier</vt:lpstr>
      <vt:lpstr>Transformada de Fourier</vt:lpstr>
      <vt:lpstr>Relação Espaço - Frequência</vt:lpstr>
      <vt:lpstr>Exemplos</vt:lpstr>
      <vt:lpstr>Filtros de Frequência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347</cp:revision>
  <dcterms:created xsi:type="dcterms:W3CDTF">2006-09-04T13:22:43Z</dcterms:created>
  <dcterms:modified xsi:type="dcterms:W3CDTF">2019-01-17T11:24:09Z</dcterms:modified>
</cp:coreProperties>
</file>