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g" ContentType="vide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7" r:id="rId3"/>
    <p:sldMasterId id="2147483709" r:id="rId4"/>
    <p:sldMasterId id="2147483722" r:id="rId5"/>
    <p:sldMasterId id="2147483734" r:id="rId6"/>
    <p:sldMasterId id="2147483746" r:id="rId7"/>
    <p:sldMasterId id="2147483759" r:id="rId8"/>
  </p:sldMasterIdLst>
  <p:notesMasterIdLst>
    <p:notesMasterId r:id="rId58"/>
  </p:notesMasterIdLst>
  <p:handoutMasterIdLst>
    <p:handoutMasterId r:id="rId59"/>
  </p:handoutMasterIdLst>
  <p:sldIdLst>
    <p:sldId id="362" r:id="rId9"/>
    <p:sldId id="267" r:id="rId10"/>
    <p:sldId id="274" r:id="rId11"/>
    <p:sldId id="360" r:id="rId12"/>
    <p:sldId id="275" r:id="rId13"/>
    <p:sldId id="276" r:id="rId14"/>
    <p:sldId id="277" r:id="rId15"/>
    <p:sldId id="258" r:id="rId16"/>
    <p:sldId id="259" r:id="rId17"/>
    <p:sldId id="260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361" r:id="rId28"/>
    <p:sldId id="288" r:id="rId29"/>
    <p:sldId id="289" r:id="rId30"/>
    <p:sldId id="290" r:id="rId31"/>
    <p:sldId id="291" r:id="rId32"/>
    <p:sldId id="287" r:id="rId33"/>
    <p:sldId id="292" r:id="rId34"/>
    <p:sldId id="293" r:id="rId35"/>
    <p:sldId id="294" r:id="rId36"/>
    <p:sldId id="295" r:id="rId37"/>
    <p:sldId id="298" r:id="rId38"/>
    <p:sldId id="299" r:id="rId39"/>
    <p:sldId id="300" r:id="rId40"/>
    <p:sldId id="302" r:id="rId41"/>
    <p:sldId id="303" r:id="rId42"/>
    <p:sldId id="304" r:id="rId43"/>
    <p:sldId id="306" r:id="rId44"/>
    <p:sldId id="307" r:id="rId45"/>
    <p:sldId id="308" r:id="rId46"/>
    <p:sldId id="309" r:id="rId47"/>
    <p:sldId id="310" r:id="rId48"/>
    <p:sldId id="311" r:id="rId49"/>
    <p:sldId id="359" r:id="rId50"/>
    <p:sldId id="313" r:id="rId51"/>
    <p:sldId id="314" r:id="rId52"/>
    <p:sldId id="317" r:id="rId53"/>
    <p:sldId id="318" r:id="rId54"/>
    <p:sldId id="320" r:id="rId55"/>
    <p:sldId id="321" r:id="rId56"/>
    <p:sldId id="322" r:id="rId5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513" autoAdjust="0"/>
  </p:normalViewPr>
  <p:slideViewPr>
    <p:cSldViewPr>
      <p:cViewPr>
        <p:scale>
          <a:sx n="50" d="100"/>
          <a:sy n="50" d="100"/>
        </p:scale>
        <p:origin x="-1956" y="-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7" Type="http://schemas.openxmlformats.org/officeDocument/2006/relationships/image" Target="../media/image57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6" Type="http://schemas.openxmlformats.org/officeDocument/2006/relationships/image" Target="../media/image56.wmf"/><Relationship Id="rId5" Type="http://schemas.openxmlformats.org/officeDocument/2006/relationships/image" Target="../media/image55.wmf"/><Relationship Id="rId4" Type="http://schemas.openxmlformats.org/officeDocument/2006/relationships/image" Target="../media/image52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6" Type="http://schemas.openxmlformats.org/officeDocument/2006/relationships/image" Target="../media/image36.wmf"/><Relationship Id="rId5" Type="http://schemas.openxmlformats.org/officeDocument/2006/relationships/image" Target="../media/image35.wmf"/><Relationship Id="rId4" Type="http://schemas.openxmlformats.org/officeDocument/2006/relationships/image" Target="../media/image4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43.wmf"/><Relationship Id="rId1" Type="http://schemas.openxmlformats.org/officeDocument/2006/relationships/image" Target="../media/image30.wmf"/><Relationship Id="rId4" Type="http://schemas.openxmlformats.org/officeDocument/2006/relationships/image" Target="../media/image4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4" Type="http://schemas.openxmlformats.org/officeDocument/2006/relationships/image" Target="../media/image4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4" Type="http://schemas.openxmlformats.org/officeDocument/2006/relationships/image" Target="../media/image5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5866E-F4AB-4095-93DA-8FD6F3BE2E9D}" type="datetimeFigureOut">
              <a:rPr lang="en-US" smtClean="0"/>
              <a:t>9/24/2014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CS 376 Lecture 26 Tracking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C156E8-8EA2-4B6B-A889-7CFB62CF7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0366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2E6745C-620A-4D73-A284-DA3237030C65}" type="datetimeFigureOut">
              <a:rPr lang="en-US" smtClean="0"/>
              <a:pPr/>
              <a:t>9/24/2014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 smtClean="0"/>
              <a:t>CS 376 Lecture 26 Tracking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D0F09E4-4880-459C-838D-7A73DB10E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30839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66612">
              <a:defRPr/>
            </a:pPr>
            <a:endParaRPr lang="en-US" b="1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None/>
            </a:pPr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B852BD7-3765-4605-A52F-A42D75DE17E5}" type="slidenum">
              <a:rPr lang="en-US" sz="1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13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3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5DA17D-33E4-4531-8F44-A4B5CF9C6348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2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sz="25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1C362E0-EBD7-47FE-AFD3-CC1DE229D2BB}" type="slidenum">
              <a:rPr lang="en-US" sz="1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DA1BE70-C93B-49C4-9D8E-A633F1DD7C7A}" type="slidenum">
              <a:rPr lang="en-US" sz="1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3E79ADF-4C54-42A0-8027-1002AD5D98AA}" type="slidenum">
              <a:rPr lang="en-US" sz="1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4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5F3B5-262D-46E3-992D-AA601E86C42A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http://www.vision.huji.ac.il/video-synopsis/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F09E4-4880-459C-838D-7A73DB10E74D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53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1197CA7-1B90-41FD-AD64-E91E1D0A318A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70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03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None/>
            </a:pPr>
            <a:endParaRPr lang="en-US" dirty="0" smtClean="0">
              <a:latin typeface="Arial" pitchFamily="34" charset="0"/>
            </a:endParaRPr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0E9286-6D38-437E-8068-C03D5F121DAB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0E9286-6D38-437E-8068-C03D5F121DAB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•"/>
            </a:pPr>
            <a:endParaRPr lang="en-US" dirty="0" smtClean="0">
              <a:latin typeface="Arial" pitchFamily="34" charset="0"/>
            </a:endParaRPr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0E9286-6D38-437E-8068-C03D5F121DAB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825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31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•"/>
            </a:pPr>
            <a:endParaRPr lang="en-US" dirty="0" smtClean="0">
              <a:latin typeface="Arial" pitchFamily="34" charset="0"/>
            </a:endParaRPr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0E9286-6D38-437E-8068-C03D5F121DAB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C85CE53-7915-4461-AAEC-753020DD6B87}" type="slidenum">
              <a:rPr lang="en-US" sz="1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6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72A5D7F-14F5-42FA-9CC1-E5976CA93618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57FAEE-43E4-47CF-98DE-9364428E3BDE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002721E-38A8-4412-941F-B118B13293FF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002721E-38A8-4412-941F-B118B13293FF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624AF3C-E8B5-421F-B890-BFE1974FAA94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915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A294388-84E4-4326-933A-C183DDF6AB63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745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128BC59-B8C2-494D-A287-D88D3065F507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256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592FEF0-478D-4647-BB56-622575A5DBC5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4836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35D8-86D3-4C48-BA71-7FDA39A07B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35D8-86D3-4C48-BA71-7FDA39A07B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35D8-86D3-4C48-BA71-7FDA39A07B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35D8-86D3-4C48-BA71-7FDA39A07B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35D8-86D3-4C48-BA71-7FDA39A07B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35D8-86D3-4C48-BA71-7FDA39A07B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35D8-86D3-4C48-BA71-7FDA39A07B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B0750F2-E922-40AA-87DB-0D2331107294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4430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35D8-86D3-4C48-BA71-7FDA39A07B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35D8-86D3-4C48-BA71-7FDA39A07B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35D8-86D3-4C48-BA71-7FDA39A07B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35D8-86D3-4C48-BA71-7FDA39A07B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77FFB1-7D69-408C-A58F-71E0F5DB62A2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9/24/2014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219A08-A95F-435A-9FF7-65164B5D260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1B011C-BB6F-4C47-A026-D9EBDF59EFBB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9/24/2014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A0C3C0-D744-4D49-B614-FB56BA46ACD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9FE2DC-3D77-47E6-9A1B-7C38581763B9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9/24/2014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BA13AA-83FA-4175-9325-3C4C317E33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4FE3CB-3F35-4B5B-AA69-5E1B6587CDAC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9/24/2014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24D6D9-49AF-467D-AEEE-950E9729E9F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F1372F-7C30-4B41-8B78-852DE591F241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9/24/2014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1EEF0F-A953-475B-9A67-43BBFEF579E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368ADC-1E93-41BB-8A8A-DBBDBB25041A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9/24/2014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4F7141-AA1B-4BC5-A43E-01F4663AD3C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5A995F5-FED9-465F-AADF-5EA895BA7BEE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4967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E891F3-2122-4EC5-B395-6351CBC8C349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9/24/2014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920457-E015-4FD6-8E68-56717347721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64CB05-6222-4538-9518-AB439766E92E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9/24/2014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69117A-7499-4018-BB20-20F68B6338C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DD86D2-A511-4F17-9707-D2C2EAFA6053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9/24/2014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444DAF-B9B7-40FF-AF53-D7307B3EF39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48882A-44FE-42E0-9A95-D0302B419C83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9/24/2014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AE9FD9-FBC8-47D7-AD92-512D00CBA3A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44C240-3BBE-4156-837F-D228F5687072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9/24/2014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683F63-0291-420F-854C-D5BBF9625CF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624AF3C-E8B5-421F-B890-BFE1974FAA94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B0750F2-E922-40AA-87DB-0D2331107294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5A995F5-FED9-465F-AADF-5EA895BA7BEE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C6DA669-FD23-4204-9014-221A8651BF13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873E7B1-102D-4A47-9F0D-BC06096A1B81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C6DA669-FD23-4204-9014-221A8651BF13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4672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F2F0F56-F1BE-4006-9204-5243C2B42D0B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0643E16-1548-4004-8FC4-057DF6B832EF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000245-C18F-49A1-8BE6-07EDF2DCD964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D5CCF9-1375-407D-A280-4177A37D13D5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A294388-84E4-4326-933A-C183DDF6AB63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128BC59-B8C2-494D-A287-D88D3065F507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592FEF0-478D-4647-BB56-622575A5DBC5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832DA9-9E39-42B8-8F72-44116318EE45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9/24/2014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17B9C7-8507-46AD-A85B-E0788F7007B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B2CE90-45E2-4B4F-8935-D8FF3DF385AC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9/24/2014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5958E8-FF42-469E-A4C9-75F841F2D2E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72167C-F9DB-45BC-AE92-AF9DDB24E057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9/24/2014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07B463-CA36-4BD9-A521-C7B20607472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873E7B1-102D-4A47-9F0D-BC06096A1B81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5188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CCA20E-7B1E-4209-B100-195CC06FDFD7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9/24/2014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DFA21D-C91C-4695-BB0C-B3243799C84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26175A-3467-4742-80BB-5BD8AE21113C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9/24/2014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2508F3-5A17-498F-894D-D5C2E31DF2F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9D5DB8-BA1E-4795-9F15-31BBCB26043D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9/24/2014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40537C-DC0C-4F34-BBD0-1D79FB12214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CEF905-F2AE-4066-A147-7E896BE2B0D8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9/24/2014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63BF6A-5F3C-45BE-A920-96E94376BBA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209BC1-B7F1-44BE-8F9D-0BF41C129790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9/24/2014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4AF9BF-F5EB-436A-9CB1-D8679135C2A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2D1F94-FEE0-4A06-953F-2F57EA489399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9/24/2014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2628CC-1B71-4507-B4E9-BF3233AAF2A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F0065-EA93-4ADD-B96B-1B21130F3432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9/24/2014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785548-B405-41A2-AA69-F6F123F01BB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18AD39-2802-40C4-A470-FEBCE2E9BFED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9/24/2014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7FCB44-0477-4F0E-A0EE-B04F68DF66F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04FA08-3015-4190-A1C4-71529B775B0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5D68A4-D75A-4849-9B1D-6C8E408AC4D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F2F0F56-F1BE-4006-9204-5243C2B42D0B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3621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850A44-63E1-422F-824A-996608FF2D9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FB8996-6754-46EF-A243-9A70F8757FE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8FBD1E-D6CE-43FE-B16B-2F04375E597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B30EB9-C968-465F-80B7-6BEE779790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E95ABC-FAA3-4DF9-98A4-70E4E35CCD6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533821-42A0-4B39-A23D-2F2EE697970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13BA13-2A91-40C8-9758-C58E4F2A1E0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9F28E7-B474-47AD-991E-90EF16E674B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F9CFF1-DC34-43AA-88B1-B242C253274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29DDA76-2477-4689-BE04-0B17C44449F1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0643E16-1548-4004-8FC4-057DF6B832EF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2586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0FB2010-AFB9-479E-8F74-2F61307FDB8B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93AD916-5D18-488A-976B-29975C2DB6F9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B2C3FE4-D84E-40EB-8416-4E8559F7B2F1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C8D93B2-5755-4CB9-B7C0-B5EF010C95D8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E6D2FDB-9923-4ABE-AFD2-6311B78AC961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3033214-6856-493C-8A1D-57E80AD25FB8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05E71FA-A0CE-4954-B8D4-A88202B8BA06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C205F14-1A5C-4936-BA98-E5F48D9F07D1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62B8BD4-58E1-43F1-BB6D-2B9241D0E0D1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5F8AC6F-9152-402E-8DD8-B1BE5D6293AC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000245-C18F-49A1-8BE6-07EDF2DCD964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5506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0832B4D-BF53-437F-871E-CD23ADABC59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A42E28-4505-4D7E-B551-6BDC041E579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DB6392-078D-4450-A240-BFDE83E9993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5EDC10-8AFF-41D4-9049-F608307433B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BC6B51-F827-4850-A478-E42271B8F84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C92A4B-BB3D-44E3-8F3C-A07EC7B80F9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ECC909-FDA4-4558-BB7A-B9A4BC0E8A2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1100F4-55C6-49EE-89DE-565F9505510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AC3DDA-570D-41A3-8CE9-2802200A014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0AD246-E28E-4B9D-AFA3-6E7B80DA910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D5CCF9-1375-407D-A280-4177A37D13D5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6591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6C7745-09E0-4DD0-BC14-656DC1C2357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619481-1261-4608-A7FE-247660FBD7D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681BB28-6411-4C59-8E30-379E1D3CB53A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F35D8-86D3-4C48-BA71-7FDA39A07B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607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467427-9B5D-458B-9324-E4FD34840960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9/24/2014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07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CA5E01-A446-47DE-BA58-E648EAB013C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681BB28-6411-4C59-8E30-379E1D3CB53A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55EB67-0806-43C2-95F1-A928DBDE3104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9/24/2014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8AC93E-7CB7-4CFF-B0D5-F89F51B385C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AEB011-D417-4BBE-BDB5-0B7B968322A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99E78E5-F1F8-4E48-A9D7-4BB2B1604435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22FD97-CCB3-4702-9884-69BDE83B8FB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59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59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0.wmf"/><Relationship Id="rId4" Type="http://schemas.openxmlformats.org/officeDocument/2006/relationships/oleObject" Target="../embeddings/oleObject3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5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.png"/><Relationship Id="rId5" Type="http://schemas.openxmlformats.org/officeDocument/2006/relationships/image" Target="../media/image32.wmf"/><Relationship Id="rId4" Type="http://schemas.openxmlformats.org/officeDocument/2006/relationships/oleObject" Target="../embeddings/oleObject5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59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5.wmf"/><Relationship Id="rId4" Type="http://schemas.openxmlformats.org/officeDocument/2006/relationships/oleObject" Target="../embeddings/oleObject6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7.png"/><Relationship Id="rId5" Type="http://schemas.openxmlformats.org/officeDocument/2006/relationships/image" Target="../media/image35.wmf"/><Relationship Id="rId4" Type="http://schemas.openxmlformats.org/officeDocument/2006/relationships/oleObject" Target="../embeddings/oleObject8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35.wmf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0.wmf"/><Relationship Id="rId12" Type="http://schemas.openxmlformats.org/officeDocument/2006/relationships/oleObject" Target="../embeddings/oleObject13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42.wmf"/><Relationship Id="rId5" Type="http://schemas.openxmlformats.org/officeDocument/2006/relationships/image" Target="../media/image39.wmf"/><Relationship Id="rId15" Type="http://schemas.openxmlformats.org/officeDocument/2006/relationships/image" Target="../media/image36.w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41.wmf"/><Relationship Id="rId14" Type="http://schemas.openxmlformats.org/officeDocument/2006/relationships/oleObject" Target="../embeddings/oleObject14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59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44.wmf"/><Relationship Id="rId5" Type="http://schemas.openxmlformats.org/officeDocument/2006/relationships/image" Target="../media/image30.w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31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70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48.wmf"/><Relationship Id="rId5" Type="http://schemas.openxmlformats.org/officeDocument/2006/relationships/image" Target="../media/image45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47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70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52.wmf"/><Relationship Id="rId5" Type="http://schemas.openxmlformats.org/officeDocument/2006/relationships/image" Target="../media/image49.wmf"/><Relationship Id="rId10" Type="http://schemas.openxmlformats.org/officeDocument/2006/relationships/oleObject" Target="../embeddings/oleObject26.bin"/><Relationship Id="rId4" Type="http://schemas.openxmlformats.org/officeDocument/2006/relationships/oleObject" Target="../embeddings/oleObject23.bin"/><Relationship Id="rId9" Type="http://schemas.openxmlformats.org/officeDocument/2006/relationships/image" Target="../media/image51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13" Type="http://schemas.openxmlformats.org/officeDocument/2006/relationships/image" Target="../media/image55.wmf"/><Relationship Id="rId18" Type="http://schemas.openxmlformats.org/officeDocument/2006/relationships/oleObject" Target="../embeddings/oleObject34.bin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4.wmf"/><Relationship Id="rId12" Type="http://schemas.openxmlformats.org/officeDocument/2006/relationships/oleObject" Target="../embeddings/oleObject31.bin"/><Relationship Id="rId17" Type="http://schemas.openxmlformats.org/officeDocument/2006/relationships/image" Target="../media/image57.wmf"/><Relationship Id="rId2" Type="http://schemas.openxmlformats.org/officeDocument/2006/relationships/slideLayout" Target="../slideLayouts/slideLayout70.xml"/><Relationship Id="rId16" Type="http://schemas.openxmlformats.org/officeDocument/2006/relationships/oleObject" Target="../embeddings/oleObject33.bin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52.wmf"/><Relationship Id="rId5" Type="http://schemas.openxmlformats.org/officeDocument/2006/relationships/image" Target="../media/image53.wmf"/><Relationship Id="rId15" Type="http://schemas.openxmlformats.org/officeDocument/2006/relationships/image" Target="../media/image56.wmf"/><Relationship Id="rId10" Type="http://schemas.openxmlformats.org/officeDocument/2006/relationships/oleObject" Target="../embeddings/oleObject30.bin"/><Relationship Id="rId4" Type="http://schemas.openxmlformats.org/officeDocument/2006/relationships/oleObject" Target="../embeddings/oleObject27.bin"/><Relationship Id="rId9" Type="http://schemas.openxmlformats.org/officeDocument/2006/relationships/image" Target="../media/image51.wmf"/><Relationship Id="rId14" Type="http://schemas.openxmlformats.org/officeDocument/2006/relationships/oleObject" Target="../embeddings/oleObject32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7" Type="http://schemas.openxmlformats.org/officeDocument/2006/relationships/hyperlink" Target="http://www.robots.ox.ac.uk/~vdg/~vdg/" TargetMode="Externa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6" Type="http://schemas.openxmlformats.org/officeDocument/2006/relationships/image" Target="../media/image64.png"/><Relationship Id="rId5" Type="http://schemas.openxmlformats.org/officeDocument/2006/relationships/image" Target="../media/image7.gif"/><Relationship Id="rId4" Type="http://schemas.openxmlformats.org/officeDocument/2006/relationships/notesSlide" Target="../notesSlides/notesSlide3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notesSlide" Target="../notesSlides/notesSlide35.xml"/><Relationship Id="rId7" Type="http://schemas.openxmlformats.org/officeDocument/2006/relationships/oleObject" Target="../embeddings/oleObject36.bin"/><Relationship Id="rId2" Type="http://schemas.openxmlformats.org/officeDocument/2006/relationships/slideLayout" Target="../slideLayouts/slideLayout7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7.png"/><Relationship Id="rId5" Type="http://schemas.openxmlformats.org/officeDocument/2006/relationships/image" Target="../media/image65.png"/><Relationship Id="rId4" Type="http://schemas.openxmlformats.org/officeDocument/2006/relationships/oleObject" Target="../embeddings/oleObject35.bin"/><Relationship Id="rId9" Type="http://schemas.openxmlformats.org/officeDocument/2006/relationships/hyperlink" Target="http://www.ics.uci.edu/~dramanan/papers/trackingpeople/index.html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TP15 </a:t>
            </a:r>
            <a:r>
              <a:rPr lang="en-US" dirty="0" smtClean="0"/>
              <a:t>- Tracking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schemeClr val="tx1"/>
                </a:solidFill>
                <a:latin typeface="Arial" charset="0"/>
                <a:cs typeface="Arial" charset="0"/>
              </a:rPr>
              <a:t>Computer Vision, FCUP</a:t>
            </a:r>
            <a:r>
              <a:rPr lang="en-US">
                <a:solidFill>
                  <a:schemeClr val="tx1"/>
                </a:solidFill>
                <a:latin typeface="Arial" charset="0"/>
                <a:cs typeface="Arial" charset="0"/>
              </a:rPr>
              <a:t>, </a:t>
            </a:r>
            <a:r>
              <a:rPr lang="en-US" smtClean="0">
                <a:solidFill>
                  <a:schemeClr val="tx1"/>
                </a:solidFill>
                <a:latin typeface="Arial" charset="0"/>
                <a:cs typeface="Arial" charset="0"/>
              </a:rPr>
              <a:t>2013</a:t>
            </a:r>
            <a:endParaRPr lang="en-US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chemeClr val="tx1"/>
                </a:solidFill>
                <a:latin typeface="Arial" charset="0"/>
                <a:cs typeface="Arial" charset="0"/>
              </a:rPr>
              <a:t>Miguel Coimbra</a:t>
            </a: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chemeClr val="tx1"/>
                </a:solidFill>
                <a:latin typeface="Arial" charset="0"/>
                <a:cs typeface="Arial" charset="0"/>
              </a:rPr>
              <a:t>Slides by Prof. Kristen </a:t>
            </a:r>
            <a:r>
              <a:rPr lang="en-US" dirty="0" err="1">
                <a:solidFill>
                  <a:schemeClr val="tx1"/>
                </a:solidFill>
                <a:latin typeface="Arial" charset="0"/>
                <a:cs typeface="Arial" charset="0"/>
              </a:rPr>
              <a:t>Grauman</a:t>
            </a:r>
            <a:endParaRPr lang="en-US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114300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tracked-bat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1801" y="76200"/>
            <a:ext cx="2250281" cy="1143000"/>
          </a:xfrm>
          <a:prstGeom prst="rect">
            <a:avLst/>
          </a:prstGeom>
        </p:spPr>
      </p:pic>
      <p:pic>
        <p:nvPicPr>
          <p:cNvPr id="6" name="Picture 5" descr="Frio-two-column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81800" y="1371600"/>
            <a:ext cx="2250281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1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Camera Mouse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5257800"/>
          </a:xfrm>
        </p:spPr>
        <p:txBody>
          <a:bodyPr/>
          <a:lstStyle/>
          <a:p>
            <a:r>
              <a:rPr lang="en-US" dirty="0" smtClean="0"/>
              <a:t>Specialized software for communication, games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579120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James </a:t>
            </a:r>
            <a:r>
              <a:rPr lang="en-US" dirty="0" err="1">
                <a:solidFill>
                  <a:srgbClr val="000000"/>
                </a:solidFill>
              </a:rPr>
              <a:t>Gips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en-US" dirty="0" err="1">
                <a:solidFill>
                  <a:srgbClr val="000000"/>
                </a:solidFill>
              </a:rPr>
              <a:t>Margrit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Betke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http://www.bc.edu/schools/csom/eagleeyes/</a:t>
            </a:r>
          </a:p>
        </p:txBody>
      </p:sp>
      <p:pic>
        <p:nvPicPr>
          <p:cNvPr id="238594" name="Picture 2" descr="http://www.roetting.de/eyes-tea/history/030515/picture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28800"/>
            <a:ext cx="4286250" cy="3095625"/>
          </a:xfrm>
          <a:prstGeom prst="rect">
            <a:avLst/>
          </a:prstGeom>
          <a:noFill/>
        </p:spPr>
      </p:pic>
      <p:pic>
        <p:nvPicPr>
          <p:cNvPr id="238596" name="Picture 4" descr="http://www.roetting.de/eyes-tea/history/030515/picture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905000"/>
            <a:ext cx="3810000" cy="2971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4483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7772400" cy="838200"/>
          </a:xfrm>
        </p:spPr>
        <p:txBody>
          <a:bodyPr/>
          <a:lstStyle/>
          <a:p>
            <a:r>
              <a:rPr lang="en-US" u="sng" dirty="0" smtClean="0"/>
              <a:t>Feature-based matching for motion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1176337"/>
          </a:xfrm>
        </p:spPr>
        <p:txBody>
          <a:bodyPr/>
          <a:lstStyle/>
          <a:p>
            <a:r>
              <a:rPr lang="en-US" sz="2800" dirty="0" smtClean="0"/>
              <a:t>For a discrete matching search, what are the tradeoffs of the chosen </a:t>
            </a:r>
            <a:r>
              <a:rPr lang="en-US" sz="2800" b="1" dirty="0" smtClean="0"/>
              <a:t>search window </a:t>
            </a:r>
            <a:r>
              <a:rPr lang="en-US" sz="2800" dirty="0" smtClean="0"/>
              <a:t>size?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Which patches to track?</a:t>
            </a:r>
          </a:p>
          <a:p>
            <a:pPr lvl="1"/>
            <a:r>
              <a:rPr lang="en-US" dirty="0" smtClean="0"/>
              <a:t>Select interest points – e.g. corners</a:t>
            </a:r>
          </a:p>
          <a:p>
            <a:r>
              <a:rPr lang="en-US" sz="2800" dirty="0" smtClean="0"/>
              <a:t>Where should the search window be placed?</a:t>
            </a:r>
          </a:p>
          <a:p>
            <a:pPr lvl="1"/>
            <a:r>
              <a:rPr lang="en-US" dirty="0" smtClean="0"/>
              <a:t>Near match at previous frame</a:t>
            </a:r>
          </a:p>
          <a:p>
            <a:pPr lvl="1"/>
            <a:r>
              <a:rPr lang="en-US" b="1" dirty="0" smtClean="0"/>
              <a:t>More generally, taking into account the expected </a:t>
            </a:r>
            <a:r>
              <a:rPr lang="en-US" b="1" i="1" u="sng" dirty="0" smtClean="0">
                <a:solidFill>
                  <a:srgbClr val="C00000"/>
                </a:solidFill>
              </a:rPr>
              <a:t>dynamics</a:t>
            </a:r>
            <a:r>
              <a:rPr lang="en-US" b="1" dirty="0" smtClean="0"/>
              <a:t> of the object</a:t>
            </a:r>
          </a:p>
          <a:p>
            <a:endParaRPr lang="en-US" sz="28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35156" t="36658" r="49219" b="45013"/>
          <a:stretch>
            <a:fillRect/>
          </a:stretch>
        </p:blipFill>
        <p:spPr bwMode="auto">
          <a:xfrm>
            <a:off x="2286000" y="2209800"/>
            <a:ext cx="1981200" cy="168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7969" t="36658" r="64844" b="45013"/>
          <a:stretch>
            <a:fillRect/>
          </a:stretch>
        </p:blipFill>
        <p:spPr bwMode="auto">
          <a:xfrm>
            <a:off x="76200" y="2209800"/>
            <a:ext cx="2179320" cy="168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35156" t="36658" r="49219" b="45013"/>
          <a:stretch>
            <a:fillRect/>
          </a:stretch>
        </p:blipFill>
        <p:spPr bwMode="auto">
          <a:xfrm>
            <a:off x="7086600" y="2209800"/>
            <a:ext cx="1981200" cy="168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17969" t="36658" r="64844" b="45013"/>
          <a:stretch>
            <a:fillRect/>
          </a:stretch>
        </p:blipFill>
        <p:spPr bwMode="auto">
          <a:xfrm>
            <a:off x="4876800" y="2209800"/>
            <a:ext cx="2179320" cy="168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2971800" y="2743200"/>
            <a:ext cx="685800" cy="6858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43800" y="2514600"/>
            <a:ext cx="1066800" cy="10668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Picture 10" descr="face_corners.jpg"/>
          <p:cNvPicPr>
            <a:picLocks noChangeAspect="1"/>
          </p:cNvPicPr>
          <p:nvPr/>
        </p:nvPicPr>
        <p:blipFill>
          <a:blip r:embed="rId4" cstate="print"/>
          <a:srcRect l="19349" t="14045" r="17816" b="18539"/>
          <a:stretch>
            <a:fillRect/>
          </a:stretch>
        </p:blipFill>
        <p:spPr>
          <a:xfrm>
            <a:off x="127000" y="2286000"/>
            <a:ext cx="2082800" cy="1524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Detection vs. tracking</a:t>
            </a:r>
          </a:p>
        </p:txBody>
      </p:sp>
      <p:pic>
        <p:nvPicPr>
          <p:cNvPr id="35843" name="Picture 8" descr="C:\Documents and Settings\grauman\Desktop\ims\Image16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25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9" descr="C:\Documents and Settings\grauman\Desktop\ims\Image145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3638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14" descr="C:\Documents and Settings\grauman\Desktop\ims\Image011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925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16" descr="C:\Documents and Settings\grauman\Desktop\ims\Image038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3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Box 18"/>
          <p:cNvSpPr txBox="1">
            <a:spLocks noChangeArrowheads="1"/>
          </p:cNvSpPr>
          <p:nvPr/>
        </p:nvSpPr>
        <p:spPr bwMode="auto">
          <a:xfrm>
            <a:off x="4206875" y="2917825"/>
            <a:ext cx="2190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35848" name="TextBox 20"/>
          <p:cNvSpPr txBox="1">
            <a:spLocks noChangeArrowheads="1"/>
          </p:cNvSpPr>
          <p:nvPr/>
        </p:nvSpPr>
        <p:spPr bwMode="auto">
          <a:xfrm>
            <a:off x="884238" y="3830638"/>
            <a:ext cx="19351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t=1</a:t>
            </a:r>
          </a:p>
        </p:txBody>
      </p:sp>
      <p:sp>
        <p:nvSpPr>
          <p:cNvPr id="35849" name="TextBox 21"/>
          <p:cNvSpPr txBox="1">
            <a:spLocks noChangeArrowheads="1"/>
          </p:cNvSpPr>
          <p:nvPr/>
        </p:nvSpPr>
        <p:spPr bwMode="auto">
          <a:xfrm>
            <a:off x="2819400" y="3830638"/>
            <a:ext cx="19351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t=2</a:t>
            </a:r>
          </a:p>
        </p:txBody>
      </p:sp>
      <p:sp>
        <p:nvSpPr>
          <p:cNvPr id="35850" name="TextBox 22"/>
          <p:cNvSpPr txBox="1">
            <a:spLocks noChangeArrowheads="1"/>
          </p:cNvSpPr>
          <p:nvPr/>
        </p:nvSpPr>
        <p:spPr bwMode="auto">
          <a:xfrm>
            <a:off x="5557838" y="3830638"/>
            <a:ext cx="19351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t=20</a:t>
            </a:r>
          </a:p>
        </p:txBody>
      </p:sp>
      <p:sp>
        <p:nvSpPr>
          <p:cNvPr id="35851" name="TextBox 23"/>
          <p:cNvSpPr txBox="1">
            <a:spLocks noChangeArrowheads="1"/>
          </p:cNvSpPr>
          <p:nvPr/>
        </p:nvSpPr>
        <p:spPr bwMode="auto">
          <a:xfrm>
            <a:off x="7456488" y="3867150"/>
            <a:ext cx="19351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t=21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Detection vs. tracking</a:t>
            </a:r>
          </a:p>
        </p:txBody>
      </p:sp>
      <p:pic>
        <p:nvPicPr>
          <p:cNvPr id="36867" name="Picture 8" descr="C:\Documents and Settings\grauman\Desktop\ims\Image16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25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9" descr="C:\Documents and Settings\grauman\Desktop\ims\Image145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3638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14" descr="C:\Documents and Settings\grauman\Desktop\ims\Image011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925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16" descr="C:\Documents and Settings\grauman\Desktop\ims\Image038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3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Box 18"/>
          <p:cNvSpPr txBox="1">
            <a:spLocks noChangeArrowheads="1"/>
          </p:cNvSpPr>
          <p:nvPr/>
        </p:nvSpPr>
        <p:spPr bwMode="auto">
          <a:xfrm>
            <a:off x="4206875" y="2917825"/>
            <a:ext cx="2190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1139825" y="3355975"/>
            <a:ext cx="255588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92425" y="3355975"/>
            <a:ext cx="255588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19688" y="3355975"/>
            <a:ext cx="255587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45313" y="3355975"/>
            <a:ext cx="255587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876" name="TextBox 11"/>
          <p:cNvSpPr txBox="1">
            <a:spLocks noChangeArrowheads="1"/>
          </p:cNvSpPr>
          <p:nvPr/>
        </p:nvSpPr>
        <p:spPr bwMode="auto">
          <a:xfrm>
            <a:off x="620713" y="4524375"/>
            <a:ext cx="7967662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Detection: We detect the object independently in each frame and can record its position over time, e.g., based on blob’s centroid or detection window coordinates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Detection vs. tracking</a:t>
            </a:r>
          </a:p>
        </p:txBody>
      </p:sp>
      <p:pic>
        <p:nvPicPr>
          <p:cNvPr id="37891" name="Picture 8" descr="C:\Documents and Settings\grauman\Desktop\ims\Image16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25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9" descr="C:\Documents and Settings\grauman\Desktop\ims\Image145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3638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14" descr="C:\Documents and Settings\grauman\Desktop\ims\Image011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925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16" descr="C:\Documents and Settings\grauman\Desktop\ims\Image038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3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TextBox 18"/>
          <p:cNvSpPr txBox="1">
            <a:spLocks noChangeArrowheads="1"/>
          </p:cNvSpPr>
          <p:nvPr/>
        </p:nvSpPr>
        <p:spPr bwMode="auto">
          <a:xfrm>
            <a:off x="4206875" y="2917825"/>
            <a:ext cx="2190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1139825" y="3355975"/>
            <a:ext cx="255588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92425" y="3355975"/>
            <a:ext cx="255588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19688" y="3355975"/>
            <a:ext cx="255587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45313" y="3355975"/>
            <a:ext cx="255587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3" name="Straight Arrow Connector 12"/>
          <p:cNvCxnSpPr>
            <a:stCxn id="8" idx="1"/>
          </p:cNvCxnSpPr>
          <p:nvPr/>
        </p:nvCxnSpPr>
        <p:spPr>
          <a:xfrm rot="10800000" flipV="1">
            <a:off x="701675" y="3521075"/>
            <a:ext cx="438150" cy="17463"/>
          </a:xfrm>
          <a:prstGeom prst="straightConnector1">
            <a:avLst/>
          </a:prstGeom>
          <a:ln w="5715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 flipV="1">
            <a:off x="2454275" y="3538538"/>
            <a:ext cx="438150" cy="19050"/>
          </a:xfrm>
          <a:prstGeom prst="straightConnector1">
            <a:avLst/>
          </a:prstGeom>
          <a:ln w="5715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928938" y="3355975"/>
            <a:ext cx="255587" cy="328613"/>
          </a:xfrm>
          <a:prstGeom prst="rect">
            <a:avLst/>
          </a:prstGeom>
          <a:noFill/>
          <a:ln w="38100">
            <a:solidFill>
              <a:srgbClr val="0033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10800000" flipV="1">
            <a:off x="4608513" y="3538538"/>
            <a:ext cx="438150" cy="19050"/>
          </a:xfrm>
          <a:prstGeom prst="straightConnector1">
            <a:avLst/>
          </a:prstGeom>
          <a:ln w="5715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083175" y="3355975"/>
            <a:ext cx="255588" cy="328613"/>
          </a:xfrm>
          <a:prstGeom prst="rect">
            <a:avLst/>
          </a:prstGeom>
          <a:noFill/>
          <a:ln w="38100">
            <a:solidFill>
              <a:srgbClr val="0033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10800000" flipV="1">
            <a:off x="6543675" y="3538538"/>
            <a:ext cx="438150" cy="19050"/>
          </a:xfrm>
          <a:prstGeom prst="straightConnector1">
            <a:avLst/>
          </a:prstGeom>
          <a:ln w="5715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018338" y="3355975"/>
            <a:ext cx="255587" cy="328613"/>
          </a:xfrm>
          <a:prstGeom prst="rect">
            <a:avLst/>
          </a:prstGeom>
          <a:noFill/>
          <a:ln w="38100">
            <a:solidFill>
              <a:srgbClr val="0033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907" name="TextBox 20"/>
          <p:cNvSpPr txBox="1">
            <a:spLocks noChangeArrowheads="1"/>
          </p:cNvSpPr>
          <p:nvPr/>
        </p:nvSpPr>
        <p:spPr bwMode="auto">
          <a:xfrm>
            <a:off x="620713" y="4524375"/>
            <a:ext cx="796766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Tracking with </a:t>
            </a:r>
            <a:r>
              <a:rPr lang="en-US" sz="2800" i="1">
                <a:solidFill>
                  <a:srgbClr val="000000"/>
                </a:solidFill>
              </a:rPr>
              <a:t>dynamics</a:t>
            </a:r>
            <a:r>
              <a:rPr lang="en-US" sz="2800">
                <a:solidFill>
                  <a:srgbClr val="000000"/>
                </a:solidFill>
              </a:rPr>
              <a:t>: We use image measurements to estimate position of object, but also incorporate position predicted by dynamics, i.e., our expectation of object’s motion pattern.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7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Detection vs. tracking</a:t>
            </a:r>
          </a:p>
        </p:txBody>
      </p:sp>
      <p:pic>
        <p:nvPicPr>
          <p:cNvPr id="37891" name="Picture 8" descr="C:\Documents and Settings\grauman\Desktop\ims\Image16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25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9" descr="C:\Documents and Settings\grauman\Desktop\ims\Image145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3638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14" descr="C:\Documents and Settings\grauman\Desktop\ims\Image011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925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16" descr="C:\Documents and Settings\grauman\Desktop\ims\Image038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3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TextBox 18"/>
          <p:cNvSpPr txBox="1">
            <a:spLocks noChangeArrowheads="1"/>
          </p:cNvSpPr>
          <p:nvPr/>
        </p:nvSpPr>
        <p:spPr bwMode="auto">
          <a:xfrm>
            <a:off x="4206875" y="2917825"/>
            <a:ext cx="2190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1139825" y="3355975"/>
            <a:ext cx="255588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92425" y="3355975"/>
            <a:ext cx="255588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19688" y="3355975"/>
            <a:ext cx="255587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45313" y="3355975"/>
            <a:ext cx="255587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3" name="Straight Arrow Connector 12"/>
          <p:cNvCxnSpPr>
            <a:stCxn id="8" idx="1"/>
          </p:cNvCxnSpPr>
          <p:nvPr/>
        </p:nvCxnSpPr>
        <p:spPr>
          <a:xfrm rot="10800000" flipV="1">
            <a:off x="701675" y="3521075"/>
            <a:ext cx="438150" cy="17463"/>
          </a:xfrm>
          <a:prstGeom prst="straightConnector1">
            <a:avLst/>
          </a:prstGeom>
          <a:ln w="5715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 flipV="1">
            <a:off x="2454275" y="3538538"/>
            <a:ext cx="438150" cy="19050"/>
          </a:xfrm>
          <a:prstGeom prst="straightConnector1">
            <a:avLst/>
          </a:prstGeom>
          <a:ln w="5715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928938" y="3355975"/>
            <a:ext cx="255587" cy="328613"/>
          </a:xfrm>
          <a:prstGeom prst="rect">
            <a:avLst/>
          </a:prstGeom>
          <a:noFill/>
          <a:ln w="38100">
            <a:solidFill>
              <a:srgbClr val="0033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10800000" flipV="1">
            <a:off x="4608513" y="3538538"/>
            <a:ext cx="438150" cy="19050"/>
          </a:xfrm>
          <a:prstGeom prst="straightConnector1">
            <a:avLst/>
          </a:prstGeom>
          <a:ln w="5715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083175" y="3355975"/>
            <a:ext cx="255588" cy="328613"/>
          </a:xfrm>
          <a:prstGeom prst="rect">
            <a:avLst/>
          </a:prstGeom>
          <a:noFill/>
          <a:ln w="38100">
            <a:solidFill>
              <a:srgbClr val="0033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10800000" flipV="1">
            <a:off x="6543675" y="3538538"/>
            <a:ext cx="438150" cy="19050"/>
          </a:xfrm>
          <a:prstGeom prst="straightConnector1">
            <a:avLst/>
          </a:prstGeom>
          <a:ln w="5715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018338" y="3355975"/>
            <a:ext cx="255587" cy="328613"/>
          </a:xfrm>
          <a:prstGeom prst="rect">
            <a:avLst/>
          </a:prstGeom>
          <a:noFill/>
          <a:ln w="38100">
            <a:solidFill>
              <a:srgbClr val="0033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907" name="TextBox 20"/>
          <p:cNvSpPr txBox="1">
            <a:spLocks noChangeArrowheads="1"/>
          </p:cNvSpPr>
          <p:nvPr/>
        </p:nvSpPr>
        <p:spPr bwMode="auto">
          <a:xfrm>
            <a:off x="620713" y="4524375"/>
            <a:ext cx="796766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Tracking with </a:t>
            </a:r>
            <a:r>
              <a:rPr lang="en-US" sz="2800" i="1">
                <a:solidFill>
                  <a:srgbClr val="000000"/>
                </a:solidFill>
              </a:rPr>
              <a:t>dynamics</a:t>
            </a:r>
            <a:r>
              <a:rPr lang="en-US" sz="2800">
                <a:solidFill>
                  <a:srgbClr val="000000"/>
                </a:solidFill>
              </a:rPr>
              <a:t>: We use image measurements to estimate position of object, but also incorporate position predicted by dynamics, i.e., our expectation of object’s motion pattern.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/>
              <a:t>Tracking with dynamics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228600" y="1189037"/>
            <a:ext cx="8661400" cy="4525963"/>
          </a:xfrm>
        </p:spPr>
        <p:txBody>
          <a:bodyPr/>
          <a:lstStyle/>
          <a:p>
            <a:r>
              <a:rPr lang="en-US" sz="2800" dirty="0" smtClean="0"/>
              <a:t>Use model of expected motion to </a:t>
            </a:r>
            <a:r>
              <a:rPr lang="en-US" sz="2800" i="1" dirty="0" smtClean="0"/>
              <a:t>predict</a:t>
            </a:r>
            <a:r>
              <a:rPr lang="en-US" sz="2800" dirty="0" smtClean="0"/>
              <a:t> where objects will occur in next frame, even before seeing the image.</a:t>
            </a:r>
          </a:p>
          <a:p>
            <a:r>
              <a:rPr lang="en-US" sz="2800" b="1" dirty="0" smtClean="0"/>
              <a:t>Intent</a:t>
            </a:r>
            <a:r>
              <a:rPr lang="en-US" sz="2800" dirty="0" smtClean="0"/>
              <a:t>: </a:t>
            </a:r>
          </a:p>
          <a:p>
            <a:pPr lvl="1"/>
            <a:r>
              <a:rPr lang="en-US" sz="2400" dirty="0" smtClean="0"/>
              <a:t>Do less work looking for the object, restrict the search.</a:t>
            </a:r>
          </a:p>
          <a:p>
            <a:pPr lvl="1"/>
            <a:r>
              <a:rPr lang="en-US" sz="2400" dirty="0" smtClean="0"/>
              <a:t>Get improved estimates since measurement noise is tempered by smoothness, dynamics priors.</a:t>
            </a:r>
          </a:p>
          <a:p>
            <a:r>
              <a:rPr lang="en-US" sz="2800" b="1" dirty="0" smtClean="0"/>
              <a:t>Assumption</a:t>
            </a:r>
            <a:r>
              <a:rPr lang="en-US" sz="2800" dirty="0" smtClean="0"/>
              <a:t>: continuous motion patterns:</a:t>
            </a:r>
          </a:p>
          <a:p>
            <a:pPr lvl="1"/>
            <a:r>
              <a:rPr lang="en-US" sz="2400" dirty="0" smtClean="0"/>
              <a:t>Camera is not moving instantly to new viewpoint</a:t>
            </a:r>
          </a:p>
          <a:p>
            <a:pPr lvl="1"/>
            <a:r>
              <a:rPr lang="en-US" sz="2400" dirty="0" smtClean="0"/>
              <a:t>Objects do not disappear and reappear in different places in the scene</a:t>
            </a:r>
          </a:p>
          <a:p>
            <a:pPr lvl="1"/>
            <a:r>
              <a:rPr lang="en-US" sz="2400" dirty="0" smtClean="0"/>
              <a:t>Gradual change in pose between camera and scene</a:t>
            </a:r>
          </a:p>
          <a:p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Tracking as 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r>
              <a:rPr lang="en-US" sz="2800" dirty="0" smtClean="0"/>
              <a:t>The </a:t>
            </a:r>
            <a:r>
              <a:rPr lang="en-US" sz="2800" i="1" dirty="0" smtClean="0"/>
              <a:t>hidden state </a:t>
            </a:r>
            <a:r>
              <a:rPr lang="en-US" sz="2800" dirty="0" smtClean="0"/>
              <a:t>consists of the true parameters we care about, denoted </a:t>
            </a:r>
            <a:r>
              <a:rPr lang="en-US" sz="2800" i="1" dirty="0" smtClean="0"/>
              <a:t>X</a:t>
            </a:r>
            <a:r>
              <a:rPr lang="en-US" sz="2800" dirty="0" smtClean="0"/>
              <a:t>.</a:t>
            </a:r>
          </a:p>
          <a:p>
            <a:endParaRPr lang="en-US" sz="2000" dirty="0" smtClean="0"/>
          </a:p>
          <a:p>
            <a:r>
              <a:rPr lang="en-US" sz="2800" dirty="0" smtClean="0"/>
              <a:t>The </a:t>
            </a:r>
            <a:r>
              <a:rPr lang="en-US" sz="2800" i="1" dirty="0" smtClean="0"/>
              <a:t>measurement </a:t>
            </a:r>
            <a:r>
              <a:rPr lang="en-US" sz="2800" dirty="0" smtClean="0"/>
              <a:t>is our noisy observation that results from the underlying state, denoted </a:t>
            </a:r>
            <a:r>
              <a:rPr lang="en-US" sz="2800" i="1" dirty="0" smtClean="0"/>
              <a:t>Y</a:t>
            </a:r>
            <a:r>
              <a:rPr lang="en-US" sz="2800" dirty="0" smtClean="0"/>
              <a:t>.</a:t>
            </a:r>
          </a:p>
          <a:p>
            <a:endParaRPr lang="en-US" sz="2800" dirty="0" smtClean="0"/>
          </a:p>
          <a:p>
            <a:r>
              <a:rPr lang="en-US" sz="2800" dirty="0"/>
              <a:t>At each time step, state changes (from X</a:t>
            </a:r>
            <a:r>
              <a:rPr lang="en-US" sz="2800" baseline="-25000" dirty="0"/>
              <a:t>t-1</a:t>
            </a:r>
            <a:r>
              <a:rPr lang="en-US" sz="2800" dirty="0"/>
              <a:t> to </a:t>
            </a:r>
            <a:r>
              <a:rPr lang="en-US" sz="2800" dirty="0" err="1"/>
              <a:t>X</a:t>
            </a:r>
            <a:r>
              <a:rPr lang="en-US" sz="2800" baseline="-25000" dirty="0" err="1"/>
              <a:t>t</a:t>
            </a:r>
            <a:r>
              <a:rPr lang="en-US" sz="2800" baseline="-25000" dirty="0"/>
              <a:t> </a:t>
            </a:r>
            <a:r>
              <a:rPr lang="en-US" sz="2800" dirty="0"/>
              <a:t>) and we get a new observation </a:t>
            </a:r>
            <a:r>
              <a:rPr lang="en-US" sz="2800" dirty="0" err="1"/>
              <a:t>Y</a:t>
            </a:r>
            <a:r>
              <a:rPr lang="en-US" sz="2800" baseline="-25000" dirty="0" err="1"/>
              <a:t>t</a:t>
            </a:r>
            <a:r>
              <a:rPr lang="en-US" sz="2800" dirty="0"/>
              <a:t>.</a:t>
            </a:r>
          </a:p>
          <a:p>
            <a:endParaRPr lang="en-US" sz="2800" dirty="0" smtClean="0"/>
          </a:p>
          <a:p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4000" dirty="0" smtClean="0"/>
              <a:t>State vs. observation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724400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dirty="0" smtClean="0"/>
              <a:t>Hidden state : parameters of interest</a:t>
            </a:r>
          </a:p>
          <a:p>
            <a:pPr>
              <a:buFontTx/>
              <a:buNone/>
            </a:pPr>
            <a:r>
              <a:rPr lang="en-US" sz="2800" dirty="0" smtClean="0"/>
              <a:t>Measurement : what we get to directly observe</a:t>
            </a:r>
          </a:p>
        </p:txBody>
      </p:sp>
      <p:pic>
        <p:nvPicPr>
          <p:cNvPr id="22532" name="Picture 3" descr="stick_figure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988" y="990600"/>
            <a:ext cx="2754312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"/>
          <p:cNvGrpSpPr/>
          <p:nvPr/>
        </p:nvGrpSpPr>
        <p:grpSpPr>
          <a:xfrm>
            <a:off x="3221038" y="1757362"/>
            <a:ext cx="2143125" cy="2114550"/>
            <a:chOff x="3221038" y="1757362"/>
            <a:chExt cx="2143125" cy="2114550"/>
          </a:xfrm>
        </p:grpSpPr>
        <p:pic>
          <p:nvPicPr>
            <p:cNvPr id="22533" name="Picture 4" descr="tHook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21038" y="1757362"/>
              <a:ext cx="2143125" cy="2114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Oval 5"/>
            <p:cNvSpPr/>
            <p:nvPr/>
          </p:nvSpPr>
          <p:spPr>
            <a:xfrm>
              <a:off x="4754563" y="3254375"/>
              <a:ext cx="109537" cy="10953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4645025" y="2852737"/>
              <a:ext cx="109538" cy="10953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4352925" y="2414587"/>
              <a:ext cx="109538" cy="10953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0" name="Straight Arrow Connector 9"/>
            <p:cNvCxnSpPr>
              <a:stCxn id="6" idx="1"/>
            </p:cNvCxnSpPr>
            <p:nvPr/>
          </p:nvCxnSpPr>
          <p:spPr>
            <a:xfrm rot="16200000" flipV="1">
              <a:off x="4681538" y="3181350"/>
              <a:ext cx="161925" cy="1587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7" idx="1"/>
            </p:cNvCxnSpPr>
            <p:nvPr/>
          </p:nvCxnSpPr>
          <p:spPr>
            <a:xfrm rot="16200000" flipV="1">
              <a:off x="4517231" y="2724944"/>
              <a:ext cx="198437" cy="889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8" idx="5"/>
            </p:cNvCxnSpPr>
            <p:nvPr/>
          </p:nvCxnSpPr>
          <p:spPr>
            <a:xfrm rot="5400000" flipH="1">
              <a:off x="4225131" y="2286794"/>
              <a:ext cx="239713" cy="203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6"/>
          <p:cNvGrpSpPr/>
          <p:nvPr/>
        </p:nvGrpSpPr>
        <p:grpSpPr>
          <a:xfrm>
            <a:off x="5886450" y="1939925"/>
            <a:ext cx="2665413" cy="1716087"/>
            <a:chOff x="5886450" y="1939925"/>
            <a:chExt cx="2665413" cy="1716087"/>
          </a:xfrm>
        </p:grpSpPr>
        <p:pic>
          <p:nvPicPr>
            <p:cNvPr id="22540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55023" t="39278" r="13603" b="33949"/>
            <a:stretch>
              <a:fillRect/>
            </a:stretch>
          </p:blipFill>
          <p:spPr bwMode="auto">
            <a:xfrm>
              <a:off x="5886450" y="2012950"/>
              <a:ext cx="2665413" cy="1643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5"/>
            <p:cNvSpPr/>
            <p:nvPr/>
          </p:nvSpPr>
          <p:spPr>
            <a:xfrm>
              <a:off x="7821613" y="1939925"/>
              <a:ext cx="365125" cy="8397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Tracking as 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r>
              <a:rPr lang="en-US" sz="2800" dirty="0" smtClean="0"/>
              <a:t>The </a:t>
            </a:r>
            <a:r>
              <a:rPr lang="en-US" sz="2800" i="1" dirty="0" smtClean="0"/>
              <a:t>hidden state </a:t>
            </a:r>
            <a:r>
              <a:rPr lang="en-US" sz="2800" dirty="0" smtClean="0"/>
              <a:t>consists of the true parameters we care about, denoted </a:t>
            </a:r>
            <a:r>
              <a:rPr lang="en-US" sz="2800" i="1" dirty="0" smtClean="0"/>
              <a:t>X</a:t>
            </a:r>
            <a:r>
              <a:rPr lang="en-US" sz="2800" dirty="0" smtClean="0"/>
              <a:t>.</a:t>
            </a:r>
          </a:p>
          <a:p>
            <a:endParaRPr lang="en-US" sz="2000" dirty="0" smtClean="0"/>
          </a:p>
          <a:p>
            <a:r>
              <a:rPr lang="en-US" sz="2800" dirty="0" smtClean="0"/>
              <a:t>The </a:t>
            </a:r>
            <a:r>
              <a:rPr lang="en-US" sz="2800" i="1" dirty="0" smtClean="0"/>
              <a:t>measurement </a:t>
            </a:r>
            <a:r>
              <a:rPr lang="en-US" sz="2800" dirty="0" smtClean="0"/>
              <a:t>is our noisy observation that results from the underlying state, denoted </a:t>
            </a:r>
            <a:r>
              <a:rPr lang="en-US" sz="2800" i="1" dirty="0" smtClean="0"/>
              <a:t>Y</a:t>
            </a:r>
            <a:r>
              <a:rPr lang="en-US" sz="2800" dirty="0" smtClean="0"/>
              <a:t>.</a:t>
            </a:r>
          </a:p>
          <a:p>
            <a:endParaRPr lang="en-US" sz="2000" dirty="0" smtClean="0"/>
          </a:p>
          <a:p>
            <a:r>
              <a:rPr lang="en-US" sz="2800" dirty="0" smtClean="0"/>
              <a:t>At each time step, state changes (from X</a:t>
            </a:r>
            <a:r>
              <a:rPr lang="en-US" sz="2800" baseline="-25000" dirty="0" smtClean="0"/>
              <a:t>t-1</a:t>
            </a:r>
            <a:r>
              <a:rPr lang="en-US" sz="2800" dirty="0" smtClean="0"/>
              <a:t> to </a:t>
            </a:r>
            <a:r>
              <a:rPr lang="en-US" sz="2800" dirty="0" err="1" smtClean="0"/>
              <a:t>X</a:t>
            </a:r>
            <a:r>
              <a:rPr lang="en-US" sz="2800" baseline="-25000" dirty="0" err="1" smtClean="0"/>
              <a:t>t</a:t>
            </a:r>
            <a:r>
              <a:rPr lang="en-US" sz="2800" baseline="-25000" dirty="0" smtClean="0"/>
              <a:t> </a:t>
            </a:r>
            <a:r>
              <a:rPr lang="en-US" sz="2800" dirty="0" smtClean="0"/>
              <a:t>) and we get a new observation </a:t>
            </a:r>
            <a:r>
              <a:rPr lang="en-US" sz="2800" dirty="0" err="1" smtClean="0"/>
              <a:t>Y</a:t>
            </a:r>
            <a:r>
              <a:rPr lang="en-US" sz="2800" baseline="-25000" dirty="0" err="1" smtClean="0"/>
              <a:t>t</a:t>
            </a:r>
            <a:r>
              <a:rPr lang="en-US" sz="2800" dirty="0" smtClean="0"/>
              <a:t>.</a:t>
            </a:r>
          </a:p>
          <a:p>
            <a:endParaRPr lang="en-US" sz="2000" dirty="0" smtClean="0"/>
          </a:p>
          <a:p>
            <a:r>
              <a:rPr lang="en-US" sz="2800" dirty="0" smtClean="0">
                <a:solidFill>
                  <a:srgbClr val="FF0000"/>
                </a:solidFill>
              </a:rPr>
              <a:t>Our goal: recover most likely state </a:t>
            </a:r>
            <a:r>
              <a:rPr lang="en-US" sz="2800" dirty="0" err="1" smtClean="0">
                <a:solidFill>
                  <a:srgbClr val="FF0000"/>
                </a:solidFill>
              </a:rPr>
              <a:t>X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t</a:t>
            </a:r>
            <a:r>
              <a:rPr lang="en-US" sz="2800" baseline="-25000" dirty="0" smtClean="0">
                <a:solidFill>
                  <a:srgbClr val="FF0000"/>
                </a:solidFill>
              </a:rPr>
              <a:t>  </a:t>
            </a:r>
            <a:r>
              <a:rPr lang="en-US" sz="2800" dirty="0" smtClean="0">
                <a:solidFill>
                  <a:srgbClr val="FF0000"/>
                </a:solidFill>
              </a:rPr>
              <a:t>given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All observations seen so far.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Knowledge about dynamics of state transitions.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Outline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1338" y="1420813"/>
            <a:ext cx="8229600" cy="4525962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chemeClr val="tx2"/>
                </a:solidFill>
              </a:rPr>
              <a:t>Today: Tracking</a:t>
            </a:r>
          </a:p>
          <a:p>
            <a:pPr lvl="1" eaLnBrk="1" hangingPunct="1"/>
            <a:r>
              <a:rPr lang="en-US" sz="2400" dirty="0" smtClean="0">
                <a:solidFill>
                  <a:schemeClr val="tx2"/>
                </a:solidFill>
              </a:rPr>
              <a:t>Tracking as inference</a:t>
            </a:r>
          </a:p>
          <a:p>
            <a:pPr lvl="1" eaLnBrk="1" hangingPunct="1"/>
            <a:r>
              <a:rPr lang="en-US" sz="2400" dirty="0" smtClean="0">
                <a:solidFill>
                  <a:schemeClr val="tx2"/>
                </a:solidFill>
              </a:rPr>
              <a:t>Linear models of dynamics</a:t>
            </a:r>
          </a:p>
          <a:p>
            <a:pPr lvl="1" eaLnBrk="1" hangingPunct="1"/>
            <a:r>
              <a:rPr lang="en-US" sz="2400" dirty="0" err="1" smtClean="0">
                <a:solidFill>
                  <a:schemeClr val="tx2"/>
                </a:solidFill>
              </a:rPr>
              <a:t>Kalman</a:t>
            </a:r>
            <a:r>
              <a:rPr lang="en-US" sz="2400" dirty="0" smtClean="0">
                <a:solidFill>
                  <a:schemeClr val="tx2"/>
                </a:solidFill>
              </a:rPr>
              <a:t> filters</a:t>
            </a:r>
          </a:p>
          <a:p>
            <a:pPr lvl="1" eaLnBrk="1" hangingPunct="1"/>
            <a:r>
              <a:rPr lang="en-US" sz="2400" dirty="0" smtClean="0">
                <a:solidFill>
                  <a:schemeClr val="tx2"/>
                </a:solidFill>
              </a:rPr>
              <a:t>General challenges in tracking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C:\Documents and Settings\grauman\Desktop\ims\Image01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963" y="25146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6" descr="C:\Documents and Settings\grauman\Desktop\ims\Image038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1551" y="25146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619751" y="3427412"/>
            <a:ext cx="255588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10800000" flipV="1">
            <a:off x="3257552" y="3609975"/>
            <a:ext cx="438150" cy="190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364164" y="3405187"/>
            <a:ext cx="255587" cy="328613"/>
          </a:xfrm>
          <a:prstGeom prst="rect">
            <a:avLst/>
          </a:prstGeom>
          <a:noFill/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81551" y="2514600"/>
            <a:ext cx="1828800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16564" y="3429000"/>
            <a:ext cx="255587" cy="328613"/>
          </a:xfrm>
          <a:prstGeom prst="rect">
            <a:avLst/>
          </a:prstGeom>
          <a:noFill/>
          <a:ln w="38100">
            <a:solidFill>
              <a:srgbClr val="200FA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33751" y="38978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Time 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86351" y="38862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Time t+1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dirty="0" smtClean="0">
                <a:solidFill>
                  <a:srgbClr val="000000"/>
                </a:solidFill>
              </a:rPr>
              <a:t>Tracking as inference: intuition</a:t>
            </a:r>
            <a:endParaRPr lang="en-US" sz="4400" kern="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71926" y="4645967"/>
            <a:ext cx="2228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Belief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19551" y="5245447"/>
            <a:ext cx="2228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Measurement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38600" y="5867400"/>
            <a:ext cx="4181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</a:rPr>
              <a:t>Corrected prediction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1058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52425" y="1000125"/>
            <a:ext cx="8418513" cy="2895600"/>
            <a:chOff x="222" y="630"/>
            <a:chExt cx="5303" cy="1824"/>
          </a:xfrm>
        </p:grpSpPr>
        <p:pic>
          <p:nvPicPr>
            <p:cNvPr id="33804" name="Picture 4" descr="graph1-gnu-colo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2" y="630"/>
              <a:ext cx="2495" cy="1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5" name="Picture 5" descr="graph2-gnu-colo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30" y="650"/>
              <a:ext cx="2495" cy="1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25542" name="Picture 6" descr="graph3-gnu-colo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2425" y="3908425"/>
            <a:ext cx="3960813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 Box 7"/>
          <p:cNvSpPr txBox="1">
            <a:spLocks noChangeArrowheads="1"/>
          </p:cNvSpPr>
          <p:nvPr/>
        </p:nvSpPr>
        <p:spPr bwMode="auto">
          <a:xfrm>
            <a:off x="2209800" y="5943600"/>
            <a:ext cx="893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old belief</a:t>
            </a:r>
          </a:p>
        </p:txBody>
      </p:sp>
      <p:sp>
        <p:nvSpPr>
          <p:cNvPr id="33798" name="Text Box 8"/>
          <p:cNvSpPr txBox="1">
            <a:spLocks noChangeArrowheads="1"/>
          </p:cNvSpPr>
          <p:nvPr/>
        </p:nvSpPr>
        <p:spPr bwMode="auto">
          <a:xfrm>
            <a:off x="5540375" y="1447800"/>
            <a:ext cx="1266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measurement</a:t>
            </a:r>
          </a:p>
        </p:txBody>
      </p:sp>
      <p:sp>
        <p:nvSpPr>
          <p:cNvPr id="33799" name="Text Box 9"/>
          <p:cNvSpPr txBox="1">
            <a:spLocks noChangeArrowheads="1"/>
          </p:cNvSpPr>
          <p:nvPr/>
        </p:nvSpPr>
        <p:spPr bwMode="auto">
          <a:xfrm>
            <a:off x="6553200" y="2743200"/>
            <a:ext cx="15087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Belief: prediction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3800" name="Text Box 10"/>
          <p:cNvSpPr txBox="1">
            <a:spLocks noChangeArrowheads="1"/>
          </p:cNvSpPr>
          <p:nvPr/>
        </p:nvSpPr>
        <p:spPr bwMode="auto">
          <a:xfrm>
            <a:off x="1447800" y="4191000"/>
            <a:ext cx="17956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Corrected prediction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3801" name="Text Box 11"/>
          <p:cNvSpPr txBox="1">
            <a:spLocks noChangeArrowheads="1"/>
          </p:cNvSpPr>
          <p:nvPr/>
        </p:nvSpPr>
        <p:spPr bwMode="auto">
          <a:xfrm>
            <a:off x="2208213" y="2562225"/>
            <a:ext cx="15087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Belief: prediction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3802" name="Text Box 12"/>
          <p:cNvSpPr txBox="1">
            <a:spLocks noChangeArrowheads="1"/>
          </p:cNvSpPr>
          <p:nvPr/>
        </p:nvSpPr>
        <p:spPr bwMode="auto">
          <a:xfrm rot="-4791268">
            <a:off x="280987" y="5129213"/>
            <a:ext cx="1266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measurement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dirty="0" smtClean="0">
                <a:solidFill>
                  <a:srgbClr val="000000"/>
                </a:solidFill>
              </a:rPr>
              <a:t>Tracking as inference: intuition</a:t>
            </a:r>
            <a:endParaRPr lang="en-US" sz="4400" kern="0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19600" y="914400"/>
            <a:ext cx="4572000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8" name="Picture 14" descr="C:\Documents and Settings\grauman\Desktop\ims\Image011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5212" y="45720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6" descr="C:\Documents and Settings\grauman\Desktop\ims\Image038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1800" y="45720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7620000" y="5484812"/>
            <a:ext cx="255588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rot="10800000" flipV="1">
            <a:off x="5257801" y="5667375"/>
            <a:ext cx="438150" cy="190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7364413" y="5462587"/>
            <a:ext cx="255587" cy="328613"/>
          </a:xfrm>
          <a:prstGeom prst="rect">
            <a:avLst/>
          </a:prstGeom>
          <a:noFill/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81800" y="4572000"/>
            <a:ext cx="1828800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516813" y="5486400"/>
            <a:ext cx="255587" cy="328613"/>
          </a:xfrm>
          <a:prstGeom prst="rect">
            <a:avLst/>
          </a:prstGeom>
          <a:noFill/>
          <a:ln w="38100">
            <a:solidFill>
              <a:srgbClr val="200FA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34000" y="59552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Time 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86600" y="59436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Time t+1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/>
      <p:bldP spid="33800" grpId="0"/>
      <p:bldP spid="33801" grpId="0"/>
      <p:bldP spid="33802" grpId="0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/>
          <a:p>
            <a:r>
              <a:rPr lang="en-US" sz="4000" dirty="0" smtClean="0"/>
              <a:t>Independence assumptions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610600" cy="4525963"/>
          </a:xfrm>
        </p:spPr>
        <p:txBody>
          <a:bodyPr/>
          <a:lstStyle/>
          <a:p>
            <a:r>
              <a:rPr lang="en-US" sz="2800" dirty="0" smtClean="0"/>
              <a:t>Only immediate past state influences current state</a:t>
            </a:r>
          </a:p>
          <a:p>
            <a:endParaRPr lang="en-US" dirty="0" smtClean="0"/>
          </a:p>
          <a:p>
            <a:endParaRPr lang="en-US" sz="4000" dirty="0" smtClean="0"/>
          </a:p>
          <a:p>
            <a:r>
              <a:rPr lang="en-US" sz="2800" dirty="0" smtClean="0"/>
              <a:t>Measurement at time t depends on current state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4495800" y="1981200"/>
            <a:ext cx="2389187" cy="1219200"/>
            <a:chOff x="4495800" y="1981200"/>
            <a:chExt cx="2389187" cy="1219200"/>
          </a:xfrm>
        </p:grpSpPr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4495800" y="2743200"/>
              <a:ext cx="2389187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b="0" dirty="0">
                  <a:solidFill>
                    <a:srgbClr val="FF0000"/>
                  </a:solidFill>
                </a:rPr>
                <a:t>dynamics model</a:t>
              </a: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4724400" y="1981200"/>
              <a:ext cx="1524000" cy="7620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343400" y="3886200"/>
            <a:ext cx="2678113" cy="1219200"/>
            <a:chOff x="4343400" y="3886200"/>
            <a:chExt cx="2678113" cy="1219200"/>
          </a:xfrm>
        </p:grpSpPr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4343400" y="4648200"/>
              <a:ext cx="26781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b="0" dirty="0">
                  <a:solidFill>
                    <a:srgbClr val="FF0000"/>
                  </a:solidFill>
                </a:rPr>
                <a:t>observation model</a:t>
              </a: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4876800" y="3886200"/>
              <a:ext cx="1371600" cy="6858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34819" name="Object 3"/>
          <p:cNvGraphicFramePr>
            <a:graphicFrameLocks noChangeAspect="1"/>
          </p:cNvGraphicFramePr>
          <p:nvPr/>
        </p:nvGraphicFramePr>
        <p:xfrm>
          <a:off x="2057400" y="2133600"/>
          <a:ext cx="41402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9" name="Equation" r:id="rId4" imgW="1905000" imgH="254000" progId="Equation.3">
                  <p:embed/>
                </p:oleObj>
              </mc:Choice>
              <mc:Fallback>
                <p:oleObj name="Equation" r:id="rId4" imgW="1905000" imgH="2540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2133600"/>
                        <a:ext cx="4140200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0" name="Object 4"/>
          <p:cNvGraphicFramePr>
            <a:graphicFrameLocks noChangeAspect="1"/>
          </p:cNvGraphicFramePr>
          <p:nvPr/>
        </p:nvGraphicFramePr>
        <p:xfrm>
          <a:off x="914400" y="3962400"/>
          <a:ext cx="518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0" name="Equation" r:id="rId6" imgW="2336800" imgH="254000" progId="Equation.3">
                  <p:embed/>
                </p:oleObj>
              </mc:Choice>
              <mc:Fallback>
                <p:oleObj name="Equation" r:id="rId6" imgW="2336800" imgH="2540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962400"/>
                        <a:ext cx="5181600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dirty="0" smtClean="0"/>
              <a:t>Prediction:</a:t>
            </a:r>
          </a:p>
          <a:p>
            <a:pPr lvl="1"/>
            <a:r>
              <a:rPr lang="en-US" dirty="0" smtClean="0"/>
              <a:t>Given the measurements we have seen </a:t>
            </a:r>
            <a:r>
              <a:rPr lang="en-US" b="1" dirty="0" smtClean="0"/>
              <a:t>up to </a:t>
            </a:r>
            <a:r>
              <a:rPr lang="en-US" dirty="0" smtClean="0"/>
              <a:t>this point, what state should we predict?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Correction:</a:t>
            </a:r>
          </a:p>
          <a:p>
            <a:pPr lvl="1"/>
            <a:r>
              <a:rPr lang="en-US" dirty="0" smtClean="0"/>
              <a:t>Now given the </a:t>
            </a:r>
            <a:r>
              <a:rPr lang="en-US" b="1" dirty="0" smtClean="0"/>
              <a:t>current</a:t>
            </a:r>
            <a:r>
              <a:rPr lang="en-US" dirty="0" smtClean="0"/>
              <a:t> measurement, what state should we predict?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4800600" y="2667000"/>
            <a:ext cx="1143000" cy="990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00600" y="5181600"/>
            <a:ext cx="819615" cy="990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smtClean="0">
                <a:solidFill>
                  <a:srgbClr val="000000"/>
                </a:solidFill>
              </a:rPr>
              <a:t>Tracking as inference</a:t>
            </a:r>
            <a:endParaRPr lang="en-US" sz="4400" kern="0" dirty="0">
              <a:solidFill>
                <a:srgbClr val="000000"/>
              </a:solidFill>
            </a:endParaRPr>
          </a:p>
        </p:txBody>
      </p:sp>
      <p:graphicFrame>
        <p:nvGraphicFramePr>
          <p:cNvPr id="121858" name="Object 2"/>
          <p:cNvGraphicFramePr>
            <a:graphicFrameLocks noChangeAspect="1"/>
          </p:cNvGraphicFramePr>
          <p:nvPr/>
        </p:nvGraphicFramePr>
        <p:xfrm>
          <a:off x="2325794" y="2743200"/>
          <a:ext cx="3617806" cy="88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0" name="Equation" r:id="rId4" imgW="1041120" imgH="253800" progId="Equation.3">
                  <p:embed/>
                </p:oleObj>
              </mc:Choice>
              <mc:Fallback>
                <p:oleObj name="Equation" r:id="rId4" imgW="1041120" imgH="253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5794" y="2743200"/>
                        <a:ext cx="3617806" cy="88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859" name="Object 3"/>
          <p:cNvGraphicFramePr>
            <a:graphicFrameLocks noChangeAspect="1"/>
          </p:cNvGraphicFramePr>
          <p:nvPr/>
        </p:nvGraphicFramePr>
        <p:xfrm>
          <a:off x="2184341" y="5181600"/>
          <a:ext cx="3265653" cy="88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1" name="Equation" r:id="rId6" imgW="939600" imgH="253800" progId="Equation.3">
                  <p:embed/>
                </p:oleObj>
              </mc:Choice>
              <mc:Fallback>
                <p:oleObj name="Equation" r:id="rId6" imgW="939600" imgH="2538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4341" y="5181600"/>
                        <a:ext cx="3265653" cy="88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urved Left Arrow 8"/>
          <p:cNvSpPr/>
          <p:nvPr/>
        </p:nvSpPr>
        <p:spPr>
          <a:xfrm>
            <a:off x="8077200" y="2438400"/>
            <a:ext cx="762000" cy="28194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Curved Left Arrow 9"/>
          <p:cNvSpPr/>
          <p:nvPr/>
        </p:nvSpPr>
        <p:spPr>
          <a:xfrm flipH="1" flipV="1">
            <a:off x="228600" y="2362200"/>
            <a:ext cx="762000" cy="27432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763000" cy="4525963"/>
          </a:xfrm>
        </p:spPr>
        <p:txBody>
          <a:bodyPr/>
          <a:lstStyle/>
          <a:p>
            <a:r>
              <a:rPr lang="en-US" sz="2400" dirty="0" smtClean="0"/>
              <a:t>How to represent the known dynamics that govern the changes in the states?</a:t>
            </a:r>
          </a:p>
          <a:p>
            <a:endParaRPr lang="en-US" sz="1200" dirty="0" smtClean="0"/>
          </a:p>
          <a:p>
            <a:r>
              <a:rPr lang="en-US" sz="2400" dirty="0" smtClean="0"/>
              <a:t>How to represent relationship between state and measurements, plus our uncertainty in the measurements?</a:t>
            </a:r>
          </a:p>
          <a:p>
            <a:endParaRPr lang="en-US" sz="1200" dirty="0" smtClean="0"/>
          </a:p>
          <a:p>
            <a:r>
              <a:rPr lang="en-US" sz="2400" dirty="0" smtClean="0"/>
              <a:t>How to compute each cycle of updates?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4191000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Representation</a:t>
            </a:r>
            <a:r>
              <a:rPr lang="en-US" sz="2400" dirty="0" smtClean="0">
                <a:solidFill>
                  <a:srgbClr val="000000"/>
                </a:solidFill>
              </a:rPr>
              <a:t>: We’ll consider the class of </a:t>
            </a:r>
            <a:r>
              <a:rPr lang="en-US" sz="2400" i="1" dirty="0" smtClean="0">
                <a:solidFill>
                  <a:srgbClr val="000000"/>
                </a:solidFill>
              </a:rPr>
              <a:t>linear</a:t>
            </a:r>
            <a:r>
              <a:rPr lang="en-US" sz="2400" dirty="0" smtClean="0">
                <a:solidFill>
                  <a:srgbClr val="000000"/>
                </a:solidFill>
              </a:rPr>
              <a:t> dynamic models, with associated Gaussian </a:t>
            </a:r>
            <a:r>
              <a:rPr lang="en-US" sz="2400" dirty="0" err="1" smtClean="0">
                <a:solidFill>
                  <a:srgbClr val="000000"/>
                </a:solidFill>
              </a:rPr>
              <a:t>pdfs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b="1" dirty="0" smtClean="0">
                <a:solidFill>
                  <a:srgbClr val="000000"/>
                </a:solidFill>
              </a:rPr>
              <a:t>Updates</a:t>
            </a:r>
            <a:r>
              <a:rPr lang="en-US" sz="2400" dirty="0" smtClean="0">
                <a:solidFill>
                  <a:srgbClr val="000000"/>
                </a:solidFill>
              </a:rPr>
              <a:t>: via the </a:t>
            </a:r>
            <a:r>
              <a:rPr lang="en-US" sz="2400" dirty="0" err="1" smtClean="0">
                <a:solidFill>
                  <a:srgbClr val="000000"/>
                </a:solidFill>
              </a:rPr>
              <a:t>Kalman</a:t>
            </a:r>
            <a:r>
              <a:rPr lang="en-US" sz="2400" dirty="0" smtClean="0">
                <a:solidFill>
                  <a:srgbClr val="000000"/>
                </a:solidFill>
              </a:rPr>
              <a:t> filter.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0963"/>
            <a:ext cx="8229600" cy="1143000"/>
          </a:xfrm>
        </p:spPr>
        <p:txBody>
          <a:bodyPr/>
          <a:lstStyle/>
          <a:p>
            <a:r>
              <a:rPr lang="en-US" dirty="0" smtClean="0"/>
              <a:t>Notation reminder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71688"/>
            <a:ext cx="8686800" cy="4525962"/>
          </a:xfrm>
        </p:spPr>
        <p:txBody>
          <a:bodyPr/>
          <a:lstStyle/>
          <a:p>
            <a:r>
              <a:rPr lang="en-US" sz="2800" dirty="0" smtClean="0"/>
              <a:t>Random variable with Gaussian probability distribution that has the mean vector </a:t>
            </a:r>
            <a:r>
              <a:rPr lang="el-GR" sz="2800" b="1" dirty="0" smtClean="0">
                <a:cs typeface="Arial" pitchFamily="34" charset="0"/>
              </a:rPr>
              <a:t>μ</a:t>
            </a:r>
            <a:r>
              <a:rPr lang="en-US" sz="2800" dirty="0" smtClean="0">
                <a:cs typeface="Arial" pitchFamily="34" charset="0"/>
              </a:rPr>
              <a:t> and covariance matrix </a:t>
            </a:r>
            <a:r>
              <a:rPr lang="el-GR" sz="2800" b="1" dirty="0" smtClean="0">
                <a:cs typeface="Arial" pitchFamily="34" charset="0"/>
              </a:rPr>
              <a:t>Σ</a:t>
            </a:r>
            <a:r>
              <a:rPr lang="en-US" sz="2800" dirty="0" smtClean="0">
                <a:cs typeface="Arial" pitchFamily="34" charset="0"/>
              </a:rPr>
              <a:t>.</a:t>
            </a:r>
          </a:p>
          <a:p>
            <a:r>
              <a:rPr lang="en-US" sz="2800" b="1" dirty="0" smtClean="0">
                <a:cs typeface="Arial" pitchFamily="34" charset="0"/>
              </a:rPr>
              <a:t>x</a:t>
            </a:r>
            <a:r>
              <a:rPr lang="en-US" sz="2800" dirty="0" smtClean="0">
                <a:cs typeface="Arial" pitchFamily="34" charset="0"/>
              </a:rPr>
              <a:t> and </a:t>
            </a:r>
            <a:r>
              <a:rPr lang="el-GR" sz="2800" b="1" dirty="0" smtClean="0">
                <a:cs typeface="Arial" pitchFamily="34" charset="0"/>
              </a:rPr>
              <a:t>μ</a:t>
            </a:r>
            <a:r>
              <a:rPr lang="en-US" sz="2800" dirty="0" smtClean="0">
                <a:cs typeface="Arial" pitchFamily="34" charset="0"/>
              </a:rPr>
              <a:t> are </a:t>
            </a:r>
            <a:r>
              <a:rPr lang="en-US" sz="2800" i="1" dirty="0" smtClean="0">
                <a:cs typeface="Arial" pitchFamily="34" charset="0"/>
              </a:rPr>
              <a:t>d</a:t>
            </a:r>
            <a:r>
              <a:rPr lang="en-US" sz="2800" dirty="0" smtClean="0">
                <a:cs typeface="Arial" pitchFamily="34" charset="0"/>
              </a:rPr>
              <a:t>-dimensional, </a:t>
            </a:r>
            <a:r>
              <a:rPr lang="el-GR" sz="2800" b="1" dirty="0" smtClean="0">
                <a:cs typeface="Arial" pitchFamily="34" charset="0"/>
              </a:rPr>
              <a:t>Σ</a:t>
            </a:r>
            <a:r>
              <a:rPr lang="en-US" sz="2800" b="1" dirty="0" smtClean="0">
                <a:cs typeface="Arial" pitchFamily="34" charset="0"/>
              </a:rPr>
              <a:t> </a:t>
            </a:r>
            <a:r>
              <a:rPr lang="en-US" sz="2800" dirty="0" smtClean="0">
                <a:cs typeface="Arial" pitchFamily="34" charset="0"/>
              </a:rPr>
              <a:t>is </a:t>
            </a:r>
            <a:r>
              <a:rPr lang="en-US" sz="2800" i="1" dirty="0" smtClean="0">
                <a:cs typeface="Arial" pitchFamily="34" charset="0"/>
              </a:rPr>
              <a:t>d</a:t>
            </a:r>
            <a:r>
              <a:rPr lang="en-US" sz="2800" dirty="0" smtClean="0">
                <a:cs typeface="Arial" pitchFamily="34" charset="0"/>
              </a:rPr>
              <a:t> x </a:t>
            </a:r>
            <a:r>
              <a:rPr lang="en-US" sz="2800" i="1" dirty="0" smtClean="0">
                <a:cs typeface="Arial" pitchFamily="34" charset="0"/>
              </a:rPr>
              <a:t>d</a:t>
            </a:r>
            <a:r>
              <a:rPr lang="en-US" sz="2800" dirty="0" smtClean="0">
                <a:cs typeface="Arial" pitchFamily="34" charset="0"/>
              </a:rPr>
              <a:t>.</a:t>
            </a:r>
            <a:endParaRPr lang="el-GR" sz="2800" dirty="0" smtClean="0">
              <a:cs typeface="Arial" pitchFamily="34" charset="0"/>
            </a:endParaRP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3311525" y="1219200"/>
          <a:ext cx="2252663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6" name="Equation" r:id="rId4" imgW="761760" imgH="203040" progId="Equation.3">
                  <p:embed/>
                </p:oleObj>
              </mc:Choice>
              <mc:Fallback>
                <p:oleObj name="Equation" r:id="rId4" imgW="761760" imgH="203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1525" y="1219200"/>
                        <a:ext cx="2252663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0"/>
          <p:cNvGrpSpPr/>
          <p:nvPr/>
        </p:nvGrpSpPr>
        <p:grpSpPr>
          <a:xfrm>
            <a:off x="1828800" y="3962400"/>
            <a:ext cx="2578100" cy="2009775"/>
            <a:chOff x="1828800" y="3962400"/>
            <a:chExt cx="2578100" cy="2009775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 l="48297" r="9839" b="14713"/>
            <a:stretch>
              <a:fillRect/>
            </a:stretch>
          </p:blipFill>
          <p:spPr bwMode="auto">
            <a:xfrm>
              <a:off x="1828800" y="4278313"/>
              <a:ext cx="1944688" cy="169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0" name="Rectangle 6"/>
            <p:cNvSpPr>
              <a:spLocks noChangeArrowheads="1"/>
            </p:cNvSpPr>
            <p:nvPr/>
          </p:nvSpPr>
          <p:spPr bwMode="auto">
            <a:xfrm>
              <a:off x="3160713" y="4306888"/>
              <a:ext cx="1246187" cy="9175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1" name="Text Box 7"/>
            <p:cNvSpPr txBox="1">
              <a:spLocks noChangeArrowheads="1"/>
            </p:cNvSpPr>
            <p:nvPr/>
          </p:nvSpPr>
          <p:spPr bwMode="auto">
            <a:xfrm>
              <a:off x="2476500" y="3962400"/>
              <a:ext cx="900113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i="1" dirty="0">
                  <a:solidFill>
                    <a:srgbClr val="000000"/>
                  </a:solidFill>
                </a:rPr>
                <a:t>d</a:t>
              </a:r>
              <a:r>
                <a:rPr lang="en-US" dirty="0">
                  <a:solidFill>
                    <a:srgbClr val="000000"/>
                  </a:solidFill>
                </a:rPr>
                <a:t>=2</a:t>
              </a:r>
            </a:p>
          </p:txBody>
        </p:sp>
      </p:grpSp>
      <p:grpSp>
        <p:nvGrpSpPr>
          <p:cNvPr id="3" name="Group 11"/>
          <p:cNvGrpSpPr/>
          <p:nvPr/>
        </p:nvGrpSpPr>
        <p:grpSpPr>
          <a:xfrm>
            <a:off x="4600575" y="3962400"/>
            <a:ext cx="4467225" cy="2447925"/>
            <a:chOff x="4600575" y="3962400"/>
            <a:chExt cx="4467225" cy="2447925"/>
          </a:xfrm>
        </p:grpSpPr>
        <p:pic>
          <p:nvPicPr>
            <p:cNvPr id="315400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 l="7597" t="10365" r="6201"/>
            <a:stretch>
              <a:fillRect/>
            </a:stretch>
          </p:blipFill>
          <p:spPr bwMode="auto">
            <a:xfrm>
              <a:off x="4600575" y="4227513"/>
              <a:ext cx="2449513" cy="2182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5402" name="Text Box 10"/>
            <p:cNvSpPr txBox="1">
              <a:spLocks noChangeArrowheads="1"/>
            </p:cNvSpPr>
            <p:nvPr/>
          </p:nvSpPr>
          <p:spPr bwMode="auto">
            <a:xfrm>
              <a:off x="5464175" y="3962400"/>
              <a:ext cx="136842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i="1">
                  <a:solidFill>
                    <a:srgbClr val="000000"/>
                  </a:solidFill>
                </a:rPr>
                <a:t>d</a:t>
              </a:r>
              <a:r>
                <a:rPr lang="en-US">
                  <a:solidFill>
                    <a:srgbClr val="000000"/>
                  </a:solidFill>
                </a:rPr>
                <a:t>=1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010400" y="4343400"/>
              <a:ext cx="2057400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</a:rPr>
                <a:t>If x is 1-d, we just have one </a:t>
              </a:r>
              <a:r>
                <a:rPr lang="el-GR" sz="2400" b="1" dirty="0" smtClean="0">
                  <a:solidFill>
                    <a:srgbClr val="000000"/>
                  </a:solidFill>
                  <a:cs typeface="Arial" pitchFamily="34" charset="0"/>
                </a:rPr>
                <a:t>Σ</a:t>
              </a:r>
              <a:r>
                <a:rPr lang="en-US" sz="2400" dirty="0" smtClean="0">
                  <a:solidFill>
                    <a:srgbClr val="000000"/>
                  </a:solidFill>
                </a:rPr>
                <a:t> parameter -</a:t>
              </a:r>
              <a:r>
                <a:rPr lang="en-US" sz="2400" dirty="0" smtClean="0">
                  <a:solidFill>
                    <a:srgbClr val="000000"/>
                  </a:solidFill>
                  <a:sym typeface="Wingdings" pitchFamily="2" charset="2"/>
                </a:rPr>
                <a:t> </a:t>
              </a:r>
              <a:r>
                <a:rPr lang="en-US" sz="2400" dirty="0" smtClean="0">
                  <a:solidFill>
                    <a:srgbClr val="000000"/>
                  </a:solidFill>
                </a:rPr>
                <a:t>the variance: </a:t>
              </a:r>
              <a:r>
                <a:rPr lang="el-GR" sz="2400" dirty="0" smtClean="0">
                  <a:solidFill>
                    <a:srgbClr val="000000"/>
                  </a:solidFill>
                </a:rPr>
                <a:t>σ</a:t>
              </a:r>
              <a:r>
                <a:rPr lang="en-US" sz="2400" baseline="30000" dirty="0" smtClean="0">
                  <a:solidFill>
                    <a:srgbClr val="000000"/>
                  </a:solidFill>
                </a:rPr>
                <a:t>2</a:t>
              </a:r>
              <a:endParaRPr lang="en-US" sz="2400" baseline="30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7463"/>
            <a:ext cx="8229600" cy="1143000"/>
          </a:xfrm>
        </p:spPr>
        <p:txBody>
          <a:bodyPr/>
          <a:lstStyle/>
          <a:p>
            <a:r>
              <a:rPr lang="en-US" smtClean="0"/>
              <a:t>Linear dynamic model</a:t>
            </a:r>
          </a:p>
        </p:txBody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2063"/>
            <a:ext cx="8229600" cy="4525962"/>
          </a:xfrm>
        </p:spPr>
        <p:txBody>
          <a:bodyPr/>
          <a:lstStyle/>
          <a:p>
            <a:r>
              <a:rPr lang="en-US" dirty="0" smtClean="0"/>
              <a:t>Describe the </a:t>
            </a:r>
            <a:r>
              <a:rPr lang="en-US" i="1" dirty="0" smtClean="0"/>
              <a:t>a priori</a:t>
            </a:r>
            <a:r>
              <a:rPr lang="en-US" dirty="0" smtClean="0"/>
              <a:t> knowledge about </a:t>
            </a:r>
          </a:p>
          <a:p>
            <a:pPr lvl="1"/>
            <a:r>
              <a:rPr lang="en-US" dirty="0" smtClean="0"/>
              <a:t>System dynamics model: represents evolution of state over time.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Measurement model: at every time step we get a noisy measurement of the state.</a:t>
            </a:r>
          </a:p>
        </p:txBody>
      </p:sp>
      <p:graphicFrame>
        <p:nvGraphicFramePr>
          <p:cNvPr id="313348" name="Object 4"/>
          <p:cNvGraphicFramePr>
            <a:graphicFrameLocks noChangeAspect="1"/>
          </p:cNvGraphicFramePr>
          <p:nvPr/>
        </p:nvGraphicFramePr>
        <p:xfrm>
          <a:off x="2303463" y="2790825"/>
          <a:ext cx="3340100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4" name="Equation" r:id="rId4" imgW="1130040" imgH="228600" progId="Equation.3">
                  <p:embed/>
                </p:oleObj>
              </mc:Choice>
              <mc:Fallback>
                <p:oleObj name="Equation" r:id="rId4" imgW="113004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3463" y="2790825"/>
                        <a:ext cx="3340100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3349" name="Object 5"/>
          <p:cNvGraphicFramePr>
            <a:graphicFrameLocks noChangeAspect="1"/>
          </p:cNvGraphicFramePr>
          <p:nvPr/>
        </p:nvGraphicFramePr>
        <p:xfrm>
          <a:off x="2316163" y="5265738"/>
          <a:ext cx="3227387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5" name="Equation" r:id="rId6" imgW="1091880" imgH="228600" progId="Equation.3">
                  <p:embed/>
                </p:oleObj>
              </mc:Choice>
              <mc:Fallback>
                <p:oleObj name="Equation" r:id="rId6" imgW="1091880" imgH="228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6163" y="5265738"/>
                        <a:ext cx="3227387" cy="676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3351" name="Text Box 7"/>
          <p:cNvSpPr txBox="1">
            <a:spLocks noChangeArrowheads="1"/>
          </p:cNvSpPr>
          <p:nvPr/>
        </p:nvSpPr>
        <p:spPr bwMode="auto">
          <a:xfrm>
            <a:off x="3311525" y="3494088"/>
            <a:ext cx="9731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n x n</a:t>
            </a:r>
          </a:p>
        </p:txBody>
      </p:sp>
      <p:sp>
        <p:nvSpPr>
          <p:cNvPr id="313352" name="Text Box 8"/>
          <p:cNvSpPr txBox="1">
            <a:spLocks noChangeArrowheads="1"/>
          </p:cNvSpPr>
          <p:nvPr/>
        </p:nvSpPr>
        <p:spPr bwMode="auto">
          <a:xfrm>
            <a:off x="4103688" y="3500438"/>
            <a:ext cx="9731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n x 1</a:t>
            </a:r>
          </a:p>
        </p:txBody>
      </p:sp>
      <p:sp>
        <p:nvSpPr>
          <p:cNvPr id="313353" name="Line 9"/>
          <p:cNvSpPr>
            <a:spLocks noChangeShapeType="1"/>
          </p:cNvSpPr>
          <p:nvPr/>
        </p:nvSpPr>
        <p:spPr bwMode="auto">
          <a:xfrm flipV="1">
            <a:off x="3671888" y="3357563"/>
            <a:ext cx="144462" cy="179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3354" name="Line 10"/>
          <p:cNvSpPr>
            <a:spLocks noChangeShapeType="1"/>
          </p:cNvSpPr>
          <p:nvPr/>
        </p:nvSpPr>
        <p:spPr bwMode="auto">
          <a:xfrm flipH="1" flipV="1">
            <a:off x="4211638" y="3357563"/>
            <a:ext cx="144462" cy="179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3355" name="Text Box 11"/>
          <p:cNvSpPr txBox="1">
            <a:spLocks noChangeArrowheads="1"/>
          </p:cNvSpPr>
          <p:nvPr/>
        </p:nvSpPr>
        <p:spPr bwMode="auto">
          <a:xfrm>
            <a:off x="2087563" y="3494088"/>
            <a:ext cx="971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n x 1</a:t>
            </a:r>
          </a:p>
        </p:txBody>
      </p:sp>
      <p:sp>
        <p:nvSpPr>
          <p:cNvPr id="313356" name="Line 12"/>
          <p:cNvSpPr>
            <a:spLocks noChangeShapeType="1"/>
          </p:cNvSpPr>
          <p:nvPr/>
        </p:nvSpPr>
        <p:spPr bwMode="auto">
          <a:xfrm flipV="1">
            <a:off x="2519363" y="3321050"/>
            <a:ext cx="0" cy="252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3357" name="Text Box 13"/>
          <p:cNvSpPr txBox="1">
            <a:spLocks noChangeArrowheads="1"/>
          </p:cNvSpPr>
          <p:nvPr/>
        </p:nvSpPr>
        <p:spPr bwMode="auto">
          <a:xfrm>
            <a:off x="3490913" y="6015038"/>
            <a:ext cx="11890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m x n</a:t>
            </a:r>
          </a:p>
        </p:txBody>
      </p:sp>
      <p:sp>
        <p:nvSpPr>
          <p:cNvPr id="313358" name="Text Box 14"/>
          <p:cNvSpPr txBox="1">
            <a:spLocks noChangeArrowheads="1"/>
          </p:cNvSpPr>
          <p:nvPr/>
        </p:nvSpPr>
        <p:spPr bwMode="auto">
          <a:xfrm>
            <a:off x="4319588" y="6015038"/>
            <a:ext cx="11890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n x 1</a:t>
            </a:r>
          </a:p>
        </p:txBody>
      </p:sp>
      <p:sp>
        <p:nvSpPr>
          <p:cNvPr id="313359" name="Text Box 15"/>
          <p:cNvSpPr txBox="1">
            <a:spLocks noChangeArrowheads="1"/>
          </p:cNvSpPr>
          <p:nvPr/>
        </p:nvSpPr>
        <p:spPr bwMode="auto">
          <a:xfrm>
            <a:off x="2051050" y="6015038"/>
            <a:ext cx="11890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m x 1</a:t>
            </a:r>
          </a:p>
        </p:txBody>
      </p:sp>
      <p:sp>
        <p:nvSpPr>
          <p:cNvPr id="313360" name="Line 16"/>
          <p:cNvSpPr>
            <a:spLocks noChangeShapeType="1"/>
          </p:cNvSpPr>
          <p:nvPr/>
        </p:nvSpPr>
        <p:spPr bwMode="auto">
          <a:xfrm flipV="1">
            <a:off x="2484438" y="587692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3361" name="Line 17"/>
          <p:cNvSpPr>
            <a:spLocks noChangeShapeType="1"/>
          </p:cNvSpPr>
          <p:nvPr/>
        </p:nvSpPr>
        <p:spPr bwMode="auto">
          <a:xfrm flipV="1">
            <a:off x="3924300" y="5768975"/>
            <a:ext cx="71438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3362" name="Line 18"/>
          <p:cNvSpPr>
            <a:spLocks noChangeShapeType="1"/>
          </p:cNvSpPr>
          <p:nvPr/>
        </p:nvSpPr>
        <p:spPr bwMode="auto">
          <a:xfrm flipH="1" flipV="1">
            <a:off x="4319588" y="5805488"/>
            <a:ext cx="1444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438400" y="30480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4191000" y="30480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267200" y="54864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438400" y="54864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51" grpId="0"/>
      <p:bldP spid="313352" grpId="0"/>
      <p:bldP spid="313353" grpId="0" animBg="1"/>
      <p:bldP spid="313354" grpId="0" animBg="1"/>
      <p:bldP spid="313355" grpId="0"/>
      <p:bldP spid="313356" grpId="0" animBg="1"/>
      <p:bldP spid="313357" grpId="0"/>
      <p:bldP spid="313358" grpId="0"/>
      <p:bldP spid="313359" grpId="0"/>
      <p:bldP spid="313360" grpId="0" animBg="1"/>
      <p:bldP spid="313361" grpId="0" animBg="1"/>
      <p:bldP spid="313362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80962" y="0"/>
            <a:ext cx="4186238" cy="1143000"/>
          </a:xfrm>
        </p:spPr>
        <p:txBody>
          <a:bodyPr/>
          <a:lstStyle/>
          <a:p>
            <a:pPr algn="l"/>
            <a:r>
              <a:rPr lang="en-US" sz="3200" dirty="0" smtClean="0"/>
              <a:t>Example: randomly drifting points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82763"/>
            <a:ext cx="8229600" cy="4525962"/>
          </a:xfrm>
        </p:spPr>
        <p:txBody>
          <a:bodyPr/>
          <a:lstStyle/>
          <a:p>
            <a:r>
              <a:rPr lang="en-US" sz="2600" dirty="0" smtClean="0"/>
              <a:t>Consider a stationary object, with state as position</a:t>
            </a:r>
          </a:p>
          <a:p>
            <a:r>
              <a:rPr lang="en-US" sz="2600" dirty="0" smtClean="0"/>
              <a:t>Position is constant, only motion due to random noise term.</a:t>
            </a:r>
          </a:p>
          <a:p>
            <a:r>
              <a:rPr lang="en-US" sz="2600" dirty="0" smtClean="0"/>
              <a:t>State evolution is described by identity matrix </a:t>
            </a:r>
            <a:r>
              <a:rPr lang="en-US" sz="2600" b="1" dirty="0" smtClean="0"/>
              <a:t>D</a:t>
            </a:r>
            <a:r>
              <a:rPr lang="en-US" sz="2600" dirty="0" smtClean="0"/>
              <a:t>=</a:t>
            </a:r>
            <a:r>
              <a:rPr lang="en-US" sz="2600" b="1" dirty="0" smtClean="0">
                <a:latin typeface="Times New Roman" pitchFamily="18" charset="0"/>
              </a:rPr>
              <a:t>I</a:t>
            </a:r>
            <a:endParaRPr lang="en-US" sz="2600" dirty="0" smtClean="0"/>
          </a:p>
          <a:p>
            <a:endParaRPr lang="en-US" sz="2600" dirty="0" smtClean="0"/>
          </a:p>
          <a:p>
            <a:pPr>
              <a:buFontTx/>
              <a:buNone/>
            </a:pPr>
            <a:endParaRPr lang="en-US" sz="2600" dirty="0" smtClean="0"/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5867400" y="328613"/>
          <a:ext cx="2644775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8" name="Equation" r:id="rId4" imgW="1130040" imgH="228600" progId="Equation.3">
                  <p:embed/>
                </p:oleObj>
              </mc:Choice>
              <mc:Fallback>
                <p:oleObj name="Equation" r:id="rId4" imgW="113004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328613"/>
                        <a:ext cx="2644775" cy="534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7446" name="Picture 5"/>
          <p:cNvPicPr>
            <a:picLocks noChangeAspect="1" noChangeArrowheads="1"/>
          </p:cNvPicPr>
          <p:nvPr/>
        </p:nvPicPr>
        <p:blipFill>
          <a:blip r:embed="rId6" cstate="print"/>
          <a:srcRect l="18170" t="52255" r="17064" b="703"/>
          <a:stretch>
            <a:fillRect/>
          </a:stretch>
        </p:blipFill>
        <p:spPr bwMode="auto">
          <a:xfrm>
            <a:off x="1908175" y="3949700"/>
            <a:ext cx="5184775" cy="271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" y="0"/>
            <a:ext cx="4038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Example: Constant velocity (1D points)</a:t>
            </a:r>
            <a:endParaRPr lang="en-US" sz="32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l="29494" t="54239" r="29120" b="1759"/>
          <a:stretch>
            <a:fillRect/>
          </a:stretch>
        </p:blipFill>
        <p:spPr bwMode="auto">
          <a:xfrm>
            <a:off x="2490787" y="1885950"/>
            <a:ext cx="4267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5556250" y="4541838"/>
            <a:ext cx="936625" cy="358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4252913" y="5043488"/>
            <a:ext cx="108108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0000"/>
                </a:solidFill>
                <a:latin typeface="Arial" pitchFamily="34" charset="0"/>
              </a:rPr>
              <a:t>time</a:t>
            </a: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2819400" y="2057400"/>
            <a:ext cx="2268537" cy="360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3252787" y="2273300"/>
            <a:ext cx="2124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measurements</a:t>
            </a:r>
          </a:p>
        </p:txBody>
      </p:sp>
      <p:sp>
        <p:nvSpPr>
          <p:cNvPr id="10" name="Line 22"/>
          <p:cNvSpPr>
            <a:spLocks noChangeShapeType="1"/>
          </p:cNvSpPr>
          <p:nvPr/>
        </p:nvSpPr>
        <p:spPr bwMode="auto">
          <a:xfrm>
            <a:off x="3792537" y="2597150"/>
            <a:ext cx="250825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Text Box 23"/>
          <p:cNvSpPr txBox="1">
            <a:spLocks noChangeArrowheads="1"/>
          </p:cNvSpPr>
          <p:nvPr/>
        </p:nvSpPr>
        <p:spPr bwMode="auto">
          <a:xfrm>
            <a:off x="4584700" y="3678238"/>
            <a:ext cx="2124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states</a:t>
            </a: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" name="Line 24"/>
          <p:cNvSpPr>
            <a:spLocks noChangeShapeType="1"/>
          </p:cNvSpPr>
          <p:nvPr/>
        </p:nvSpPr>
        <p:spPr bwMode="auto">
          <a:xfrm flipH="1" flipV="1">
            <a:off x="4332287" y="3533775"/>
            <a:ext cx="287338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876800" y="5257800"/>
            <a:ext cx="16764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7" idx="1"/>
          </p:cNvCxnSpPr>
          <p:nvPr/>
        </p:nvCxnSpPr>
        <p:spPr>
          <a:xfrm>
            <a:off x="2819400" y="5226844"/>
            <a:ext cx="143351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6200000">
            <a:off x="663834" y="2397324"/>
            <a:ext cx="30919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 d position </a:t>
            </a:r>
            <a:endParaRPr lang="en-US" sz="2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53200" y="304800"/>
            <a:ext cx="2362200" cy="152400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629400" y="914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90267" y="1752600"/>
            <a:ext cx="30919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 d position </a:t>
            </a:r>
            <a:endParaRPr lang="en-US" sz="2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27746E-6 L 0.225 4.2774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7" grpId="0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28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7025" y="1295400"/>
            <a:ext cx="7772400" cy="5257800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State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vector: position 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and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velocity 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>
                <a:latin typeface="Arial" pitchFamily="34" charset="0"/>
                <a:cs typeface="Arial" pitchFamily="34" charset="0"/>
              </a:rPr>
            </a:br>
            <a:r>
              <a:rPr lang="en-US" sz="2800" dirty="0"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>
                <a:latin typeface="Arial" pitchFamily="34" charset="0"/>
                <a:cs typeface="Arial" pitchFamily="34" charset="0"/>
              </a:rPr>
            </a:br>
            <a:r>
              <a:rPr lang="en-US" sz="2800" dirty="0"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>
                <a:latin typeface="Arial" pitchFamily="34" charset="0"/>
                <a:cs typeface="Arial" pitchFamily="34" charset="0"/>
              </a:rPr>
            </a:br>
            <a:r>
              <a:rPr lang="en-US" sz="2800" dirty="0"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>
                <a:latin typeface="Arial" pitchFamily="34" charset="0"/>
                <a:cs typeface="Arial" pitchFamily="34" charset="0"/>
              </a:rPr>
            </a:br>
            <a:r>
              <a:rPr lang="en-US" sz="2800" dirty="0"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>
                <a:latin typeface="Arial" pitchFamily="34" charset="0"/>
                <a:cs typeface="Arial" pitchFamily="34" charset="0"/>
              </a:rPr>
            </a:br>
            <a:r>
              <a:rPr lang="en-US" sz="2800" dirty="0"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>
                <a:latin typeface="Arial" pitchFamily="34" charset="0"/>
                <a:cs typeface="Arial" pitchFamily="34" charset="0"/>
              </a:rPr>
            </a:b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•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Measurement is position only</a:t>
            </a:r>
          </a:p>
        </p:txBody>
      </p:sp>
      <p:sp>
        <p:nvSpPr>
          <p:cNvPr id="19128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0"/>
            <a:ext cx="4038600" cy="114300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Arial" pitchFamily="34" charset="0"/>
                <a:cs typeface="Arial" pitchFamily="34" charset="0"/>
              </a:rPr>
              <a:t>Example: Constant velocity (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1D points)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12836" name="Object 4"/>
          <p:cNvGraphicFramePr>
            <a:graphicFrameLocks noChangeAspect="1"/>
          </p:cNvGraphicFramePr>
          <p:nvPr/>
        </p:nvGraphicFramePr>
        <p:xfrm>
          <a:off x="3289300" y="2027238"/>
          <a:ext cx="2981325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2" name="Equation" r:id="rId4" imgW="1371600" imgH="457200" progId="Equation.3">
                  <p:embed/>
                </p:oleObj>
              </mc:Choice>
              <mc:Fallback>
                <p:oleObj name="Equation" r:id="rId4" imgW="1371600" imgH="457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9300" y="2027238"/>
                        <a:ext cx="2981325" cy="993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12838" name="Object 6"/>
          <p:cNvGraphicFramePr>
            <a:graphicFrameLocks noChangeAspect="1"/>
          </p:cNvGraphicFramePr>
          <p:nvPr/>
        </p:nvGraphicFramePr>
        <p:xfrm>
          <a:off x="1449388" y="2019300"/>
          <a:ext cx="133350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3" name="Equation" r:id="rId6" imgW="596880" imgH="482400" progId="Equation.3">
                  <p:embed/>
                </p:oleObj>
              </mc:Choice>
              <mc:Fallback>
                <p:oleObj name="Equation" r:id="rId6" imgW="596880" imgH="482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9388" y="2019300"/>
                        <a:ext cx="1333500" cy="1073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12840" name="Object 8"/>
          <p:cNvGraphicFramePr>
            <a:graphicFrameLocks noChangeAspect="1"/>
          </p:cNvGraphicFramePr>
          <p:nvPr/>
        </p:nvGraphicFramePr>
        <p:xfrm>
          <a:off x="1565275" y="3065463"/>
          <a:ext cx="5657850" cy="1049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4" name="Equation" r:id="rId8" imgW="2603160" imgH="482400" progId="Equation.3">
                  <p:embed/>
                </p:oleObj>
              </mc:Choice>
              <mc:Fallback>
                <p:oleObj name="Equation" r:id="rId8" imgW="2603160" imgH="4824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5275" y="3065463"/>
                        <a:ext cx="5657850" cy="1049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12844" name="Object 12"/>
          <p:cNvGraphicFramePr>
            <a:graphicFrameLocks noChangeAspect="1"/>
          </p:cNvGraphicFramePr>
          <p:nvPr/>
        </p:nvGraphicFramePr>
        <p:xfrm>
          <a:off x="1603375" y="5022850"/>
          <a:ext cx="504825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5" name="Equation" r:id="rId10" imgW="2260440" imgH="482400" progId="Equation.3">
                  <p:embed/>
                </p:oleObj>
              </mc:Choice>
              <mc:Fallback>
                <p:oleObj name="Equation" r:id="rId10" imgW="2260440" imgH="4824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3375" y="5022850"/>
                        <a:ext cx="5048250" cy="1073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 bwMode="auto">
          <a:xfrm>
            <a:off x="3146425" y="2514600"/>
            <a:ext cx="6858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908425" y="2057400"/>
            <a:ext cx="23622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908425" y="2514600"/>
            <a:ext cx="9906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2406" name="Object 5"/>
          <p:cNvGraphicFramePr>
            <a:graphicFrameLocks noChangeAspect="1"/>
          </p:cNvGraphicFramePr>
          <p:nvPr/>
        </p:nvGraphicFramePr>
        <p:xfrm>
          <a:off x="6096000" y="0"/>
          <a:ext cx="2644775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6" name="Equation" r:id="rId12" imgW="1130040" imgH="228600" progId="Equation.3">
                  <p:embed/>
                </p:oleObj>
              </mc:Choice>
              <mc:Fallback>
                <p:oleObj name="Equation" r:id="rId12" imgW="1130040" imgH="228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0"/>
                        <a:ext cx="2644775" cy="534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07" name="Object 6"/>
          <p:cNvGraphicFramePr>
            <a:graphicFrameLocks noChangeAspect="1"/>
          </p:cNvGraphicFramePr>
          <p:nvPr/>
        </p:nvGraphicFramePr>
        <p:xfrm>
          <a:off x="6096000" y="533400"/>
          <a:ext cx="2555875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7" name="Equation" r:id="rId14" imgW="1091880" imgH="228600" progId="Equation.3">
                  <p:embed/>
                </p:oleObj>
              </mc:Choice>
              <mc:Fallback>
                <p:oleObj name="Equation" r:id="rId14" imgW="109188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533400"/>
                        <a:ext cx="2555875" cy="534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4267200" y="2971800"/>
            <a:ext cx="34290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91000" y="4953000"/>
            <a:ext cx="34290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Tracking: some applications</a:t>
            </a:r>
            <a:endParaRPr lang="en-US" dirty="0"/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 cstate="print"/>
          <a:srcRect l="33333" t="7096" r="33333" b="50323"/>
          <a:stretch>
            <a:fillRect/>
          </a:stretch>
        </p:blipFill>
        <p:spPr bwMode="auto">
          <a:xfrm>
            <a:off x="609600" y="1219200"/>
            <a:ext cx="2895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33400" y="2971800"/>
            <a:ext cx="396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Body pose tracking, activity recognition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800" y="594360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Surveillance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29400" y="3124200"/>
            <a:ext cx="2514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Video-based interfaces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81000" y="594360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Medical apps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12674" name="Picture 2" descr="http://www.cs.bu.edu/fac/betke/research/bats/images/davis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219200"/>
            <a:ext cx="2209800" cy="176784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352800" y="2971800"/>
            <a:ext cx="396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0000"/>
                </a:solidFill>
              </a:rPr>
              <a:t>Censusing</a:t>
            </a:r>
            <a:r>
              <a:rPr lang="en-US" sz="2800" dirty="0" smtClean="0">
                <a:solidFill>
                  <a:srgbClr val="000000"/>
                </a:solidFill>
              </a:rPr>
              <a:t> a bat population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12676" name="Picture 4"/>
          <p:cNvPicPr>
            <a:picLocks noChangeAspect="1" noChangeArrowheads="1"/>
          </p:cNvPicPr>
          <p:nvPr/>
        </p:nvPicPr>
        <p:blipFill>
          <a:blip r:embed="rId4" cstate="print"/>
          <a:srcRect l="21875" t="31671" r="17188" b="6873"/>
          <a:stretch>
            <a:fillRect/>
          </a:stretch>
        </p:blipFill>
        <p:spPr bwMode="auto">
          <a:xfrm>
            <a:off x="3581400" y="4114800"/>
            <a:ext cx="2514600" cy="1837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heart_lv_rv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4114800"/>
            <a:ext cx="1765343" cy="17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Camera Mouse users"/>
          <p:cNvPicPr>
            <a:picLocks noChangeAspect="1" noChangeArrowheads="1"/>
          </p:cNvPicPr>
          <p:nvPr/>
        </p:nvPicPr>
        <p:blipFill>
          <a:blip r:embed="rId6" cstate="print"/>
          <a:srcRect r="82609"/>
          <a:stretch>
            <a:fillRect/>
          </a:stretch>
        </p:blipFill>
        <p:spPr bwMode="auto">
          <a:xfrm>
            <a:off x="6858000" y="1143000"/>
            <a:ext cx="2057400" cy="1971677"/>
          </a:xfrm>
          <a:prstGeom prst="rect">
            <a:avLst/>
          </a:prstGeom>
          <a:noFill/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199" y="41148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763000" cy="4525963"/>
          </a:xfrm>
        </p:spPr>
        <p:txBody>
          <a:bodyPr/>
          <a:lstStyle/>
          <a:p>
            <a:r>
              <a:rPr lang="en-US" sz="2400" dirty="0" smtClean="0"/>
              <a:t>How to represent the known dynamics that govern the changes in the states?</a:t>
            </a:r>
          </a:p>
          <a:p>
            <a:endParaRPr lang="en-US" sz="1200" dirty="0" smtClean="0"/>
          </a:p>
          <a:p>
            <a:r>
              <a:rPr lang="en-US" sz="2400" dirty="0" smtClean="0"/>
              <a:t>How to represent relationship between state and measurements, plus our uncertainty in the measurements?</a:t>
            </a:r>
          </a:p>
          <a:p>
            <a:endParaRPr lang="en-US" sz="1200" dirty="0" smtClean="0"/>
          </a:p>
          <a:p>
            <a:r>
              <a:rPr lang="en-US" sz="2400" dirty="0" smtClean="0"/>
              <a:t>How to compute each cycle of updates?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4191000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Representation</a:t>
            </a:r>
            <a:r>
              <a:rPr lang="en-US" sz="2400" dirty="0" smtClean="0">
                <a:solidFill>
                  <a:srgbClr val="000000"/>
                </a:solidFill>
              </a:rPr>
              <a:t>: We’ll consider the class of </a:t>
            </a:r>
            <a:r>
              <a:rPr lang="en-US" sz="2400" i="1" dirty="0" smtClean="0">
                <a:solidFill>
                  <a:srgbClr val="000000"/>
                </a:solidFill>
              </a:rPr>
              <a:t>linear</a:t>
            </a:r>
            <a:r>
              <a:rPr lang="en-US" sz="2400" dirty="0" smtClean="0">
                <a:solidFill>
                  <a:srgbClr val="000000"/>
                </a:solidFill>
              </a:rPr>
              <a:t> dynamic models, with associated Gaussian </a:t>
            </a:r>
            <a:r>
              <a:rPr lang="en-US" sz="2400" dirty="0" err="1" smtClean="0">
                <a:solidFill>
                  <a:srgbClr val="000000"/>
                </a:solidFill>
              </a:rPr>
              <a:t>pdfs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b="1" dirty="0" smtClean="0">
                <a:solidFill>
                  <a:srgbClr val="000000"/>
                </a:solidFill>
              </a:rPr>
              <a:t>Updates</a:t>
            </a:r>
            <a:r>
              <a:rPr lang="en-US" sz="2400" dirty="0" smtClean="0">
                <a:solidFill>
                  <a:srgbClr val="000000"/>
                </a:solidFill>
              </a:rPr>
              <a:t>: via the </a:t>
            </a:r>
            <a:r>
              <a:rPr lang="en-US" sz="2400" dirty="0" err="1" smtClean="0">
                <a:solidFill>
                  <a:srgbClr val="000000"/>
                </a:solidFill>
              </a:rPr>
              <a:t>Kalman</a:t>
            </a:r>
            <a:r>
              <a:rPr lang="en-US" sz="2400" dirty="0" smtClean="0">
                <a:solidFill>
                  <a:srgbClr val="000000"/>
                </a:solidFill>
              </a:rPr>
              <a:t> filter.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5105400"/>
            <a:ext cx="5334000" cy="9144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Kalman filter</a:t>
            </a:r>
          </a:p>
        </p:txBody>
      </p:sp>
      <p:sp>
        <p:nvSpPr>
          <p:cNvPr id="1921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Method for tracking linear dynamical models in Gaussian noise</a:t>
            </a:r>
          </a:p>
          <a:p>
            <a:pPr>
              <a:buFontTx/>
              <a:buChar char="•"/>
            </a:pPr>
            <a:r>
              <a:rPr lang="en-US" sz="2800" dirty="0"/>
              <a:t>The predicted/corrected state distributions are Gaussian</a:t>
            </a:r>
          </a:p>
          <a:p>
            <a:pPr lvl="1"/>
            <a:r>
              <a:rPr lang="en-US" sz="2400" dirty="0" smtClean="0"/>
              <a:t>Only </a:t>
            </a:r>
            <a:r>
              <a:rPr lang="en-US" sz="2400" dirty="0"/>
              <a:t>need to maintain the mean and covariance</a:t>
            </a:r>
          </a:p>
          <a:p>
            <a:pPr lvl="1"/>
            <a:r>
              <a:rPr lang="en-US" sz="2400" dirty="0"/>
              <a:t>The calculations are </a:t>
            </a:r>
            <a:r>
              <a:rPr lang="en-US" sz="2400" dirty="0" smtClean="0"/>
              <a:t>easy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err="1" smtClean="0"/>
              <a:t>Kalman</a:t>
            </a:r>
            <a:r>
              <a:rPr lang="en-US" dirty="0" smtClean="0"/>
              <a:t> filter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291263" y="1447800"/>
            <a:ext cx="2928937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33CC"/>
                </a:solidFill>
              </a:rPr>
              <a:t>Know prediction of state, </a:t>
            </a:r>
            <a:r>
              <a:rPr lang="en-US" sz="2000" dirty="0" smtClean="0">
                <a:solidFill>
                  <a:srgbClr val="0033CC"/>
                </a:solidFill>
              </a:rPr>
              <a:t>and next measurement </a:t>
            </a:r>
            <a:r>
              <a:rPr lang="en-US" sz="2000" dirty="0">
                <a:solidFill>
                  <a:srgbClr val="0033CC"/>
                </a:solidFill>
                <a:sym typeface="Wingdings" pitchFamily="2" charset="2"/>
              </a:rPr>
              <a:t>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33CC"/>
                </a:solidFill>
                <a:sym typeface="Wingdings" pitchFamily="2" charset="2"/>
              </a:rPr>
              <a:t>Update distribution over current </a:t>
            </a:r>
            <a:r>
              <a:rPr lang="en-US" sz="2000" dirty="0" smtClean="0">
                <a:solidFill>
                  <a:srgbClr val="0033CC"/>
                </a:solidFill>
                <a:sym typeface="Wingdings" pitchFamily="2" charset="2"/>
              </a:rPr>
              <a:t>state.</a:t>
            </a:r>
            <a:endParaRPr lang="en-US" sz="2000" dirty="0">
              <a:solidFill>
                <a:srgbClr val="0033CC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325" y="1371600"/>
            <a:ext cx="314007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33CC"/>
                </a:solidFill>
              </a:rPr>
              <a:t>Know corrected state from previous time step, and all measurements up to the current one </a:t>
            </a:r>
            <a:r>
              <a:rPr lang="en-US" sz="2000" dirty="0">
                <a:solidFill>
                  <a:srgbClr val="0033CC"/>
                </a:solidFill>
                <a:sym typeface="Wingdings" pitchFamily="2" charset="2"/>
              </a:rPr>
              <a:t>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33CC"/>
                </a:solidFill>
                <a:sym typeface="Wingdings" pitchFamily="2" charset="2"/>
              </a:rPr>
              <a:t>Predict distribution </a:t>
            </a:r>
            <a:r>
              <a:rPr lang="en-US" sz="2000" dirty="0">
                <a:solidFill>
                  <a:srgbClr val="0033CC"/>
                </a:solidFill>
                <a:sym typeface="Wingdings" pitchFamily="2" charset="2"/>
              </a:rPr>
              <a:t>over </a:t>
            </a:r>
            <a:r>
              <a:rPr lang="en-US" sz="2000" dirty="0" smtClean="0">
                <a:solidFill>
                  <a:srgbClr val="0033CC"/>
                </a:solidFill>
                <a:sym typeface="Wingdings" pitchFamily="2" charset="2"/>
              </a:rPr>
              <a:t>next state.</a:t>
            </a:r>
            <a:endParaRPr lang="en-US" sz="2000" dirty="0">
              <a:solidFill>
                <a:srgbClr val="0033CC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019425" y="5162490"/>
            <a:ext cx="33051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000000"/>
                </a:solidFill>
              </a:rPr>
              <a:t>Time advances: t++</a:t>
            </a:r>
            <a:endParaRPr lang="en-US" sz="2000" i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93838" y="3316288"/>
            <a:ext cx="2749550" cy="76993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dirty="0">
                <a:solidFill>
                  <a:srgbClr val="000000"/>
                </a:solidFill>
              </a:rPr>
              <a:t>Time update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dirty="0">
                <a:solidFill>
                  <a:srgbClr val="000000"/>
                </a:solidFill>
              </a:rPr>
              <a:t>(“Predict”)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37130" y="3319461"/>
            <a:ext cx="3140118" cy="76944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dirty="0">
                <a:solidFill>
                  <a:srgbClr val="000000"/>
                </a:solidFill>
              </a:rPr>
              <a:t>Measurement update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dirty="0">
                <a:solidFill>
                  <a:srgbClr val="000000"/>
                </a:solidFill>
              </a:rPr>
              <a:t>(“Correct”)</a:t>
            </a:r>
          </a:p>
        </p:txBody>
      </p:sp>
      <p:sp>
        <p:nvSpPr>
          <p:cNvPr id="30" name="Curved Down Arrow 29"/>
          <p:cNvSpPr/>
          <p:nvPr/>
        </p:nvSpPr>
        <p:spPr>
          <a:xfrm>
            <a:off x="3148013" y="2625725"/>
            <a:ext cx="3140075" cy="584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Curved Left Arrow 30"/>
          <p:cNvSpPr/>
          <p:nvPr/>
        </p:nvSpPr>
        <p:spPr>
          <a:xfrm rot="5400000">
            <a:off x="4261644" y="2972594"/>
            <a:ext cx="693737" cy="299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379787" y="1600200"/>
            <a:ext cx="26400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000000"/>
                </a:solidFill>
              </a:rPr>
              <a:t>Receive measurement</a:t>
            </a:r>
            <a:endParaRPr lang="en-US" sz="2000" i="1" dirty="0">
              <a:solidFill>
                <a:srgbClr val="000000"/>
              </a:solidFill>
            </a:endParaRPr>
          </a:p>
        </p:txBody>
      </p:sp>
      <p:graphicFrame>
        <p:nvGraphicFramePr>
          <p:cNvPr id="17" name="Object 3"/>
          <p:cNvGraphicFramePr>
            <a:graphicFrameLocks noChangeAspect="1"/>
          </p:cNvGraphicFramePr>
          <p:nvPr/>
        </p:nvGraphicFramePr>
        <p:xfrm>
          <a:off x="84137" y="4343400"/>
          <a:ext cx="22669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0" name="Equation" r:id="rId4" imgW="1041120" imgH="253800" progId="Equation.3">
                  <p:embed/>
                </p:oleObj>
              </mc:Choice>
              <mc:Fallback>
                <p:oleObj name="Equation" r:id="rId4" imgW="1041120" imgH="253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37" y="4343400"/>
                        <a:ext cx="2266950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2"/>
          <p:cNvGrpSpPr/>
          <p:nvPr/>
        </p:nvGrpSpPr>
        <p:grpSpPr>
          <a:xfrm>
            <a:off x="-109538" y="5124450"/>
            <a:ext cx="2776538" cy="1295400"/>
            <a:chOff x="-109538" y="5124450"/>
            <a:chExt cx="2776538" cy="1295400"/>
          </a:xfrm>
        </p:grpSpPr>
        <p:graphicFrame>
          <p:nvGraphicFramePr>
            <p:cNvPr id="18" name="Object 12"/>
            <p:cNvGraphicFramePr>
              <a:graphicFrameLocks noGrp="1" noChangeAspect="1"/>
            </p:cNvGraphicFramePr>
            <p:nvPr>
              <p:ph idx="1"/>
            </p:nvPr>
          </p:nvGraphicFramePr>
          <p:xfrm>
            <a:off x="598487" y="5675313"/>
            <a:ext cx="1371600" cy="7445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71" name="Equation" r:id="rId6" imgW="444240" imgH="241200" progId="Equation.3">
                    <p:embed/>
                  </p:oleObj>
                </mc:Choice>
                <mc:Fallback>
                  <p:oleObj name="Equation" r:id="rId6" imgW="444240" imgH="2412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8487" y="5675313"/>
                          <a:ext cx="1371600" cy="7445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Text Box 13"/>
            <p:cNvSpPr txBox="1">
              <a:spLocks noChangeArrowheads="1"/>
            </p:cNvSpPr>
            <p:nvPr/>
          </p:nvSpPr>
          <p:spPr bwMode="auto">
            <a:xfrm>
              <a:off x="-109538" y="5124450"/>
              <a:ext cx="2776538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Mean and std. dev.</a:t>
              </a:r>
              <a:br>
                <a:rPr lang="en-US" dirty="0">
                  <a:solidFill>
                    <a:srgbClr val="000000"/>
                  </a:solidFill>
                </a:rPr>
              </a:br>
              <a:r>
                <a:rPr lang="en-US" dirty="0">
                  <a:solidFill>
                    <a:srgbClr val="000000"/>
                  </a:solidFill>
                </a:rPr>
                <a:t>of predicted state:</a:t>
              </a:r>
            </a:p>
          </p:txBody>
        </p:sp>
      </p:grpSp>
      <p:graphicFrame>
        <p:nvGraphicFramePr>
          <p:cNvPr id="20" name="Object 4"/>
          <p:cNvGraphicFramePr>
            <a:graphicFrameLocks noChangeAspect="1"/>
          </p:cNvGraphicFramePr>
          <p:nvPr/>
        </p:nvGraphicFramePr>
        <p:xfrm>
          <a:off x="6705600" y="4476750"/>
          <a:ext cx="204628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2" name="Equation" r:id="rId8" imgW="939600" imgH="253800" progId="Equation.3">
                  <p:embed/>
                </p:oleObj>
              </mc:Choice>
              <mc:Fallback>
                <p:oleObj name="Equation" r:id="rId8" imgW="939600" imgH="2538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4476750"/>
                        <a:ext cx="2046288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14"/>
          <p:cNvGraphicFramePr>
            <a:graphicFrameLocks noChangeAspect="1"/>
          </p:cNvGraphicFramePr>
          <p:nvPr/>
        </p:nvGraphicFramePr>
        <p:xfrm>
          <a:off x="6999287" y="5732463"/>
          <a:ext cx="1371600" cy="74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3" name="Equation" r:id="rId10" imgW="444240" imgH="241200" progId="Equation.3">
                  <p:embed/>
                </p:oleObj>
              </mc:Choice>
              <mc:Fallback>
                <p:oleObj name="Equation" r:id="rId10" imgW="444240" imgH="2412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9287" y="5732463"/>
                        <a:ext cx="1371600" cy="744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6291262" y="5181600"/>
            <a:ext cx="27765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Mean and std. dev.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of corrected state: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3" grpId="0" animBg="1"/>
      <p:bldP spid="30" grpId="0" animBg="1"/>
      <p:bldP spid="31" grpId="0" animBg="1"/>
      <p:bldP spid="16" grpId="0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</a:t>
            </a:r>
            <a:r>
              <a:rPr lang="en-US" dirty="0" err="1"/>
              <a:t>Kalman</a:t>
            </a:r>
            <a:r>
              <a:rPr lang="en-US" dirty="0"/>
              <a:t> filter: </a:t>
            </a:r>
            <a:r>
              <a:rPr lang="en-US" b="1" dirty="0"/>
              <a:t>Prediction</a:t>
            </a:r>
          </a:p>
        </p:txBody>
      </p:sp>
      <p:sp>
        <p:nvSpPr>
          <p:cNvPr id="204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90678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Have linear </a:t>
            </a:r>
            <a:r>
              <a:rPr lang="en-US" dirty="0"/>
              <a:t>dynamic model </a:t>
            </a:r>
            <a:r>
              <a:rPr lang="en-US" dirty="0" smtClean="0"/>
              <a:t>defining predicted </a:t>
            </a:r>
            <a:r>
              <a:rPr lang="en-US" dirty="0"/>
              <a:t>state evolution, with noise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sz="800" dirty="0"/>
          </a:p>
          <a:p>
            <a:pPr>
              <a:buFontTx/>
              <a:buChar char="•"/>
            </a:pPr>
            <a:r>
              <a:rPr lang="en-US" dirty="0"/>
              <a:t>Want to estimate </a:t>
            </a:r>
            <a:r>
              <a:rPr lang="en-US" dirty="0" smtClean="0"/>
              <a:t>predicted distribution </a:t>
            </a:r>
            <a:r>
              <a:rPr lang="en-US" dirty="0"/>
              <a:t>for next </a:t>
            </a:r>
            <a:r>
              <a:rPr lang="en-US" dirty="0" smtClean="0"/>
              <a:t>state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>
              <a:buFontTx/>
              <a:buChar char="•"/>
            </a:pPr>
            <a:r>
              <a:rPr lang="en-US" dirty="0"/>
              <a:t>Update the mean:</a:t>
            </a:r>
            <a:br>
              <a:rPr lang="en-US" dirty="0"/>
            </a:br>
            <a:endParaRPr lang="en-US" dirty="0" smtClean="0"/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r>
              <a:rPr lang="en-US" dirty="0"/>
              <a:t>Update the variance:</a:t>
            </a:r>
          </a:p>
        </p:txBody>
      </p:sp>
      <p:graphicFrame>
        <p:nvGraphicFramePr>
          <p:cNvPr id="2044932" name="Object 4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895600" y="4419600"/>
          <a:ext cx="23622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8" name="Equation" r:id="rId4" imgW="660240" imgH="241200" progId="Equation.3">
                  <p:embed/>
                </p:oleObj>
              </mc:Choice>
              <mc:Fallback>
                <p:oleObj name="Equation" r:id="rId4" imgW="66024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4419600"/>
                        <a:ext cx="2362200" cy="77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4933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676400" y="3144837"/>
          <a:ext cx="5791200" cy="74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9" name="Equation" r:id="rId6" imgW="1981080" imgH="253800" progId="Equation.3">
                  <p:embed/>
                </p:oleObj>
              </mc:Choice>
              <mc:Fallback>
                <p:oleObj name="Equation" r:id="rId6" imgW="1981080" imgH="2538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3144837"/>
                        <a:ext cx="5791200" cy="741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4934" name="Object 6"/>
          <p:cNvGraphicFramePr>
            <a:graphicFrameLocks noChangeAspect="1"/>
          </p:cNvGraphicFramePr>
          <p:nvPr/>
        </p:nvGraphicFramePr>
        <p:xfrm>
          <a:off x="2676525" y="1828800"/>
          <a:ext cx="2811463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0" name="Equation" r:id="rId8" imgW="1079280" imgH="241200" progId="Equation.3">
                  <p:embed/>
                </p:oleObj>
              </mc:Choice>
              <mc:Fallback>
                <p:oleObj name="Equation" r:id="rId8" imgW="1079280" imgH="241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6525" y="1828800"/>
                        <a:ext cx="2811463" cy="628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4935" name="Object 7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743200" y="5864225"/>
          <a:ext cx="3810000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1" name="Equation" r:id="rId10" imgW="1333440" imgH="241200" progId="Equation.3">
                  <p:embed/>
                </p:oleObj>
              </mc:Choice>
              <mc:Fallback>
                <p:oleObj name="Equation" r:id="rId10" imgW="1333440" imgH="2412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5864225"/>
                        <a:ext cx="3810000" cy="688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772400" y="65532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Lana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4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</a:t>
            </a:r>
            <a:r>
              <a:rPr lang="en-US" dirty="0" err="1"/>
              <a:t>Kalman</a:t>
            </a:r>
            <a:r>
              <a:rPr lang="en-US" dirty="0"/>
              <a:t> filter: </a:t>
            </a:r>
            <a:r>
              <a:rPr lang="en-US" b="1" dirty="0"/>
              <a:t>Correction</a:t>
            </a:r>
          </a:p>
        </p:txBody>
      </p:sp>
      <p:sp>
        <p:nvSpPr>
          <p:cNvPr id="204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2296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Have linear model defining the mapping </a:t>
            </a:r>
            <a:r>
              <a:rPr lang="en-US" dirty="0"/>
              <a:t>of state to measurements:</a:t>
            </a:r>
          </a:p>
          <a:p>
            <a:pPr>
              <a:buFontTx/>
              <a:buChar char="•"/>
            </a:pPr>
            <a:endParaRPr lang="en-US" sz="800" dirty="0"/>
          </a:p>
          <a:p>
            <a:pPr>
              <a:buFontTx/>
              <a:buChar char="•"/>
            </a:pPr>
            <a:endParaRPr lang="en-US" sz="800" dirty="0"/>
          </a:p>
          <a:p>
            <a:pPr>
              <a:buFontTx/>
              <a:buChar char="•"/>
            </a:pPr>
            <a:endParaRPr lang="en-US" sz="1200" dirty="0" smtClean="0"/>
          </a:p>
          <a:p>
            <a:pPr>
              <a:buFontTx/>
              <a:buChar char="•"/>
            </a:pPr>
            <a:r>
              <a:rPr lang="en-US" dirty="0" smtClean="0"/>
              <a:t>Want to estimate corrected distribution given latest meas.: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Update the mean: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Update the variance:</a:t>
            </a:r>
          </a:p>
          <a:p>
            <a:pPr>
              <a:buFontTx/>
              <a:buChar char="•"/>
            </a:pPr>
            <a:endParaRPr lang="en-US" dirty="0"/>
          </a:p>
        </p:txBody>
      </p:sp>
      <p:graphicFrame>
        <p:nvGraphicFramePr>
          <p:cNvPr id="2040836" name="Object 4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438400" y="1752600"/>
          <a:ext cx="2636838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2" name="Equation" r:id="rId4" imgW="977760" imgH="241200" progId="Equation.3">
                  <p:embed/>
                </p:oleObj>
              </mc:Choice>
              <mc:Fallback>
                <p:oleObj name="Equation" r:id="rId4" imgW="97776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752600"/>
                        <a:ext cx="2636838" cy="650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0838" name="Object 6"/>
          <p:cNvGraphicFramePr>
            <a:graphicFrameLocks noChangeAspect="1"/>
          </p:cNvGraphicFramePr>
          <p:nvPr/>
        </p:nvGraphicFramePr>
        <p:xfrm>
          <a:off x="2819400" y="2971800"/>
          <a:ext cx="5029200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3" name="Equation" r:id="rId6" imgW="1892160" imgH="253800" progId="Equation.3">
                  <p:embed/>
                </p:oleObj>
              </mc:Choice>
              <mc:Fallback>
                <p:oleObj name="Equation" r:id="rId6" imgW="1892160" imgH="2538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2971800"/>
                        <a:ext cx="5029200" cy="674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741" name="Object 5"/>
          <p:cNvGraphicFramePr>
            <a:graphicFrameLocks noChangeAspect="1"/>
          </p:cNvGraphicFramePr>
          <p:nvPr/>
        </p:nvGraphicFramePr>
        <p:xfrm>
          <a:off x="3581400" y="3810000"/>
          <a:ext cx="4800600" cy="1344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4" name="Equation" r:id="rId8" imgW="1460160" imgH="457200" progId="Equation.3">
                  <p:embed/>
                </p:oleObj>
              </mc:Choice>
              <mc:Fallback>
                <p:oleObj name="Equation" r:id="rId8" imgW="1460160" imgH="457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810000"/>
                        <a:ext cx="4800600" cy="1344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742" name="Object 6"/>
          <p:cNvGraphicFramePr>
            <a:graphicFrameLocks noChangeAspect="1"/>
          </p:cNvGraphicFramePr>
          <p:nvPr/>
        </p:nvGraphicFramePr>
        <p:xfrm>
          <a:off x="3448050" y="5334000"/>
          <a:ext cx="4675188" cy="1344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5" name="Equation" r:id="rId10" imgW="1422360" imgH="457200" progId="Equation.3">
                  <p:embed/>
                </p:oleObj>
              </mc:Choice>
              <mc:Fallback>
                <p:oleObj name="Equation" r:id="rId10" imgW="1422360" imgH="4572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8050" y="5334000"/>
                        <a:ext cx="4675188" cy="1344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772400" y="65532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Lana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Prediction vs. correction</a:t>
            </a:r>
          </a:p>
        </p:txBody>
      </p:sp>
      <p:sp>
        <p:nvSpPr>
          <p:cNvPr id="1948682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52400" y="2438400"/>
            <a:ext cx="8458200" cy="3962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What if there is no prediction uncertainty</a:t>
            </a:r>
          </a:p>
          <a:p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 lang="en-US" sz="800"/>
          </a:p>
          <a:p>
            <a:pPr>
              <a:buFontTx/>
              <a:buChar char="•"/>
            </a:pPr>
            <a:r>
              <a:rPr lang="en-US"/>
              <a:t>What if there is no measurement uncertainty</a:t>
            </a:r>
          </a:p>
          <a:p>
            <a:endParaRPr lang="en-US"/>
          </a:p>
          <a:p>
            <a:endParaRPr lang="en-US"/>
          </a:p>
        </p:txBody>
      </p:sp>
      <p:graphicFrame>
        <p:nvGraphicFramePr>
          <p:cNvPr id="1948678" name="Object 6"/>
          <p:cNvGraphicFramePr>
            <a:graphicFrameLocks noChangeAspect="1"/>
          </p:cNvGraphicFramePr>
          <p:nvPr/>
        </p:nvGraphicFramePr>
        <p:xfrm>
          <a:off x="2286000" y="2895600"/>
          <a:ext cx="1624013" cy="73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06" name="Equation" r:id="rId4" imgW="533160" imgH="241200" progId="Equation.3">
                  <p:embed/>
                </p:oleObj>
              </mc:Choice>
              <mc:Fallback>
                <p:oleObj name="Equation" r:id="rId4" imgW="53316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895600"/>
                        <a:ext cx="1624013" cy="735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8679" name="Object 7"/>
          <p:cNvGraphicFramePr>
            <a:graphicFrameLocks noChangeAspect="1"/>
          </p:cNvGraphicFramePr>
          <p:nvPr/>
        </p:nvGraphicFramePr>
        <p:xfrm>
          <a:off x="4762500" y="2922588"/>
          <a:ext cx="1893888" cy="73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07" name="Equation" r:id="rId6" imgW="622080" imgH="241200" progId="Equation.3">
                  <p:embed/>
                </p:oleObj>
              </mc:Choice>
              <mc:Fallback>
                <p:oleObj name="Equation" r:id="rId6" imgW="622080" imgH="241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500" y="2922588"/>
                        <a:ext cx="1893888" cy="735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8680" name="Object 8"/>
          <p:cNvGraphicFramePr>
            <a:graphicFrameLocks noChangeAspect="1"/>
          </p:cNvGraphicFramePr>
          <p:nvPr/>
        </p:nvGraphicFramePr>
        <p:xfrm>
          <a:off x="304800" y="990600"/>
          <a:ext cx="4224338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08" name="Equation" r:id="rId8" imgW="1460160" imgH="457200" progId="Equation.3">
                  <p:embed/>
                </p:oleObj>
              </mc:Choice>
              <mc:Fallback>
                <p:oleObj name="Equation" r:id="rId8" imgW="1460160" imgH="457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990600"/>
                        <a:ext cx="4224338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8681" name="Object 9"/>
          <p:cNvGraphicFramePr>
            <a:graphicFrameLocks noChangeAspect="1"/>
          </p:cNvGraphicFramePr>
          <p:nvPr/>
        </p:nvGraphicFramePr>
        <p:xfrm>
          <a:off x="4800600" y="990600"/>
          <a:ext cx="4114800" cy="118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09" name="Equation" r:id="rId10" imgW="1422360" imgH="457200" progId="Equation.3">
                  <p:embed/>
                </p:oleObj>
              </mc:Choice>
              <mc:Fallback>
                <p:oleObj name="Equation" r:id="rId10" imgW="1422360" imgH="4572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990600"/>
                        <a:ext cx="4114800" cy="1182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8683" name="Object 11"/>
          <p:cNvGraphicFramePr>
            <a:graphicFrameLocks noChangeAspect="1"/>
          </p:cNvGraphicFramePr>
          <p:nvPr/>
        </p:nvGraphicFramePr>
        <p:xfrm>
          <a:off x="7620000" y="4419600"/>
          <a:ext cx="1524000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10" name="Equation" r:id="rId12" imgW="634680" imgH="241200" progId="Equation.3">
                  <p:embed/>
                </p:oleObj>
              </mc:Choice>
              <mc:Fallback>
                <p:oleObj name="Equation" r:id="rId12" imgW="634680" imgH="2412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4419600"/>
                        <a:ext cx="1524000" cy="579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8684" name="Object 12"/>
          <p:cNvGraphicFramePr>
            <a:graphicFrameLocks noChangeAspect="1"/>
          </p:cNvGraphicFramePr>
          <p:nvPr/>
        </p:nvGraphicFramePr>
        <p:xfrm>
          <a:off x="7086600" y="2438400"/>
          <a:ext cx="1490663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11" name="Equation" r:id="rId14" imgW="634680" imgH="241200" progId="Equation.3">
                  <p:embed/>
                </p:oleObj>
              </mc:Choice>
              <mc:Fallback>
                <p:oleObj name="Equation" r:id="rId14" imgW="634680" imgH="2412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2438400"/>
                        <a:ext cx="1490663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8685" name="Object 13"/>
          <p:cNvGraphicFramePr>
            <a:graphicFrameLocks noChangeAspect="1"/>
          </p:cNvGraphicFramePr>
          <p:nvPr/>
        </p:nvGraphicFramePr>
        <p:xfrm>
          <a:off x="2362200" y="4800600"/>
          <a:ext cx="1624013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12" name="Equation" r:id="rId16" imgW="533160" imgH="393480" progId="Equation.3">
                  <p:embed/>
                </p:oleObj>
              </mc:Choice>
              <mc:Fallback>
                <p:oleObj name="Equation" r:id="rId16" imgW="533160" imgH="39348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4800600"/>
                        <a:ext cx="1624013" cy="1200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8686" name="Object 14"/>
          <p:cNvGraphicFramePr>
            <a:graphicFrameLocks noChangeAspect="1"/>
          </p:cNvGraphicFramePr>
          <p:nvPr/>
        </p:nvGraphicFramePr>
        <p:xfrm>
          <a:off x="4838700" y="5037138"/>
          <a:ext cx="1893888" cy="73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13" name="Equation" r:id="rId18" imgW="622080" imgH="241200" progId="Equation.3">
                  <p:embed/>
                </p:oleObj>
              </mc:Choice>
              <mc:Fallback>
                <p:oleObj name="Equation" r:id="rId18" imgW="622080" imgH="2412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8700" y="5037138"/>
                        <a:ext cx="1893888" cy="735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8687" name="Text Box 15"/>
          <p:cNvSpPr txBox="1">
            <a:spLocks noChangeArrowheads="1"/>
          </p:cNvSpPr>
          <p:nvPr/>
        </p:nvSpPr>
        <p:spPr bwMode="auto">
          <a:xfrm>
            <a:off x="1981200" y="3671888"/>
            <a:ext cx="48196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cs typeface="Arial" pitchFamily="34" charset="0"/>
              </a:rPr>
              <a:t>The measurement is ignored!</a:t>
            </a:r>
          </a:p>
        </p:txBody>
      </p:sp>
      <p:sp>
        <p:nvSpPr>
          <p:cNvPr id="1948688" name="Text Box 16"/>
          <p:cNvSpPr txBox="1">
            <a:spLocks noChangeArrowheads="1"/>
          </p:cNvSpPr>
          <p:nvPr/>
        </p:nvSpPr>
        <p:spPr bwMode="auto">
          <a:xfrm>
            <a:off x="2366963" y="6096000"/>
            <a:ext cx="41862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cs typeface="Arial" pitchFamily="34" charset="0"/>
              </a:rPr>
              <a:t>The prediction is ignored!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72400" y="65532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Lana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8682" grpId="0" build="p"/>
      <p:bldP spid="1948687" grpId="0"/>
      <p:bldP spid="194868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3" cstate="print"/>
          <a:srcRect l="19370" t="14322" r="10149" b="7161"/>
          <a:stretch>
            <a:fillRect/>
          </a:stretch>
        </p:blipFill>
        <p:spPr bwMode="auto">
          <a:xfrm>
            <a:off x="523875" y="1347788"/>
            <a:ext cx="6207125" cy="491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2239963" y="1566863"/>
            <a:ext cx="3432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Kalman filter processing</a:t>
            </a:r>
          </a:p>
        </p:txBody>
      </p:sp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3262313" y="6167438"/>
            <a:ext cx="29162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5740400" y="1785938"/>
            <a:ext cx="3403600" cy="230832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C00000"/>
                </a:solidFill>
              </a:rPr>
              <a:t>o state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x measurement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*  predicted mean estimate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+ corrected mean estimate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bars:  variance </a:t>
            </a:r>
            <a:r>
              <a:rPr lang="en-US" dirty="0" smtClean="0">
                <a:solidFill>
                  <a:srgbClr val="000000"/>
                </a:solidFill>
              </a:rPr>
              <a:t>estimates before and after measurements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09600" y="1793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rgbClr val="000000"/>
                </a:solidFill>
              </a:rPr>
              <a:t>Constant velocity model</a:t>
            </a:r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 rot="-5400000">
            <a:off x="-1155700" y="2511425"/>
            <a:ext cx="2916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position</a:t>
            </a:r>
          </a:p>
        </p:txBody>
      </p:sp>
      <p:grpSp>
        <p:nvGrpSpPr>
          <p:cNvPr id="2" name="Group 8"/>
          <p:cNvGrpSpPr/>
          <p:nvPr/>
        </p:nvGrpSpPr>
        <p:grpSpPr>
          <a:xfrm>
            <a:off x="4800600" y="5181600"/>
            <a:ext cx="4594226" cy="1955801"/>
            <a:chOff x="4322762" y="3200400"/>
            <a:chExt cx="4594226" cy="1955801"/>
          </a:xfrm>
        </p:grpSpPr>
        <p:sp>
          <p:nvSpPr>
            <p:cNvPr id="10" name="Rectangle 9"/>
            <p:cNvSpPr/>
            <p:nvPr/>
          </p:nvSpPr>
          <p:spPr>
            <a:xfrm>
              <a:off x="4322762" y="4462464"/>
              <a:ext cx="1752600" cy="6937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Group 21"/>
            <p:cNvGrpSpPr/>
            <p:nvPr/>
          </p:nvGrpSpPr>
          <p:grpSpPr>
            <a:xfrm>
              <a:off x="4800600" y="3200400"/>
              <a:ext cx="3735388" cy="1371600"/>
              <a:chOff x="4875212" y="4572000"/>
              <a:chExt cx="3735388" cy="1371600"/>
            </a:xfrm>
          </p:grpSpPr>
          <p:pic>
            <p:nvPicPr>
              <p:cNvPr id="14" name="Picture 14" descr="C:\Documents and Settings\grauman\Desktop\ims\Image011.bm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875212" y="4572000"/>
                <a:ext cx="1828800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" name="Picture 16" descr="C:\Documents and Settings\grauman\Desktop\ims\Image038.bmp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781800" y="4572000"/>
                <a:ext cx="1828800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7620000" y="5484812"/>
                <a:ext cx="255588" cy="328613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 rot="10800000" flipV="1">
                <a:off x="5257801" y="5667375"/>
                <a:ext cx="438150" cy="1905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7364413" y="5462587"/>
                <a:ext cx="255587" cy="328613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781800" y="4572000"/>
                <a:ext cx="1828800" cy="1371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7516813" y="5486400"/>
                <a:ext cx="255587" cy="328613"/>
              </a:xfrm>
              <a:prstGeom prst="rect">
                <a:avLst/>
              </a:prstGeom>
              <a:noFill/>
              <a:ln w="38100">
                <a:solidFill>
                  <a:srgbClr val="200FA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5259388" y="4583668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Time t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11988" y="4572000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Time t+1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-19050" y="65532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3" cstate="print"/>
          <a:srcRect l="19370" t="14322" r="10149" b="7161"/>
          <a:stretch>
            <a:fillRect/>
          </a:stretch>
        </p:blipFill>
        <p:spPr bwMode="auto">
          <a:xfrm>
            <a:off x="523875" y="1347788"/>
            <a:ext cx="6207125" cy="491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2239963" y="1566863"/>
            <a:ext cx="3432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Kalman filter processing</a:t>
            </a:r>
          </a:p>
        </p:txBody>
      </p:sp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3262313" y="6167438"/>
            <a:ext cx="29162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5740400" y="1785938"/>
            <a:ext cx="3403600" cy="230832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C00000"/>
                </a:solidFill>
              </a:rPr>
              <a:t>o state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x measurement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*  predicted mean estimate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+ corrected mean estimate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bars:  variance </a:t>
            </a:r>
            <a:r>
              <a:rPr lang="en-US" dirty="0" smtClean="0">
                <a:solidFill>
                  <a:srgbClr val="000000"/>
                </a:solidFill>
              </a:rPr>
              <a:t>estimates before and after measurements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09600" y="1793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rgbClr val="000000"/>
                </a:solidFill>
              </a:rPr>
              <a:t>Constant velocity model</a:t>
            </a:r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 rot="-5400000">
            <a:off x="-1155700" y="2511425"/>
            <a:ext cx="2916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position</a:t>
            </a:r>
          </a:p>
        </p:txBody>
      </p:sp>
      <p:sp>
        <p:nvSpPr>
          <p:cNvPr id="9" name="Freeform 8"/>
          <p:cNvSpPr/>
          <p:nvPr/>
        </p:nvSpPr>
        <p:spPr>
          <a:xfrm>
            <a:off x="1169581" y="3363432"/>
            <a:ext cx="4338084" cy="1889052"/>
          </a:xfrm>
          <a:custGeom>
            <a:avLst/>
            <a:gdLst>
              <a:gd name="connsiteX0" fmla="*/ 0 w 4338084"/>
              <a:gd name="connsiteY0" fmla="*/ 1889052 h 1889052"/>
              <a:gd name="connsiteX1" fmla="*/ 212652 w 4338084"/>
              <a:gd name="connsiteY1" fmla="*/ 1761461 h 1889052"/>
              <a:gd name="connsiteX2" fmla="*/ 425303 w 4338084"/>
              <a:gd name="connsiteY2" fmla="*/ 1612605 h 1889052"/>
              <a:gd name="connsiteX3" fmla="*/ 680484 w 4338084"/>
              <a:gd name="connsiteY3" fmla="*/ 1485015 h 1889052"/>
              <a:gd name="connsiteX4" fmla="*/ 871870 w 4338084"/>
              <a:gd name="connsiteY4" fmla="*/ 1421219 h 1889052"/>
              <a:gd name="connsiteX5" fmla="*/ 1105786 w 4338084"/>
              <a:gd name="connsiteY5" fmla="*/ 1293628 h 1889052"/>
              <a:gd name="connsiteX6" fmla="*/ 1360968 w 4338084"/>
              <a:gd name="connsiteY6" fmla="*/ 1166038 h 1889052"/>
              <a:gd name="connsiteX7" fmla="*/ 1616149 w 4338084"/>
              <a:gd name="connsiteY7" fmla="*/ 1038447 h 1889052"/>
              <a:gd name="connsiteX8" fmla="*/ 1828800 w 4338084"/>
              <a:gd name="connsiteY8" fmla="*/ 868326 h 1889052"/>
              <a:gd name="connsiteX9" fmla="*/ 2020186 w 4338084"/>
              <a:gd name="connsiteY9" fmla="*/ 783266 h 1889052"/>
              <a:gd name="connsiteX10" fmla="*/ 2296633 w 4338084"/>
              <a:gd name="connsiteY10" fmla="*/ 676940 h 1889052"/>
              <a:gd name="connsiteX11" fmla="*/ 2551814 w 4338084"/>
              <a:gd name="connsiteY11" fmla="*/ 570615 h 1889052"/>
              <a:gd name="connsiteX12" fmla="*/ 2764466 w 4338084"/>
              <a:gd name="connsiteY12" fmla="*/ 464289 h 1889052"/>
              <a:gd name="connsiteX13" fmla="*/ 2955852 w 4338084"/>
              <a:gd name="connsiteY13" fmla="*/ 421759 h 1889052"/>
              <a:gd name="connsiteX14" fmla="*/ 3189768 w 4338084"/>
              <a:gd name="connsiteY14" fmla="*/ 357963 h 1889052"/>
              <a:gd name="connsiteX15" fmla="*/ 3402419 w 4338084"/>
              <a:gd name="connsiteY15" fmla="*/ 294168 h 1889052"/>
              <a:gd name="connsiteX16" fmla="*/ 3657600 w 4338084"/>
              <a:gd name="connsiteY16" fmla="*/ 209108 h 1889052"/>
              <a:gd name="connsiteX17" fmla="*/ 3891517 w 4338084"/>
              <a:gd name="connsiteY17" fmla="*/ 124047 h 1889052"/>
              <a:gd name="connsiteX18" fmla="*/ 4146698 w 4338084"/>
              <a:gd name="connsiteY18" fmla="*/ 17721 h 1889052"/>
              <a:gd name="connsiteX19" fmla="*/ 4338084 w 4338084"/>
              <a:gd name="connsiteY19" fmla="*/ 17721 h 188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38084" h="1889052">
                <a:moveTo>
                  <a:pt x="0" y="1889052"/>
                </a:moveTo>
                <a:cubicBezTo>
                  <a:pt x="70884" y="1848294"/>
                  <a:pt x="141768" y="1807536"/>
                  <a:pt x="212652" y="1761461"/>
                </a:cubicBezTo>
                <a:cubicBezTo>
                  <a:pt x="283536" y="1715387"/>
                  <a:pt x="347331" y="1658679"/>
                  <a:pt x="425303" y="1612605"/>
                </a:cubicBezTo>
                <a:cubicBezTo>
                  <a:pt x="503275" y="1566531"/>
                  <a:pt x="606056" y="1516913"/>
                  <a:pt x="680484" y="1485015"/>
                </a:cubicBezTo>
                <a:cubicBezTo>
                  <a:pt x="754912" y="1453117"/>
                  <a:pt x="800986" y="1453117"/>
                  <a:pt x="871870" y="1421219"/>
                </a:cubicBezTo>
                <a:cubicBezTo>
                  <a:pt x="942754" y="1389321"/>
                  <a:pt x="1024270" y="1336158"/>
                  <a:pt x="1105786" y="1293628"/>
                </a:cubicBezTo>
                <a:cubicBezTo>
                  <a:pt x="1187302" y="1251098"/>
                  <a:pt x="1360968" y="1166038"/>
                  <a:pt x="1360968" y="1166038"/>
                </a:cubicBezTo>
                <a:cubicBezTo>
                  <a:pt x="1446028" y="1123508"/>
                  <a:pt x="1538177" y="1088066"/>
                  <a:pt x="1616149" y="1038447"/>
                </a:cubicBezTo>
                <a:cubicBezTo>
                  <a:pt x="1694121" y="988828"/>
                  <a:pt x="1761461" y="910856"/>
                  <a:pt x="1828800" y="868326"/>
                </a:cubicBezTo>
                <a:cubicBezTo>
                  <a:pt x="1896140" y="825796"/>
                  <a:pt x="1942214" y="815164"/>
                  <a:pt x="2020186" y="783266"/>
                </a:cubicBezTo>
                <a:cubicBezTo>
                  <a:pt x="2098158" y="751368"/>
                  <a:pt x="2208028" y="712382"/>
                  <a:pt x="2296633" y="676940"/>
                </a:cubicBezTo>
                <a:cubicBezTo>
                  <a:pt x="2385238" y="641498"/>
                  <a:pt x="2473842" y="606057"/>
                  <a:pt x="2551814" y="570615"/>
                </a:cubicBezTo>
                <a:cubicBezTo>
                  <a:pt x="2629786" y="535173"/>
                  <a:pt x="2697126" y="489098"/>
                  <a:pt x="2764466" y="464289"/>
                </a:cubicBezTo>
                <a:cubicBezTo>
                  <a:pt x="2831806" y="439480"/>
                  <a:pt x="2884968" y="439480"/>
                  <a:pt x="2955852" y="421759"/>
                </a:cubicBezTo>
                <a:cubicBezTo>
                  <a:pt x="3026736" y="404038"/>
                  <a:pt x="3115340" y="379228"/>
                  <a:pt x="3189768" y="357963"/>
                </a:cubicBezTo>
                <a:cubicBezTo>
                  <a:pt x="3264196" y="336698"/>
                  <a:pt x="3324447" y="318977"/>
                  <a:pt x="3402419" y="294168"/>
                </a:cubicBezTo>
                <a:cubicBezTo>
                  <a:pt x="3480391" y="269359"/>
                  <a:pt x="3576084" y="237462"/>
                  <a:pt x="3657600" y="209108"/>
                </a:cubicBezTo>
                <a:cubicBezTo>
                  <a:pt x="3739116" y="180755"/>
                  <a:pt x="3810001" y="155945"/>
                  <a:pt x="3891517" y="124047"/>
                </a:cubicBezTo>
                <a:cubicBezTo>
                  <a:pt x="3973033" y="92149"/>
                  <a:pt x="4072270" y="35442"/>
                  <a:pt x="4146698" y="17721"/>
                </a:cubicBezTo>
                <a:cubicBezTo>
                  <a:pt x="4221126" y="0"/>
                  <a:pt x="4279605" y="8860"/>
                  <a:pt x="4338084" y="17721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4800600" y="5181600"/>
            <a:ext cx="4594226" cy="1955801"/>
            <a:chOff x="4322762" y="3200400"/>
            <a:chExt cx="4594226" cy="1955801"/>
          </a:xfrm>
        </p:grpSpPr>
        <p:sp>
          <p:nvSpPr>
            <p:cNvPr id="11" name="Rectangle 10"/>
            <p:cNvSpPr/>
            <p:nvPr/>
          </p:nvSpPr>
          <p:spPr>
            <a:xfrm>
              <a:off x="4322762" y="4462464"/>
              <a:ext cx="1752600" cy="6937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Group 21"/>
            <p:cNvGrpSpPr/>
            <p:nvPr/>
          </p:nvGrpSpPr>
          <p:grpSpPr>
            <a:xfrm>
              <a:off x="4800600" y="3200400"/>
              <a:ext cx="3735388" cy="1371600"/>
              <a:chOff x="4875212" y="4572000"/>
              <a:chExt cx="3735388" cy="1371600"/>
            </a:xfrm>
          </p:grpSpPr>
          <p:pic>
            <p:nvPicPr>
              <p:cNvPr id="15" name="Picture 14" descr="C:\Documents and Settings\grauman\Desktop\ims\Image011.bm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875212" y="4572000"/>
                <a:ext cx="1828800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16" descr="C:\Documents and Settings\grauman\Desktop\ims\Image038.bmp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781800" y="4572000"/>
                <a:ext cx="1828800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7620000" y="5484812"/>
                <a:ext cx="255588" cy="328613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 rot="10800000" flipV="1">
                <a:off x="5257801" y="5667375"/>
                <a:ext cx="438150" cy="1905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8"/>
              <p:cNvSpPr/>
              <p:nvPr/>
            </p:nvSpPr>
            <p:spPr>
              <a:xfrm>
                <a:off x="7364413" y="5462587"/>
                <a:ext cx="255587" cy="328613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781800" y="4572000"/>
                <a:ext cx="1828800" cy="1371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7516813" y="5486400"/>
                <a:ext cx="255587" cy="328613"/>
              </a:xfrm>
              <a:prstGeom prst="rect">
                <a:avLst/>
              </a:prstGeom>
              <a:noFill/>
              <a:ln w="38100">
                <a:solidFill>
                  <a:srgbClr val="200FA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5259388" y="4583668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Time 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11988" y="4572000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Time t+1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-19050" y="65532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3" cstate="print"/>
          <a:srcRect l="19370" t="14322" r="10149" b="7161"/>
          <a:stretch>
            <a:fillRect/>
          </a:stretch>
        </p:blipFill>
        <p:spPr bwMode="auto">
          <a:xfrm>
            <a:off x="523875" y="1347788"/>
            <a:ext cx="6207125" cy="491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2239963" y="1566863"/>
            <a:ext cx="3432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Kalman filter processing</a:t>
            </a:r>
          </a:p>
        </p:txBody>
      </p:sp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3262313" y="6167438"/>
            <a:ext cx="29162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5740400" y="1785938"/>
            <a:ext cx="3403600" cy="230832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C00000"/>
                </a:solidFill>
              </a:rPr>
              <a:t>o state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2D2D8A">
                    <a:lumMod val="50000"/>
                  </a:srgbClr>
                </a:solidFill>
              </a:rPr>
              <a:t>x measurement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*  predicted mean estimate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+ corrected mean estimate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bars:  variance </a:t>
            </a:r>
            <a:r>
              <a:rPr lang="en-US" dirty="0" smtClean="0">
                <a:solidFill>
                  <a:srgbClr val="000000"/>
                </a:solidFill>
              </a:rPr>
              <a:t>estimates before and after measurements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09600" y="1793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rgbClr val="000000"/>
                </a:solidFill>
              </a:rPr>
              <a:t>Constant velocity model</a:t>
            </a:r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 rot="-5400000">
            <a:off x="-1155700" y="2511425"/>
            <a:ext cx="2916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position</a:t>
            </a:r>
          </a:p>
        </p:txBody>
      </p:sp>
      <p:sp>
        <p:nvSpPr>
          <p:cNvPr id="9" name="Freeform 8"/>
          <p:cNvSpPr/>
          <p:nvPr/>
        </p:nvSpPr>
        <p:spPr>
          <a:xfrm>
            <a:off x="1169581" y="3363432"/>
            <a:ext cx="4338084" cy="1889052"/>
          </a:xfrm>
          <a:custGeom>
            <a:avLst/>
            <a:gdLst>
              <a:gd name="connsiteX0" fmla="*/ 0 w 4338084"/>
              <a:gd name="connsiteY0" fmla="*/ 1889052 h 1889052"/>
              <a:gd name="connsiteX1" fmla="*/ 212652 w 4338084"/>
              <a:gd name="connsiteY1" fmla="*/ 1761461 h 1889052"/>
              <a:gd name="connsiteX2" fmla="*/ 425303 w 4338084"/>
              <a:gd name="connsiteY2" fmla="*/ 1612605 h 1889052"/>
              <a:gd name="connsiteX3" fmla="*/ 680484 w 4338084"/>
              <a:gd name="connsiteY3" fmla="*/ 1485015 h 1889052"/>
              <a:gd name="connsiteX4" fmla="*/ 871870 w 4338084"/>
              <a:gd name="connsiteY4" fmla="*/ 1421219 h 1889052"/>
              <a:gd name="connsiteX5" fmla="*/ 1105786 w 4338084"/>
              <a:gd name="connsiteY5" fmla="*/ 1293628 h 1889052"/>
              <a:gd name="connsiteX6" fmla="*/ 1360968 w 4338084"/>
              <a:gd name="connsiteY6" fmla="*/ 1166038 h 1889052"/>
              <a:gd name="connsiteX7" fmla="*/ 1616149 w 4338084"/>
              <a:gd name="connsiteY7" fmla="*/ 1038447 h 1889052"/>
              <a:gd name="connsiteX8" fmla="*/ 1828800 w 4338084"/>
              <a:gd name="connsiteY8" fmla="*/ 868326 h 1889052"/>
              <a:gd name="connsiteX9" fmla="*/ 2020186 w 4338084"/>
              <a:gd name="connsiteY9" fmla="*/ 783266 h 1889052"/>
              <a:gd name="connsiteX10" fmla="*/ 2296633 w 4338084"/>
              <a:gd name="connsiteY10" fmla="*/ 676940 h 1889052"/>
              <a:gd name="connsiteX11" fmla="*/ 2551814 w 4338084"/>
              <a:gd name="connsiteY11" fmla="*/ 570615 h 1889052"/>
              <a:gd name="connsiteX12" fmla="*/ 2764466 w 4338084"/>
              <a:gd name="connsiteY12" fmla="*/ 464289 h 1889052"/>
              <a:gd name="connsiteX13" fmla="*/ 2955852 w 4338084"/>
              <a:gd name="connsiteY13" fmla="*/ 421759 h 1889052"/>
              <a:gd name="connsiteX14" fmla="*/ 3189768 w 4338084"/>
              <a:gd name="connsiteY14" fmla="*/ 357963 h 1889052"/>
              <a:gd name="connsiteX15" fmla="*/ 3402419 w 4338084"/>
              <a:gd name="connsiteY15" fmla="*/ 294168 h 1889052"/>
              <a:gd name="connsiteX16" fmla="*/ 3657600 w 4338084"/>
              <a:gd name="connsiteY16" fmla="*/ 209108 h 1889052"/>
              <a:gd name="connsiteX17" fmla="*/ 3891517 w 4338084"/>
              <a:gd name="connsiteY17" fmla="*/ 124047 h 1889052"/>
              <a:gd name="connsiteX18" fmla="*/ 4146698 w 4338084"/>
              <a:gd name="connsiteY18" fmla="*/ 17721 h 1889052"/>
              <a:gd name="connsiteX19" fmla="*/ 4338084 w 4338084"/>
              <a:gd name="connsiteY19" fmla="*/ 17721 h 188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38084" h="1889052">
                <a:moveTo>
                  <a:pt x="0" y="1889052"/>
                </a:moveTo>
                <a:cubicBezTo>
                  <a:pt x="70884" y="1848294"/>
                  <a:pt x="141768" y="1807536"/>
                  <a:pt x="212652" y="1761461"/>
                </a:cubicBezTo>
                <a:cubicBezTo>
                  <a:pt x="283536" y="1715387"/>
                  <a:pt x="347331" y="1658679"/>
                  <a:pt x="425303" y="1612605"/>
                </a:cubicBezTo>
                <a:cubicBezTo>
                  <a:pt x="503275" y="1566531"/>
                  <a:pt x="606056" y="1516913"/>
                  <a:pt x="680484" y="1485015"/>
                </a:cubicBezTo>
                <a:cubicBezTo>
                  <a:pt x="754912" y="1453117"/>
                  <a:pt x="800986" y="1453117"/>
                  <a:pt x="871870" y="1421219"/>
                </a:cubicBezTo>
                <a:cubicBezTo>
                  <a:pt x="942754" y="1389321"/>
                  <a:pt x="1024270" y="1336158"/>
                  <a:pt x="1105786" y="1293628"/>
                </a:cubicBezTo>
                <a:cubicBezTo>
                  <a:pt x="1187302" y="1251098"/>
                  <a:pt x="1360968" y="1166038"/>
                  <a:pt x="1360968" y="1166038"/>
                </a:cubicBezTo>
                <a:cubicBezTo>
                  <a:pt x="1446028" y="1123508"/>
                  <a:pt x="1538177" y="1088066"/>
                  <a:pt x="1616149" y="1038447"/>
                </a:cubicBezTo>
                <a:cubicBezTo>
                  <a:pt x="1694121" y="988828"/>
                  <a:pt x="1761461" y="910856"/>
                  <a:pt x="1828800" y="868326"/>
                </a:cubicBezTo>
                <a:cubicBezTo>
                  <a:pt x="1896140" y="825796"/>
                  <a:pt x="1942214" y="815164"/>
                  <a:pt x="2020186" y="783266"/>
                </a:cubicBezTo>
                <a:cubicBezTo>
                  <a:pt x="2098158" y="751368"/>
                  <a:pt x="2208028" y="712382"/>
                  <a:pt x="2296633" y="676940"/>
                </a:cubicBezTo>
                <a:cubicBezTo>
                  <a:pt x="2385238" y="641498"/>
                  <a:pt x="2473842" y="606057"/>
                  <a:pt x="2551814" y="570615"/>
                </a:cubicBezTo>
                <a:cubicBezTo>
                  <a:pt x="2629786" y="535173"/>
                  <a:pt x="2697126" y="489098"/>
                  <a:pt x="2764466" y="464289"/>
                </a:cubicBezTo>
                <a:cubicBezTo>
                  <a:pt x="2831806" y="439480"/>
                  <a:pt x="2884968" y="439480"/>
                  <a:pt x="2955852" y="421759"/>
                </a:cubicBezTo>
                <a:cubicBezTo>
                  <a:pt x="3026736" y="404038"/>
                  <a:pt x="3115340" y="379228"/>
                  <a:pt x="3189768" y="357963"/>
                </a:cubicBezTo>
                <a:cubicBezTo>
                  <a:pt x="3264196" y="336698"/>
                  <a:pt x="3324447" y="318977"/>
                  <a:pt x="3402419" y="294168"/>
                </a:cubicBezTo>
                <a:cubicBezTo>
                  <a:pt x="3480391" y="269359"/>
                  <a:pt x="3576084" y="237462"/>
                  <a:pt x="3657600" y="209108"/>
                </a:cubicBezTo>
                <a:cubicBezTo>
                  <a:pt x="3739116" y="180755"/>
                  <a:pt x="3810001" y="155945"/>
                  <a:pt x="3891517" y="124047"/>
                </a:cubicBezTo>
                <a:cubicBezTo>
                  <a:pt x="3973033" y="92149"/>
                  <a:pt x="4072270" y="35442"/>
                  <a:pt x="4146698" y="17721"/>
                </a:cubicBezTo>
                <a:cubicBezTo>
                  <a:pt x="4221126" y="0"/>
                  <a:pt x="4279605" y="8860"/>
                  <a:pt x="4338084" y="17721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122947" y="2807368"/>
            <a:ext cx="4347411" cy="3096126"/>
          </a:xfrm>
          <a:custGeom>
            <a:avLst/>
            <a:gdLst>
              <a:gd name="connsiteX0" fmla="*/ 0 w 4347411"/>
              <a:gd name="connsiteY0" fmla="*/ 2101516 h 3096126"/>
              <a:gd name="connsiteX1" fmla="*/ 240632 w 4347411"/>
              <a:gd name="connsiteY1" fmla="*/ 3015916 h 3096126"/>
              <a:gd name="connsiteX2" fmla="*/ 465221 w 4347411"/>
              <a:gd name="connsiteY2" fmla="*/ 1620253 h 3096126"/>
              <a:gd name="connsiteX3" fmla="*/ 705853 w 4347411"/>
              <a:gd name="connsiteY3" fmla="*/ 2277979 h 3096126"/>
              <a:gd name="connsiteX4" fmla="*/ 914400 w 4347411"/>
              <a:gd name="connsiteY4" fmla="*/ 1267327 h 3096126"/>
              <a:gd name="connsiteX5" fmla="*/ 1138990 w 4347411"/>
              <a:gd name="connsiteY5" fmla="*/ 2085474 h 3096126"/>
              <a:gd name="connsiteX6" fmla="*/ 1379621 w 4347411"/>
              <a:gd name="connsiteY6" fmla="*/ 834190 h 3096126"/>
              <a:gd name="connsiteX7" fmla="*/ 1572127 w 4347411"/>
              <a:gd name="connsiteY7" fmla="*/ 946485 h 3096126"/>
              <a:gd name="connsiteX8" fmla="*/ 1828800 w 4347411"/>
              <a:gd name="connsiteY8" fmla="*/ 1347537 h 3096126"/>
              <a:gd name="connsiteX9" fmla="*/ 2037348 w 4347411"/>
              <a:gd name="connsiteY9" fmla="*/ 1540043 h 3096126"/>
              <a:gd name="connsiteX10" fmla="*/ 2277979 w 4347411"/>
              <a:gd name="connsiteY10" fmla="*/ 1074821 h 3096126"/>
              <a:gd name="connsiteX11" fmla="*/ 2518611 w 4347411"/>
              <a:gd name="connsiteY11" fmla="*/ 1219200 h 3096126"/>
              <a:gd name="connsiteX12" fmla="*/ 2711116 w 4347411"/>
              <a:gd name="connsiteY12" fmla="*/ 1122948 h 3096126"/>
              <a:gd name="connsiteX13" fmla="*/ 2999874 w 4347411"/>
              <a:gd name="connsiteY13" fmla="*/ 497306 h 3096126"/>
              <a:gd name="connsiteX14" fmla="*/ 3240506 w 4347411"/>
              <a:gd name="connsiteY14" fmla="*/ 1427748 h 3096126"/>
              <a:gd name="connsiteX15" fmla="*/ 3400927 w 4347411"/>
              <a:gd name="connsiteY15" fmla="*/ 1315453 h 3096126"/>
              <a:gd name="connsiteX16" fmla="*/ 3673642 w 4347411"/>
              <a:gd name="connsiteY16" fmla="*/ 689811 h 3096126"/>
              <a:gd name="connsiteX17" fmla="*/ 3914274 w 4347411"/>
              <a:gd name="connsiteY17" fmla="*/ 1138990 h 3096126"/>
              <a:gd name="connsiteX18" fmla="*/ 4074695 w 4347411"/>
              <a:gd name="connsiteY18" fmla="*/ 1604211 h 3096126"/>
              <a:gd name="connsiteX19" fmla="*/ 4347411 w 4347411"/>
              <a:gd name="connsiteY19" fmla="*/ 0 h 309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47411" h="3096126">
                <a:moveTo>
                  <a:pt x="0" y="2101516"/>
                </a:moveTo>
                <a:cubicBezTo>
                  <a:pt x="81547" y="2598821"/>
                  <a:pt x="163095" y="3096126"/>
                  <a:pt x="240632" y="3015916"/>
                </a:cubicBezTo>
                <a:cubicBezTo>
                  <a:pt x="318169" y="2935706"/>
                  <a:pt x="387684" y="1743242"/>
                  <a:pt x="465221" y="1620253"/>
                </a:cubicBezTo>
                <a:cubicBezTo>
                  <a:pt x="542758" y="1497264"/>
                  <a:pt x="630990" y="2336800"/>
                  <a:pt x="705853" y="2277979"/>
                </a:cubicBezTo>
                <a:cubicBezTo>
                  <a:pt x="780716" y="2219158"/>
                  <a:pt x="842211" y="1299411"/>
                  <a:pt x="914400" y="1267327"/>
                </a:cubicBezTo>
                <a:cubicBezTo>
                  <a:pt x="986589" y="1235243"/>
                  <a:pt x="1061453" y="2157663"/>
                  <a:pt x="1138990" y="2085474"/>
                </a:cubicBezTo>
                <a:cubicBezTo>
                  <a:pt x="1216527" y="2013285"/>
                  <a:pt x="1307432" y="1024021"/>
                  <a:pt x="1379621" y="834190"/>
                </a:cubicBezTo>
                <a:cubicBezTo>
                  <a:pt x="1451810" y="644359"/>
                  <a:pt x="1497264" y="860927"/>
                  <a:pt x="1572127" y="946485"/>
                </a:cubicBezTo>
                <a:cubicBezTo>
                  <a:pt x="1646990" y="1032043"/>
                  <a:pt x="1751263" y="1248611"/>
                  <a:pt x="1828800" y="1347537"/>
                </a:cubicBezTo>
                <a:cubicBezTo>
                  <a:pt x="1906337" y="1446463"/>
                  <a:pt x="1962485" y="1585496"/>
                  <a:pt x="2037348" y="1540043"/>
                </a:cubicBezTo>
                <a:cubicBezTo>
                  <a:pt x="2112211" y="1494590"/>
                  <a:pt x="2197769" y="1128295"/>
                  <a:pt x="2277979" y="1074821"/>
                </a:cubicBezTo>
                <a:cubicBezTo>
                  <a:pt x="2358190" y="1021347"/>
                  <a:pt x="2446422" y="1211179"/>
                  <a:pt x="2518611" y="1219200"/>
                </a:cubicBezTo>
                <a:cubicBezTo>
                  <a:pt x="2590801" y="1227221"/>
                  <a:pt x="2630906" y="1243264"/>
                  <a:pt x="2711116" y="1122948"/>
                </a:cubicBezTo>
                <a:cubicBezTo>
                  <a:pt x="2791326" y="1002632"/>
                  <a:pt x="2911642" y="446506"/>
                  <a:pt x="2999874" y="497306"/>
                </a:cubicBezTo>
                <a:cubicBezTo>
                  <a:pt x="3088106" y="548106"/>
                  <a:pt x="3173664" y="1291390"/>
                  <a:pt x="3240506" y="1427748"/>
                </a:cubicBezTo>
                <a:cubicBezTo>
                  <a:pt x="3307348" y="1564106"/>
                  <a:pt x="3328738" y="1438443"/>
                  <a:pt x="3400927" y="1315453"/>
                </a:cubicBezTo>
                <a:cubicBezTo>
                  <a:pt x="3473116" y="1192463"/>
                  <a:pt x="3588084" y="719221"/>
                  <a:pt x="3673642" y="689811"/>
                </a:cubicBezTo>
                <a:cubicBezTo>
                  <a:pt x="3759200" y="660401"/>
                  <a:pt x="3847432" y="986590"/>
                  <a:pt x="3914274" y="1138990"/>
                </a:cubicBezTo>
                <a:cubicBezTo>
                  <a:pt x="3981116" y="1291390"/>
                  <a:pt x="4002506" y="1794043"/>
                  <a:pt x="4074695" y="1604211"/>
                </a:cubicBezTo>
                <a:cubicBezTo>
                  <a:pt x="4146884" y="1414379"/>
                  <a:pt x="4247147" y="707189"/>
                  <a:pt x="4347411" y="0"/>
                </a:cubicBezTo>
              </a:path>
            </a:pathLst>
          </a:cu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10"/>
          <p:cNvGrpSpPr/>
          <p:nvPr/>
        </p:nvGrpSpPr>
        <p:grpSpPr>
          <a:xfrm>
            <a:off x="4800600" y="5181600"/>
            <a:ext cx="4594226" cy="1955801"/>
            <a:chOff x="4322762" y="3200400"/>
            <a:chExt cx="4594226" cy="1955801"/>
          </a:xfrm>
        </p:grpSpPr>
        <p:sp>
          <p:nvSpPr>
            <p:cNvPr id="12" name="Rectangle 11"/>
            <p:cNvSpPr/>
            <p:nvPr/>
          </p:nvSpPr>
          <p:spPr>
            <a:xfrm>
              <a:off x="4322762" y="4462464"/>
              <a:ext cx="1752600" cy="6937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Group 21"/>
            <p:cNvGrpSpPr/>
            <p:nvPr/>
          </p:nvGrpSpPr>
          <p:grpSpPr>
            <a:xfrm>
              <a:off x="4800600" y="3200400"/>
              <a:ext cx="3735388" cy="1371600"/>
              <a:chOff x="4875212" y="4572000"/>
              <a:chExt cx="3735388" cy="1371600"/>
            </a:xfrm>
          </p:grpSpPr>
          <p:pic>
            <p:nvPicPr>
              <p:cNvPr id="16" name="Picture 14" descr="C:\Documents and Settings\grauman\Desktop\ims\Image011.bm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875212" y="4572000"/>
                <a:ext cx="1828800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16" descr="C:\Documents and Settings\grauman\Desktop\ims\Image038.bmp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781800" y="4572000"/>
                <a:ext cx="1828800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7620000" y="5484812"/>
                <a:ext cx="255588" cy="328613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 rot="10800000" flipV="1">
                <a:off x="5257801" y="5667375"/>
                <a:ext cx="438150" cy="1905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9"/>
              <p:cNvSpPr/>
              <p:nvPr/>
            </p:nvSpPr>
            <p:spPr>
              <a:xfrm>
                <a:off x="7364413" y="5462587"/>
                <a:ext cx="255587" cy="328613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6781800" y="4572000"/>
                <a:ext cx="1828800" cy="1371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516813" y="5486400"/>
                <a:ext cx="255587" cy="328613"/>
              </a:xfrm>
              <a:prstGeom prst="rect">
                <a:avLst/>
              </a:prstGeom>
              <a:noFill/>
              <a:ln w="38100">
                <a:solidFill>
                  <a:srgbClr val="200FA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5259388" y="4583668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Time t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011988" y="4572000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Time t+1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-19050" y="65532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3" cstate="print"/>
          <a:srcRect l="19370" t="14322" r="10149" b="7161"/>
          <a:stretch>
            <a:fillRect/>
          </a:stretch>
        </p:blipFill>
        <p:spPr bwMode="auto">
          <a:xfrm>
            <a:off x="523875" y="1347788"/>
            <a:ext cx="6207125" cy="491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2239963" y="1566863"/>
            <a:ext cx="3432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Kalman filter processing</a:t>
            </a:r>
          </a:p>
        </p:txBody>
      </p:sp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3262313" y="6167438"/>
            <a:ext cx="29162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5740400" y="1785938"/>
            <a:ext cx="3403600" cy="230832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C00000"/>
                </a:solidFill>
              </a:rPr>
              <a:t>o state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2D2D8A">
                    <a:lumMod val="50000"/>
                  </a:srgbClr>
                </a:solidFill>
              </a:rPr>
              <a:t>x measurement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*  predicted mean estimate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</a:rPr>
              <a:t>+ corrected mean estimate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bars:  variance </a:t>
            </a:r>
            <a:r>
              <a:rPr lang="en-US" dirty="0" smtClean="0">
                <a:solidFill>
                  <a:srgbClr val="000000"/>
                </a:solidFill>
              </a:rPr>
              <a:t>estimates before and after measurements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09600" y="1793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rgbClr val="000000"/>
                </a:solidFill>
              </a:rPr>
              <a:t>Constant velocity model</a:t>
            </a:r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 rot="-5400000">
            <a:off x="-1155700" y="2511425"/>
            <a:ext cx="2916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position</a:t>
            </a:r>
          </a:p>
        </p:txBody>
      </p:sp>
      <p:sp>
        <p:nvSpPr>
          <p:cNvPr id="9" name="Freeform 8"/>
          <p:cNvSpPr/>
          <p:nvPr/>
        </p:nvSpPr>
        <p:spPr>
          <a:xfrm>
            <a:off x="1169581" y="3363432"/>
            <a:ext cx="4338084" cy="1889052"/>
          </a:xfrm>
          <a:custGeom>
            <a:avLst/>
            <a:gdLst>
              <a:gd name="connsiteX0" fmla="*/ 0 w 4338084"/>
              <a:gd name="connsiteY0" fmla="*/ 1889052 h 1889052"/>
              <a:gd name="connsiteX1" fmla="*/ 212652 w 4338084"/>
              <a:gd name="connsiteY1" fmla="*/ 1761461 h 1889052"/>
              <a:gd name="connsiteX2" fmla="*/ 425303 w 4338084"/>
              <a:gd name="connsiteY2" fmla="*/ 1612605 h 1889052"/>
              <a:gd name="connsiteX3" fmla="*/ 680484 w 4338084"/>
              <a:gd name="connsiteY3" fmla="*/ 1485015 h 1889052"/>
              <a:gd name="connsiteX4" fmla="*/ 871870 w 4338084"/>
              <a:gd name="connsiteY4" fmla="*/ 1421219 h 1889052"/>
              <a:gd name="connsiteX5" fmla="*/ 1105786 w 4338084"/>
              <a:gd name="connsiteY5" fmla="*/ 1293628 h 1889052"/>
              <a:gd name="connsiteX6" fmla="*/ 1360968 w 4338084"/>
              <a:gd name="connsiteY6" fmla="*/ 1166038 h 1889052"/>
              <a:gd name="connsiteX7" fmla="*/ 1616149 w 4338084"/>
              <a:gd name="connsiteY7" fmla="*/ 1038447 h 1889052"/>
              <a:gd name="connsiteX8" fmla="*/ 1828800 w 4338084"/>
              <a:gd name="connsiteY8" fmla="*/ 868326 h 1889052"/>
              <a:gd name="connsiteX9" fmla="*/ 2020186 w 4338084"/>
              <a:gd name="connsiteY9" fmla="*/ 783266 h 1889052"/>
              <a:gd name="connsiteX10" fmla="*/ 2296633 w 4338084"/>
              <a:gd name="connsiteY10" fmla="*/ 676940 h 1889052"/>
              <a:gd name="connsiteX11" fmla="*/ 2551814 w 4338084"/>
              <a:gd name="connsiteY11" fmla="*/ 570615 h 1889052"/>
              <a:gd name="connsiteX12" fmla="*/ 2764466 w 4338084"/>
              <a:gd name="connsiteY12" fmla="*/ 464289 h 1889052"/>
              <a:gd name="connsiteX13" fmla="*/ 2955852 w 4338084"/>
              <a:gd name="connsiteY13" fmla="*/ 421759 h 1889052"/>
              <a:gd name="connsiteX14" fmla="*/ 3189768 w 4338084"/>
              <a:gd name="connsiteY14" fmla="*/ 357963 h 1889052"/>
              <a:gd name="connsiteX15" fmla="*/ 3402419 w 4338084"/>
              <a:gd name="connsiteY15" fmla="*/ 294168 h 1889052"/>
              <a:gd name="connsiteX16" fmla="*/ 3657600 w 4338084"/>
              <a:gd name="connsiteY16" fmla="*/ 209108 h 1889052"/>
              <a:gd name="connsiteX17" fmla="*/ 3891517 w 4338084"/>
              <a:gd name="connsiteY17" fmla="*/ 124047 h 1889052"/>
              <a:gd name="connsiteX18" fmla="*/ 4146698 w 4338084"/>
              <a:gd name="connsiteY18" fmla="*/ 17721 h 1889052"/>
              <a:gd name="connsiteX19" fmla="*/ 4338084 w 4338084"/>
              <a:gd name="connsiteY19" fmla="*/ 17721 h 188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38084" h="1889052">
                <a:moveTo>
                  <a:pt x="0" y="1889052"/>
                </a:moveTo>
                <a:cubicBezTo>
                  <a:pt x="70884" y="1848294"/>
                  <a:pt x="141768" y="1807536"/>
                  <a:pt x="212652" y="1761461"/>
                </a:cubicBezTo>
                <a:cubicBezTo>
                  <a:pt x="283536" y="1715387"/>
                  <a:pt x="347331" y="1658679"/>
                  <a:pt x="425303" y="1612605"/>
                </a:cubicBezTo>
                <a:cubicBezTo>
                  <a:pt x="503275" y="1566531"/>
                  <a:pt x="606056" y="1516913"/>
                  <a:pt x="680484" y="1485015"/>
                </a:cubicBezTo>
                <a:cubicBezTo>
                  <a:pt x="754912" y="1453117"/>
                  <a:pt x="800986" y="1453117"/>
                  <a:pt x="871870" y="1421219"/>
                </a:cubicBezTo>
                <a:cubicBezTo>
                  <a:pt x="942754" y="1389321"/>
                  <a:pt x="1024270" y="1336158"/>
                  <a:pt x="1105786" y="1293628"/>
                </a:cubicBezTo>
                <a:cubicBezTo>
                  <a:pt x="1187302" y="1251098"/>
                  <a:pt x="1360968" y="1166038"/>
                  <a:pt x="1360968" y="1166038"/>
                </a:cubicBezTo>
                <a:cubicBezTo>
                  <a:pt x="1446028" y="1123508"/>
                  <a:pt x="1538177" y="1088066"/>
                  <a:pt x="1616149" y="1038447"/>
                </a:cubicBezTo>
                <a:cubicBezTo>
                  <a:pt x="1694121" y="988828"/>
                  <a:pt x="1761461" y="910856"/>
                  <a:pt x="1828800" y="868326"/>
                </a:cubicBezTo>
                <a:cubicBezTo>
                  <a:pt x="1896140" y="825796"/>
                  <a:pt x="1942214" y="815164"/>
                  <a:pt x="2020186" y="783266"/>
                </a:cubicBezTo>
                <a:cubicBezTo>
                  <a:pt x="2098158" y="751368"/>
                  <a:pt x="2208028" y="712382"/>
                  <a:pt x="2296633" y="676940"/>
                </a:cubicBezTo>
                <a:cubicBezTo>
                  <a:pt x="2385238" y="641498"/>
                  <a:pt x="2473842" y="606057"/>
                  <a:pt x="2551814" y="570615"/>
                </a:cubicBezTo>
                <a:cubicBezTo>
                  <a:pt x="2629786" y="535173"/>
                  <a:pt x="2697126" y="489098"/>
                  <a:pt x="2764466" y="464289"/>
                </a:cubicBezTo>
                <a:cubicBezTo>
                  <a:pt x="2831806" y="439480"/>
                  <a:pt x="2884968" y="439480"/>
                  <a:pt x="2955852" y="421759"/>
                </a:cubicBezTo>
                <a:cubicBezTo>
                  <a:pt x="3026736" y="404038"/>
                  <a:pt x="3115340" y="379228"/>
                  <a:pt x="3189768" y="357963"/>
                </a:cubicBezTo>
                <a:cubicBezTo>
                  <a:pt x="3264196" y="336698"/>
                  <a:pt x="3324447" y="318977"/>
                  <a:pt x="3402419" y="294168"/>
                </a:cubicBezTo>
                <a:cubicBezTo>
                  <a:pt x="3480391" y="269359"/>
                  <a:pt x="3576084" y="237462"/>
                  <a:pt x="3657600" y="209108"/>
                </a:cubicBezTo>
                <a:cubicBezTo>
                  <a:pt x="3739116" y="180755"/>
                  <a:pt x="3810001" y="155945"/>
                  <a:pt x="3891517" y="124047"/>
                </a:cubicBezTo>
                <a:cubicBezTo>
                  <a:pt x="3973033" y="92149"/>
                  <a:pt x="4072270" y="35442"/>
                  <a:pt x="4146698" y="17721"/>
                </a:cubicBezTo>
                <a:cubicBezTo>
                  <a:pt x="4221126" y="0"/>
                  <a:pt x="4279605" y="8860"/>
                  <a:pt x="4338084" y="17721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122947" y="2807368"/>
            <a:ext cx="4347411" cy="3096126"/>
          </a:xfrm>
          <a:custGeom>
            <a:avLst/>
            <a:gdLst>
              <a:gd name="connsiteX0" fmla="*/ 0 w 4347411"/>
              <a:gd name="connsiteY0" fmla="*/ 2101516 h 3096126"/>
              <a:gd name="connsiteX1" fmla="*/ 240632 w 4347411"/>
              <a:gd name="connsiteY1" fmla="*/ 3015916 h 3096126"/>
              <a:gd name="connsiteX2" fmla="*/ 465221 w 4347411"/>
              <a:gd name="connsiteY2" fmla="*/ 1620253 h 3096126"/>
              <a:gd name="connsiteX3" fmla="*/ 705853 w 4347411"/>
              <a:gd name="connsiteY3" fmla="*/ 2277979 h 3096126"/>
              <a:gd name="connsiteX4" fmla="*/ 914400 w 4347411"/>
              <a:gd name="connsiteY4" fmla="*/ 1267327 h 3096126"/>
              <a:gd name="connsiteX5" fmla="*/ 1138990 w 4347411"/>
              <a:gd name="connsiteY5" fmla="*/ 2085474 h 3096126"/>
              <a:gd name="connsiteX6" fmla="*/ 1379621 w 4347411"/>
              <a:gd name="connsiteY6" fmla="*/ 834190 h 3096126"/>
              <a:gd name="connsiteX7" fmla="*/ 1572127 w 4347411"/>
              <a:gd name="connsiteY7" fmla="*/ 946485 h 3096126"/>
              <a:gd name="connsiteX8" fmla="*/ 1828800 w 4347411"/>
              <a:gd name="connsiteY8" fmla="*/ 1347537 h 3096126"/>
              <a:gd name="connsiteX9" fmla="*/ 2037348 w 4347411"/>
              <a:gd name="connsiteY9" fmla="*/ 1540043 h 3096126"/>
              <a:gd name="connsiteX10" fmla="*/ 2277979 w 4347411"/>
              <a:gd name="connsiteY10" fmla="*/ 1074821 h 3096126"/>
              <a:gd name="connsiteX11" fmla="*/ 2518611 w 4347411"/>
              <a:gd name="connsiteY11" fmla="*/ 1219200 h 3096126"/>
              <a:gd name="connsiteX12" fmla="*/ 2711116 w 4347411"/>
              <a:gd name="connsiteY12" fmla="*/ 1122948 h 3096126"/>
              <a:gd name="connsiteX13" fmla="*/ 2999874 w 4347411"/>
              <a:gd name="connsiteY13" fmla="*/ 497306 h 3096126"/>
              <a:gd name="connsiteX14" fmla="*/ 3240506 w 4347411"/>
              <a:gd name="connsiteY14" fmla="*/ 1427748 h 3096126"/>
              <a:gd name="connsiteX15" fmla="*/ 3400927 w 4347411"/>
              <a:gd name="connsiteY15" fmla="*/ 1315453 h 3096126"/>
              <a:gd name="connsiteX16" fmla="*/ 3673642 w 4347411"/>
              <a:gd name="connsiteY16" fmla="*/ 689811 h 3096126"/>
              <a:gd name="connsiteX17" fmla="*/ 3914274 w 4347411"/>
              <a:gd name="connsiteY17" fmla="*/ 1138990 h 3096126"/>
              <a:gd name="connsiteX18" fmla="*/ 4074695 w 4347411"/>
              <a:gd name="connsiteY18" fmla="*/ 1604211 h 3096126"/>
              <a:gd name="connsiteX19" fmla="*/ 4347411 w 4347411"/>
              <a:gd name="connsiteY19" fmla="*/ 0 h 309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47411" h="3096126">
                <a:moveTo>
                  <a:pt x="0" y="2101516"/>
                </a:moveTo>
                <a:cubicBezTo>
                  <a:pt x="81547" y="2598821"/>
                  <a:pt x="163095" y="3096126"/>
                  <a:pt x="240632" y="3015916"/>
                </a:cubicBezTo>
                <a:cubicBezTo>
                  <a:pt x="318169" y="2935706"/>
                  <a:pt x="387684" y="1743242"/>
                  <a:pt x="465221" y="1620253"/>
                </a:cubicBezTo>
                <a:cubicBezTo>
                  <a:pt x="542758" y="1497264"/>
                  <a:pt x="630990" y="2336800"/>
                  <a:pt x="705853" y="2277979"/>
                </a:cubicBezTo>
                <a:cubicBezTo>
                  <a:pt x="780716" y="2219158"/>
                  <a:pt x="842211" y="1299411"/>
                  <a:pt x="914400" y="1267327"/>
                </a:cubicBezTo>
                <a:cubicBezTo>
                  <a:pt x="986589" y="1235243"/>
                  <a:pt x="1061453" y="2157663"/>
                  <a:pt x="1138990" y="2085474"/>
                </a:cubicBezTo>
                <a:cubicBezTo>
                  <a:pt x="1216527" y="2013285"/>
                  <a:pt x="1307432" y="1024021"/>
                  <a:pt x="1379621" y="834190"/>
                </a:cubicBezTo>
                <a:cubicBezTo>
                  <a:pt x="1451810" y="644359"/>
                  <a:pt x="1497264" y="860927"/>
                  <a:pt x="1572127" y="946485"/>
                </a:cubicBezTo>
                <a:cubicBezTo>
                  <a:pt x="1646990" y="1032043"/>
                  <a:pt x="1751263" y="1248611"/>
                  <a:pt x="1828800" y="1347537"/>
                </a:cubicBezTo>
                <a:cubicBezTo>
                  <a:pt x="1906337" y="1446463"/>
                  <a:pt x="1962485" y="1585496"/>
                  <a:pt x="2037348" y="1540043"/>
                </a:cubicBezTo>
                <a:cubicBezTo>
                  <a:pt x="2112211" y="1494590"/>
                  <a:pt x="2197769" y="1128295"/>
                  <a:pt x="2277979" y="1074821"/>
                </a:cubicBezTo>
                <a:cubicBezTo>
                  <a:pt x="2358190" y="1021347"/>
                  <a:pt x="2446422" y="1211179"/>
                  <a:pt x="2518611" y="1219200"/>
                </a:cubicBezTo>
                <a:cubicBezTo>
                  <a:pt x="2590801" y="1227221"/>
                  <a:pt x="2630906" y="1243264"/>
                  <a:pt x="2711116" y="1122948"/>
                </a:cubicBezTo>
                <a:cubicBezTo>
                  <a:pt x="2791326" y="1002632"/>
                  <a:pt x="2911642" y="446506"/>
                  <a:pt x="2999874" y="497306"/>
                </a:cubicBezTo>
                <a:cubicBezTo>
                  <a:pt x="3088106" y="548106"/>
                  <a:pt x="3173664" y="1291390"/>
                  <a:pt x="3240506" y="1427748"/>
                </a:cubicBezTo>
                <a:cubicBezTo>
                  <a:pt x="3307348" y="1564106"/>
                  <a:pt x="3328738" y="1438443"/>
                  <a:pt x="3400927" y="1315453"/>
                </a:cubicBezTo>
                <a:cubicBezTo>
                  <a:pt x="3473116" y="1192463"/>
                  <a:pt x="3588084" y="719221"/>
                  <a:pt x="3673642" y="689811"/>
                </a:cubicBezTo>
                <a:cubicBezTo>
                  <a:pt x="3759200" y="660401"/>
                  <a:pt x="3847432" y="986590"/>
                  <a:pt x="3914274" y="1138990"/>
                </a:cubicBezTo>
                <a:cubicBezTo>
                  <a:pt x="3981116" y="1291390"/>
                  <a:pt x="4002506" y="1794043"/>
                  <a:pt x="4074695" y="1604211"/>
                </a:cubicBezTo>
                <a:cubicBezTo>
                  <a:pt x="4146884" y="1414379"/>
                  <a:pt x="4247147" y="707189"/>
                  <a:pt x="4347411" y="0"/>
                </a:cubicBezTo>
              </a:path>
            </a:pathLst>
          </a:cu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106905" y="3561347"/>
            <a:ext cx="4427621" cy="1671053"/>
          </a:xfrm>
          <a:custGeom>
            <a:avLst/>
            <a:gdLst>
              <a:gd name="connsiteX0" fmla="*/ 0 w 4427621"/>
              <a:gd name="connsiteY0" fmla="*/ 1652337 h 1671053"/>
              <a:gd name="connsiteX1" fmla="*/ 304800 w 4427621"/>
              <a:gd name="connsiteY1" fmla="*/ 1620253 h 1671053"/>
              <a:gd name="connsiteX2" fmla="*/ 529390 w 4427621"/>
              <a:gd name="connsiteY2" fmla="*/ 1347537 h 1671053"/>
              <a:gd name="connsiteX3" fmla="*/ 914400 w 4427621"/>
              <a:gd name="connsiteY3" fmla="*/ 1203158 h 1671053"/>
              <a:gd name="connsiteX4" fmla="*/ 994611 w 4427621"/>
              <a:gd name="connsiteY4" fmla="*/ 946485 h 1671053"/>
              <a:gd name="connsiteX5" fmla="*/ 1475874 w 4427621"/>
              <a:gd name="connsiteY5" fmla="*/ 593558 h 1671053"/>
              <a:gd name="connsiteX6" fmla="*/ 1780674 w 4427621"/>
              <a:gd name="connsiteY6" fmla="*/ 304800 h 1671053"/>
              <a:gd name="connsiteX7" fmla="*/ 1925053 w 4427621"/>
              <a:gd name="connsiteY7" fmla="*/ 288758 h 1671053"/>
              <a:gd name="connsiteX8" fmla="*/ 2085474 w 4427621"/>
              <a:gd name="connsiteY8" fmla="*/ 385011 h 1671053"/>
              <a:gd name="connsiteX9" fmla="*/ 2550695 w 4427621"/>
              <a:gd name="connsiteY9" fmla="*/ 385011 h 1671053"/>
              <a:gd name="connsiteX10" fmla="*/ 2662990 w 4427621"/>
              <a:gd name="connsiteY10" fmla="*/ 320842 h 1671053"/>
              <a:gd name="connsiteX11" fmla="*/ 3144253 w 4427621"/>
              <a:gd name="connsiteY11" fmla="*/ 128337 h 1671053"/>
              <a:gd name="connsiteX12" fmla="*/ 3272590 w 4427621"/>
              <a:gd name="connsiteY12" fmla="*/ 224590 h 1671053"/>
              <a:gd name="connsiteX13" fmla="*/ 3433011 w 4427621"/>
              <a:gd name="connsiteY13" fmla="*/ 224590 h 1671053"/>
              <a:gd name="connsiteX14" fmla="*/ 3785937 w 4427621"/>
              <a:gd name="connsiteY14" fmla="*/ 224590 h 1671053"/>
              <a:gd name="connsiteX15" fmla="*/ 3946358 w 4427621"/>
              <a:gd name="connsiteY15" fmla="*/ 288758 h 1671053"/>
              <a:gd name="connsiteX16" fmla="*/ 4427621 w 4427621"/>
              <a:gd name="connsiteY16" fmla="*/ 0 h 1671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27621" h="1671053">
                <a:moveTo>
                  <a:pt x="0" y="1652337"/>
                </a:moveTo>
                <a:cubicBezTo>
                  <a:pt x="108284" y="1661695"/>
                  <a:pt x="216568" y="1671053"/>
                  <a:pt x="304800" y="1620253"/>
                </a:cubicBezTo>
                <a:cubicBezTo>
                  <a:pt x="393032" y="1569453"/>
                  <a:pt x="427790" y="1417053"/>
                  <a:pt x="529390" y="1347537"/>
                </a:cubicBezTo>
                <a:cubicBezTo>
                  <a:pt x="630990" y="1278021"/>
                  <a:pt x="836863" y="1270000"/>
                  <a:pt x="914400" y="1203158"/>
                </a:cubicBezTo>
                <a:cubicBezTo>
                  <a:pt x="991937" y="1136316"/>
                  <a:pt x="901032" y="1048085"/>
                  <a:pt x="994611" y="946485"/>
                </a:cubicBezTo>
                <a:cubicBezTo>
                  <a:pt x="1088190" y="844885"/>
                  <a:pt x="1344864" y="700506"/>
                  <a:pt x="1475874" y="593558"/>
                </a:cubicBezTo>
                <a:cubicBezTo>
                  <a:pt x="1606885" y="486611"/>
                  <a:pt x="1705811" y="355600"/>
                  <a:pt x="1780674" y="304800"/>
                </a:cubicBezTo>
                <a:cubicBezTo>
                  <a:pt x="1855537" y="254000"/>
                  <a:pt x="1874253" y="275390"/>
                  <a:pt x="1925053" y="288758"/>
                </a:cubicBezTo>
                <a:cubicBezTo>
                  <a:pt x="1975853" y="302126"/>
                  <a:pt x="1981200" y="368969"/>
                  <a:pt x="2085474" y="385011"/>
                </a:cubicBezTo>
                <a:cubicBezTo>
                  <a:pt x="2189748" y="401053"/>
                  <a:pt x="2454442" y="395706"/>
                  <a:pt x="2550695" y="385011"/>
                </a:cubicBezTo>
                <a:cubicBezTo>
                  <a:pt x="2646948" y="374316"/>
                  <a:pt x="2564064" y="363621"/>
                  <a:pt x="2662990" y="320842"/>
                </a:cubicBezTo>
                <a:cubicBezTo>
                  <a:pt x="2761916" y="278063"/>
                  <a:pt x="3042653" y="144379"/>
                  <a:pt x="3144253" y="128337"/>
                </a:cubicBezTo>
                <a:cubicBezTo>
                  <a:pt x="3245853" y="112295"/>
                  <a:pt x="3224464" y="208548"/>
                  <a:pt x="3272590" y="224590"/>
                </a:cubicBezTo>
                <a:cubicBezTo>
                  <a:pt x="3320716" y="240632"/>
                  <a:pt x="3433011" y="224590"/>
                  <a:pt x="3433011" y="224590"/>
                </a:cubicBezTo>
                <a:cubicBezTo>
                  <a:pt x="3518569" y="224590"/>
                  <a:pt x="3700379" y="213895"/>
                  <a:pt x="3785937" y="224590"/>
                </a:cubicBezTo>
                <a:cubicBezTo>
                  <a:pt x="3871495" y="235285"/>
                  <a:pt x="3839411" y="326190"/>
                  <a:pt x="3946358" y="288758"/>
                </a:cubicBezTo>
                <a:cubicBezTo>
                  <a:pt x="4053305" y="251326"/>
                  <a:pt x="4240463" y="125663"/>
                  <a:pt x="4427621" y="0"/>
                </a:cubicBezTo>
              </a:path>
            </a:pathLst>
          </a:cu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4800600" y="5181600"/>
            <a:ext cx="4594226" cy="1955801"/>
            <a:chOff x="4322762" y="3200400"/>
            <a:chExt cx="4594226" cy="1955801"/>
          </a:xfrm>
        </p:grpSpPr>
        <p:sp>
          <p:nvSpPr>
            <p:cNvPr id="13" name="Rectangle 12"/>
            <p:cNvSpPr/>
            <p:nvPr/>
          </p:nvSpPr>
          <p:spPr>
            <a:xfrm>
              <a:off x="4322762" y="4462464"/>
              <a:ext cx="1752600" cy="6937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Group 21"/>
            <p:cNvGrpSpPr/>
            <p:nvPr/>
          </p:nvGrpSpPr>
          <p:grpSpPr>
            <a:xfrm>
              <a:off x="4800600" y="3200400"/>
              <a:ext cx="3735388" cy="1371600"/>
              <a:chOff x="4875212" y="4572000"/>
              <a:chExt cx="3735388" cy="1371600"/>
            </a:xfrm>
          </p:grpSpPr>
          <p:pic>
            <p:nvPicPr>
              <p:cNvPr id="17" name="Picture 14" descr="C:\Documents and Settings\grauman\Desktop\ims\Image011.bm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875212" y="4572000"/>
                <a:ext cx="1828800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16" descr="C:\Documents and Settings\grauman\Desktop\ims\Image038.bmp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781800" y="4572000"/>
                <a:ext cx="1828800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7620000" y="5484812"/>
                <a:ext cx="255588" cy="328613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 rot="10800000" flipV="1">
                <a:off x="5257801" y="5667375"/>
                <a:ext cx="438150" cy="1905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7364413" y="5462587"/>
                <a:ext cx="255587" cy="328613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6781800" y="4572000"/>
                <a:ext cx="1828800" cy="1371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516813" y="5486400"/>
                <a:ext cx="255587" cy="328613"/>
              </a:xfrm>
              <a:prstGeom prst="rect">
                <a:avLst/>
              </a:prstGeom>
              <a:noFill/>
              <a:ln w="38100">
                <a:solidFill>
                  <a:srgbClr val="200FA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5259388" y="4583668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Time t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011988" y="4572000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Time t+1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-19050" y="65532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tracking challenging?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36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 rot="16200000">
            <a:off x="-4582318" y="480218"/>
            <a:ext cx="8229600" cy="4525963"/>
          </a:xfrm>
        </p:spPr>
        <p:txBody>
          <a:bodyPr/>
          <a:lstStyle/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http://www.cs.bu.edu/~betke/research/bats/</a:t>
            </a:r>
          </a:p>
        </p:txBody>
      </p:sp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3" cstate="print"/>
          <a:srcRect l="30589" t="15044" r="31676" b="3703"/>
          <a:stretch>
            <a:fillRect/>
          </a:stretch>
        </p:blipFill>
        <p:spPr bwMode="auto">
          <a:xfrm>
            <a:off x="1943100" y="0"/>
            <a:ext cx="5486400" cy="719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19050" y="65532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 bat census</a:t>
            </a:r>
            <a:endParaRPr lang="en-US" dirty="0"/>
          </a:p>
        </p:txBody>
      </p:sp>
      <p:pic>
        <p:nvPicPr>
          <p:cNvPr id="3" name="davis-al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6850" y="1143000"/>
            <a:ext cx="6096000" cy="4572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84414" y="6019800"/>
            <a:ext cx="70689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http://www.cs.bu.edu/~betke/research/bats/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9050" y="65532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Video synopsis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http://www.vision.huji.ac.il/video-synopsis/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t="32632" r="1251" b="16316"/>
          <a:stretch/>
        </p:blipFill>
        <p:spPr bwMode="auto">
          <a:xfrm>
            <a:off x="119013" y="2362200"/>
            <a:ext cx="9024987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9050" y="65532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0319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409575" y="73025"/>
            <a:ext cx="8229600" cy="1143000"/>
          </a:xfrm>
        </p:spPr>
        <p:txBody>
          <a:bodyPr/>
          <a:lstStyle/>
          <a:p>
            <a:r>
              <a:rPr lang="en-US" dirty="0" smtClean="0"/>
              <a:t>Tracking: issues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b="1" dirty="0" smtClean="0"/>
              <a:t>Initialization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Often done manually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Background subtraction, detection can also be used</a:t>
            </a:r>
          </a:p>
          <a:p>
            <a:pPr>
              <a:spcAft>
                <a:spcPts val="600"/>
              </a:spcAft>
            </a:pPr>
            <a:r>
              <a:rPr lang="en-US" sz="2400" b="1" dirty="0" smtClean="0"/>
              <a:t>Data association</a:t>
            </a:r>
            <a:r>
              <a:rPr lang="en-US" sz="2400" dirty="0" smtClean="0"/>
              <a:t>, multiple tracked objects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Occlusions, clutter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409575" y="73025"/>
            <a:ext cx="8229600" cy="1143000"/>
          </a:xfrm>
        </p:spPr>
        <p:txBody>
          <a:bodyPr/>
          <a:lstStyle/>
          <a:p>
            <a:r>
              <a:rPr lang="en-US" dirty="0" smtClean="0"/>
              <a:t>Tracking: issues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b="1" dirty="0" smtClean="0"/>
              <a:t>Initialization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Often done manually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Background subtraction, detection can also be used</a:t>
            </a:r>
          </a:p>
          <a:p>
            <a:pPr>
              <a:spcAft>
                <a:spcPts val="600"/>
              </a:spcAft>
            </a:pPr>
            <a:r>
              <a:rPr lang="en-US" sz="2400" b="1" dirty="0" smtClean="0"/>
              <a:t>Data association</a:t>
            </a:r>
            <a:r>
              <a:rPr lang="en-US" sz="2400" dirty="0" smtClean="0"/>
              <a:t>, multiple tracked objects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Occlusions, clutter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Which measurements go with which tracks?</a:t>
            </a:r>
          </a:p>
        </p:txBody>
      </p:sp>
      <p:pic>
        <p:nvPicPr>
          <p:cNvPr id="4" name="Picture 3" descr="airplanes_blue_angels6_arrow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41910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5021571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4191000"/>
            <a:ext cx="2133600" cy="22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409575" y="73025"/>
            <a:ext cx="8229600" cy="1143000"/>
          </a:xfrm>
        </p:spPr>
        <p:txBody>
          <a:bodyPr/>
          <a:lstStyle/>
          <a:p>
            <a:r>
              <a:rPr lang="en-US" dirty="0" smtClean="0"/>
              <a:t>Tracking: issues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b="1" dirty="0" smtClean="0"/>
              <a:t>Initialization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Often done manually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Background subtraction, detection can also be used</a:t>
            </a:r>
          </a:p>
          <a:p>
            <a:pPr>
              <a:spcAft>
                <a:spcPts val="600"/>
              </a:spcAft>
            </a:pPr>
            <a:r>
              <a:rPr lang="en-US" sz="2400" b="1" dirty="0" smtClean="0"/>
              <a:t>Data association</a:t>
            </a:r>
            <a:r>
              <a:rPr lang="en-US" sz="2400" dirty="0" smtClean="0"/>
              <a:t>, multiple tracked objects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Occlusions, clutter</a:t>
            </a:r>
          </a:p>
          <a:p>
            <a:pPr>
              <a:spcAft>
                <a:spcPts val="600"/>
              </a:spcAft>
            </a:pPr>
            <a:r>
              <a:rPr lang="en-US" sz="2400" b="1" dirty="0" smtClean="0"/>
              <a:t>Deformable</a:t>
            </a:r>
            <a:r>
              <a:rPr lang="en-US" sz="2400" dirty="0" smtClean="0"/>
              <a:t> and articulated objects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3" name="Rectangle 5"/>
          <p:cNvSpPr>
            <a:spLocks noGrp="1" noChangeArrowheads="1"/>
          </p:cNvSpPr>
          <p:nvPr>
            <p:ph type="title"/>
          </p:nvPr>
        </p:nvSpPr>
        <p:spPr>
          <a:xfrm>
            <a:off x="193734" y="0"/>
            <a:ext cx="86868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Recall: </a:t>
            </a:r>
            <a:br>
              <a:rPr lang="en-US" sz="4000" dirty="0" smtClean="0"/>
            </a:br>
            <a:r>
              <a:rPr lang="en-US" sz="4000" dirty="0" smtClean="0"/>
              <a:t>tracking via deformable contours</a:t>
            </a:r>
          </a:p>
        </p:txBody>
      </p:sp>
      <p:sp>
        <p:nvSpPr>
          <p:cNvPr id="607234" name="Text Box 7"/>
          <p:cNvSpPr txBox="1">
            <a:spLocks noChangeArrowheads="1"/>
          </p:cNvSpPr>
          <p:nvPr/>
        </p:nvSpPr>
        <p:spPr bwMode="auto">
          <a:xfrm>
            <a:off x="811161" y="1371600"/>
            <a:ext cx="733911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Use final contour/model extracted at frame  </a:t>
            </a:r>
            <a:r>
              <a:rPr lang="en-US" sz="2400" i="1" dirty="0">
                <a:solidFill>
                  <a:srgbClr val="000000"/>
                </a:solidFill>
              </a:rPr>
              <a:t>t</a:t>
            </a:r>
            <a:r>
              <a:rPr lang="en-US" sz="2400" dirty="0">
                <a:solidFill>
                  <a:srgbClr val="000000"/>
                </a:solidFill>
              </a:rPr>
              <a:t>  as an initial solution for frame </a:t>
            </a:r>
            <a:r>
              <a:rPr lang="en-US" sz="2400" i="1" dirty="0">
                <a:solidFill>
                  <a:srgbClr val="000000"/>
                </a:solidFill>
              </a:rPr>
              <a:t>t+1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Evolve initial contour to fit exact object boundary at frame </a:t>
            </a:r>
            <a:r>
              <a:rPr lang="en-US" sz="2400" i="1" dirty="0">
                <a:solidFill>
                  <a:srgbClr val="000000"/>
                </a:solidFill>
              </a:rPr>
              <a:t>t+1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Repeat, initializing with most recent frame.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pic>
        <p:nvPicPr>
          <p:cNvPr id="4" name="Picture 5" descr="heart_lv_rv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3526581"/>
            <a:ext cx="2798018" cy="2798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leafmv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9253" y="3553990"/>
            <a:ext cx="3694147" cy="2770610"/>
          </a:xfrm>
          <a:prstGeom prst="rect">
            <a:avLst/>
          </a:prstGeom>
        </p:spPr>
      </p:pic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1828800" y="6550025"/>
            <a:ext cx="59229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Tahoma" pitchFamily="34" charset="0"/>
                <a:hlinkClick r:id="rId7"/>
              </a:rPr>
              <a:t>Visual Dynamics Group</a:t>
            </a:r>
            <a:r>
              <a:rPr lang="en-US" sz="1400" dirty="0">
                <a:solidFill>
                  <a:srgbClr val="000000"/>
                </a:solidFill>
                <a:latin typeface="Tahoma" pitchFamily="34" charset="0"/>
              </a:rPr>
              <a:t>, Dept. Engineering Science, University of Oxford.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409575" y="73025"/>
            <a:ext cx="8229600" cy="1143000"/>
          </a:xfrm>
        </p:spPr>
        <p:txBody>
          <a:bodyPr/>
          <a:lstStyle/>
          <a:p>
            <a:r>
              <a:rPr lang="en-US" dirty="0" smtClean="0"/>
              <a:t>Tracking: issues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b="1" dirty="0" smtClean="0"/>
              <a:t>Initialization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Often done manually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Background subtraction, detection can also be used</a:t>
            </a:r>
          </a:p>
          <a:p>
            <a:pPr>
              <a:spcAft>
                <a:spcPts val="600"/>
              </a:spcAft>
            </a:pPr>
            <a:r>
              <a:rPr lang="en-US" sz="2400" b="1" dirty="0" smtClean="0"/>
              <a:t>Data association</a:t>
            </a:r>
            <a:r>
              <a:rPr lang="en-US" sz="2400" dirty="0" smtClean="0"/>
              <a:t>, multiple tracked objects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Occlusions, clutter</a:t>
            </a:r>
          </a:p>
          <a:p>
            <a:pPr>
              <a:spcAft>
                <a:spcPts val="600"/>
              </a:spcAft>
            </a:pPr>
            <a:r>
              <a:rPr lang="en-US" sz="2400" b="1" dirty="0" smtClean="0"/>
              <a:t>Deformable</a:t>
            </a:r>
            <a:r>
              <a:rPr lang="en-US" sz="2400" dirty="0" smtClean="0"/>
              <a:t> and articulated objects</a:t>
            </a:r>
          </a:p>
          <a:p>
            <a:pPr>
              <a:spcAft>
                <a:spcPts val="600"/>
              </a:spcAft>
            </a:pPr>
            <a:r>
              <a:rPr lang="en-US" sz="2400" b="1" dirty="0" smtClean="0"/>
              <a:t>Constructing accurate models </a:t>
            </a:r>
            <a:r>
              <a:rPr lang="en-US" sz="2400" dirty="0" smtClean="0"/>
              <a:t>of dynamics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E.g., Fitting parameters for a linear dynamics model</a:t>
            </a:r>
          </a:p>
          <a:p>
            <a:pPr>
              <a:spcAft>
                <a:spcPts val="600"/>
              </a:spcAft>
            </a:pPr>
            <a:r>
              <a:rPr lang="en-US" sz="2400" b="1" dirty="0" smtClean="0"/>
              <a:t>Drift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Accumulation of errors over 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Drift</a:t>
            </a:r>
          </a:p>
        </p:txBody>
      </p:sp>
      <p:graphicFrame>
        <p:nvGraphicFramePr>
          <p:cNvPr id="1965063" name="Object 7"/>
          <p:cNvGraphicFramePr>
            <a:graphicFrameLocks noGrp="1" noChangeAspect="1"/>
          </p:cNvGraphicFramePr>
          <p:nvPr>
            <p:ph sz="half" idx="1"/>
          </p:nvPr>
        </p:nvGraphicFramePr>
        <p:xfrm>
          <a:off x="5334000" y="1447800"/>
          <a:ext cx="3009900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0" name="Image" r:id="rId4" imgW="3009524" imgH="2209524" progId="">
                  <p:embed/>
                </p:oleObj>
              </mc:Choice>
              <mc:Fallback>
                <p:oleObj name="Image" r:id="rId4" imgW="3009524" imgH="220952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447800"/>
                        <a:ext cx="3009900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6506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1219200"/>
            <a:ext cx="4038600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965065" name="Object 9"/>
          <p:cNvGraphicFramePr>
            <a:graphicFrameLocks noGrp="1" noChangeAspect="1"/>
          </p:cNvGraphicFramePr>
          <p:nvPr>
            <p:ph sz="half" idx="2"/>
          </p:nvPr>
        </p:nvGraphicFramePr>
        <p:xfrm>
          <a:off x="304800" y="4648200"/>
          <a:ext cx="8534400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1" name="Image" r:id="rId7" imgW="10298413" imgH="1015515" progId="">
                  <p:embed/>
                </p:oleObj>
              </mc:Choice>
              <mc:Fallback>
                <p:oleObj name="Image" r:id="rId7" imgW="10298413" imgH="1015515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648200"/>
                        <a:ext cx="8534400" cy="842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65067" name="Rectangle 11"/>
          <p:cNvSpPr>
            <a:spLocks noChangeArrowheads="1"/>
          </p:cNvSpPr>
          <p:nvPr/>
        </p:nvSpPr>
        <p:spPr bwMode="auto">
          <a:xfrm>
            <a:off x="457200" y="6216650"/>
            <a:ext cx="838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pitchFamily="34" charset="0"/>
              </a:rPr>
              <a:t>D. Ramanan, D. Forsyth, and A. Zisserman. </a:t>
            </a:r>
            <a:r>
              <a:rPr lang="en-US">
                <a:solidFill>
                  <a:srgbClr val="000000"/>
                </a:solidFill>
                <a:cs typeface="Arial" pitchFamily="34" charset="0"/>
                <a:hlinkClick r:id="rId9"/>
              </a:rPr>
              <a:t>Tracking People by Learning their Appearance</a:t>
            </a:r>
            <a:r>
              <a:rPr lang="en-US">
                <a:solidFill>
                  <a:srgbClr val="000000"/>
                </a:solidFill>
                <a:cs typeface="Arial" pitchFamily="34" charset="0"/>
              </a:rPr>
              <a:t>. PAMI 2007.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Summary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Tracking as inference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Goal: estimate posterior of object position given measurement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Linear models of dynamics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Represent state evolution and measurement models</a:t>
            </a:r>
          </a:p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Kalman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filters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Recursive prediction/correction updates to refine measurement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General tracking challenges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Optical flow for tracking?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001000" cy="838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If we have more than just a pair of frames, we could compute flow from one to the next:</a:t>
            </a:r>
          </a:p>
        </p:txBody>
      </p:sp>
      <p:sp>
        <p:nvSpPr>
          <p:cNvPr id="292868" name="Rectangle 4"/>
          <p:cNvSpPr>
            <a:spLocks noChangeArrowheads="1"/>
          </p:cNvSpPr>
          <p:nvPr/>
        </p:nvSpPr>
        <p:spPr bwMode="auto">
          <a:xfrm>
            <a:off x="685800" y="1752600"/>
            <a:ext cx="8001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But flow only reliable for small motions, and we may have occlusions, </a:t>
            </a:r>
            <a:r>
              <a:rPr lang="en-US" sz="2400" dirty="0" err="1" smtClean="0">
                <a:solidFill>
                  <a:srgbClr val="000000"/>
                </a:solidFill>
              </a:rPr>
              <a:t>textureless</a:t>
            </a:r>
            <a:r>
              <a:rPr lang="en-US" sz="2400" dirty="0" smtClean="0">
                <a:solidFill>
                  <a:srgbClr val="000000"/>
                </a:solidFill>
              </a:rPr>
              <a:t> regions that yield bad estimates anyway…</a:t>
            </a:r>
            <a:endParaRPr lang="en-US" sz="2000" dirty="0">
              <a:solidFill>
                <a:srgbClr val="000000"/>
              </a:solidFill>
            </a:endParaRP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6" name="Picture 3" descr="_8196_figure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949729"/>
            <a:ext cx="3397503" cy="153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_8196_figure29"/>
          <p:cNvPicPr>
            <a:picLocks noChangeAspect="1" noChangeArrowheads="1"/>
          </p:cNvPicPr>
          <p:nvPr/>
        </p:nvPicPr>
        <p:blipFill>
          <a:blip r:embed="rId4" cstate="print"/>
          <a:srcRect t="17950"/>
          <a:stretch>
            <a:fillRect/>
          </a:stretch>
        </p:blipFill>
        <p:spPr bwMode="auto">
          <a:xfrm>
            <a:off x="1676400" y="3778530"/>
            <a:ext cx="1828800" cy="140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19800" y="2559329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…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9" name="Picture 3" descr="_8196_figure19"/>
          <p:cNvPicPr>
            <a:picLocks noChangeAspect="1" noChangeArrowheads="1"/>
          </p:cNvPicPr>
          <p:nvPr/>
        </p:nvPicPr>
        <p:blipFill>
          <a:blip r:embed="rId3" cstate="print"/>
          <a:srcRect l="49342"/>
          <a:stretch>
            <a:fillRect/>
          </a:stretch>
        </p:blipFill>
        <p:spPr bwMode="auto">
          <a:xfrm>
            <a:off x="4267200" y="1949729"/>
            <a:ext cx="1721103" cy="153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</p:spPr>
      </p:pic>
      <p:pic>
        <p:nvPicPr>
          <p:cNvPr id="10" name="Picture 4" descr="_8196_figure29"/>
          <p:cNvPicPr>
            <a:picLocks noChangeAspect="1" noChangeArrowheads="1"/>
          </p:cNvPicPr>
          <p:nvPr/>
        </p:nvPicPr>
        <p:blipFill>
          <a:blip r:embed="rId4" cstate="print"/>
          <a:srcRect t="17950"/>
          <a:stretch>
            <a:fillRect/>
          </a:stretch>
        </p:blipFill>
        <p:spPr bwMode="auto">
          <a:xfrm>
            <a:off x="3657600" y="3778529"/>
            <a:ext cx="1828800" cy="140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</p:spPr>
      </p:pic>
      <p:sp>
        <p:nvSpPr>
          <p:cNvPr id="11" name="TextBox 10"/>
          <p:cNvSpPr txBox="1"/>
          <p:nvPr/>
        </p:nvSpPr>
        <p:spPr>
          <a:xfrm>
            <a:off x="5486400" y="4093509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…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2" name="Left Brace 11"/>
          <p:cNvSpPr/>
          <p:nvPr/>
        </p:nvSpPr>
        <p:spPr>
          <a:xfrm rot="16200000">
            <a:off x="2400300" y="2673629"/>
            <a:ext cx="304800" cy="19050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Left Brace 12"/>
          <p:cNvSpPr/>
          <p:nvPr/>
        </p:nvSpPr>
        <p:spPr>
          <a:xfrm rot="16200000">
            <a:off x="4381500" y="2673629"/>
            <a:ext cx="304800" cy="19050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9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Motion estimation techniques</a:t>
            </a:r>
          </a:p>
        </p:txBody>
      </p:sp>
      <p:sp>
        <p:nvSpPr>
          <p:cNvPr id="170291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458200" cy="4876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>
                <a:solidFill>
                  <a:schemeClr val="bg2"/>
                </a:solidFill>
              </a:rPr>
              <a:t>Direct methods</a:t>
            </a:r>
          </a:p>
          <a:p>
            <a:pPr lvl="1"/>
            <a:r>
              <a:rPr lang="en-US" dirty="0" smtClean="0">
                <a:solidFill>
                  <a:schemeClr val="bg2"/>
                </a:solidFill>
              </a:rPr>
              <a:t>Directly recover image motion at each pixel from </a:t>
            </a:r>
            <a:r>
              <a:rPr lang="en-US" dirty="0" err="1" smtClean="0">
                <a:solidFill>
                  <a:schemeClr val="bg2"/>
                </a:solidFill>
              </a:rPr>
              <a:t>spatio</a:t>
            </a:r>
            <a:r>
              <a:rPr lang="en-US" dirty="0" smtClean="0">
                <a:solidFill>
                  <a:schemeClr val="bg2"/>
                </a:solidFill>
              </a:rPr>
              <a:t>-temporal image brightness variations</a:t>
            </a:r>
          </a:p>
          <a:p>
            <a:pPr lvl="1"/>
            <a:r>
              <a:rPr lang="en-US" dirty="0" smtClean="0">
                <a:solidFill>
                  <a:schemeClr val="bg2"/>
                </a:solidFill>
              </a:rPr>
              <a:t>Dense motion fields, but sensitive to appearance variations</a:t>
            </a:r>
          </a:p>
          <a:p>
            <a:pPr lvl="1"/>
            <a:r>
              <a:rPr lang="en-US" dirty="0" smtClean="0">
                <a:solidFill>
                  <a:schemeClr val="bg2"/>
                </a:solidFill>
              </a:rPr>
              <a:t>Suitable for video and when image motion is small </a:t>
            </a:r>
            <a:br>
              <a:rPr lang="en-US" dirty="0" smtClean="0">
                <a:solidFill>
                  <a:schemeClr val="bg2"/>
                </a:solidFill>
              </a:rPr>
            </a:br>
            <a:endParaRPr lang="en-US" dirty="0" smtClean="0">
              <a:solidFill>
                <a:schemeClr val="bg2"/>
              </a:solidFill>
            </a:endParaRPr>
          </a:p>
          <a:p>
            <a:pPr>
              <a:buFontTx/>
              <a:buChar char="•"/>
            </a:pPr>
            <a:r>
              <a:rPr lang="en-US" b="1" dirty="0" smtClean="0"/>
              <a:t>Feature-based methods</a:t>
            </a:r>
          </a:p>
          <a:p>
            <a:pPr lvl="1"/>
            <a:r>
              <a:rPr lang="en-US" dirty="0" smtClean="0"/>
              <a:t>Extract visual features (corners, textured areas) and track them over multiple frames</a:t>
            </a:r>
          </a:p>
          <a:p>
            <a:pPr lvl="1"/>
            <a:r>
              <a:rPr lang="en-US" dirty="0" smtClean="0"/>
              <a:t>Sparse motion fields, but more robust tracking</a:t>
            </a:r>
          </a:p>
          <a:p>
            <a:pPr lvl="1"/>
            <a:r>
              <a:rPr lang="en-US" dirty="0" smtClean="0"/>
              <a:t>Suitable when image motion is large (10s of pixels)</a:t>
            </a:r>
          </a:p>
          <a:p>
            <a:endParaRPr lang="en-US" dirty="0" smtClean="0"/>
          </a:p>
          <a:p>
            <a:pPr lvl="1"/>
            <a:endParaRPr lang="en-US" sz="1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Feature-based matching for motion</a:t>
            </a:r>
            <a:endParaRPr lang="en-US" dirty="0"/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 cstate="print"/>
          <a:srcRect l="39844" t="25892" r="33221" b="37466"/>
          <a:stretch>
            <a:fillRect/>
          </a:stretch>
        </p:blipFill>
        <p:spPr bwMode="auto">
          <a:xfrm>
            <a:off x="228600" y="1981200"/>
            <a:ext cx="4191000" cy="4131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04800" y="15240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Interesting point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4600" y="13716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Best matching neighborhood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35156" t="36658" r="49219" b="45013"/>
          <a:stretch>
            <a:fillRect/>
          </a:stretch>
        </p:blipFill>
        <p:spPr bwMode="auto">
          <a:xfrm>
            <a:off x="7391400" y="2438400"/>
            <a:ext cx="152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17969" t="36658" r="64844" b="45013"/>
          <a:stretch>
            <a:fillRect/>
          </a:stretch>
        </p:blipFill>
        <p:spPr bwMode="auto">
          <a:xfrm>
            <a:off x="5486400" y="2438400"/>
            <a:ext cx="1676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791200" y="19050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Time 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3800" y="19050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Time t+1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1066800" y="2667000"/>
            <a:ext cx="381000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rot="5400000" flipH="1" flipV="1">
            <a:off x="6285706" y="3009900"/>
            <a:ext cx="228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Rectangle 14"/>
          <p:cNvSpPr/>
          <p:nvPr/>
        </p:nvSpPr>
        <p:spPr bwMode="auto">
          <a:xfrm>
            <a:off x="381000" y="4267200"/>
            <a:ext cx="4114800" cy="2362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3400" y="209686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Search window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4800600"/>
            <a:ext cx="4648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Search window is centered at the point where we last saw the feature, in image I1.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Best match = position where we have the highest normalized cross-correlation value.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A Camera Mouse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Video interface: use feature tracking as mouse replacement</a:t>
            </a:r>
            <a:endParaRPr lang="en-US" dirty="0"/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 cstate="print"/>
          <a:srcRect l="16406" t="36658" r="46094" b="24528"/>
          <a:stretch>
            <a:fillRect/>
          </a:stretch>
        </p:blipFill>
        <p:spPr bwMode="auto">
          <a:xfrm>
            <a:off x="381000" y="22860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343400" y="1981200"/>
            <a:ext cx="4419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36550"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User clicks on the feature to be tracked </a:t>
            </a:r>
          </a:p>
          <a:p>
            <a:pPr indent="336550"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Take the 15x15 pixel square of the feature </a:t>
            </a:r>
          </a:p>
          <a:p>
            <a:pPr indent="336550"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In the next image do a search to find the 15x15 region with the highest correlation </a:t>
            </a:r>
          </a:p>
          <a:p>
            <a:pPr indent="336550"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Move the mouse pointer accordingly </a:t>
            </a:r>
          </a:p>
          <a:p>
            <a:pPr indent="336550"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Repeat in the background every 1/30th of a second </a:t>
            </a:r>
          </a:p>
          <a:p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6211669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James </a:t>
            </a:r>
            <a:r>
              <a:rPr lang="en-US" dirty="0" err="1">
                <a:solidFill>
                  <a:srgbClr val="000000"/>
                </a:solidFill>
              </a:rPr>
              <a:t>Gips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en-US" dirty="0" err="1">
                <a:solidFill>
                  <a:srgbClr val="000000"/>
                </a:solidFill>
              </a:rPr>
              <a:t>Margrit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Betke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http://www.bc.edu/schools/csom/eagleeyes/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9637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A Camera Mouse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Specialized software for communication, games</a:t>
            </a:r>
            <a:endParaRPr lang="en-US" dirty="0"/>
          </a:p>
        </p:txBody>
      </p:sp>
      <p:pic>
        <p:nvPicPr>
          <p:cNvPr id="149506" name="Picture 2" descr="http://www.roetting.de/eyes-tea/history/030515/picture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981200"/>
            <a:ext cx="2590800" cy="2410998"/>
          </a:xfrm>
          <a:prstGeom prst="rect">
            <a:avLst/>
          </a:prstGeom>
          <a:noFill/>
        </p:spPr>
      </p:pic>
      <p:pic>
        <p:nvPicPr>
          <p:cNvPr id="149508" name="Picture 4" descr="http://www.roetting.de/eyes-tea/history/030515/picture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2057400"/>
            <a:ext cx="3028950" cy="228600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04800" y="579120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James </a:t>
            </a:r>
            <a:r>
              <a:rPr lang="en-US" dirty="0" err="1">
                <a:solidFill>
                  <a:srgbClr val="000000"/>
                </a:solidFill>
              </a:rPr>
              <a:t>Gips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en-US" dirty="0" err="1">
                <a:solidFill>
                  <a:srgbClr val="000000"/>
                </a:solidFill>
              </a:rPr>
              <a:t>Margrit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Betke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http://www.bc.edu/schools/csom/eagleeyes/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8693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8698</TotalTime>
  <Words>1896</Words>
  <Application>Microsoft Office PowerPoint</Application>
  <PresentationFormat>On-screen Show (4:3)</PresentationFormat>
  <Paragraphs>432</Paragraphs>
  <Slides>49</Slides>
  <Notes>35</Notes>
  <HiddenSlides>0</HiddenSlides>
  <MMClips>2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Blank Presentation</vt:lpstr>
      <vt:lpstr>1_Office Theme</vt:lpstr>
      <vt:lpstr>1_Default Design</vt:lpstr>
      <vt:lpstr>1_Blank Presentation</vt:lpstr>
      <vt:lpstr>2_Blank Presentation</vt:lpstr>
      <vt:lpstr>3_Default Design</vt:lpstr>
      <vt:lpstr>5_Blank Presentation</vt:lpstr>
      <vt:lpstr>7_Default Design</vt:lpstr>
      <vt:lpstr>Equation</vt:lpstr>
      <vt:lpstr>Image</vt:lpstr>
      <vt:lpstr>TP15 - Tracking</vt:lpstr>
      <vt:lpstr>Outline</vt:lpstr>
      <vt:lpstr>Tracking: some applications</vt:lpstr>
      <vt:lpstr>Why is tracking challenging? </vt:lpstr>
      <vt:lpstr>Optical flow for tracking?</vt:lpstr>
      <vt:lpstr>Motion estimation techniques</vt:lpstr>
      <vt:lpstr>Feature-based matching for motion</vt:lpstr>
      <vt:lpstr>Example: A Camera Mouse</vt:lpstr>
      <vt:lpstr>Example: A Camera Mouse</vt:lpstr>
      <vt:lpstr>A Camera Mouse</vt:lpstr>
      <vt:lpstr>Feature-based matching for motion</vt:lpstr>
      <vt:lpstr>Detection vs. tracking</vt:lpstr>
      <vt:lpstr>Detection vs. tracking</vt:lpstr>
      <vt:lpstr>Detection vs. tracking</vt:lpstr>
      <vt:lpstr>Detection vs. tracking</vt:lpstr>
      <vt:lpstr>Tracking with dynamics</vt:lpstr>
      <vt:lpstr>Tracking as inference</vt:lpstr>
      <vt:lpstr>State vs. observation</vt:lpstr>
      <vt:lpstr>Tracking as inference</vt:lpstr>
      <vt:lpstr>PowerPoint Presentation</vt:lpstr>
      <vt:lpstr>PowerPoint Presentation</vt:lpstr>
      <vt:lpstr>Independence assumptions</vt:lpstr>
      <vt:lpstr>PowerPoint Presentation</vt:lpstr>
      <vt:lpstr>Questions</vt:lpstr>
      <vt:lpstr>Notation reminder</vt:lpstr>
      <vt:lpstr>Linear dynamic model</vt:lpstr>
      <vt:lpstr>Example: randomly drifting points</vt:lpstr>
      <vt:lpstr>PowerPoint Presentation</vt:lpstr>
      <vt:lpstr>Example: Constant velocity (1D points)</vt:lpstr>
      <vt:lpstr>Questions</vt:lpstr>
      <vt:lpstr>The Kalman filter</vt:lpstr>
      <vt:lpstr>Kalman filter</vt:lpstr>
      <vt:lpstr>1D Kalman filter: Prediction</vt:lpstr>
      <vt:lpstr>1D Kalman filter: Correction</vt:lpstr>
      <vt:lpstr>Prediction vs. correction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bat census</vt:lpstr>
      <vt:lpstr>Video synopsis</vt:lpstr>
      <vt:lpstr>Tracking: issues</vt:lpstr>
      <vt:lpstr>Tracking: issues</vt:lpstr>
      <vt:lpstr>Tracking: issues</vt:lpstr>
      <vt:lpstr>Recall:  tracking via deformable contours</vt:lpstr>
      <vt:lpstr>Tracking: issues</vt:lpstr>
      <vt:lpstr>Drift</vt:lpstr>
      <vt:lpstr>Summary</vt:lpstr>
    </vt:vector>
  </TitlesOfParts>
  <Company>UT-Austin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tracking</dc:title>
  <dc:creator>Kristen Grauman</dc:creator>
  <cp:lastModifiedBy>mcoimbra</cp:lastModifiedBy>
  <cp:revision>23</cp:revision>
  <cp:lastPrinted>2011-05-11T03:48:00Z</cp:lastPrinted>
  <dcterms:created xsi:type="dcterms:W3CDTF">2011-04-20T02:12:34Z</dcterms:created>
  <dcterms:modified xsi:type="dcterms:W3CDTF">2014-09-24T18:03:47Z</dcterms:modified>
</cp:coreProperties>
</file>