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9" r:id="rId3"/>
    <p:sldId id="319" r:id="rId4"/>
    <p:sldId id="349" r:id="rId5"/>
    <p:sldId id="351" r:id="rId6"/>
    <p:sldId id="357" r:id="rId7"/>
    <p:sldId id="359" r:id="rId8"/>
    <p:sldId id="360" r:id="rId9"/>
    <p:sldId id="361" r:id="rId10"/>
    <p:sldId id="362" r:id="rId11"/>
    <p:sldId id="363" r:id="rId12"/>
    <p:sldId id="366" r:id="rId13"/>
    <p:sldId id="367" r:id="rId14"/>
    <p:sldId id="368" r:id="rId15"/>
    <p:sldId id="369" r:id="rId16"/>
    <p:sldId id="364" r:id="rId17"/>
    <p:sldId id="321" r:id="rId18"/>
    <p:sldId id="311" r:id="rId19"/>
    <p:sldId id="312" r:id="rId20"/>
    <p:sldId id="332" r:id="rId21"/>
    <p:sldId id="333" r:id="rId22"/>
    <p:sldId id="334" r:id="rId23"/>
    <p:sldId id="335" r:id="rId24"/>
    <p:sldId id="336" r:id="rId25"/>
    <p:sldId id="337" r:id="rId26"/>
    <p:sldId id="320" r:id="rId27"/>
    <p:sldId id="322" r:id="rId28"/>
    <p:sldId id="310" r:id="rId29"/>
    <p:sldId id="323" r:id="rId30"/>
    <p:sldId id="324" r:id="rId31"/>
    <p:sldId id="365" r:id="rId32"/>
    <p:sldId id="326" r:id="rId33"/>
    <p:sldId id="327" r:id="rId34"/>
    <p:sldId id="328" r:id="rId35"/>
    <p:sldId id="329" r:id="rId36"/>
    <p:sldId id="370" r:id="rId37"/>
    <p:sldId id="371" r:id="rId38"/>
    <p:sldId id="331" r:id="rId39"/>
    <p:sldId id="303" r:id="rId4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440D6-47C3-437A-8A1C-BFE3B97A648F}" v="4" dt="2020-08-26T15:53:2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69" autoAdjust="0"/>
    <p:restoredTop sz="91940"/>
  </p:normalViewPr>
  <p:slideViewPr>
    <p:cSldViewPr>
      <p:cViewPr varScale="1">
        <p:scale>
          <a:sx n="113" d="100"/>
          <a:sy n="113" d="100"/>
        </p:scale>
        <p:origin x="2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C6A440D6-47C3-437A-8A1C-BFE3B97A648F}"/>
    <pc:docChg chg="custSel modHandout">
      <pc:chgData name="up423346@ms.uporto.pt" userId="886f1fb4-dee8-4943-9147-91ac47e3c32e" providerId="ADAL" clId="{C6A440D6-47C3-437A-8A1C-BFE3B97A648F}" dt="2020-08-26T15:53:29.617" v="4" actId="20577"/>
      <pc:docMkLst>
        <pc:docMk/>
      </pc:docMkLst>
    </pc:docChg>
  </pc:docChgLst>
  <pc:docChgLst>
    <pc:chgData name="up423346@ms.uporto.pt" userId="886f1fb4-dee8-4943-9147-91ac47e3c32e" providerId="ADAL" clId="{0F68A45D-8A76-4B69-815C-29E1DE7E926C}"/>
    <pc:docChg chg="delSld">
      <pc:chgData name="up423346@ms.uporto.pt" userId="886f1fb4-dee8-4943-9147-91ac47e3c32e" providerId="ADAL" clId="{0F68A45D-8A76-4B69-815C-29E1DE7E926C}" dt="2020-08-13T15:36:29.322" v="0" actId="47"/>
      <pc:docMkLst>
        <pc:docMk/>
      </pc:docMkLst>
      <pc:sldChg chg="del">
        <pc:chgData name="up423346@ms.uporto.pt" userId="886f1fb4-dee8-4943-9147-91ac47e3c32e" providerId="ADAL" clId="{0F68A45D-8A76-4B69-815C-29E1DE7E926C}" dt="2020-08-13T15:36:29.322" v="0" actId="47"/>
        <pc:sldMkLst>
          <pc:docMk/>
          <pc:sldMk cId="0" sldId="32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DB32BDF-9100-4BAB-B63B-240369735F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583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TP13 - </a:t>
            </a:r>
            <a:r>
              <a:rPr lang="pt-PT" dirty="0" err="1"/>
              <a:t>Statistical</a:t>
            </a:r>
            <a:r>
              <a:rPr lang="pt-PT" dirty="0"/>
              <a:t> </a:t>
            </a:r>
            <a:r>
              <a:rPr lang="pt-PT" dirty="0" err="1"/>
              <a:t>Classifiers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21CB209-2FCE-4592-B850-C1AFEC8144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TP13 - Statistical Classifiers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B2E2DA-0542-4BAD-A608-1A3CE93632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FEBF3D8-210E-4401-BEFF-ADFC7DD5CA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9679D3C-B52A-4A2F-9D74-B3AC26BE2D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DF00654-72B6-41AF-A076-8833B3F00E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029B725-0090-4964-8608-194396AC6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80C9F84A-A9BC-431D-8E11-CBFBF8B5C88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10D6BEC3-2BEA-46E7-9316-88D57E7F9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53622780-AFB8-47FB-A0C8-36BDB9EB0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01FFC-829B-4181-976B-FB11ECD6C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</p:spTree>
    <p:extLst>
      <p:ext uri="{BB962C8B-B14F-4D97-AF65-F5344CB8AC3E}">
        <p14:creationId xmlns:p14="http://schemas.microsoft.com/office/powerpoint/2010/main" val="21110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C3444C-0D5E-45EC-AE15-194A904793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1800E7-B0C4-4F44-99E3-0A28B8B4F0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5A31-221F-496E-821D-6C78DD0AF2A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645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E6E3CA-FEAF-483A-933C-38C25D4F21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E3584B-205D-4DD0-B7F9-FEE67DB544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B027-1E94-48DD-B95B-CB21C34362E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9145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22A42-0EC6-4D0A-BA09-A780D5D8F0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40900-052E-4B0F-8E1F-9A2B253EBB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7EDB-DD19-4A5E-8E96-78C7C5735D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1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6903A2-A1E5-4F00-A46D-20222ED796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939451-50A2-4B3B-9BD4-83D99EBC6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9EF90-2938-434C-B571-95AB0701982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1324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23D08-867F-4A8D-AFDD-6456ABEDD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0E5309-DF34-4437-ADEB-148A3083F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970-4BE1-4DBD-B56C-9E36EE7F03E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024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06A5D-02E6-483A-8BE7-9ACF9A8EED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CFBFE0-0B49-4DB7-8FC8-5877A70860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C485-38FC-4AF3-AD9F-AB57BC91CB4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5131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8967C7-6E06-4808-A86A-385A06FC3F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22404F-EB1A-42BD-B19B-DCF47AF1A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5F72-D316-44B8-B195-30B20E38F3B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2738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A8FA4-6525-44DA-9CFB-0F518E966B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ED04F6-0B8B-4753-8B56-43372D550D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3F78-19FB-44CD-9909-8805AF2C821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330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27BB30B-69B8-4F8F-A338-0000B8FB73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FFE6C14-C2ED-4AA6-90C3-63D9C3DCE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6CAB-0192-4A76-A6CF-7AF74721E51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5024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436A1-BCA4-4B4B-A26E-AB255FD5EA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62B42-B08F-45FD-A2B4-C8EA111B74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72B8-7856-4091-97D7-026A0349787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0768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5F3D0-3C6A-46AF-AFD0-9030829516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5E076-8053-4A64-B384-77EE71EB48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8373-D62C-467B-B7F1-F58FB53C64B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395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DC19A3-4769-480D-9FFF-AEFF78858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5EBFA5-AB66-4CA8-9B01-541FD4B5E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C38FF2-D9F7-4174-AAF1-E672B2376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AA5EF4-3883-42C3-B891-3FFFA50813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9D8E4DB-861A-45B1-A6FE-39AA4397A94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94037683-9EE8-4E6D-B8E2-64983308E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0A7EAC1F-1F3F-4FDF-BFD0-B1DF23FCA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liCbRZPrZ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awm/tutori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58BE47-C4C6-46A1-A574-34D1548C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72097E-10B8-4F7B-AB82-4E6042AE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TP8</a:t>
            </a:r>
            <a:br>
              <a:rPr lang="en-US" altLang="pt-PT" sz="4400">
                <a:solidFill>
                  <a:schemeClr val="tx1"/>
                </a:solidFill>
              </a:rPr>
            </a:br>
            <a:r>
              <a:rPr lang="en-US" altLang="pt-PT" sz="4400">
                <a:solidFill>
                  <a:schemeClr val="tx1"/>
                </a:solidFill>
              </a:rPr>
              <a:t>Statistical Classifiers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A77DADE-C706-47B0-9ABF-D46D15005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Renna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63318889-37E6-4BA4-BC53-0CC28C9A07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20B118-3588-4432-A7F1-72E2A6276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Multivariate Distribution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69864F18-B957-419C-8AA4-EE872055B8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 sz="2800"/>
              <a:t>For N dimensions:</a:t>
            </a:r>
          </a:p>
          <a:p>
            <a:pPr eaLnBrk="1" hangingPunct="1"/>
            <a:endParaRPr lang="pt-PT" altLang="en-US" sz="2800"/>
          </a:p>
          <a:p>
            <a:pPr eaLnBrk="1" hangingPunct="1"/>
            <a:endParaRPr lang="pt-PT" altLang="en-US" sz="2800"/>
          </a:p>
          <a:p>
            <a:pPr eaLnBrk="1" hangingPunct="1"/>
            <a:r>
              <a:rPr lang="pt-PT" altLang="en-US" sz="2800"/>
              <a:t>Mean feature vector:</a:t>
            </a:r>
          </a:p>
          <a:p>
            <a:pPr eaLnBrk="1" hangingPunct="1"/>
            <a:r>
              <a:rPr lang="pt-PT" altLang="en-US" sz="2800"/>
              <a:t>Covariance Matrix:</a:t>
            </a: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1A1B1A67-B9EF-47F9-8A9D-A19CF596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>
            <a:extLst>
              <a:ext uri="{FF2B5EF4-FFF2-40B4-BE49-F238E27FC236}">
                <a16:creationId xmlns:a16="http://schemas.microsoft.com/office/drawing/2014/main" id="{9BE10171-1BDC-45F6-B856-07E82CDE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7" name="Object 11">
            <a:extLst>
              <a:ext uri="{FF2B5EF4-FFF2-40B4-BE49-F238E27FC236}">
                <a16:creationId xmlns:a16="http://schemas.microsoft.com/office/drawing/2014/main" id="{E25CC210-37AA-4C3D-BDB2-96B63A0831C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419100" imgH="228600" progId="Equation.3">
                  <p:embed/>
                </p:oleObj>
              </mc:Choice>
              <mc:Fallback>
                <p:oleObj name="Equation" r:id="rId5" imgW="419100" imgH="228600" progId="Equation.3">
                  <p:embed/>
                  <p:pic>
                    <p:nvPicPr>
                      <p:cNvPr id="15367" name="Object 11">
                        <a:extLst>
                          <a:ext uri="{FF2B5EF4-FFF2-40B4-BE49-F238E27FC236}">
                            <a16:creationId xmlns:a16="http://schemas.microsoft.com/office/drawing/2014/main" id="{E25CC210-37AA-4C3D-BDB2-96B63A0831C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13">
            <a:extLst>
              <a:ext uri="{FF2B5EF4-FFF2-40B4-BE49-F238E27FC236}">
                <a16:creationId xmlns:a16="http://schemas.microsoft.com/office/drawing/2014/main" id="{52EBD35D-7129-4260-BE31-887FF891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>
            <a:extLst>
              <a:ext uri="{FF2B5EF4-FFF2-40B4-BE49-F238E27FC236}">
                <a16:creationId xmlns:a16="http://schemas.microsoft.com/office/drawing/2014/main" id="{D01F78E5-04C3-4EAE-A7B9-231DB686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>
            <a:extLst>
              <a:ext uri="{FF2B5EF4-FFF2-40B4-BE49-F238E27FC236}">
                <a16:creationId xmlns:a16="http://schemas.microsoft.com/office/drawing/2014/main" id="{C87AD69E-F758-4984-A5B7-ED696FFE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Slide Number Placeholder 1">
            <a:extLst>
              <a:ext uri="{FF2B5EF4-FFF2-40B4-BE49-F238E27FC236}">
                <a16:creationId xmlns:a16="http://schemas.microsoft.com/office/drawing/2014/main" id="{91EE1890-1896-4DCB-B809-E2C7287184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695A6EC-A082-44DD-91B9-31B089E5F7C6}" type="slidenum">
              <a:rPr lang="pt-PT" altLang="en-US" sz="1400" smtClean="0">
                <a:solidFill>
                  <a:srgbClr val="0000FF"/>
                </a:solidFill>
              </a:rPr>
              <a:pPr algn="r"/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5B9FFEFD-CD56-4146-8A4C-CC917AA87F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1B0A4C2C-3944-4A8D-AF7E-4B534E53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81708AD0-186E-4B46-A34C-C07540A37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Mahalanobis Distance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22A695C-6A7A-49D5-9801-704400655C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altLang="en-US"/>
              <a:t>Based on the covariance of coefficients</a:t>
            </a:r>
          </a:p>
          <a:p>
            <a:pPr eaLnBrk="1" hangingPunct="1"/>
            <a:r>
              <a:rPr lang="pt-PT" altLang="en-US"/>
              <a:t>Superior to the Euclidean distance</a:t>
            </a:r>
          </a:p>
        </p:txBody>
      </p:sp>
      <p:pic>
        <p:nvPicPr>
          <p:cNvPr id="16390" name="Picture 4">
            <a:extLst>
              <a:ext uri="{FF2B5EF4-FFF2-40B4-BE49-F238E27FC236}">
                <a16:creationId xmlns:a16="http://schemas.microsoft.com/office/drawing/2014/main" id="{90113001-EE17-45D1-88AE-94428674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1">
            <a:extLst>
              <a:ext uri="{FF2B5EF4-FFF2-40B4-BE49-F238E27FC236}">
                <a16:creationId xmlns:a16="http://schemas.microsoft.com/office/drawing/2014/main" id="{62B5FB3D-47BF-4B09-8E0B-1613BC2700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D3BF89-002D-4DDE-B487-CE18FBCF6F86}" type="slidenum">
              <a:rPr lang="pt-PT" altLang="en-US" sz="1400">
                <a:solidFill>
                  <a:srgbClr val="0000FF"/>
                </a:solidFill>
              </a:rPr>
              <a:pPr algn="r"/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6050-ACC5-FF49-B3CC-5B76865F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3BA9-0F84-6045-9C57-16AB64483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Classifiers are optimized to reduce training errors</a:t>
            </a:r>
          </a:p>
          <a:p>
            <a:pPr lvl="1"/>
            <a:r>
              <a:rPr lang="en-US" dirty="0"/>
              <a:t>(supervised learning): we have access to a set of training data for which we know the correct class/answer</a:t>
            </a:r>
          </a:p>
          <a:p>
            <a:endParaRPr lang="en-US" dirty="0"/>
          </a:p>
          <a:p>
            <a:r>
              <a:rPr lang="en-US" dirty="0"/>
              <a:t>What if test data is different from training data?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C567E-0757-F44E-97FE-F9B652A897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81CFC-C3A6-D344-B610-88FF1D4D4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224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1AE-CCE3-A348-AC84-71285114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5851C-9FF3-4347-8514-6F98D2473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8067-E2D0-2043-927F-FFE18204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55871-F541-A744-A471-1EC7533FF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Is the model too simple for the data?</a:t>
            </a:r>
          </a:p>
          <a:p>
            <a:pPr lvl="1"/>
            <a:r>
              <a:rPr lang="en-US" altLang="en-US" dirty="0"/>
              <a:t>Underfitting: cannot capture data behavior</a:t>
            </a:r>
          </a:p>
          <a:p>
            <a:r>
              <a:rPr lang="en-US" altLang="en-US" dirty="0"/>
              <a:t>Is the model too complex for the data?</a:t>
            </a:r>
          </a:p>
          <a:p>
            <a:pPr lvl="1"/>
            <a:r>
              <a:rPr lang="en-US" altLang="en-US" dirty="0"/>
              <a:t>Overfitting: fit perfectly training data, but will not generalize well on unseen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24DE6-9E35-E44E-BC0B-BC51E862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4" y="4293096"/>
            <a:ext cx="6917711" cy="19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7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F69-70E5-BA42-8AF0-088EC895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FE5F-FA61-6540-A510-9973508D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  <a:p>
            <a:pPr lvl="1"/>
            <a:r>
              <a:rPr lang="en-US" dirty="0"/>
              <a:t>Average error in predicting correct value</a:t>
            </a:r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Variability of model prediction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A125-D4B2-6543-90CD-E2D3A7A65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21588-4045-724C-9E86-F49053737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91DE-A78F-B64C-8C0E-6B817888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4" y="4293096"/>
            <a:ext cx="6917711" cy="195590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E269F20B-6649-5F41-888F-619F5B0D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105" y="4005064"/>
            <a:ext cx="1037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High bias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FF42AB9-0F6F-F442-884B-EAC8B9C2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121" y="4005064"/>
            <a:ext cx="1436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High variance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05ABBD4-65B2-9A47-A4E5-329995DA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009532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Low bias, low variance</a:t>
            </a:r>
          </a:p>
        </p:txBody>
      </p:sp>
    </p:spTree>
    <p:extLst>
      <p:ext uri="{BB962C8B-B14F-4D97-AF65-F5344CB8AC3E}">
        <p14:creationId xmlns:p14="http://schemas.microsoft.com/office/powerpoint/2010/main" val="263797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C245-51ED-DC43-8A62-3BF9AD46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7437-1A5E-2C44-9198-61707FCC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err = bias</a:t>
            </a:r>
            <a:r>
              <a:rPr lang="en-US" baseline="30000" dirty="0"/>
              <a:t>2 </a:t>
            </a:r>
            <a:r>
              <a:rPr lang="en-US" dirty="0"/>
              <a:t>+ variance + irreducible err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5AB6C-EB93-BD4C-949A-B68C4E816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TP8 - Statistical Classifiers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1C3D-764B-3144-8128-E9A97D2E5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F936D18-B465-134A-8158-8FCF7125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968552" cy="3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E5858BBF-E1F9-460A-AB03-6E23A53919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EA71A0A-8275-4AA3-8CC5-597B4AE38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K-Nearest Neighbours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553E53D3-1AE4-48E1-BAAF-41B4A67748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Choose the closest K neighbours to a new observation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Classify the new object based on the </a:t>
            </a:r>
            <a:r>
              <a:rPr lang="pt-PT" altLang="en-US" b="1"/>
              <a:t>class </a:t>
            </a:r>
            <a:r>
              <a:rPr lang="pt-PT" altLang="en-US"/>
              <a:t>of these K objects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Assumes no model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en-US"/>
              <a:t>Does not scale very well...</a:t>
            </a:r>
          </a:p>
        </p:txBody>
      </p:sp>
      <p:pic>
        <p:nvPicPr>
          <p:cNvPr id="17413" name="Picture 4" descr="279px-KnnClassification">
            <a:extLst>
              <a:ext uri="{FF2B5EF4-FFF2-40B4-BE49-F238E27FC236}">
                <a16:creationId xmlns:a16="http://schemas.microsoft.com/office/drawing/2014/main" id="{768ED953-805E-4D18-A2C3-3D633B33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1">
            <a:extLst>
              <a:ext uri="{FF2B5EF4-FFF2-40B4-BE49-F238E27FC236}">
                <a16:creationId xmlns:a16="http://schemas.microsoft.com/office/drawing/2014/main" id="{F6C18BE0-447A-417A-BA22-26DC13B2B9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401FE2-463C-4A02-8C1D-1A70D3A73E2B}" type="slidenum">
              <a:rPr lang="pt-PT" altLang="en-US" sz="1400">
                <a:solidFill>
                  <a:srgbClr val="0000FF"/>
                </a:solidFill>
              </a:rPr>
              <a:pPr algn="r"/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C235DEF7-8CF4-4E8C-A346-3DF770646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810BB60-555C-4862-936E-C4C40E49F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Support Vector Machines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1F51740-4CEC-4AF4-B5E6-F84589871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Statistical Classifiers</a:t>
            </a:r>
          </a:p>
          <a:p>
            <a:pPr eaLnBrk="1" hangingPunct="1"/>
            <a:r>
              <a:rPr lang="en-US" altLang="pt-PT" dirty="0"/>
              <a:t>Support Vector Machines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Neural Networks</a:t>
            </a:r>
          </a:p>
          <a:p>
            <a:pPr marL="0" indent="0" eaLnBrk="1" hangingPunct="1">
              <a:buNone/>
            </a:pPr>
            <a:endParaRPr lang="en-US" altLang="pt-PT" dirty="0"/>
          </a:p>
        </p:txBody>
      </p:sp>
      <p:sp>
        <p:nvSpPr>
          <p:cNvPr id="30725" name="Slide Number Placeholder 1">
            <a:extLst>
              <a:ext uri="{FF2B5EF4-FFF2-40B4-BE49-F238E27FC236}">
                <a16:creationId xmlns:a16="http://schemas.microsoft.com/office/drawing/2014/main" id="{695C112A-F540-4A7D-9BE5-4C802F03E6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B6CE053-7CE2-4E8C-A9BC-00B1E88AC253}" type="slidenum">
              <a:rPr lang="pt-PT" altLang="en-US" sz="1400">
                <a:solidFill>
                  <a:srgbClr val="0000FF"/>
                </a:solidFill>
              </a:rPr>
              <a:pPr algn="r"/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1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>
            <a:extLst>
              <a:ext uri="{FF2B5EF4-FFF2-40B4-BE49-F238E27FC236}">
                <a16:creationId xmlns:a16="http://schemas.microsoft.com/office/drawing/2014/main" id="{B4F2EF95-DEE4-48E3-ACB8-9326FC906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2E73098-50BD-4CC0-86E6-1C472C1E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Maximum-margin hyperplane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4051E88A-AB7D-4FD4-8043-AB2ACCA8CB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There are many planes that can separate our </a:t>
            </a:r>
            <a:r>
              <a:rPr lang="pt-PT" altLang="pt-PT" b="1"/>
              <a:t>classes </a:t>
            </a:r>
            <a:r>
              <a:rPr lang="pt-PT" altLang="pt-PT"/>
              <a:t>in </a:t>
            </a:r>
            <a:r>
              <a:rPr lang="pt-PT" altLang="pt-PT" b="1"/>
              <a:t>feature space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Only one </a:t>
            </a:r>
            <a:r>
              <a:rPr lang="pt-PT" altLang="pt-PT" b="1"/>
              <a:t>maximizes the separation margin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Of course that classes need to be separable in the first place...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3ED7A77F-71C4-4FAA-BB82-6E8643F475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 dirty="0"/>
          </a:p>
        </p:txBody>
      </p:sp>
      <p:pic>
        <p:nvPicPr>
          <p:cNvPr id="31750" name="Picture 4">
            <a:extLst>
              <a:ext uri="{FF2B5EF4-FFF2-40B4-BE49-F238E27FC236}">
                <a16:creationId xmlns:a16="http://schemas.microsoft.com/office/drawing/2014/main" id="{4CC4F28A-262F-4BF0-8497-3B874DBE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2317"/>
            <a:ext cx="40989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1" name="Object 10">
            <a:extLst>
              <a:ext uri="{FF2B5EF4-FFF2-40B4-BE49-F238E27FC236}">
                <a16:creationId xmlns:a16="http://schemas.microsoft.com/office/drawing/2014/main" id="{43AB3BB3-6D2F-46AE-8CAC-4675AE133C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5445125"/>
          <a:ext cx="3311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4" imgW="1688367" imgH="241195" progId="Equation.3">
                  <p:embed/>
                </p:oleObj>
              </mc:Choice>
              <mc:Fallback>
                <p:oleObj name="Equation" r:id="rId4" imgW="1688367" imgH="241195" progId="Equation.3">
                  <p:embed/>
                  <p:pic>
                    <p:nvPicPr>
                      <p:cNvPr id="31751" name="Object 10">
                        <a:extLst>
                          <a:ext uri="{FF2B5EF4-FFF2-40B4-BE49-F238E27FC236}">
                            <a16:creationId xmlns:a16="http://schemas.microsoft.com/office/drawing/2014/main" id="{43AB3BB3-6D2F-46AE-8CAC-4675AE133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45125"/>
                        <a:ext cx="3311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9">
            <a:extLst>
              <a:ext uri="{FF2B5EF4-FFF2-40B4-BE49-F238E27FC236}">
                <a16:creationId xmlns:a16="http://schemas.microsoft.com/office/drawing/2014/main" id="{160D2250-5E8E-4D58-8D57-396603F64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20671"/>
              </p:ext>
            </p:extLst>
          </p:nvPr>
        </p:nvGraphicFramePr>
        <p:xfrm>
          <a:off x="6156325" y="5010150"/>
          <a:ext cx="13684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6" imgW="748975" imgH="203112" progId="Equation.3">
                  <p:embed/>
                </p:oleObj>
              </mc:Choice>
              <mc:Fallback>
                <p:oleObj name="Equation" r:id="rId6" imgW="748975" imgH="203112" progId="Equation.3">
                  <p:embed/>
                  <p:pic>
                    <p:nvPicPr>
                      <p:cNvPr id="31752" name="Object 9">
                        <a:extLst>
                          <a:ext uri="{FF2B5EF4-FFF2-40B4-BE49-F238E27FC236}">
                            <a16:creationId xmlns:a16="http://schemas.microsoft.com/office/drawing/2014/main" id="{160D2250-5E8E-4D58-8D57-396603F64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010150"/>
                        <a:ext cx="13684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8">
            <a:extLst>
              <a:ext uri="{FF2B5EF4-FFF2-40B4-BE49-F238E27FC236}">
                <a16:creationId xmlns:a16="http://schemas.microsoft.com/office/drawing/2014/main" id="{F7B68454-4F4E-4A98-803F-E6B3CC64C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1628775"/>
          <a:ext cx="28797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31753" name="Object 8">
                        <a:extLst>
                          <a:ext uri="{FF2B5EF4-FFF2-40B4-BE49-F238E27FC236}">
                            <a16:creationId xmlns:a16="http://schemas.microsoft.com/office/drawing/2014/main" id="{F7B68454-4F4E-4A98-803F-E6B3CC64C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628775"/>
                        <a:ext cx="28797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11">
            <a:extLst>
              <a:ext uri="{FF2B5EF4-FFF2-40B4-BE49-F238E27FC236}">
                <a16:creationId xmlns:a16="http://schemas.microsoft.com/office/drawing/2014/main" id="{BB33F481-203F-45AD-B14D-8A711B6C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652713"/>
            <a:ext cx="18748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5" name="Rectangle 13">
            <a:extLst>
              <a:ext uri="{FF2B5EF4-FFF2-40B4-BE49-F238E27FC236}">
                <a16:creationId xmlns:a16="http://schemas.microsoft.com/office/drawing/2014/main" id="{12C3E0A6-BAB2-4709-A6A5-1EAD4714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652713"/>
            <a:ext cx="18748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6" name="Slide Number Placeholder 1">
            <a:extLst>
              <a:ext uri="{FF2B5EF4-FFF2-40B4-BE49-F238E27FC236}">
                <a16:creationId xmlns:a16="http://schemas.microsoft.com/office/drawing/2014/main" id="{B757AF65-D8FB-4C76-8083-0F39C9AE1C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078AEB4-AC73-4D05-9DDC-2CBB7A655C3D}" type="slidenum">
              <a:rPr lang="pt-PT" altLang="en-US" sz="1400">
                <a:solidFill>
                  <a:srgbClr val="0000FF"/>
                </a:solidFill>
              </a:rPr>
              <a:pPr algn="r"/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>
            <a:extLst>
              <a:ext uri="{FF2B5EF4-FFF2-40B4-BE49-F238E27FC236}">
                <a16:creationId xmlns:a16="http://schemas.microsoft.com/office/drawing/2014/main" id="{E91110A7-E996-4304-BA77-760495441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DBBA0198-CE7D-4F87-B35B-98FB4186D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Support vectors</a:t>
            </a: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ED428566-2D28-419E-93F0-735D1396D0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</a:t>
            </a:r>
            <a:r>
              <a:rPr lang="pt-PT" altLang="pt-PT" b="1"/>
              <a:t>maximum-margin hyperplane </a:t>
            </a:r>
            <a:r>
              <a:rPr lang="pt-PT" altLang="pt-PT"/>
              <a:t>is limited by some vectors</a:t>
            </a:r>
          </a:p>
          <a:p>
            <a:pPr eaLnBrk="1" hangingPunct="1"/>
            <a:r>
              <a:rPr lang="pt-PT" altLang="pt-PT"/>
              <a:t>These are called </a:t>
            </a:r>
            <a:r>
              <a:rPr lang="pt-PT" altLang="pt-PT" b="1"/>
              <a:t>support vectors</a:t>
            </a:r>
            <a:endParaRPr lang="pt-PT" altLang="pt-PT"/>
          </a:p>
          <a:p>
            <a:pPr eaLnBrk="1" hangingPunct="1"/>
            <a:r>
              <a:rPr lang="pt-PT" altLang="pt-PT"/>
              <a:t>Other vectors are irrelevant for my decision</a:t>
            </a:r>
          </a:p>
        </p:txBody>
      </p:sp>
      <p:pic>
        <p:nvPicPr>
          <p:cNvPr id="32773" name="Picture 8" descr="SVM_margins">
            <a:extLst>
              <a:ext uri="{FF2B5EF4-FFF2-40B4-BE49-F238E27FC236}">
                <a16:creationId xmlns:a16="http://schemas.microsoft.com/office/drawing/2014/main" id="{3C044581-7432-40BF-8D42-E2757550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630363"/>
            <a:ext cx="35988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403A4586-04AB-4E1F-9078-F120B8A6E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E7EDE8B-1FAF-4EB8-87FD-B76D2BE17DE5}" type="slidenum">
              <a:rPr lang="pt-PT" altLang="en-US" sz="1400">
                <a:solidFill>
                  <a:srgbClr val="0000FF"/>
                </a:solidFill>
              </a:rPr>
              <a:pPr algn="r"/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C4EBD6FA-5EAB-4FE3-916B-9B7AA55D9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E384721-4DB5-49CD-9DA3-0E55FDDE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31F7D51-8F3E-4AF3-8546-7EB66BBBE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Statistical Classifiers</a:t>
            </a:r>
          </a:p>
          <a:p>
            <a:pPr eaLnBrk="1" hangingPunct="1"/>
            <a:r>
              <a:rPr lang="en-US" altLang="pt-PT" dirty="0"/>
              <a:t>Support Vector Machines</a:t>
            </a:r>
          </a:p>
          <a:p>
            <a:pPr eaLnBrk="1" hangingPunct="1"/>
            <a:r>
              <a:rPr lang="en-US" altLang="pt-PT" dirty="0"/>
              <a:t>Neural Networks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47652CB7-BF03-4226-A3EF-78DF060D7F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F3DA33C-E276-44CE-8A49-90D0277F91A3}" type="slidenum">
              <a:rPr lang="pt-PT" altLang="en-US" sz="1400">
                <a:solidFill>
                  <a:srgbClr val="0000FF"/>
                </a:solidFill>
              </a:rPr>
              <a:pPr algn="r"/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B479EFA2-88DE-4092-AA4D-5F5CB2BDB2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75A4407-4FFE-40AA-B4F3-4B2F39387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Decision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B522768-DFDE-4A46-91F9-3A838EB13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I map a new </a:t>
            </a:r>
            <a:r>
              <a:rPr lang="en-GB" altLang="pt-PT" b="1"/>
              <a:t>observation </a:t>
            </a:r>
            <a:r>
              <a:rPr lang="en-GB" altLang="pt-PT"/>
              <a:t>into my </a:t>
            </a:r>
            <a:r>
              <a:rPr lang="en-GB" altLang="pt-PT" b="1"/>
              <a:t>feature space</a:t>
            </a:r>
            <a:endParaRPr lang="en-GB" altLang="pt-PT"/>
          </a:p>
          <a:p>
            <a:pPr eaLnBrk="1" hangingPunct="1"/>
            <a:r>
              <a:rPr lang="en-GB" altLang="pt-PT"/>
              <a:t>Decision hyperplane:</a:t>
            </a:r>
          </a:p>
          <a:p>
            <a:pPr lvl="1" eaLnBrk="1" hangingPunct="1"/>
            <a:endParaRPr lang="en-GB" altLang="pt-PT"/>
          </a:p>
          <a:p>
            <a:pPr eaLnBrk="1" hangingPunct="1"/>
            <a:r>
              <a:rPr lang="en-GB" altLang="pt-PT"/>
              <a:t>Decision function:</a:t>
            </a:r>
          </a:p>
          <a:p>
            <a:pPr eaLnBrk="1" hangingPunct="1"/>
            <a:endParaRPr lang="en-GB" altLang="pt-PT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17812E2-3882-4584-BE83-F6A1A45F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33798" name="Object 4">
            <a:extLst>
              <a:ext uri="{FF2B5EF4-FFF2-40B4-BE49-F238E27FC236}">
                <a16:creationId xmlns:a16="http://schemas.microsoft.com/office/drawing/2014/main" id="{DEB165CB-46CB-41CD-B252-45122B31B4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3284538"/>
          <a:ext cx="3743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3" imgW="1752600" imgH="228600" progId="Equation.3">
                  <p:embed/>
                </p:oleObj>
              </mc:Choice>
              <mc:Fallback>
                <p:oleObj name="Equation" r:id="rId3" imgW="1752600" imgH="228600" progId="Equation.3">
                  <p:embed/>
                  <p:pic>
                    <p:nvPicPr>
                      <p:cNvPr id="33798" name="Object 4">
                        <a:extLst>
                          <a:ext uri="{FF2B5EF4-FFF2-40B4-BE49-F238E27FC236}">
                            <a16:creationId xmlns:a16="http://schemas.microsoft.com/office/drawing/2014/main" id="{DEB165CB-46CB-41CD-B252-45122B31B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37433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>
            <a:extLst>
              <a:ext uri="{FF2B5EF4-FFF2-40B4-BE49-F238E27FC236}">
                <a16:creationId xmlns:a16="http://schemas.microsoft.com/office/drawing/2014/main" id="{3DF07334-6506-4F26-BC77-FF1D98BC3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4365625"/>
          <a:ext cx="33829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5" imgW="1396394" imgH="203112" progId="Equation.3">
                  <p:embed/>
                </p:oleObj>
              </mc:Choice>
              <mc:Fallback>
                <p:oleObj name="Equation" r:id="rId5" imgW="1396394" imgH="203112" progId="Equation.3">
                  <p:embed/>
                  <p:pic>
                    <p:nvPicPr>
                      <p:cNvPr id="33799" name="Object 6">
                        <a:extLst>
                          <a:ext uri="{FF2B5EF4-FFF2-40B4-BE49-F238E27FC236}">
                            <a16:creationId xmlns:a16="http://schemas.microsoft.com/office/drawing/2014/main" id="{3DF07334-6506-4F26-BC77-FF1D98BC3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365625"/>
                        <a:ext cx="33829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AutoShape 8">
            <a:extLst>
              <a:ext uri="{FF2B5EF4-FFF2-40B4-BE49-F238E27FC236}">
                <a16:creationId xmlns:a16="http://schemas.microsoft.com/office/drawing/2014/main" id="{20514233-A0D6-49CA-A9AF-5E3F3BDD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157788"/>
            <a:ext cx="7561263" cy="720725"/>
          </a:xfrm>
          <a:prstGeom prst="wedgeRoundRectCallout">
            <a:avLst>
              <a:gd name="adj1" fmla="val -13278"/>
              <a:gd name="adj2" fmla="val -8920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vector is either </a:t>
            </a:r>
            <a:r>
              <a:rPr lang="pt-PT" altLang="pt-PT" sz="2400" b="1">
                <a:solidFill>
                  <a:schemeClr val="tx1"/>
                </a:solidFill>
              </a:rPr>
              <a:t>above </a:t>
            </a:r>
            <a:r>
              <a:rPr lang="pt-PT" altLang="pt-PT" sz="2400">
                <a:solidFill>
                  <a:schemeClr val="tx1"/>
                </a:solidFill>
              </a:rPr>
              <a:t>or </a:t>
            </a:r>
            <a:r>
              <a:rPr lang="pt-PT" altLang="pt-PT" sz="2400" b="1">
                <a:solidFill>
                  <a:schemeClr val="tx1"/>
                </a:solidFill>
              </a:rPr>
              <a:t>below </a:t>
            </a:r>
            <a:r>
              <a:rPr lang="pt-PT" altLang="pt-PT" sz="2400">
                <a:solidFill>
                  <a:schemeClr val="tx1"/>
                </a:solidFill>
              </a:rPr>
              <a:t>the hyperplane</a:t>
            </a:r>
          </a:p>
        </p:txBody>
      </p:sp>
      <p:sp>
        <p:nvSpPr>
          <p:cNvPr id="33801" name="Slide Number Placeholder 1">
            <a:extLst>
              <a:ext uri="{FF2B5EF4-FFF2-40B4-BE49-F238E27FC236}">
                <a16:creationId xmlns:a16="http://schemas.microsoft.com/office/drawing/2014/main" id="{C343AE5D-F153-4E36-B24E-9A8C150A0D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283C5EA-F64A-4D3D-84C6-B6EB325E2E92}" type="slidenum">
              <a:rPr lang="pt-PT" altLang="en-US" sz="1400">
                <a:solidFill>
                  <a:srgbClr val="0000FF"/>
                </a:solidFill>
              </a:rPr>
              <a:pPr algn="r"/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9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>
            <a:extLst>
              <a:ext uri="{FF2B5EF4-FFF2-40B4-BE49-F238E27FC236}">
                <a16:creationId xmlns:a16="http://schemas.microsoft.com/office/drawing/2014/main" id="{468AF4E6-B28E-42E2-A7E5-D3DE6D033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ABD0355-0327-4F01-82E0-C37C06F61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/>
              <a:t>Slack </a:t>
            </a:r>
            <a:r>
              <a:rPr lang="pt-PT" altLang="pt-PT"/>
              <a:t>variables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41AF340-E304-497C-BAD6-1403149DC2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Most </a:t>
            </a:r>
            <a:r>
              <a:rPr lang="pt-PT" altLang="pt-PT" b="1"/>
              <a:t>feature spaces </a:t>
            </a:r>
            <a:r>
              <a:rPr lang="pt-PT" altLang="pt-PT"/>
              <a:t>cannot be segmented so easily by a hyperplane</a:t>
            </a:r>
          </a:p>
          <a:p>
            <a:pPr eaLnBrk="1" hangingPunct="1"/>
            <a:r>
              <a:rPr lang="pt-PT" altLang="pt-PT"/>
              <a:t>Solution:</a:t>
            </a:r>
          </a:p>
          <a:p>
            <a:pPr lvl="1" eaLnBrk="1" hangingPunct="1"/>
            <a:r>
              <a:rPr lang="pt-PT" altLang="pt-PT"/>
              <a:t>Use slack variables</a:t>
            </a:r>
          </a:p>
          <a:p>
            <a:pPr lvl="1" eaLnBrk="1" hangingPunct="1"/>
            <a:r>
              <a:rPr lang="pt-PT" altLang="pt-PT"/>
              <a:t>‘Wrong’ points ‘pull’ the margin in their direction</a:t>
            </a:r>
          </a:p>
          <a:p>
            <a:pPr lvl="1" eaLnBrk="1" hangingPunct="1"/>
            <a:r>
              <a:rPr lang="pt-PT" altLang="pt-PT"/>
              <a:t>Classification errors!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6010FF0-1908-45F1-A51C-3699C765A9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8FA4838C-A1F6-4E86-A86F-75F59366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15925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Slide Number Placeholder 1">
            <a:extLst>
              <a:ext uri="{FF2B5EF4-FFF2-40B4-BE49-F238E27FC236}">
                <a16:creationId xmlns:a16="http://schemas.microsoft.com/office/drawing/2014/main" id="{21AC0643-E938-4831-8BE3-9C076E0EDF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DBDD0F-A4DC-43D2-9F66-C21475B38AF3}" type="slidenum">
              <a:rPr lang="pt-PT" altLang="en-US" sz="1400">
                <a:solidFill>
                  <a:srgbClr val="0000FF"/>
                </a:solidFill>
              </a:rPr>
              <a:pPr algn="r"/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3">
            <a:extLst>
              <a:ext uri="{FF2B5EF4-FFF2-40B4-BE49-F238E27FC236}">
                <a16:creationId xmlns:a16="http://schemas.microsoft.com/office/drawing/2014/main" id="{E58C8E97-83CC-4E60-ACFE-3C768CAE6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657D16B-2478-4D86-9D91-4C44AA91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But this doesn’t work in most situations...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517C37-5ADB-4330-B1F3-518991A9E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Still, how do I find a </a:t>
            </a:r>
            <a:r>
              <a:rPr lang="pt-PT" altLang="pt-PT" b="1"/>
              <a:t>Maximum-margin hyperplane </a:t>
            </a:r>
            <a:r>
              <a:rPr lang="pt-PT" altLang="pt-PT"/>
              <a:t>for some situations?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Most real situations face this problem...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63274546-7E9C-4E5A-AF13-5647546A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6327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Slide Number Placeholder 1">
            <a:extLst>
              <a:ext uri="{FF2B5EF4-FFF2-40B4-BE49-F238E27FC236}">
                <a16:creationId xmlns:a16="http://schemas.microsoft.com/office/drawing/2014/main" id="{EA2DB287-15AF-42E6-8C41-0EF54E3EB6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6FE713A-B279-4D91-A820-3505FB90EFC6}" type="slidenum">
              <a:rPr lang="pt-PT" altLang="en-US" sz="1400">
                <a:solidFill>
                  <a:srgbClr val="0000FF"/>
                </a:solidFill>
              </a:rPr>
              <a:pPr algn="r"/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4">
            <a:extLst>
              <a:ext uri="{FF2B5EF4-FFF2-40B4-BE49-F238E27FC236}">
                <a16:creationId xmlns:a16="http://schemas.microsoft.com/office/drawing/2014/main" id="{31679200-A7EF-4491-8D38-04F0486859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D7753D-C0CA-4AE4-B11D-B14D58235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Solution: Send it to hyperspace!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9D8C5E4-B94C-496B-AEC0-F444622718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pt-PT" dirty="0"/>
              <a:t>Take the previous case: </a:t>
            </a:r>
            <a:r>
              <a:rPr lang="en-GB" altLang="pt-PT" b="1" dirty="0"/>
              <a:t>f(x) = x</a:t>
            </a:r>
          </a:p>
          <a:p>
            <a:pPr eaLnBrk="1" hangingPunct="1"/>
            <a:r>
              <a:rPr lang="en-GB" altLang="pt-PT" dirty="0"/>
              <a:t>Create a new higher-dimensional function: </a:t>
            </a:r>
            <a:r>
              <a:rPr lang="en-GB" altLang="pt-PT" b="1" dirty="0"/>
              <a:t>g(x) = (x, x</a:t>
            </a:r>
            <a:r>
              <a:rPr lang="en-GB" altLang="pt-PT" b="1" baseline="30000" dirty="0"/>
              <a:t>2</a:t>
            </a:r>
            <a:r>
              <a:rPr lang="en-GB" altLang="pt-PT" b="1" dirty="0"/>
              <a:t>)</a:t>
            </a:r>
          </a:p>
          <a:p>
            <a:pPr eaLnBrk="1" hangingPunct="1"/>
            <a:r>
              <a:rPr lang="en-GB" altLang="pt-PT" dirty="0"/>
              <a:t>A </a:t>
            </a:r>
            <a:r>
              <a:rPr lang="en-GB" altLang="pt-PT" b="1" dirty="0"/>
              <a:t>kernel function </a:t>
            </a:r>
            <a:r>
              <a:rPr lang="en-GB" altLang="pt-PT" dirty="0"/>
              <a:t>is responsible for this transformation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D79ACC08-9704-43A8-B157-203E777829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36870" name="Picture 5">
            <a:extLst>
              <a:ext uri="{FF2B5EF4-FFF2-40B4-BE49-F238E27FC236}">
                <a16:creationId xmlns:a16="http://schemas.microsoft.com/office/drawing/2014/main" id="{D2B7CDEF-5940-45A7-B1A1-24EF87D5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4545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1">
            <a:extLst>
              <a:ext uri="{FF2B5EF4-FFF2-40B4-BE49-F238E27FC236}">
                <a16:creationId xmlns:a16="http://schemas.microsoft.com/office/drawing/2014/main" id="{DD9995E5-EC3B-475D-A8D0-2EE87BE2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57705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 dirty="0">
                <a:solidFill>
                  <a:schemeClr val="tx1"/>
                </a:solidFill>
                <a:hlinkClick r:id="rId3"/>
              </a:rPr>
              <a:t>https://www.youtube.com/watch?v=3liCbRZPrZA</a:t>
            </a:r>
            <a:endParaRPr lang="pt-PT" altLang="pt-PT" sz="1600" dirty="0">
              <a:solidFill>
                <a:schemeClr val="tx1"/>
              </a:solidFill>
            </a:endParaRPr>
          </a:p>
        </p:txBody>
      </p: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3DD31F04-822C-4A20-A8C9-AED9FCA5B4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50AA90-D3C7-4651-A7B7-CA458117C1AD}" type="slidenum">
              <a:rPr lang="pt-PT" altLang="en-US" sz="1400">
                <a:solidFill>
                  <a:srgbClr val="0000FF"/>
                </a:solidFill>
              </a:rPr>
              <a:pPr algn="r"/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02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>
            <a:extLst>
              <a:ext uri="{FF2B5EF4-FFF2-40B4-BE49-F238E27FC236}">
                <a16:creationId xmlns:a16="http://schemas.microsoft.com/office/drawing/2014/main" id="{763E60AD-C61F-4A43-A94D-887178DC3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7891" name="Rectangle 64">
            <a:extLst>
              <a:ext uri="{FF2B5EF4-FFF2-40B4-BE49-F238E27FC236}">
                <a16:creationId xmlns:a16="http://schemas.microsoft.com/office/drawing/2014/main" id="{2E33EFAD-8DB3-4C9B-A6B7-DCA32A688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Typical kernel functions</a:t>
            </a:r>
          </a:p>
        </p:txBody>
      </p:sp>
      <p:graphicFrame>
        <p:nvGraphicFramePr>
          <p:cNvPr id="563262" name="Group 62">
            <a:extLst>
              <a:ext uri="{FF2B5EF4-FFF2-40B4-BE49-F238E27FC236}">
                <a16:creationId xmlns:a16="http://schemas.microsoft.com/office/drawing/2014/main" id="{35400DD7-B302-48E2-A532-D568BDD74D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Linear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Polynomial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Radial-Base Functions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Sigmoid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909" name="Picture 70">
            <a:extLst>
              <a:ext uri="{FF2B5EF4-FFF2-40B4-BE49-F238E27FC236}">
                <a16:creationId xmlns:a16="http://schemas.microsoft.com/office/drawing/2014/main" id="{96580FE5-076B-44FB-8FC7-7A23F3AF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1188"/>
            <a:ext cx="34559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71">
            <a:extLst>
              <a:ext uri="{FF2B5EF4-FFF2-40B4-BE49-F238E27FC236}">
                <a16:creationId xmlns:a16="http://schemas.microsoft.com/office/drawing/2014/main" id="{308F7783-8880-4D2A-AC63-AD25150A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924175"/>
            <a:ext cx="38258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72">
            <a:extLst>
              <a:ext uri="{FF2B5EF4-FFF2-40B4-BE49-F238E27FC236}">
                <a16:creationId xmlns:a16="http://schemas.microsoft.com/office/drawing/2014/main" id="{B0C3A8A9-5667-43F2-AD87-BD007115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38877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3">
            <a:extLst>
              <a:ext uri="{FF2B5EF4-FFF2-40B4-BE49-F238E27FC236}">
                <a16:creationId xmlns:a16="http://schemas.microsoft.com/office/drawing/2014/main" id="{74A265A9-DB9D-4C69-8C50-D5E692CA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56225"/>
            <a:ext cx="3960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Slide Number Placeholder 1">
            <a:extLst>
              <a:ext uri="{FF2B5EF4-FFF2-40B4-BE49-F238E27FC236}">
                <a16:creationId xmlns:a16="http://schemas.microsoft.com/office/drawing/2014/main" id="{570D2DED-23DA-4F53-8B9B-FEF16E25E7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F6D3D5E-822F-40C9-9263-3F960FF9C517}" type="slidenum">
              <a:rPr lang="pt-PT" altLang="en-US" sz="1400">
                <a:solidFill>
                  <a:srgbClr val="0000FF"/>
                </a:solidFill>
              </a:rPr>
              <a:pPr algn="r"/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1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2F879032-7088-4058-B70C-B2404CD69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9D33267-A724-463B-80B3-5622FB85D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Classification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3E3B227-6FBA-488B-811B-2242A560D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Training stage:</a:t>
            </a:r>
          </a:p>
          <a:p>
            <a:pPr lvl="1" eaLnBrk="1" hangingPunct="1"/>
            <a:r>
              <a:rPr lang="en-GB" altLang="pt-PT"/>
              <a:t>Obtain kernel parameters</a:t>
            </a:r>
          </a:p>
          <a:p>
            <a:pPr lvl="1" eaLnBrk="1" hangingPunct="1"/>
            <a:r>
              <a:rPr lang="en-GB" altLang="pt-PT"/>
              <a:t>Obtain maximum-margin hyperplane</a:t>
            </a:r>
          </a:p>
          <a:p>
            <a:pPr eaLnBrk="1" hangingPunct="1"/>
            <a:r>
              <a:rPr lang="en-GB" altLang="pt-PT"/>
              <a:t>Given a new </a:t>
            </a:r>
            <a:r>
              <a:rPr lang="en-GB" altLang="pt-PT" b="1"/>
              <a:t>observation</a:t>
            </a:r>
            <a:r>
              <a:rPr lang="en-GB" altLang="pt-PT"/>
              <a:t>:</a:t>
            </a:r>
          </a:p>
          <a:p>
            <a:pPr lvl="1" eaLnBrk="1" hangingPunct="1"/>
            <a:r>
              <a:rPr lang="en-GB" altLang="pt-PT"/>
              <a:t>Transform it using the kernel</a:t>
            </a:r>
          </a:p>
          <a:p>
            <a:pPr lvl="1" eaLnBrk="1" hangingPunct="1"/>
            <a:r>
              <a:rPr lang="en-GB" altLang="pt-PT"/>
              <a:t>Compare it to the hyperspace</a:t>
            </a:r>
          </a:p>
        </p:txBody>
      </p:sp>
      <p:sp>
        <p:nvSpPr>
          <p:cNvPr id="38917" name="Slide Number Placeholder 1">
            <a:extLst>
              <a:ext uri="{FF2B5EF4-FFF2-40B4-BE49-F238E27FC236}">
                <a16:creationId xmlns:a16="http://schemas.microsoft.com/office/drawing/2014/main" id="{DD466F9C-49A4-42BF-8358-941CACB8BA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C5DB333-0F1A-4D13-B1A3-02127C6BFC4B}" type="slidenum">
              <a:rPr lang="pt-PT" altLang="en-US" sz="1400">
                <a:solidFill>
                  <a:srgbClr val="0000FF"/>
                </a:solidFill>
              </a:rPr>
              <a:pPr algn="r"/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5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8B61546E-64B8-49FD-8A16-332C836A5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D2856F0-7374-45A4-B1E3-2A000620F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Neural Networks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99E7290-E33D-47DB-9A77-F711A5F2A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Statistical Classifiers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Support Vector Machines</a:t>
            </a:r>
          </a:p>
          <a:p>
            <a:pPr eaLnBrk="1" hangingPunct="1"/>
            <a:r>
              <a:rPr lang="en-US" altLang="pt-PT" dirty="0"/>
              <a:t>Neural Networks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</p:txBody>
      </p:sp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9B795CEF-F8BB-4A1D-BAF9-A968E3154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3570DA-97E7-4321-A67C-094A26D004CB}" type="slidenum">
              <a:rPr lang="pt-PT" altLang="en-US" sz="1400">
                <a:solidFill>
                  <a:srgbClr val="0000FF"/>
                </a:solidFill>
              </a:rPr>
              <a:pPr algn="r"/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1">
            <a:extLst>
              <a:ext uri="{FF2B5EF4-FFF2-40B4-BE49-F238E27FC236}">
                <a16:creationId xmlns:a16="http://schemas.microsoft.com/office/drawing/2014/main" id="{E4AFD40E-1A5C-4834-9A46-2E4F2A93B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EAB70CF-BFB0-4A81-8C33-266EF83F7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>
            <a:extLst>
              <a:ext uri="{FF2B5EF4-FFF2-40B4-BE49-F238E27FC236}">
                <a16:creationId xmlns:a16="http://schemas.microsoft.com/office/drawing/2014/main" id="{34CC656B-FB99-4974-A2D4-F1BF84A0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4F7DE996-E43B-4695-A27E-DEA41FD68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02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If you can’t beat it.... Copy it!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E7F9990F-66BC-4F33-8FD8-18D8D34E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6613525"/>
            <a:ext cx="399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http://managementcraft.typepad.com/photos/uncategorized/brain.jpg</a:t>
            </a:r>
          </a:p>
        </p:txBody>
      </p:sp>
      <p:sp>
        <p:nvSpPr>
          <p:cNvPr id="19463" name="Slide Number Placeholder 1">
            <a:extLst>
              <a:ext uri="{FF2B5EF4-FFF2-40B4-BE49-F238E27FC236}">
                <a16:creationId xmlns:a16="http://schemas.microsoft.com/office/drawing/2014/main" id="{5830934C-2AC7-43D3-A2E4-83258C86D5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AEC0F7F-042D-4A55-9ABA-1B10FC2709FA}" type="slidenum">
              <a:rPr lang="pt-PT" altLang="en-US" sz="1400">
                <a:solidFill>
                  <a:srgbClr val="0000FF"/>
                </a:solidFill>
              </a:rPr>
              <a:pPr algn="r"/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331A50F1-8EFB-46B2-A07D-A421DA690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DF374BB-B68E-4AB7-ADDD-53878D410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Biological Neural Networks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686C3D-6082-4C83-AFC1-05B5B3FD38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Neuroscience:</a:t>
            </a:r>
          </a:p>
          <a:p>
            <a:pPr lvl="1" eaLnBrk="1" hangingPunct="1"/>
            <a:r>
              <a:rPr lang="pt-PT" altLang="pt-PT"/>
              <a:t>Population of physically inter-connected neurons</a:t>
            </a:r>
          </a:p>
          <a:p>
            <a:pPr eaLnBrk="1" hangingPunct="1"/>
            <a:r>
              <a:rPr lang="pt-PT" altLang="pt-PT"/>
              <a:t>Includes:</a:t>
            </a:r>
          </a:p>
          <a:p>
            <a:pPr lvl="1" eaLnBrk="1" hangingPunct="1"/>
            <a:r>
              <a:rPr lang="pt-PT" altLang="pt-PT"/>
              <a:t>Biological </a:t>
            </a:r>
            <a:r>
              <a:rPr lang="pt-PT" altLang="pt-PT" b="1"/>
              <a:t>Neurons</a:t>
            </a:r>
          </a:p>
          <a:p>
            <a:pPr lvl="1" eaLnBrk="1" hangingPunct="1"/>
            <a:r>
              <a:rPr lang="pt-PT" altLang="pt-PT"/>
              <a:t>Connecting </a:t>
            </a:r>
            <a:r>
              <a:rPr lang="pt-PT" altLang="pt-PT" b="1"/>
              <a:t>Synapses</a:t>
            </a:r>
          </a:p>
          <a:p>
            <a:pPr eaLnBrk="1" hangingPunct="1"/>
            <a:r>
              <a:rPr lang="pt-PT" altLang="pt-PT"/>
              <a:t>The human brain:</a:t>
            </a:r>
          </a:p>
          <a:p>
            <a:pPr lvl="1" eaLnBrk="1" hangingPunct="1"/>
            <a:r>
              <a:rPr lang="pt-PT" altLang="pt-PT"/>
              <a:t>100 billion neurons</a:t>
            </a:r>
          </a:p>
          <a:p>
            <a:pPr lvl="1" eaLnBrk="1" hangingPunct="1"/>
            <a:r>
              <a:rPr lang="pt-PT" altLang="pt-PT"/>
              <a:t>100 trillion synapses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D87E0A7F-C5EE-4900-918E-2FE6CE5233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AEC4A880-2BA7-4A4C-A71A-0BDEEE0A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4512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1">
            <a:extLst>
              <a:ext uri="{FF2B5EF4-FFF2-40B4-BE49-F238E27FC236}">
                <a16:creationId xmlns:a16="http://schemas.microsoft.com/office/drawing/2014/main" id="{8CE89E2C-17B6-4846-A57A-CE0EAFA14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71F7FF5-4D02-458D-926F-8EAF76A39879}" type="slidenum">
              <a:rPr lang="pt-PT" altLang="en-US" sz="1400">
                <a:solidFill>
                  <a:srgbClr val="0000FF"/>
                </a:solidFill>
              </a:rPr>
              <a:pPr algn="r"/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4">
            <a:extLst>
              <a:ext uri="{FF2B5EF4-FFF2-40B4-BE49-F238E27FC236}">
                <a16:creationId xmlns:a16="http://schemas.microsoft.com/office/drawing/2014/main" id="{314B11A7-28F1-4117-84F3-DC76F5D54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90EAB8-727E-4522-A9DB-ECDC0AC9B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Biological Neuron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D46047-49EC-4CF0-8629-26D05238C9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/>
              <a:t>Neurons:</a:t>
            </a:r>
          </a:p>
          <a:p>
            <a:pPr lvl="1" eaLnBrk="1" hangingPunct="1"/>
            <a:r>
              <a:rPr lang="pt-PT" altLang="pt-PT" sz="2000"/>
              <a:t>Have </a:t>
            </a:r>
            <a:r>
              <a:rPr lang="pt-PT" altLang="pt-PT" sz="2000" i="1"/>
              <a:t>K</a:t>
            </a:r>
            <a:r>
              <a:rPr lang="pt-PT" altLang="pt-PT" sz="2000"/>
              <a:t> inputs (</a:t>
            </a:r>
            <a:r>
              <a:rPr lang="pt-PT" altLang="pt-PT" sz="2000" i="1"/>
              <a:t>dendrites</a:t>
            </a:r>
            <a:r>
              <a:rPr lang="pt-PT" altLang="pt-PT" sz="2000"/>
              <a:t>)</a:t>
            </a:r>
          </a:p>
          <a:p>
            <a:pPr lvl="1" eaLnBrk="1" hangingPunct="1"/>
            <a:r>
              <a:rPr lang="pt-PT" altLang="pt-PT" sz="2000"/>
              <a:t>Have 1 output (</a:t>
            </a:r>
            <a:r>
              <a:rPr lang="pt-PT" altLang="pt-PT" sz="2000" i="1"/>
              <a:t>axon</a:t>
            </a:r>
            <a:r>
              <a:rPr lang="pt-PT" altLang="pt-PT" sz="2000"/>
              <a:t>)</a:t>
            </a:r>
          </a:p>
          <a:p>
            <a:pPr lvl="1" eaLnBrk="1" hangingPunct="1"/>
            <a:r>
              <a:rPr lang="pt-PT" altLang="pt-PT" sz="2000"/>
              <a:t>If the sum of the input signals surpasses a </a:t>
            </a:r>
            <a:r>
              <a:rPr lang="pt-PT" altLang="pt-PT" sz="2000" i="1"/>
              <a:t>threshold</a:t>
            </a:r>
            <a:r>
              <a:rPr lang="pt-PT" altLang="pt-PT" sz="2000"/>
              <a:t>, sends an </a:t>
            </a:r>
            <a:r>
              <a:rPr lang="pt-PT" altLang="pt-PT" sz="2000" i="1"/>
              <a:t>action potential</a:t>
            </a:r>
            <a:r>
              <a:rPr lang="pt-PT" altLang="pt-PT" sz="2000"/>
              <a:t> to the axon</a:t>
            </a:r>
          </a:p>
          <a:p>
            <a:pPr eaLnBrk="1" hangingPunct="1"/>
            <a:r>
              <a:rPr lang="pt-PT" altLang="pt-PT" sz="2400"/>
              <a:t>Synapses</a:t>
            </a:r>
          </a:p>
          <a:p>
            <a:pPr lvl="1" eaLnBrk="1" hangingPunct="1"/>
            <a:r>
              <a:rPr lang="pt-PT" altLang="pt-PT" sz="2000"/>
              <a:t>Transmit electrical signals between neurons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33C391EE-B5D1-44C2-B352-9693B0C4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0846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F09442D0-5C20-4161-BF3E-08FBD49D2D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F4DAF0-98FA-4AA2-B6E9-4ECA112AB9CB}" type="slidenum">
              <a:rPr lang="pt-PT" altLang="en-US" sz="1400">
                <a:solidFill>
                  <a:srgbClr val="0000FF"/>
                </a:solidFill>
              </a:rPr>
              <a:pPr algn="r"/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70EC5C1F-F217-4C25-9E5F-9E41E4FF0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CB520A6-CCD4-48BD-A538-FA4F4C3EF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Topic: Statistical Classifiers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ECF2D7D-AB16-4499-AA00-52E5BF6C7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Statistical Classifiers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Support Vector Machines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Neural Networks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8197" name="Slide Number Placeholder 1">
            <a:extLst>
              <a:ext uri="{FF2B5EF4-FFF2-40B4-BE49-F238E27FC236}">
                <a16:creationId xmlns:a16="http://schemas.microsoft.com/office/drawing/2014/main" id="{1D847D2A-84AD-4EB3-9A26-ADADEBD4AC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9057C8-D189-41A6-A0DA-78035BB3ACDC}" type="slidenum">
              <a:rPr lang="pt-PT" altLang="en-US" sz="1400">
                <a:solidFill>
                  <a:srgbClr val="0000FF"/>
                </a:solidFill>
              </a:rPr>
              <a:pPr algn="r"/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3">
            <a:extLst>
              <a:ext uri="{FF2B5EF4-FFF2-40B4-BE49-F238E27FC236}">
                <a16:creationId xmlns:a16="http://schemas.microsoft.com/office/drawing/2014/main" id="{D01AB19E-C399-4709-9248-08B348E8DF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0AFA4FB-8B3F-495F-8606-EBF095E6B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Artificial Neuron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7E8D834-310E-4C78-A8FD-ECD347B9A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Also called the </a:t>
            </a:r>
            <a:r>
              <a:rPr lang="pt-PT" altLang="pt-PT" b="1"/>
              <a:t>McCulloch-Pitts neuron</a:t>
            </a:r>
          </a:p>
          <a:p>
            <a:pPr eaLnBrk="1" hangingPunct="1"/>
            <a:r>
              <a:rPr lang="pt-PT" altLang="pt-PT"/>
              <a:t>Passes a </a:t>
            </a:r>
            <a:r>
              <a:rPr lang="pt-PT" altLang="pt-PT" b="1"/>
              <a:t>weighted sum of inputs</a:t>
            </a:r>
            <a:r>
              <a:rPr lang="pt-PT" altLang="pt-PT"/>
              <a:t>, to an </a:t>
            </a:r>
            <a:r>
              <a:rPr lang="pt-PT" altLang="pt-PT" b="1"/>
              <a:t>activation function</a:t>
            </a:r>
            <a:r>
              <a:rPr lang="pt-PT" altLang="pt-PT"/>
              <a:t>, which produces an </a:t>
            </a:r>
            <a:r>
              <a:rPr lang="pt-PT" altLang="pt-PT" b="1"/>
              <a:t>output</a:t>
            </a:r>
            <a:r>
              <a:rPr lang="pt-PT" altLang="pt-PT"/>
              <a:t> value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01DF94C7-419A-4A28-AABF-223CBA64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805488"/>
            <a:ext cx="8301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000">
                <a:solidFill>
                  <a:schemeClr val="tx1"/>
                </a:solidFill>
              </a:rPr>
              <a:t>McCulloch, W. and Pitts, W. (1943). A logical calculus of the ideas immanent in nervous activity. Bulletin of Mathematical Biophysics, 7:115 - 133.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B344D948-A8CC-4101-9EFB-309BD9BD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129088"/>
            <a:ext cx="28924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Artificial_neuron">
            <a:extLst>
              <a:ext uri="{FF2B5EF4-FFF2-40B4-BE49-F238E27FC236}">
                <a16:creationId xmlns:a16="http://schemas.microsoft.com/office/drawing/2014/main" id="{EBF41165-F773-4C51-AB99-7B70A7BB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89363"/>
            <a:ext cx="2590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Slide Number Placeholder 1">
            <a:extLst>
              <a:ext uri="{FF2B5EF4-FFF2-40B4-BE49-F238E27FC236}">
                <a16:creationId xmlns:a16="http://schemas.microsoft.com/office/drawing/2014/main" id="{1BFA3FB2-8211-4E41-89BC-828C87EAE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9BB0B27-DA78-424C-BA90-861B2B661BF5}" type="slidenum">
              <a:rPr lang="pt-PT" altLang="en-US" sz="1400">
                <a:solidFill>
                  <a:srgbClr val="0000FF"/>
                </a:solidFill>
              </a:rPr>
              <a:pPr algn="r"/>
              <a:t>30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E2CEE341-06D2-4023-B174-DF6021A6D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B479373-3229-4D42-95A2-510CB2FF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Sample activation functions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60F6A0C-187B-4390-8D80-70E7752D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Rectified Linear Unit (ReLU)</a:t>
            </a:r>
          </a:p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Sigmoid function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3600B834-D9AB-4AF3-BCB4-2D72BBC9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429000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8">
            <a:extLst>
              <a:ext uri="{FF2B5EF4-FFF2-40B4-BE49-F238E27FC236}">
                <a16:creationId xmlns:a16="http://schemas.microsoft.com/office/drawing/2014/main" id="{9B4B659A-C4F1-4DC4-B7CD-5FD25383C1A6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258888" y="4221163"/>
          <a:ext cx="23399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11849100" imgH="6800850" progId="Equation.3">
                  <p:embed/>
                </p:oleObj>
              </mc:Choice>
              <mc:Fallback>
                <p:oleObj name="Equation" r:id="rId4" imgW="11849100" imgH="6800850" progId="Equation.3">
                  <p:embed/>
                  <p:pic>
                    <p:nvPicPr>
                      <p:cNvPr id="19462" name="Object 8">
                        <a:extLst>
                          <a:ext uri="{FF2B5EF4-FFF2-40B4-BE49-F238E27FC236}">
                            <a16:creationId xmlns:a16="http://schemas.microsoft.com/office/drawing/2014/main" id="{9B4B659A-C4F1-4DC4-B7CD-5FD25383C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23399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2">
            <a:extLst>
              <a:ext uri="{FF2B5EF4-FFF2-40B4-BE49-F238E27FC236}">
                <a16:creationId xmlns:a16="http://schemas.microsoft.com/office/drawing/2014/main" id="{3966A111-D4F6-4896-AFD8-2A45917F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9500"/>
            <a:ext cx="5429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C98A9-AE90-4972-A6D5-CCC73D845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9EF90-2938-434C-B571-95AB07019829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>
            <a:extLst>
              <a:ext uri="{FF2B5EF4-FFF2-40B4-BE49-F238E27FC236}">
                <a16:creationId xmlns:a16="http://schemas.microsoft.com/office/drawing/2014/main" id="{6F9818D3-1184-49BD-B388-D318D5534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FF130E0-3875-4AD0-A7C2-D73E7857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Artificial Neural Network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2D1D47A-E08F-4DD3-9922-4F5C9AF090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Commonly refered as </a:t>
            </a:r>
            <a:r>
              <a:rPr lang="pt-PT" altLang="pt-PT" b="1"/>
              <a:t>Neural Network</a:t>
            </a:r>
            <a:endParaRPr lang="pt-PT" altLang="pt-PT"/>
          </a:p>
          <a:p>
            <a:pPr eaLnBrk="1" hangingPunct="1"/>
            <a:r>
              <a:rPr lang="pt-PT" altLang="pt-PT"/>
              <a:t>Basic principles:</a:t>
            </a:r>
          </a:p>
          <a:p>
            <a:pPr lvl="1" eaLnBrk="1" hangingPunct="1"/>
            <a:r>
              <a:rPr lang="pt-PT" altLang="pt-PT"/>
              <a:t>One neuron can perform a simple decision</a:t>
            </a:r>
          </a:p>
          <a:p>
            <a:pPr lvl="1" eaLnBrk="1" hangingPunct="1"/>
            <a:r>
              <a:rPr lang="pt-PT" altLang="pt-PT"/>
              <a:t>Many </a:t>
            </a:r>
            <a:r>
              <a:rPr lang="pt-PT" altLang="pt-PT" b="1"/>
              <a:t>connected</a:t>
            </a:r>
            <a:r>
              <a:rPr lang="pt-PT" altLang="pt-PT"/>
              <a:t> neurons can make more </a:t>
            </a:r>
            <a:r>
              <a:rPr lang="pt-PT" altLang="pt-PT" b="1"/>
              <a:t>complex decisions</a:t>
            </a:r>
            <a:endParaRPr lang="pt-PT" altLang="pt-PT"/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id="{9DD311C2-D127-40EB-A487-CABF6073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916113"/>
            <a:ext cx="42989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1">
            <a:extLst>
              <a:ext uri="{FF2B5EF4-FFF2-40B4-BE49-F238E27FC236}">
                <a16:creationId xmlns:a16="http://schemas.microsoft.com/office/drawing/2014/main" id="{324874D8-4345-4F0A-8AC7-550F5343A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9A4A208-BD20-43DA-92A5-2B20B4E01563}" type="slidenum">
              <a:rPr lang="pt-PT" altLang="en-US" sz="1400">
                <a:solidFill>
                  <a:srgbClr val="0000FF"/>
                </a:solidFill>
              </a:rPr>
              <a:pPr algn="r"/>
              <a:t>32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>
            <a:extLst>
              <a:ext uri="{FF2B5EF4-FFF2-40B4-BE49-F238E27FC236}">
                <a16:creationId xmlns:a16="http://schemas.microsoft.com/office/drawing/2014/main" id="{C20A0A3D-79F0-4C7B-99CB-94B1E2434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7D9DAA5-67A4-46A3-9F85-5FFF7E994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Characteristics of a NN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8A4DEAC-637C-493F-9FF7-CC07F7455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Network configuration</a:t>
            </a:r>
          </a:p>
          <a:p>
            <a:pPr lvl="1" eaLnBrk="1" hangingPunct="1"/>
            <a:r>
              <a:rPr lang="pt-PT" altLang="pt-PT"/>
              <a:t>How are the neurons inter-connected?</a:t>
            </a:r>
          </a:p>
          <a:p>
            <a:pPr lvl="1" eaLnBrk="1" hangingPunct="1"/>
            <a:r>
              <a:rPr lang="pt-PT" altLang="pt-PT"/>
              <a:t>We typically use </a:t>
            </a:r>
            <a:r>
              <a:rPr lang="pt-PT" altLang="pt-PT" i="1"/>
              <a:t>layers</a:t>
            </a:r>
            <a:r>
              <a:rPr lang="pt-PT" altLang="pt-PT"/>
              <a:t> of neurons (input, output, hidden)</a:t>
            </a:r>
          </a:p>
          <a:p>
            <a:pPr eaLnBrk="1" hangingPunct="1"/>
            <a:r>
              <a:rPr lang="pt-PT" altLang="pt-PT"/>
              <a:t>Individual Neuron parameters</a:t>
            </a:r>
          </a:p>
          <a:p>
            <a:pPr lvl="1" eaLnBrk="1" hangingPunct="1"/>
            <a:r>
              <a:rPr lang="pt-PT" altLang="pt-PT"/>
              <a:t>Weights associated with inputs</a:t>
            </a:r>
          </a:p>
          <a:p>
            <a:pPr lvl="1" eaLnBrk="1" hangingPunct="1"/>
            <a:r>
              <a:rPr lang="pt-PT" altLang="pt-PT"/>
              <a:t>Activation function</a:t>
            </a:r>
          </a:p>
          <a:p>
            <a:pPr lvl="1" eaLnBrk="1" hangingPunct="1"/>
            <a:r>
              <a:rPr lang="pt-PT" altLang="pt-PT"/>
              <a:t>Decision </a:t>
            </a:r>
            <a:r>
              <a:rPr lang="pt-PT" altLang="pt-PT" i="1"/>
              <a:t>thresholds</a:t>
            </a:r>
            <a:endParaRPr lang="pt-PT" altLang="pt-PT"/>
          </a:p>
        </p:txBody>
      </p:sp>
      <p:sp>
        <p:nvSpPr>
          <p:cNvPr id="25605" name="AutoShape 4">
            <a:extLst>
              <a:ext uri="{FF2B5EF4-FFF2-40B4-BE49-F238E27FC236}">
                <a16:creationId xmlns:a16="http://schemas.microsoft.com/office/drawing/2014/main" id="{9678C98B-EAC2-4037-A00F-C4D80DE8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21163"/>
            <a:ext cx="2016125" cy="1584325"/>
          </a:xfrm>
          <a:prstGeom prst="wedgeRoundRectCallout">
            <a:avLst>
              <a:gd name="adj1" fmla="val -91338"/>
              <a:gd name="adj2" fmla="val 3266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we find these values?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21239F9B-221A-4F7A-BD65-168B3AD191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77EC033-D73F-4018-9EE5-DD6DB7D2527D}" type="slidenum">
              <a:rPr lang="pt-PT" altLang="en-US" sz="1400">
                <a:solidFill>
                  <a:srgbClr val="0000FF"/>
                </a:solidFill>
              </a:rPr>
              <a:pPr algn="r"/>
              <a:t>33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>
            <a:extLst>
              <a:ext uri="{FF2B5EF4-FFF2-40B4-BE49-F238E27FC236}">
                <a16:creationId xmlns:a16="http://schemas.microsoft.com/office/drawing/2014/main" id="{2DFB3F42-251D-46D0-8D88-1B48963A0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0D5143D-8DF9-4187-B9AB-042374CB6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 paradigms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A6EE4C0-23E7-439F-ADB9-9F8758B88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We can define the network configuration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How do we define neuron </a:t>
            </a:r>
            <a:r>
              <a:rPr lang="pt-PT" altLang="pt-PT" b="1" i="1"/>
              <a:t>weights</a:t>
            </a:r>
            <a:r>
              <a:rPr lang="pt-PT" altLang="pt-PT" i="1"/>
              <a:t> </a:t>
            </a:r>
            <a:r>
              <a:rPr lang="pt-PT" altLang="pt-PT"/>
              <a:t>and </a:t>
            </a:r>
            <a:r>
              <a:rPr lang="pt-PT" altLang="pt-PT" b="1" i="1"/>
              <a:t>decision thresholds</a:t>
            </a:r>
            <a:r>
              <a:rPr lang="pt-PT" altLang="pt-PT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b="1"/>
              <a:t>Learning </a:t>
            </a:r>
            <a:r>
              <a:rPr lang="pt-PT" altLang="pt-PT"/>
              <a:t>step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We </a:t>
            </a:r>
            <a:r>
              <a:rPr lang="pt-PT" altLang="pt-PT" b="1"/>
              <a:t>train </a:t>
            </a:r>
            <a:r>
              <a:rPr lang="pt-PT" altLang="pt-PT"/>
              <a:t>the NN to classify what we want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Different learning paradigms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Unsupervised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Reinforcement learning</a:t>
            </a:r>
          </a:p>
        </p:txBody>
      </p:sp>
      <p:sp>
        <p:nvSpPr>
          <p:cNvPr id="26629" name="AutoShape 4">
            <a:extLst>
              <a:ext uri="{FF2B5EF4-FFF2-40B4-BE49-F238E27FC236}">
                <a16:creationId xmlns:a16="http://schemas.microsoft.com/office/drawing/2014/main" id="{48B70F55-A121-4CA5-A60F-50DE7587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724400"/>
            <a:ext cx="2952750" cy="1296988"/>
          </a:xfrm>
          <a:prstGeom prst="wedgeRoundRectCallout">
            <a:avLst>
              <a:gd name="adj1" fmla="val -58495"/>
              <a:gd name="adj2" fmla="val -34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Appropriate for </a:t>
            </a:r>
            <a:r>
              <a:rPr lang="pt-PT" altLang="pt-PT" sz="2400" b="1">
                <a:solidFill>
                  <a:schemeClr val="tx1"/>
                </a:solidFill>
              </a:rPr>
              <a:t>Pattern Recognition</a:t>
            </a:r>
            <a:r>
              <a:rPr lang="pt-PT" altLang="pt-PT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BD760AFD-F566-4A93-8B4E-86D3D6D1CD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F0F11BA-24E8-494F-8503-95C89464C233}" type="slidenum">
              <a:rPr lang="pt-PT" altLang="en-US" sz="1400">
                <a:solidFill>
                  <a:srgbClr val="0000FF"/>
                </a:solidFill>
              </a:rPr>
              <a:pPr algn="r"/>
              <a:t>34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3">
            <a:extLst>
              <a:ext uri="{FF2B5EF4-FFF2-40B4-BE49-F238E27FC236}">
                <a16:creationId xmlns:a16="http://schemas.microsoft.com/office/drawing/2014/main" id="{97CFFE8D-F69F-4B09-9016-F26942726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EA98E7C-0B96-4BDD-8F44-B68F46A13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Learning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F41F902-EA98-4716-9842-44E19FFE5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We want to obtain an </a:t>
            </a:r>
            <a:r>
              <a:rPr lang="pt-PT" altLang="pt-PT" b="1"/>
              <a:t>optimal solution </a:t>
            </a:r>
            <a:r>
              <a:rPr lang="pt-PT" altLang="pt-PT"/>
              <a:t>given a set of </a:t>
            </a:r>
            <a:r>
              <a:rPr lang="pt-PT" altLang="pt-PT" b="1"/>
              <a:t>observations</a:t>
            </a:r>
            <a:endParaRPr lang="pt-PT" altLang="pt-PT"/>
          </a:p>
          <a:p>
            <a:pPr eaLnBrk="1" hangingPunct="1"/>
            <a:r>
              <a:rPr lang="pt-PT" altLang="pt-PT"/>
              <a:t>A </a:t>
            </a:r>
            <a:r>
              <a:rPr lang="pt-PT" altLang="pt-PT" b="1"/>
              <a:t>cost function </a:t>
            </a:r>
            <a:r>
              <a:rPr lang="pt-PT" altLang="pt-PT"/>
              <a:t>measures how close our solution is to the </a:t>
            </a:r>
            <a:r>
              <a:rPr lang="pt-PT" altLang="pt-PT" b="1"/>
              <a:t>optimal solution</a:t>
            </a:r>
            <a:endParaRPr lang="pt-PT" altLang="pt-PT"/>
          </a:p>
          <a:p>
            <a:pPr eaLnBrk="1" hangingPunct="1"/>
            <a:r>
              <a:rPr lang="pt-PT" altLang="pt-PT"/>
              <a:t>Objective of our learning step:</a:t>
            </a:r>
          </a:p>
          <a:p>
            <a:pPr lvl="1" eaLnBrk="1" hangingPunct="1"/>
            <a:r>
              <a:rPr lang="pt-PT" altLang="pt-PT"/>
              <a:t>Minimize the </a:t>
            </a:r>
            <a:r>
              <a:rPr lang="pt-PT" altLang="pt-PT" b="1"/>
              <a:t>cost function</a:t>
            </a:r>
            <a:endParaRPr lang="pt-PT" altLang="pt-PT"/>
          </a:p>
          <a:p>
            <a:pPr lvl="1" eaLnBrk="1" hangingPunct="1"/>
            <a:endParaRPr lang="pt-PT" altLang="pt-PT"/>
          </a:p>
          <a:p>
            <a:pPr eaLnBrk="1" hangingPunct="1"/>
            <a:endParaRPr lang="pt-PT" altLang="pt-PT"/>
          </a:p>
        </p:txBody>
      </p:sp>
      <p:sp>
        <p:nvSpPr>
          <p:cNvPr id="27653" name="AutoShape 4">
            <a:extLst>
              <a:ext uri="{FF2B5EF4-FFF2-40B4-BE49-F238E27FC236}">
                <a16:creationId xmlns:a16="http://schemas.microsoft.com/office/drawing/2014/main" id="{49654F5E-A14C-4AD4-ADB3-8382890C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4248150" cy="1079500"/>
          </a:xfrm>
          <a:prstGeom prst="wedgeRoundRectCallout">
            <a:avLst>
              <a:gd name="adj1" fmla="val -66403"/>
              <a:gd name="adj2" fmla="val -5911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Backpropagation Algorithm</a:t>
            </a:r>
          </a:p>
        </p:txBody>
      </p:sp>
      <p:sp>
        <p:nvSpPr>
          <p:cNvPr id="27654" name="Slide Number Placeholder 1">
            <a:extLst>
              <a:ext uri="{FF2B5EF4-FFF2-40B4-BE49-F238E27FC236}">
                <a16:creationId xmlns:a16="http://schemas.microsoft.com/office/drawing/2014/main" id="{42402A1D-A85B-482A-91D9-FEC8B897C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4CDC650-2A70-4D81-9AC7-339D6D7ABCF7}" type="slidenum">
              <a:rPr lang="pt-PT" altLang="en-US" sz="1400">
                <a:solidFill>
                  <a:srgbClr val="0000FF"/>
                </a:solidFill>
              </a:rPr>
              <a:pPr algn="r"/>
              <a:t>35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DD5ADA0-3722-1D45-A499-1489BB408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formulas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75FCC387-52FE-3B49-AEC3-DF406590D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400"/>
              <a:t>Network output: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Training set: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Optimization: find                               such that</a:t>
            </a: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>
              <a:buFontTx/>
              <a:buNone/>
            </a:pPr>
            <a:r>
              <a:rPr lang="en-US" altLang="en-US" sz="2400"/>
              <a:t>It is solved with (variants of) the gradient descent, where gradients are computed via the backpropagation algorithm </a:t>
            </a: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864D2202-786F-4E4E-B616-0D8F534F93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DMI 19/20 - Deep Learning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467FB4BC-13C5-744A-A0B1-9FFFBD16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21013"/>
            <a:ext cx="1935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F0548534-03E6-A944-9B70-F0A0712E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41475"/>
            <a:ext cx="6127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>
            <a:extLst>
              <a:ext uri="{FF2B5EF4-FFF2-40B4-BE49-F238E27FC236}">
                <a16:creationId xmlns:a16="http://schemas.microsoft.com/office/drawing/2014/main" id="{406EA153-4E17-CE43-A057-805785C3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10000"/>
            <a:ext cx="2346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>
            <a:extLst>
              <a:ext uri="{FF2B5EF4-FFF2-40B4-BE49-F238E27FC236}">
                <a16:creationId xmlns:a16="http://schemas.microsoft.com/office/drawing/2014/main" id="{6459E9DB-A9B4-9F42-BE62-4E060092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292600"/>
            <a:ext cx="354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9">
            <a:extLst>
              <a:ext uri="{FF2B5EF4-FFF2-40B4-BE49-F238E27FC236}">
                <a16:creationId xmlns:a16="http://schemas.microsoft.com/office/drawing/2014/main" id="{82FAF84F-6CE5-FC4A-9CD8-8A3616A3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7647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35849" name="TextBox 10">
            <a:extLst>
              <a:ext uri="{FF2B5EF4-FFF2-40B4-BE49-F238E27FC236}">
                <a16:creationId xmlns:a16="http://schemas.microsoft.com/office/drawing/2014/main" id="{C066882A-FBA2-EB4C-A384-CB1C8C7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397125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label</a:t>
            </a:r>
          </a:p>
        </p:txBody>
      </p:sp>
      <p:cxnSp>
        <p:nvCxnSpPr>
          <p:cNvPr id="35850" name="Straight Arrow Connector 12">
            <a:extLst>
              <a:ext uri="{FF2B5EF4-FFF2-40B4-BE49-F238E27FC236}">
                <a16:creationId xmlns:a16="http://schemas.microsoft.com/office/drawing/2014/main" id="{1D3C1561-0644-944D-A700-9BD272172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2617788"/>
            <a:ext cx="142875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Arrow Connector 14">
            <a:extLst>
              <a:ext uri="{FF2B5EF4-FFF2-40B4-BE49-F238E27FC236}">
                <a16:creationId xmlns:a16="http://schemas.microsoft.com/office/drawing/2014/main" id="{7F050202-28BE-2B48-821D-9E9E9D62AB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838" y="2709863"/>
            <a:ext cx="2905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1FD43E-114B-F143-8E06-99E9FB37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Losses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12B8E1D-50E5-774A-91D4-441809A7FD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They quantify the </a:t>
            </a:r>
            <a:r>
              <a:rPr lang="en-US" altLang="en-US" sz="2400" u="sng"/>
              <a:t>distance</a:t>
            </a:r>
            <a:r>
              <a:rPr lang="en-US" altLang="en-US" sz="2400"/>
              <a:t> between the output of the network and the true label, i.e., the correct answer</a:t>
            </a:r>
          </a:p>
          <a:p>
            <a:r>
              <a:rPr lang="en-US" altLang="en-US" sz="2400"/>
              <a:t>Classification problems:</a:t>
            </a:r>
          </a:p>
          <a:p>
            <a:pPr lvl="1"/>
            <a:r>
              <a:rPr lang="en-US" altLang="en-US" sz="2000"/>
              <a:t>The output (obtained usually with softmax) is a probability distribution</a:t>
            </a:r>
          </a:p>
          <a:p>
            <a:pPr lvl="1"/>
            <a:r>
              <a:rPr lang="en-US" altLang="en-US" sz="2000"/>
              <a:t>Loss-function: cross-entropy. It is defined in terms of the Kullback-Leibler distance between probability distributions</a:t>
            </a:r>
          </a:p>
          <a:p>
            <a:r>
              <a:rPr lang="en-US" altLang="en-US" sz="2400"/>
              <a:t>Regression problems:</a:t>
            </a:r>
          </a:p>
          <a:p>
            <a:pPr lvl="1"/>
            <a:r>
              <a:rPr lang="en-US" altLang="en-US" sz="2000"/>
              <a:t>The output is a scalar or a vector of continuous values (real or complex)</a:t>
            </a:r>
          </a:p>
          <a:p>
            <a:pPr lvl="1"/>
            <a:r>
              <a:rPr lang="en-US" altLang="en-US" sz="2000"/>
              <a:t>Loss-function: mean-squared error. It is the distance associated with the L2-norm</a:t>
            </a: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25CDA401-404B-0C48-960C-5EB56892A2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DMI 19/20 - Deep Learning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9E3B2A59-DB43-4DFB-B533-585B43A23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D68000-99F7-4327-8F10-36E9E9B04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Feedforward neural network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35F6C2D-74D0-45D6-A492-9111C7F965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Simplest type of NN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Has no </a:t>
            </a:r>
            <a:r>
              <a:rPr lang="pt-PT" altLang="pt-PT" i="1"/>
              <a:t>cycles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Input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Need as many neurons as coefficients of my </a:t>
            </a:r>
            <a:r>
              <a:rPr lang="pt-PT" altLang="pt-PT" i="1"/>
              <a:t>feature vector</a:t>
            </a:r>
            <a:endParaRPr lang="pt-PT" altLang="pt-PT"/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Hidden layers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Output layer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Classification results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C2BB6F3-41FA-4523-AB77-681E2BB09B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66BD1D8E-0DC7-4F1A-A1A3-08F8CF76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85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Slide Number Placeholder 1">
            <a:extLst>
              <a:ext uri="{FF2B5EF4-FFF2-40B4-BE49-F238E27FC236}">
                <a16:creationId xmlns:a16="http://schemas.microsoft.com/office/drawing/2014/main" id="{07847E5D-810C-40C2-B1F2-C25E4BB993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D0EE82A-9B0F-437F-9773-22E291789213}" type="slidenum">
              <a:rPr lang="pt-PT" altLang="en-US" sz="1400">
                <a:solidFill>
                  <a:srgbClr val="0000FF"/>
                </a:solidFill>
              </a:rPr>
              <a:pPr algn="r"/>
              <a:t>38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3">
            <a:extLst>
              <a:ext uri="{FF2B5EF4-FFF2-40B4-BE49-F238E27FC236}">
                <a16:creationId xmlns:a16="http://schemas.microsoft.com/office/drawing/2014/main" id="{6DA40F17-E4FF-4367-B85B-9ED3C736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A079E62-599D-4132-8D3B-44FBCA72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67F71E4-BCBA-49CD-9165-AF09C604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Andrew Moore, “Statistical Data Mining Tutorials”, </a:t>
            </a:r>
            <a:r>
              <a:rPr lang="en-US" altLang="pt-PT">
                <a:hlinkClick r:id="rId2"/>
              </a:rPr>
              <a:t>http://www.cs.cmu.edu/~awm/tutorials.html</a:t>
            </a:r>
            <a:r>
              <a:rPr lang="en-US" altLang="pt-PT"/>
              <a:t> </a:t>
            </a:r>
          </a:p>
          <a:p>
            <a:pPr eaLnBrk="1" hangingPunct="1"/>
            <a:r>
              <a:rPr lang="en-US" altLang="pt-PT"/>
              <a:t>C.J. Burges, “A tutorial on support vector machines for pattern recognition”, in Knowledge Discovery Data Mining, vol.2, no.2, 1998, pp.1-43.</a:t>
            </a:r>
          </a:p>
          <a:p>
            <a:pPr eaLnBrk="1" hangingPunct="1"/>
            <a:endParaRPr lang="en-US" altLang="pt-PT"/>
          </a:p>
        </p:txBody>
      </p:sp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D5CA226A-C27B-4582-8334-EB17FD563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BF78A0B-485C-42A5-8A41-68F40B542E6F}" type="slidenum">
              <a:rPr lang="pt-PT" altLang="en-US" sz="1400">
                <a:solidFill>
                  <a:srgbClr val="0000FF"/>
                </a:solidFill>
              </a:rPr>
              <a:pPr algn="r"/>
              <a:t>39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B32296BA-76AA-498F-95C1-30E79CD426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C0138C9-0BBC-43F9-AC0E-1A315B24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Statistical PR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C98F28C-AA44-4031-A491-5AB38721F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 use </a:t>
            </a:r>
            <a:r>
              <a:rPr lang="en-GB" altLang="en-US" b="1" dirty="0"/>
              <a:t>statistics</a:t>
            </a:r>
            <a:r>
              <a:rPr lang="en-GB" altLang="en-US" dirty="0"/>
              <a:t> to make a decision</a:t>
            </a:r>
          </a:p>
          <a:p>
            <a:pPr lvl="1" eaLnBrk="1" hangingPunct="1"/>
            <a:r>
              <a:rPr lang="en-GB" altLang="en-US" dirty="0"/>
              <a:t>I can make </a:t>
            </a:r>
            <a:r>
              <a:rPr lang="en-GB" altLang="en-US" b="1" dirty="0"/>
              <a:t>decisions </a:t>
            </a:r>
            <a:r>
              <a:rPr lang="en-GB" altLang="en-US" dirty="0"/>
              <a:t>even when I don’t have full a priori knowledge of the whole process</a:t>
            </a:r>
          </a:p>
          <a:p>
            <a:pPr lvl="1" eaLnBrk="1" hangingPunct="1"/>
            <a:r>
              <a:rPr lang="en-GB" altLang="en-US" dirty="0"/>
              <a:t>I can make </a:t>
            </a:r>
            <a:r>
              <a:rPr lang="en-GB" altLang="en-US" b="1" dirty="0"/>
              <a:t>mistakes</a:t>
            </a:r>
            <a:endParaRPr lang="en-GB" altLang="en-US" dirty="0"/>
          </a:p>
          <a:p>
            <a:pPr eaLnBrk="1" hangingPunct="1"/>
            <a:r>
              <a:rPr lang="en-GB" altLang="en-US" dirty="0"/>
              <a:t>How did I </a:t>
            </a:r>
            <a:r>
              <a:rPr lang="en-GB" altLang="en-US" b="1" dirty="0"/>
              <a:t>recognize</a:t>
            </a:r>
            <a:r>
              <a:rPr lang="en-GB" altLang="en-US" dirty="0"/>
              <a:t> this pattern?</a:t>
            </a:r>
          </a:p>
          <a:p>
            <a:pPr lvl="1" eaLnBrk="1" hangingPunct="1"/>
            <a:r>
              <a:rPr lang="en-GB" altLang="en-US" dirty="0"/>
              <a:t>I </a:t>
            </a:r>
            <a:r>
              <a:rPr lang="en-GB" altLang="en-US" b="1" dirty="0"/>
              <a:t>learn </a:t>
            </a:r>
            <a:r>
              <a:rPr lang="en-GB" altLang="en-US" dirty="0"/>
              <a:t>from previous observations where I know the classification result</a:t>
            </a:r>
          </a:p>
          <a:p>
            <a:pPr lvl="1" eaLnBrk="1" hangingPunct="1"/>
            <a:r>
              <a:rPr lang="en-GB" altLang="en-US" dirty="0"/>
              <a:t>I </a:t>
            </a:r>
            <a:r>
              <a:rPr lang="en-GB" altLang="en-US" b="1" dirty="0"/>
              <a:t>classify </a:t>
            </a:r>
            <a:r>
              <a:rPr lang="en-GB" altLang="en-US" dirty="0"/>
              <a:t>a new observation</a:t>
            </a:r>
          </a:p>
        </p:txBody>
      </p:sp>
      <p:sp>
        <p:nvSpPr>
          <p:cNvPr id="9221" name="Slide Number Placeholder 1">
            <a:extLst>
              <a:ext uri="{FF2B5EF4-FFF2-40B4-BE49-F238E27FC236}">
                <a16:creationId xmlns:a16="http://schemas.microsoft.com/office/drawing/2014/main" id="{B139ED50-EB98-4843-ACDE-54445FAD9D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85011EB-5AEB-4EBC-B16A-FB2A336DAE05}" type="slidenum">
              <a:rPr lang="pt-PT" altLang="en-US" sz="1400">
                <a:solidFill>
                  <a:srgbClr val="0000FF"/>
                </a:solidFill>
              </a:rPr>
              <a:pPr algn="r"/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EFB31BC-4B60-4EC6-A71F-1B6DE334B6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6FE74BC-4360-4E03-8B12-1C4DD15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Features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3AA5E09-B6A8-4247-917C-61ADB4D01C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Feature </a:t>
            </a:r>
            <a:r>
              <a:rPr lang="pt-PT" altLang="en-US" b="1" i="1"/>
              <a:t>F</a:t>
            </a:r>
            <a:r>
              <a:rPr lang="pt-PT" altLang="en-US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 altLang="en-US"/>
          </a:p>
          <a:p>
            <a:pPr eaLnBrk="1" hangingPunct="1"/>
            <a:r>
              <a:rPr lang="pt-PT" altLang="en-US"/>
              <a:t>Feature </a:t>
            </a:r>
            <a:r>
              <a:rPr lang="pt-PT" altLang="en-US" b="1" i="1"/>
              <a:t>F</a:t>
            </a:r>
            <a:r>
              <a:rPr lang="pt-PT" altLang="en-US" b="1" i="1" baseline="-25000"/>
              <a:t>i</a:t>
            </a:r>
            <a:r>
              <a:rPr lang="pt-PT" altLang="en-US" b="1" baseline="-25000"/>
              <a:t> </a:t>
            </a:r>
            <a:r>
              <a:rPr lang="pt-PT" altLang="en-US"/>
              <a:t>with </a:t>
            </a:r>
            <a:r>
              <a:rPr lang="pt-PT" altLang="en-US" b="1" i="1"/>
              <a:t>N</a:t>
            </a:r>
            <a:r>
              <a:rPr lang="pt-PT" altLang="en-US"/>
              <a:t> values.</a:t>
            </a:r>
          </a:p>
          <a:p>
            <a:pPr lvl="1" eaLnBrk="1" hangingPunct="1">
              <a:buFontTx/>
              <a:buNone/>
            </a:pPr>
            <a:endParaRPr lang="pt-PT" altLang="en-US"/>
          </a:p>
          <a:p>
            <a:pPr lvl="1" eaLnBrk="1" hangingPunct="1">
              <a:buFontTx/>
              <a:buNone/>
            </a:pPr>
            <a:endParaRPr lang="pt-PT" altLang="en-US"/>
          </a:p>
          <a:p>
            <a:pPr eaLnBrk="1" hangingPunct="1"/>
            <a:r>
              <a:rPr lang="pt-PT" altLang="en-US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altLang="en-U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B9F37F95-0688-4DFD-8785-348AAD00D2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Naming conventions:</a:t>
            </a:r>
          </a:p>
          <a:p>
            <a:pPr lvl="1" eaLnBrk="1" hangingPunct="1"/>
            <a:r>
              <a:rPr lang="en-GB" altLang="en-US"/>
              <a:t>Elements of a </a:t>
            </a:r>
            <a:r>
              <a:rPr lang="en-GB" altLang="en-US" b="1"/>
              <a:t>feature vector </a:t>
            </a:r>
            <a:r>
              <a:rPr lang="en-GB" altLang="en-US"/>
              <a:t>are called </a:t>
            </a:r>
            <a:r>
              <a:rPr lang="en-GB" altLang="en-US" b="1"/>
              <a:t>coefficients</a:t>
            </a:r>
            <a:endParaRPr lang="en-GB" altLang="en-US"/>
          </a:p>
          <a:p>
            <a:pPr lvl="1" eaLnBrk="1" hangingPunct="1"/>
            <a:r>
              <a:rPr lang="en-GB" altLang="en-US" b="1"/>
              <a:t>Features</a:t>
            </a:r>
            <a:r>
              <a:rPr lang="en-GB" altLang="en-US"/>
              <a:t> may have one or more </a:t>
            </a:r>
            <a:r>
              <a:rPr lang="en-GB" altLang="en-US" b="1"/>
              <a:t>coefficients</a:t>
            </a:r>
            <a:endParaRPr lang="en-GB" altLang="en-US"/>
          </a:p>
          <a:p>
            <a:pPr lvl="1" eaLnBrk="1" hangingPunct="1"/>
            <a:r>
              <a:rPr lang="en-GB" altLang="en-US" b="1"/>
              <a:t>Feature vectors </a:t>
            </a:r>
            <a:r>
              <a:rPr lang="en-GB" altLang="en-US"/>
              <a:t>may have one or more </a:t>
            </a:r>
            <a:r>
              <a:rPr lang="en-GB" altLang="en-US" b="1"/>
              <a:t>features</a:t>
            </a:r>
            <a:endParaRPr lang="en-GB" altLang="en-US"/>
          </a:p>
        </p:txBody>
      </p:sp>
      <p:graphicFrame>
        <p:nvGraphicFramePr>
          <p:cNvPr id="10246" name="Object 5">
            <a:extLst>
              <a:ext uri="{FF2B5EF4-FFF2-40B4-BE49-F238E27FC236}">
                <a16:creationId xmlns:a16="http://schemas.microsoft.com/office/drawing/2014/main" id="{4151E410-1E0A-4283-9758-47EC7D621D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520700" imgH="228600" progId="Equation.3">
                  <p:embed/>
                </p:oleObj>
              </mc:Choice>
              <mc:Fallback>
                <p:oleObj name="Equation" r:id="rId3" imgW="520700" imgH="228600" progId="Equation.3">
                  <p:embed/>
                  <p:pic>
                    <p:nvPicPr>
                      <p:cNvPr id="10246" name="Object 5">
                        <a:extLst>
                          <a:ext uri="{FF2B5EF4-FFF2-40B4-BE49-F238E27FC236}">
                            <a16:creationId xmlns:a16="http://schemas.microsoft.com/office/drawing/2014/main" id="{4151E410-1E0A-4283-9758-47EC7D621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6">
            <a:extLst>
              <a:ext uri="{FF2B5EF4-FFF2-40B4-BE49-F238E27FC236}">
                <a16:creationId xmlns:a16="http://schemas.microsoft.com/office/drawing/2014/main" id="{4631AC9A-D5DD-4270-84B8-667DCF260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10247" name="Object 6">
                        <a:extLst>
                          <a:ext uri="{FF2B5EF4-FFF2-40B4-BE49-F238E27FC236}">
                            <a16:creationId xmlns:a16="http://schemas.microsoft.com/office/drawing/2014/main" id="{4631AC9A-D5DD-4270-84B8-667DCF2604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>
            <a:extLst>
              <a:ext uri="{FF2B5EF4-FFF2-40B4-BE49-F238E27FC236}">
                <a16:creationId xmlns:a16="http://schemas.microsoft.com/office/drawing/2014/main" id="{E2C9DC06-9ADE-4BA2-BF5E-2DFEF0A5E8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1205977" imgH="215806" progId="Equation.3">
                  <p:embed/>
                </p:oleObj>
              </mc:Choice>
              <mc:Fallback>
                <p:oleObj name="Equation" r:id="rId7" imgW="1205977" imgH="215806" progId="Equation.3">
                  <p:embed/>
                  <p:pic>
                    <p:nvPicPr>
                      <p:cNvPr id="10248" name="Object 7">
                        <a:extLst>
                          <a:ext uri="{FF2B5EF4-FFF2-40B4-BE49-F238E27FC236}">
                            <a16:creationId xmlns:a16="http://schemas.microsoft.com/office/drawing/2014/main" id="{E2C9DC06-9ADE-4BA2-BF5E-2DFEF0A5E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57815251-D777-4831-8596-34E009DBB8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2C4DD64-EC0B-43A6-B23C-01A5E0001A87}" type="slidenum">
              <a:rPr lang="pt-PT" altLang="en-US" sz="1400">
                <a:solidFill>
                  <a:srgbClr val="0000FF"/>
                </a:solidFill>
              </a:rPr>
              <a:pPr algn="r"/>
              <a:t>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065198B9-BD94-407C-8FFD-CF8A0A0C52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CBB70AF-185B-4DCA-B82E-BD117E10B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Classifiers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E58B7AC-2170-4133-B7D4-E581414C2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A </a:t>
            </a:r>
            <a:r>
              <a:rPr lang="en-GB" altLang="en-US" b="1" dirty="0"/>
              <a:t>Classifier C </a:t>
            </a:r>
            <a:r>
              <a:rPr lang="en-GB" altLang="en-US" dirty="0"/>
              <a:t>maps a class into the feature space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  <a:p>
            <a:pPr lvl="1" eaLnBrk="1" hangingPunct="1">
              <a:lnSpc>
                <a:spcPct val="90000"/>
              </a:lnSpc>
            </a:pPr>
            <a:endParaRPr lang="en-GB" altLang="en-US" dirty="0"/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Various types of classifiers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Nearest-Neighbours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Support Vector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Neural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Etc...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727B9FCF-D147-433D-986C-FFF2CBD3E16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2032000" imgH="457200" progId="Equation.3">
                  <p:embed/>
                </p:oleObj>
              </mc:Choice>
              <mc:Fallback>
                <p:oleObj name="Equation" r:id="rId3" imgW="2032000" imgH="457200" progId="Equation.3">
                  <p:embed/>
                  <p:pic>
                    <p:nvPicPr>
                      <p:cNvPr id="11269" name="Object 4">
                        <a:extLst>
                          <a:ext uri="{FF2B5EF4-FFF2-40B4-BE49-F238E27FC236}">
                            <a16:creationId xmlns:a16="http://schemas.microsoft.com/office/drawing/2014/main" id="{727B9FCF-D147-433D-986C-FFF2CBD3E16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143B11B1-9074-472C-865D-97148E8782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62A99B-5901-46FF-BE57-B44474D7688F}" type="slidenum">
              <a:rPr lang="pt-PT" altLang="en-US" sz="1400">
                <a:solidFill>
                  <a:srgbClr val="0000FF"/>
                </a:solidFill>
              </a:rPr>
              <a:pPr algn="r"/>
              <a:t>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85EECC00-1C66-4051-B7A0-57E55418E3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5FBCB45-CF35-4C61-9B5D-7527F5AC5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Distance to Mean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61A968A-F17A-40FF-BB01-2B0CE83BF4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I can represent a class by its mean feature vector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To classify a new object, I choose the class with the closest mean feature vector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Different distance measures!</a:t>
            </a:r>
          </a:p>
        </p:txBody>
      </p: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75139E14-8315-4C11-8D25-8EB86993128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431613" imgH="203112" progId="Equation.3">
                  <p:embed/>
                </p:oleObj>
              </mc:Choice>
              <mc:Fallback>
                <p:oleObj name="Equation" r:id="rId3" imgW="431613" imgH="203112" progId="Equation.3">
                  <p:embed/>
                  <p:pic>
                    <p:nvPicPr>
                      <p:cNvPr id="12293" name="Object 5">
                        <a:extLst>
                          <a:ext uri="{FF2B5EF4-FFF2-40B4-BE49-F238E27FC236}">
                            <a16:creationId xmlns:a16="http://schemas.microsoft.com/office/drawing/2014/main" id="{75139E14-8315-4C11-8D25-8EB86993128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>
            <a:extLst>
              <a:ext uri="{FF2B5EF4-FFF2-40B4-BE49-F238E27FC236}">
                <a16:creationId xmlns:a16="http://schemas.microsoft.com/office/drawing/2014/main" id="{D1B68834-3155-485E-A2E6-D078A08818B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hart" r:id="rId5" imgW="4200441" imgH="4257787" progId="Excel.Sheet.8">
                  <p:embed/>
                </p:oleObj>
              </mc:Choice>
              <mc:Fallback>
                <p:oleObj name="Chart" r:id="rId5" imgW="4200441" imgH="4257787" progId="Excel.Sheet.8">
                  <p:embed/>
                  <p:pic>
                    <p:nvPicPr>
                      <p:cNvPr id="12294" name="Object 8">
                        <a:extLst>
                          <a:ext uri="{FF2B5EF4-FFF2-40B4-BE49-F238E27FC236}">
                            <a16:creationId xmlns:a16="http://schemas.microsoft.com/office/drawing/2014/main" id="{D1B68834-3155-485E-A2E6-D078A08818B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AutoShape 10">
            <a:extLst>
              <a:ext uri="{FF2B5EF4-FFF2-40B4-BE49-F238E27FC236}">
                <a16:creationId xmlns:a16="http://schemas.microsoft.com/office/drawing/2014/main" id="{F8FDDC6F-29D3-4B73-BF1C-05F055A2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/>
              <a:t>Euclidean Distance</a:t>
            </a:r>
          </a:p>
        </p:txBody>
      </p:sp>
      <p:sp>
        <p:nvSpPr>
          <p:cNvPr id="12296" name="Line 11">
            <a:extLst>
              <a:ext uri="{FF2B5EF4-FFF2-40B4-BE49-F238E27FC236}">
                <a16:creationId xmlns:a16="http://schemas.microsoft.com/office/drawing/2014/main" id="{7079F796-4339-4D09-B647-22CEFEB37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2">
            <a:extLst>
              <a:ext uri="{FF2B5EF4-FFF2-40B4-BE49-F238E27FC236}">
                <a16:creationId xmlns:a16="http://schemas.microsoft.com/office/drawing/2014/main" id="{5469C217-3A4D-460D-AEE9-3642174C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Slide Number Placeholder 1">
            <a:extLst>
              <a:ext uri="{FF2B5EF4-FFF2-40B4-BE49-F238E27FC236}">
                <a16:creationId xmlns:a16="http://schemas.microsoft.com/office/drawing/2014/main" id="{7CF7EF19-4AE5-4276-B4C0-16B207885C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12CA29E-6C91-4EAC-A4D4-233B59F69C12}" type="slidenum">
              <a:rPr lang="pt-PT" altLang="en-US" sz="1400" smtClean="0">
                <a:solidFill>
                  <a:srgbClr val="0000FF"/>
                </a:solidFill>
              </a:rPr>
              <a:pPr algn="r"/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E8EA830-3C6B-41C6-A6A5-66C1FF49D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2E32A5F-4374-40DA-9D99-5314C216F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Possible Distance 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BB8E7CEE-EE5F-4318-8E1A-2C03947EB4F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pt-PT" altLang="en-US" dirty="0"/>
                  <a:t>L1 </a:t>
                </a:r>
                <a:r>
                  <a:rPr lang="pt-PT" altLang="en-US" dirty="0" err="1"/>
                  <a:t>Distance</a:t>
                </a:r>
                <a:endParaRPr lang="pt-PT" altLang="en-US" dirty="0"/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PT" altLang="en-US" dirty="0"/>
              </a:p>
              <a:p>
                <a:pPr eaLnBrk="1" hangingPunct="1">
                  <a:buFontTx/>
                  <a:buNone/>
                </a:pPr>
                <a:r>
                  <a:rPr lang="pt-PT" altLang="en-US" dirty="0"/>
                  <a:t>	</a:t>
                </a:r>
              </a:p>
              <a:p>
                <a:pPr eaLnBrk="1" hangingPunct="1"/>
                <a:r>
                  <a:rPr lang="pt-PT" altLang="en-US" dirty="0" err="1"/>
                  <a:t>Euclidean</a:t>
                </a:r>
                <a:r>
                  <a:rPr lang="pt-PT" altLang="en-US" dirty="0"/>
                  <a:t> </a:t>
                </a:r>
                <a:r>
                  <a:rPr lang="pt-PT" altLang="en-US" dirty="0" err="1"/>
                  <a:t>Distance</a:t>
                </a:r>
                <a:r>
                  <a:rPr lang="pt-PT" altLang="en-US" dirty="0"/>
                  <a:t> (L2 </a:t>
                </a:r>
                <a:r>
                  <a:rPr lang="pt-PT" altLang="en-US" dirty="0" err="1"/>
                  <a:t>Distance</a:t>
                </a:r>
                <a:r>
                  <a:rPr lang="pt-PT" altLang="en-US" dirty="0"/>
                  <a:t>)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pt-PT" altLang="en-US" dirty="0"/>
              </a:p>
            </p:txBody>
          </p:sp>
        </mc:Choice>
        <mc:Fallback>
          <p:sp>
            <p:nvSpPr>
              <p:cNvPr id="13316" name="Rectangle 3">
                <a:extLst>
                  <a:ext uri="{FF2B5EF4-FFF2-40B4-BE49-F238E27FC236}">
                    <a16:creationId xmlns:a16="http://schemas.microsoft.com/office/drawing/2014/main" id="{BB8E7CEE-EE5F-4318-8E1A-2C03947E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>
                <a:blip r:embed="rId2"/>
                <a:stretch>
                  <a:fillRect l="-2821" t="-16246" b="-3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7">
            <a:extLst>
              <a:ext uri="{FF2B5EF4-FFF2-40B4-BE49-F238E27FC236}">
                <a16:creationId xmlns:a16="http://schemas.microsoft.com/office/drawing/2014/main" id="{233D4408-E4B0-4331-B6D7-F1741F14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0" name="Picture 9">
            <a:extLst>
              <a:ext uri="{FF2B5EF4-FFF2-40B4-BE49-F238E27FC236}">
                <a16:creationId xmlns:a16="http://schemas.microsoft.com/office/drawing/2014/main" id="{F2CF87E4-678D-4DCF-B13F-0CA186EB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10">
            <a:extLst>
              <a:ext uri="{FF2B5EF4-FFF2-40B4-BE49-F238E27FC236}">
                <a16:creationId xmlns:a16="http://schemas.microsoft.com/office/drawing/2014/main" id="{2B0E7B8C-830B-417C-A0BA-10F036BE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/>
              <a:t>L1 or Taxicab Distance</a:t>
            </a:r>
          </a:p>
        </p:txBody>
      </p:sp>
      <p:sp>
        <p:nvSpPr>
          <p:cNvPr id="13322" name="Slide Number Placeholder 1">
            <a:extLst>
              <a:ext uri="{FF2B5EF4-FFF2-40B4-BE49-F238E27FC236}">
                <a16:creationId xmlns:a16="http://schemas.microsoft.com/office/drawing/2014/main" id="{764B4AF8-BA30-4CCC-A593-F40ED1C68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C58059A-AA00-4565-B454-2B796028EEFF}" type="slidenum">
              <a:rPr lang="pt-PT" altLang="en-US" sz="1400">
                <a:solidFill>
                  <a:srgbClr val="0000FF"/>
                </a:solidFill>
              </a:rPr>
              <a:pPr algn="r"/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40F382AE-20DD-4051-9364-5AFEBA3EB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PT" altLang="en-US" sz="1400">
                <a:solidFill>
                  <a:srgbClr val="0000FF"/>
                </a:solidFill>
              </a:rPr>
              <a:t>Computer Vision – TP8 - Statistical Classifiers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3D21E11-D445-4105-AA81-3A1AA50B7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/>
              <a:t>Gaussian Distribution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F981E6E-1DC1-4087-9231-8CE2D31F10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en-US" sz="2800"/>
              <a:t>Defined by two parameters:</a:t>
            </a:r>
          </a:p>
          <a:p>
            <a:pPr lvl="1" eaLnBrk="1" hangingPunct="1"/>
            <a:r>
              <a:rPr lang="pt-PT" altLang="en-US" sz="2400"/>
              <a:t>Mean: </a:t>
            </a:r>
            <a:r>
              <a:rPr lang="el-GR" altLang="en-US" sz="2400">
                <a:cs typeface="Arial" panose="020B0604020202020204" pitchFamily="34" charset="0"/>
              </a:rPr>
              <a:t>μ</a:t>
            </a:r>
          </a:p>
          <a:p>
            <a:pPr lvl="1" eaLnBrk="1" hangingPunct="1"/>
            <a:r>
              <a:rPr lang="pt-PT" altLang="en-US" sz="2400"/>
              <a:t>Variance: </a:t>
            </a:r>
            <a:r>
              <a:rPr lang="el-GR" altLang="en-US" sz="2400">
                <a:cs typeface="Arial" panose="020B0604020202020204" pitchFamily="34" charset="0"/>
              </a:rPr>
              <a:t>σ</a:t>
            </a:r>
            <a:r>
              <a:rPr lang="pt-PT" altLang="en-US" sz="2400" baseline="30000"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pt-PT" altLang="en-US" sz="2800"/>
              <a:t>Great approximation to the distribution of many phenomena.</a:t>
            </a:r>
          </a:p>
          <a:p>
            <a:pPr lvl="1" eaLnBrk="1" hangingPunct="1"/>
            <a:r>
              <a:rPr lang="pt-PT" altLang="en-US" sz="2400" i="1">
                <a:cs typeface="Arial" panose="020B0604020202020204" pitchFamily="34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altLang="en-US" sz="2400" i="1">
              <a:cs typeface="Arial" panose="020B0604020202020204" pitchFamily="34" charset="0"/>
            </a:endParaRP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E38F0A33-622A-48D2-B76B-B43B838D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8">
            <a:extLst>
              <a:ext uri="{FF2B5EF4-FFF2-40B4-BE49-F238E27FC236}">
                <a16:creationId xmlns:a16="http://schemas.microsoft.com/office/drawing/2014/main" id="{B230CFDF-EDAE-49EF-AD5C-7EEFEB902FE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1892300" imgH="482600" progId="Equation.3">
                  <p:embed/>
                </p:oleObj>
              </mc:Choice>
              <mc:Fallback>
                <p:oleObj name="Equation" r:id="rId4" imgW="1892300" imgH="482600" progId="Equation.3">
                  <p:embed/>
                  <p:pic>
                    <p:nvPicPr>
                      <p:cNvPr id="14342" name="Object 8">
                        <a:extLst>
                          <a:ext uri="{FF2B5EF4-FFF2-40B4-BE49-F238E27FC236}">
                            <a16:creationId xmlns:a16="http://schemas.microsoft.com/office/drawing/2014/main" id="{B230CFDF-EDAE-49EF-AD5C-7EEFEB902FE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Slide Number Placeholder 1">
            <a:extLst>
              <a:ext uri="{FF2B5EF4-FFF2-40B4-BE49-F238E27FC236}">
                <a16:creationId xmlns:a16="http://schemas.microsoft.com/office/drawing/2014/main" id="{65875666-B9F9-44A3-8F96-B00CB09737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0BB68EC-9C77-472B-BAB3-8BBAA83642BD}" type="slidenum">
              <a:rPr lang="pt-PT" altLang="en-US" sz="1400" smtClean="0">
                <a:solidFill>
                  <a:srgbClr val="0000FF"/>
                </a:solidFill>
              </a:rPr>
              <a:pPr algn="r"/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6951</TotalTime>
  <Words>1481</Words>
  <Application>Microsoft Macintosh PowerPoint</Application>
  <PresentationFormat>On-screen Show (4:3)</PresentationFormat>
  <Paragraphs>306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Modelo de apresentação predefinido</vt:lpstr>
      <vt:lpstr>Equation</vt:lpstr>
      <vt:lpstr>Chart</vt:lpstr>
      <vt:lpstr>PowerPoint Presentation</vt:lpstr>
      <vt:lpstr>Outline</vt:lpstr>
      <vt:lpstr>Topic: Statistical Classifiers</vt:lpstr>
      <vt:lpstr>Statistical PR</vt:lpstr>
      <vt:lpstr>Features</vt:lpstr>
      <vt:lpstr>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Generalization</vt:lpstr>
      <vt:lpstr>Underfitting and Overfitting</vt:lpstr>
      <vt:lpstr>Bias and variance</vt:lpstr>
      <vt:lpstr>Bias-variance tradeoff</vt:lpstr>
      <vt:lpstr>K-Nearest Neighbours</vt:lpstr>
      <vt:lpstr>Topic: Support Vector Machines</vt:lpstr>
      <vt:lpstr>Maximum-margin hyperplane</vt:lpstr>
      <vt:lpstr>Support vectors</vt:lpstr>
      <vt:lpstr>Decision</vt:lpstr>
      <vt:lpstr>Slack variables</vt:lpstr>
      <vt:lpstr>But this doesn’t work in most situations...</vt:lpstr>
      <vt:lpstr>Solution: Send it to hyperspace!</vt:lpstr>
      <vt:lpstr>Typical kernel functions</vt:lpstr>
      <vt:lpstr>Classification</vt:lpstr>
      <vt:lpstr>Topic: Neural Networks</vt:lpstr>
      <vt:lpstr>PowerPoint Presentation</vt:lpstr>
      <vt:lpstr>Biological Neural Networks</vt:lpstr>
      <vt:lpstr>Biological Neuron</vt:lpstr>
      <vt:lpstr>Artificial Neuron</vt:lpstr>
      <vt:lpstr>Sample activation functions</vt:lpstr>
      <vt:lpstr>Artificial Neural Network</vt:lpstr>
      <vt:lpstr>Characteristics of a NN</vt:lpstr>
      <vt:lpstr>Learning paradigms</vt:lpstr>
      <vt:lpstr>Learning</vt:lpstr>
      <vt:lpstr>In formulas</vt:lpstr>
      <vt:lpstr>Losses</vt:lpstr>
      <vt:lpstr>Feedforward neural network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Francesco Renna</cp:lastModifiedBy>
  <cp:revision>558</cp:revision>
  <dcterms:created xsi:type="dcterms:W3CDTF">2006-09-04T13:22:43Z</dcterms:created>
  <dcterms:modified xsi:type="dcterms:W3CDTF">2021-11-19T17:31:36Z</dcterms:modified>
</cp:coreProperties>
</file>