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90" r:id="rId4"/>
    <p:sldId id="310" r:id="rId5"/>
    <p:sldId id="289" r:id="rId6"/>
    <p:sldId id="286" r:id="rId7"/>
    <p:sldId id="307" r:id="rId8"/>
    <p:sldId id="264" r:id="rId9"/>
    <p:sldId id="261" r:id="rId10"/>
    <p:sldId id="311" r:id="rId11"/>
    <p:sldId id="291" r:id="rId12"/>
    <p:sldId id="267" r:id="rId13"/>
    <p:sldId id="262" r:id="rId14"/>
    <p:sldId id="282" r:id="rId15"/>
    <p:sldId id="308" r:id="rId16"/>
    <p:sldId id="296" r:id="rId17"/>
    <p:sldId id="294" r:id="rId18"/>
    <p:sldId id="295" r:id="rId19"/>
    <p:sldId id="293" r:id="rId20"/>
    <p:sldId id="305" r:id="rId21"/>
    <p:sldId id="306" r:id="rId22"/>
    <p:sldId id="283" r:id="rId23"/>
    <p:sldId id="288" r:id="rId24"/>
    <p:sldId id="297" r:id="rId25"/>
    <p:sldId id="287" r:id="rId26"/>
    <p:sldId id="30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020"/>
    <a:srgbClr val="2E402C"/>
    <a:srgbClr val="ECF1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433" autoAdjust="0"/>
    <p:restoredTop sz="99000" autoAdjust="0"/>
  </p:normalViewPr>
  <p:slideViewPr>
    <p:cSldViewPr snapToGrid="0">
      <p:cViewPr varScale="1">
        <p:scale>
          <a:sx n="63" d="100"/>
          <a:sy n="63" d="100"/>
        </p:scale>
        <p:origin x="-3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8162150" cy="78162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D7401-57BF-4C8E-A77D-9810428588B1}" type="doc">
      <dgm:prSet loTypeId="urn:microsoft.com/office/officeart/2005/8/layout/hProcess9" loCatId="process" qsTypeId="urn:microsoft.com/office/officeart/2005/8/quickstyle/simple1#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6CCDF7E6-5DA0-4208-85EF-E0447FF0D90B}">
      <dgm:prSet custT="1"/>
      <dgm:spPr>
        <a:solidFill>
          <a:srgbClr val="2E402C"/>
        </a:solidFill>
      </dgm:spPr>
      <dgm:t>
        <a:bodyPr/>
        <a:lstStyle/>
        <a:p>
          <a:pPr rtl="0"/>
          <a:r>
            <a:rPr lang="pt-PT" sz="1600" b="1" dirty="0" smtClean="0"/>
            <a:t>Discretizar em intervalos maiores as variáveis contínuas</a:t>
          </a:r>
          <a:endParaRPr lang="pt-BR" sz="1600" b="1" dirty="0"/>
        </a:p>
      </dgm:t>
    </dgm:pt>
    <dgm:pt modelId="{2BB6A180-3A8A-493B-AD0E-A170C1B02053}" type="parTrans" cxnId="{F1C0C777-A26C-4BE5-9FF8-530BB8AE26A1}">
      <dgm:prSet/>
      <dgm:spPr/>
      <dgm:t>
        <a:bodyPr/>
        <a:lstStyle/>
        <a:p>
          <a:endParaRPr lang="pt-BR" sz="2000" b="1"/>
        </a:p>
      </dgm:t>
    </dgm:pt>
    <dgm:pt modelId="{FE8FA933-A214-4AC5-AF86-1129395F7732}" type="sibTrans" cxnId="{F1C0C777-A26C-4BE5-9FF8-530BB8AE26A1}">
      <dgm:prSet/>
      <dgm:spPr/>
      <dgm:t>
        <a:bodyPr/>
        <a:lstStyle/>
        <a:p>
          <a:endParaRPr lang="pt-BR" sz="2000" b="1"/>
        </a:p>
      </dgm:t>
    </dgm:pt>
    <dgm:pt modelId="{B52B41D3-FCC9-4092-9BAF-2DA7CCF3A35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pt-PT" sz="1600" b="1" dirty="0" smtClean="0"/>
            <a:t>Realizar  agrupamentos, pela semelhança de categorias, das variáveis categóricas</a:t>
          </a:r>
          <a:endParaRPr lang="pt-BR" sz="1600" b="1" dirty="0"/>
        </a:p>
      </dgm:t>
    </dgm:pt>
    <dgm:pt modelId="{6CA71C26-B0BE-46A3-8BB5-A2C5C6955F5C}" type="parTrans" cxnId="{00918BD8-1C4F-49B0-8F76-A6EBCDE8877A}">
      <dgm:prSet/>
      <dgm:spPr/>
      <dgm:t>
        <a:bodyPr/>
        <a:lstStyle/>
        <a:p>
          <a:endParaRPr lang="pt-BR" sz="2000" b="1"/>
        </a:p>
      </dgm:t>
    </dgm:pt>
    <dgm:pt modelId="{10DF33D5-C70B-405F-894F-B80A7D662297}" type="sibTrans" cxnId="{00918BD8-1C4F-49B0-8F76-A6EBCDE8877A}">
      <dgm:prSet/>
      <dgm:spPr/>
      <dgm:t>
        <a:bodyPr/>
        <a:lstStyle/>
        <a:p>
          <a:endParaRPr lang="pt-BR" sz="2000" b="1"/>
        </a:p>
      </dgm:t>
    </dgm:pt>
    <dgm:pt modelId="{EEB58E63-C69D-40BB-911D-49BC8F9AB2F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pt-PT" sz="1600" b="1" dirty="0" smtClean="0"/>
            <a:t>Excluir as variáveis redundantes e/ou inferidas a partir de outras</a:t>
          </a:r>
          <a:endParaRPr lang="pt-BR" sz="1600" b="1" dirty="0"/>
        </a:p>
      </dgm:t>
    </dgm:pt>
    <dgm:pt modelId="{6C4FADE3-6352-43C0-A9A0-B0E8F0668B4F}" type="parTrans" cxnId="{3C6D25F7-757B-4D95-B1FD-2E64478AB464}">
      <dgm:prSet/>
      <dgm:spPr/>
      <dgm:t>
        <a:bodyPr/>
        <a:lstStyle/>
        <a:p>
          <a:endParaRPr lang="pt-BR" sz="2000" b="1"/>
        </a:p>
      </dgm:t>
    </dgm:pt>
    <dgm:pt modelId="{381C85EB-48D2-4E04-AB4E-294514FBE882}" type="sibTrans" cxnId="{3C6D25F7-757B-4D95-B1FD-2E64478AB464}">
      <dgm:prSet/>
      <dgm:spPr/>
      <dgm:t>
        <a:bodyPr/>
        <a:lstStyle/>
        <a:p>
          <a:endParaRPr lang="pt-BR" sz="2000" b="1"/>
        </a:p>
      </dgm:t>
    </dgm:pt>
    <dgm:pt modelId="{51FC79A8-572A-461A-BF42-38CE3F13A799}">
      <dgm:prSet custT="1"/>
      <dgm:spPr/>
      <dgm:t>
        <a:bodyPr/>
        <a:lstStyle/>
        <a:p>
          <a:pPr rtl="0"/>
          <a:r>
            <a:rPr lang="pt-PT" sz="1600" b="1" dirty="0" smtClean="0"/>
            <a:t>Excluir os registos que faziam parte dos critérios de exclusão e respectivas variáveis</a:t>
          </a:r>
          <a:endParaRPr lang="pt-BR" sz="1600" b="1" dirty="0"/>
        </a:p>
      </dgm:t>
    </dgm:pt>
    <dgm:pt modelId="{24CECE8C-9381-4751-B920-742701CCE5F8}" type="parTrans" cxnId="{6FC823ED-C202-4756-8B11-566122F775EC}">
      <dgm:prSet/>
      <dgm:spPr/>
      <dgm:t>
        <a:bodyPr/>
        <a:lstStyle/>
        <a:p>
          <a:endParaRPr lang="pt-BR" sz="2000" b="1"/>
        </a:p>
      </dgm:t>
    </dgm:pt>
    <dgm:pt modelId="{106F5A56-0E22-42D6-9D28-1FDE93F06E91}" type="sibTrans" cxnId="{6FC823ED-C202-4756-8B11-566122F775EC}">
      <dgm:prSet/>
      <dgm:spPr/>
      <dgm:t>
        <a:bodyPr/>
        <a:lstStyle/>
        <a:p>
          <a:endParaRPr lang="pt-BR" sz="2000" b="1"/>
        </a:p>
      </dgm:t>
    </dgm:pt>
    <dgm:pt modelId="{33FB3EFD-5466-4F66-A8DB-F976E792D740}" type="pres">
      <dgm:prSet presAssocID="{4C0D7401-57BF-4C8E-A77D-9810428588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213BA9-7B26-42EE-82EC-722B36E289EF}" type="pres">
      <dgm:prSet presAssocID="{4C0D7401-57BF-4C8E-A77D-9810428588B1}" presName="arrow" presStyleLbl="bgShp" presStyleIdx="0" presStyleCnt="1"/>
      <dgm:spPr/>
    </dgm:pt>
    <dgm:pt modelId="{F86F1F4F-6C17-4B55-8999-22AE54314021}" type="pres">
      <dgm:prSet presAssocID="{4C0D7401-57BF-4C8E-A77D-9810428588B1}" presName="linearProcess" presStyleCnt="0"/>
      <dgm:spPr/>
    </dgm:pt>
    <dgm:pt modelId="{42E7E3B0-DFB8-4D80-BC27-D8CC13A69F90}" type="pres">
      <dgm:prSet presAssocID="{6CCDF7E6-5DA0-4208-85EF-E0447FF0D90B}" presName="textNode" presStyleLbl="node1" presStyleIdx="0" presStyleCnt="4" custScaleX="939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F2EC18-EF0A-48F8-AFC6-9592EBB0E5AF}" type="pres">
      <dgm:prSet presAssocID="{FE8FA933-A214-4AC5-AF86-1129395F7732}" presName="sibTrans" presStyleCnt="0"/>
      <dgm:spPr/>
    </dgm:pt>
    <dgm:pt modelId="{43AEFEF3-9116-4CD2-94F1-A798B34C0583}" type="pres">
      <dgm:prSet presAssocID="{B52B41D3-FCC9-4092-9BAF-2DA7CCF3A35A}" presName="textNode" presStyleLbl="node1" presStyleIdx="1" presStyleCnt="4" custScaleX="1069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9F25BE-8B09-4C2A-85F9-D2C1A5BD50B9}" type="pres">
      <dgm:prSet presAssocID="{10DF33D5-C70B-405F-894F-B80A7D662297}" presName="sibTrans" presStyleCnt="0"/>
      <dgm:spPr/>
    </dgm:pt>
    <dgm:pt modelId="{114DA90B-2CFB-4BD8-B8BA-5E9A32970E8B}" type="pres">
      <dgm:prSet presAssocID="{EEB58E63-C69D-40BB-911D-49BC8F9AB2FC}" presName="textNode" presStyleLbl="node1" presStyleIdx="2" presStyleCnt="4" custScaleX="939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0D6E7-9CD0-473F-9A3A-240D04865119}" type="pres">
      <dgm:prSet presAssocID="{381C85EB-48D2-4E04-AB4E-294514FBE882}" presName="sibTrans" presStyleCnt="0"/>
      <dgm:spPr/>
    </dgm:pt>
    <dgm:pt modelId="{E42094DF-AAF2-4056-94BF-450976B24301}" type="pres">
      <dgm:prSet presAssocID="{51FC79A8-572A-461A-BF42-38CE3F13A799}" presName="textNode" presStyleLbl="node1" presStyleIdx="3" presStyleCnt="4" custScaleX="939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351340-4686-44E4-881C-6A788AB0B857}" type="presOf" srcId="{51FC79A8-572A-461A-BF42-38CE3F13A799}" destId="{E42094DF-AAF2-4056-94BF-450976B24301}" srcOrd="0" destOrd="0" presId="urn:microsoft.com/office/officeart/2005/8/layout/hProcess9"/>
    <dgm:cxn modelId="{F1C0C777-A26C-4BE5-9FF8-530BB8AE26A1}" srcId="{4C0D7401-57BF-4C8E-A77D-9810428588B1}" destId="{6CCDF7E6-5DA0-4208-85EF-E0447FF0D90B}" srcOrd="0" destOrd="0" parTransId="{2BB6A180-3A8A-493B-AD0E-A170C1B02053}" sibTransId="{FE8FA933-A214-4AC5-AF86-1129395F7732}"/>
    <dgm:cxn modelId="{11AFD686-C5F1-45EC-A31D-32AA21588697}" type="presOf" srcId="{EEB58E63-C69D-40BB-911D-49BC8F9AB2FC}" destId="{114DA90B-2CFB-4BD8-B8BA-5E9A32970E8B}" srcOrd="0" destOrd="0" presId="urn:microsoft.com/office/officeart/2005/8/layout/hProcess9"/>
    <dgm:cxn modelId="{65007A56-4133-4DDC-A019-C57866543437}" type="presOf" srcId="{4C0D7401-57BF-4C8E-A77D-9810428588B1}" destId="{33FB3EFD-5466-4F66-A8DB-F976E792D740}" srcOrd="0" destOrd="0" presId="urn:microsoft.com/office/officeart/2005/8/layout/hProcess9"/>
    <dgm:cxn modelId="{00918BD8-1C4F-49B0-8F76-A6EBCDE8877A}" srcId="{4C0D7401-57BF-4C8E-A77D-9810428588B1}" destId="{B52B41D3-FCC9-4092-9BAF-2DA7CCF3A35A}" srcOrd="1" destOrd="0" parTransId="{6CA71C26-B0BE-46A3-8BB5-A2C5C6955F5C}" sibTransId="{10DF33D5-C70B-405F-894F-B80A7D662297}"/>
    <dgm:cxn modelId="{EF79A8F4-3966-4C99-9AD2-BE0FC34DC92B}" type="presOf" srcId="{B52B41D3-FCC9-4092-9BAF-2DA7CCF3A35A}" destId="{43AEFEF3-9116-4CD2-94F1-A798B34C0583}" srcOrd="0" destOrd="0" presId="urn:microsoft.com/office/officeart/2005/8/layout/hProcess9"/>
    <dgm:cxn modelId="{6FC823ED-C202-4756-8B11-566122F775EC}" srcId="{4C0D7401-57BF-4C8E-A77D-9810428588B1}" destId="{51FC79A8-572A-461A-BF42-38CE3F13A799}" srcOrd="3" destOrd="0" parTransId="{24CECE8C-9381-4751-B920-742701CCE5F8}" sibTransId="{106F5A56-0E22-42D6-9D28-1FDE93F06E91}"/>
    <dgm:cxn modelId="{F591413D-C44B-4FA7-AC2A-4C71D707EF06}" type="presOf" srcId="{6CCDF7E6-5DA0-4208-85EF-E0447FF0D90B}" destId="{42E7E3B0-DFB8-4D80-BC27-D8CC13A69F90}" srcOrd="0" destOrd="0" presId="urn:microsoft.com/office/officeart/2005/8/layout/hProcess9"/>
    <dgm:cxn modelId="{3C6D25F7-757B-4D95-B1FD-2E64478AB464}" srcId="{4C0D7401-57BF-4C8E-A77D-9810428588B1}" destId="{EEB58E63-C69D-40BB-911D-49BC8F9AB2FC}" srcOrd="2" destOrd="0" parTransId="{6C4FADE3-6352-43C0-A9A0-B0E8F0668B4F}" sibTransId="{381C85EB-48D2-4E04-AB4E-294514FBE882}"/>
    <dgm:cxn modelId="{37869183-ADCD-4EB5-AFF8-5C98CDBB33D3}" type="presParOf" srcId="{33FB3EFD-5466-4F66-A8DB-F976E792D740}" destId="{1F213BA9-7B26-42EE-82EC-722B36E289EF}" srcOrd="0" destOrd="0" presId="urn:microsoft.com/office/officeart/2005/8/layout/hProcess9"/>
    <dgm:cxn modelId="{2BE56E9C-155D-4B04-A94C-74144703C52F}" type="presParOf" srcId="{33FB3EFD-5466-4F66-A8DB-F976E792D740}" destId="{F86F1F4F-6C17-4B55-8999-22AE54314021}" srcOrd="1" destOrd="0" presId="urn:microsoft.com/office/officeart/2005/8/layout/hProcess9"/>
    <dgm:cxn modelId="{4E6F9A43-F66C-4641-A0D7-DF9EF4ADBEA0}" type="presParOf" srcId="{F86F1F4F-6C17-4B55-8999-22AE54314021}" destId="{42E7E3B0-DFB8-4D80-BC27-D8CC13A69F90}" srcOrd="0" destOrd="0" presId="urn:microsoft.com/office/officeart/2005/8/layout/hProcess9"/>
    <dgm:cxn modelId="{15017F53-1A54-4B89-AA6B-F1A44BB8A33E}" type="presParOf" srcId="{F86F1F4F-6C17-4B55-8999-22AE54314021}" destId="{B7F2EC18-EF0A-48F8-AFC6-9592EBB0E5AF}" srcOrd="1" destOrd="0" presId="urn:microsoft.com/office/officeart/2005/8/layout/hProcess9"/>
    <dgm:cxn modelId="{C25AE70F-1F46-427B-A40D-370065A99423}" type="presParOf" srcId="{F86F1F4F-6C17-4B55-8999-22AE54314021}" destId="{43AEFEF3-9116-4CD2-94F1-A798B34C0583}" srcOrd="2" destOrd="0" presId="urn:microsoft.com/office/officeart/2005/8/layout/hProcess9"/>
    <dgm:cxn modelId="{0BEC54F5-EAE9-4228-AC60-A5CC45076C4B}" type="presParOf" srcId="{F86F1F4F-6C17-4B55-8999-22AE54314021}" destId="{669F25BE-8B09-4C2A-85F9-D2C1A5BD50B9}" srcOrd="3" destOrd="0" presId="urn:microsoft.com/office/officeart/2005/8/layout/hProcess9"/>
    <dgm:cxn modelId="{7AE915E4-B18D-4116-BD21-94E197EF474E}" type="presParOf" srcId="{F86F1F4F-6C17-4B55-8999-22AE54314021}" destId="{114DA90B-2CFB-4BD8-B8BA-5E9A32970E8B}" srcOrd="4" destOrd="0" presId="urn:microsoft.com/office/officeart/2005/8/layout/hProcess9"/>
    <dgm:cxn modelId="{7814D4C4-626D-4EFC-BE74-CBDE57531E4C}" type="presParOf" srcId="{F86F1F4F-6C17-4B55-8999-22AE54314021}" destId="{8EE0D6E7-9CD0-473F-9A3A-240D04865119}" srcOrd="5" destOrd="0" presId="urn:microsoft.com/office/officeart/2005/8/layout/hProcess9"/>
    <dgm:cxn modelId="{B5F82026-7CFF-4DA0-84FB-D56131311667}" type="presParOf" srcId="{F86F1F4F-6C17-4B55-8999-22AE54314021}" destId="{E42094DF-AAF2-4056-94BF-450976B24301}" srcOrd="6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78A0C-873E-4A11-98BB-15B0EDBAC92B}" type="doc">
      <dgm:prSet loTypeId="urn:microsoft.com/office/officeart/2005/8/layout/target1" loCatId="relationship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F177989D-C36B-478C-A348-4669BAD968BD}">
      <dgm:prSet custT="1"/>
      <dgm:spPr/>
      <dgm:t>
        <a:bodyPr/>
        <a:lstStyle/>
        <a:p>
          <a:pPr rtl="0"/>
          <a:r>
            <a:rPr lang="pt-PT" sz="1600" b="1" dirty="0" smtClean="0"/>
            <a:t>Desconhecimento das funcionalidades do Weka e do GeNie;</a:t>
          </a:r>
          <a:endParaRPr lang="pt-BR" sz="1600" b="1" dirty="0"/>
        </a:p>
      </dgm:t>
    </dgm:pt>
    <dgm:pt modelId="{AC565615-2520-457A-B213-69414E066307}" type="parTrans" cxnId="{03DB71DA-9002-4838-8C96-01F87266348B}">
      <dgm:prSet/>
      <dgm:spPr/>
      <dgm:t>
        <a:bodyPr/>
        <a:lstStyle/>
        <a:p>
          <a:endParaRPr lang="pt-BR"/>
        </a:p>
      </dgm:t>
    </dgm:pt>
    <dgm:pt modelId="{4625055C-64BD-4E4C-B25A-8B82BFD3733D}" type="sibTrans" cxnId="{03DB71DA-9002-4838-8C96-01F87266348B}">
      <dgm:prSet/>
      <dgm:spPr/>
      <dgm:t>
        <a:bodyPr/>
        <a:lstStyle/>
        <a:p>
          <a:endParaRPr lang="pt-BR"/>
        </a:p>
      </dgm:t>
    </dgm:pt>
    <dgm:pt modelId="{5441802A-6AEC-4133-8BFD-76EE2EF3DCC4}">
      <dgm:prSet custT="1"/>
      <dgm:spPr/>
      <dgm:t>
        <a:bodyPr/>
        <a:lstStyle/>
        <a:p>
          <a:pPr rtl="0"/>
          <a:r>
            <a:rPr lang="pt-PT" sz="1600" b="1" dirty="0" smtClean="0"/>
            <a:t>Escolha da metodologia de Data Mining;</a:t>
          </a:r>
        </a:p>
        <a:p>
          <a:pPr rtl="0"/>
          <a:endParaRPr lang="pt-BR" sz="1600" b="1" dirty="0"/>
        </a:p>
      </dgm:t>
    </dgm:pt>
    <dgm:pt modelId="{77645055-F8B7-4A50-8F13-8E8072FED2A6}" type="parTrans" cxnId="{3E631DA0-7142-47CC-8981-B3EAF6D5D6D0}">
      <dgm:prSet/>
      <dgm:spPr/>
      <dgm:t>
        <a:bodyPr/>
        <a:lstStyle/>
        <a:p>
          <a:endParaRPr lang="pt-BR"/>
        </a:p>
      </dgm:t>
    </dgm:pt>
    <dgm:pt modelId="{0C56C4CE-F57A-4957-B164-4F0632CFEF18}" type="sibTrans" cxnId="{3E631DA0-7142-47CC-8981-B3EAF6D5D6D0}">
      <dgm:prSet/>
      <dgm:spPr/>
      <dgm:t>
        <a:bodyPr/>
        <a:lstStyle/>
        <a:p>
          <a:endParaRPr lang="pt-BR"/>
        </a:p>
      </dgm:t>
    </dgm:pt>
    <dgm:pt modelId="{12E5B6A7-94E1-43CC-BD94-D4388630C898}">
      <dgm:prSet custT="1"/>
      <dgm:spPr/>
      <dgm:t>
        <a:bodyPr/>
        <a:lstStyle/>
        <a:p>
          <a:pPr rtl="0"/>
          <a:r>
            <a:rPr lang="pt-PT" sz="1600" b="1" dirty="0" smtClean="0"/>
            <a:t>Formatação de dados:</a:t>
          </a:r>
          <a:endParaRPr lang="pt-BR" sz="1600" b="1" dirty="0"/>
        </a:p>
      </dgm:t>
    </dgm:pt>
    <dgm:pt modelId="{815A4A08-953A-4BA5-8206-6D21680AB9A0}" type="parTrans" cxnId="{B008B184-5E80-49FC-A1D7-45FFD8F7C2EF}">
      <dgm:prSet/>
      <dgm:spPr/>
      <dgm:t>
        <a:bodyPr/>
        <a:lstStyle/>
        <a:p>
          <a:endParaRPr lang="pt-BR"/>
        </a:p>
      </dgm:t>
    </dgm:pt>
    <dgm:pt modelId="{D6E731B3-96E4-46A4-A86A-FCD9B6AB0EAE}" type="sibTrans" cxnId="{B008B184-5E80-49FC-A1D7-45FFD8F7C2EF}">
      <dgm:prSet/>
      <dgm:spPr/>
      <dgm:t>
        <a:bodyPr/>
        <a:lstStyle/>
        <a:p>
          <a:endParaRPr lang="pt-BR"/>
        </a:p>
      </dgm:t>
    </dgm:pt>
    <dgm:pt modelId="{53889AEC-8BB0-47D4-8B06-0594C90EB37C}">
      <dgm:prSet custT="1"/>
      <dgm:spPr/>
      <dgm:t>
        <a:bodyPr/>
        <a:lstStyle/>
        <a:p>
          <a:pPr rtl="0"/>
          <a:r>
            <a:rPr lang="pt-PT" sz="1600" dirty="0" smtClean="0"/>
            <a:t>Base muito extensa;</a:t>
          </a:r>
          <a:endParaRPr lang="pt-BR" sz="1600" dirty="0"/>
        </a:p>
      </dgm:t>
    </dgm:pt>
    <dgm:pt modelId="{0C2B05DC-6007-4094-AB21-4FDEECA3AAF1}" type="parTrans" cxnId="{AEB0EB8F-E3E7-42A0-BF0D-1A40525240BF}">
      <dgm:prSet/>
      <dgm:spPr/>
      <dgm:t>
        <a:bodyPr/>
        <a:lstStyle/>
        <a:p>
          <a:endParaRPr lang="pt-BR"/>
        </a:p>
      </dgm:t>
    </dgm:pt>
    <dgm:pt modelId="{AC4B3411-1AF3-4313-84C3-D8C53385CEE7}" type="sibTrans" cxnId="{AEB0EB8F-E3E7-42A0-BF0D-1A40525240BF}">
      <dgm:prSet/>
      <dgm:spPr/>
      <dgm:t>
        <a:bodyPr/>
        <a:lstStyle/>
        <a:p>
          <a:endParaRPr lang="pt-BR"/>
        </a:p>
      </dgm:t>
    </dgm:pt>
    <dgm:pt modelId="{AC076625-F0EA-4B27-80C5-B458AFA83837}">
      <dgm:prSet custT="1"/>
      <dgm:spPr/>
      <dgm:t>
        <a:bodyPr/>
        <a:lstStyle/>
        <a:p>
          <a:pPr rtl="0"/>
          <a:r>
            <a:rPr lang="pt-PT" sz="1600" dirty="0" smtClean="0"/>
            <a:t>Muitas variáveis com múltiplos valores;</a:t>
          </a:r>
          <a:endParaRPr lang="pt-BR" sz="1600" dirty="0"/>
        </a:p>
      </dgm:t>
    </dgm:pt>
    <dgm:pt modelId="{992534DC-5AE1-4E74-BE58-4D7CC41B038A}" type="parTrans" cxnId="{C7253D7E-651D-47D0-B0F4-DC248796ABF0}">
      <dgm:prSet/>
      <dgm:spPr/>
      <dgm:t>
        <a:bodyPr/>
        <a:lstStyle/>
        <a:p>
          <a:endParaRPr lang="pt-BR"/>
        </a:p>
      </dgm:t>
    </dgm:pt>
    <dgm:pt modelId="{9C7547E3-0795-43E9-83A0-5373BD0CB596}" type="sibTrans" cxnId="{C7253D7E-651D-47D0-B0F4-DC248796ABF0}">
      <dgm:prSet/>
      <dgm:spPr/>
      <dgm:t>
        <a:bodyPr/>
        <a:lstStyle/>
        <a:p>
          <a:endParaRPr lang="pt-BR"/>
        </a:p>
      </dgm:t>
    </dgm:pt>
    <dgm:pt modelId="{B0CC9000-1B60-4FD7-A48F-DCB6470ACA76}">
      <dgm:prSet custT="1"/>
      <dgm:spPr/>
      <dgm:t>
        <a:bodyPr/>
        <a:lstStyle/>
        <a:p>
          <a:pPr rtl="0"/>
          <a:r>
            <a:rPr lang="pt-PT" sz="1600" dirty="0" smtClean="0"/>
            <a:t>Interpretação da árvore gerada.</a:t>
          </a:r>
          <a:endParaRPr lang="pt-BR" sz="1600" dirty="0"/>
        </a:p>
      </dgm:t>
    </dgm:pt>
    <dgm:pt modelId="{4C8E6F0C-7BB1-462C-AD76-70F68E611D4D}" type="parTrans" cxnId="{0D7D357C-025C-439D-BD73-4DB71AF4633C}">
      <dgm:prSet/>
      <dgm:spPr/>
      <dgm:t>
        <a:bodyPr/>
        <a:lstStyle/>
        <a:p>
          <a:endParaRPr lang="pt-BR"/>
        </a:p>
      </dgm:t>
    </dgm:pt>
    <dgm:pt modelId="{D07265C1-4CCC-4FA7-BFE7-BE4F99F2CD53}" type="sibTrans" cxnId="{0D7D357C-025C-439D-BD73-4DB71AF4633C}">
      <dgm:prSet/>
      <dgm:spPr/>
      <dgm:t>
        <a:bodyPr/>
        <a:lstStyle/>
        <a:p>
          <a:endParaRPr lang="pt-BR"/>
        </a:p>
      </dgm:t>
    </dgm:pt>
    <dgm:pt modelId="{4BEE920D-CC67-4FF6-8269-089BCCB9DCF8}">
      <dgm:prSet custT="1"/>
      <dgm:spPr/>
      <dgm:t>
        <a:bodyPr/>
        <a:lstStyle/>
        <a:p>
          <a:pPr rtl="0"/>
          <a:r>
            <a:rPr lang="pt-PT" sz="1600" b="1" dirty="0" smtClean="0"/>
            <a:t>Manipulação da capacidade de memória do Weka.</a:t>
          </a:r>
          <a:endParaRPr lang="pt-BR" sz="1600" b="1" dirty="0"/>
        </a:p>
      </dgm:t>
    </dgm:pt>
    <dgm:pt modelId="{15C7BF07-15B4-4E97-AD02-27CCC222E2A2}" type="parTrans" cxnId="{EB45E981-77DD-4AF0-8CE7-376ADA8A1C31}">
      <dgm:prSet/>
      <dgm:spPr/>
      <dgm:t>
        <a:bodyPr/>
        <a:lstStyle/>
        <a:p>
          <a:endParaRPr lang="pt-BR"/>
        </a:p>
      </dgm:t>
    </dgm:pt>
    <dgm:pt modelId="{886CD4E1-5F90-48B7-98F6-F0911F3DC54D}" type="sibTrans" cxnId="{EB45E981-77DD-4AF0-8CE7-376ADA8A1C31}">
      <dgm:prSet/>
      <dgm:spPr/>
      <dgm:t>
        <a:bodyPr/>
        <a:lstStyle/>
        <a:p>
          <a:endParaRPr lang="pt-BR"/>
        </a:p>
      </dgm:t>
    </dgm:pt>
    <dgm:pt modelId="{D68D0CC5-CFA1-4DF3-973E-18241CA4A85E}">
      <dgm:prSet custT="1"/>
      <dgm:spPr/>
      <dgm:t>
        <a:bodyPr/>
        <a:lstStyle/>
        <a:p>
          <a:pPr rtl="0"/>
          <a:endParaRPr lang="pt-BR" sz="1600" dirty="0"/>
        </a:p>
      </dgm:t>
    </dgm:pt>
    <dgm:pt modelId="{7D21DCE3-34B6-46F2-8A06-A34BB1DD2F0A}" type="parTrans" cxnId="{5C8B1C35-4E7E-467C-BF75-78D1EDC9E02C}">
      <dgm:prSet/>
      <dgm:spPr/>
      <dgm:t>
        <a:bodyPr/>
        <a:lstStyle/>
        <a:p>
          <a:endParaRPr lang="pt-BR"/>
        </a:p>
      </dgm:t>
    </dgm:pt>
    <dgm:pt modelId="{4DE38CFF-1804-4A60-85E9-5E4C84C03E89}" type="sibTrans" cxnId="{5C8B1C35-4E7E-467C-BF75-78D1EDC9E02C}">
      <dgm:prSet/>
      <dgm:spPr/>
      <dgm:t>
        <a:bodyPr/>
        <a:lstStyle/>
        <a:p>
          <a:endParaRPr lang="pt-BR"/>
        </a:p>
      </dgm:t>
    </dgm:pt>
    <dgm:pt modelId="{BC39776D-6B39-4897-BFE5-AF9B75D5E302}" type="pres">
      <dgm:prSet presAssocID="{F7B78A0C-873E-4A11-98BB-15B0EDBAC92B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4A832-A0AC-4080-8B92-137C995F5CEB}" type="pres">
      <dgm:prSet presAssocID="{F177989D-C36B-478C-A348-4669BAD968BD}" presName="circle1" presStyleLbl="lnNode1" presStyleIdx="0" presStyleCnt="4" custLinFactNeighborX="-92484"/>
      <dgm:spPr>
        <a:solidFill>
          <a:schemeClr val="accent5">
            <a:lumMod val="40000"/>
            <a:lumOff val="60000"/>
          </a:schemeClr>
        </a:solidFill>
      </dgm:spPr>
    </dgm:pt>
    <dgm:pt modelId="{3B982106-EACA-449F-8B6C-83ABB42C0CD5}" type="pres">
      <dgm:prSet presAssocID="{F177989D-C36B-478C-A348-4669BAD968BD}" presName="text1" presStyleLbl="revTx" presStyleIdx="0" presStyleCnt="4" custScaleX="243478" custLinFactNeighborX="25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C006E-85E9-40A2-9EA7-E46B749A184A}" type="pres">
      <dgm:prSet presAssocID="{F177989D-C36B-478C-A348-4669BAD968BD}" presName="line1" presStyleLbl="callout" presStyleIdx="0" presStyleCnt="8" custLinFactNeighborX="-96888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  <dgm:pt modelId="{E83FC21A-443A-471D-A285-48ED545983D6}" type="pres">
      <dgm:prSet presAssocID="{F177989D-C36B-478C-A348-4669BAD968BD}" presName="d1" presStyleLbl="callout" presStyleIdx="1" presStyleCnt="8" custLinFactNeighborX="-24012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  <dgm:pt modelId="{A63777F9-DCD8-4940-B419-A32A17ECED4B}" type="pres">
      <dgm:prSet presAssocID="{5441802A-6AEC-4133-8BFD-76EE2EF3DCC4}" presName="circle2" presStyleLbl="lnNode1" presStyleIdx="1" presStyleCnt="4" custLinFactNeighborX="-30816"/>
      <dgm:spPr>
        <a:solidFill>
          <a:schemeClr val="accent5">
            <a:lumMod val="60000"/>
            <a:lumOff val="40000"/>
          </a:schemeClr>
        </a:solidFill>
      </dgm:spPr>
    </dgm:pt>
    <dgm:pt modelId="{62B975E5-F62E-4F7F-AB21-DAC2FB656395}" type="pres">
      <dgm:prSet presAssocID="{5441802A-6AEC-4133-8BFD-76EE2EF3DCC4}" presName="text2" presStyleLbl="revTx" presStyleIdx="1" presStyleCnt="4" custScaleX="243478" custLinFactNeighborX="25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57D06-6BEC-420F-97BA-FF24D55EC587}" type="pres">
      <dgm:prSet presAssocID="{5441802A-6AEC-4133-8BFD-76EE2EF3DCC4}" presName="line2" presStyleLbl="callout" presStyleIdx="2" presStyleCnt="8" custLinFactNeighborX="-96888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  <dgm:pt modelId="{36CC2E4E-D852-4D14-A288-C933D42F58DC}" type="pres">
      <dgm:prSet presAssocID="{5441802A-6AEC-4133-8BFD-76EE2EF3DCC4}" presName="d2" presStyleLbl="callout" presStyleIdx="3" presStyleCnt="8" custLinFactNeighborX="-30672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  <dgm:pt modelId="{D3659B6C-2DBC-47CC-95CE-3CF72AF3D0F9}" type="pres">
      <dgm:prSet presAssocID="{12E5B6A7-94E1-43CC-BD94-D4388630C898}" presName="circle3" presStyleLbl="lnNode1" presStyleIdx="2" presStyleCnt="4" custLinFactNeighborX="-18504"/>
      <dgm:spPr>
        <a:solidFill>
          <a:schemeClr val="accent5">
            <a:lumMod val="75000"/>
          </a:schemeClr>
        </a:solidFill>
      </dgm:spPr>
    </dgm:pt>
    <dgm:pt modelId="{8C60FBBB-9611-4BEC-9D7B-D96FD499575C}" type="pres">
      <dgm:prSet presAssocID="{12E5B6A7-94E1-43CC-BD94-D4388630C898}" presName="text3" presStyleLbl="revTx" presStyleIdx="2" presStyleCnt="4" custScaleX="243478" custLinFactNeighborX="252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6FBFF-F575-4AC3-8554-95B8985F1D1F}" type="pres">
      <dgm:prSet presAssocID="{12E5B6A7-94E1-43CC-BD94-D4388630C898}" presName="line3" presStyleLbl="callout" presStyleIdx="4" presStyleCnt="8" custLinFactY="100000" custLinFactNeighborX="-96888" custLinFactNeighborY="157677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  <dgm:pt modelId="{8978CDE7-E1CE-4415-918D-9627D45AB3A8}" type="pres">
      <dgm:prSet presAssocID="{12E5B6A7-94E1-43CC-BD94-D4388630C898}" presName="d3" presStyleLbl="callout" presStyleIdx="5" presStyleCnt="8" custLinFactNeighborX="-39744" custLinFactNeighborY="5803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  <dgm:pt modelId="{E4469105-07EE-482D-A391-51A939FDFFAB}" type="pres">
      <dgm:prSet presAssocID="{4BEE920D-CC67-4FF6-8269-089BCCB9DCF8}" presName="circle4" presStyleLbl="lnNode1" presStyleIdx="3" presStyleCnt="4" custLinFactNeighborX="-13212"/>
      <dgm:spPr>
        <a:solidFill>
          <a:schemeClr val="accent5">
            <a:lumMod val="50000"/>
          </a:schemeClr>
        </a:solidFill>
      </dgm:spPr>
    </dgm:pt>
    <dgm:pt modelId="{5FB15B3B-1F2B-4D51-BCD9-12BE523087F4}" type="pres">
      <dgm:prSet presAssocID="{4BEE920D-CC67-4FF6-8269-089BCCB9DCF8}" presName="text4" presStyleLbl="revTx" presStyleIdx="3" presStyleCnt="4" custScaleX="243478" custLinFactNeighborX="25248" custLinFactNeighborY="12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B5821-8901-4C00-899D-104FACBADEF3}" type="pres">
      <dgm:prSet presAssocID="{4BEE920D-CC67-4FF6-8269-089BCCB9DCF8}" presName="line4" presStyleLbl="callout" presStyleIdx="6" presStyleCnt="8" custLinFactY="100000" custLinFactNeighborX="-96888" custLinFactNeighborY="194488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  <dgm:pt modelId="{F06DB737-81E6-4C3F-9F0A-821A65561E03}" type="pres">
      <dgm:prSet presAssocID="{4BEE920D-CC67-4FF6-8269-089BCCB9DCF8}" presName="d4" presStyleLbl="callout" presStyleIdx="7" presStyleCnt="8" custLinFactNeighborX="-61620" custLinFactNeighborY="9648"/>
      <dgm:spPr>
        <a:ln w="28575">
          <a:solidFill>
            <a:schemeClr val="accent5">
              <a:lumMod val="40000"/>
              <a:lumOff val="60000"/>
            </a:schemeClr>
          </a:solidFill>
        </a:ln>
      </dgm:spPr>
    </dgm:pt>
  </dgm:ptLst>
  <dgm:cxnLst>
    <dgm:cxn modelId="{31822FB3-DC5A-41DC-A129-402F5824B294}" type="presOf" srcId="{F177989D-C36B-478C-A348-4669BAD968BD}" destId="{3B982106-EACA-449F-8B6C-83ABB42C0CD5}" srcOrd="0" destOrd="0" presId="urn:microsoft.com/office/officeart/2005/8/layout/target1"/>
    <dgm:cxn modelId="{5C8B1C35-4E7E-467C-BF75-78D1EDC9E02C}" srcId="{12E5B6A7-94E1-43CC-BD94-D4388630C898}" destId="{D68D0CC5-CFA1-4DF3-973E-18241CA4A85E}" srcOrd="3" destOrd="0" parTransId="{7D21DCE3-34B6-46F2-8A06-A34BB1DD2F0A}" sibTransId="{4DE38CFF-1804-4A60-85E9-5E4C84C03E89}"/>
    <dgm:cxn modelId="{39AE1E33-BF46-4792-A747-CA02079EE42F}" type="presOf" srcId="{AC076625-F0EA-4B27-80C5-B458AFA83837}" destId="{8C60FBBB-9611-4BEC-9D7B-D96FD499575C}" srcOrd="0" destOrd="2" presId="urn:microsoft.com/office/officeart/2005/8/layout/target1"/>
    <dgm:cxn modelId="{03DB71DA-9002-4838-8C96-01F87266348B}" srcId="{F7B78A0C-873E-4A11-98BB-15B0EDBAC92B}" destId="{F177989D-C36B-478C-A348-4669BAD968BD}" srcOrd="0" destOrd="0" parTransId="{AC565615-2520-457A-B213-69414E066307}" sibTransId="{4625055C-64BD-4E4C-B25A-8B82BFD3733D}"/>
    <dgm:cxn modelId="{AA26546F-BBFD-4D49-845C-533E34D475CF}" type="presOf" srcId="{53889AEC-8BB0-47D4-8B06-0594C90EB37C}" destId="{8C60FBBB-9611-4BEC-9D7B-D96FD499575C}" srcOrd="0" destOrd="1" presId="urn:microsoft.com/office/officeart/2005/8/layout/target1"/>
    <dgm:cxn modelId="{E552212B-F0F5-452B-9300-65FADF98D010}" type="presOf" srcId="{B0CC9000-1B60-4FD7-A48F-DCB6470ACA76}" destId="{8C60FBBB-9611-4BEC-9D7B-D96FD499575C}" srcOrd="0" destOrd="3" presId="urn:microsoft.com/office/officeart/2005/8/layout/target1"/>
    <dgm:cxn modelId="{B008B184-5E80-49FC-A1D7-45FFD8F7C2EF}" srcId="{F7B78A0C-873E-4A11-98BB-15B0EDBAC92B}" destId="{12E5B6A7-94E1-43CC-BD94-D4388630C898}" srcOrd="2" destOrd="0" parTransId="{815A4A08-953A-4BA5-8206-6D21680AB9A0}" sibTransId="{D6E731B3-96E4-46A4-A86A-FCD9B6AB0EAE}"/>
    <dgm:cxn modelId="{962F5BAE-89CD-4B6C-ACD2-357249949B5F}" type="presOf" srcId="{5441802A-6AEC-4133-8BFD-76EE2EF3DCC4}" destId="{62B975E5-F62E-4F7F-AB21-DAC2FB656395}" srcOrd="0" destOrd="0" presId="urn:microsoft.com/office/officeart/2005/8/layout/target1"/>
    <dgm:cxn modelId="{3E631DA0-7142-47CC-8981-B3EAF6D5D6D0}" srcId="{F7B78A0C-873E-4A11-98BB-15B0EDBAC92B}" destId="{5441802A-6AEC-4133-8BFD-76EE2EF3DCC4}" srcOrd="1" destOrd="0" parTransId="{77645055-F8B7-4A50-8F13-8E8072FED2A6}" sibTransId="{0C56C4CE-F57A-4957-B164-4F0632CFEF18}"/>
    <dgm:cxn modelId="{BA60D0D4-CECE-4544-B63D-20E992C7B084}" type="presOf" srcId="{D68D0CC5-CFA1-4DF3-973E-18241CA4A85E}" destId="{8C60FBBB-9611-4BEC-9D7B-D96FD499575C}" srcOrd="0" destOrd="4" presId="urn:microsoft.com/office/officeart/2005/8/layout/target1"/>
    <dgm:cxn modelId="{45B17B5B-938E-4617-96B4-EADEE25CE8ED}" type="presOf" srcId="{4BEE920D-CC67-4FF6-8269-089BCCB9DCF8}" destId="{5FB15B3B-1F2B-4D51-BCD9-12BE523087F4}" srcOrd="0" destOrd="0" presId="urn:microsoft.com/office/officeart/2005/8/layout/target1"/>
    <dgm:cxn modelId="{C7253D7E-651D-47D0-B0F4-DC248796ABF0}" srcId="{12E5B6A7-94E1-43CC-BD94-D4388630C898}" destId="{AC076625-F0EA-4B27-80C5-B458AFA83837}" srcOrd="1" destOrd="0" parTransId="{992534DC-5AE1-4E74-BE58-4D7CC41B038A}" sibTransId="{9C7547E3-0795-43E9-83A0-5373BD0CB596}"/>
    <dgm:cxn modelId="{0D7D357C-025C-439D-BD73-4DB71AF4633C}" srcId="{12E5B6A7-94E1-43CC-BD94-D4388630C898}" destId="{B0CC9000-1B60-4FD7-A48F-DCB6470ACA76}" srcOrd="2" destOrd="0" parTransId="{4C8E6F0C-7BB1-462C-AD76-70F68E611D4D}" sibTransId="{D07265C1-4CCC-4FA7-BFE7-BE4F99F2CD53}"/>
    <dgm:cxn modelId="{E7353C9F-43C5-4A58-9558-7135ACB25C79}" type="presOf" srcId="{F7B78A0C-873E-4A11-98BB-15B0EDBAC92B}" destId="{BC39776D-6B39-4897-BFE5-AF9B75D5E302}" srcOrd="0" destOrd="0" presId="urn:microsoft.com/office/officeart/2005/8/layout/target1"/>
    <dgm:cxn modelId="{47BC25C0-5C07-48E4-B96C-0262E2498472}" type="presOf" srcId="{12E5B6A7-94E1-43CC-BD94-D4388630C898}" destId="{8C60FBBB-9611-4BEC-9D7B-D96FD499575C}" srcOrd="0" destOrd="0" presId="urn:microsoft.com/office/officeart/2005/8/layout/target1"/>
    <dgm:cxn modelId="{AEB0EB8F-E3E7-42A0-BF0D-1A40525240BF}" srcId="{12E5B6A7-94E1-43CC-BD94-D4388630C898}" destId="{53889AEC-8BB0-47D4-8B06-0594C90EB37C}" srcOrd="0" destOrd="0" parTransId="{0C2B05DC-6007-4094-AB21-4FDEECA3AAF1}" sibTransId="{AC4B3411-1AF3-4313-84C3-D8C53385CEE7}"/>
    <dgm:cxn modelId="{EB45E981-77DD-4AF0-8CE7-376ADA8A1C31}" srcId="{F7B78A0C-873E-4A11-98BB-15B0EDBAC92B}" destId="{4BEE920D-CC67-4FF6-8269-089BCCB9DCF8}" srcOrd="3" destOrd="0" parTransId="{15C7BF07-15B4-4E97-AD02-27CCC222E2A2}" sibTransId="{886CD4E1-5F90-48B7-98F6-F0911F3DC54D}"/>
    <dgm:cxn modelId="{30535DFA-9BBE-4EC5-AD2D-EA5D57AFFE7A}" type="presParOf" srcId="{BC39776D-6B39-4897-BFE5-AF9B75D5E302}" destId="{9324A832-A0AC-4080-8B92-137C995F5CEB}" srcOrd="0" destOrd="0" presId="urn:microsoft.com/office/officeart/2005/8/layout/target1"/>
    <dgm:cxn modelId="{6638CA2B-7DB1-4004-89EF-5ADCFA79DB4B}" type="presParOf" srcId="{BC39776D-6B39-4897-BFE5-AF9B75D5E302}" destId="{3B982106-EACA-449F-8B6C-83ABB42C0CD5}" srcOrd="1" destOrd="0" presId="urn:microsoft.com/office/officeart/2005/8/layout/target1"/>
    <dgm:cxn modelId="{F3CB3EB9-019E-428F-9FB7-AFA0028A255D}" type="presParOf" srcId="{BC39776D-6B39-4897-BFE5-AF9B75D5E302}" destId="{93AC006E-85E9-40A2-9EA7-E46B749A184A}" srcOrd="2" destOrd="0" presId="urn:microsoft.com/office/officeart/2005/8/layout/target1"/>
    <dgm:cxn modelId="{3D67A413-A81C-4743-994E-5ED6B800B668}" type="presParOf" srcId="{BC39776D-6B39-4897-BFE5-AF9B75D5E302}" destId="{E83FC21A-443A-471D-A285-48ED545983D6}" srcOrd="3" destOrd="0" presId="urn:microsoft.com/office/officeart/2005/8/layout/target1"/>
    <dgm:cxn modelId="{46B206F2-A05D-4B74-843B-92769BF959A6}" type="presParOf" srcId="{BC39776D-6B39-4897-BFE5-AF9B75D5E302}" destId="{A63777F9-DCD8-4940-B419-A32A17ECED4B}" srcOrd="4" destOrd="0" presId="urn:microsoft.com/office/officeart/2005/8/layout/target1"/>
    <dgm:cxn modelId="{B9CDD034-B5A2-43B0-A39A-693AD1A41E8D}" type="presParOf" srcId="{BC39776D-6B39-4897-BFE5-AF9B75D5E302}" destId="{62B975E5-F62E-4F7F-AB21-DAC2FB656395}" srcOrd="5" destOrd="0" presId="urn:microsoft.com/office/officeart/2005/8/layout/target1"/>
    <dgm:cxn modelId="{E68A48FB-4012-4BE2-91AA-023C99D6A59F}" type="presParOf" srcId="{BC39776D-6B39-4897-BFE5-AF9B75D5E302}" destId="{4CF57D06-6BEC-420F-97BA-FF24D55EC587}" srcOrd="6" destOrd="0" presId="urn:microsoft.com/office/officeart/2005/8/layout/target1"/>
    <dgm:cxn modelId="{7862AEE6-35D9-46E1-850C-64CDDA69B106}" type="presParOf" srcId="{BC39776D-6B39-4897-BFE5-AF9B75D5E302}" destId="{36CC2E4E-D852-4D14-A288-C933D42F58DC}" srcOrd="7" destOrd="0" presId="urn:microsoft.com/office/officeart/2005/8/layout/target1"/>
    <dgm:cxn modelId="{E4854EB9-75E0-425A-AD71-083A9B4F3177}" type="presParOf" srcId="{BC39776D-6B39-4897-BFE5-AF9B75D5E302}" destId="{D3659B6C-2DBC-47CC-95CE-3CF72AF3D0F9}" srcOrd="8" destOrd="0" presId="urn:microsoft.com/office/officeart/2005/8/layout/target1"/>
    <dgm:cxn modelId="{FD824F52-DF60-428E-BEDF-AE99C1339874}" type="presParOf" srcId="{BC39776D-6B39-4897-BFE5-AF9B75D5E302}" destId="{8C60FBBB-9611-4BEC-9D7B-D96FD499575C}" srcOrd="9" destOrd="0" presId="urn:microsoft.com/office/officeart/2005/8/layout/target1"/>
    <dgm:cxn modelId="{0E36167B-59BC-4BB9-A5AD-77B71B484877}" type="presParOf" srcId="{BC39776D-6B39-4897-BFE5-AF9B75D5E302}" destId="{1F66FBFF-F575-4AC3-8554-95B8985F1D1F}" srcOrd="10" destOrd="0" presId="urn:microsoft.com/office/officeart/2005/8/layout/target1"/>
    <dgm:cxn modelId="{7194E412-11D6-48F7-BBCA-5AE9DD152296}" type="presParOf" srcId="{BC39776D-6B39-4897-BFE5-AF9B75D5E302}" destId="{8978CDE7-E1CE-4415-918D-9627D45AB3A8}" srcOrd="11" destOrd="0" presId="urn:microsoft.com/office/officeart/2005/8/layout/target1"/>
    <dgm:cxn modelId="{4BACAF3C-C7A6-4884-A011-4C764A51553E}" type="presParOf" srcId="{BC39776D-6B39-4897-BFE5-AF9B75D5E302}" destId="{E4469105-07EE-482D-A391-51A939FDFFAB}" srcOrd="12" destOrd="0" presId="urn:microsoft.com/office/officeart/2005/8/layout/target1"/>
    <dgm:cxn modelId="{4A007BC1-200F-4BF8-B1DE-72B24AF26AA2}" type="presParOf" srcId="{BC39776D-6B39-4897-BFE5-AF9B75D5E302}" destId="{5FB15B3B-1F2B-4D51-BCD9-12BE523087F4}" srcOrd="13" destOrd="0" presId="urn:microsoft.com/office/officeart/2005/8/layout/target1"/>
    <dgm:cxn modelId="{A3EF338A-E76D-410E-BDAB-B89E38F20F1D}" type="presParOf" srcId="{BC39776D-6B39-4897-BFE5-AF9B75D5E302}" destId="{9F7B5821-8901-4C00-899D-104FACBADEF3}" srcOrd="14" destOrd="0" presId="urn:microsoft.com/office/officeart/2005/8/layout/target1"/>
    <dgm:cxn modelId="{930AC38E-ED87-472E-8021-49CCCC4E07BF}" type="presParOf" srcId="{BC39776D-6B39-4897-BFE5-AF9B75D5E302}" destId="{F06DB737-81E6-4C3F-9F0A-821A65561E03}" srcOrd="15" destOrd="0" presId="urn:microsoft.com/office/officeart/2005/8/layout/targe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7C8B6-51D0-4AF0-9B4F-C58FE8E3B555}" type="doc">
      <dgm:prSet loTypeId="urn:microsoft.com/office/officeart/2005/8/layout/hProcess9" loCatId="process" qsTypeId="urn:microsoft.com/office/officeart/2005/8/quickstyle/simple1#3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CEE7FF2D-BBCD-4294-8E15-C0D9BB636F45}">
      <dgm:prSet custT="1"/>
      <dgm:spPr>
        <a:solidFill>
          <a:srgbClr val="223020"/>
        </a:solidFill>
      </dgm:spPr>
      <dgm:t>
        <a:bodyPr/>
        <a:lstStyle/>
        <a:p>
          <a:pPr rtl="0"/>
          <a:r>
            <a:rPr lang="pt-PT" sz="1400" b="1" dirty="0" smtClean="0"/>
            <a:t>Base de Dados com muitas variáveis e que contenham muita dispersão,</a:t>
          </a:r>
        </a:p>
        <a:p>
          <a:pPr rtl="0"/>
          <a:endParaRPr lang="pt-PT" sz="1400" b="1" dirty="0" smtClean="0"/>
        </a:p>
        <a:p>
          <a:pPr rtl="0"/>
          <a:r>
            <a:rPr lang="pt-PT" sz="1400" b="1" dirty="0" smtClean="0"/>
            <a:t>apresentam uma capacidade de extracção de padrões muito diminuída;</a:t>
          </a:r>
          <a:endParaRPr lang="pt-BR" sz="1400" b="1" dirty="0"/>
        </a:p>
      </dgm:t>
    </dgm:pt>
    <dgm:pt modelId="{13D1C0B9-0F92-4BBC-95DA-8DD304082293}" type="parTrans" cxnId="{581DD435-19A8-4EA8-BD38-D16C868B28DB}">
      <dgm:prSet/>
      <dgm:spPr/>
      <dgm:t>
        <a:bodyPr/>
        <a:lstStyle/>
        <a:p>
          <a:endParaRPr lang="pt-BR"/>
        </a:p>
      </dgm:t>
    </dgm:pt>
    <dgm:pt modelId="{C74DC756-DA7F-4216-B7AC-A8D19268A52E}" type="sibTrans" cxnId="{581DD435-19A8-4EA8-BD38-D16C868B28DB}">
      <dgm:prSet/>
      <dgm:spPr/>
      <dgm:t>
        <a:bodyPr/>
        <a:lstStyle/>
        <a:p>
          <a:endParaRPr lang="pt-BR"/>
        </a:p>
      </dgm:t>
    </dgm:pt>
    <dgm:pt modelId="{FC16216E-1756-4976-A561-EE22E3310DE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pt-PT" sz="1400" b="1" dirty="0" smtClean="0"/>
            <a:t>O MARITAL-STATUS e EDUCATION </a:t>
          </a:r>
        </a:p>
        <a:p>
          <a:pPr rtl="0"/>
          <a:endParaRPr lang="pt-PT" sz="1400" b="1" dirty="0" smtClean="0"/>
        </a:p>
        <a:p>
          <a:pPr rtl="0"/>
          <a:endParaRPr lang="pt-PT" sz="1400" b="1" dirty="0" smtClean="0"/>
        </a:p>
        <a:p>
          <a:pPr rtl="0"/>
          <a:r>
            <a:rPr lang="pt-PT" sz="1400" b="1" dirty="0" smtClean="0"/>
            <a:t>tendem a determinar o INCOME-PER -YEAR.</a:t>
          </a:r>
          <a:endParaRPr lang="pt-BR" sz="1400" b="1" dirty="0"/>
        </a:p>
      </dgm:t>
    </dgm:pt>
    <dgm:pt modelId="{78DD6A78-B35A-4B81-B1F6-E1CCB9E3F378}" type="parTrans" cxnId="{4B1BF10B-0EB2-4BB0-B85D-C86AF6FAB086}">
      <dgm:prSet/>
      <dgm:spPr/>
      <dgm:t>
        <a:bodyPr/>
        <a:lstStyle/>
        <a:p>
          <a:endParaRPr lang="pt-BR"/>
        </a:p>
      </dgm:t>
    </dgm:pt>
    <dgm:pt modelId="{6994248B-E657-44AA-BC4F-CF3E35BE0ABD}" type="sibTrans" cxnId="{4B1BF10B-0EB2-4BB0-B85D-C86AF6FAB086}">
      <dgm:prSet/>
      <dgm:spPr/>
      <dgm:t>
        <a:bodyPr/>
        <a:lstStyle/>
        <a:p>
          <a:endParaRPr lang="pt-BR"/>
        </a:p>
      </dgm:t>
    </dgm:pt>
    <dgm:pt modelId="{40D2CD63-3FA6-485D-9636-3514D199F6D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pt-PT" sz="1400" b="1" dirty="0" smtClean="0"/>
            <a:t>Existe a necessidade de um aprofundamento nesta área, </a:t>
          </a:r>
        </a:p>
        <a:p>
          <a:pPr rtl="0"/>
          <a:r>
            <a:rPr lang="pt-PT" sz="1400" b="1" dirty="0" smtClean="0"/>
            <a:t>nomeadamente na disciplina de SADC. </a:t>
          </a:r>
        </a:p>
        <a:p>
          <a:pPr rtl="0"/>
          <a:endParaRPr lang="pt-PT" sz="1400" b="1" dirty="0" smtClean="0"/>
        </a:p>
        <a:p>
          <a:pPr rtl="0"/>
          <a:r>
            <a:rPr lang="pt-PT" sz="1400" b="1" dirty="0" smtClean="0"/>
            <a:t>Sugerimos um novo ciclo de aprendizagem no mestrado </a:t>
          </a:r>
        </a:p>
        <a:p>
          <a:pPr rtl="0"/>
          <a:r>
            <a:rPr lang="pt-PT" sz="1400" b="1" dirty="0" smtClean="0"/>
            <a:t>(SADC II).</a:t>
          </a:r>
          <a:endParaRPr lang="pt-BR" sz="1400" b="1" dirty="0"/>
        </a:p>
      </dgm:t>
    </dgm:pt>
    <dgm:pt modelId="{0E7355B1-0848-467F-A95F-370CEA5ECA8C}" type="parTrans" cxnId="{2F5F36F3-E20D-4547-B966-CC45CECA5811}">
      <dgm:prSet/>
      <dgm:spPr/>
      <dgm:t>
        <a:bodyPr/>
        <a:lstStyle/>
        <a:p>
          <a:endParaRPr lang="pt-BR"/>
        </a:p>
      </dgm:t>
    </dgm:pt>
    <dgm:pt modelId="{36ABEFF1-4261-47BC-9DB6-E33032C8D351}" type="sibTrans" cxnId="{2F5F36F3-E20D-4547-B966-CC45CECA5811}">
      <dgm:prSet/>
      <dgm:spPr/>
      <dgm:t>
        <a:bodyPr/>
        <a:lstStyle/>
        <a:p>
          <a:endParaRPr lang="pt-BR"/>
        </a:p>
      </dgm:t>
    </dgm:pt>
    <dgm:pt modelId="{430523D5-D25F-47EB-8149-5D1ADDD860F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PT" sz="1400" b="1" dirty="0" smtClean="0">
              <a:solidFill>
                <a:schemeClr val="accent5">
                  <a:lumMod val="50000"/>
                </a:schemeClr>
              </a:solidFill>
            </a:rPr>
            <a:t>Manipular os dados no </a:t>
          </a:r>
        </a:p>
        <a:p>
          <a:pPr rtl="0"/>
          <a:endParaRPr lang="pt-PT" sz="1400" b="1" dirty="0" smtClean="0">
            <a:solidFill>
              <a:schemeClr val="accent5">
                <a:lumMod val="50000"/>
              </a:schemeClr>
            </a:solidFill>
          </a:endParaRPr>
        </a:p>
        <a:p>
          <a:pPr rtl="0"/>
          <a:r>
            <a:rPr lang="pt-PT" sz="1400" b="1" dirty="0" smtClean="0">
              <a:solidFill>
                <a:schemeClr val="accent5">
                  <a:lumMod val="50000"/>
                </a:schemeClr>
              </a:solidFill>
            </a:rPr>
            <a:t>Weka é </a:t>
          </a:r>
        </a:p>
        <a:p>
          <a:pPr rtl="0"/>
          <a:endParaRPr lang="pt-PT" sz="1400" b="1" dirty="0" smtClean="0">
            <a:solidFill>
              <a:schemeClr val="accent5">
                <a:lumMod val="50000"/>
              </a:schemeClr>
            </a:solidFill>
          </a:endParaRPr>
        </a:p>
        <a:p>
          <a:pPr rtl="0"/>
          <a:r>
            <a:rPr lang="pt-PT" sz="1400" b="1" dirty="0" smtClean="0">
              <a:solidFill>
                <a:schemeClr val="accent5">
                  <a:lumMod val="50000"/>
                </a:schemeClr>
              </a:solidFill>
            </a:rPr>
            <a:t>complicado! </a:t>
          </a:r>
        </a:p>
        <a:p>
          <a:pPr rtl="0"/>
          <a:r>
            <a:rPr lang="pt-PT" sz="1400" b="1" dirty="0" smtClean="0">
              <a:solidFill>
                <a:schemeClr val="accent5">
                  <a:lumMod val="50000"/>
                </a:schemeClr>
              </a:solidFill>
            </a:rPr>
            <a:t>   </a:t>
          </a:r>
        </a:p>
        <a:p>
          <a:pPr rtl="0"/>
          <a:r>
            <a:rPr lang="pt-PT" sz="28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t-PT" sz="2800" b="1" dirty="0" smtClean="0">
              <a:solidFill>
                <a:schemeClr val="accent5">
                  <a:lumMod val="50000"/>
                </a:schemeClr>
              </a:solidFill>
              <a:sym typeface="Wingdings"/>
            </a:rPr>
            <a:t></a:t>
          </a:r>
          <a:r>
            <a:rPr lang="pt-PT" sz="28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t-PT" sz="2800" b="1" dirty="0" smtClean="0">
              <a:solidFill>
                <a:schemeClr val="accent5">
                  <a:lumMod val="50000"/>
                </a:schemeClr>
              </a:solidFill>
              <a:sym typeface="Wingdings"/>
            </a:rPr>
            <a:t></a:t>
          </a:r>
          <a:r>
            <a:rPr lang="pt-PT" sz="28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t-PT" sz="2800" b="1" dirty="0" smtClean="0">
              <a:solidFill>
                <a:schemeClr val="accent5">
                  <a:lumMod val="50000"/>
                </a:schemeClr>
              </a:solidFill>
              <a:sym typeface="Wingdings"/>
            </a:rPr>
            <a:t></a:t>
          </a:r>
          <a:r>
            <a:rPr lang="pt-PT" sz="28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pt-BR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C13BE911-B62C-48F1-B836-9FAE5AA7CC08}" type="parTrans" cxnId="{70E6E37B-3D91-4FDD-803D-BF8A463ABE2A}">
      <dgm:prSet/>
      <dgm:spPr/>
      <dgm:t>
        <a:bodyPr/>
        <a:lstStyle/>
        <a:p>
          <a:endParaRPr lang="pt-BR"/>
        </a:p>
      </dgm:t>
    </dgm:pt>
    <dgm:pt modelId="{D0C3BA18-0E28-4F33-A3B7-41A573EBACBD}" type="sibTrans" cxnId="{70E6E37B-3D91-4FDD-803D-BF8A463ABE2A}">
      <dgm:prSet/>
      <dgm:spPr/>
      <dgm:t>
        <a:bodyPr/>
        <a:lstStyle/>
        <a:p>
          <a:endParaRPr lang="pt-BR"/>
        </a:p>
      </dgm:t>
    </dgm:pt>
    <dgm:pt modelId="{417EA1E9-A342-4D7F-8D7D-31029D83F1DE}" type="pres">
      <dgm:prSet presAssocID="{2767C8B6-51D0-4AF0-9B4F-C58FE8E3B5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6FC357-63B7-4E8F-9C93-35BA6742C85C}" type="pres">
      <dgm:prSet presAssocID="{2767C8B6-51D0-4AF0-9B4F-C58FE8E3B555}" presName="arrow" presStyleLbl="bgShp" presStyleIdx="0" presStyleCnt="1"/>
      <dgm:spPr/>
    </dgm:pt>
    <dgm:pt modelId="{C0D9D4C5-7A7E-470C-AD70-23F000C14A02}" type="pres">
      <dgm:prSet presAssocID="{2767C8B6-51D0-4AF0-9B4F-C58FE8E3B555}" presName="linearProcess" presStyleCnt="0"/>
      <dgm:spPr/>
    </dgm:pt>
    <dgm:pt modelId="{FF9ADB58-1916-4DC2-B6E5-2CF995876925}" type="pres">
      <dgm:prSet presAssocID="{CEE7FF2D-BBCD-4294-8E15-C0D9BB636F45}" presName="textNode" presStyleLbl="node1" presStyleIdx="0" presStyleCnt="4" custScaleX="155539" custScaleY="1170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C22058-4E4D-4E77-AFE4-47792790FF39}" type="pres">
      <dgm:prSet presAssocID="{C74DC756-DA7F-4216-B7AC-A8D19268A52E}" presName="sibTrans" presStyleCnt="0"/>
      <dgm:spPr/>
    </dgm:pt>
    <dgm:pt modelId="{3DB5EFF4-B437-4262-BCB8-A484747C95E0}" type="pres">
      <dgm:prSet presAssocID="{FC16216E-1756-4976-A561-EE22E3310DE3}" presName="textNode" presStyleLbl="node1" presStyleIdx="1" presStyleCnt="4" custScaleX="136791" custScaleY="117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422A7-9AAE-44C3-B7A0-F8E22A477C9F}" type="pres">
      <dgm:prSet presAssocID="{6994248B-E657-44AA-BC4F-CF3E35BE0ABD}" presName="sibTrans" presStyleCnt="0"/>
      <dgm:spPr/>
    </dgm:pt>
    <dgm:pt modelId="{70462513-F70C-49BE-8CA2-97D7AEFF657B}" type="pres">
      <dgm:prSet presAssocID="{40D2CD63-3FA6-485D-9636-3514D199F6D9}" presName="textNode" presStyleLbl="node1" presStyleIdx="2" presStyleCnt="4" custScaleX="202722" custScaleY="117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6F91A-CF1F-46F8-8C85-CFAFD694EBC0}" type="pres">
      <dgm:prSet presAssocID="{36ABEFF1-4261-47BC-9DB6-E33032C8D351}" presName="sibTrans" presStyleCnt="0"/>
      <dgm:spPr/>
    </dgm:pt>
    <dgm:pt modelId="{B93A08DD-F9EE-40A1-866B-EE5F0D03B727}" type="pres">
      <dgm:prSet presAssocID="{430523D5-D25F-47EB-8149-5D1ADDD860F3}" presName="textNode" presStyleLbl="node1" presStyleIdx="3" presStyleCnt="4" custScaleX="124954" custScaleY="117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4FE8A-BA1C-4F69-BE1F-3706363F180A}" type="presOf" srcId="{430523D5-D25F-47EB-8149-5D1ADDD860F3}" destId="{B93A08DD-F9EE-40A1-866B-EE5F0D03B727}" srcOrd="0" destOrd="0" presId="urn:microsoft.com/office/officeart/2005/8/layout/hProcess9"/>
    <dgm:cxn modelId="{272AB0A1-B759-437A-B8FF-EF48AC5655E8}" type="presOf" srcId="{2767C8B6-51D0-4AF0-9B4F-C58FE8E3B555}" destId="{417EA1E9-A342-4D7F-8D7D-31029D83F1DE}" srcOrd="0" destOrd="0" presId="urn:microsoft.com/office/officeart/2005/8/layout/hProcess9"/>
    <dgm:cxn modelId="{70E6E37B-3D91-4FDD-803D-BF8A463ABE2A}" srcId="{2767C8B6-51D0-4AF0-9B4F-C58FE8E3B555}" destId="{430523D5-D25F-47EB-8149-5D1ADDD860F3}" srcOrd="3" destOrd="0" parTransId="{C13BE911-B62C-48F1-B836-9FAE5AA7CC08}" sibTransId="{D0C3BA18-0E28-4F33-A3B7-41A573EBACBD}"/>
    <dgm:cxn modelId="{9A6CBF50-6E41-43E8-9246-227DF10CFB24}" type="presOf" srcId="{CEE7FF2D-BBCD-4294-8E15-C0D9BB636F45}" destId="{FF9ADB58-1916-4DC2-B6E5-2CF995876925}" srcOrd="0" destOrd="0" presId="urn:microsoft.com/office/officeart/2005/8/layout/hProcess9"/>
    <dgm:cxn modelId="{4B1BF10B-0EB2-4BB0-B85D-C86AF6FAB086}" srcId="{2767C8B6-51D0-4AF0-9B4F-C58FE8E3B555}" destId="{FC16216E-1756-4976-A561-EE22E3310DE3}" srcOrd="1" destOrd="0" parTransId="{78DD6A78-B35A-4B81-B1F6-E1CCB9E3F378}" sibTransId="{6994248B-E657-44AA-BC4F-CF3E35BE0ABD}"/>
    <dgm:cxn modelId="{581DD435-19A8-4EA8-BD38-D16C868B28DB}" srcId="{2767C8B6-51D0-4AF0-9B4F-C58FE8E3B555}" destId="{CEE7FF2D-BBCD-4294-8E15-C0D9BB636F45}" srcOrd="0" destOrd="0" parTransId="{13D1C0B9-0F92-4BBC-95DA-8DD304082293}" sibTransId="{C74DC756-DA7F-4216-B7AC-A8D19268A52E}"/>
    <dgm:cxn modelId="{948A5613-895F-4627-A5BB-B1A928591C3D}" type="presOf" srcId="{40D2CD63-3FA6-485D-9636-3514D199F6D9}" destId="{70462513-F70C-49BE-8CA2-97D7AEFF657B}" srcOrd="0" destOrd="0" presId="urn:microsoft.com/office/officeart/2005/8/layout/hProcess9"/>
    <dgm:cxn modelId="{878706B2-2683-43E2-B4E0-A2208D2E6B32}" type="presOf" srcId="{FC16216E-1756-4976-A561-EE22E3310DE3}" destId="{3DB5EFF4-B437-4262-BCB8-A484747C95E0}" srcOrd="0" destOrd="0" presId="urn:microsoft.com/office/officeart/2005/8/layout/hProcess9"/>
    <dgm:cxn modelId="{2F5F36F3-E20D-4547-B966-CC45CECA5811}" srcId="{2767C8B6-51D0-4AF0-9B4F-C58FE8E3B555}" destId="{40D2CD63-3FA6-485D-9636-3514D199F6D9}" srcOrd="2" destOrd="0" parTransId="{0E7355B1-0848-467F-A95F-370CEA5ECA8C}" sibTransId="{36ABEFF1-4261-47BC-9DB6-E33032C8D351}"/>
    <dgm:cxn modelId="{A22B8ABC-C3F9-425C-9740-134AB975A445}" type="presParOf" srcId="{417EA1E9-A342-4D7F-8D7D-31029D83F1DE}" destId="{536FC357-63B7-4E8F-9C93-35BA6742C85C}" srcOrd="0" destOrd="0" presId="urn:microsoft.com/office/officeart/2005/8/layout/hProcess9"/>
    <dgm:cxn modelId="{4A88D502-E7BB-4435-AB46-1A56DCB42D45}" type="presParOf" srcId="{417EA1E9-A342-4D7F-8D7D-31029D83F1DE}" destId="{C0D9D4C5-7A7E-470C-AD70-23F000C14A02}" srcOrd="1" destOrd="0" presId="urn:microsoft.com/office/officeart/2005/8/layout/hProcess9"/>
    <dgm:cxn modelId="{D04963EF-DC0F-4829-8D80-EF5BF5EDEC81}" type="presParOf" srcId="{C0D9D4C5-7A7E-470C-AD70-23F000C14A02}" destId="{FF9ADB58-1916-4DC2-B6E5-2CF995876925}" srcOrd="0" destOrd="0" presId="urn:microsoft.com/office/officeart/2005/8/layout/hProcess9"/>
    <dgm:cxn modelId="{FB58265A-9B7C-4E29-9F78-7524AFDC51F9}" type="presParOf" srcId="{C0D9D4C5-7A7E-470C-AD70-23F000C14A02}" destId="{E6C22058-4E4D-4E77-AFE4-47792790FF39}" srcOrd="1" destOrd="0" presId="urn:microsoft.com/office/officeart/2005/8/layout/hProcess9"/>
    <dgm:cxn modelId="{1BD08384-AE8F-4E7D-B868-37920E4F7A12}" type="presParOf" srcId="{C0D9D4C5-7A7E-470C-AD70-23F000C14A02}" destId="{3DB5EFF4-B437-4262-BCB8-A484747C95E0}" srcOrd="2" destOrd="0" presId="urn:microsoft.com/office/officeart/2005/8/layout/hProcess9"/>
    <dgm:cxn modelId="{53450E48-ABDC-42CD-B03F-E996A3A63CA1}" type="presParOf" srcId="{C0D9D4C5-7A7E-470C-AD70-23F000C14A02}" destId="{CE7422A7-9AAE-44C3-B7A0-F8E22A477C9F}" srcOrd="3" destOrd="0" presId="urn:microsoft.com/office/officeart/2005/8/layout/hProcess9"/>
    <dgm:cxn modelId="{9C60A414-BADF-43D8-9AB4-1E59ED840678}" type="presParOf" srcId="{C0D9D4C5-7A7E-470C-AD70-23F000C14A02}" destId="{70462513-F70C-49BE-8CA2-97D7AEFF657B}" srcOrd="4" destOrd="0" presId="urn:microsoft.com/office/officeart/2005/8/layout/hProcess9"/>
    <dgm:cxn modelId="{DCFF0C3E-4A8B-49F6-9C6B-64C1896F8EBA}" type="presParOf" srcId="{C0D9D4C5-7A7E-470C-AD70-23F000C14A02}" destId="{12A6F91A-CF1F-46F8-8C85-CFAFD694EBC0}" srcOrd="5" destOrd="0" presId="urn:microsoft.com/office/officeart/2005/8/layout/hProcess9"/>
    <dgm:cxn modelId="{AAF88478-C830-4849-9267-E39AC3AD567D}" type="presParOf" srcId="{C0D9D4C5-7A7E-470C-AD70-23F000C14A02}" destId="{B93A08DD-F9EE-40A1-866B-EE5F0D03B727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69C5C7-1D46-4DA2-8506-5E0E9DDCE9B8}" type="datetimeFigureOut">
              <a:rPr lang="pt-PT"/>
              <a:pPr>
                <a:defRPr/>
              </a:pPr>
              <a:t>28-03-2009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DBCD3F-2E86-43CA-A6C6-8D4C7C41D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Time documenting variation between paper and computer-based systems in a Health Environment: a bibliography review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F63D2B-1891-4892-B742-FCC14A135047}" type="datetimeFigureOut">
              <a:rPr lang="pt-PT"/>
              <a:pPr>
                <a:defRPr/>
              </a:pPr>
              <a:t>28-03-2009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27102D-6CF3-4B0F-A542-2FE0775479E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F668F-2138-47F8-9688-722DD2C124BF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072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4BBEC-FB5A-428A-8CE8-01E23880421E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277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4E71D-9D0B-48AE-88FC-40A0BF037E1E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481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24BD6-FE2E-467B-B002-E12A50C2388D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686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48146-AEEA-457F-8816-56C014AFEB3F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891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43A38-F773-4FD8-8AE2-BCBE2184E532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09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CD15A-EBC1-4656-8A59-425A54715AE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30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BCB51-B55E-4709-8EB7-75486B90F81B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P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50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9ABEA-3595-4DC9-9D83-EA863EE5921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P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71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79BA1-E121-4A89-9DFB-67E2B7AE1C64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P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91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B6E83-1219-42C6-9D73-93EFBD58A4E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843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1AD16-AFDA-42DE-A662-66B9B605B3EE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12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9035A-E8E0-485A-8DCE-6746544680C4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P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32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B2E7F-881A-461A-A5E2-D73DBDA7F2A0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P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529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EAAB4-BCF2-4D69-9FDB-7CA9D8AE755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P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8C5D5D-811D-46ED-AB62-A751B934DF7A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P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734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7FF1A-C19F-448D-A7BD-E236E566E291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P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BCEFF-1F8C-4B83-A257-AA740240AE9A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P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614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223AA-A89C-4CA0-9E8E-76F01C4061BC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04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273D5-AE33-4770-8792-8050318B8C04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04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C31C1-890A-4114-A2E4-7595827475DD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253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13721-86F0-4DF8-B769-E642C7CABF31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457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2B6E7-C4A1-4FA8-824F-A3D526A2F5A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662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055E2-D60B-41F0-8108-CD4AFCB8F6E5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ECF54-B851-4B51-9478-10918D4DF72E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072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7D36A-5E45-4379-A60A-58D958988544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510D-109A-4353-9206-104B5F665CB4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F1D41B-B15A-445B-9CBE-B37BB6BF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F847-18BF-40AA-B207-F7001DA57CAF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F76F-79F1-4821-B9FD-E431514E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6975-F06B-4198-B12C-B99F874C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C7AD-4261-4F6E-916F-CB9ED0155DEC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2D7C-7FD9-4BCD-A473-7720ED03F1E3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8D551-EB65-4618-958D-4CB38F71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9629-1170-48B6-BEBB-2758B41A9049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46465F-6CFD-4046-99FD-B37817646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EF21A-9E07-49B6-86DD-41D322244B5B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4E8F-58E1-4ABA-B45C-793741D7A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9D76-659D-4945-9414-1B4A26A765B8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78F4123-773E-4455-A920-7805385FA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B32D-B407-48E3-A4BB-2C7B3815207D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FC47F-0B53-45C7-AEAD-3665F828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081E-3593-4CFA-84DB-95EF3E407633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17C627-A8DC-46AE-9CAA-25D241FFC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6D86BB-FDFA-475E-A30A-45B2A5683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2D30-69A5-4894-A39D-3606C7BD82CA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6E2C-E488-4318-BA93-2E62D651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8551F-8094-46A9-BB57-084394A5587E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4324E00-6B33-44E5-9D6B-8EA20E5AF148}" type="datetime1">
              <a:rPr lang="en-US"/>
              <a:pPr>
                <a:defRPr/>
              </a:pPr>
              <a:t>3/28/2009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F51452-670D-41F8-BEDF-7EECE498B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d.up.pt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google.pt/imgres?imgurl=http://www.ist-daidalos.org/daten/partners/FC_UP.jpg&amp;imgrefurl=http://www.ist-daidalos.org/daten/partners/pa_content.htm&amp;usg=__XzUT8GNA1iZ_prjnhBCJ5nvGHec=&amp;h=749&amp;w=1455&amp;sz=151&amp;hl=pt-PT&amp;start=2&amp;um=1&amp;tbnid=BtJeLBkylp_WUM:&amp;tbnh=77&amp;tbnw=150&amp;prev=/images?q=fcup&amp;um=1&amp;hl=pt-PT&amp;sa=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archive.ics.uci.edu/m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PT" sz="2400" dirty="0" smtClean="0"/>
              <a:t>DATA MINING</a:t>
            </a:r>
            <a:endParaRPr lang="pt-PT" sz="2400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B9D48-FA9E-434E-A4FC-73596E05246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364" name="Título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600200"/>
          </a:xfrm>
        </p:spPr>
        <p:txBody>
          <a:bodyPr/>
          <a:lstStyle/>
          <a:p>
            <a:pPr eaLnBrk="1" hangingPunct="1"/>
            <a:r>
              <a:rPr lang="pt-PT" smtClean="0"/>
              <a:t>Sistemas de Apoio a Decisão</a:t>
            </a:r>
          </a:p>
        </p:txBody>
      </p:sp>
      <p:pic>
        <p:nvPicPr>
          <p:cNvPr id="15365" name="Picture 4" descr="http://tbn2.google.com/images?q=tbn:BtJeLBkylp_WUM:http://www.ist-daidalos.org/daten/partners/FC_UP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76288"/>
            <a:ext cx="1428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aixaDeTexto 8"/>
          <p:cNvSpPr txBox="1">
            <a:spLocks noChangeArrowheads="1"/>
          </p:cNvSpPr>
          <p:nvPr/>
        </p:nvSpPr>
        <p:spPr bwMode="auto">
          <a:xfrm>
            <a:off x="5943600" y="4495800"/>
            <a:ext cx="2743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>
                <a:latin typeface="Georgia" pitchFamily="18" charset="0"/>
              </a:rPr>
              <a:t>Ágata Correia</a:t>
            </a:r>
          </a:p>
          <a:p>
            <a:pPr algn="r"/>
            <a:r>
              <a:rPr lang="pt-PT">
                <a:latin typeface="Georgia" pitchFamily="18" charset="0"/>
              </a:rPr>
              <a:t>João Azevedo</a:t>
            </a:r>
          </a:p>
          <a:p>
            <a:pPr algn="r"/>
            <a:r>
              <a:rPr lang="pt-PT">
                <a:latin typeface="Georgia" pitchFamily="18" charset="0"/>
              </a:rPr>
              <a:t>Jorge Leal</a:t>
            </a:r>
          </a:p>
          <a:p>
            <a:pPr algn="r"/>
            <a:r>
              <a:rPr lang="pt-PT">
                <a:latin typeface="Georgia" pitchFamily="18" charset="0"/>
              </a:rPr>
              <a:t>Juliano Gaspar</a:t>
            </a:r>
          </a:p>
          <a:p>
            <a:pPr algn="r"/>
            <a:endParaRPr lang="pt-PT">
              <a:latin typeface="Georgia" pitchFamily="18" charset="0"/>
            </a:endParaRPr>
          </a:p>
          <a:p>
            <a:pPr algn="r"/>
            <a:r>
              <a:rPr lang="pt-PT" sz="1600">
                <a:latin typeface="Georgia" pitchFamily="18" charset="0"/>
              </a:rPr>
              <a:t>Porto, Março de 2009</a:t>
            </a:r>
          </a:p>
        </p:txBody>
      </p:sp>
      <p:pic>
        <p:nvPicPr>
          <p:cNvPr id="15367" name="Picture 2" descr="http://users.med.up.pt/md04017/trabalho/Site/site_ficheiros/FMUP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852488"/>
            <a:ext cx="2362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C86ECC-4BC2-45CE-B449-1786FC60BF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graphicFrame>
        <p:nvGraphicFramePr>
          <p:cNvPr id="8" name="Diagrama 7"/>
          <p:cNvGraphicFramePr/>
          <p:nvPr/>
        </p:nvGraphicFramePr>
        <p:xfrm>
          <a:off x="304800" y="1219204"/>
          <a:ext cx="8458200" cy="469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7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  <p:sp>
        <p:nvSpPr>
          <p:cNvPr id="33797" name="Retângulo 8"/>
          <p:cNvSpPr>
            <a:spLocks noChangeArrowheads="1"/>
          </p:cNvSpPr>
          <p:nvPr/>
        </p:nvSpPr>
        <p:spPr bwMode="auto">
          <a:xfrm>
            <a:off x="333375" y="1520825"/>
            <a:ext cx="4364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 sz="2000" b="1">
                <a:latin typeface="Georgia" pitchFamily="18" charset="0"/>
              </a:rPr>
              <a:t>Portanto houve necessidade de:</a:t>
            </a:r>
          </a:p>
        </p:txBody>
      </p:sp>
      <p:sp>
        <p:nvSpPr>
          <p:cNvPr id="33798" name="Retângulo 9"/>
          <p:cNvSpPr>
            <a:spLocks noChangeArrowheads="1"/>
          </p:cNvSpPr>
          <p:nvPr/>
        </p:nvSpPr>
        <p:spPr bwMode="auto">
          <a:xfrm>
            <a:off x="339725" y="5756275"/>
            <a:ext cx="4702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latin typeface="Georgia" pitchFamily="18" charset="0"/>
              </a:rPr>
              <a:t>Fase de selecção e transformação dos 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09D4B-8D5C-42F5-B20A-E6FC877FF9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35843" name="CaixaDeTexto 14"/>
          <p:cNvSpPr txBox="1">
            <a:spLocks noChangeArrowheads="1"/>
          </p:cNvSpPr>
          <p:nvPr/>
        </p:nvSpPr>
        <p:spPr bwMode="auto">
          <a:xfrm>
            <a:off x="304800" y="11430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Georgia" pitchFamily="18" charset="0"/>
              </a:rPr>
              <a:t>Discretização das variáveis: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  <p:pic>
        <p:nvPicPr>
          <p:cNvPr id="35846" name="Imagem 8"/>
          <p:cNvPicPr>
            <a:picLocks noChangeAspect="1" noChangeArrowheads="1"/>
          </p:cNvPicPr>
          <p:nvPr/>
        </p:nvPicPr>
        <p:blipFill>
          <a:blip r:embed="rId4"/>
          <a:srcRect b="-1122"/>
          <a:stretch>
            <a:fillRect/>
          </a:stretch>
        </p:blipFill>
        <p:spPr bwMode="auto">
          <a:xfrm>
            <a:off x="3584575" y="2590800"/>
            <a:ext cx="5360988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998663"/>
            <a:ext cx="47783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6"/>
          <p:cNvSpPr txBox="1"/>
          <p:nvPr/>
        </p:nvSpPr>
        <p:spPr>
          <a:xfrm>
            <a:off x="5638800" y="22098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Hours-Per-Week</a:t>
            </a:r>
          </a:p>
        </p:txBody>
      </p:sp>
      <p:sp>
        <p:nvSpPr>
          <p:cNvPr id="19" name="CaixaDeTexto 16"/>
          <p:cNvSpPr txBox="1"/>
          <p:nvPr/>
        </p:nvSpPr>
        <p:spPr>
          <a:xfrm>
            <a:off x="1524000" y="16002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B8E28-62C6-49D9-9CC0-D460C78E94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240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 b="31183"/>
          <a:stretch>
            <a:fillRect/>
          </a:stretch>
        </p:blipFill>
        <p:spPr bwMode="auto">
          <a:xfrm>
            <a:off x="457200" y="1752600"/>
            <a:ext cx="4657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/>
          <a:srcRect b="45514"/>
          <a:stretch>
            <a:fillRect/>
          </a:stretch>
        </p:blipFill>
        <p:spPr bwMode="auto">
          <a:xfrm>
            <a:off x="3773488" y="2438400"/>
            <a:ext cx="49418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5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  <p:sp>
        <p:nvSpPr>
          <p:cNvPr id="37896" name="CaixaDeTexto 9"/>
          <p:cNvSpPr txBox="1">
            <a:spLocks noChangeArrowheads="1"/>
          </p:cNvSpPr>
          <p:nvPr/>
        </p:nvSpPr>
        <p:spPr bwMode="auto">
          <a:xfrm>
            <a:off x="304800" y="10922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Georgia" pitchFamily="18" charset="0"/>
              </a:rPr>
              <a:t>Agrupamento das variáveis:</a:t>
            </a:r>
          </a:p>
        </p:txBody>
      </p:sp>
      <p:sp>
        <p:nvSpPr>
          <p:cNvPr id="12" name="CaixaDeTexto 16"/>
          <p:cNvSpPr txBox="1"/>
          <p:nvPr/>
        </p:nvSpPr>
        <p:spPr>
          <a:xfrm>
            <a:off x="5486400" y="1524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Education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30"/>
          <p:cNvSpPr/>
          <p:nvPr/>
        </p:nvSpPr>
        <p:spPr>
          <a:xfrm>
            <a:off x="2428875" y="1576388"/>
            <a:ext cx="2087563" cy="46434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" name="Retângulo de cantos arredondados 30"/>
          <p:cNvSpPr/>
          <p:nvPr/>
        </p:nvSpPr>
        <p:spPr>
          <a:xfrm>
            <a:off x="4619625" y="1576388"/>
            <a:ext cx="2087563" cy="46434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" name="Retângulo de cantos arredondados 30"/>
          <p:cNvSpPr/>
          <p:nvPr/>
        </p:nvSpPr>
        <p:spPr>
          <a:xfrm>
            <a:off x="6808788" y="1576388"/>
            <a:ext cx="2089150" cy="46434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" name="Retângulo de cantos arredondados 30"/>
          <p:cNvSpPr/>
          <p:nvPr/>
        </p:nvSpPr>
        <p:spPr>
          <a:xfrm>
            <a:off x="236538" y="1573213"/>
            <a:ext cx="2087562" cy="46434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4" name="CaixaDeTexto 16"/>
          <p:cNvSpPr txBox="1"/>
          <p:nvPr/>
        </p:nvSpPr>
        <p:spPr>
          <a:xfrm>
            <a:off x="285750" y="159543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Work-Class</a:t>
            </a:r>
          </a:p>
        </p:txBody>
      </p:sp>
      <p:sp>
        <p:nvSpPr>
          <p:cNvPr id="35846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8FD5E-EB7B-4A28-9E31-AFB0DC428D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9943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3"/>
          <a:srcRect l="2162" t="6882" r="43784" b="53548"/>
          <a:stretch>
            <a:fillRect/>
          </a:stretch>
        </p:blipFill>
        <p:spPr bwMode="auto">
          <a:xfrm>
            <a:off x="333375" y="2205038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4"/>
          <a:srcRect l="2156" t="5196" r="43936" b="54979"/>
          <a:stretch>
            <a:fillRect/>
          </a:stretch>
        </p:blipFill>
        <p:spPr bwMode="auto">
          <a:xfrm>
            <a:off x="333375" y="4186238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5"/>
          <a:srcRect l="2168" t="6897" r="42818" b="53448"/>
          <a:stretch>
            <a:fillRect/>
          </a:stretch>
        </p:blipFill>
        <p:spPr bwMode="auto">
          <a:xfrm>
            <a:off x="2505075" y="2205038"/>
            <a:ext cx="1933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2"/>
          <p:cNvPicPr>
            <a:picLocks noChangeAspect="1" noChangeArrowheads="1"/>
          </p:cNvPicPr>
          <p:nvPr/>
        </p:nvPicPr>
        <p:blipFill>
          <a:blip r:embed="rId6"/>
          <a:srcRect l="2156" t="5196" r="43127" b="54977"/>
          <a:stretch>
            <a:fillRect/>
          </a:stretch>
        </p:blipFill>
        <p:spPr bwMode="auto">
          <a:xfrm>
            <a:off x="2505075" y="4186238"/>
            <a:ext cx="1933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2"/>
          <p:cNvPicPr>
            <a:picLocks noChangeAspect="1" noChangeArrowheads="1"/>
          </p:cNvPicPr>
          <p:nvPr/>
        </p:nvPicPr>
        <p:blipFill>
          <a:blip r:embed="rId7"/>
          <a:srcRect l="2168" t="6897" r="44398" b="37930"/>
          <a:stretch>
            <a:fillRect/>
          </a:stretch>
        </p:blipFill>
        <p:spPr bwMode="auto">
          <a:xfrm>
            <a:off x="6913563" y="2205038"/>
            <a:ext cx="18780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2"/>
          <p:cNvPicPr>
            <a:picLocks noChangeAspect="1" noChangeArrowheads="1"/>
          </p:cNvPicPr>
          <p:nvPr/>
        </p:nvPicPr>
        <p:blipFill>
          <a:blip r:embed="rId8"/>
          <a:srcRect l="2156" t="6926" r="44701" b="66882"/>
          <a:stretch>
            <a:fillRect/>
          </a:stretch>
        </p:blipFill>
        <p:spPr bwMode="auto">
          <a:xfrm>
            <a:off x="6913563" y="4786313"/>
            <a:ext cx="18780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2"/>
          <p:cNvPicPr>
            <a:picLocks noChangeAspect="1" noChangeArrowheads="1"/>
          </p:cNvPicPr>
          <p:nvPr/>
        </p:nvPicPr>
        <p:blipFill>
          <a:blip r:embed="rId9"/>
          <a:srcRect l="2168" t="6972" r="43352" b="52942"/>
          <a:stretch>
            <a:fillRect/>
          </a:stretch>
        </p:blipFill>
        <p:spPr bwMode="auto">
          <a:xfrm>
            <a:off x="4714875" y="2205038"/>
            <a:ext cx="1914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2"/>
          <p:cNvPicPr>
            <a:picLocks noChangeAspect="1" noChangeArrowheads="1"/>
          </p:cNvPicPr>
          <p:nvPr/>
        </p:nvPicPr>
        <p:blipFill>
          <a:blip r:embed="rId10"/>
          <a:srcRect l="2156" t="5194" r="43658" b="54977"/>
          <a:stretch>
            <a:fillRect/>
          </a:stretch>
        </p:blipFill>
        <p:spPr bwMode="auto">
          <a:xfrm>
            <a:off x="4714875" y="4186238"/>
            <a:ext cx="1914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16"/>
          <p:cNvSpPr txBox="1"/>
          <p:nvPr/>
        </p:nvSpPr>
        <p:spPr>
          <a:xfrm>
            <a:off x="2486025" y="159543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Marital-Status</a:t>
            </a:r>
          </a:p>
        </p:txBody>
      </p:sp>
      <p:sp>
        <p:nvSpPr>
          <p:cNvPr id="29" name="CaixaDeTexto 16"/>
          <p:cNvSpPr txBox="1"/>
          <p:nvPr/>
        </p:nvSpPr>
        <p:spPr>
          <a:xfrm>
            <a:off x="4667250" y="159543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Race</a:t>
            </a:r>
          </a:p>
        </p:txBody>
      </p:sp>
      <p:sp>
        <p:nvSpPr>
          <p:cNvPr id="30" name="CaixaDeTexto 16"/>
          <p:cNvSpPr txBox="1"/>
          <p:nvPr/>
        </p:nvSpPr>
        <p:spPr>
          <a:xfrm>
            <a:off x="6856413" y="159543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Occupation</a:t>
            </a:r>
          </a:p>
        </p:txBody>
      </p:sp>
      <p:pic>
        <p:nvPicPr>
          <p:cNvPr id="39955" name="Picture 2"/>
          <p:cNvPicPr>
            <a:picLocks noChangeAspect="1" noChangeArrowheads="1"/>
          </p:cNvPicPr>
          <p:nvPr/>
        </p:nvPicPr>
        <p:blipFill>
          <a:blip r:embed="rId11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  <p:sp>
        <p:nvSpPr>
          <p:cNvPr id="39957" name="CaixaDeTexto 22"/>
          <p:cNvSpPr txBox="1">
            <a:spLocks noChangeArrowheads="1"/>
          </p:cNvSpPr>
          <p:nvPr/>
        </p:nvSpPr>
        <p:spPr bwMode="auto">
          <a:xfrm>
            <a:off x="304800" y="10922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Georgia" pitchFamily="18" charset="0"/>
              </a:rPr>
              <a:t>Agrupamento das variáveis: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767F0-0D35-455D-B219-35E149EC32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354013" y="1511300"/>
            <a:ext cx="857091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t-PT" b="1">
                <a:latin typeface="Georgia" pitchFamily="18" charset="0"/>
              </a:rPr>
              <a:t>Exclusão das variáveis Redundantes ou Inferidas:</a:t>
            </a:r>
          </a:p>
          <a:p>
            <a:pPr>
              <a:spcBef>
                <a:spcPts val="600"/>
              </a:spcBef>
            </a:pPr>
            <a:endParaRPr lang="pt-PT" b="1">
              <a:latin typeface="Georgia" pitchFamily="18" charset="0"/>
            </a:endParaRPr>
          </a:p>
          <a:p>
            <a:pPr marL="363538" lvl="1" indent="-363538">
              <a:spcBef>
                <a:spcPts val="600"/>
              </a:spcBef>
              <a:buFontTx/>
              <a:buBlip>
                <a:blip r:embed="rId3"/>
              </a:buBlip>
            </a:pPr>
            <a:r>
              <a:rPr lang="pt-BR" b="1">
                <a:latin typeface="Georgia" pitchFamily="18" charset="0"/>
              </a:rPr>
              <a:t>Final-Weight</a:t>
            </a:r>
            <a:r>
              <a:rPr lang="pt-BR">
                <a:latin typeface="Georgia" pitchFamily="18" charset="0"/>
              </a:rPr>
              <a:t> foi eliminada porque é inferida de outros atributos:</a:t>
            </a:r>
          </a:p>
          <a:p>
            <a:pPr marL="363538" lvl="1" indent="-363538">
              <a:spcBef>
                <a:spcPts val="600"/>
              </a:spcBef>
              <a:buFontTx/>
              <a:buBlip>
                <a:blip r:embed="rId3"/>
              </a:buBlip>
            </a:pPr>
            <a:r>
              <a:rPr lang="pt-PT" b="1">
                <a:latin typeface="Georgia" pitchFamily="18" charset="0"/>
              </a:rPr>
              <a:t>Education-Num</a:t>
            </a:r>
            <a:r>
              <a:rPr lang="pt-PT">
                <a:latin typeface="Georgia" pitchFamily="18" charset="0"/>
              </a:rPr>
              <a:t> foi eliminada pois era redundante da variável </a:t>
            </a:r>
            <a:r>
              <a:rPr lang="pt-PT" b="1">
                <a:latin typeface="Georgia" pitchFamily="18" charset="0"/>
              </a:rPr>
              <a:t>Education</a:t>
            </a:r>
            <a:r>
              <a:rPr lang="pt-PT">
                <a:latin typeface="Georgia" pitchFamily="18" charset="0"/>
              </a:rPr>
              <a:t>;</a:t>
            </a:r>
          </a:p>
          <a:p>
            <a:pPr marL="363538" lvl="1" indent="-363538">
              <a:spcBef>
                <a:spcPts val="600"/>
              </a:spcBef>
              <a:buFontTx/>
              <a:buBlip>
                <a:blip r:embed="rId3"/>
              </a:buBlip>
            </a:pPr>
            <a:r>
              <a:rPr lang="pt-PT" b="1">
                <a:latin typeface="Georgia" pitchFamily="18" charset="0"/>
              </a:rPr>
              <a:t>Relationship</a:t>
            </a:r>
            <a:r>
              <a:rPr lang="pt-PT">
                <a:latin typeface="Georgia" pitchFamily="18" charset="0"/>
              </a:rPr>
              <a:t> foi eliminada pois é inferida de </a:t>
            </a:r>
            <a:r>
              <a:rPr lang="pt-PT" b="1">
                <a:latin typeface="Georgia" pitchFamily="18" charset="0"/>
              </a:rPr>
              <a:t>Marital-Status</a:t>
            </a:r>
            <a:r>
              <a:rPr lang="pt-PT">
                <a:latin typeface="Georgia" pitchFamily="18" charset="0"/>
              </a:rPr>
              <a:t> ,</a:t>
            </a:r>
            <a:r>
              <a:rPr lang="pt-PT" b="1">
                <a:latin typeface="Georgia" pitchFamily="18" charset="0"/>
              </a:rPr>
              <a:t>Sex </a:t>
            </a:r>
            <a:r>
              <a:rPr lang="pt-PT">
                <a:latin typeface="Georgia" pitchFamily="18" charset="0"/>
              </a:rPr>
              <a:t>e</a:t>
            </a:r>
            <a:r>
              <a:rPr lang="pt-PT" b="1">
                <a:latin typeface="Georgia" pitchFamily="18" charset="0"/>
              </a:rPr>
              <a:t> Age</a:t>
            </a:r>
            <a:r>
              <a:rPr lang="pt-PT">
                <a:latin typeface="Georgia" pitchFamily="18" charset="0"/>
              </a:rPr>
              <a:t>;</a:t>
            </a:r>
          </a:p>
          <a:p>
            <a:pPr eaLnBrk="0" hangingPunct="0">
              <a:spcBef>
                <a:spcPts val="600"/>
              </a:spcBef>
            </a:pPr>
            <a:endParaRPr lang="pt-PT"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</a:pPr>
            <a:endParaRPr lang="pt-PT">
              <a:latin typeface="Georgia" pitchFamily="18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pt-PT" b="1">
                <a:latin typeface="Georgia" pitchFamily="18" charset="0"/>
              </a:rPr>
              <a:t>Selecção de Dados</a:t>
            </a:r>
          </a:p>
          <a:p>
            <a:pPr eaLnBrk="0" hangingPunct="0">
              <a:spcBef>
                <a:spcPts val="600"/>
              </a:spcBef>
            </a:pPr>
            <a:r>
              <a:rPr lang="pt-PT">
                <a:latin typeface="Georgia" pitchFamily="18" charset="0"/>
              </a:rPr>
              <a:t>Foram excluídos os seguintes registos baseados nos critérios de exclusão:</a:t>
            </a:r>
          </a:p>
          <a:p>
            <a:pPr eaLnBrk="0" hangingPunct="0">
              <a:spcBef>
                <a:spcPts val="600"/>
              </a:spcBef>
            </a:pPr>
            <a:endParaRPr lang="pt-PT" b="1">
              <a:latin typeface="Georgia" pitchFamily="18" charset="0"/>
            </a:endParaRPr>
          </a:p>
          <a:p>
            <a:pPr marL="363538" lvl="1" indent="-363538">
              <a:spcBef>
                <a:spcPts val="600"/>
              </a:spcBef>
              <a:buFontTx/>
              <a:buBlip>
                <a:blip r:embed="rId3"/>
              </a:buBlip>
            </a:pPr>
            <a:r>
              <a:rPr lang="pt-PT" b="1">
                <a:latin typeface="Georgia" pitchFamily="18" charset="0"/>
              </a:rPr>
              <a:t>Native-Country</a:t>
            </a:r>
            <a:r>
              <a:rPr lang="pt-PT">
                <a:latin typeface="Georgia" pitchFamily="18" charset="0"/>
              </a:rPr>
              <a:t>: valores diferentes de EUA  (3.211 registos);</a:t>
            </a:r>
          </a:p>
          <a:p>
            <a:pPr marL="363538" lvl="1" indent="-363538">
              <a:spcBef>
                <a:spcPts val="600"/>
              </a:spcBef>
              <a:buFontTx/>
              <a:buBlip>
                <a:blip r:embed="rId3"/>
              </a:buBlip>
            </a:pPr>
            <a:r>
              <a:rPr lang="pt-PT" b="1">
                <a:latin typeface="Georgia" pitchFamily="18" charset="0"/>
              </a:rPr>
              <a:t>Capital-Loss</a:t>
            </a:r>
            <a:r>
              <a:rPr lang="pt-PT">
                <a:latin typeface="Georgia" pitchFamily="18" charset="0"/>
              </a:rPr>
              <a:t>: valores maiores que ZERO  (1.389 registos);</a:t>
            </a:r>
          </a:p>
          <a:p>
            <a:pPr marL="363538" lvl="1" indent="-363538">
              <a:spcBef>
                <a:spcPts val="600"/>
              </a:spcBef>
              <a:buFontTx/>
              <a:buBlip>
                <a:blip r:embed="rId3"/>
              </a:buBlip>
            </a:pPr>
            <a:r>
              <a:rPr lang="pt-PT" b="1">
                <a:latin typeface="Georgia" pitchFamily="18" charset="0"/>
              </a:rPr>
              <a:t>Capital-Gain</a:t>
            </a:r>
            <a:r>
              <a:rPr lang="pt-PT">
                <a:latin typeface="Georgia" pitchFamily="18" charset="0"/>
              </a:rPr>
              <a:t>: valores maiores que ZERO  (2.483 registos);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6C80-7A12-46D6-907B-114BAEEFC9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  <p:graphicFrame>
        <p:nvGraphicFramePr>
          <p:cNvPr id="40040" name="Group 104"/>
          <p:cNvGraphicFramePr>
            <a:graphicFrameLocks noGrp="1"/>
          </p:cNvGraphicFramePr>
          <p:nvPr/>
        </p:nvGraphicFramePr>
        <p:xfrm>
          <a:off x="587375" y="1585913"/>
          <a:ext cx="3133725" cy="4622800"/>
        </p:xfrm>
        <a:graphic>
          <a:graphicData uri="http://schemas.openxmlformats.org/drawingml/2006/table">
            <a:tbl>
              <a:tblPr/>
              <a:tblGrid>
                <a:gridCol w="1916113"/>
                <a:gridCol w="1217612"/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Dados Iniciais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Variável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Qtd. Tipos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Income-Per-Year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Age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Work-Class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Final-Weight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Education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Education-Num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Marital-Status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Occupation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Relationship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Race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Sex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Capital-Gain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Capital-Loss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Hours-Per-Week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Native-Country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de Registos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32.533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041" name="Group 105"/>
          <p:cNvGraphicFramePr>
            <a:graphicFrameLocks noGrp="1"/>
          </p:cNvGraphicFramePr>
          <p:nvPr/>
        </p:nvGraphicFramePr>
        <p:xfrm>
          <a:off x="5411788" y="1563688"/>
          <a:ext cx="3132137" cy="3101975"/>
        </p:xfrm>
        <a:graphic>
          <a:graphicData uri="http://schemas.openxmlformats.org/drawingml/2006/table">
            <a:tbl>
              <a:tblPr/>
              <a:tblGrid>
                <a:gridCol w="1914525"/>
                <a:gridCol w="1217613"/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Dados Tratados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Variável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Qtd. Tipos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Income-Per-Year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Age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Work-Class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Education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Marital-Status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Occupation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Race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Sex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Hours-Per-Week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de Registos</a:t>
                      </a:r>
                    </a:p>
                  </a:txBody>
                  <a:tcPr marL="9525" marR="9525" marT="9525" marB="0" anchor="b" horzOverflow="overflow">
                    <a:lnL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25.449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44134" name="CaixaDeTexto 13"/>
          <p:cNvSpPr txBox="1">
            <a:spLocks noChangeArrowheads="1"/>
          </p:cNvSpPr>
          <p:nvPr/>
        </p:nvSpPr>
        <p:spPr bwMode="auto">
          <a:xfrm>
            <a:off x="490538" y="1092200"/>
            <a:ext cx="8110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Georgia" pitchFamily="18" charset="0"/>
              </a:rPr>
              <a:t>Dados Transformados: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3975100" y="2743200"/>
            <a:ext cx="1273175" cy="8747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de cantos arredondados 30"/>
          <p:cNvSpPr/>
          <p:nvPr/>
        </p:nvSpPr>
        <p:spPr>
          <a:xfrm>
            <a:off x="225425" y="1406525"/>
            <a:ext cx="2843213" cy="1584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155950" y="1406525"/>
            <a:ext cx="2844800" cy="1584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6076950" y="1406525"/>
            <a:ext cx="2844800" cy="1584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15900" y="3067050"/>
            <a:ext cx="2843213" cy="1582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3146425" y="3067050"/>
            <a:ext cx="2844800" cy="1582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6067425" y="3067050"/>
            <a:ext cx="2844800" cy="1582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215900" y="4727575"/>
            <a:ext cx="2843213" cy="1582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146425" y="4727575"/>
            <a:ext cx="2844800" cy="1582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067425" y="4727575"/>
            <a:ext cx="2844800" cy="1582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994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52AB0-B056-4D87-9157-D43B46915F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3"/>
          <a:srcRect l="50989" t="64468" r="3310" b="10861"/>
          <a:stretch>
            <a:fillRect/>
          </a:stretch>
        </p:blipFill>
        <p:spPr bwMode="auto">
          <a:xfrm>
            <a:off x="315913" y="1765300"/>
            <a:ext cx="266541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2"/>
          <p:cNvPicPr>
            <a:picLocks noChangeAspect="1" noChangeArrowheads="1"/>
          </p:cNvPicPr>
          <p:nvPr/>
        </p:nvPicPr>
        <p:blipFill>
          <a:blip r:embed="rId4"/>
          <a:srcRect l="50146" t="64468" r="2884" b="10512"/>
          <a:stretch>
            <a:fillRect/>
          </a:stretch>
        </p:blipFill>
        <p:spPr bwMode="auto">
          <a:xfrm>
            <a:off x="3219450" y="1749425"/>
            <a:ext cx="27400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2"/>
          <p:cNvPicPr>
            <a:picLocks noChangeAspect="1" noChangeArrowheads="1"/>
          </p:cNvPicPr>
          <p:nvPr/>
        </p:nvPicPr>
        <p:blipFill>
          <a:blip r:embed="rId5"/>
          <a:srcRect l="50870" t="64651" r="3429" b="10535"/>
          <a:stretch>
            <a:fillRect/>
          </a:stretch>
        </p:blipFill>
        <p:spPr bwMode="auto">
          <a:xfrm>
            <a:off x="6188075" y="1758950"/>
            <a:ext cx="26638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2"/>
          <p:cNvPicPr>
            <a:picLocks noChangeAspect="1" noChangeArrowheads="1"/>
          </p:cNvPicPr>
          <p:nvPr/>
        </p:nvPicPr>
        <p:blipFill>
          <a:blip r:embed="rId6"/>
          <a:srcRect l="51270" t="64651" r="4298" b="11163"/>
          <a:stretch>
            <a:fillRect/>
          </a:stretch>
        </p:blipFill>
        <p:spPr bwMode="auto">
          <a:xfrm>
            <a:off x="331788" y="3463925"/>
            <a:ext cx="25908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2"/>
          <p:cNvPicPr>
            <a:picLocks noChangeAspect="1" noChangeArrowheads="1"/>
          </p:cNvPicPr>
          <p:nvPr/>
        </p:nvPicPr>
        <p:blipFill>
          <a:blip r:embed="rId7"/>
          <a:srcRect l="51270" t="64651" r="3030" b="11237"/>
          <a:stretch>
            <a:fillRect/>
          </a:stretch>
        </p:blipFill>
        <p:spPr bwMode="auto">
          <a:xfrm>
            <a:off x="3235325" y="3467100"/>
            <a:ext cx="2665413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06388" y="1416050"/>
            <a:ext cx="2667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Income-Per-Year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6097" name="CaixaDeTexto 17"/>
          <p:cNvSpPr txBox="1">
            <a:spLocks noChangeArrowheads="1"/>
          </p:cNvSpPr>
          <p:nvPr/>
        </p:nvSpPr>
        <p:spPr bwMode="auto">
          <a:xfrm>
            <a:off x="3200400" y="141605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00B050"/>
                </a:solidFill>
                <a:latin typeface="Georgia" pitchFamily="18" charset="0"/>
              </a:rPr>
              <a:t>Hours-Per-Week</a:t>
            </a:r>
          </a:p>
        </p:txBody>
      </p:sp>
      <p:sp>
        <p:nvSpPr>
          <p:cNvPr id="46098" name="CaixaDeTexto 18"/>
          <p:cNvSpPr txBox="1">
            <a:spLocks noChangeArrowheads="1"/>
          </p:cNvSpPr>
          <p:nvPr/>
        </p:nvSpPr>
        <p:spPr bwMode="auto">
          <a:xfrm>
            <a:off x="6119813" y="141605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00B050"/>
                </a:solidFill>
                <a:latin typeface="Georgia" pitchFamily="18" charset="0"/>
              </a:rPr>
              <a:t>Sex</a:t>
            </a:r>
          </a:p>
        </p:txBody>
      </p:sp>
      <p:sp>
        <p:nvSpPr>
          <p:cNvPr id="46099" name="CaixaDeTexto 19"/>
          <p:cNvSpPr txBox="1">
            <a:spLocks noChangeArrowheads="1"/>
          </p:cNvSpPr>
          <p:nvPr/>
        </p:nvSpPr>
        <p:spPr bwMode="auto">
          <a:xfrm>
            <a:off x="255588" y="30480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00B050"/>
                </a:solidFill>
                <a:latin typeface="Georgia" pitchFamily="18" charset="0"/>
              </a:rPr>
              <a:t>Race</a:t>
            </a:r>
          </a:p>
        </p:txBody>
      </p:sp>
      <p:sp>
        <p:nvSpPr>
          <p:cNvPr id="46100" name="CaixaDeTexto 20"/>
          <p:cNvSpPr txBox="1">
            <a:spLocks noChangeArrowheads="1"/>
          </p:cNvSpPr>
          <p:nvPr/>
        </p:nvSpPr>
        <p:spPr bwMode="auto">
          <a:xfrm>
            <a:off x="3200400" y="306705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00B050"/>
                </a:solidFill>
                <a:latin typeface="Georgia" pitchFamily="18" charset="0"/>
              </a:rPr>
              <a:t>Marital-Status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107113" y="3067050"/>
            <a:ext cx="2743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Age</a:t>
            </a:r>
          </a:p>
        </p:txBody>
      </p:sp>
      <p:pic>
        <p:nvPicPr>
          <p:cNvPr id="46102" name="Picture 2"/>
          <p:cNvPicPr>
            <a:picLocks noChangeAspect="1" noChangeArrowheads="1"/>
          </p:cNvPicPr>
          <p:nvPr/>
        </p:nvPicPr>
        <p:blipFill>
          <a:blip r:embed="rId8"/>
          <a:srcRect l="51118" t="64651" r="3181" b="10487"/>
          <a:stretch>
            <a:fillRect/>
          </a:stretch>
        </p:blipFill>
        <p:spPr bwMode="auto">
          <a:xfrm>
            <a:off x="6167438" y="3427413"/>
            <a:ext cx="26638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23"/>
          <p:cNvSpPr txBox="1"/>
          <p:nvPr/>
        </p:nvSpPr>
        <p:spPr>
          <a:xfrm>
            <a:off x="242888" y="4737100"/>
            <a:ext cx="2819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Occupation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200400" y="4746625"/>
            <a:ext cx="2743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Education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056313" y="4746625"/>
            <a:ext cx="2819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Work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Class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6106" name="Picture 2"/>
          <p:cNvPicPr>
            <a:picLocks noChangeAspect="1" noChangeArrowheads="1"/>
          </p:cNvPicPr>
          <p:nvPr/>
        </p:nvPicPr>
        <p:blipFill>
          <a:blip r:embed="rId9"/>
          <a:srcRect l="50000" t="64651" r="3030" b="10280"/>
          <a:stretch>
            <a:fillRect/>
          </a:stretch>
        </p:blipFill>
        <p:spPr bwMode="auto">
          <a:xfrm>
            <a:off x="280988" y="5060950"/>
            <a:ext cx="27384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7" name="Picture 2"/>
          <p:cNvPicPr>
            <a:picLocks noChangeAspect="1" noChangeArrowheads="1"/>
          </p:cNvPicPr>
          <p:nvPr/>
        </p:nvPicPr>
        <p:blipFill>
          <a:blip r:embed="rId10"/>
          <a:srcRect l="51270" t="64651" r="4298" b="10280"/>
          <a:stretch>
            <a:fillRect/>
          </a:stretch>
        </p:blipFill>
        <p:spPr bwMode="auto">
          <a:xfrm>
            <a:off x="3260725" y="5073650"/>
            <a:ext cx="2590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8" name="Picture 2"/>
          <p:cNvPicPr>
            <a:picLocks noChangeAspect="1" noChangeArrowheads="1"/>
          </p:cNvPicPr>
          <p:nvPr/>
        </p:nvPicPr>
        <p:blipFill>
          <a:blip r:embed="rId11"/>
          <a:srcRect l="50940" t="64651" r="3360" b="11307"/>
          <a:stretch>
            <a:fillRect/>
          </a:stretch>
        </p:blipFill>
        <p:spPr bwMode="auto">
          <a:xfrm>
            <a:off x="6164263" y="5121275"/>
            <a:ext cx="26654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65"/>
          <p:cNvGrpSpPr>
            <a:grpSpLocks/>
          </p:cNvGrpSpPr>
          <p:nvPr/>
        </p:nvGrpSpPr>
        <p:grpSpPr bwMode="auto">
          <a:xfrm>
            <a:off x="266700" y="1698625"/>
            <a:ext cx="8534400" cy="2379663"/>
            <a:chOff x="266699" y="1582008"/>
            <a:chExt cx="8534389" cy="2380392"/>
          </a:xfrm>
        </p:grpSpPr>
        <p:grpSp>
          <p:nvGrpSpPr>
            <p:cNvPr id="46113" name="Grupo 59"/>
            <p:cNvGrpSpPr>
              <a:grpSpLocks/>
            </p:cNvGrpSpPr>
            <p:nvPr/>
          </p:nvGrpSpPr>
          <p:grpSpPr bwMode="auto">
            <a:xfrm>
              <a:off x="4114800" y="1591533"/>
              <a:ext cx="1914528" cy="533400"/>
              <a:chOff x="4114800" y="1591533"/>
              <a:chExt cx="1914528" cy="533400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4114794" y="1591536"/>
                <a:ext cx="933449" cy="533563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6127" name="CaixaDeTexto 47"/>
              <p:cNvSpPr txBox="1">
                <a:spLocks noChangeArrowheads="1"/>
              </p:cNvSpPr>
              <p:nvPr/>
            </p:nvSpPr>
            <p:spPr bwMode="auto">
              <a:xfrm>
                <a:off x="5114928" y="1810609"/>
                <a:ext cx="9144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solidFill>
                      <a:srgbClr val="FF0000"/>
                    </a:solidFill>
                    <a:latin typeface="Georgia" pitchFamily="18" charset="0"/>
                  </a:rPr>
                  <a:t>40h e 60h</a:t>
                </a:r>
              </a:p>
            </p:txBody>
          </p:sp>
          <p:sp>
            <p:nvSpPr>
              <p:cNvPr id="49" name="Seta para a direita 48"/>
              <p:cNvSpPr/>
              <p:nvPr/>
            </p:nvSpPr>
            <p:spPr>
              <a:xfrm flipH="1">
                <a:off x="5067293" y="1753510"/>
                <a:ext cx="228600" cy="152447"/>
              </a:xfrm>
              <a:prstGeom prst="rightArrow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grpSp>
          <p:nvGrpSpPr>
            <p:cNvPr id="46114" name="Grupo 63"/>
            <p:cNvGrpSpPr>
              <a:grpSpLocks/>
            </p:cNvGrpSpPr>
            <p:nvPr/>
          </p:nvGrpSpPr>
          <p:grpSpPr bwMode="auto">
            <a:xfrm>
              <a:off x="3162300" y="3396874"/>
              <a:ext cx="1800228" cy="565526"/>
              <a:chOff x="3162300" y="3396874"/>
              <a:chExt cx="1800228" cy="565526"/>
            </a:xfrm>
          </p:grpSpPr>
          <p:sp>
            <p:nvSpPr>
              <p:cNvPr id="43" name="Elipse 42"/>
              <p:cNvSpPr/>
              <p:nvPr/>
            </p:nvSpPr>
            <p:spPr>
              <a:xfrm>
                <a:off x="3162295" y="3397077"/>
                <a:ext cx="685799" cy="565323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6124" name="CaixaDeTexto 49"/>
              <p:cNvSpPr txBox="1">
                <a:spLocks noChangeArrowheads="1"/>
              </p:cNvSpPr>
              <p:nvPr/>
            </p:nvSpPr>
            <p:spPr bwMode="auto">
              <a:xfrm>
                <a:off x="4048128" y="3463549"/>
                <a:ext cx="9144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solidFill>
                      <a:srgbClr val="FF0000"/>
                    </a:solidFill>
                    <a:latin typeface="Georgia" pitchFamily="18" charset="0"/>
                  </a:rPr>
                  <a:t>Casados</a:t>
                </a:r>
              </a:p>
            </p:txBody>
          </p:sp>
          <p:sp>
            <p:nvSpPr>
              <p:cNvPr id="51" name="Seta para a direita 50"/>
              <p:cNvSpPr/>
              <p:nvPr/>
            </p:nvSpPr>
            <p:spPr>
              <a:xfrm flipH="1">
                <a:off x="3867144" y="3530468"/>
                <a:ext cx="228600" cy="152447"/>
              </a:xfrm>
              <a:prstGeom prst="rightArrow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grpSp>
          <p:nvGrpSpPr>
            <p:cNvPr id="46115" name="Grupo 64"/>
            <p:cNvGrpSpPr>
              <a:grpSpLocks/>
            </p:cNvGrpSpPr>
            <p:nvPr/>
          </p:nvGrpSpPr>
          <p:grpSpPr bwMode="auto">
            <a:xfrm>
              <a:off x="266699" y="3339724"/>
              <a:ext cx="2428879" cy="533400"/>
              <a:chOff x="266699" y="3339724"/>
              <a:chExt cx="2428879" cy="533400"/>
            </a:xfrm>
          </p:grpSpPr>
          <p:sp>
            <p:nvSpPr>
              <p:cNvPr id="42" name="Elipse 41"/>
              <p:cNvSpPr/>
              <p:nvPr/>
            </p:nvSpPr>
            <p:spPr>
              <a:xfrm>
                <a:off x="266699" y="3339909"/>
                <a:ext cx="1304923" cy="533563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6121" name="CaixaDeTexto 51"/>
              <p:cNvSpPr txBox="1">
                <a:spLocks noChangeArrowheads="1"/>
              </p:cNvSpPr>
              <p:nvPr/>
            </p:nvSpPr>
            <p:spPr bwMode="auto">
              <a:xfrm>
                <a:off x="1781178" y="3434975"/>
                <a:ext cx="9144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solidFill>
                      <a:srgbClr val="FF0000"/>
                    </a:solidFill>
                    <a:latin typeface="Georgia" pitchFamily="18" charset="0"/>
                  </a:rPr>
                  <a:t>Brancos</a:t>
                </a:r>
              </a:p>
            </p:txBody>
          </p:sp>
          <p:sp>
            <p:nvSpPr>
              <p:cNvPr id="53" name="Seta para a direita 52"/>
              <p:cNvSpPr/>
              <p:nvPr/>
            </p:nvSpPr>
            <p:spPr>
              <a:xfrm flipH="1">
                <a:off x="1600197" y="3501884"/>
                <a:ext cx="228600" cy="152447"/>
              </a:xfrm>
              <a:prstGeom prst="rightArrow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grpSp>
          <p:nvGrpSpPr>
            <p:cNvPr id="46116" name="Grupo 61"/>
            <p:cNvGrpSpPr>
              <a:grpSpLocks/>
            </p:cNvGrpSpPr>
            <p:nvPr/>
          </p:nvGrpSpPr>
          <p:grpSpPr bwMode="auto">
            <a:xfrm>
              <a:off x="6162675" y="1582008"/>
              <a:ext cx="2638413" cy="533400"/>
              <a:chOff x="6162675" y="1582008"/>
              <a:chExt cx="2638413" cy="533400"/>
            </a:xfrm>
          </p:grpSpPr>
          <p:sp>
            <p:nvSpPr>
              <p:cNvPr id="41" name="Elipse 40"/>
              <p:cNvSpPr/>
              <p:nvPr/>
            </p:nvSpPr>
            <p:spPr>
              <a:xfrm>
                <a:off x="6162666" y="1582008"/>
                <a:ext cx="1343023" cy="533563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6118" name="CaixaDeTexto 43"/>
              <p:cNvSpPr txBox="1">
                <a:spLocks noChangeArrowheads="1"/>
              </p:cNvSpPr>
              <p:nvPr/>
            </p:nvSpPr>
            <p:spPr bwMode="auto">
              <a:xfrm>
                <a:off x="7734288" y="1686786"/>
                <a:ext cx="10668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solidFill>
                      <a:srgbClr val="FF0000"/>
                    </a:solidFill>
                    <a:latin typeface="Georgia" pitchFamily="18" charset="0"/>
                  </a:rPr>
                  <a:t>Masculino</a:t>
                </a:r>
              </a:p>
            </p:txBody>
          </p:sp>
          <p:sp>
            <p:nvSpPr>
              <p:cNvPr id="54" name="Seta para a direita 53"/>
              <p:cNvSpPr/>
              <p:nvPr/>
            </p:nvSpPr>
            <p:spPr>
              <a:xfrm flipH="1">
                <a:off x="7534264" y="1753510"/>
                <a:ext cx="228600" cy="152447"/>
              </a:xfrm>
              <a:prstGeom prst="rightArrow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</p:grpSp>
      <p:sp>
        <p:nvSpPr>
          <p:cNvPr id="46110" name="CaixaDeTexto 16"/>
          <p:cNvSpPr txBox="1">
            <a:spLocks noChangeArrowheads="1"/>
          </p:cNvSpPr>
          <p:nvPr/>
        </p:nvSpPr>
        <p:spPr bwMode="auto">
          <a:xfrm>
            <a:off x="133350" y="996950"/>
            <a:ext cx="7258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Georgia" pitchFamily="18" charset="0"/>
              </a:rPr>
              <a:t>Análise Inicial da distribuição dos dados com o Weka: </a:t>
            </a:r>
          </a:p>
        </p:txBody>
      </p:sp>
      <p:pic>
        <p:nvPicPr>
          <p:cNvPr id="46111" name="Picture 2"/>
          <p:cNvPicPr>
            <a:picLocks noChangeAspect="1" noChangeArrowheads="1"/>
          </p:cNvPicPr>
          <p:nvPr/>
        </p:nvPicPr>
        <p:blipFill>
          <a:blip r:embed="rId12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4EE60-7507-424F-9339-C80BB6EB6A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 r="8049"/>
          <a:stretch>
            <a:fillRect/>
          </a:stretch>
        </p:blipFill>
        <p:spPr bwMode="auto">
          <a:xfrm>
            <a:off x="2370138" y="728663"/>
            <a:ext cx="6580187" cy="5530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4468813" y="965200"/>
            <a:ext cx="554037" cy="425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527800" y="2147888"/>
            <a:ext cx="1044575" cy="839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69875" y="2613025"/>
            <a:ext cx="220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Análise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Weka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Método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ZeroR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6F09F-878A-43B2-A49C-698308DEA5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695325"/>
            <a:ext cx="6243638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69875" y="2613025"/>
            <a:ext cx="220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Análise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Weka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Método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OneR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201863" y="876300"/>
            <a:ext cx="2987675" cy="1106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2F547-E107-40F0-9DFF-8BF3DD72A3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r="10155"/>
          <a:stretch>
            <a:fillRect/>
          </a:stretch>
        </p:blipFill>
        <p:spPr bwMode="auto">
          <a:xfrm>
            <a:off x="314325" y="655638"/>
            <a:ext cx="4554538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/>
          <a:srcRect r="6747"/>
          <a:stretch>
            <a:fillRect/>
          </a:stretch>
        </p:blipFill>
        <p:spPr bwMode="auto">
          <a:xfrm>
            <a:off x="4445000" y="1071563"/>
            <a:ext cx="446722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4224338" y="876300"/>
            <a:ext cx="4637087" cy="5262563"/>
            <a:chOff x="4224268" y="875764"/>
            <a:chExt cx="4636397" cy="5263168"/>
          </a:xfrm>
        </p:grpSpPr>
        <p:sp>
          <p:nvSpPr>
            <p:cNvPr id="9" name="Elipse 8"/>
            <p:cNvSpPr/>
            <p:nvPr/>
          </p:nvSpPr>
          <p:spPr>
            <a:xfrm>
              <a:off x="4224268" y="875764"/>
              <a:ext cx="2253915" cy="87640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7921005" y="2380887"/>
              <a:ext cx="939660" cy="8748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492515" y="5262531"/>
              <a:ext cx="939660" cy="87640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244475" y="863600"/>
            <a:ext cx="3529013" cy="5472113"/>
            <a:chOff x="244699" y="862885"/>
            <a:chExt cx="3528811" cy="5473521"/>
          </a:xfrm>
        </p:grpSpPr>
        <p:sp>
          <p:nvSpPr>
            <p:cNvPr id="14" name="Retângulo 13"/>
            <p:cNvSpPr/>
            <p:nvPr/>
          </p:nvSpPr>
          <p:spPr>
            <a:xfrm>
              <a:off x="244699" y="5821924"/>
              <a:ext cx="3528811" cy="5144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18" name="Conector de seta reta 17"/>
            <p:cNvCxnSpPr/>
            <p:nvPr/>
          </p:nvCxnSpPr>
          <p:spPr>
            <a:xfrm rot="16200000" flipH="1">
              <a:off x="-1938753" y="3290798"/>
              <a:ext cx="48558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270098" y="888292"/>
              <a:ext cx="177789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DeTexto 23"/>
          <p:cNvSpPr txBox="1"/>
          <p:nvPr/>
        </p:nvSpPr>
        <p:spPr>
          <a:xfrm>
            <a:off x="6735763" y="758825"/>
            <a:ext cx="22018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Análise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Weka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Método J48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9E27F-8F87-4B5B-951B-5A720428B5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17410" name="CaixaDeTexto 11"/>
          <p:cNvSpPr txBox="1">
            <a:spLocks noChangeArrowheads="1"/>
          </p:cNvSpPr>
          <p:nvPr/>
        </p:nvSpPr>
        <p:spPr bwMode="auto">
          <a:xfrm>
            <a:off x="762000" y="1295400"/>
            <a:ext cx="6629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4400">
                <a:latin typeface="Georgia" pitchFamily="18" charset="0"/>
              </a:rPr>
              <a:t>Índice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49313" y="2154238"/>
            <a:ext cx="6067425" cy="4125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sz="2400" dirty="0">
                <a:latin typeface="+mn-lt"/>
              </a:rPr>
              <a:t>Introdução</a:t>
            </a:r>
          </a:p>
          <a:p>
            <a:pPr marL="363538" indent="-36353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sz="2400" dirty="0">
                <a:latin typeface="+mn-lt"/>
              </a:rPr>
              <a:t>Objectivos</a:t>
            </a:r>
          </a:p>
          <a:p>
            <a:pPr marL="363538" indent="-36353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sz="2400" dirty="0">
                <a:latin typeface="+mn-lt"/>
              </a:rPr>
              <a:t>Materiais e Métodos</a:t>
            </a:r>
          </a:p>
          <a:p>
            <a:pPr marL="363538" indent="-36353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sz="2400" dirty="0">
                <a:latin typeface="+mn-lt"/>
              </a:rPr>
              <a:t>Resultados e Discussão</a:t>
            </a:r>
          </a:p>
          <a:p>
            <a:pPr marL="363538" indent="-36353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sz="2400" dirty="0">
                <a:latin typeface="+mn-lt"/>
              </a:rPr>
              <a:t>Conclusão</a:t>
            </a:r>
          </a:p>
          <a:p>
            <a:pPr marL="363538" indent="-36353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sz="2400" dirty="0">
                <a:latin typeface="+mn-lt"/>
              </a:rPr>
              <a:t>Referências Bibliográficas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>
              <a:latin typeface="+mn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274E6-44CC-4BC4-9EF3-627E9E1C5C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E:\sadc\Trabalho SADC\Image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8" y="649288"/>
            <a:ext cx="8161337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39"/>
          <p:cNvGrpSpPr>
            <a:grpSpLocks/>
          </p:cNvGrpSpPr>
          <p:nvPr/>
        </p:nvGrpSpPr>
        <p:grpSpPr bwMode="auto">
          <a:xfrm>
            <a:off x="3538538" y="3386138"/>
            <a:ext cx="3700462" cy="728662"/>
            <a:chOff x="3538538" y="3385869"/>
            <a:chExt cx="3700462" cy="728931"/>
          </a:xfrm>
        </p:grpSpPr>
        <p:sp>
          <p:nvSpPr>
            <p:cNvPr id="26" name="Retângulo 25"/>
            <p:cNvSpPr/>
            <p:nvPr/>
          </p:nvSpPr>
          <p:spPr>
            <a:xfrm>
              <a:off x="3538538" y="3385869"/>
              <a:ext cx="576262" cy="20962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6115050" y="3843238"/>
              <a:ext cx="1123950" cy="271562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41" name="Grupo 40"/>
          <p:cNvGrpSpPr>
            <a:grpSpLocks/>
          </p:cNvGrpSpPr>
          <p:nvPr/>
        </p:nvGrpSpPr>
        <p:grpSpPr bwMode="auto">
          <a:xfrm>
            <a:off x="153988" y="1182688"/>
            <a:ext cx="8950325" cy="4416425"/>
            <a:chOff x="153504" y="1182688"/>
            <a:chExt cx="8950325" cy="4416158"/>
          </a:xfrm>
        </p:grpSpPr>
        <p:grpSp>
          <p:nvGrpSpPr>
            <p:cNvPr id="54306" name="Grupo 36"/>
            <p:cNvGrpSpPr>
              <a:grpSpLocks/>
            </p:cNvGrpSpPr>
            <p:nvPr/>
          </p:nvGrpSpPr>
          <p:grpSpPr bwMode="auto">
            <a:xfrm>
              <a:off x="4414838" y="1182688"/>
              <a:ext cx="4252912" cy="912812"/>
              <a:chOff x="4415307" y="1183449"/>
              <a:chExt cx="4252444" cy="912051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5210073" y="1315093"/>
                <a:ext cx="857156" cy="19826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6405329" y="1302405"/>
                <a:ext cx="671438" cy="23156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7129149" y="1183449"/>
                <a:ext cx="590485" cy="22205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4414823" y="1828983"/>
                <a:ext cx="1280971" cy="26646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6676761" y="1828983"/>
                <a:ext cx="1266686" cy="25694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7529155" y="1456255"/>
                <a:ext cx="1138112" cy="2585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4307" name="CaixaDeTexto 35"/>
            <p:cNvSpPr txBox="1">
              <a:spLocks noChangeArrowheads="1"/>
            </p:cNvSpPr>
            <p:nvPr/>
          </p:nvSpPr>
          <p:spPr bwMode="auto">
            <a:xfrm>
              <a:off x="153504" y="5291069"/>
              <a:ext cx="89503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Tx/>
                <a:buAutoNum type="arabicPeriod"/>
              </a:pPr>
              <a:r>
                <a:rPr lang="pt-BR" sz="1400">
                  <a:latin typeface="Georgia" pitchFamily="18" charset="0"/>
                </a:rPr>
                <a:t>Divorciados, Solteiros e Viúvos ganham MENOS;</a:t>
              </a:r>
            </a:p>
          </p:txBody>
        </p:sp>
      </p:grpSp>
      <p:grpSp>
        <p:nvGrpSpPr>
          <p:cNvPr id="42" name="Grupo 41"/>
          <p:cNvGrpSpPr>
            <a:grpSpLocks/>
          </p:cNvGrpSpPr>
          <p:nvPr/>
        </p:nvGrpSpPr>
        <p:grpSpPr bwMode="auto">
          <a:xfrm>
            <a:off x="153988" y="1323975"/>
            <a:ext cx="8950325" cy="4554538"/>
            <a:chOff x="153919" y="1323975"/>
            <a:chExt cx="8950325" cy="4554674"/>
          </a:xfrm>
        </p:grpSpPr>
        <p:grpSp>
          <p:nvGrpSpPr>
            <p:cNvPr id="54300" name="Grupo 35"/>
            <p:cNvGrpSpPr>
              <a:grpSpLocks/>
            </p:cNvGrpSpPr>
            <p:nvPr/>
          </p:nvGrpSpPr>
          <p:grpSpPr bwMode="auto">
            <a:xfrm>
              <a:off x="3033713" y="1323975"/>
              <a:ext cx="1833562" cy="1885950"/>
              <a:chOff x="3033713" y="1323975"/>
              <a:chExt cx="1833562" cy="188595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4119494" y="1323975"/>
                <a:ext cx="747712" cy="1984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grpSp>
            <p:nvGrpSpPr>
              <p:cNvPr id="54303" name="Grupo 37"/>
              <p:cNvGrpSpPr>
                <a:grpSpLocks/>
              </p:cNvGrpSpPr>
              <p:nvPr/>
            </p:nvGrpSpPr>
            <p:grpSpPr bwMode="auto">
              <a:xfrm>
                <a:off x="3033713" y="2428875"/>
                <a:ext cx="1547812" cy="781050"/>
                <a:chOff x="3033712" y="2428606"/>
                <a:chExt cx="1547813" cy="781319"/>
              </a:xfrm>
            </p:grpSpPr>
            <p:sp>
              <p:nvSpPr>
                <p:cNvPr id="21" name="Retângulo 20"/>
                <p:cNvSpPr/>
                <p:nvPr/>
              </p:nvSpPr>
              <p:spPr>
                <a:xfrm>
                  <a:off x="3033643" y="2428639"/>
                  <a:ext cx="690562" cy="23186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22" name="Retângulo 21"/>
                <p:cNvSpPr/>
                <p:nvPr/>
              </p:nvSpPr>
              <p:spPr>
                <a:xfrm>
                  <a:off x="3247955" y="2943181"/>
                  <a:ext cx="1333501" cy="2668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</p:grpSp>
        <p:sp>
          <p:nvSpPr>
            <p:cNvPr id="54301" name="CaixaDeTexto 35"/>
            <p:cNvSpPr txBox="1">
              <a:spLocks noChangeArrowheads="1"/>
            </p:cNvSpPr>
            <p:nvPr/>
          </p:nvSpPr>
          <p:spPr bwMode="auto">
            <a:xfrm>
              <a:off x="153919" y="5570872"/>
              <a:ext cx="89503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Georgia" pitchFamily="18" charset="0"/>
                <a:buAutoNum type="arabicPeriod" startAt="2"/>
              </a:pPr>
              <a:r>
                <a:rPr lang="pt-BR" sz="1400">
                  <a:latin typeface="Georgia" pitchFamily="18" charset="0"/>
                </a:rPr>
                <a:t>Casados com Educação até o 12º ano ganham MENOS;</a:t>
              </a:r>
            </a:p>
          </p:txBody>
        </p:sp>
      </p:grpSp>
      <p:grpSp>
        <p:nvGrpSpPr>
          <p:cNvPr id="43" name="Grupo 42"/>
          <p:cNvGrpSpPr>
            <a:grpSpLocks/>
          </p:cNvGrpSpPr>
          <p:nvPr/>
        </p:nvGrpSpPr>
        <p:grpSpPr bwMode="auto">
          <a:xfrm>
            <a:off x="158750" y="2414588"/>
            <a:ext cx="8958263" cy="3716337"/>
            <a:chOff x="159026" y="2414588"/>
            <a:chExt cx="8958470" cy="3715718"/>
          </a:xfrm>
        </p:grpSpPr>
        <p:grpSp>
          <p:nvGrpSpPr>
            <p:cNvPr id="54294" name="Grupo 36"/>
            <p:cNvGrpSpPr>
              <a:grpSpLocks/>
            </p:cNvGrpSpPr>
            <p:nvPr/>
          </p:nvGrpSpPr>
          <p:grpSpPr bwMode="auto">
            <a:xfrm>
              <a:off x="1562100" y="2414588"/>
              <a:ext cx="5910263" cy="1266825"/>
              <a:chOff x="1562100" y="2414588"/>
              <a:chExt cx="5910263" cy="1266825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562408" y="2414588"/>
                <a:ext cx="1333531" cy="23173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grpSp>
            <p:nvGrpSpPr>
              <p:cNvPr id="54297" name="Grupo 38"/>
              <p:cNvGrpSpPr>
                <a:grpSpLocks/>
              </p:cNvGrpSpPr>
              <p:nvPr/>
            </p:nvGrpSpPr>
            <p:grpSpPr bwMode="auto">
              <a:xfrm>
                <a:off x="4257675" y="3338513"/>
                <a:ext cx="3214688" cy="342900"/>
                <a:chOff x="4257674" y="3338245"/>
                <a:chExt cx="3214689" cy="343168"/>
              </a:xfrm>
            </p:grpSpPr>
            <p:sp>
              <p:nvSpPr>
                <p:cNvPr id="25" name="Retângulo 24"/>
                <p:cNvSpPr/>
                <p:nvPr/>
              </p:nvSpPr>
              <p:spPr>
                <a:xfrm>
                  <a:off x="4258044" y="3338091"/>
                  <a:ext cx="1390683" cy="231918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28" name="Retângulo 27"/>
                <p:cNvSpPr/>
                <p:nvPr/>
              </p:nvSpPr>
              <p:spPr>
                <a:xfrm>
                  <a:off x="6296442" y="3409572"/>
                  <a:ext cx="1176366" cy="27163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</p:grpSp>
        <p:sp>
          <p:nvSpPr>
            <p:cNvPr id="54295" name="Retângulo 38"/>
            <p:cNvSpPr>
              <a:spLocks noChangeArrowheads="1"/>
            </p:cNvSpPr>
            <p:nvPr/>
          </p:nvSpPr>
          <p:spPr bwMode="auto">
            <a:xfrm>
              <a:off x="159026" y="5822529"/>
              <a:ext cx="89584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Georgia" pitchFamily="18" charset="0"/>
                <a:buAutoNum type="arabicPeriod" startAt="3"/>
              </a:pPr>
              <a:r>
                <a:rPr lang="pt-BR" sz="1400">
                  <a:latin typeface="Georgia" pitchFamily="18" charset="0"/>
                </a:rPr>
                <a:t>Casados com Educação superior ao 12º ano, Prof. Especialista ganham MAIS;</a:t>
              </a:r>
            </a:p>
          </p:txBody>
        </p:sp>
      </p:grp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158750" y="3362325"/>
            <a:ext cx="8985250" cy="3040063"/>
            <a:chOff x="159026" y="3362325"/>
            <a:chExt cx="8984974" cy="3040295"/>
          </a:xfrm>
        </p:grpSpPr>
        <p:grpSp>
          <p:nvGrpSpPr>
            <p:cNvPr id="54283" name="Grupo 43"/>
            <p:cNvGrpSpPr>
              <a:grpSpLocks/>
            </p:cNvGrpSpPr>
            <p:nvPr/>
          </p:nvGrpSpPr>
          <p:grpSpPr bwMode="auto">
            <a:xfrm>
              <a:off x="2190750" y="3362325"/>
              <a:ext cx="5362575" cy="1914525"/>
              <a:chOff x="2190750" y="3362325"/>
              <a:chExt cx="5362575" cy="1914525"/>
            </a:xfrm>
          </p:grpSpPr>
          <p:grpSp>
            <p:nvGrpSpPr>
              <p:cNvPr id="54285" name="Grupo 41"/>
              <p:cNvGrpSpPr>
                <a:grpSpLocks/>
              </p:cNvGrpSpPr>
              <p:nvPr/>
            </p:nvGrpSpPr>
            <p:grpSpPr bwMode="auto">
              <a:xfrm>
                <a:off x="4419600" y="4486275"/>
                <a:ext cx="1052513" cy="790575"/>
                <a:chOff x="4419600" y="4486006"/>
                <a:chExt cx="1052513" cy="790845"/>
              </a:xfrm>
            </p:grpSpPr>
            <p:sp>
              <p:nvSpPr>
                <p:cNvPr id="32" name="Retângulo 31"/>
                <p:cNvSpPr/>
                <p:nvPr/>
              </p:nvSpPr>
              <p:spPr>
                <a:xfrm>
                  <a:off x="4600714" y="4486092"/>
                  <a:ext cx="676254" cy="20963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3" name="Retângulo 32"/>
                <p:cNvSpPr/>
                <p:nvPr/>
              </p:nvSpPr>
              <p:spPr>
                <a:xfrm>
                  <a:off x="4419745" y="5000657"/>
                  <a:ext cx="1052481" cy="27634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  <p:grpSp>
            <p:nvGrpSpPr>
              <p:cNvPr id="54286" name="Grupo 40"/>
              <p:cNvGrpSpPr>
                <a:grpSpLocks/>
              </p:cNvGrpSpPr>
              <p:nvPr/>
            </p:nvGrpSpPr>
            <p:grpSpPr bwMode="auto">
              <a:xfrm>
                <a:off x="2190750" y="3362325"/>
                <a:ext cx="5362575" cy="1909763"/>
                <a:chOff x="2190750" y="3362057"/>
                <a:chExt cx="5362575" cy="1910031"/>
              </a:xfrm>
            </p:grpSpPr>
            <p:sp>
              <p:nvSpPr>
                <p:cNvPr id="29" name="Retângulo 28"/>
                <p:cNvSpPr/>
                <p:nvPr/>
              </p:nvSpPr>
              <p:spPr>
                <a:xfrm>
                  <a:off x="2367172" y="3362057"/>
                  <a:ext cx="628631" cy="231825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0" name="Retângulo 29"/>
                <p:cNvSpPr/>
                <p:nvPr/>
              </p:nvSpPr>
              <p:spPr>
                <a:xfrm>
                  <a:off x="3338692" y="4467197"/>
                  <a:ext cx="976282" cy="231825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1" name="Retângulo 30"/>
                <p:cNvSpPr/>
                <p:nvPr/>
              </p:nvSpPr>
              <p:spPr>
                <a:xfrm>
                  <a:off x="5748443" y="4481488"/>
                  <a:ext cx="709590" cy="231825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4" name="Retângulo 33"/>
                <p:cNvSpPr/>
                <p:nvPr/>
              </p:nvSpPr>
              <p:spPr>
                <a:xfrm>
                  <a:off x="6891407" y="5010239"/>
                  <a:ext cx="661967" cy="261995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35" name="Retângulo 34"/>
                <p:cNvSpPr/>
                <p:nvPr/>
              </p:nvSpPr>
              <p:spPr>
                <a:xfrm>
                  <a:off x="2190964" y="5000712"/>
                  <a:ext cx="995332" cy="266758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</p:grpSp>
        <p:sp>
          <p:nvSpPr>
            <p:cNvPr id="54284" name="Retângulo 39"/>
            <p:cNvSpPr>
              <a:spLocks noChangeArrowheads="1"/>
            </p:cNvSpPr>
            <p:nvPr/>
          </p:nvSpPr>
          <p:spPr bwMode="auto">
            <a:xfrm>
              <a:off x="159026" y="6094843"/>
              <a:ext cx="89849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Georgia" pitchFamily="18" charset="0"/>
                <a:buAutoNum type="arabicPeriod" startAt="4"/>
              </a:pPr>
              <a:r>
                <a:rPr lang="pt-BR" sz="1400">
                  <a:latin typeface="Georgia" pitchFamily="18" charset="0"/>
                </a:rPr>
                <a:t>Casados com Educação superior ao 12º ano, Clérigos  e com idade superior a 41 anos ganham MAIS;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03454-FBFE-47E8-B77F-9C7E1FA794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 descr="E:\sadc\Trabalho SADC\Image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696913"/>
            <a:ext cx="55149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39"/>
          <p:cNvGrpSpPr>
            <a:grpSpLocks/>
          </p:cNvGrpSpPr>
          <p:nvPr/>
        </p:nvGrpSpPr>
        <p:grpSpPr bwMode="auto">
          <a:xfrm>
            <a:off x="3460750" y="2895600"/>
            <a:ext cx="5316538" cy="3449638"/>
            <a:chOff x="3460750" y="2895600"/>
            <a:chExt cx="5316538" cy="3449638"/>
          </a:xfrm>
        </p:grpSpPr>
        <p:grpSp>
          <p:nvGrpSpPr>
            <p:cNvPr id="56356" name="Grupo 36"/>
            <p:cNvGrpSpPr>
              <a:grpSpLocks/>
            </p:cNvGrpSpPr>
            <p:nvPr/>
          </p:nvGrpSpPr>
          <p:grpSpPr bwMode="auto">
            <a:xfrm>
              <a:off x="6862820" y="2895600"/>
              <a:ext cx="1914468" cy="736945"/>
              <a:chOff x="6862763" y="2895197"/>
              <a:chExt cx="1914525" cy="736979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6862706" y="2895197"/>
                <a:ext cx="804886" cy="198447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7905724" y="3400045"/>
                <a:ext cx="871564" cy="231786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grpSp>
          <p:nvGrpSpPr>
            <p:cNvPr id="56357" name="Grupo 40"/>
            <p:cNvGrpSpPr>
              <a:grpSpLocks/>
            </p:cNvGrpSpPr>
            <p:nvPr/>
          </p:nvGrpSpPr>
          <p:grpSpPr bwMode="auto">
            <a:xfrm>
              <a:off x="3460750" y="5018371"/>
              <a:ext cx="2230529" cy="1326867"/>
              <a:chOff x="3460593" y="5018065"/>
              <a:chExt cx="2230595" cy="1326927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4709993" y="5017782"/>
                <a:ext cx="747734" cy="198446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3782866" y="5790929"/>
                <a:ext cx="747734" cy="198447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3460593" y="6073517"/>
                <a:ext cx="968404" cy="23654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4657603" y="5781404"/>
                <a:ext cx="733447" cy="200034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4871923" y="6076692"/>
                <a:ext cx="819174" cy="268300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</p:grpSp>
      <p:grpSp>
        <p:nvGrpSpPr>
          <p:cNvPr id="42" name="Grupo 41"/>
          <p:cNvGrpSpPr>
            <a:grpSpLocks/>
          </p:cNvGrpSpPr>
          <p:nvPr/>
        </p:nvGrpSpPr>
        <p:grpSpPr bwMode="auto">
          <a:xfrm>
            <a:off x="153988" y="704850"/>
            <a:ext cx="6745287" cy="1452563"/>
            <a:chOff x="153919" y="704850"/>
            <a:chExt cx="6745356" cy="1452563"/>
          </a:xfrm>
        </p:grpSpPr>
        <p:grpSp>
          <p:nvGrpSpPr>
            <p:cNvPr id="56351" name="Grupo 34"/>
            <p:cNvGrpSpPr>
              <a:grpSpLocks/>
            </p:cNvGrpSpPr>
            <p:nvPr/>
          </p:nvGrpSpPr>
          <p:grpSpPr bwMode="auto">
            <a:xfrm>
              <a:off x="5491163" y="704850"/>
              <a:ext cx="1408112" cy="1452563"/>
              <a:chOff x="5491164" y="704850"/>
              <a:chExt cx="1407618" cy="1452563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5710150" y="704850"/>
                <a:ext cx="837914" cy="22383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5491150" y="1133475"/>
                <a:ext cx="1407632" cy="195263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5719672" y="1938338"/>
                <a:ext cx="995023" cy="21907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6352" name="CaixaDeTexto 41"/>
            <p:cNvSpPr txBox="1">
              <a:spLocks noChangeArrowheads="1"/>
            </p:cNvSpPr>
            <p:nvPr/>
          </p:nvSpPr>
          <p:spPr bwMode="auto">
            <a:xfrm>
              <a:off x="153919" y="861944"/>
              <a:ext cx="47891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latin typeface="Georgia" pitchFamily="18" charset="0"/>
                </a:rPr>
                <a:t>Para os </a:t>
              </a:r>
              <a:r>
                <a:rPr lang="pt-BR" sz="1400" b="1" u="sng">
                  <a:latin typeface="Georgia" pitchFamily="18" charset="0"/>
                </a:rPr>
                <a:t>Casados</a:t>
              </a:r>
              <a:r>
                <a:rPr lang="pt-BR" sz="1400">
                  <a:latin typeface="Georgia" pitchFamily="18" charset="0"/>
                </a:rPr>
                <a:t> com educação superior ao </a:t>
              </a:r>
              <a:r>
                <a:rPr lang="pt-BR" sz="1400" b="1" u="sng">
                  <a:latin typeface="Georgia" pitchFamily="18" charset="0"/>
                </a:rPr>
                <a:t>12º ano </a:t>
              </a:r>
              <a:r>
                <a:rPr lang="pt-BR" sz="1400">
                  <a:latin typeface="Georgia" pitchFamily="18" charset="0"/>
                </a:rPr>
                <a:t>e que trabalhem no sector de </a:t>
              </a:r>
              <a:r>
                <a:rPr lang="pt-BR" sz="1400" b="1" u="sng">
                  <a:latin typeface="Georgia" pitchFamily="18" charset="0"/>
                </a:rPr>
                <a:t>serviços</a:t>
              </a:r>
              <a:r>
                <a:rPr lang="pt-BR" sz="1400">
                  <a:latin typeface="Georgia" pitchFamily="18" charset="0"/>
                </a:rPr>
                <a:t> temos:</a:t>
              </a:r>
            </a:p>
          </p:txBody>
        </p:sp>
      </p:grpSp>
      <p:grpSp>
        <p:nvGrpSpPr>
          <p:cNvPr id="46" name="Grupo 45"/>
          <p:cNvGrpSpPr>
            <a:grpSpLocks/>
          </p:cNvGrpSpPr>
          <p:nvPr/>
        </p:nvGrpSpPr>
        <p:grpSpPr bwMode="auto">
          <a:xfrm>
            <a:off x="173038" y="3784600"/>
            <a:ext cx="8494712" cy="2008188"/>
            <a:chOff x="173798" y="3784052"/>
            <a:chExt cx="8493952" cy="2008736"/>
          </a:xfrm>
        </p:grpSpPr>
        <p:grpSp>
          <p:nvGrpSpPr>
            <p:cNvPr id="56344" name="Grupo 39"/>
            <p:cNvGrpSpPr>
              <a:grpSpLocks/>
            </p:cNvGrpSpPr>
            <p:nvPr/>
          </p:nvGrpSpPr>
          <p:grpSpPr bwMode="auto">
            <a:xfrm>
              <a:off x="5710238" y="3943350"/>
              <a:ext cx="2957512" cy="1849438"/>
              <a:chOff x="5710978" y="3942613"/>
              <a:chExt cx="2956772" cy="1850734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5796939" y="3942108"/>
                <a:ext cx="795067" cy="24312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5716003" y="5009947"/>
                <a:ext cx="926785" cy="21452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858615" y="5024249"/>
                <a:ext cx="837915" cy="22405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5711243" y="5513675"/>
                <a:ext cx="937893" cy="27967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8025031" y="5513675"/>
                <a:ext cx="642719" cy="27967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6345" name="CaixaDeTexto 41"/>
            <p:cNvSpPr txBox="1">
              <a:spLocks noChangeArrowheads="1"/>
            </p:cNvSpPr>
            <p:nvPr/>
          </p:nvSpPr>
          <p:spPr bwMode="auto">
            <a:xfrm>
              <a:off x="173798" y="3784052"/>
              <a:ext cx="430543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Georgia" pitchFamily="18" charset="0"/>
                <a:buAutoNum type="arabicPeriod" startAt="8"/>
              </a:pPr>
              <a:r>
                <a:rPr lang="pt-BR" sz="1400">
                  <a:latin typeface="Georgia" pitchFamily="18" charset="0"/>
                </a:rPr>
                <a:t>Com idade </a:t>
              </a:r>
              <a:r>
                <a:rPr lang="pt-BR" sz="1400" b="1" u="sng">
                  <a:latin typeface="Georgia" pitchFamily="18" charset="0"/>
                </a:rPr>
                <a:t>inferior a 41 anos </a:t>
              </a:r>
              <a:r>
                <a:rPr lang="pt-BR" sz="1400">
                  <a:latin typeface="Georgia" pitchFamily="18" charset="0"/>
                </a:rPr>
                <a:t>e que trabalhem no sector </a:t>
              </a:r>
              <a:r>
                <a:rPr lang="pt-BR" sz="1400" b="1" u="sng">
                  <a:latin typeface="Georgia" pitchFamily="18" charset="0"/>
                </a:rPr>
                <a:t>privado </a:t>
              </a:r>
              <a:r>
                <a:rPr lang="pt-BR" sz="1400">
                  <a:latin typeface="Georgia" pitchFamily="18" charset="0"/>
                </a:rPr>
                <a:t>e </a:t>
              </a:r>
              <a:r>
                <a:rPr lang="pt-BR" sz="1400" b="1" u="sng">
                  <a:latin typeface="Georgia" pitchFamily="18" charset="0"/>
                </a:rPr>
                <a:t>mais de 40 horas </a:t>
              </a:r>
              <a:r>
                <a:rPr lang="pt-BR" sz="1400">
                  <a:latin typeface="Georgia" pitchFamily="18" charset="0"/>
                </a:rPr>
                <a:t>semanais, ganham MAIS;</a:t>
              </a:r>
            </a:p>
          </p:txBody>
        </p:sp>
      </p:grpSp>
      <p:grpSp>
        <p:nvGrpSpPr>
          <p:cNvPr id="43" name="Grupo 42"/>
          <p:cNvGrpSpPr>
            <a:grpSpLocks/>
          </p:cNvGrpSpPr>
          <p:nvPr/>
        </p:nvGrpSpPr>
        <p:grpSpPr bwMode="auto">
          <a:xfrm>
            <a:off x="166688" y="1577975"/>
            <a:ext cx="5443537" cy="2057400"/>
            <a:chOff x="167172" y="1577561"/>
            <a:chExt cx="5443053" cy="2057814"/>
          </a:xfrm>
        </p:grpSpPr>
        <p:grpSp>
          <p:nvGrpSpPr>
            <p:cNvPr id="56340" name="Grupo 35"/>
            <p:cNvGrpSpPr>
              <a:grpSpLocks/>
            </p:cNvGrpSpPr>
            <p:nvPr/>
          </p:nvGrpSpPr>
          <p:grpSpPr bwMode="auto">
            <a:xfrm>
              <a:off x="3505200" y="2876550"/>
              <a:ext cx="2105025" cy="758825"/>
              <a:chOff x="3505201" y="2875813"/>
              <a:chExt cx="2105693" cy="759852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4615305" y="2875660"/>
                <a:ext cx="995589" cy="22418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3505388" y="3403530"/>
                <a:ext cx="1024172" cy="23213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6341" name="CaixaDeTexto 41"/>
            <p:cNvSpPr txBox="1">
              <a:spLocks noChangeArrowheads="1"/>
            </p:cNvSpPr>
            <p:nvPr/>
          </p:nvSpPr>
          <p:spPr bwMode="auto">
            <a:xfrm>
              <a:off x="167172" y="1577561"/>
              <a:ext cx="44843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Georgia" pitchFamily="18" charset="0"/>
                <a:buAutoNum type="arabicPeriod" startAt="5"/>
              </a:pPr>
              <a:r>
                <a:rPr lang="pt-BR" sz="1400">
                  <a:latin typeface="Georgia" pitchFamily="18" charset="0"/>
                </a:rPr>
                <a:t>Com idades </a:t>
              </a:r>
              <a:r>
                <a:rPr lang="pt-BR" sz="1400" b="1" u="sng">
                  <a:latin typeface="Georgia" pitchFamily="18" charset="0"/>
                </a:rPr>
                <a:t>entre 41 e 65 anos</a:t>
              </a:r>
              <a:r>
                <a:rPr lang="pt-BR" sz="1400">
                  <a:latin typeface="Georgia" pitchFamily="18" charset="0"/>
                </a:rPr>
                <a:t>, ganham MAIS;</a:t>
              </a:r>
            </a:p>
          </p:txBody>
        </p:sp>
      </p:grpSp>
      <p:grpSp>
        <p:nvGrpSpPr>
          <p:cNvPr id="44" name="Grupo 43"/>
          <p:cNvGrpSpPr>
            <a:grpSpLocks/>
          </p:cNvGrpSpPr>
          <p:nvPr/>
        </p:nvGrpSpPr>
        <p:grpSpPr bwMode="auto">
          <a:xfrm>
            <a:off x="173038" y="2173288"/>
            <a:ext cx="8651875" cy="2532062"/>
            <a:chOff x="172278" y="2173906"/>
            <a:chExt cx="8652635" cy="2531444"/>
          </a:xfrm>
        </p:grpSpPr>
        <p:grpSp>
          <p:nvGrpSpPr>
            <p:cNvPr id="56334" name="Grupo 42"/>
            <p:cNvGrpSpPr>
              <a:grpSpLocks/>
            </p:cNvGrpSpPr>
            <p:nvPr/>
          </p:nvGrpSpPr>
          <p:grpSpPr bwMode="auto">
            <a:xfrm>
              <a:off x="5776913" y="2881313"/>
              <a:ext cx="3048000" cy="1824037"/>
              <a:chOff x="5776913" y="2881313"/>
              <a:chExt cx="3048000" cy="1824037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5776645" y="2881758"/>
                <a:ext cx="833510" cy="228544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grpSp>
            <p:nvGrpSpPr>
              <p:cNvPr id="56337" name="Grupo 37"/>
              <p:cNvGrpSpPr>
                <a:grpSpLocks/>
              </p:cNvGrpSpPr>
              <p:nvPr/>
            </p:nvGrpSpPr>
            <p:grpSpPr bwMode="auto">
              <a:xfrm>
                <a:off x="6862762" y="3933825"/>
                <a:ext cx="1962151" cy="771525"/>
                <a:chOff x="6862762" y="3933825"/>
                <a:chExt cx="1962151" cy="771525"/>
              </a:xfrm>
            </p:grpSpPr>
            <p:sp>
              <p:nvSpPr>
                <p:cNvPr id="18" name="Retângulo 17"/>
                <p:cNvSpPr/>
                <p:nvPr/>
              </p:nvSpPr>
              <p:spPr>
                <a:xfrm>
                  <a:off x="6862590" y="3934013"/>
                  <a:ext cx="843036" cy="257112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  <p:sp>
              <p:nvSpPr>
                <p:cNvPr id="19" name="Retângulo 18"/>
                <p:cNvSpPr/>
                <p:nvPr/>
              </p:nvSpPr>
              <p:spPr>
                <a:xfrm>
                  <a:off x="7894556" y="4457760"/>
                  <a:ext cx="930357" cy="24759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/>
                </a:p>
              </p:txBody>
            </p:sp>
          </p:grpSp>
        </p:grpSp>
        <p:sp>
          <p:nvSpPr>
            <p:cNvPr id="56335" name="CaixaDeTexto 41"/>
            <p:cNvSpPr txBox="1">
              <a:spLocks noChangeArrowheads="1"/>
            </p:cNvSpPr>
            <p:nvPr/>
          </p:nvSpPr>
          <p:spPr bwMode="auto">
            <a:xfrm>
              <a:off x="172278" y="2173906"/>
              <a:ext cx="49033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Georgia" pitchFamily="18" charset="0"/>
                <a:buAutoNum type="arabicPeriod" startAt="6"/>
              </a:pPr>
              <a:r>
                <a:rPr lang="pt-BR" sz="1400">
                  <a:latin typeface="Georgia" pitchFamily="18" charset="0"/>
                </a:rPr>
                <a:t>Com idades </a:t>
              </a:r>
              <a:r>
                <a:rPr lang="pt-BR" sz="1400" b="1" u="sng">
                  <a:latin typeface="Georgia" pitchFamily="18" charset="0"/>
                </a:rPr>
                <a:t>inferior a 41 anos </a:t>
              </a:r>
              <a:r>
                <a:rPr lang="pt-BR" sz="1400">
                  <a:latin typeface="Georgia" pitchFamily="18" charset="0"/>
                </a:rPr>
                <a:t>mas trabalham para o </a:t>
              </a:r>
              <a:r>
                <a:rPr lang="pt-BR" sz="1400" b="1" u="sng">
                  <a:latin typeface="Georgia" pitchFamily="18" charset="0"/>
                </a:rPr>
                <a:t>governo</a:t>
              </a:r>
              <a:r>
                <a:rPr lang="pt-BR" sz="1400">
                  <a:latin typeface="Georgia" pitchFamily="18" charset="0"/>
                </a:rPr>
                <a:t>, ganham MAIS;</a:t>
              </a:r>
            </a:p>
          </p:txBody>
        </p:sp>
      </p:grp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166688" y="2955925"/>
            <a:ext cx="5329237" cy="1731963"/>
            <a:chOff x="167171" y="2955781"/>
            <a:chExt cx="5328754" cy="1732107"/>
          </a:xfrm>
        </p:grpSpPr>
        <p:grpSp>
          <p:nvGrpSpPr>
            <p:cNvPr id="56330" name="Grupo 38"/>
            <p:cNvGrpSpPr>
              <a:grpSpLocks/>
            </p:cNvGrpSpPr>
            <p:nvPr/>
          </p:nvGrpSpPr>
          <p:grpSpPr bwMode="auto">
            <a:xfrm>
              <a:off x="3548063" y="3952875"/>
              <a:ext cx="1947862" cy="735013"/>
              <a:chOff x="3548062" y="3952875"/>
              <a:chExt cx="1948266" cy="735369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4715187" y="3952814"/>
                <a:ext cx="781141" cy="20808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3548239" y="4462691"/>
                <a:ext cx="943085" cy="225553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6331" name="CaixaDeTexto 41"/>
            <p:cNvSpPr txBox="1">
              <a:spLocks noChangeArrowheads="1"/>
            </p:cNvSpPr>
            <p:nvPr/>
          </p:nvSpPr>
          <p:spPr bwMode="auto">
            <a:xfrm>
              <a:off x="167171" y="2955781"/>
              <a:ext cx="43650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Georgia" pitchFamily="18" charset="0"/>
                <a:buAutoNum type="arabicPeriod" startAt="7"/>
              </a:pPr>
              <a:r>
                <a:rPr lang="pt-BR" sz="1400">
                  <a:latin typeface="Georgia" pitchFamily="18" charset="0"/>
                </a:rPr>
                <a:t>Com idades </a:t>
              </a:r>
              <a:r>
                <a:rPr lang="pt-BR" sz="1400" b="1" u="sng">
                  <a:latin typeface="Georgia" pitchFamily="18" charset="0"/>
                </a:rPr>
                <a:t>inferior a 41 anos  </a:t>
              </a:r>
              <a:r>
                <a:rPr lang="pt-BR" sz="1400">
                  <a:latin typeface="Georgia" pitchFamily="18" charset="0"/>
                </a:rPr>
                <a:t>e que sejam </a:t>
              </a:r>
              <a:r>
                <a:rPr lang="pt-BR" sz="1400" b="1">
                  <a:latin typeface="Georgia" pitchFamily="18" charset="0"/>
                </a:rPr>
                <a:t>autonomos</a:t>
              </a:r>
              <a:r>
                <a:rPr lang="pt-BR" sz="1400">
                  <a:latin typeface="Georgia" pitchFamily="18" charset="0"/>
                </a:rPr>
                <a:t> ganham MENOS;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AB62E-36AD-4D6A-9311-8F7D17875D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" descr="E:\sadc\Trabalho SADC\Image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1725" y="766763"/>
            <a:ext cx="6554788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o 37"/>
          <p:cNvGrpSpPr>
            <a:grpSpLocks/>
          </p:cNvGrpSpPr>
          <p:nvPr/>
        </p:nvGrpSpPr>
        <p:grpSpPr bwMode="auto">
          <a:xfrm>
            <a:off x="206375" y="836613"/>
            <a:ext cx="7062788" cy="1633537"/>
            <a:chOff x="205686" y="836613"/>
            <a:chExt cx="7063477" cy="1633537"/>
          </a:xfrm>
        </p:grpSpPr>
        <p:sp>
          <p:nvSpPr>
            <p:cNvPr id="58401" name="CaixaDeTexto 8"/>
            <p:cNvSpPr txBox="1">
              <a:spLocks noChangeArrowheads="1"/>
            </p:cNvSpPr>
            <p:nvPr/>
          </p:nvSpPr>
          <p:spPr bwMode="auto">
            <a:xfrm>
              <a:off x="205686" y="927930"/>
              <a:ext cx="51746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latin typeface="Georgia" pitchFamily="18" charset="0"/>
                </a:rPr>
                <a:t>Para os </a:t>
              </a:r>
              <a:r>
                <a:rPr lang="pt-BR" sz="1400" b="1" u="sng">
                  <a:latin typeface="Georgia" pitchFamily="18" charset="0"/>
                </a:rPr>
                <a:t>Casados</a:t>
              </a:r>
              <a:r>
                <a:rPr lang="pt-BR" sz="1400">
                  <a:latin typeface="Georgia" pitchFamily="18" charset="0"/>
                </a:rPr>
                <a:t> com educação </a:t>
              </a:r>
              <a:r>
                <a:rPr lang="pt-BR" sz="1400" b="1" u="sng">
                  <a:latin typeface="Georgia" pitchFamily="18" charset="0"/>
                </a:rPr>
                <a:t>superior ao 12º ano </a:t>
              </a:r>
              <a:r>
                <a:rPr lang="pt-BR" sz="1400">
                  <a:latin typeface="Georgia" pitchFamily="18" charset="0"/>
                </a:rPr>
                <a:t>e que trabalhem como </a:t>
              </a:r>
              <a:r>
                <a:rPr lang="pt-BR" sz="1400" b="1" u="sng">
                  <a:latin typeface="Georgia" pitchFamily="18" charset="0"/>
                </a:rPr>
                <a:t>executivos</a:t>
              </a:r>
              <a:r>
                <a:rPr lang="pt-BR" sz="1400">
                  <a:latin typeface="Georgia" pitchFamily="18" charset="0"/>
                </a:rPr>
                <a:t> temos:</a:t>
              </a:r>
            </a:p>
          </p:txBody>
        </p:sp>
        <p:grpSp>
          <p:nvGrpSpPr>
            <p:cNvPr id="58402" name="Grupo 32"/>
            <p:cNvGrpSpPr>
              <a:grpSpLocks/>
            </p:cNvGrpSpPr>
            <p:nvPr/>
          </p:nvGrpSpPr>
          <p:grpSpPr bwMode="auto">
            <a:xfrm>
              <a:off x="5862638" y="836613"/>
              <a:ext cx="1406525" cy="1633537"/>
              <a:chOff x="5862224" y="837372"/>
              <a:chExt cx="1407618" cy="1633539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6081353" y="837372"/>
                <a:ext cx="837344" cy="22383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5862087" y="1265998"/>
                <a:ext cx="1407755" cy="2159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6109953" y="2251836"/>
                <a:ext cx="994644" cy="21907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</p:grpSp>
      <p:grpSp>
        <p:nvGrpSpPr>
          <p:cNvPr id="37" name="Grupo 36"/>
          <p:cNvGrpSpPr>
            <a:grpSpLocks/>
          </p:cNvGrpSpPr>
          <p:nvPr/>
        </p:nvGrpSpPr>
        <p:grpSpPr bwMode="auto">
          <a:xfrm>
            <a:off x="4395788" y="4441825"/>
            <a:ext cx="4205287" cy="1730375"/>
            <a:chOff x="4395788" y="4441825"/>
            <a:chExt cx="4205287" cy="1730375"/>
          </a:xfrm>
        </p:grpSpPr>
        <p:sp>
          <p:nvSpPr>
            <p:cNvPr id="21" name="Retângulo 20"/>
            <p:cNvSpPr/>
            <p:nvPr/>
          </p:nvSpPr>
          <p:spPr bwMode="auto">
            <a:xfrm>
              <a:off x="4986338" y="4441825"/>
              <a:ext cx="847725" cy="21113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Retângulo 25"/>
            <p:cNvSpPr/>
            <p:nvPr/>
          </p:nvSpPr>
          <p:spPr bwMode="auto">
            <a:xfrm>
              <a:off x="4933950" y="5565775"/>
              <a:ext cx="923925" cy="21113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7" name="Retângulo 26"/>
            <p:cNvSpPr/>
            <p:nvPr/>
          </p:nvSpPr>
          <p:spPr bwMode="auto">
            <a:xfrm>
              <a:off x="6081713" y="5584825"/>
              <a:ext cx="923925" cy="21113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/>
            <p:cNvSpPr/>
            <p:nvPr/>
          </p:nvSpPr>
          <p:spPr bwMode="auto">
            <a:xfrm>
              <a:off x="4395788" y="5889625"/>
              <a:ext cx="890587" cy="27305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/>
            <p:cNvSpPr/>
            <p:nvPr/>
          </p:nvSpPr>
          <p:spPr bwMode="auto">
            <a:xfrm>
              <a:off x="6086475" y="5899150"/>
              <a:ext cx="947738" cy="27305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7300913" y="5594350"/>
              <a:ext cx="923925" cy="21113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1" name="Retângulo 30"/>
            <p:cNvSpPr/>
            <p:nvPr/>
          </p:nvSpPr>
          <p:spPr bwMode="auto">
            <a:xfrm>
              <a:off x="7839075" y="5865813"/>
              <a:ext cx="762000" cy="28733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41" name="Grupo 40"/>
          <p:cNvGrpSpPr>
            <a:grpSpLocks/>
          </p:cNvGrpSpPr>
          <p:nvPr/>
        </p:nvGrpSpPr>
        <p:grpSpPr bwMode="auto">
          <a:xfrm>
            <a:off x="146050" y="2949575"/>
            <a:ext cx="5175250" cy="1898650"/>
            <a:chOff x="146052" y="2948890"/>
            <a:chExt cx="5174697" cy="1899335"/>
          </a:xfrm>
        </p:grpSpPr>
        <p:grpSp>
          <p:nvGrpSpPr>
            <p:cNvPr id="58390" name="Grupo 35"/>
            <p:cNvGrpSpPr>
              <a:grpSpLocks/>
            </p:cNvGrpSpPr>
            <p:nvPr/>
          </p:nvGrpSpPr>
          <p:grpSpPr bwMode="auto">
            <a:xfrm>
              <a:off x="2438400" y="4279900"/>
              <a:ext cx="1347788" cy="568325"/>
              <a:chOff x="2438400" y="4279900"/>
              <a:chExt cx="1347788" cy="568325"/>
            </a:xfrm>
          </p:grpSpPr>
          <p:sp>
            <p:nvSpPr>
              <p:cNvPr id="23" name="Retângulo 22"/>
              <p:cNvSpPr/>
              <p:nvPr/>
            </p:nvSpPr>
            <p:spPr bwMode="auto">
              <a:xfrm>
                <a:off x="2438157" y="4560784"/>
                <a:ext cx="1114306" cy="2874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5" name="Retângulo 24"/>
              <p:cNvSpPr/>
              <p:nvPr/>
            </p:nvSpPr>
            <p:spPr bwMode="auto">
              <a:xfrm>
                <a:off x="2938167" y="4279695"/>
                <a:ext cx="847634" cy="21121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8391" name="CaixaDeTexto 8"/>
            <p:cNvSpPr txBox="1">
              <a:spLocks noChangeArrowheads="1"/>
            </p:cNvSpPr>
            <p:nvPr/>
          </p:nvSpPr>
          <p:spPr bwMode="auto">
            <a:xfrm>
              <a:off x="146052" y="2948890"/>
              <a:ext cx="51746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Georgia" pitchFamily="18" charset="0"/>
                <a:buAutoNum type="arabicPeriod" startAt="11"/>
              </a:pPr>
              <a:r>
                <a:rPr lang="pt-BR" sz="1400">
                  <a:latin typeface="Georgia" pitchFamily="18" charset="0"/>
                </a:rPr>
                <a:t>Os que trabalham </a:t>
              </a:r>
              <a:r>
                <a:rPr lang="pt-BR" sz="1400" b="1" u="sng">
                  <a:latin typeface="Georgia" pitchFamily="18" charset="0"/>
                </a:rPr>
                <a:t>menos de 40 horas </a:t>
              </a:r>
              <a:r>
                <a:rPr lang="pt-BR" sz="1400">
                  <a:latin typeface="Georgia" pitchFamily="18" charset="0"/>
                </a:rPr>
                <a:t>semanais e são </a:t>
              </a:r>
              <a:r>
                <a:rPr lang="pt-BR" sz="1400" b="1" u="sng">
                  <a:latin typeface="Georgia" pitchFamily="18" charset="0"/>
                </a:rPr>
                <a:t>autônomos</a:t>
              </a:r>
              <a:r>
                <a:rPr lang="pt-BR" sz="1400">
                  <a:latin typeface="Georgia" pitchFamily="18" charset="0"/>
                </a:rPr>
                <a:t>, ganham MENOS.</a:t>
              </a:r>
            </a:p>
          </p:txBody>
        </p:sp>
      </p:grpSp>
      <p:grpSp>
        <p:nvGrpSpPr>
          <p:cNvPr id="39" name="Grupo 38"/>
          <p:cNvGrpSpPr>
            <a:grpSpLocks/>
          </p:cNvGrpSpPr>
          <p:nvPr/>
        </p:nvGrpSpPr>
        <p:grpSpPr bwMode="auto">
          <a:xfrm>
            <a:off x="152400" y="1670050"/>
            <a:ext cx="8639175" cy="2411413"/>
            <a:chOff x="152677" y="1670050"/>
            <a:chExt cx="8638898" cy="2411413"/>
          </a:xfrm>
        </p:grpSpPr>
        <p:grpSp>
          <p:nvGrpSpPr>
            <p:cNvPr id="58384" name="Grupo 33"/>
            <p:cNvGrpSpPr>
              <a:grpSpLocks/>
            </p:cNvGrpSpPr>
            <p:nvPr/>
          </p:nvGrpSpPr>
          <p:grpSpPr bwMode="auto">
            <a:xfrm>
              <a:off x="5962650" y="3270250"/>
              <a:ext cx="2828925" cy="811213"/>
              <a:chOff x="5962235" y="3271011"/>
              <a:chExt cx="2829340" cy="810452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6052824" y="3271011"/>
                <a:ext cx="995476" cy="21886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7257874" y="3275770"/>
                <a:ext cx="995477" cy="21886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5962326" y="3813427"/>
                <a:ext cx="1195525" cy="26803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7686548" y="3599316"/>
                <a:ext cx="1105027" cy="26327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8385" name="CaixaDeTexto 8"/>
            <p:cNvSpPr txBox="1">
              <a:spLocks noChangeArrowheads="1"/>
            </p:cNvSpPr>
            <p:nvPr/>
          </p:nvSpPr>
          <p:spPr bwMode="auto">
            <a:xfrm>
              <a:off x="152677" y="1670050"/>
              <a:ext cx="56782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Georgia" pitchFamily="18" charset="0"/>
                <a:buAutoNum type="arabicPeriod" startAt="9"/>
              </a:pPr>
              <a:r>
                <a:rPr lang="pt-BR" sz="1400">
                  <a:latin typeface="Georgia" pitchFamily="18" charset="0"/>
                </a:rPr>
                <a:t>Os que trabalham </a:t>
              </a:r>
              <a:r>
                <a:rPr lang="pt-BR" sz="1400" b="1" u="sng">
                  <a:latin typeface="Georgia" pitchFamily="18" charset="0"/>
                </a:rPr>
                <a:t>mais de 40 horas </a:t>
              </a:r>
              <a:r>
                <a:rPr lang="pt-BR" sz="1400">
                  <a:latin typeface="Georgia" pitchFamily="18" charset="0"/>
                </a:rPr>
                <a:t>semanais, ganham MAIS;</a:t>
              </a:r>
            </a:p>
          </p:txBody>
        </p:sp>
      </p:grpSp>
      <p:grpSp>
        <p:nvGrpSpPr>
          <p:cNvPr id="40" name="Grupo 39"/>
          <p:cNvGrpSpPr>
            <a:grpSpLocks/>
          </p:cNvGrpSpPr>
          <p:nvPr/>
        </p:nvGrpSpPr>
        <p:grpSpPr bwMode="auto">
          <a:xfrm>
            <a:off x="152400" y="2200275"/>
            <a:ext cx="5757863" cy="3043238"/>
            <a:chOff x="152679" y="2200137"/>
            <a:chExt cx="5757584" cy="3043376"/>
          </a:xfrm>
        </p:grpSpPr>
        <p:grpSp>
          <p:nvGrpSpPr>
            <p:cNvPr id="58379" name="Grupo 34"/>
            <p:cNvGrpSpPr>
              <a:grpSpLocks/>
            </p:cNvGrpSpPr>
            <p:nvPr/>
          </p:nvGrpSpPr>
          <p:grpSpPr bwMode="auto">
            <a:xfrm>
              <a:off x="3705225" y="3275013"/>
              <a:ext cx="2205038" cy="1968500"/>
              <a:chOff x="3705225" y="3275013"/>
              <a:chExt cx="2205038" cy="1968500"/>
            </a:xfrm>
          </p:grpSpPr>
          <p:sp>
            <p:nvSpPr>
              <p:cNvPr id="20" name="Retângulo 19"/>
              <p:cNvSpPr/>
              <p:nvPr/>
            </p:nvSpPr>
            <p:spPr bwMode="auto">
              <a:xfrm>
                <a:off x="4914948" y="3274924"/>
                <a:ext cx="995315" cy="21908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2" name="Retângulo 21"/>
              <p:cNvSpPr/>
              <p:nvPr/>
            </p:nvSpPr>
            <p:spPr bwMode="auto">
              <a:xfrm>
                <a:off x="3876774" y="4433851"/>
                <a:ext cx="757201" cy="19844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4" name="Retângulo 23"/>
              <p:cNvSpPr/>
              <p:nvPr/>
            </p:nvSpPr>
            <p:spPr bwMode="auto">
              <a:xfrm>
                <a:off x="3705332" y="4965687"/>
                <a:ext cx="1033413" cy="27782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58380" name="CaixaDeTexto 8"/>
            <p:cNvSpPr txBox="1">
              <a:spLocks noChangeArrowheads="1"/>
            </p:cNvSpPr>
            <p:nvPr/>
          </p:nvSpPr>
          <p:spPr bwMode="auto">
            <a:xfrm>
              <a:off x="152679" y="2200137"/>
              <a:ext cx="5532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Georgia" pitchFamily="18" charset="0"/>
                <a:buAutoNum type="arabicPeriod" startAt="10"/>
              </a:pPr>
              <a:r>
                <a:rPr lang="pt-BR" sz="1400">
                  <a:latin typeface="Georgia" pitchFamily="18" charset="0"/>
                </a:rPr>
                <a:t>Os que trabalham </a:t>
              </a:r>
              <a:r>
                <a:rPr lang="pt-BR" sz="1400" b="1" u="sng">
                  <a:latin typeface="Georgia" pitchFamily="18" charset="0"/>
                </a:rPr>
                <a:t>menos de 40 horas </a:t>
              </a:r>
              <a:r>
                <a:rPr lang="pt-BR" sz="1400">
                  <a:latin typeface="Georgia" pitchFamily="18" charset="0"/>
                </a:rPr>
                <a:t>semanais e para o sector </a:t>
              </a:r>
              <a:r>
                <a:rPr lang="pt-BR" sz="1400" b="1" u="sng">
                  <a:latin typeface="Georgia" pitchFamily="18" charset="0"/>
                </a:rPr>
                <a:t>privado</a:t>
              </a:r>
              <a:r>
                <a:rPr lang="pt-BR" sz="1400">
                  <a:latin typeface="Georgia" pitchFamily="18" charset="0"/>
                </a:rPr>
                <a:t>, ganham MAIS;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98F80-E61C-4C7F-AD15-CA38B9A906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414338" y="1546225"/>
          <a:ext cx="8355012" cy="48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421" name="CaixaDeTexto 4"/>
          <p:cNvSpPr txBox="1">
            <a:spLocks noChangeArrowheads="1"/>
          </p:cNvSpPr>
          <p:nvPr/>
        </p:nvSpPr>
        <p:spPr bwMode="auto">
          <a:xfrm>
            <a:off x="152400" y="638175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>
                <a:solidFill>
                  <a:srgbClr val="435E40"/>
                </a:solidFill>
                <a:latin typeface="Georgia" pitchFamily="18" charset="0"/>
              </a:rPr>
              <a:t>Introdução – Objectivos – Materiais e Métodos – </a:t>
            </a:r>
            <a:r>
              <a:rPr lang="pt-PT" sz="2000" b="1">
                <a:solidFill>
                  <a:srgbClr val="435E40"/>
                </a:solidFill>
                <a:latin typeface="Georgia" pitchFamily="18" charset="0"/>
              </a:rPr>
              <a:t>Resultados e Discussão</a:t>
            </a:r>
            <a:r>
              <a:rPr lang="pt-PT" sz="1600">
                <a:solidFill>
                  <a:srgbClr val="435E40"/>
                </a:solidFill>
                <a:latin typeface="Georgia" pitchFamily="18" charset="0"/>
              </a:rPr>
              <a:t> - Conclusão</a:t>
            </a:r>
          </a:p>
        </p:txBody>
      </p:sp>
      <p:sp>
        <p:nvSpPr>
          <p:cNvPr id="60422" name="CaixaDeTexto 11"/>
          <p:cNvSpPr txBox="1">
            <a:spLocks noChangeArrowheads="1"/>
          </p:cNvSpPr>
          <p:nvPr/>
        </p:nvSpPr>
        <p:spPr bwMode="auto">
          <a:xfrm>
            <a:off x="322263" y="1308100"/>
            <a:ext cx="8355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Georgia" pitchFamily="18" charset="0"/>
              </a:rPr>
              <a:t> </a:t>
            </a:r>
            <a:r>
              <a:rPr lang="pt-PT" sz="2000" b="1">
                <a:latin typeface="Georgia" pitchFamily="18" charset="0"/>
              </a:rPr>
              <a:t>Dificuldades Encontradas:</a:t>
            </a:r>
            <a:endParaRPr lang="pt-PT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F4000-C93C-4521-99CC-DCF2F575EE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CaixaDeTexto 4"/>
          <p:cNvSpPr txBox="1">
            <a:spLocks noChangeArrowheads="1"/>
          </p:cNvSpPr>
          <p:nvPr/>
        </p:nvSpPr>
        <p:spPr bwMode="auto">
          <a:xfrm>
            <a:off x="152400" y="638175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>
                <a:solidFill>
                  <a:srgbClr val="435E40"/>
                </a:solidFill>
                <a:latin typeface="Georgia" pitchFamily="18" charset="0"/>
              </a:rPr>
              <a:t>Introdução – Objectivos – Materiais e Métodos – </a:t>
            </a:r>
            <a:r>
              <a:rPr lang="pt-PT" sz="2000" b="1">
                <a:solidFill>
                  <a:srgbClr val="435E40"/>
                </a:solidFill>
                <a:latin typeface="Georgia" pitchFamily="18" charset="0"/>
              </a:rPr>
              <a:t>Resultados e Discussão</a:t>
            </a:r>
            <a:r>
              <a:rPr lang="pt-PT" sz="1600">
                <a:solidFill>
                  <a:srgbClr val="435E40"/>
                </a:solidFill>
                <a:latin typeface="Georgia" pitchFamily="18" charset="0"/>
              </a:rPr>
              <a:t> - Conclusão</a:t>
            </a: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390525" y="1257300"/>
            <a:ext cx="84137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363538">
              <a:spcBef>
                <a:spcPts val="600"/>
              </a:spcBef>
              <a:defRPr/>
            </a:pPr>
            <a:r>
              <a:rPr lang="pt-PT" sz="2000" b="1" dirty="0">
                <a:latin typeface="Georgia" pitchFamily="18" charset="0"/>
              </a:rPr>
              <a:t>Durante o processo de análise surgiram as seguintes questões</a:t>
            </a:r>
            <a:r>
              <a:rPr lang="pt-PT" sz="2000" b="1" dirty="0">
                <a:latin typeface="Georgia" pitchFamily="18" charset="0"/>
              </a:rPr>
              <a:t>:</a:t>
            </a: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PT" dirty="0">
              <a:latin typeface="+mn-lt"/>
            </a:endParaRP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pt-P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Ao </a:t>
            </a:r>
            <a:r>
              <a:rPr lang="pt-P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não considerar as instâncias que contêm variáveis que podem ser determinantes para o resultado final, podemos estar a dar mais peso a variáveis que não o têm?</a:t>
            </a:r>
            <a:endParaRPr lang="pt-B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PT" dirty="0">
              <a:latin typeface="+mn-lt"/>
            </a:endParaRP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pt-PT" dirty="0">
                <a:latin typeface="+mn-lt"/>
              </a:rPr>
              <a:t>Exemplo</a:t>
            </a:r>
            <a:r>
              <a:rPr lang="pt-PT" dirty="0">
                <a:latin typeface="+mn-lt"/>
              </a:rPr>
              <a:t>, se eliminarmos a variável CAPITAL-GAIN estaremos a manipular e  a influenciar  outras variáveis no peso que elas tem.</a:t>
            </a:r>
            <a:endParaRPr lang="pt-BR" dirty="0">
              <a:latin typeface="+mn-lt"/>
            </a:endParaRP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PT" dirty="0">
              <a:latin typeface="+mn-lt"/>
            </a:endParaRP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pt-PT" dirty="0">
                <a:latin typeface="+mn-lt"/>
              </a:rPr>
              <a:t>O </a:t>
            </a:r>
            <a:r>
              <a:rPr lang="pt-PT" dirty="0">
                <a:latin typeface="+mn-lt"/>
              </a:rPr>
              <a:t>processo mais viável é não considerar as instâncias</a:t>
            </a:r>
            <a:r>
              <a:rPr lang="pt-PT" dirty="0">
                <a:latin typeface="+mn-lt"/>
              </a:rPr>
              <a:t>, não </a:t>
            </a:r>
            <a:r>
              <a:rPr lang="pt-PT" dirty="0">
                <a:latin typeface="+mn-lt"/>
              </a:rPr>
              <a:t>NULAS  de CAPITAL-GAIN</a:t>
            </a:r>
            <a:r>
              <a:rPr lang="pt-PT" dirty="0">
                <a:latin typeface="+mn-lt"/>
              </a:rPr>
              <a:t>.</a:t>
            </a: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PT" dirty="0">
              <a:latin typeface="+mn-lt"/>
            </a:endParaRP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PT" dirty="0">
              <a:latin typeface="+mn-lt"/>
            </a:endParaRP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pt-P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Quais critérios de agregação usar? </a:t>
            </a:r>
            <a:endParaRPr lang="pt-B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pt-PT" dirty="0">
                <a:latin typeface="+mn-lt"/>
              </a:rPr>
              <a:t>Qualquer opção tendenciosa ou inocente pode influenciar os resultados.</a:t>
            </a:r>
          </a:p>
          <a:p>
            <a:pPr marL="269875" lvl="1" indent="-269875" algn="just">
              <a:spcBef>
                <a:spcPts val="600"/>
              </a:spcBef>
              <a:defRPr/>
            </a:pPr>
            <a:endParaRPr lang="pt-PT" dirty="0">
              <a:latin typeface="Georgia" pitchFamily="18" charset="0"/>
            </a:endParaRPr>
          </a:p>
          <a:p>
            <a:pPr marL="363538" lvl="1" indent="-363538">
              <a:spcBef>
                <a:spcPts val="600"/>
              </a:spcBef>
              <a:defRPr/>
            </a:pPr>
            <a:endParaRPr lang="pt-PT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453C3-C95D-4EFC-8A97-40A6671616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7" name="Diagrama 6"/>
          <p:cNvGraphicFramePr/>
          <p:nvPr/>
        </p:nvGraphicFramePr>
        <p:xfrm>
          <a:off x="172279" y="993912"/>
          <a:ext cx="8743122" cy="535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7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Resultados e Discussão -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Conclusão</a:t>
            </a:r>
            <a:endParaRPr lang="pt-PT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6FC357-63B7-4E8F-9C93-35BA6742C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6FC357-63B7-4E8F-9C93-35BA6742C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9ADB58-1916-4DC2-B6E5-2CF995876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F9ADB58-1916-4DC2-B6E5-2CF995876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B5EFF4-B437-4262-BCB8-A484747C9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3DB5EFF4-B437-4262-BCB8-A484747C9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462513-F70C-49BE-8CA2-97D7AEFF6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0462513-F70C-49BE-8CA2-97D7AEFF6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A08DD-F9EE-40A1-866B-EE5F0D03B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93A08DD-F9EE-40A1-866B-EE5F0D03B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D7618-E8CF-4B96-AD2E-56B7684E31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66563" name="CaixaDeTexto 7"/>
          <p:cNvSpPr txBox="1">
            <a:spLocks noChangeArrowheads="1"/>
          </p:cNvSpPr>
          <p:nvPr/>
        </p:nvSpPr>
        <p:spPr bwMode="auto">
          <a:xfrm>
            <a:off x="200025" y="1358900"/>
            <a:ext cx="87026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363538">
              <a:spcBef>
                <a:spcPts val="1200"/>
              </a:spcBef>
              <a:buFontTx/>
              <a:buBlip>
                <a:blip r:embed="rId3"/>
              </a:buBlip>
            </a:pPr>
            <a:r>
              <a:rPr lang="pt-PT" sz="2000" b="1">
                <a:latin typeface="Georgia" pitchFamily="18" charset="0"/>
              </a:rPr>
              <a:t>Referências Bibliográficas</a:t>
            </a:r>
          </a:p>
          <a:p>
            <a:pPr marL="363538" lvl="1" indent="-363538">
              <a:spcBef>
                <a:spcPts val="1200"/>
              </a:spcBef>
              <a:buFont typeface="Georgia" pitchFamily="18" charset="0"/>
              <a:buAutoNum type="arabicPeriod"/>
            </a:pPr>
            <a:endParaRPr lang="pt-PT" sz="1400">
              <a:cs typeface="Arial" charset="0"/>
            </a:endParaRPr>
          </a:p>
          <a:p>
            <a:pPr marL="342900" indent="-342900">
              <a:spcBef>
                <a:spcPts val="1200"/>
              </a:spcBef>
              <a:buFont typeface="Georgia" pitchFamily="18" charset="0"/>
              <a:buAutoNum type="arabicPeriod"/>
            </a:pPr>
            <a:r>
              <a:rPr lang="pt-PT" sz="1400">
                <a:cs typeface="Arial" charset="0"/>
              </a:rPr>
              <a:t>Turban, E. 1995. </a:t>
            </a:r>
            <a:r>
              <a:rPr lang="pt-PT" sz="1400" i="1">
                <a:cs typeface="Arial" charset="0"/>
              </a:rPr>
              <a:t>Decision Support System and Expert Systems</a:t>
            </a:r>
            <a:r>
              <a:rPr lang="pt-PT" sz="1400">
                <a:cs typeface="Arial" charset="0"/>
              </a:rPr>
              <a:t>. Englewood Cliffs, New Jersey.</a:t>
            </a:r>
          </a:p>
          <a:p>
            <a:pPr marL="342900" indent="-342900">
              <a:spcBef>
                <a:spcPts val="1200"/>
              </a:spcBef>
              <a:buFont typeface="Georgia" pitchFamily="18" charset="0"/>
              <a:buAutoNum type="arabicPeriod"/>
            </a:pPr>
            <a:r>
              <a:rPr lang="pt-PT" sz="1400">
                <a:cs typeface="Arial" charset="0"/>
              </a:rPr>
              <a:t> Berrey, M. J. A. &amp; Linoff, G. S. 2000. </a:t>
            </a:r>
            <a:r>
              <a:rPr lang="pt-PT" sz="1400" i="1">
                <a:cs typeface="Arial" charset="0"/>
              </a:rPr>
              <a:t>Mastering Data Mining</a:t>
            </a:r>
            <a:r>
              <a:rPr lang="pt-PT" sz="1400">
                <a:cs typeface="Arial" charset="0"/>
              </a:rPr>
              <a:t>. New York: Wiley.</a:t>
            </a:r>
            <a:endParaRPr lang="pt-PT" sz="1400" baseline="30000">
              <a:cs typeface="Arial" charset="0"/>
            </a:endParaRPr>
          </a:p>
          <a:p>
            <a:pPr marL="342900" indent="-342900">
              <a:spcBef>
                <a:spcPts val="1200"/>
              </a:spcBef>
              <a:buFont typeface="Georgia" pitchFamily="18" charset="0"/>
              <a:buAutoNum type="arabicPeriod"/>
            </a:pPr>
            <a:r>
              <a:rPr lang="en-US" sz="1400">
                <a:cs typeface="Arial" charset="0"/>
              </a:rPr>
              <a:t>Fayyad, U., Shapiro, G. and Smyth, P. 1996. </a:t>
            </a:r>
            <a:r>
              <a:rPr lang="en-US" sz="1400" i="1">
                <a:cs typeface="Arial" charset="0"/>
              </a:rPr>
              <a:t>From Data Mining to Knowledge </a:t>
            </a:r>
            <a:r>
              <a:rPr lang="pt-PT" sz="1400" i="1">
                <a:cs typeface="Arial" charset="0"/>
              </a:rPr>
              <a:t>Discovery in Databases.</a:t>
            </a:r>
            <a:r>
              <a:rPr lang="pt-PT" sz="1400">
                <a:cs typeface="Arial" charset="0"/>
              </a:rPr>
              <a:t> AI Magazine.</a:t>
            </a:r>
          </a:p>
          <a:p>
            <a:pPr marL="342900" indent="-342900">
              <a:spcBef>
                <a:spcPts val="1200"/>
              </a:spcBef>
              <a:buFont typeface="Georgia" pitchFamily="18" charset="0"/>
              <a:buAutoNum type="arabicPeriod"/>
            </a:pPr>
            <a:r>
              <a:rPr lang="pt-PT" sz="1400">
                <a:cs typeface="Arial" charset="0"/>
              </a:rPr>
              <a:t>Han, J., Kamber, M. 2000. Data Mining Concepts and Techniques. New Your: Morgan Kaufman. </a:t>
            </a:r>
          </a:p>
          <a:p>
            <a:pPr marL="342900" indent="-342900">
              <a:spcBef>
                <a:spcPts val="1200"/>
              </a:spcBef>
              <a:buFont typeface="Georgia" pitchFamily="18" charset="0"/>
              <a:buAutoNum type="arabicPeriod"/>
            </a:pPr>
            <a:r>
              <a:rPr lang="pt-PT" sz="1400">
                <a:cs typeface="Arial" charset="0"/>
              </a:rPr>
              <a:t>UCI. Fevereiro, 2009. </a:t>
            </a:r>
            <a:r>
              <a:rPr lang="pt-PT" sz="1400">
                <a:solidFill>
                  <a:srgbClr val="435E40"/>
                </a:solidFill>
                <a:latin typeface="Georgia" pitchFamily="18" charset="0"/>
                <a:hlinkClick r:id="rId4"/>
              </a:rPr>
              <a:t>http://archive.ics.uci.edu/ml/</a:t>
            </a:r>
            <a:endParaRPr lang="pt-PT" sz="1400">
              <a:cs typeface="Arial" charset="0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5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4"/>
          <p:cNvSpPr txBox="1"/>
          <p:nvPr/>
        </p:nvSpPr>
        <p:spPr>
          <a:xfrm>
            <a:off x="152400" y="638175"/>
            <a:ext cx="8839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Resultados e Discussão - 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80389-D247-44B2-B9E1-B7B78C27A0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15363" name="CaixaDeTexto 11"/>
          <p:cNvSpPr txBox="1">
            <a:spLocks noChangeArrowheads="1"/>
          </p:cNvSpPr>
          <p:nvPr/>
        </p:nvSpPr>
        <p:spPr bwMode="auto">
          <a:xfrm>
            <a:off x="255588" y="1231900"/>
            <a:ext cx="8559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PT" b="1" dirty="0">
                <a:latin typeface="Georgia" pitchFamily="18" charset="0"/>
              </a:rPr>
              <a:t>Sistemas de Apoio à Decisão</a:t>
            </a:r>
          </a:p>
          <a:p>
            <a:pPr algn="just">
              <a:spcBef>
                <a:spcPts val="600"/>
              </a:spcBef>
              <a:defRPr/>
            </a:pPr>
            <a:r>
              <a:rPr lang="pt-PT" dirty="0">
                <a:latin typeface="Georgia" pitchFamily="18" charset="0"/>
              </a:rPr>
              <a:t>“Um sistema de informação interactivo, flexível e adaptável, especialmente desenvolvido para apoiar a solução de um problema de gestão não estruturado para aperfeiçoar a tomada de decisão. Utiliza dados, fornece uma interface amigável e permite ao utilizador ter a sua própria percepção das decisões”</a:t>
            </a:r>
            <a:r>
              <a:rPr lang="pt-PT" baseline="30000" dirty="0">
                <a:latin typeface="Georgia" pitchFamily="18" charset="0"/>
              </a:rPr>
              <a:t> (</a:t>
            </a:r>
            <a:r>
              <a:rPr lang="pt-PT" baseline="30000" dirty="0" err="1">
                <a:latin typeface="Georgia" pitchFamily="18" charset="0"/>
              </a:rPr>
              <a:t>turban</a:t>
            </a:r>
            <a:r>
              <a:rPr lang="pt-PT" baseline="30000" dirty="0">
                <a:latin typeface="Georgia" pitchFamily="18" charset="0"/>
              </a:rPr>
              <a:t>, 1995)</a:t>
            </a:r>
          </a:p>
          <a:p>
            <a:pPr algn="just">
              <a:spcBef>
                <a:spcPts val="600"/>
              </a:spcBef>
              <a:defRPr/>
            </a:pPr>
            <a:endParaRPr lang="pt-PT" dirty="0">
              <a:latin typeface="Georgia" pitchFamily="18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pt-PT" dirty="0">
                <a:latin typeface="Georgia" pitchFamily="18" charset="0"/>
              </a:rPr>
              <a:t>O Data </a:t>
            </a:r>
            <a:r>
              <a:rPr lang="pt-PT" dirty="0" err="1">
                <a:latin typeface="Georgia" pitchFamily="18" charset="0"/>
              </a:rPr>
              <a:t>Mining</a:t>
            </a:r>
            <a:r>
              <a:rPr lang="pt-PT" dirty="0">
                <a:latin typeface="Georgia" pitchFamily="18" charset="0"/>
              </a:rPr>
              <a:t> é um processo analítico utilizado para explorar dados, normalmente em grandes quantidades, procurando padrões consistentes e/ou relações sistemáticas entre variáveis. </a:t>
            </a:r>
            <a:r>
              <a:rPr lang="pt-PT" baseline="30000" dirty="0">
                <a:latin typeface="Georgia" pitchFamily="18" charset="0"/>
              </a:rPr>
              <a:t>(</a:t>
            </a:r>
            <a:r>
              <a:rPr lang="pt-PT" baseline="30000" dirty="0" err="1">
                <a:latin typeface="Arial" pitchFamily="34" charset="0"/>
                <a:cs typeface="Arial" pitchFamily="34" charset="0"/>
              </a:rPr>
              <a:t>Berrey</a:t>
            </a:r>
            <a:r>
              <a:rPr lang="pt-PT" baseline="30000" dirty="0">
                <a:latin typeface="Arial" pitchFamily="34" charset="0"/>
                <a:cs typeface="Arial" pitchFamily="34" charset="0"/>
              </a:rPr>
              <a:t>, 2000)</a:t>
            </a:r>
            <a:endParaRPr lang="pt-PT" baseline="30000" dirty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600"/>
              </a:spcBef>
              <a:defRPr/>
            </a:pPr>
            <a:endParaRPr lang="pt-PT" dirty="0">
              <a:latin typeface="Georgia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PT" b="1" dirty="0">
                <a:latin typeface="Georgia" pitchFamily="18" charset="0"/>
              </a:rPr>
              <a:t>Alguns métodos de Data </a:t>
            </a:r>
            <a:r>
              <a:rPr lang="pt-PT" b="1" dirty="0" err="1">
                <a:latin typeface="Georgia" pitchFamily="18" charset="0"/>
              </a:rPr>
              <a:t>Mining</a:t>
            </a:r>
            <a:r>
              <a:rPr lang="pt-PT" b="1" dirty="0">
                <a:latin typeface="Georgia" pitchFamily="18" charset="0"/>
              </a:rPr>
              <a:t> </a:t>
            </a: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 err="1">
                <a:latin typeface="+mn-lt"/>
              </a:rPr>
              <a:t>Árvores de Decisão/Regressão;</a:t>
            </a: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 err="1">
                <a:latin typeface="+mn-lt"/>
              </a:rPr>
              <a:t>Indução de Regras;</a:t>
            </a: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 err="1">
                <a:latin typeface="+mn-lt"/>
              </a:rPr>
              <a:t>Redes Neuronais Artificiais;</a:t>
            </a:r>
          </a:p>
          <a:p>
            <a:pPr marL="820738" lvl="2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Máquinas </a:t>
            </a:r>
            <a:r>
              <a:rPr lang="pt-PT" dirty="0">
                <a:latin typeface="Georgia" pitchFamily="18" charset="0"/>
              </a:rPr>
              <a:t>de Vectores de Suporte.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</a:t>
            </a:r>
            <a:r>
              <a:rPr lang="pt-PT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Objectivos – Materiais e Métodos – Resultados e Discussão - 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70672-C910-4615-AC3F-FBAF4C90C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</a:t>
            </a:r>
            <a:r>
              <a:rPr lang="pt-PT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Objectivos – Materiais e Métodos – Resultados e Discussão - Conclusão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25" y="1217613"/>
            <a:ext cx="7440613" cy="47498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ctângulo 7"/>
          <p:cNvSpPr/>
          <p:nvPr/>
        </p:nvSpPr>
        <p:spPr>
          <a:xfrm>
            <a:off x="2466975" y="5999163"/>
            <a:ext cx="3859213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Processo de KDD segundo </a:t>
            </a:r>
            <a:r>
              <a:rPr lang="pt-PT" sz="16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Fayyad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16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et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4B4A0-D119-490E-A73D-5638756E06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6387" name="CaixaDeTexto 11"/>
          <p:cNvSpPr txBox="1">
            <a:spLocks noChangeArrowheads="1"/>
          </p:cNvSpPr>
          <p:nvPr/>
        </p:nvSpPr>
        <p:spPr bwMode="auto">
          <a:xfrm>
            <a:off x="304800" y="1401763"/>
            <a:ext cx="85344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PT" sz="2000" b="1" dirty="0">
                <a:latin typeface="Georgia" pitchFamily="18" charset="0"/>
              </a:rPr>
              <a:t>Com este trabalho pretende-se:</a:t>
            </a:r>
          </a:p>
          <a:p>
            <a:pPr marL="269875" indent="-269875" algn="just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pt-PT" dirty="0">
                <a:latin typeface="Georgia" pitchFamily="18" charset="0"/>
              </a:rPr>
              <a:t>Utilizar estratégias de </a:t>
            </a:r>
            <a:r>
              <a:rPr lang="pt-PT" i="1" dirty="0">
                <a:latin typeface="Georgia" pitchFamily="18" charset="0"/>
              </a:rPr>
              <a:t>Data </a:t>
            </a:r>
            <a:r>
              <a:rPr lang="pt-PT" i="1" dirty="0" err="1">
                <a:latin typeface="Georgia" pitchFamily="18" charset="0"/>
              </a:rPr>
              <a:t>Mining</a:t>
            </a:r>
            <a:r>
              <a:rPr lang="pt-PT" dirty="0">
                <a:latin typeface="Georgia" pitchFamily="18" charset="0"/>
              </a:rPr>
              <a:t> (árvores de decisão) para extracção de padrões num conjunto de dados (</a:t>
            </a:r>
            <a:r>
              <a:rPr lang="pt-PT" i="1" dirty="0" err="1">
                <a:latin typeface="Georgia" pitchFamily="18" charset="0"/>
              </a:rPr>
              <a:t>Machine</a:t>
            </a:r>
            <a:r>
              <a:rPr lang="pt-PT" i="1" dirty="0">
                <a:latin typeface="Georgia" pitchFamily="18" charset="0"/>
              </a:rPr>
              <a:t> </a:t>
            </a:r>
            <a:r>
              <a:rPr lang="pt-PT" i="1" dirty="0" err="1">
                <a:latin typeface="Georgia" pitchFamily="18" charset="0"/>
              </a:rPr>
              <a:t>Learning</a:t>
            </a:r>
            <a:r>
              <a:rPr lang="pt-PT" dirty="0">
                <a:latin typeface="Georgia" pitchFamily="18" charset="0"/>
              </a:rPr>
              <a:t>);</a:t>
            </a:r>
            <a:r>
              <a:rPr lang="pt-PT" baseline="30000" dirty="0">
                <a:latin typeface="Georgia" pitchFamily="18" charset="0"/>
              </a:rPr>
              <a:t>(</a:t>
            </a:r>
            <a:r>
              <a:rPr lang="pt-PT" baseline="30000" dirty="0" err="1">
                <a:latin typeface="Georgia" pitchFamily="18" charset="0"/>
              </a:rPr>
              <a:t>Han</a:t>
            </a:r>
            <a:r>
              <a:rPr lang="pt-PT" baseline="30000" dirty="0">
                <a:latin typeface="Georgia" pitchFamily="18" charset="0"/>
              </a:rPr>
              <a:t> </a:t>
            </a:r>
            <a:r>
              <a:rPr lang="pt-PT" baseline="30000" dirty="0" err="1">
                <a:latin typeface="Georgia" pitchFamily="18" charset="0"/>
              </a:rPr>
              <a:t>et</a:t>
            </a:r>
            <a:r>
              <a:rPr lang="pt-PT" baseline="30000" dirty="0">
                <a:latin typeface="Georgia" pitchFamily="18" charset="0"/>
              </a:rPr>
              <a:t> al. 2000)</a:t>
            </a:r>
          </a:p>
          <a:p>
            <a:pPr marL="269875" indent="-269875" algn="just">
              <a:spcBef>
                <a:spcPts val="600"/>
              </a:spcBef>
              <a:defRPr/>
            </a:pPr>
            <a:endParaRPr lang="pt-PT" dirty="0">
              <a:latin typeface="Georgia" pitchFamily="18" charset="0"/>
            </a:endParaRPr>
          </a:p>
          <a:p>
            <a:pPr marL="269875" indent="-269875" algn="just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pt-PT" dirty="0">
                <a:latin typeface="Georgia" pitchFamily="18" charset="0"/>
              </a:rPr>
              <a:t>Avaliar os factores que influenciam o rendimento anual por ano de um cidadão, tendo por base a variável binária </a:t>
            </a:r>
            <a:r>
              <a:rPr lang="pt-PT" i="1" dirty="0" err="1">
                <a:latin typeface="Georgia" pitchFamily="18" charset="0"/>
              </a:rPr>
              <a:t>Income-Per-Year</a:t>
            </a:r>
            <a:r>
              <a:rPr lang="pt-PT" dirty="0">
                <a:latin typeface="Georgia" pitchFamily="18" charset="0"/>
              </a:rPr>
              <a:t>, que assume os seguintes valores:</a:t>
            </a:r>
          </a:p>
          <a:p>
            <a:pPr marL="820738" lvl="1" indent="-36353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PT" dirty="0">
                <a:latin typeface="Georgia" pitchFamily="18" charset="0"/>
              </a:rPr>
              <a:t>&lt;= 50k  (Até  $ 50.000 dólares por ano)</a:t>
            </a:r>
          </a:p>
          <a:p>
            <a:pPr marL="820738" lvl="1" indent="-36353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PT" dirty="0">
                <a:latin typeface="Georgia" pitchFamily="18" charset="0"/>
              </a:rPr>
              <a:t>   &gt; 50k  (Mais de $ 50.000 dólares por ano)</a:t>
            </a:r>
          </a:p>
          <a:p>
            <a:pPr marL="820738" lvl="1" indent="-363538"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pt-PT" dirty="0">
              <a:latin typeface="Georgia" pitchFamily="18" charset="0"/>
            </a:endParaRPr>
          </a:p>
          <a:p>
            <a:pPr marL="269875" indent="-269875" algn="just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pt-PT" dirty="0">
                <a:latin typeface="Georgia" pitchFamily="18" charset="0"/>
              </a:rPr>
              <a:t>Avaliar as diversas relações e interacções entre as variáveis presente na base de dados e o rendimento anual;</a:t>
            </a:r>
          </a:p>
          <a:p>
            <a:pPr marL="269875" indent="-269875" algn="just">
              <a:spcBef>
                <a:spcPts val="600"/>
              </a:spcBef>
              <a:buFontTx/>
              <a:buBlip>
                <a:blip r:embed="rId3"/>
              </a:buBlip>
              <a:defRPr/>
            </a:pPr>
            <a:endParaRPr lang="pt-PT" dirty="0">
              <a:latin typeface="Georgia" pitchFamily="18" charset="0"/>
            </a:endParaRPr>
          </a:p>
          <a:p>
            <a:pPr marL="269875" indent="-269875" algn="just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pt-PT" dirty="0">
                <a:latin typeface="Georgia" pitchFamily="18" charset="0"/>
              </a:rPr>
              <a:t>Elaborar uma árvore de decisão credível e suportada pela evidência dos dados;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Objectivos</a:t>
            </a:r>
            <a:r>
              <a:rPr lang="pt-PT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Materiais e Métodos – Resultados e Discussão - 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A197E-FF81-4A64-AD9D-EDDEC56E39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25602" name="CaixaDeTexto 11"/>
          <p:cNvSpPr txBox="1">
            <a:spLocks noChangeArrowheads="1"/>
          </p:cNvSpPr>
          <p:nvPr/>
        </p:nvSpPr>
        <p:spPr bwMode="auto">
          <a:xfrm>
            <a:off x="4343400" y="1676400"/>
            <a:ext cx="441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>
                <a:latin typeface="Georgia" pitchFamily="18" charset="0"/>
              </a:rPr>
              <a:t>Dados utilizados</a:t>
            </a:r>
            <a:r>
              <a:rPr lang="pt-PT" sz="2400">
                <a:latin typeface="Georgia" pitchFamily="18" charset="0"/>
              </a:rPr>
              <a:t>:</a:t>
            </a:r>
          </a:p>
          <a:p>
            <a:endParaRPr lang="pt-PT" sz="1900">
              <a:latin typeface="Georgia" pitchFamily="18" charset="0"/>
            </a:endParaRPr>
          </a:p>
          <a:p>
            <a:pPr algn="just"/>
            <a:r>
              <a:rPr lang="pt-PT" sz="1900">
                <a:latin typeface="Georgia" pitchFamily="18" charset="0"/>
              </a:rPr>
              <a:t>Foi utilizado a base de dados  ADULTS, adquirida a partir do site UCI.</a:t>
            </a:r>
            <a:r>
              <a:rPr lang="pt-PT" sz="1900" baseline="30000">
                <a:latin typeface="Georgia" pitchFamily="18" charset="0"/>
              </a:rPr>
              <a:t>(UCI, 2009)</a:t>
            </a:r>
          </a:p>
          <a:p>
            <a:pPr algn="just"/>
            <a:endParaRPr lang="pt-PT" sz="1900">
              <a:latin typeface="Georgia" pitchFamily="18" charset="0"/>
            </a:endParaRPr>
          </a:p>
          <a:p>
            <a:pPr algn="just"/>
            <a:r>
              <a:rPr lang="pt-PT" sz="1900">
                <a:latin typeface="Georgia" pitchFamily="18" charset="0"/>
              </a:rPr>
              <a:t>Esta base de dados apresenta as características apresentadas na tabela ao lado.</a:t>
            </a:r>
          </a:p>
          <a:p>
            <a:pPr algn="just"/>
            <a:endParaRPr lang="pt-PT" sz="1900">
              <a:latin typeface="Georgia" pitchFamily="18" charset="0"/>
            </a:endParaRPr>
          </a:p>
          <a:p>
            <a:pPr algn="just"/>
            <a:r>
              <a:rPr lang="pt-PT" sz="1900">
                <a:latin typeface="Georgia" pitchFamily="18" charset="0"/>
              </a:rPr>
              <a:t>Quantidade Registos:   </a:t>
            </a:r>
            <a:r>
              <a:rPr lang="pt-PT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32533</a:t>
            </a:r>
            <a:endParaRPr lang="pt-PT" sz="2400" b="1">
              <a:latin typeface="Georgia" pitchFamily="18" charset="0"/>
            </a:endParaRPr>
          </a:p>
          <a:p>
            <a:endParaRPr lang="pt-PT" sz="1900" baseline="30000">
              <a:latin typeface="Georgia" pitchFamily="18" charset="0"/>
            </a:endParaRPr>
          </a:p>
          <a:p>
            <a:endParaRPr lang="pt-PT" sz="1900" baseline="30000">
              <a:latin typeface="Georgia" pitchFamily="18" charset="0"/>
            </a:endParaRPr>
          </a:p>
          <a:p>
            <a:endParaRPr lang="pt-PT" sz="1900" baseline="30000">
              <a:latin typeface="Georgia" pitchFamily="18" charset="0"/>
            </a:endParaRPr>
          </a:p>
          <a:p>
            <a:pPr algn="r"/>
            <a:r>
              <a:rPr lang="pt-PT" sz="2400">
                <a:solidFill>
                  <a:srgbClr val="435E40"/>
                </a:solidFill>
                <a:latin typeface="Georgia" pitchFamily="18" charset="0"/>
              </a:rPr>
              <a:t/>
            </a:r>
            <a:br>
              <a:rPr lang="pt-PT" sz="2400">
                <a:solidFill>
                  <a:srgbClr val="435E40"/>
                </a:solidFill>
                <a:latin typeface="Georgia" pitchFamily="18" charset="0"/>
              </a:rPr>
            </a:br>
            <a:endParaRPr lang="pt-PT" sz="2400">
              <a:solidFill>
                <a:srgbClr val="435E40"/>
              </a:solidFill>
              <a:latin typeface="Georgia" pitchFamily="18" charset="0"/>
            </a:endParaRPr>
          </a:p>
        </p:txBody>
      </p:sp>
      <p:sp>
        <p:nvSpPr>
          <p:cNvPr id="6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Materiais e Métodos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Resultados e Discussão - Conclusão</a:t>
            </a:r>
          </a:p>
        </p:txBody>
      </p:sp>
      <p:graphicFrame>
        <p:nvGraphicFramePr>
          <p:cNvPr id="23611" name="Group 59"/>
          <p:cNvGraphicFramePr>
            <a:graphicFrameLocks noGrp="1"/>
          </p:cNvGraphicFramePr>
          <p:nvPr/>
        </p:nvGraphicFramePr>
        <p:xfrm>
          <a:off x="533400" y="1328738"/>
          <a:ext cx="3505200" cy="4749800"/>
        </p:xfrm>
        <a:graphic>
          <a:graphicData uri="http://schemas.openxmlformats.org/drawingml/2006/table">
            <a:tbl>
              <a:tblPr/>
              <a:tblGrid>
                <a:gridCol w="2073275"/>
                <a:gridCol w="143192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Variável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Qtd. Tipos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pt-P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Income-Per-Year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Age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Work-Class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Final-Weight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Education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Education-Num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Marital-Status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Occupation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Relationship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Race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Sex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Capital-Gain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Capital-Loss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Hours-Per-Week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Contínua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Native-Country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25657" name="Picture 2"/>
          <p:cNvPicPr>
            <a:picLocks noChangeAspect="1" noChangeArrowheads="1"/>
          </p:cNvPicPr>
          <p:nvPr/>
        </p:nvPicPr>
        <p:blipFill>
          <a:blip r:embed="rId3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F8D32-04B7-44CD-8D3E-A6BFD5BB83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381000" y="1219200"/>
            <a:ext cx="8458200" cy="4970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PT" b="1" dirty="0">
                <a:latin typeface="+mn-lt"/>
              </a:rPr>
              <a:t>Ferramentas  utilizadas:</a:t>
            </a: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 err="1">
                <a:latin typeface="+mn-lt"/>
              </a:rPr>
              <a:t>GeNie</a:t>
            </a:r>
            <a:endParaRPr lang="pt-PT" dirty="0">
              <a:latin typeface="+mn-lt"/>
            </a:endParaRP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 err="1">
                <a:latin typeface="+mn-lt"/>
              </a:rPr>
              <a:t>Weka</a:t>
            </a:r>
            <a:endParaRPr lang="pt-PT" dirty="0">
              <a:latin typeface="+mn-lt"/>
            </a:endParaRP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Microsoft Excel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pt-PT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PT" b="1" dirty="0">
                <a:latin typeface="+mn-lt"/>
              </a:rPr>
              <a:t>Tratamento dos Dados:</a:t>
            </a:r>
          </a:p>
          <a:p>
            <a:pPr marL="363538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As variáveis contínuas foram </a:t>
            </a:r>
            <a:r>
              <a:rPr lang="pt-PT" dirty="0" err="1">
                <a:latin typeface="+mn-lt"/>
              </a:rPr>
              <a:t>discretizadas</a:t>
            </a:r>
            <a:r>
              <a:rPr lang="pt-PT" dirty="0">
                <a:latin typeface="+mn-lt"/>
              </a:rPr>
              <a:t>;</a:t>
            </a:r>
          </a:p>
          <a:p>
            <a:pPr marL="363538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As variáveis discretas, porém com muitos tipos, foram agrupadas;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pt-PT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PT" b="1" dirty="0">
                <a:latin typeface="+mn-lt"/>
              </a:rPr>
              <a:t>Factores de Exclusão:</a:t>
            </a: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Ganho de dinheiro na bolsa de valores;</a:t>
            </a: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Perda de dinheiro na bolsa de valores;</a:t>
            </a: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Cidadãos que não são naturais dos EUA.</a:t>
            </a:r>
          </a:p>
          <a:p>
            <a:pPr marL="363538" lvl="1" indent="-363538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Variáveis que sejam compostas a partir de outras;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Materiais e Métodos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Resultados e Discussão - 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33ACE-1B95-4B85-9B6C-CE94F3227A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2268538"/>
            <a:ext cx="76755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aixaDeTexto 5"/>
          <p:cNvSpPr txBox="1">
            <a:spLocks noChangeArrowheads="1"/>
          </p:cNvSpPr>
          <p:nvPr/>
        </p:nvSpPr>
        <p:spPr bwMode="auto">
          <a:xfrm>
            <a:off x="304800" y="15240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Georgia" pitchFamily="18" charset="0"/>
              <a:buAutoNum type="arabicPeriod"/>
            </a:pPr>
            <a:r>
              <a:rPr lang="pt-PT" sz="1600">
                <a:latin typeface="Georgia" pitchFamily="18" charset="0"/>
              </a:rPr>
              <a:t>Utilizando o GeNie as variáveis foram discretizadas de forma aleatória e foi gerado seguinte modelo:</a:t>
            </a: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endParaRPr lang="pt-PT" sz="1600">
              <a:latin typeface="Georgia" pitchFamily="18" charset="0"/>
            </a:endParaRPr>
          </a:p>
          <a:p>
            <a:pPr marL="342900" indent="-342900" eaLnBrk="0" hangingPunct="0">
              <a:buFont typeface="Georgia" pitchFamily="18" charset="0"/>
              <a:buAutoNum type="arabicPeriod"/>
            </a:pPr>
            <a:r>
              <a:rPr lang="pt-PT" sz="1600">
                <a:latin typeface="Georgia" pitchFamily="18" charset="0"/>
              </a:rPr>
              <a:t>Foi aberto o mesmo arquivo no Weka e gerada uma árvore com J48.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304800" y="1143000"/>
            <a:ext cx="196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latin typeface="Georgia" pitchFamily="18" charset="0"/>
              </a:rPr>
              <a:t>Análise Inicial</a:t>
            </a:r>
            <a:r>
              <a:rPr lang="pt-PT">
                <a:latin typeface="Georgia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Posição do Número do Diapositivo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4F754-F226-495A-B5A7-07D1DBF3C9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04800" y="1295400"/>
            <a:ext cx="8458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pt-PT" sz="2000" b="1" dirty="0">
                <a:latin typeface="Georgia" pitchFamily="18" charset="0"/>
              </a:rPr>
              <a:t>Resultados da Análise Inicial</a:t>
            </a:r>
            <a:r>
              <a:rPr lang="pt-PT" sz="2000" dirty="0">
                <a:latin typeface="Georgia" pitchFamily="18" charset="0"/>
              </a:rPr>
              <a:t>:</a:t>
            </a: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PT" dirty="0">
              <a:latin typeface="+mn-lt"/>
            </a:endParaRP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PT" dirty="0" err="1">
              <a:latin typeface="+mn-lt"/>
            </a:endParaRP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 err="1">
                <a:latin typeface="+mn-lt"/>
              </a:rPr>
              <a:t>O GeNie apresentou um modelo confuso e pouco claro;</a:t>
            </a: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PT" dirty="0" err="1">
              <a:latin typeface="+mn-lt"/>
            </a:endParaRP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 err="1">
                <a:latin typeface="+mn-lt"/>
              </a:rPr>
              <a:t>O Weka gerou uma árvore com 257 folhas, complexa e difícil de ser analisada;</a:t>
            </a: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PT" dirty="0" err="1">
              <a:latin typeface="+mn-lt"/>
            </a:endParaRP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Observou-se que </a:t>
            </a:r>
            <a:r>
              <a:rPr lang="pt-PT" dirty="0">
                <a:latin typeface="+mn-lt"/>
              </a:rPr>
              <a:t>quanto </a:t>
            </a:r>
            <a:r>
              <a:rPr lang="pt-PT" dirty="0">
                <a:latin typeface="+mn-lt"/>
              </a:rPr>
              <a:t>as variáveis contínuas </a:t>
            </a:r>
            <a:r>
              <a:rPr lang="pt-PT" dirty="0">
                <a:latin typeface="+mn-lt"/>
              </a:rPr>
              <a:t>assumem </a:t>
            </a:r>
            <a:r>
              <a:rPr lang="pt-PT" dirty="0">
                <a:latin typeface="+mn-lt"/>
              </a:rPr>
              <a:t>valores muito </a:t>
            </a:r>
            <a:r>
              <a:rPr lang="pt-PT" dirty="0">
                <a:latin typeface="+mn-lt"/>
              </a:rPr>
              <a:t>díspares e as </a:t>
            </a:r>
            <a:r>
              <a:rPr lang="pt-PT" dirty="0">
                <a:latin typeface="+mn-lt"/>
              </a:rPr>
              <a:t>variáveis </a:t>
            </a:r>
            <a:r>
              <a:rPr lang="pt-PT" dirty="0">
                <a:latin typeface="+mn-lt"/>
              </a:rPr>
              <a:t>categóricas </a:t>
            </a:r>
            <a:r>
              <a:rPr lang="pt-PT" dirty="0">
                <a:latin typeface="+mn-lt"/>
              </a:rPr>
              <a:t>por </a:t>
            </a:r>
            <a:r>
              <a:rPr lang="pt-PT" dirty="0">
                <a:latin typeface="+mn-lt"/>
              </a:rPr>
              <a:t>possuem </a:t>
            </a:r>
            <a:r>
              <a:rPr lang="pt-PT" dirty="0">
                <a:latin typeface="+mn-lt"/>
              </a:rPr>
              <a:t>muitos </a:t>
            </a:r>
            <a:r>
              <a:rPr lang="pt-PT" dirty="0">
                <a:latin typeface="+mn-lt"/>
              </a:rPr>
              <a:t>tipos, geram </a:t>
            </a:r>
            <a:r>
              <a:rPr lang="pt-PT" dirty="0">
                <a:latin typeface="+mn-lt"/>
              </a:rPr>
              <a:t>uma árvore com muita ramificação e pouco acerto;  </a:t>
            </a: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PT" dirty="0">
              <a:latin typeface="+mn-lt"/>
            </a:endParaRPr>
          </a:p>
          <a:p>
            <a:pPr marL="363538" lvl="1" indent="-363538" eaLnBrk="0" fontAlgn="auto" hangingPunct="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pt-PT" dirty="0">
                <a:latin typeface="+mn-lt"/>
              </a:rPr>
              <a:t>Além disso, algumas variáveis continham informações redundantes ou foram inferidas a partir </a:t>
            </a:r>
            <a:r>
              <a:rPr lang="pt-PT" dirty="0">
                <a:latin typeface="Georgia" pitchFamily="18" charset="0"/>
              </a:rPr>
              <a:t>de outras </a:t>
            </a:r>
            <a:r>
              <a:rPr lang="pt-PT" dirty="0">
                <a:latin typeface="Georgia" pitchFamily="18" charset="0"/>
              </a:rPr>
              <a:t>variáveis</a:t>
            </a:r>
            <a:r>
              <a:rPr lang="pt-PT" dirty="0">
                <a:latin typeface="Georgia" pitchFamily="18" charset="0"/>
              </a:rPr>
              <a:t>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/>
          <a:srcRect l="900" t="27541" b="10352"/>
          <a:stretch>
            <a:fillRect/>
          </a:stretch>
        </p:blipFill>
        <p:spPr bwMode="auto">
          <a:xfrm>
            <a:off x="180975" y="180975"/>
            <a:ext cx="880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4"/>
          <p:cNvSpPr txBox="1"/>
          <p:nvPr/>
        </p:nvSpPr>
        <p:spPr>
          <a:xfrm>
            <a:off x="152400" y="638175"/>
            <a:ext cx="883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Introdução – Objectivos – Materiais e Métodos – </a:t>
            </a:r>
            <a:r>
              <a:rPr lang="pt-PT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Resultados e Discussão </a:t>
            </a:r>
            <a:r>
              <a:rPr lang="pt-PT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3502</TotalTime>
  <Words>1179</Words>
  <PresentationFormat>On-screen Show (4:3)</PresentationFormat>
  <Paragraphs>330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Georgia</vt:lpstr>
      <vt:lpstr>Wingdings 2</vt:lpstr>
      <vt:lpstr>Wingdings</vt:lpstr>
      <vt:lpstr>Calibri</vt:lpstr>
      <vt:lpstr>Times New Roman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Sistemas de Apoio a Decisão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consuming issues  and user acceptance with computer-based systems</dc:title>
  <dc:creator>Juliano Gaspar</dc:creator>
  <cp:lastModifiedBy>FCUP</cp:lastModifiedBy>
  <cp:revision>130</cp:revision>
  <dcterms:modified xsi:type="dcterms:W3CDTF">2009-03-28T01:22:42Z</dcterms:modified>
</cp:coreProperties>
</file>