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4" r:id="rId1"/>
  </p:sldMasterIdLst>
  <p:notesMasterIdLst>
    <p:notesMasterId r:id="rId71"/>
  </p:notesMasterIdLst>
  <p:handoutMasterIdLst>
    <p:handoutMasterId r:id="rId72"/>
  </p:handoutMasterIdLst>
  <p:sldIdLst>
    <p:sldId id="558" r:id="rId2"/>
    <p:sldId id="559" r:id="rId3"/>
    <p:sldId id="560" r:id="rId4"/>
    <p:sldId id="561" r:id="rId5"/>
    <p:sldId id="562" r:id="rId6"/>
    <p:sldId id="563" r:id="rId7"/>
    <p:sldId id="564" r:id="rId8"/>
    <p:sldId id="565" r:id="rId9"/>
    <p:sldId id="566" r:id="rId10"/>
    <p:sldId id="567" r:id="rId11"/>
    <p:sldId id="568" r:id="rId12"/>
    <p:sldId id="461" r:id="rId13"/>
    <p:sldId id="462" r:id="rId14"/>
    <p:sldId id="463" r:id="rId15"/>
    <p:sldId id="464" r:id="rId16"/>
    <p:sldId id="452" r:id="rId17"/>
    <p:sldId id="453" r:id="rId18"/>
    <p:sldId id="437" r:id="rId19"/>
    <p:sldId id="456" r:id="rId20"/>
    <p:sldId id="465" r:id="rId21"/>
    <p:sldId id="466" r:id="rId22"/>
    <p:sldId id="467" r:id="rId23"/>
    <p:sldId id="468" r:id="rId24"/>
    <p:sldId id="469" r:id="rId25"/>
    <p:sldId id="457" r:id="rId26"/>
    <p:sldId id="475" r:id="rId27"/>
    <p:sldId id="476" r:id="rId28"/>
    <p:sldId id="478" r:id="rId29"/>
    <p:sldId id="479" r:id="rId30"/>
    <p:sldId id="481" r:id="rId31"/>
    <p:sldId id="486" r:id="rId32"/>
    <p:sldId id="482" r:id="rId33"/>
    <p:sldId id="483" r:id="rId34"/>
    <p:sldId id="485" r:id="rId35"/>
    <p:sldId id="480" r:id="rId36"/>
    <p:sldId id="472" r:id="rId37"/>
    <p:sldId id="471" r:id="rId38"/>
    <p:sldId id="473" r:id="rId39"/>
    <p:sldId id="487" r:id="rId40"/>
    <p:sldId id="474" r:id="rId41"/>
    <p:sldId id="488" r:id="rId42"/>
    <p:sldId id="489" r:id="rId43"/>
    <p:sldId id="490" r:id="rId44"/>
    <p:sldId id="491" r:id="rId45"/>
    <p:sldId id="492" r:id="rId46"/>
    <p:sldId id="493" r:id="rId47"/>
    <p:sldId id="494" r:id="rId48"/>
    <p:sldId id="495" r:id="rId49"/>
    <p:sldId id="571" r:id="rId50"/>
    <p:sldId id="496" r:id="rId51"/>
    <p:sldId id="499" r:id="rId52"/>
    <p:sldId id="497" r:id="rId53"/>
    <p:sldId id="498" r:id="rId54"/>
    <p:sldId id="572" r:id="rId55"/>
    <p:sldId id="573" r:id="rId56"/>
    <p:sldId id="503" r:id="rId57"/>
    <p:sldId id="575" r:id="rId58"/>
    <p:sldId id="574" r:id="rId59"/>
    <p:sldId id="500" r:id="rId60"/>
    <p:sldId id="501" r:id="rId61"/>
    <p:sldId id="502" r:id="rId62"/>
    <p:sldId id="470" r:id="rId63"/>
    <p:sldId id="511" r:id="rId64"/>
    <p:sldId id="504" r:id="rId65"/>
    <p:sldId id="505" r:id="rId66"/>
    <p:sldId id="509" r:id="rId67"/>
    <p:sldId id="506" r:id="rId68"/>
    <p:sldId id="507" r:id="rId69"/>
    <p:sldId id="512" r:id="rId70"/>
  </p:sldIdLst>
  <p:sldSz cx="9144000" cy="6858000" type="screen4x3"/>
  <p:notesSz cx="6854825" cy="9237663"/>
  <p:defaultTextStyle>
    <a:defPPr>
      <a:defRPr lang="en-US"/>
    </a:defPPr>
    <a:lvl1pPr algn="ctr" rtl="0" fontAlgn="base">
      <a:spcBef>
        <a:spcPct val="0"/>
      </a:spcBef>
      <a:spcAft>
        <a:spcPct val="0"/>
      </a:spcAft>
      <a:defRPr sz="3200" kern="1200">
        <a:solidFill>
          <a:schemeClr val="tx1"/>
        </a:solidFill>
        <a:latin typeface="Times New Roman" pitchFamily="18" charset="0"/>
        <a:ea typeface="+mn-ea"/>
        <a:cs typeface="+mn-cs"/>
      </a:defRPr>
    </a:lvl1pPr>
    <a:lvl2pPr marL="457200" algn="ctr" rtl="0" fontAlgn="base">
      <a:spcBef>
        <a:spcPct val="0"/>
      </a:spcBef>
      <a:spcAft>
        <a:spcPct val="0"/>
      </a:spcAft>
      <a:defRPr sz="3200" kern="1200">
        <a:solidFill>
          <a:schemeClr val="tx1"/>
        </a:solidFill>
        <a:latin typeface="Times New Roman" pitchFamily="18" charset="0"/>
        <a:ea typeface="+mn-ea"/>
        <a:cs typeface="+mn-cs"/>
      </a:defRPr>
    </a:lvl2pPr>
    <a:lvl3pPr marL="914400" algn="ctr" rtl="0" fontAlgn="base">
      <a:spcBef>
        <a:spcPct val="0"/>
      </a:spcBef>
      <a:spcAft>
        <a:spcPct val="0"/>
      </a:spcAft>
      <a:defRPr sz="3200" kern="1200">
        <a:solidFill>
          <a:schemeClr val="tx1"/>
        </a:solidFill>
        <a:latin typeface="Times New Roman" pitchFamily="18" charset="0"/>
        <a:ea typeface="+mn-ea"/>
        <a:cs typeface="+mn-cs"/>
      </a:defRPr>
    </a:lvl3pPr>
    <a:lvl4pPr marL="1371600" algn="ctr" rtl="0" fontAlgn="base">
      <a:spcBef>
        <a:spcPct val="0"/>
      </a:spcBef>
      <a:spcAft>
        <a:spcPct val="0"/>
      </a:spcAft>
      <a:defRPr sz="3200" kern="1200">
        <a:solidFill>
          <a:schemeClr val="tx1"/>
        </a:solidFill>
        <a:latin typeface="Times New Roman" pitchFamily="18" charset="0"/>
        <a:ea typeface="+mn-ea"/>
        <a:cs typeface="+mn-cs"/>
      </a:defRPr>
    </a:lvl4pPr>
    <a:lvl5pPr marL="1828800" algn="ctr" rtl="0" fontAlgn="base">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3C5CFC"/>
    <a:srgbClr val="FD4F4B"/>
    <a:srgbClr val="A20602"/>
    <a:srgbClr val="666699"/>
    <a:srgbClr val="A50021"/>
    <a:srgbClr val="090807"/>
    <a:srgbClr val="1A861F"/>
    <a:srgbClr val="FD342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1107" autoAdjust="0"/>
    <p:restoredTop sz="94660" autoAdjust="0"/>
  </p:normalViewPr>
  <p:slideViewPr>
    <p:cSldViewPr>
      <p:cViewPr>
        <p:scale>
          <a:sx n="50" d="100"/>
          <a:sy n="50" d="100"/>
        </p:scale>
        <p:origin x="-1554"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1770"/>
    </p:cViewPr>
  </p:sorterViewPr>
  <p:notesViewPr>
    <p:cSldViewPr>
      <p:cViewPr varScale="1">
        <p:scale>
          <a:sx n="55" d="100"/>
          <a:sy n="55" d="100"/>
        </p:scale>
        <p:origin x="-2850" y="-90"/>
      </p:cViewPr>
      <p:guideLst>
        <p:guide orient="horz" pos="2909"/>
        <p:guide pos="2159"/>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1202" name="Rectangle 2"/>
          <p:cNvSpPr>
            <a:spLocks noGrp="1" noChangeArrowheads="1"/>
          </p:cNvSpPr>
          <p:nvPr>
            <p:ph type="hdr" sz="quarter"/>
          </p:nvPr>
        </p:nvSpPr>
        <p:spPr bwMode="auto">
          <a:xfrm>
            <a:off x="0" y="0"/>
            <a:ext cx="2970213"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1"/>
            </a:lvl1pPr>
          </a:lstStyle>
          <a:p>
            <a:endParaRPr lang="en-US"/>
          </a:p>
        </p:txBody>
      </p:sp>
      <p:sp>
        <p:nvSpPr>
          <p:cNvPr id="691203" name="Rectangle 3"/>
          <p:cNvSpPr>
            <a:spLocks noGrp="1" noChangeArrowheads="1"/>
          </p:cNvSpPr>
          <p:nvPr>
            <p:ph type="dt" sz="quarter" idx="1"/>
          </p:nvPr>
        </p:nvSpPr>
        <p:spPr bwMode="auto">
          <a:xfrm>
            <a:off x="3884613" y="0"/>
            <a:ext cx="2970212"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lvl1pPr>
          </a:lstStyle>
          <a:p>
            <a:endParaRPr lang="en-US"/>
          </a:p>
        </p:txBody>
      </p:sp>
      <p:sp>
        <p:nvSpPr>
          <p:cNvPr id="691204" name="Rectangle 4"/>
          <p:cNvSpPr>
            <a:spLocks noGrp="1" noChangeArrowheads="1"/>
          </p:cNvSpPr>
          <p:nvPr>
            <p:ph type="ftr" sz="quarter" idx="2"/>
          </p:nvPr>
        </p:nvSpPr>
        <p:spPr bwMode="auto">
          <a:xfrm>
            <a:off x="0" y="8775700"/>
            <a:ext cx="2970213"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1"/>
            </a:lvl1pPr>
          </a:lstStyle>
          <a:p>
            <a:endParaRPr lang="en-US"/>
          </a:p>
        </p:txBody>
      </p:sp>
      <p:sp>
        <p:nvSpPr>
          <p:cNvPr id="691205" name="Rectangle 5"/>
          <p:cNvSpPr>
            <a:spLocks noGrp="1" noChangeArrowheads="1"/>
          </p:cNvSpPr>
          <p:nvPr>
            <p:ph type="sldNum" sz="quarter" idx="3"/>
          </p:nvPr>
        </p:nvSpPr>
        <p:spPr bwMode="auto">
          <a:xfrm>
            <a:off x="3884613" y="8775700"/>
            <a:ext cx="2970212"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lvl1pPr>
          </a:lstStyle>
          <a:p>
            <a:fld id="{F5420655-AFC9-48F7-9611-6D11FF64439B}" type="slidenum">
              <a:rPr lang="en-US"/>
              <a:pPr/>
              <a:t>‹nº›</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13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1"/>
            </a:lvl1pPr>
          </a:lstStyle>
          <a:p>
            <a:endParaRPr lang="en-US"/>
          </a:p>
        </p:txBody>
      </p:sp>
      <p:sp>
        <p:nvSpPr>
          <p:cNvPr id="74137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lvl1pPr>
          </a:lstStyle>
          <a:p>
            <a:endParaRPr lang="en-US"/>
          </a:p>
        </p:txBody>
      </p:sp>
      <p:sp>
        <p:nvSpPr>
          <p:cNvPr id="741380" name="Rectangle 4"/>
          <p:cNvSpPr>
            <a:spLocks noGrp="1" noRot="1" noChangeAspect="1" noChangeArrowheads="1" noTextEdit="1"/>
          </p:cNvSpPr>
          <p:nvPr>
            <p:ph type="sldImg" idx="2"/>
          </p:nvPr>
        </p:nvSpPr>
        <p:spPr bwMode="auto">
          <a:xfrm>
            <a:off x="1092200" y="685800"/>
            <a:ext cx="4673600" cy="3505200"/>
          </a:xfrm>
          <a:prstGeom prst="rect">
            <a:avLst/>
          </a:prstGeom>
          <a:noFill/>
          <a:ln w="9525">
            <a:solidFill>
              <a:srgbClr val="000000"/>
            </a:solidFill>
            <a:miter lim="800000"/>
            <a:headEnd/>
            <a:tailEnd/>
          </a:ln>
          <a:effectLst/>
        </p:spPr>
      </p:sp>
      <p:sp>
        <p:nvSpPr>
          <p:cNvPr id="741381" name="Rectangle 5"/>
          <p:cNvSpPr>
            <a:spLocks noGrp="1" noChangeArrowheads="1"/>
          </p:cNvSpPr>
          <p:nvPr>
            <p:ph type="body" sz="quarter" idx="3"/>
          </p:nvPr>
        </p:nvSpPr>
        <p:spPr bwMode="auto">
          <a:xfrm>
            <a:off x="914400" y="44196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41382" name="Rectangle 6"/>
          <p:cNvSpPr>
            <a:spLocks noGrp="1" noChangeArrowheads="1"/>
          </p:cNvSpPr>
          <p:nvPr>
            <p:ph type="ftr" sz="quarter" idx="4"/>
          </p:nvPr>
        </p:nvSpPr>
        <p:spPr bwMode="auto">
          <a:xfrm>
            <a:off x="0" y="8763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1"/>
            </a:lvl1pPr>
          </a:lstStyle>
          <a:p>
            <a:endParaRPr lang="en-US"/>
          </a:p>
        </p:txBody>
      </p:sp>
      <p:sp>
        <p:nvSpPr>
          <p:cNvPr id="741383" name="Rectangle 7"/>
          <p:cNvSpPr>
            <a:spLocks noGrp="1" noChangeArrowheads="1"/>
          </p:cNvSpPr>
          <p:nvPr>
            <p:ph type="sldNum" sz="quarter" idx="5"/>
          </p:nvPr>
        </p:nvSpPr>
        <p:spPr bwMode="auto">
          <a:xfrm>
            <a:off x="3886200" y="8763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lvl1pPr>
          </a:lstStyle>
          <a:p>
            <a:fld id="{8E783D51-E10B-48C3-89D5-A173EB1B8429}" type="slidenum">
              <a:rPr lang="en-US"/>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Narrow"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Narrow"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Narrow"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t-PT" dirty="0" smtClean="0"/>
              <a:t>E: non-specific rheumatic manifestations. All rules (3) were given mark 0</a:t>
            </a:r>
            <a:endParaRPr lang="pt-PT" dirty="0"/>
          </a:p>
        </p:txBody>
      </p:sp>
      <p:sp>
        <p:nvSpPr>
          <p:cNvPr id="4" name="Slide Number Placeholder 3"/>
          <p:cNvSpPr>
            <a:spLocks noGrp="1"/>
          </p:cNvSpPr>
          <p:nvPr>
            <p:ph type="sldNum" sz="quarter" idx="10"/>
          </p:nvPr>
        </p:nvSpPr>
        <p:spPr/>
        <p:txBody>
          <a:bodyPr/>
          <a:lstStyle/>
          <a:p>
            <a:fld id="{8E783D51-E10B-48C3-89D5-A173EB1B8429}" type="slidenum">
              <a:rPr lang="en-US" smtClean="0"/>
              <a:pPr/>
              <a:t>52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39651" name="Rectangle 3"/>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endParaRPr kumimoji="1" lang="pt-PT" sz="2400"/>
          </a:p>
        </p:txBody>
      </p:sp>
      <p:pic>
        <p:nvPicPr>
          <p:cNvPr id="539655" name="Picture 7" descr="ANABNR2"/>
          <p:cNvPicPr>
            <a:picLocks noChangeAspect="1" noChangeArrowheads="1"/>
          </p:cNvPicPr>
          <p:nvPr/>
        </p:nvPicPr>
        <p:blipFill>
          <a:blip r:embed="rId2" cstate="print"/>
          <a:srcRect l="-900" t="-1314" r="-2" b="-36961"/>
          <a:stretch>
            <a:fillRect/>
          </a:stretch>
        </p:blipFill>
        <p:spPr bwMode="auto">
          <a:xfrm>
            <a:off x="533400" y="3200400"/>
            <a:ext cx="8458200" cy="1158875"/>
          </a:xfrm>
          <a:prstGeom prst="rect">
            <a:avLst/>
          </a:prstGeom>
          <a:noFill/>
        </p:spPr>
      </p:pic>
      <p:sp>
        <p:nvSpPr>
          <p:cNvPr id="539667" name="Rectangle 19"/>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endParaRPr kumimoji="1" lang="pt-PT" sz="2400"/>
          </a:p>
        </p:txBody>
      </p:sp>
      <p:sp>
        <p:nvSpPr>
          <p:cNvPr id="539668" name="Rectangle 20"/>
          <p:cNvSpPr>
            <a:spLocks noGrp="1" noChangeArrowheads="1"/>
          </p:cNvSpPr>
          <p:nvPr>
            <p:ph type="ctrTitle"/>
          </p:nvPr>
        </p:nvSpPr>
        <p:spPr>
          <a:xfrm>
            <a:off x="1143000" y="1981200"/>
            <a:ext cx="7772400" cy="1143000"/>
          </a:xfrm>
        </p:spPr>
        <p:txBody>
          <a:bodyPr/>
          <a:lstStyle>
            <a:lvl1pPr>
              <a:defRPr/>
            </a:lvl1pPr>
          </a:lstStyle>
          <a:p>
            <a:r>
              <a:rPr lang="en-US"/>
              <a:t>Click to edit Master title style</a:t>
            </a:r>
          </a:p>
        </p:txBody>
      </p:sp>
      <p:sp>
        <p:nvSpPr>
          <p:cNvPr id="539669" name="Rectangle 21"/>
          <p:cNvSpPr>
            <a:spLocks noGrp="1" noChangeArrowheads="1"/>
          </p:cNvSpPr>
          <p:nvPr>
            <p:ph type="subTitle" idx="1"/>
          </p:nvPr>
        </p:nvSpPr>
        <p:spPr>
          <a:xfrm>
            <a:off x="2038350" y="4351338"/>
            <a:ext cx="6400800" cy="1371600"/>
          </a:xfrm>
        </p:spPr>
        <p:txBody>
          <a:bodyPr/>
          <a:lstStyle>
            <a:lvl1pPr marL="0" indent="0">
              <a:buFont typeface="Wingdings" pitchFamily="2" charset="2"/>
              <a:buNone/>
              <a:defRPr/>
            </a:lvl1pPr>
          </a:lstStyle>
          <a:p>
            <a:r>
              <a:rPr lang="en-US"/>
              <a:t>Click to edit Master subtitle style</a:t>
            </a:r>
          </a:p>
        </p:txBody>
      </p:sp>
      <p:sp>
        <p:nvSpPr>
          <p:cNvPr id="539670" name="Rectangle 22"/>
          <p:cNvSpPr>
            <a:spLocks noGrp="1" noChangeArrowheads="1"/>
          </p:cNvSpPr>
          <p:nvPr>
            <p:ph type="dt" sz="half" idx="2"/>
          </p:nvPr>
        </p:nvSpPr>
        <p:spPr>
          <a:xfrm>
            <a:off x="685800" y="6324600"/>
            <a:ext cx="1905000" cy="457200"/>
          </a:xfrm>
        </p:spPr>
        <p:txBody>
          <a:bodyPr/>
          <a:lstStyle>
            <a:lvl1pPr>
              <a:defRPr/>
            </a:lvl1pPr>
          </a:lstStyle>
          <a:p>
            <a:endParaRPr lang="en-US"/>
          </a:p>
        </p:txBody>
      </p:sp>
      <p:sp>
        <p:nvSpPr>
          <p:cNvPr id="539671" name="Rectangle 23"/>
          <p:cNvSpPr>
            <a:spLocks noGrp="1" noChangeArrowheads="1"/>
          </p:cNvSpPr>
          <p:nvPr>
            <p:ph type="ftr" sz="quarter" idx="3"/>
          </p:nvPr>
        </p:nvSpPr>
        <p:spPr>
          <a:xfrm>
            <a:off x="3124200" y="6324600"/>
            <a:ext cx="2895600" cy="457200"/>
          </a:xfrm>
        </p:spPr>
        <p:txBody>
          <a:bodyPr/>
          <a:lstStyle>
            <a:lvl1pPr>
              <a:defRPr/>
            </a:lvl1pPr>
          </a:lstStyle>
          <a:p>
            <a:endParaRPr lang="en-US"/>
          </a:p>
        </p:txBody>
      </p:sp>
      <p:sp>
        <p:nvSpPr>
          <p:cNvPr id="539672" name="Rectangle 24"/>
          <p:cNvSpPr>
            <a:spLocks noGrp="1" noChangeArrowheads="1"/>
          </p:cNvSpPr>
          <p:nvPr>
            <p:ph type="sldNum" sz="quarter" idx="4"/>
          </p:nvPr>
        </p:nvSpPr>
        <p:spPr>
          <a:xfrm>
            <a:off x="6553200" y="6324600"/>
            <a:ext cx="1905000" cy="457200"/>
          </a:xfrm>
        </p:spPr>
        <p:txBody>
          <a:bodyPr/>
          <a:lstStyle>
            <a:lvl1pPr>
              <a:defRPr sz="1400"/>
            </a:lvl1pPr>
          </a:lstStyle>
          <a:p>
            <a:fld id="{4AC7EEBF-4C5E-4E3A-BD6A-CC3B828A06D4}"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A7F3CD3-D4CF-4D78-B7D7-E4019A321E8E}" type="slidenum">
              <a:rPr lang="en-US"/>
              <a:pPr/>
              <a:t>‹nº›</a:t>
            </a:fld>
            <a:endParaRPr lang="en-US"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838200"/>
            <a:ext cx="1943100" cy="5378450"/>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1066800" y="838200"/>
            <a:ext cx="5676900" cy="5378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7739147-277D-414C-BA30-517B172E514A}" type="slidenum">
              <a:rPr lang="en-US"/>
              <a:pPr/>
              <a:t>‹nº›</a:t>
            </a:fld>
            <a:endParaRPr lang="en-US"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1143000"/>
          </a:xfrm>
        </p:spPr>
        <p:txBody>
          <a:bodyPr/>
          <a:lstStyle/>
          <a:p>
            <a:r>
              <a:rPr lang="en-US" smtClean="0"/>
              <a:t>Click to edit Master title style</a:t>
            </a:r>
            <a:endParaRPr lang="pt-PT"/>
          </a:p>
        </p:txBody>
      </p:sp>
      <p:sp>
        <p:nvSpPr>
          <p:cNvPr id="3" name="Table Placeholder 2"/>
          <p:cNvSpPr>
            <a:spLocks noGrp="1"/>
          </p:cNvSpPr>
          <p:nvPr>
            <p:ph type="tbl" idx="1"/>
          </p:nvPr>
        </p:nvSpPr>
        <p:spPr>
          <a:xfrm>
            <a:off x="1066800" y="2101850"/>
            <a:ext cx="7772400" cy="4114800"/>
          </a:xfrm>
        </p:spPr>
        <p:txBody>
          <a:bodyPr/>
          <a:lstStyle/>
          <a:p>
            <a:endParaRPr lang="pt-PT"/>
          </a:p>
        </p:txBody>
      </p:sp>
      <p:sp>
        <p:nvSpPr>
          <p:cNvPr id="4" name="Date Placeholder 3"/>
          <p:cNvSpPr>
            <a:spLocks noGrp="1"/>
          </p:cNvSpPr>
          <p:nvPr>
            <p:ph type="dt" sz="half" idx="10"/>
          </p:nvPr>
        </p:nvSpPr>
        <p:spPr>
          <a:xfrm>
            <a:off x="1066800" y="64135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429000" y="64135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8229600" y="6413500"/>
            <a:ext cx="914400" cy="457200"/>
          </a:xfrm>
        </p:spPr>
        <p:txBody>
          <a:bodyPr/>
          <a:lstStyle>
            <a:lvl1pPr>
              <a:defRPr/>
            </a:lvl1pPr>
          </a:lstStyle>
          <a:p>
            <a:fld id="{C17FBC14-2776-4E5F-919F-FE29CEA1DE06}" type="slidenum">
              <a:rPr lang="en-US"/>
              <a:pPr/>
              <a:t>‹nº›</a:t>
            </a:fld>
            <a:endParaRPr lang="en-US"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066800" y="838200"/>
            <a:ext cx="7772400" cy="1143000"/>
          </a:xfrm>
        </p:spPr>
        <p:txBody>
          <a:bodyPr/>
          <a:lstStyle/>
          <a:p>
            <a:r>
              <a:rPr lang="en-US" smtClean="0"/>
              <a:t>Click to edit Master title style</a:t>
            </a:r>
            <a:endParaRPr lang="pt-PT"/>
          </a:p>
        </p:txBody>
      </p:sp>
      <p:sp>
        <p:nvSpPr>
          <p:cNvPr id="3" name="Content Placeholder 2"/>
          <p:cNvSpPr>
            <a:spLocks noGrp="1"/>
          </p:cNvSpPr>
          <p:nvPr>
            <p:ph sz="quarter" idx="1"/>
          </p:nvPr>
        </p:nvSpPr>
        <p:spPr>
          <a:xfrm>
            <a:off x="1066800" y="210185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quarter" idx="2"/>
          </p:nvPr>
        </p:nvSpPr>
        <p:spPr>
          <a:xfrm>
            <a:off x="5029200" y="210185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Content Placeholder 4"/>
          <p:cNvSpPr>
            <a:spLocks noGrp="1"/>
          </p:cNvSpPr>
          <p:nvPr>
            <p:ph sz="quarter" idx="3"/>
          </p:nvPr>
        </p:nvSpPr>
        <p:spPr>
          <a:xfrm>
            <a:off x="1066800" y="423545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Content Placeholder 5"/>
          <p:cNvSpPr>
            <a:spLocks noGrp="1"/>
          </p:cNvSpPr>
          <p:nvPr>
            <p:ph sz="quarter" idx="4"/>
          </p:nvPr>
        </p:nvSpPr>
        <p:spPr>
          <a:xfrm>
            <a:off x="5029200" y="423545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a:xfrm>
            <a:off x="1066800" y="6413500"/>
            <a:ext cx="1905000" cy="457200"/>
          </a:xfrm>
        </p:spPr>
        <p:txBody>
          <a:bodyPr/>
          <a:lstStyle>
            <a:lvl1pPr>
              <a:defRPr/>
            </a:lvl1pPr>
          </a:lstStyle>
          <a:p>
            <a:endParaRPr lang="en-US"/>
          </a:p>
        </p:txBody>
      </p:sp>
      <p:sp>
        <p:nvSpPr>
          <p:cNvPr id="8" name="Footer Placeholder 7"/>
          <p:cNvSpPr>
            <a:spLocks noGrp="1"/>
          </p:cNvSpPr>
          <p:nvPr>
            <p:ph type="ftr" sz="quarter" idx="11"/>
          </p:nvPr>
        </p:nvSpPr>
        <p:spPr>
          <a:xfrm>
            <a:off x="3429000" y="6413500"/>
            <a:ext cx="2895600" cy="457200"/>
          </a:xfrm>
        </p:spPr>
        <p:txBody>
          <a:bodyPr/>
          <a:lstStyle>
            <a:lvl1pPr>
              <a:defRPr/>
            </a:lvl1pPr>
          </a:lstStyle>
          <a:p>
            <a:endParaRPr lang="en-US"/>
          </a:p>
        </p:txBody>
      </p:sp>
      <p:sp>
        <p:nvSpPr>
          <p:cNvPr id="9" name="Slide Number Placeholder 8"/>
          <p:cNvSpPr>
            <a:spLocks noGrp="1"/>
          </p:cNvSpPr>
          <p:nvPr>
            <p:ph type="sldNum" sz="quarter" idx="12"/>
          </p:nvPr>
        </p:nvSpPr>
        <p:spPr>
          <a:xfrm>
            <a:off x="8229600" y="6413500"/>
            <a:ext cx="914400" cy="457200"/>
          </a:xfrm>
        </p:spPr>
        <p:txBody>
          <a:bodyPr/>
          <a:lstStyle>
            <a:lvl1pPr>
              <a:defRPr/>
            </a:lvl1pPr>
          </a:lstStyle>
          <a:p>
            <a:fld id="{F273FA17-428D-493C-94D3-D621B3176D50}" type="slidenum">
              <a:rPr lang="en-US"/>
              <a:pPr/>
              <a:t>‹nº›</a:t>
            </a:fld>
            <a:endParaRPr lang="en-US"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0F4505D-95CA-45A7-9B3B-D97F7249A192}" type="slidenum">
              <a:rPr lang="en-US"/>
              <a:pPr/>
              <a:t>‹nº›</a:t>
            </a:fld>
            <a:endParaRPr lang="en-US" sz="14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4B396C-76C6-4501-9676-0461AF7D2744}" type="slidenum">
              <a:rPr lang="en-US"/>
              <a:pPr/>
              <a:t>‹nº›</a:t>
            </a:fld>
            <a:endParaRPr lang="en-US"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6140970-92EF-4F19-9D7F-774B12A2CCA2}" type="slidenum">
              <a:rPr lang="en-US"/>
              <a:pPr/>
              <a:t>‹nº›</a:t>
            </a:fld>
            <a:endParaRPr lang="en-US"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A461F37-7F98-4BD2-AB56-ED7892950A7C}" type="slidenum">
              <a:rPr lang="en-US"/>
              <a:pPr/>
              <a:t>‹nº›</a:t>
            </a:fld>
            <a:endParaRPr lang="en-US"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125D532-EF37-44D0-839A-02F670B405CC}" type="slidenum">
              <a:rPr lang="en-US"/>
              <a:pPr/>
              <a:t>‹nº›</a:t>
            </a:fld>
            <a:endParaRPr lang="en-US"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A63F337-EA6F-47C4-8D4C-7EAEFA4C963C}" type="slidenum">
              <a:rPr lang="en-US"/>
              <a:pPr/>
              <a:t>‹nº›</a:t>
            </a:fld>
            <a:endParaRPr lang="en-US"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62B588C-974B-4E56-84AC-40FA19924CB5}" type="slidenum">
              <a:rPr lang="en-US"/>
              <a:pPr/>
              <a:t>‹nº›</a:t>
            </a:fld>
            <a:endParaRPr lang="en-US"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E7EDA9E-E9DD-4DBE-8949-B36106A30A13}" type="slidenum">
              <a:rPr lang="en-US"/>
              <a:pPr/>
              <a:t>‹nº›</a:t>
            </a:fld>
            <a:endParaRPr lang="en-US"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8649" name="Rectangle 25"/>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kumimoji="1" lang="pt-PT" sz="2400"/>
          </a:p>
        </p:txBody>
      </p:sp>
      <p:sp>
        <p:nvSpPr>
          <p:cNvPr id="538650" name="Rectangle 26"/>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endParaRPr kumimoji="1" lang="pt-PT" sz="2400"/>
          </a:p>
        </p:txBody>
      </p:sp>
      <p:sp>
        <p:nvSpPr>
          <p:cNvPr id="538651" name="Rectangle 27" descr="Stationery"/>
          <p:cNvSpPr>
            <a:spLocks noChangeArrowheads="1"/>
          </p:cNvSpPr>
          <p:nvPr/>
        </p:nvSpPr>
        <p:spPr bwMode="auto">
          <a:xfrm>
            <a:off x="457200" y="0"/>
            <a:ext cx="1219200" cy="762000"/>
          </a:xfrm>
          <a:prstGeom prst="rect">
            <a:avLst/>
          </a:prstGeom>
          <a:blipFill dpi="0" rotWithShape="0">
            <a:blip r:embed="rId15" cstate="print"/>
            <a:srcRect/>
            <a:tile tx="0" ty="0" sx="100000" sy="100000" flip="none" algn="tl"/>
          </a:blipFill>
          <a:ln w="9525">
            <a:noFill/>
            <a:miter lim="800000"/>
            <a:headEnd/>
            <a:tailEnd/>
          </a:ln>
          <a:effectLst/>
        </p:spPr>
        <p:txBody>
          <a:bodyPr wrap="none" anchor="ctr"/>
          <a:lstStyle/>
          <a:p>
            <a:endParaRPr kumimoji="1" lang="pt-PT" sz="2400"/>
          </a:p>
        </p:txBody>
      </p:sp>
      <p:sp>
        <p:nvSpPr>
          <p:cNvPr id="538652" name="Rectangle 28" descr="Stationery"/>
          <p:cNvSpPr>
            <a:spLocks noChangeArrowheads="1"/>
          </p:cNvSpPr>
          <p:nvPr/>
        </p:nvSpPr>
        <p:spPr bwMode="auto">
          <a:xfrm>
            <a:off x="0" y="0"/>
            <a:ext cx="457200" cy="6858000"/>
          </a:xfrm>
          <a:prstGeom prst="rect">
            <a:avLst/>
          </a:prstGeom>
          <a:blipFill dpi="0" rotWithShape="0">
            <a:blip r:embed="rId15" cstate="print"/>
            <a:srcRect/>
            <a:tile tx="0" ty="0" sx="100000" sy="100000" flip="none" algn="tl"/>
          </a:blipFill>
          <a:ln w="9525">
            <a:noFill/>
            <a:miter lim="800000"/>
            <a:headEnd/>
            <a:tailEnd/>
          </a:ln>
          <a:effectLst/>
        </p:spPr>
        <p:txBody>
          <a:bodyPr wrap="none" anchor="ctr"/>
          <a:lstStyle/>
          <a:p>
            <a:endParaRPr kumimoji="1" lang="pt-PT" sz="2400"/>
          </a:p>
        </p:txBody>
      </p:sp>
      <p:sp>
        <p:nvSpPr>
          <p:cNvPr id="538653" name="Rectangle 29"/>
          <p:cNvSpPr>
            <a:spLocks noGrp="1" noChangeArrowheads="1"/>
          </p:cNvSpPr>
          <p:nvPr>
            <p:ph type="title"/>
          </p:nvPr>
        </p:nvSpPr>
        <p:spPr bwMode="auto">
          <a:xfrm>
            <a:off x="1066800" y="8382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38655" name="Rectangle 31"/>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a:solidFill>
                  <a:schemeClr val="tx2"/>
                </a:solidFill>
              </a:defRPr>
            </a:lvl1pPr>
          </a:lstStyle>
          <a:p>
            <a:endParaRPr lang="en-US"/>
          </a:p>
        </p:txBody>
      </p:sp>
      <p:sp>
        <p:nvSpPr>
          <p:cNvPr id="538656" name="Rectangle 32"/>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tx2"/>
                </a:solidFill>
              </a:defRPr>
            </a:lvl1pPr>
          </a:lstStyle>
          <a:p>
            <a:endParaRPr lang="en-US"/>
          </a:p>
        </p:txBody>
      </p:sp>
      <p:pic>
        <p:nvPicPr>
          <p:cNvPr id="538657" name="Picture 33" descr="anabnr2"/>
          <p:cNvPicPr>
            <a:picLocks noChangeAspect="1" noChangeArrowheads="1"/>
          </p:cNvPicPr>
          <p:nvPr/>
        </p:nvPicPr>
        <p:blipFill>
          <a:blip r:embed="rId16" cstate="print"/>
          <a:srcRect/>
          <a:stretch>
            <a:fillRect/>
          </a:stretch>
        </p:blipFill>
        <p:spPr bwMode="auto">
          <a:xfrm>
            <a:off x="1228725" y="0"/>
            <a:ext cx="7915275" cy="754063"/>
          </a:xfrm>
          <a:prstGeom prst="rect">
            <a:avLst/>
          </a:prstGeom>
          <a:noFill/>
        </p:spPr>
      </p:pic>
      <p:sp>
        <p:nvSpPr>
          <p:cNvPr id="538658" name="Rectangle 34"/>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endParaRPr kumimoji="1" lang="pt-PT" sz="2400"/>
          </a:p>
        </p:txBody>
      </p:sp>
      <p:sp>
        <p:nvSpPr>
          <p:cNvPr id="538659" name="Rectangle 35"/>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2400">
                <a:solidFill>
                  <a:schemeClr val="tx2"/>
                </a:solidFill>
              </a:defRPr>
            </a:lvl1pPr>
          </a:lstStyle>
          <a:p>
            <a:fld id="{25C240B8-B677-4E2F-AFF6-9EF20624CEA2}" type="slidenum">
              <a:rPr lang="en-US"/>
              <a:pPr/>
              <a:t>‹nº›</a:t>
            </a:fld>
            <a:endParaRPr lang="en-US" sz="1400"/>
          </a:p>
        </p:txBody>
      </p:sp>
      <p:sp>
        <p:nvSpPr>
          <p:cNvPr id="538660" name="Rectangle 36"/>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 id="2147483826" r:id="rId12"/>
    <p:sldLayoutId id="2147483827" r:id="rId13"/>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omlab.ox.ac.uk/oucl/research/areas/machlearn/Aleph/"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swi-prolog.org/" TargetMode="External"/><Relationship Id="rId2" Type="http://schemas.openxmlformats.org/officeDocument/2006/relationships/hyperlink" Target="http://yap.sourceforge.net/" TargetMode="External"/><Relationship Id="rId1" Type="http://schemas.openxmlformats.org/officeDocument/2006/relationships/slideLayout" Target="../slideLayouts/slideLayout2.xml"/><Relationship Id="rId4" Type="http://schemas.openxmlformats.org/officeDocument/2006/relationships/hyperlink" Target="http://www.comlab.ox.ac.uk/oucl/research/areas/machlearn/Aleph/"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0994" name="Rectangle 2"/>
          <p:cNvSpPr>
            <a:spLocks noGrp="1" noChangeArrowheads="1"/>
          </p:cNvSpPr>
          <p:nvPr>
            <p:ph type="title"/>
          </p:nvPr>
        </p:nvSpPr>
        <p:spPr/>
        <p:txBody>
          <a:bodyPr/>
          <a:lstStyle/>
          <a:p>
            <a:r>
              <a:rPr lang="pt-PT"/>
              <a:t>Outros métodos</a:t>
            </a:r>
            <a:endParaRPr lang="en-US"/>
          </a:p>
        </p:txBody>
      </p:sp>
      <p:sp>
        <p:nvSpPr>
          <p:cNvPr id="980995" name="Rectangle 3"/>
          <p:cNvSpPr>
            <a:spLocks noGrp="1" noChangeArrowheads="1"/>
          </p:cNvSpPr>
          <p:nvPr>
            <p:ph type="body" idx="1"/>
          </p:nvPr>
        </p:nvSpPr>
        <p:spPr/>
        <p:txBody>
          <a:bodyPr/>
          <a:lstStyle/>
          <a:p>
            <a:pPr>
              <a:lnSpc>
                <a:spcPct val="90000"/>
              </a:lnSpc>
            </a:pPr>
            <a:r>
              <a:rPr lang="pt-PT" sz="2400">
                <a:solidFill>
                  <a:srgbClr val="090807"/>
                </a:solidFill>
              </a:rPr>
              <a:t>Árvores de decisão (decision trees)</a:t>
            </a:r>
          </a:p>
          <a:p>
            <a:pPr>
              <a:lnSpc>
                <a:spcPct val="90000"/>
              </a:lnSpc>
            </a:pPr>
            <a:r>
              <a:rPr lang="pt-PT" sz="2400">
                <a:solidFill>
                  <a:srgbClr val="090807"/>
                </a:solidFill>
              </a:rPr>
              <a:t>Clusterização (agrupamento - clustering)</a:t>
            </a:r>
          </a:p>
          <a:p>
            <a:pPr>
              <a:lnSpc>
                <a:spcPct val="90000"/>
              </a:lnSpc>
            </a:pPr>
            <a:r>
              <a:rPr lang="pt-PT" sz="2400">
                <a:solidFill>
                  <a:srgbClr val="090807"/>
                </a:solidFill>
              </a:rPr>
              <a:t>Baseados em explicação (explanation-based)</a:t>
            </a:r>
          </a:p>
          <a:p>
            <a:pPr>
              <a:lnSpc>
                <a:spcPct val="90000"/>
              </a:lnSpc>
            </a:pPr>
            <a:r>
              <a:rPr lang="pt-PT" sz="2400">
                <a:solidFill>
                  <a:srgbClr val="090807"/>
                </a:solidFill>
              </a:rPr>
              <a:t>Baseados em casos (case-based reasoning)</a:t>
            </a:r>
          </a:p>
          <a:p>
            <a:pPr>
              <a:lnSpc>
                <a:spcPct val="90000"/>
              </a:lnSpc>
            </a:pPr>
            <a:r>
              <a:rPr lang="pt-PT" sz="2400">
                <a:solidFill>
                  <a:srgbClr val="090807"/>
                </a:solidFill>
              </a:rPr>
              <a:t>Aprendizagem por reforço (reinforcement learning)</a:t>
            </a:r>
          </a:p>
          <a:p>
            <a:pPr>
              <a:lnSpc>
                <a:spcPct val="90000"/>
              </a:lnSpc>
            </a:pPr>
            <a:r>
              <a:rPr lang="pt-PT" sz="2400">
                <a:solidFill>
                  <a:srgbClr val="090807"/>
                </a:solidFill>
              </a:rPr>
              <a:t>Redes neuronais (neural networks)</a:t>
            </a:r>
          </a:p>
          <a:p>
            <a:pPr>
              <a:lnSpc>
                <a:spcPct val="90000"/>
              </a:lnSpc>
            </a:pPr>
            <a:r>
              <a:rPr lang="pt-PT" sz="2400">
                <a:solidFill>
                  <a:srgbClr val="090807"/>
                </a:solidFill>
              </a:rPr>
              <a:t>Algoritmos genéticos (genetic algorithms)</a:t>
            </a:r>
          </a:p>
          <a:p>
            <a:pPr>
              <a:lnSpc>
                <a:spcPct val="90000"/>
              </a:lnSpc>
            </a:pPr>
            <a:r>
              <a:rPr lang="pt-PT" sz="2400">
                <a:solidFill>
                  <a:srgbClr val="090807"/>
                </a:solidFill>
              </a:rPr>
              <a:t>Programação evolutiva (evolutionary programming)</a:t>
            </a:r>
          </a:p>
          <a:p>
            <a:pPr>
              <a:lnSpc>
                <a:spcPct val="90000"/>
              </a:lnSpc>
            </a:pPr>
            <a:r>
              <a:rPr lang="pt-PT" sz="2400">
                <a:solidFill>
                  <a:srgbClr val="090807"/>
                </a:solidFill>
              </a:rPr>
              <a:t>Estatísticos (statistical methods)</a:t>
            </a:r>
          </a:p>
          <a:p>
            <a:pPr>
              <a:lnSpc>
                <a:spcPct val="90000"/>
              </a:lnSpc>
            </a:pPr>
            <a:r>
              <a:rPr lang="pt-PT" sz="2400">
                <a:solidFill>
                  <a:srgbClr val="090807"/>
                </a:solidFill>
              </a:rPr>
              <a:t>Híbridos (mixture of the above...)</a:t>
            </a:r>
          </a:p>
          <a:p>
            <a:pPr>
              <a:lnSpc>
                <a:spcPct val="90000"/>
              </a:lnSpc>
            </a:pPr>
            <a:r>
              <a:rPr lang="pt-PT" sz="2400">
                <a:solidFill>
                  <a:schemeClr val="accent2"/>
                </a:solidFill>
              </a:rPr>
              <a:t>......</a:t>
            </a:r>
            <a:endParaRPr lang="en-US" sz="2400">
              <a:solidFill>
                <a:schemeClr val="accent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0210" name="Rectangle 2"/>
          <p:cNvSpPr>
            <a:spLocks noGrp="1" noChangeArrowheads="1"/>
          </p:cNvSpPr>
          <p:nvPr>
            <p:ph type="title"/>
          </p:nvPr>
        </p:nvSpPr>
        <p:spPr/>
        <p:txBody>
          <a:bodyPr/>
          <a:lstStyle/>
          <a:p>
            <a:r>
              <a:rPr lang="pt-PT" sz="4000"/>
              <a:t>Programação Lógica Indutiva</a:t>
            </a:r>
            <a:endParaRPr lang="en-US" sz="4000"/>
          </a:p>
        </p:txBody>
      </p:sp>
      <p:sp>
        <p:nvSpPr>
          <p:cNvPr id="990211" name="Rectangle 3"/>
          <p:cNvSpPr>
            <a:spLocks noGrp="1" noChangeArrowheads="1"/>
          </p:cNvSpPr>
          <p:nvPr>
            <p:ph type="body" idx="1"/>
          </p:nvPr>
        </p:nvSpPr>
        <p:spPr/>
        <p:txBody>
          <a:bodyPr/>
          <a:lstStyle/>
          <a:p>
            <a:r>
              <a:rPr lang="pt-PT" sz="2800"/>
              <a:t>Mais formalmente:</a:t>
            </a:r>
          </a:p>
          <a:p>
            <a:r>
              <a:rPr lang="pt-PT" sz="2800"/>
              <a:t>Dados:</a:t>
            </a:r>
          </a:p>
          <a:p>
            <a:pPr lvl="1"/>
            <a:r>
              <a:rPr lang="pt-PT" sz="2400"/>
              <a:t>Conjuntos de exemplos </a:t>
            </a:r>
            <a:r>
              <a:rPr lang="pt-PT" sz="2400" b="1">
                <a:solidFill>
                  <a:srgbClr val="009900"/>
                </a:solidFill>
              </a:rPr>
              <a:t>e</a:t>
            </a:r>
            <a:r>
              <a:rPr lang="pt-PT" sz="2400"/>
              <a:t> (observações, casos) rotulados como positivos ou negativos (classe </a:t>
            </a:r>
            <a:r>
              <a:rPr lang="pt-PT" sz="2400" b="1">
                <a:solidFill>
                  <a:srgbClr val="3C5CFC"/>
                </a:solidFill>
              </a:rPr>
              <a:t>c</a:t>
            </a:r>
            <a:r>
              <a:rPr lang="pt-PT" sz="2400"/>
              <a:t>)</a:t>
            </a:r>
          </a:p>
          <a:p>
            <a:pPr lvl="1"/>
            <a:r>
              <a:rPr lang="pt-PT" sz="2400"/>
              <a:t>Uma linguagem</a:t>
            </a:r>
          </a:p>
          <a:p>
            <a:pPr lvl="1"/>
            <a:r>
              <a:rPr lang="pt-PT" sz="2400"/>
              <a:t>Possivelmente, um conjunto de restrições</a:t>
            </a:r>
          </a:p>
          <a:p>
            <a:r>
              <a:rPr lang="pt-PT" sz="2800"/>
              <a:t>Encontrar:</a:t>
            </a:r>
          </a:p>
          <a:p>
            <a:pPr lvl="1"/>
            <a:r>
              <a:rPr lang="pt-PT" sz="2400"/>
              <a:t>Uma hipótese </a:t>
            </a:r>
            <a:r>
              <a:rPr lang="pt-PT" sz="2400">
                <a:solidFill>
                  <a:srgbClr val="FF0000"/>
                </a:solidFill>
              </a:rPr>
              <a:t>h</a:t>
            </a:r>
            <a:r>
              <a:rPr lang="pt-PT" sz="2400"/>
              <a:t>, tal que </a:t>
            </a:r>
            <a:r>
              <a:rPr lang="pt-PT" sz="2400" b="1">
                <a:solidFill>
                  <a:srgbClr val="FF0000"/>
                </a:solidFill>
              </a:rPr>
              <a:t>h</a:t>
            </a:r>
            <a:r>
              <a:rPr lang="pt-PT" sz="2400" b="1"/>
              <a:t>(</a:t>
            </a:r>
            <a:r>
              <a:rPr lang="pt-PT" sz="2400" b="1">
                <a:solidFill>
                  <a:srgbClr val="009900"/>
                </a:solidFill>
              </a:rPr>
              <a:t>e</a:t>
            </a:r>
            <a:r>
              <a:rPr lang="pt-PT" sz="2400" b="1" baseline="-25000">
                <a:solidFill>
                  <a:srgbClr val="009900"/>
                </a:solidFill>
              </a:rPr>
              <a:t>i</a:t>
            </a:r>
            <a:r>
              <a:rPr lang="pt-PT" sz="2400" b="1"/>
              <a:t>)</a:t>
            </a:r>
            <a:r>
              <a:rPr lang="pt-PT" sz="2400" b="1">
                <a:solidFill>
                  <a:srgbClr val="009900"/>
                </a:solidFill>
              </a:rPr>
              <a:t> </a:t>
            </a:r>
            <a:r>
              <a:rPr lang="pt-PT" sz="2400" b="1"/>
              <a:t>= </a:t>
            </a:r>
            <a:r>
              <a:rPr lang="pt-PT" sz="2400" b="1">
                <a:solidFill>
                  <a:srgbClr val="3C5CFC"/>
                </a:solidFill>
              </a:rPr>
              <a:t>c</a:t>
            </a:r>
            <a:r>
              <a:rPr lang="pt-PT" sz="2400" b="1" baseline="-25000">
                <a:solidFill>
                  <a:srgbClr val="3C5CFC"/>
                </a:solidFill>
              </a:rPr>
              <a:t>i</a:t>
            </a:r>
          </a:p>
          <a:p>
            <a:pPr lvl="1"/>
            <a:r>
              <a:rPr lang="pt-PT" sz="2400"/>
              <a:t>Para o maior número possível de exemplos</a:t>
            </a:r>
          </a:p>
          <a:p>
            <a:pPr lvl="1"/>
            <a:endParaRPr lang="en-US" sz="2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234" name="Rectangle 2"/>
          <p:cNvSpPr>
            <a:spLocks noGrp="1" noChangeArrowheads="1"/>
          </p:cNvSpPr>
          <p:nvPr>
            <p:ph type="title"/>
          </p:nvPr>
        </p:nvSpPr>
        <p:spPr/>
        <p:txBody>
          <a:bodyPr/>
          <a:lstStyle/>
          <a:p>
            <a:r>
              <a:rPr lang="pt-PT"/>
              <a:t>Programação Lógica Indutiva</a:t>
            </a:r>
            <a:endParaRPr lang="en-US"/>
          </a:p>
        </p:txBody>
      </p:sp>
      <p:sp>
        <p:nvSpPr>
          <p:cNvPr id="991235" name="Rectangle 3"/>
          <p:cNvSpPr>
            <a:spLocks noGrp="1" noChangeArrowheads="1"/>
          </p:cNvSpPr>
          <p:nvPr>
            <p:ph type="body" idx="1"/>
          </p:nvPr>
        </p:nvSpPr>
        <p:spPr/>
        <p:txBody>
          <a:bodyPr/>
          <a:lstStyle/>
          <a:p>
            <a:endParaRPr lang="pt-PT" sz="2800"/>
          </a:p>
          <a:p>
            <a:r>
              <a:rPr lang="pt-PT" sz="2800"/>
              <a:t>Vantagens:</a:t>
            </a:r>
          </a:p>
          <a:p>
            <a:pPr lvl="1"/>
            <a:r>
              <a:rPr lang="pt-PT" sz="2400"/>
              <a:t>Utilização de uma linguagem fácil de interpretar, mais próxima do especialista</a:t>
            </a:r>
          </a:p>
          <a:p>
            <a:pPr lvl="1"/>
            <a:r>
              <a:rPr lang="pt-PT" sz="2400"/>
              <a:t>Classificadores mais concisos</a:t>
            </a:r>
          </a:p>
          <a:p>
            <a:pPr lvl="1"/>
            <a:r>
              <a:rPr lang="pt-PT" sz="2400"/>
              <a:t>Poder de representação: representa relações</a:t>
            </a:r>
          </a:p>
          <a:p>
            <a:r>
              <a:rPr lang="pt-PT" sz="2800"/>
              <a:t>Devantagens: </a:t>
            </a:r>
          </a:p>
          <a:p>
            <a:pPr lvl="1"/>
            <a:r>
              <a:rPr lang="pt-PT" sz="2400"/>
              <a:t>Tamanho do espaço de busca para alguns problemas</a:t>
            </a:r>
          </a:p>
          <a:p>
            <a:pPr lvl="1"/>
            <a:r>
              <a:rPr lang="pt-PT" sz="2400"/>
              <a:t>Classificação não probabilística</a:t>
            </a:r>
          </a:p>
          <a:p>
            <a:pPr lvl="1"/>
            <a:endParaRPr lang="en-US" sz="2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186" name="Rectangle 2"/>
          <p:cNvSpPr>
            <a:spLocks noGrp="1" noChangeArrowheads="1"/>
          </p:cNvSpPr>
          <p:nvPr>
            <p:ph type="title"/>
          </p:nvPr>
        </p:nvSpPr>
        <p:spPr>
          <a:xfrm>
            <a:off x="914400" y="304800"/>
            <a:ext cx="7772400" cy="1143000"/>
          </a:xfrm>
        </p:spPr>
        <p:txBody>
          <a:bodyPr/>
          <a:lstStyle/>
          <a:p>
            <a:r>
              <a:rPr lang="en-US" b="1"/>
              <a:t>ILP: A Common Approach</a:t>
            </a:r>
          </a:p>
        </p:txBody>
      </p:sp>
      <p:sp>
        <p:nvSpPr>
          <p:cNvPr id="861187" name="Rectangle 3"/>
          <p:cNvSpPr>
            <a:spLocks noGrp="1" noChangeArrowheads="1"/>
          </p:cNvSpPr>
          <p:nvPr>
            <p:ph type="body" idx="1"/>
          </p:nvPr>
        </p:nvSpPr>
        <p:spPr>
          <a:xfrm>
            <a:off x="838200" y="1524000"/>
            <a:ext cx="7772400" cy="4953000"/>
          </a:xfrm>
        </p:spPr>
        <p:txBody>
          <a:bodyPr/>
          <a:lstStyle/>
          <a:p>
            <a:pPr>
              <a:buClr>
                <a:srgbClr val="1F4081"/>
              </a:buClr>
            </a:pPr>
            <a:r>
              <a:rPr lang="en-US">
                <a:solidFill>
                  <a:srgbClr val="1F4081"/>
                </a:solidFill>
              </a:rPr>
              <a:t>Use a greedy covering algorithm.</a:t>
            </a:r>
          </a:p>
          <a:p>
            <a:pPr lvl="1">
              <a:buClr>
                <a:srgbClr val="1F4081"/>
              </a:buClr>
            </a:pPr>
            <a:r>
              <a:rPr lang="en-US">
                <a:solidFill>
                  <a:srgbClr val="1F4081"/>
                </a:solidFill>
              </a:rPr>
              <a:t>Repeat while some positive examples remain uncovered (not entailed):</a:t>
            </a:r>
          </a:p>
          <a:p>
            <a:pPr lvl="2"/>
            <a:r>
              <a:rPr lang="en-US">
                <a:solidFill>
                  <a:srgbClr val="1F4081"/>
                </a:solidFill>
              </a:rPr>
              <a:t>Find a </a:t>
            </a:r>
            <a:r>
              <a:rPr lang="en-US" i="1">
                <a:solidFill>
                  <a:srgbClr val="1F4081"/>
                </a:solidFill>
              </a:rPr>
              <a:t>good clause</a:t>
            </a:r>
            <a:r>
              <a:rPr lang="en-US">
                <a:solidFill>
                  <a:srgbClr val="1F4081"/>
                </a:solidFill>
              </a:rPr>
              <a:t> (one that covers as many positive examples as possible but no/few negatives).</a:t>
            </a:r>
          </a:p>
          <a:p>
            <a:pPr lvl="2"/>
            <a:r>
              <a:rPr lang="en-US">
                <a:solidFill>
                  <a:srgbClr val="1F4081"/>
                </a:solidFill>
              </a:rPr>
              <a:t>Add that clause to the current theory, and remove the positive examples that it covers.</a:t>
            </a:r>
          </a:p>
          <a:p>
            <a:pPr>
              <a:buClr>
                <a:srgbClr val="1F4081"/>
              </a:buClr>
            </a:pPr>
            <a:r>
              <a:rPr lang="en-US">
                <a:solidFill>
                  <a:srgbClr val="1F4081"/>
                </a:solidFill>
              </a:rPr>
              <a:t>ILP algorithms use this approach but vary in their method for finding a </a:t>
            </a:r>
            <a:r>
              <a:rPr lang="en-US" i="1">
                <a:solidFill>
                  <a:srgbClr val="1F4081"/>
                </a:solidFill>
              </a:rPr>
              <a:t>good clause</a:t>
            </a:r>
            <a:r>
              <a:rPr lang="en-US">
                <a:solidFill>
                  <a:srgbClr val="1F4081"/>
                </a:solidFill>
              </a:rPr>
              <a:t>.</a:t>
            </a:r>
          </a:p>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0" name="Rectangle 2"/>
          <p:cNvSpPr>
            <a:spLocks noGrp="1" noChangeArrowheads="1"/>
          </p:cNvSpPr>
          <p:nvPr>
            <p:ph type="body" idx="1"/>
          </p:nvPr>
        </p:nvSpPr>
        <p:spPr>
          <a:xfrm>
            <a:off x="914400" y="2743200"/>
            <a:ext cx="7772400" cy="4114800"/>
          </a:xfrm>
          <a:noFill/>
          <a:ln/>
        </p:spPr>
        <p:txBody>
          <a:bodyPr/>
          <a:lstStyle/>
          <a:p>
            <a:pPr>
              <a:buClr>
                <a:srgbClr val="1F4081"/>
              </a:buClr>
            </a:pPr>
            <a:r>
              <a:rPr lang="en-US">
                <a:solidFill>
                  <a:srgbClr val="1F4081"/>
                </a:solidFill>
              </a:rPr>
              <a:t>PROGOL, ALEPH (top-down): </a:t>
            </a:r>
            <a:r>
              <a:rPr lang="en-US">
                <a:solidFill>
                  <a:srgbClr val="FE3600"/>
                </a:solidFill>
              </a:rPr>
              <a:t>saturates</a:t>
            </a:r>
            <a:r>
              <a:rPr lang="en-US">
                <a:solidFill>
                  <a:srgbClr val="1F4081"/>
                </a:solidFill>
              </a:rPr>
              <a:t> first </a:t>
            </a:r>
            <a:r>
              <a:rPr lang="en-US">
                <a:solidFill>
                  <a:srgbClr val="1A861F"/>
                </a:solidFill>
              </a:rPr>
              <a:t>uncovered</a:t>
            </a:r>
            <a:r>
              <a:rPr lang="en-US">
                <a:solidFill>
                  <a:srgbClr val="1F4081"/>
                </a:solidFill>
              </a:rPr>
              <a:t> positive example, and then performs </a:t>
            </a:r>
            <a:r>
              <a:rPr lang="en-US">
                <a:solidFill>
                  <a:srgbClr val="1A861F"/>
                </a:solidFill>
              </a:rPr>
              <a:t>top-down</a:t>
            </a:r>
            <a:r>
              <a:rPr lang="en-US">
                <a:solidFill>
                  <a:srgbClr val="1F4081"/>
                </a:solidFill>
              </a:rPr>
              <a:t> </a:t>
            </a:r>
            <a:r>
              <a:rPr lang="en-US">
                <a:solidFill>
                  <a:srgbClr val="1A861F"/>
                </a:solidFill>
              </a:rPr>
              <a:t>admissible</a:t>
            </a:r>
            <a:r>
              <a:rPr lang="en-US">
                <a:solidFill>
                  <a:srgbClr val="1F4081"/>
                </a:solidFill>
              </a:rPr>
              <a:t> search of the </a:t>
            </a:r>
            <a:r>
              <a:rPr lang="en-US">
                <a:solidFill>
                  <a:srgbClr val="1A861F"/>
                </a:solidFill>
              </a:rPr>
              <a:t>lattice</a:t>
            </a:r>
            <a:r>
              <a:rPr lang="en-US">
                <a:solidFill>
                  <a:srgbClr val="1F4081"/>
                </a:solidFill>
              </a:rPr>
              <a:t> above this saturated example.</a:t>
            </a:r>
          </a:p>
          <a:p>
            <a:pPr>
              <a:buClr>
                <a:srgbClr val="1F4081"/>
              </a:buClr>
            </a:pPr>
            <a:r>
              <a:rPr lang="en-US">
                <a:solidFill>
                  <a:srgbClr val="1F4081"/>
                </a:solidFill>
              </a:rPr>
              <a:t>GOLEM (</a:t>
            </a:r>
            <a:r>
              <a:rPr lang="en-US">
                <a:solidFill>
                  <a:srgbClr val="1A861F"/>
                </a:solidFill>
              </a:rPr>
              <a:t>bottom-up</a:t>
            </a:r>
            <a:r>
              <a:rPr lang="en-US">
                <a:solidFill>
                  <a:srgbClr val="1F4081"/>
                </a:solidFill>
              </a:rPr>
              <a:t>), FOIL (top-down), LINUS/DINUS.</a:t>
            </a:r>
          </a:p>
          <a:p>
            <a:pPr>
              <a:buClr>
                <a:srgbClr val="1F4081"/>
              </a:buClr>
            </a:pPr>
            <a:r>
              <a:rPr lang="pt-PT">
                <a:solidFill>
                  <a:srgbClr val="1F4081"/>
                </a:solidFill>
              </a:rPr>
              <a:t>Tilde, Claudien, IndLog, ... </a:t>
            </a:r>
            <a:endParaRPr lang="en-US">
              <a:solidFill>
                <a:srgbClr val="1F4081"/>
              </a:solidFill>
            </a:endParaRPr>
          </a:p>
        </p:txBody>
      </p:sp>
      <p:sp>
        <p:nvSpPr>
          <p:cNvPr id="862211" name="Rectangle 3"/>
          <p:cNvSpPr>
            <a:spLocks noChangeArrowheads="1"/>
          </p:cNvSpPr>
          <p:nvPr/>
        </p:nvSpPr>
        <p:spPr bwMode="auto">
          <a:xfrm>
            <a:off x="990600" y="838200"/>
            <a:ext cx="7772400" cy="1143000"/>
          </a:xfrm>
          <a:prstGeom prst="rect">
            <a:avLst/>
          </a:prstGeom>
          <a:noFill/>
          <a:ln w="9525">
            <a:noFill/>
            <a:miter lim="800000"/>
            <a:headEnd/>
            <a:tailEnd/>
          </a:ln>
          <a:effectLst/>
        </p:spPr>
        <p:txBody>
          <a:bodyPr anchor="ctr"/>
          <a:lstStyle/>
          <a:p>
            <a:pPr algn="l"/>
            <a:endParaRPr lang="pt-PT" sz="4400">
              <a:solidFill>
                <a:schemeClr val="tx2"/>
              </a:solidFill>
            </a:endParaRPr>
          </a:p>
        </p:txBody>
      </p:sp>
      <p:sp>
        <p:nvSpPr>
          <p:cNvPr id="862212" name="Rectangle 4"/>
          <p:cNvSpPr>
            <a:spLocks noGrp="1" noChangeArrowheads="1"/>
          </p:cNvSpPr>
          <p:nvPr>
            <p:ph type="title"/>
          </p:nvPr>
        </p:nvSpPr>
        <p:spPr>
          <a:xfrm>
            <a:off x="685800" y="1143000"/>
            <a:ext cx="7772400" cy="1143000"/>
          </a:xfrm>
        </p:spPr>
        <p:txBody>
          <a:bodyPr/>
          <a:lstStyle/>
          <a:p>
            <a:r>
              <a:rPr lang="en-US" b="1"/>
              <a:t>Some ILP Systems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3234" name="Rectangle 2"/>
          <p:cNvSpPr>
            <a:spLocks noGrp="1" noChangeArrowheads="1"/>
          </p:cNvSpPr>
          <p:nvPr>
            <p:ph type="title"/>
          </p:nvPr>
        </p:nvSpPr>
        <p:spPr>
          <a:xfrm>
            <a:off x="990600" y="457200"/>
            <a:ext cx="7772400" cy="1143000"/>
          </a:xfrm>
        </p:spPr>
        <p:txBody>
          <a:bodyPr/>
          <a:lstStyle/>
          <a:p>
            <a:r>
              <a:rPr lang="en-US" b="1"/>
              <a:t>ILP Saturation</a:t>
            </a:r>
          </a:p>
        </p:txBody>
      </p:sp>
      <p:sp>
        <p:nvSpPr>
          <p:cNvPr id="863235" name="Rectangle 3"/>
          <p:cNvSpPr>
            <a:spLocks noGrp="1" noChangeArrowheads="1"/>
          </p:cNvSpPr>
          <p:nvPr>
            <p:ph type="body" idx="1"/>
          </p:nvPr>
        </p:nvSpPr>
        <p:spPr>
          <a:xfrm>
            <a:off x="990600" y="1676400"/>
            <a:ext cx="7772400" cy="4800600"/>
          </a:xfrm>
        </p:spPr>
        <p:txBody>
          <a:bodyPr/>
          <a:lstStyle/>
          <a:p>
            <a:pPr>
              <a:lnSpc>
                <a:spcPct val="80000"/>
              </a:lnSpc>
              <a:buClr>
                <a:schemeClr val="tx2"/>
              </a:buClr>
            </a:pPr>
            <a:r>
              <a:rPr lang="en-US" sz="2800">
                <a:solidFill>
                  <a:schemeClr val="tx2"/>
                </a:solidFill>
              </a:rPr>
              <a:t>Consists of building a </a:t>
            </a:r>
            <a:r>
              <a:rPr lang="en-US" sz="2800" i="1">
                <a:solidFill>
                  <a:schemeClr val="tx2"/>
                </a:solidFill>
              </a:rPr>
              <a:t>bottom clause </a:t>
            </a:r>
            <a:r>
              <a:rPr lang="en-US" sz="2800">
                <a:solidFill>
                  <a:schemeClr val="tx2"/>
                </a:solidFill>
              </a:rPr>
              <a:t>(seed) </a:t>
            </a:r>
          </a:p>
          <a:p>
            <a:pPr>
              <a:lnSpc>
                <a:spcPct val="80000"/>
              </a:lnSpc>
              <a:buClr>
                <a:schemeClr val="tx2"/>
              </a:buClr>
            </a:pPr>
            <a:r>
              <a:rPr lang="en-US" sz="2800">
                <a:solidFill>
                  <a:schemeClr val="tx2"/>
                </a:solidFill>
              </a:rPr>
              <a:t>Incorporates background knowledge to an atomic formula</a:t>
            </a:r>
          </a:p>
          <a:p>
            <a:pPr>
              <a:lnSpc>
                <a:spcPct val="80000"/>
              </a:lnSpc>
              <a:buClr>
                <a:schemeClr val="tx2"/>
              </a:buClr>
            </a:pPr>
            <a:r>
              <a:rPr lang="en-US" sz="2800">
                <a:solidFill>
                  <a:schemeClr val="tx2"/>
                </a:solidFill>
              </a:rPr>
              <a:t>Example:</a:t>
            </a:r>
          </a:p>
          <a:p>
            <a:pPr>
              <a:lnSpc>
                <a:spcPct val="80000"/>
              </a:lnSpc>
              <a:buClr>
                <a:schemeClr val="tx2"/>
              </a:buClr>
              <a:buFont typeface="Wingdings" pitchFamily="2" charset="2"/>
              <a:buNone/>
            </a:pPr>
            <a:endParaRPr lang="en-US" sz="1800" b="1">
              <a:solidFill>
                <a:schemeClr val="tx2"/>
              </a:solidFill>
            </a:endParaRPr>
          </a:p>
          <a:p>
            <a:pPr>
              <a:lnSpc>
                <a:spcPct val="80000"/>
              </a:lnSpc>
              <a:buClr>
                <a:schemeClr val="tx2"/>
              </a:buClr>
              <a:buFont typeface="Wingdings" pitchFamily="2" charset="2"/>
              <a:buNone/>
            </a:pPr>
            <a:r>
              <a:rPr lang="en-US" sz="1800" b="1">
                <a:solidFill>
                  <a:schemeClr val="tx2"/>
                </a:solidFill>
              </a:rPr>
              <a:t>metabolism(</a:t>
            </a:r>
            <a:r>
              <a:rPr lang="en-US" sz="1800" b="1">
                <a:solidFill>
                  <a:srgbClr val="1A861F"/>
                </a:solidFill>
              </a:rPr>
              <a:t>A</a:t>
            </a:r>
            <a:r>
              <a:rPr lang="en-US" sz="1800" b="1">
                <a:solidFill>
                  <a:schemeClr val="tx2"/>
                </a:solidFill>
              </a:rPr>
              <a:t>) :-</a:t>
            </a:r>
          </a:p>
          <a:p>
            <a:pPr>
              <a:lnSpc>
                <a:spcPct val="80000"/>
              </a:lnSpc>
              <a:buClr>
                <a:schemeClr val="tx2"/>
              </a:buClr>
              <a:buFont typeface="Wingdings" pitchFamily="2" charset="2"/>
              <a:buNone/>
            </a:pPr>
            <a:r>
              <a:rPr lang="en-US" sz="1800" b="1">
                <a:solidFill>
                  <a:schemeClr val="tx2"/>
                </a:solidFill>
              </a:rPr>
              <a:t>   	essential(</a:t>
            </a:r>
            <a:r>
              <a:rPr lang="en-US" sz="1800" b="1">
                <a:solidFill>
                  <a:srgbClr val="1A861F"/>
                </a:solidFill>
              </a:rPr>
              <a:t>A</a:t>
            </a:r>
            <a:r>
              <a:rPr lang="en-US" sz="1800" b="1">
                <a:solidFill>
                  <a:schemeClr val="tx2"/>
                </a:solidFill>
              </a:rPr>
              <a:t>,'Non-Essential'), motif(</a:t>
            </a:r>
            <a:r>
              <a:rPr lang="en-US" sz="1800" b="1">
                <a:solidFill>
                  <a:srgbClr val="1A861F"/>
                </a:solidFill>
              </a:rPr>
              <a:t>A</a:t>
            </a:r>
            <a:r>
              <a:rPr lang="en-US" sz="1800" b="1">
                <a:solidFill>
                  <a:schemeClr val="tx2"/>
                </a:solidFill>
              </a:rPr>
              <a:t>,'PS00510'), chromosome(</a:t>
            </a:r>
            <a:r>
              <a:rPr lang="en-US" sz="1800" b="1">
                <a:solidFill>
                  <a:srgbClr val="1A861F"/>
                </a:solidFill>
              </a:rPr>
              <a:t>A</a:t>
            </a:r>
            <a:r>
              <a:rPr lang="en-US" sz="1800" b="1">
                <a:solidFill>
                  <a:schemeClr val="tx2"/>
                </a:solidFill>
              </a:rPr>
              <a:t>,'14'), </a:t>
            </a:r>
          </a:p>
          <a:p>
            <a:pPr>
              <a:lnSpc>
                <a:spcPct val="80000"/>
              </a:lnSpc>
              <a:buClr>
                <a:schemeClr val="tx2"/>
              </a:buClr>
              <a:buFont typeface="Wingdings" pitchFamily="2" charset="2"/>
              <a:buNone/>
            </a:pPr>
            <a:r>
              <a:rPr lang="en-US" sz="1800" b="1">
                <a:solidFill>
                  <a:srgbClr val="A50021"/>
                </a:solidFill>
              </a:rPr>
              <a:t>        interaction</a:t>
            </a:r>
            <a:r>
              <a:rPr lang="en-US" sz="1800" b="1">
                <a:solidFill>
                  <a:schemeClr val="tx2"/>
                </a:solidFill>
              </a:rPr>
              <a:t>(</a:t>
            </a:r>
            <a:r>
              <a:rPr lang="en-US" sz="1800" b="1">
                <a:solidFill>
                  <a:srgbClr val="1A861F"/>
                </a:solidFill>
              </a:rPr>
              <a:t>A</a:t>
            </a:r>
            <a:r>
              <a:rPr lang="en-US" sz="1800" b="1">
                <a:solidFill>
                  <a:schemeClr val="tx2"/>
                </a:solidFill>
              </a:rPr>
              <a:t>,</a:t>
            </a:r>
            <a:r>
              <a:rPr lang="en-US" sz="1800" b="1">
                <a:solidFill>
                  <a:schemeClr val="accent2"/>
                </a:solidFill>
              </a:rPr>
              <a:t>B</a:t>
            </a:r>
            <a:r>
              <a:rPr lang="en-US" sz="1800" b="1">
                <a:solidFill>
                  <a:schemeClr val="tx2"/>
                </a:solidFill>
              </a:rPr>
              <a:t>,</a:t>
            </a:r>
            <a:r>
              <a:rPr lang="en-US" sz="1800" b="1">
                <a:solidFill>
                  <a:srgbClr val="3C5CFC"/>
                </a:solidFill>
              </a:rPr>
              <a:t>C</a:t>
            </a:r>
            <a:r>
              <a:rPr lang="en-US" sz="1800" b="1">
                <a:solidFill>
                  <a:schemeClr val="tx2"/>
                </a:solidFill>
              </a:rPr>
              <a:t>,E), </a:t>
            </a:r>
          </a:p>
          <a:p>
            <a:pPr>
              <a:lnSpc>
                <a:spcPct val="80000"/>
              </a:lnSpc>
              <a:buClr>
                <a:schemeClr val="tx2"/>
              </a:buClr>
              <a:buFont typeface="Wingdings" pitchFamily="2" charset="2"/>
              <a:buNone/>
            </a:pPr>
            <a:r>
              <a:rPr lang="en-US" sz="1800" b="1">
                <a:solidFill>
                  <a:schemeClr val="tx2"/>
                </a:solidFill>
              </a:rPr>
              <a:t>        essential(</a:t>
            </a:r>
            <a:r>
              <a:rPr lang="en-US" sz="1800" b="1">
                <a:solidFill>
                  <a:schemeClr val="accent2"/>
                </a:solidFill>
              </a:rPr>
              <a:t>B</a:t>
            </a:r>
            <a:r>
              <a:rPr lang="en-US" sz="1800" b="1">
                <a:solidFill>
                  <a:schemeClr val="tx2"/>
                </a:solidFill>
              </a:rPr>
              <a:t>,'Non-Essential'), motif(</a:t>
            </a:r>
            <a:r>
              <a:rPr lang="en-US" sz="1800" b="1">
                <a:solidFill>
                  <a:schemeClr val="accent2"/>
                </a:solidFill>
              </a:rPr>
              <a:t>B</a:t>
            </a:r>
            <a:r>
              <a:rPr lang="en-US" sz="1800" b="1">
                <a:solidFill>
                  <a:schemeClr val="tx2"/>
                </a:solidFill>
              </a:rPr>
              <a:t>,'PS00188'), chromosome(</a:t>
            </a:r>
            <a:r>
              <a:rPr lang="en-US" sz="1800" b="1">
                <a:solidFill>
                  <a:schemeClr val="accent2"/>
                </a:solidFill>
              </a:rPr>
              <a:t>B</a:t>
            </a:r>
            <a:r>
              <a:rPr lang="en-US" sz="1800" b="1">
                <a:solidFill>
                  <a:schemeClr val="tx2"/>
                </a:solidFill>
              </a:rPr>
              <a:t>,'2'),</a:t>
            </a:r>
          </a:p>
          <a:p>
            <a:pPr>
              <a:lnSpc>
                <a:spcPct val="80000"/>
              </a:lnSpc>
              <a:buClr>
                <a:schemeClr val="tx2"/>
              </a:buClr>
              <a:buFont typeface="Wingdings" pitchFamily="2" charset="2"/>
              <a:buNone/>
            </a:pPr>
            <a:r>
              <a:rPr lang="en-US" sz="1800" b="1">
                <a:solidFill>
                  <a:srgbClr val="A50021"/>
                </a:solidFill>
              </a:rPr>
              <a:t>        interaction</a:t>
            </a:r>
            <a:r>
              <a:rPr lang="en-US" sz="1800" b="1">
                <a:solidFill>
                  <a:schemeClr val="tx2"/>
                </a:solidFill>
              </a:rPr>
              <a:t>(</a:t>
            </a:r>
            <a:r>
              <a:rPr lang="en-US" sz="1800" b="1">
                <a:solidFill>
                  <a:srgbClr val="1A861F"/>
                </a:solidFill>
              </a:rPr>
              <a:t>A</a:t>
            </a:r>
            <a:r>
              <a:rPr lang="en-US" sz="1800" b="1">
                <a:solidFill>
                  <a:schemeClr val="tx2"/>
                </a:solidFill>
              </a:rPr>
              <a:t>,F,</a:t>
            </a:r>
            <a:r>
              <a:rPr lang="en-US" sz="1800" b="1">
                <a:solidFill>
                  <a:srgbClr val="FD3425"/>
                </a:solidFill>
              </a:rPr>
              <a:t>D</a:t>
            </a:r>
            <a:r>
              <a:rPr lang="en-US" sz="1800" b="1">
                <a:solidFill>
                  <a:schemeClr val="tx2"/>
                </a:solidFill>
              </a:rPr>
              <a:t>,G),</a:t>
            </a:r>
          </a:p>
          <a:p>
            <a:pPr>
              <a:lnSpc>
                <a:spcPct val="80000"/>
              </a:lnSpc>
              <a:buClr>
                <a:schemeClr val="tx2"/>
              </a:buClr>
              <a:buFont typeface="Wingdings" pitchFamily="2" charset="2"/>
              <a:buNone/>
            </a:pPr>
            <a:r>
              <a:rPr lang="en-US" sz="1800" b="1">
                <a:solidFill>
                  <a:srgbClr val="A50021"/>
                </a:solidFill>
              </a:rPr>
              <a:t>        </a:t>
            </a:r>
            <a:r>
              <a:rPr lang="en-US" sz="1800" b="1">
                <a:solidFill>
                  <a:schemeClr val="tx2"/>
                </a:solidFill>
              </a:rPr>
              <a:t>intertype(</a:t>
            </a:r>
            <a:r>
              <a:rPr lang="en-US" sz="1800" b="1">
                <a:solidFill>
                  <a:srgbClr val="3C5CFC"/>
                </a:solidFill>
              </a:rPr>
              <a:t>C</a:t>
            </a:r>
            <a:r>
              <a:rPr lang="en-US" sz="1800" b="1">
                <a:solidFill>
                  <a:schemeClr val="tx2"/>
                </a:solidFill>
              </a:rPr>
              <a:t>,'Genetic'), intertype(</a:t>
            </a:r>
            <a:r>
              <a:rPr lang="en-US" sz="1800" b="1">
                <a:solidFill>
                  <a:srgbClr val="FD3425"/>
                </a:solidFill>
              </a:rPr>
              <a:t>D</a:t>
            </a:r>
            <a:r>
              <a:rPr lang="en-US" sz="1800" b="1">
                <a:solidFill>
                  <a:schemeClr val="tx2"/>
                </a:solidFill>
              </a:rPr>
              <a:t>,?),    		</a:t>
            </a:r>
          </a:p>
          <a:p>
            <a:pPr>
              <a:lnSpc>
                <a:spcPct val="80000"/>
              </a:lnSpc>
              <a:buClr>
                <a:schemeClr val="tx2"/>
              </a:buClr>
              <a:buFont typeface="Wingdings" pitchFamily="2" charset="2"/>
              <a:buNone/>
            </a:pPr>
            <a:r>
              <a:rPr lang="en-US" sz="1800" b="1">
                <a:solidFill>
                  <a:srgbClr val="A50021"/>
                </a:solidFill>
              </a:rPr>
              <a:t>        interaction</a:t>
            </a:r>
            <a:r>
              <a:rPr lang="en-US" sz="1800" b="1">
                <a:solidFill>
                  <a:schemeClr val="tx2"/>
                </a:solidFill>
              </a:rPr>
              <a:t>(</a:t>
            </a:r>
            <a:r>
              <a:rPr lang="en-US" sz="1800" b="1">
                <a:solidFill>
                  <a:schemeClr val="accent2"/>
                </a:solidFill>
              </a:rPr>
              <a:t>B</a:t>
            </a:r>
            <a:r>
              <a:rPr lang="en-US" sz="1800" b="1">
                <a:solidFill>
                  <a:schemeClr val="tx2"/>
                </a:solidFill>
              </a:rPr>
              <a:t>,</a:t>
            </a:r>
            <a:r>
              <a:rPr lang="en-US" sz="1800" b="1">
                <a:solidFill>
                  <a:srgbClr val="1A861F"/>
                </a:solidFill>
              </a:rPr>
              <a:t>A</a:t>
            </a:r>
            <a:r>
              <a:rPr lang="en-US" sz="1800" b="1">
                <a:solidFill>
                  <a:schemeClr val="tx2"/>
                </a:solidFill>
              </a:rPr>
              <a:t>,</a:t>
            </a:r>
            <a:r>
              <a:rPr lang="en-US" sz="1800" b="1">
                <a:solidFill>
                  <a:srgbClr val="3C5CFC"/>
                </a:solidFill>
              </a:rPr>
              <a:t>C</a:t>
            </a:r>
            <a:r>
              <a:rPr lang="en-US" sz="1800" b="1">
                <a:solidFill>
                  <a:schemeClr val="tx2"/>
                </a:solidFill>
              </a:rPr>
              <a:t>,E), 	</a:t>
            </a:r>
          </a:p>
          <a:p>
            <a:pPr>
              <a:lnSpc>
                <a:spcPct val="80000"/>
              </a:lnSpc>
              <a:buClr>
                <a:schemeClr val="tx2"/>
              </a:buClr>
              <a:buFont typeface="Wingdings" pitchFamily="2" charset="2"/>
              <a:buNone/>
            </a:pPr>
            <a:r>
              <a:rPr lang="en-US" sz="1800" b="1">
                <a:solidFill>
                  <a:srgbClr val="A50021"/>
                </a:solidFill>
              </a:rPr>
              <a:t>        interaction</a:t>
            </a:r>
            <a:r>
              <a:rPr lang="en-US" sz="1800" b="1">
                <a:solidFill>
                  <a:schemeClr val="tx2"/>
                </a:solidFill>
              </a:rPr>
              <a:t>(</a:t>
            </a:r>
            <a:r>
              <a:rPr lang="en-US" sz="1800" b="1">
                <a:solidFill>
                  <a:schemeClr val="accent2"/>
                </a:solidFill>
              </a:rPr>
              <a:t>B</a:t>
            </a:r>
            <a:r>
              <a:rPr lang="en-US" sz="1800" b="1">
                <a:solidFill>
                  <a:schemeClr val="tx2"/>
                </a:solidFill>
              </a:rPr>
              <a:t>,H,</a:t>
            </a:r>
            <a:r>
              <a:rPr lang="en-US" sz="1800" b="1">
                <a:solidFill>
                  <a:srgbClr val="3C5CFC"/>
                </a:solidFill>
              </a:rPr>
              <a:t>C</a:t>
            </a:r>
            <a:r>
              <a:rPr lang="en-US" sz="1800" b="1">
                <a:solidFill>
                  <a:schemeClr val="tx2"/>
                </a:solidFill>
              </a:rPr>
              <a:t>,I),  </a:t>
            </a:r>
          </a:p>
          <a:p>
            <a:pPr>
              <a:lnSpc>
                <a:spcPct val="80000"/>
              </a:lnSpc>
              <a:buClr>
                <a:schemeClr val="tx2"/>
              </a:buClr>
              <a:buFont typeface="Wingdings" pitchFamily="2" charset="2"/>
              <a:buNone/>
            </a:pPr>
            <a:r>
              <a:rPr lang="en-US" sz="1800" b="1">
                <a:solidFill>
                  <a:srgbClr val="A50021"/>
                </a:solidFill>
              </a:rPr>
              <a:t>        interaction</a:t>
            </a:r>
            <a:r>
              <a:rPr lang="en-US" sz="1800" b="1">
                <a:solidFill>
                  <a:schemeClr val="tx2"/>
                </a:solidFill>
              </a:rPr>
              <a:t>(F,</a:t>
            </a:r>
            <a:r>
              <a:rPr lang="en-US" sz="1800" b="1">
                <a:solidFill>
                  <a:srgbClr val="1A861F"/>
                </a:solidFill>
              </a:rPr>
              <a:t>A</a:t>
            </a:r>
            <a:r>
              <a:rPr lang="en-US" sz="1800" b="1">
                <a:solidFill>
                  <a:schemeClr val="tx2"/>
                </a:solidFill>
              </a:rPr>
              <a:t>,</a:t>
            </a:r>
            <a:r>
              <a:rPr lang="en-US" sz="1800" b="1">
                <a:solidFill>
                  <a:srgbClr val="FD3425"/>
                </a:solidFill>
              </a:rPr>
              <a:t>D</a:t>
            </a:r>
            <a:r>
              <a:rPr lang="en-US" sz="1800" b="1">
                <a:solidFill>
                  <a:schemeClr val="tx2"/>
                </a:solidFill>
              </a:rPr>
              <a:t>,G),		</a:t>
            </a:r>
          </a:p>
          <a:p>
            <a:pPr>
              <a:lnSpc>
                <a:spcPct val="80000"/>
              </a:lnSpc>
              <a:buClr>
                <a:schemeClr val="tx2"/>
              </a:buClr>
              <a:buFont typeface="Wingdings" pitchFamily="2" charset="2"/>
              <a:buNone/>
            </a:pPr>
            <a:r>
              <a:rPr lang="en-US" sz="1800" b="1">
                <a:solidFill>
                  <a:srgbClr val="A50021"/>
                </a:solidFill>
              </a:rPr>
              <a:t>        interaction</a:t>
            </a:r>
            <a:r>
              <a:rPr lang="en-US" sz="1800" b="1">
                <a:solidFill>
                  <a:schemeClr val="tx2"/>
                </a:solidFill>
              </a:rPr>
              <a:t>(H,</a:t>
            </a:r>
            <a:r>
              <a:rPr lang="en-US" sz="1800" b="1">
                <a:solidFill>
                  <a:schemeClr val="accent2"/>
                </a:solidFill>
              </a:rPr>
              <a:t>B</a:t>
            </a:r>
            <a:r>
              <a:rPr lang="en-US" sz="1800" b="1">
                <a:solidFill>
                  <a:schemeClr val="tx2"/>
                </a:solidFill>
              </a:rPr>
              <a:t>,</a:t>
            </a:r>
            <a:r>
              <a:rPr lang="en-US" sz="1800" b="1">
                <a:solidFill>
                  <a:srgbClr val="3C5CFC"/>
                </a:solidFill>
              </a:rPr>
              <a:t>C</a:t>
            </a:r>
            <a:r>
              <a:rPr lang="en-US" sz="1800" b="1">
                <a:solidFill>
                  <a:schemeClr val="tx2"/>
                </a:solidFill>
              </a:rPr>
              <a:t>,I), </a:t>
            </a:r>
            <a:r>
              <a:rPr lang="en-US" sz="1800" b="1">
                <a:solidFill>
                  <a:srgbClr val="A50021"/>
                </a:solidFill>
              </a:rPr>
              <a:t>interaction</a:t>
            </a:r>
            <a:r>
              <a:rPr lang="en-US" sz="1800" b="1">
                <a:solidFill>
                  <a:schemeClr val="tx2"/>
                </a:solidFill>
              </a:rPr>
              <a:t>(H,_,_,_).</a:t>
            </a:r>
          </a:p>
          <a:p>
            <a:pPr>
              <a:lnSpc>
                <a:spcPct val="80000"/>
              </a:lnSpc>
              <a:buClr>
                <a:schemeClr val="tx2"/>
              </a:buClr>
              <a:buFont typeface="Wingdings" pitchFamily="2" charset="2"/>
              <a:buNone/>
            </a:pPr>
            <a:endParaRPr lang="en-US" sz="1800" b="1">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258" name="Rectangle 2"/>
          <p:cNvSpPr>
            <a:spLocks noGrp="1" noChangeArrowheads="1"/>
          </p:cNvSpPr>
          <p:nvPr>
            <p:ph type="title"/>
          </p:nvPr>
        </p:nvSpPr>
        <p:spPr/>
        <p:txBody>
          <a:bodyPr/>
          <a:lstStyle/>
          <a:p>
            <a:r>
              <a:rPr lang="en-US" b="1"/>
              <a:t>ILP: Aleph</a:t>
            </a:r>
          </a:p>
        </p:txBody>
      </p:sp>
      <p:sp>
        <p:nvSpPr>
          <p:cNvPr id="864259" name="Rectangle 3"/>
          <p:cNvSpPr>
            <a:spLocks noGrp="1" noChangeArrowheads="1"/>
          </p:cNvSpPr>
          <p:nvPr>
            <p:ph type="body" idx="1"/>
          </p:nvPr>
        </p:nvSpPr>
        <p:spPr>
          <a:xfrm>
            <a:off x="1066800" y="2209800"/>
            <a:ext cx="7772400" cy="4114800"/>
          </a:xfrm>
        </p:spPr>
        <p:txBody>
          <a:bodyPr/>
          <a:lstStyle/>
          <a:p>
            <a:pPr>
              <a:lnSpc>
                <a:spcPct val="90000"/>
              </a:lnSpc>
              <a:buClr>
                <a:srgbClr val="1F4081"/>
              </a:buClr>
            </a:pPr>
            <a:r>
              <a:rPr lang="en-US" sz="2800">
                <a:solidFill>
                  <a:srgbClr val="1F4081"/>
                </a:solidFill>
              </a:rPr>
              <a:t>Procedure to extract theories from examples</a:t>
            </a:r>
          </a:p>
          <a:p>
            <a:pPr>
              <a:lnSpc>
                <a:spcPct val="90000"/>
              </a:lnSpc>
              <a:buClr>
                <a:srgbClr val="1F4081"/>
              </a:buClr>
            </a:pPr>
            <a:r>
              <a:rPr lang="en-US" sz="2800">
                <a:solidFill>
                  <a:srgbClr val="1F4081"/>
                </a:solidFill>
              </a:rPr>
              <a:t>Complete (branch-and-bound) search for best clause in the </a:t>
            </a:r>
            <a:r>
              <a:rPr lang="en-US" sz="2800" b="1" i="1">
                <a:solidFill>
                  <a:srgbClr val="1F4081"/>
                </a:solidFill>
              </a:rPr>
              <a:t>whole</a:t>
            </a:r>
            <a:r>
              <a:rPr lang="en-US" sz="2800">
                <a:solidFill>
                  <a:srgbClr val="1F4081"/>
                </a:solidFill>
              </a:rPr>
              <a:t> space</a:t>
            </a:r>
          </a:p>
          <a:p>
            <a:pPr>
              <a:lnSpc>
                <a:spcPct val="90000"/>
              </a:lnSpc>
              <a:buClr>
                <a:srgbClr val="1F4081"/>
              </a:buClr>
            </a:pPr>
            <a:r>
              <a:rPr lang="en-US" sz="2800">
                <a:solidFill>
                  <a:srgbClr val="1F4081"/>
                </a:solidFill>
              </a:rPr>
              <a:t>Search subject to several user control settings</a:t>
            </a:r>
          </a:p>
          <a:p>
            <a:pPr lvl="1">
              <a:lnSpc>
                <a:spcPct val="90000"/>
              </a:lnSpc>
              <a:buClr>
                <a:srgbClr val="1F4081"/>
              </a:buClr>
            </a:pPr>
            <a:r>
              <a:rPr lang="en-US" sz="2400">
                <a:solidFill>
                  <a:srgbClr val="1F4081"/>
                </a:solidFill>
              </a:rPr>
              <a:t>Max clause length</a:t>
            </a:r>
          </a:p>
          <a:p>
            <a:pPr lvl="1">
              <a:lnSpc>
                <a:spcPct val="90000"/>
              </a:lnSpc>
              <a:buClr>
                <a:srgbClr val="1F4081"/>
              </a:buClr>
            </a:pPr>
            <a:r>
              <a:rPr lang="en-US" sz="2400">
                <a:solidFill>
                  <a:srgbClr val="1F4081"/>
                </a:solidFill>
              </a:rPr>
              <a:t>Max chaining length</a:t>
            </a:r>
          </a:p>
          <a:p>
            <a:pPr lvl="1">
              <a:lnSpc>
                <a:spcPct val="90000"/>
              </a:lnSpc>
              <a:buClr>
                <a:srgbClr val="1F4081"/>
              </a:buClr>
            </a:pPr>
            <a:r>
              <a:rPr lang="en-US" sz="2400">
                <a:solidFill>
                  <a:srgbClr val="1F4081"/>
                </a:solidFill>
              </a:rPr>
              <a:t>Minacc</a:t>
            </a:r>
          </a:p>
          <a:p>
            <a:pPr lvl="1">
              <a:lnSpc>
                <a:spcPct val="90000"/>
              </a:lnSpc>
              <a:buClr>
                <a:srgbClr val="1F4081"/>
              </a:buClr>
            </a:pPr>
            <a:r>
              <a:rPr lang="en-US" sz="2400">
                <a:solidFill>
                  <a:srgbClr val="1F4081"/>
                </a:solidFill>
              </a:rPr>
              <a:t>Max nodes</a:t>
            </a:r>
          </a:p>
          <a:p>
            <a:pPr lvl="1">
              <a:lnSpc>
                <a:spcPct val="90000"/>
              </a:lnSpc>
              <a:buClr>
                <a:srgbClr val="1F4081"/>
              </a:buClr>
            </a:pPr>
            <a:r>
              <a:rPr lang="en-US" sz="2400">
                <a:solidFill>
                  <a:srgbClr val="1F4081"/>
                </a:solidFill>
              </a:rPr>
              <a:t>Search strategy, etc.</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1730" name="Rectangle 2"/>
          <p:cNvSpPr>
            <a:spLocks noGrp="1" noChangeArrowheads="1"/>
          </p:cNvSpPr>
          <p:nvPr>
            <p:ph type="title"/>
          </p:nvPr>
        </p:nvSpPr>
        <p:spPr/>
        <p:txBody>
          <a:bodyPr/>
          <a:lstStyle/>
          <a:p>
            <a:r>
              <a:rPr lang="pt-PT" b="1"/>
              <a:t>ILP: Aleph</a:t>
            </a:r>
            <a:endParaRPr lang="en-US" b="1"/>
          </a:p>
        </p:txBody>
      </p:sp>
      <p:sp>
        <p:nvSpPr>
          <p:cNvPr id="841731" name="Rectangle 3"/>
          <p:cNvSpPr>
            <a:spLocks noGrp="1" noChangeArrowheads="1"/>
          </p:cNvSpPr>
          <p:nvPr>
            <p:ph type="body" idx="1"/>
          </p:nvPr>
        </p:nvSpPr>
        <p:spPr/>
        <p:txBody>
          <a:bodyPr/>
          <a:lstStyle/>
          <a:p>
            <a:r>
              <a:rPr lang="pt-PT"/>
              <a:t>Aleph</a:t>
            </a:r>
          </a:p>
          <a:p>
            <a:pPr lvl="1"/>
            <a:r>
              <a:rPr lang="pt-PT"/>
              <a:t>Desenvolvido na Universidade de Oxford por Ashwin Srinivasan</a:t>
            </a:r>
          </a:p>
          <a:p>
            <a:pPr lvl="1">
              <a:buFont typeface="Wingdings" pitchFamily="2" charset="2"/>
              <a:buNone/>
            </a:pPr>
            <a:r>
              <a:rPr lang="pt-PT">
                <a:hlinkClick r:id="rId2"/>
              </a:rPr>
              <a:t>http://www.comlab.ox.ac.uk/oucl/research/areas/machlearn/Aleph/</a:t>
            </a:r>
            <a:endParaRPr lang="pt-PT"/>
          </a:p>
          <a:p>
            <a:pPr lvl="1">
              <a:buFont typeface="Wingdings" pitchFamily="2" charset="2"/>
              <a:buNone/>
            </a:pPr>
            <a:endParaRPr lang="pt-PT"/>
          </a:p>
          <a:p>
            <a:pPr lvl="1"/>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4" name="Rectangle 2"/>
          <p:cNvSpPr>
            <a:spLocks noGrp="1" noChangeArrowheads="1"/>
          </p:cNvSpPr>
          <p:nvPr>
            <p:ph type="title"/>
          </p:nvPr>
        </p:nvSpPr>
        <p:spPr/>
        <p:txBody>
          <a:bodyPr/>
          <a:lstStyle/>
          <a:p>
            <a:r>
              <a:rPr lang="en-US" b="1"/>
              <a:t>ILP: Aleph</a:t>
            </a:r>
          </a:p>
        </p:txBody>
      </p:sp>
      <p:sp>
        <p:nvSpPr>
          <p:cNvPr id="842755" name="Rectangle 3"/>
          <p:cNvSpPr>
            <a:spLocks noGrp="1" noChangeArrowheads="1"/>
          </p:cNvSpPr>
          <p:nvPr>
            <p:ph type="body" idx="1"/>
          </p:nvPr>
        </p:nvSpPr>
        <p:spPr/>
        <p:txBody>
          <a:bodyPr/>
          <a:lstStyle/>
          <a:p>
            <a:pPr>
              <a:buFont typeface="Wingdings" pitchFamily="2" charset="2"/>
              <a:buNone/>
            </a:pPr>
            <a:r>
              <a:rPr lang="en-US"/>
              <a:t>	</a:t>
            </a:r>
          </a:p>
        </p:txBody>
      </p:sp>
      <p:pic>
        <p:nvPicPr>
          <p:cNvPr id="842756" name="Picture 4" descr="golem"/>
          <p:cNvPicPr>
            <a:picLocks noChangeAspect="1" noChangeArrowheads="1"/>
          </p:cNvPicPr>
          <p:nvPr/>
        </p:nvPicPr>
        <p:blipFill>
          <a:blip r:embed="rId2" cstate="print"/>
          <a:srcRect/>
          <a:stretch>
            <a:fillRect/>
          </a:stretch>
        </p:blipFill>
        <p:spPr bwMode="auto">
          <a:xfrm>
            <a:off x="6477000" y="2514600"/>
            <a:ext cx="2152650" cy="3048000"/>
          </a:xfrm>
          <a:prstGeom prst="rect">
            <a:avLst/>
          </a:prstGeom>
          <a:noFill/>
        </p:spPr>
      </p:pic>
      <p:sp>
        <p:nvSpPr>
          <p:cNvPr id="842757" name="Text Box 5"/>
          <p:cNvSpPr txBox="1">
            <a:spLocks noChangeArrowheads="1"/>
          </p:cNvSpPr>
          <p:nvPr/>
        </p:nvSpPr>
        <p:spPr bwMode="auto">
          <a:xfrm>
            <a:off x="762000" y="2019300"/>
            <a:ext cx="5486400" cy="4411663"/>
          </a:xfrm>
          <a:prstGeom prst="rect">
            <a:avLst/>
          </a:prstGeom>
          <a:noFill/>
          <a:ln w="9525">
            <a:noFill/>
            <a:miter lim="800000"/>
            <a:headEnd/>
            <a:tailEnd/>
          </a:ln>
          <a:effectLst/>
        </p:spPr>
        <p:txBody>
          <a:bodyPr>
            <a:spAutoFit/>
          </a:bodyPr>
          <a:lstStyle/>
          <a:p>
            <a:pPr algn="l">
              <a:spcBef>
                <a:spcPct val="20000"/>
              </a:spcBef>
              <a:buClr>
                <a:srgbClr val="A50021"/>
              </a:buClr>
              <a:buSzPct val="75000"/>
              <a:buFont typeface="Wingdings" pitchFamily="2" charset="2"/>
              <a:buNone/>
            </a:pPr>
            <a:r>
              <a:rPr lang="en-US" sz="2800"/>
              <a:t>Then the Rabbi said, </a:t>
            </a:r>
          </a:p>
          <a:p>
            <a:pPr algn="l">
              <a:spcBef>
                <a:spcPct val="20000"/>
              </a:spcBef>
              <a:buClr>
                <a:srgbClr val="A50021"/>
              </a:buClr>
              <a:buSzPct val="75000"/>
              <a:buFont typeface="Wingdings" pitchFamily="2" charset="2"/>
              <a:buNone/>
            </a:pPr>
            <a:r>
              <a:rPr lang="en-US" sz="2800"/>
              <a:t>“</a:t>
            </a:r>
            <a:r>
              <a:rPr lang="en-US" sz="2800" i="1"/>
              <a:t>Golem, you have not been completely formed, but I am about to finish you now…You will do as I will tell you</a:t>
            </a:r>
            <a:r>
              <a:rPr lang="en-US" sz="2800"/>
              <a:t>.” </a:t>
            </a:r>
          </a:p>
          <a:p>
            <a:pPr algn="l">
              <a:spcBef>
                <a:spcPct val="20000"/>
              </a:spcBef>
              <a:buClr>
                <a:srgbClr val="A50021"/>
              </a:buClr>
              <a:buSzPct val="75000"/>
              <a:buFont typeface="Wingdings" pitchFamily="2" charset="2"/>
              <a:buNone/>
            </a:pPr>
            <a:r>
              <a:rPr lang="en-US" sz="2800"/>
              <a:t>Saying these words, Rabbi Leib finished engraving the letter </a:t>
            </a:r>
            <a:r>
              <a:rPr lang="en-US" sz="2800">
                <a:solidFill>
                  <a:srgbClr val="1A861F"/>
                </a:solidFill>
              </a:rPr>
              <a:t>Aleph</a:t>
            </a:r>
            <a:r>
              <a:rPr lang="en-US" sz="2800"/>
              <a:t>. Immediately the golem began to rise.</a:t>
            </a:r>
          </a:p>
          <a:p>
            <a:pPr>
              <a:spcBef>
                <a:spcPct val="50000"/>
              </a:spcBef>
            </a:pPr>
            <a:endParaRPr lang="en-US" b="1"/>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5106" name="Rectangle 2"/>
          <p:cNvSpPr>
            <a:spLocks noGrp="1" noChangeArrowheads="1"/>
          </p:cNvSpPr>
          <p:nvPr>
            <p:ph type="title"/>
          </p:nvPr>
        </p:nvSpPr>
        <p:spPr/>
        <p:txBody>
          <a:bodyPr/>
          <a:lstStyle/>
          <a:p>
            <a:r>
              <a:rPr lang="en-US" b="1"/>
              <a:t>Aleph: algoritmo</a:t>
            </a:r>
          </a:p>
        </p:txBody>
      </p:sp>
      <p:sp>
        <p:nvSpPr>
          <p:cNvPr id="815107" name="Rectangle 3"/>
          <p:cNvSpPr>
            <a:spLocks noGrp="1" noChangeArrowheads="1"/>
          </p:cNvSpPr>
          <p:nvPr>
            <p:ph type="body" idx="1"/>
          </p:nvPr>
        </p:nvSpPr>
        <p:spPr/>
        <p:txBody>
          <a:bodyPr/>
          <a:lstStyle/>
          <a:p>
            <a:pPr marL="609600" indent="-609600">
              <a:buClr>
                <a:schemeClr val="tx2"/>
              </a:buClr>
            </a:pPr>
            <a:r>
              <a:rPr lang="pt-PT">
                <a:solidFill>
                  <a:srgbClr val="1A861F"/>
                </a:solidFill>
              </a:rPr>
              <a:t>Estado inicial</a:t>
            </a:r>
            <a:r>
              <a:rPr lang="pt-PT">
                <a:solidFill>
                  <a:schemeClr val="tx2"/>
                </a:solidFill>
              </a:rPr>
              <a:t>: </a:t>
            </a:r>
          </a:p>
          <a:p>
            <a:pPr marL="1104900" lvl="1" indent="-533400">
              <a:buClr>
                <a:schemeClr val="tx2"/>
              </a:buClr>
            </a:pPr>
            <a:r>
              <a:rPr lang="pt-PT">
                <a:solidFill>
                  <a:schemeClr val="tx2"/>
                </a:solidFill>
              </a:rPr>
              <a:t>Exemplos ou observações</a:t>
            </a:r>
          </a:p>
          <a:p>
            <a:pPr marL="1104900" lvl="1" indent="-533400">
              <a:buClr>
                <a:schemeClr val="tx2"/>
              </a:buClr>
            </a:pPr>
            <a:r>
              <a:rPr lang="pt-PT">
                <a:solidFill>
                  <a:schemeClr val="tx2"/>
                </a:solidFill>
              </a:rPr>
              <a:t>Descrições: conhecimento prévio ou background knowledge (BK)</a:t>
            </a:r>
          </a:p>
          <a:p>
            <a:pPr marL="609600" indent="-609600">
              <a:buClr>
                <a:schemeClr val="tx2"/>
              </a:buClr>
            </a:pPr>
            <a:r>
              <a:rPr lang="pt-PT">
                <a:solidFill>
                  <a:srgbClr val="1A861F"/>
                </a:solidFill>
              </a:rPr>
              <a:t>Estado final</a:t>
            </a:r>
            <a:r>
              <a:rPr lang="pt-PT">
                <a:solidFill>
                  <a:schemeClr val="tx2"/>
                </a:solidFill>
              </a:rPr>
              <a:t>: </a:t>
            </a:r>
            <a:r>
              <a:rPr lang="pt-PT">
                <a:solidFill>
                  <a:srgbClr val="FD3425"/>
                </a:solidFill>
              </a:rPr>
              <a:t>hipótese </a:t>
            </a:r>
            <a:r>
              <a:rPr lang="pt-PT">
                <a:solidFill>
                  <a:schemeClr val="tx2"/>
                </a:solidFill>
              </a:rPr>
              <a:t>ou</a:t>
            </a:r>
            <a:r>
              <a:rPr lang="pt-PT">
                <a:solidFill>
                  <a:srgbClr val="FD3425"/>
                </a:solidFill>
              </a:rPr>
              <a:t> teoria </a:t>
            </a:r>
            <a:r>
              <a:rPr lang="pt-PT">
                <a:solidFill>
                  <a:schemeClr val="tx2"/>
                </a:solidFill>
              </a:rPr>
              <a:t>ou</a:t>
            </a:r>
            <a:r>
              <a:rPr lang="pt-PT">
                <a:solidFill>
                  <a:srgbClr val="FD3425"/>
                </a:solidFill>
              </a:rPr>
              <a:t> modelo</a:t>
            </a:r>
          </a:p>
          <a:p>
            <a:pPr marL="609600" indent="-609600">
              <a:buClr>
                <a:schemeClr val="tx2"/>
              </a:buClr>
            </a:pPr>
            <a:r>
              <a:rPr lang="pt-PT">
                <a:solidFill>
                  <a:srgbClr val="1A861F"/>
                </a:solidFill>
              </a:rPr>
              <a:t>Transições:</a:t>
            </a:r>
            <a:r>
              <a:rPr lang="pt-PT">
                <a:solidFill>
                  <a:srgbClr val="FD3425"/>
                </a:solidFill>
              </a:rPr>
              <a:t> hipóteses </a:t>
            </a:r>
            <a:r>
              <a:rPr lang="pt-PT">
                <a:solidFill>
                  <a:schemeClr val="tx2"/>
                </a:solidFill>
              </a:rPr>
              <a:t>intermediárias</a:t>
            </a:r>
            <a:endParaRPr lang="en-US">
              <a:solidFill>
                <a:schemeClr val="tx2"/>
              </a:solidFill>
            </a:endParaRPr>
          </a:p>
          <a:p>
            <a:pPr marL="1104900" lvl="1" indent="-533400">
              <a:buClr>
                <a:schemeClr val="tx2"/>
              </a:buClr>
              <a:buFont typeface="Wingdings" pitchFamily="2" charset="2"/>
              <a:buNone/>
            </a:pPr>
            <a:endParaRPr lang="en-US">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6066" name="Rectangle 2"/>
          <p:cNvSpPr>
            <a:spLocks noGrp="1" noChangeArrowheads="1"/>
          </p:cNvSpPr>
          <p:nvPr>
            <p:ph type="title"/>
          </p:nvPr>
        </p:nvSpPr>
        <p:spPr/>
        <p:txBody>
          <a:bodyPr/>
          <a:lstStyle/>
          <a:p>
            <a:r>
              <a:rPr lang="en-US" b="1"/>
              <a:t>Aleph: algoritmo</a:t>
            </a:r>
          </a:p>
        </p:txBody>
      </p:sp>
      <p:sp>
        <p:nvSpPr>
          <p:cNvPr id="856067" name="Rectangle 3"/>
          <p:cNvSpPr>
            <a:spLocks noGrp="1" noChangeArrowheads="1"/>
          </p:cNvSpPr>
          <p:nvPr>
            <p:ph type="body" idx="1"/>
          </p:nvPr>
        </p:nvSpPr>
        <p:spPr/>
        <p:txBody>
          <a:bodyPr/>
          <a:lstStyle/>
          <a:p>
            <a:pPr>
              <a:lnSpc>
                <a:spcPct val="90000"/>
              </a:lnSpc>
              <a:buClr>
                <a:schemeClr val="tx2"/>
              </a:buClr>
            </a:pPr>
            <a:r>
              <a:rPr lang="en-US" sz="2400">
                <a:solidFill>
                  <a:schemeClr val="tx2"/>
                </a:solidFill>
              </a:rPr>
              <a:t>Select example </a:t>
            </a:r>
          </a:p>
          <a:p>
            <a:pPr>
              <a:lnSpc>
                <a:spcPct val="90000"/>
              </a:lnSpc>
              <a:buClr>
                <a:schemeClr val="tx2"/>
              </a:buClr>
            </a:pPr>
            <a:r>
              <a:rPr lang="en-US" sz="2400">
                <a:solidFill>
                  <a:schemeClr val="tx2"/>
                </a:solidFill>
              </a:rPr>
              <a:t>Build most-specific-clause (</a:t>
            </a:r>
            <a:r>
              <a:rPr lang="en-US" sz="2400" b="1">
                <a:solidFill>
                  <a:srgbClr val="1A861F"/>
                </a:solidFill>
              </a:rPr>
              <a:t>bottom clause</a:t>
            </a:r>
            <a:r>
              <a:rPr lang="en-US" sz="2400">
                <a:solidFill>
                  <a:schemeClr val="tx2"/>
                </a:solidFill>
              </a:rPr>
              <a:t>)</a:t>
            </a:r>
          </a:p>
          <a:p>
            <a:pPr>
              <a:lnSpc>
                <a:spcPct val="90000"/>
              </a:lnSpc>
              <a:buClr>
                <a:schemeClr val="tx2"/>
              </a:buClr>
            </a:pPr>
            <a:r>
              <a:rPr lang="en-US" sz="2400">
                <a:solidFill>
                  <a:schemeClr val="tx2"/>
                </a:solidFill>
              </a:rPr>
              <a:t>Search. Find a clause more general than the bottom clause </a:t>
            </a:r>
          </a:p>
          <a:p>
            <a:pPr>
              <a:lnSpc>
                <a:spcPct val="90000"/>
              </a:lnSpc>
              <a:buClr>
                <a:schemeClr val="tx2"/>
              </a:buClr>
            </a:pPr>
            <a:r>
              <a:rPr lang="en-US" sz="2400">
                <a:solidFill>
                  <a:schemeClr val="tx2"/>
                </a:solidFill>
              </a:rPr>
              <a:t>Remove redundant. The clause with the best score is added to the current theory, and all examples made redundant are removed. This step is sometimes called the "</a:t>
            </a:r>
            <a:r>
              <a:rPr lang="en-US" sz="2400" b="1">
                <a:solidFill>
                  <a:srgbClr val="1A861F"/>
                </a:solidFill>
              </a:rPr>
              <a:t>cover removal</a:t>
            </a:r>
            <a:r>
              <a:rPr lang="en-US" sz="2400">
                <a:solidFill>
                  <a:schemeClr val="tx2"/>
                </a:solidFill>
              </a:rPr>
              <a:t>" step. Note here that the best clause may make clauses other than the examples redundant</a:t>
            </a:r>
          </a:p>
          <a:p>
            <a:pPr>
              <a:lnSpc>
                <a:spcPct val="90000"/>
              </a:lnSpc>
              <a:buClr>
                <a:schemeClr val="tx2"/>
              </a:buClr>
            </a:pPr>
            <a:r>
              <a:rPr lang="en-US" sz="2400">
                <a:solidFill>
                  <a:schemeClr val="tx2"/>
                </a:solidFill>
              </a:rPr>
              <a:t>Return to first step </a:t>
            </a:r>
          </a:p>
          <a:p>
            <a:pPr>
              <a:lnSpc>
                <a:spcPct val="90000"/>
              </a:lnSpc>
              <a:buFont typeface="Wingdings" pitchFamily="2" charset="2"/>
              <a:buNone/>
            </a:pPr>
            <a:endParaRPr lang="en-US" sz="2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2019" name="Rectangle 3"/>
          <p:cNvSpPr>
            <a:spLocks noGrp="1" noChangeArrowheads="1"/>
          </p:cNvSpPr>
          <p:nvPr>
            <p:ph type="body" idx="1"/>
          </p:nvPr>
        </p:nvSpPr>
        <p:spPr/>
        <p:txBody>
          <a:bodyPr/>
          <a:lstStyle/>
          <a:p>
            <a:pPr>
              <a:buFont typeface="Wingdings" pitchFamily="2" charset="2"/>
              <a:buNone/>
            </a:pPr>
            <a:endParaRPr lang="pt-PT"/>
          </a:p>
          <a:p>
            <a:pPr>
              <a:buFont typeface="Wingdings" pitchFamily="2" charset="2"/>
              <a:buNone/>
            </a:pPr>
            <a:endParaRPr lang="pt-PT"/>
          </a:p>
          <a:p>
            <a:pPr lvl="1"/>
            <a:r>
              <a:rPr lang="pt-PT"/>
              <a:t>Programação lógica indutiva</a:t>
            </a:r>
            <a:endParaRPr lang="en-US"/>
          </a:p>
          <a:p>
            <a:pPr lvl="1"/>
            <a:r>
              <a:rPr lang="pt-PT"/>
              <a:t>Raciocínio com incertezas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5282" name="Rectangle 2"/>
          <p:cNvSpPr>
            <a:spLocks noGrp="1" noChangeArrowheads="1"/>
          </p:cNvSpPr>
          <p:nvPr>
            <p:ph type="title"/>
          </p:nvPr>
        </p:nvSpPr>
        <p:spPr>
          <a:xfrm>
            <a:off x="457200" y="838200"/>
            <a:ext cx="8382000" cy="1143000"/>
          </a:xfrm>
        </p:spPr>
        <p:txBody>
          <a:bodyPr/>
          <a:lstStyle/>
          <a:p>
            <a:r>
              <a:rPr lang="en-US" b="1"/>
              <a:t>Aleph: Knowledge Representation</a:t>
            </a:r>
          </a:p>
        </p:txBody>
      </p:sp>
      <p:sp>
        <p:nvSpPr>
          <p:cNvPr id="865283" name="Text Box 3"/>
          <p:cNvSpPr txBox="1">
            <a:spLocks noGrp="1" noChangeArrowheads="1"/>
          </p:cNvSpPr>
          <p:nvPr>
            <p:ph type="body" idx="1"/>
          </p:nvPr>
        </p:nvSpPr>
        <p:spPr>
          <a:noFill/>
          <a:ln/>
        </p:spPr>
        <p:txBody>
          <a:bodyPr/>
          <a:lstStyle/>
          <a:p>
            <a:pPr>
              <a:spcBef>
                <a:spcPct val="0"/>
              </a:spcBef>
              <a:buClrTx/>
              <a:buSzTx/>
              <a:buFontTx/>
              <a:buNone/>
            </a:pPr>
            <a:endParaRPr lang="en-US" b="1"/>
          </a:p>
          <a:p>
            <a:pPr>
              <a:spcBef>
                <a:spcPct val="0"/>
              </a:spcBef>
              <a:buClrTx/>
              <a:buSzTx/>
              <a:buFontTx/>
              <a:buNone/>
            </a:pPr>
            <a:r>
              <a:rPr lang="en-US" b="1"/>
              <a:t>	</a:t>
            </a:r>
            <a:r>
              <a:rPr lang="en-US" b="1">
                <a:solidFill>
                  <a:srgbClr val="1F4081"/>
                </a:solidFill>
              </a:rPr>
              <a:t>Input Files: Prolog Syntax</a:t>
            </a:r>
          </a:p>
          <a:p>
            <a:pPr>
              <a:spcBef>
                <a:spcPct val="0"/>
              </a:spcBef>
              <a:buClrTx/>
              <a:buSzTx/>
              <a:buFontTx/>
              <a:buNone/>
            </a:pPr>
            <a:endParaRPr lang="en-US" b="1">
              <a:solidFill>
                <a:srgbClr val="1F4081"/>
              </a:solidFill>
            </a:endParaRPr>
          </a:p>
          <a:p>
            <a:pPr>
              <a:spcBef>
                <a:spcPct val="0"/>
              </a:spcBef>
              <a:buClrTx/>
              <a:buSzTx/>
              <a:buFontTx/>
              <a:buNone/>
            </a:pPr>
            <a:r>
              <a:rPr lang="en-US" b="1">
                <a:solidFill>
                  <a:srgbClr val="1F4081"/>
                </a:solidFill>
              </a:rPr>
              <a:t>	dtp.</a:t>
            </a:r>
            <a:r>
              <a:rPr lang="en-US" b="1">
                <a:solidFill>
                  <a:srgbClr val="FE3600"/>
                </a:solidFill>
              </a:rPr>
              <a:t>b</a:t>
            </a:r>
            <a:r>
              <a:rPr lang="en-US" b="1">
                <a:solidFill>
                  <a:srgbClr val="1F4081"/>
                </a:solidFill>
              </a:rPr>
              <a:t>: BK</a:t>
            </a:r>
          </a:p>
          <a:p>
            <a:pPr>
              <a:spcBef>
                <a:spcPct val="0"/>
              </a:spcBef>
              <a:buClrTx/>
              <a:buSzTx/>
              <a:buFontTx/>
              <a:buNone/>
            </a:pPr>
            <a:r>
              <a:rPr lang="en-US" b="1">
                <a:solidFill>
                  <a:srgbClr val="1F4081"/>
                </a:solidFill>
              </a:rPr>
              <a:t>	dtp.</a:t>
            </a:r>
            <a:r>
              <a:rPr lang="en-US" b="1">
                <a:solidFill>
                  <a:srgbClr val="FE3600"/>
                </a:solidFill>
              </a:rPr>
              <a:t>f</a:t>
            </a:r>
            <a:r>
              <a:rPr lang="en-US" b="1">
                <a:solidFill>
                  <a:srgbClr val="1F4081"/>
                </a:solidFill>
              </a:rPr>
              <a:t>:  pos examples</a:t>
            </a:r>
          </a:p>
          <a:p>
            <a:pPr>
              <a:spcBef>
                <a:spcPct val="0"/>
              </a:spcBef>
              <a:buClrTx/>
              <a:buSzTx/>
              <a:buFontTx/>
              <a:buNone/>
            </a:pPr>
            <a:r>
              <a:rPr lang="en-US" b="1">
                <a:solidFill>
                  <a:srgbClr val="1F4081"/>
                </a:solidFill>
              </a:rPr>
              <a:t>	dtp.</a:t>
            </a:r>
            <a:r>
              <a:rPr lang="en-US" b="1">
                <a:solidFill>
                  <a:srgbClr val="FE3600"/>
                </a:solidFill>
              </a:rPr>
              <a:t>n</a:t>
            </a:r>
            <a:r>
              <a:rPr lang="en-US" b="1">
                <a:solidFill>
                  <a:srgbClr val="1F4081"/>
                </a:solidFill>
              </a:rPr>
              <a:t>: neg examples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6306" name="Rectangle 2"/>
          <p:cNvSpPr>
            <a:spLocks noGrp="1" noChangeArrowheads="1"/>
          </p:cNvSpPr>
          <p:nvPr>
            <p:ph type="title"/>
          </p:nvPr>
        </p:nvSpPr>
        <p:spPr/>
        <p:txBody>
          <a:bodyPr/>
          <a:lstStyle/>
          <a:p>
            <a:r>
              <a:rPr lang="en-US" b="1"/>
              <a:t>Representation: BK</a:t>
            </a:r>
          </a:p>
        </p:txBody>
      </p:sp>
      <p:sp>
        <p:nvSpPr>
          <p:cNvPr id="866307" name="Rectangle 3"/>
          <p:cNvSpPr>
            <a:spLocks noGrp="1" noChangeArrowheads="1"/>
          </p:cNvSpPr>
          <p:nvPr>
            <p:ph type="body" idx="1"/>
          </p:nvPr>
        </p:nvSpPr>
        <p:spPr/>
        <p:txBody>
          <a:bodyPr/>
          <a:lstStyle/>
          <a:p>
            <a:pPr>
              <a:lnSpc>
                <a:spcPct val="90000"/>
              </a:lnSpc>
              <a:buFont typeface="Wingdings" pitchFamily="2" charset="2"/>
              <a:buNone/>
            </a:pPr>
            <a:r>
              <a:rPr lang="en-US" sz="2800" b="1"/>
              <a:t>		chromosome('G234064','1').</a:t>
            </a:r>
          </a:p>
          <a:p>
            <a:pPr>
              <a:lnSpc>
                <a:spcPct val="90000"/>
              </a:lnSpc>
              <a:buFont typeface="Wingdings" pitchFamily="2" charset="2"/>
              <a:buNone/>
            </a:pPr>
            <a:r>
              <a:rPr lang="en-US" sz="2800" b="1"/>
              <a:t>		chromosome('G234065','1').</a:t>
            </a:r>
          </a:p>
          <a:p>
            <a:pPr>
              <a:lnSpc>
                <a:spcPct val="90000"/>
              </a:lnSpc>
              <a:buFont typeface="Wingdings" pitchFamily="2" charset="2"/>
              <a:buNone/>
            </a:pPr>
            <a:r>
              <a:rPr lang="en-US" sz="2800" b="1"/>
              <a:t>		chromosome('G234070','1').</a:t>
            </a:r>
          </a:p>
          <a:p>
            <a:pPr>
              <a:lnSpc>
                <a:spcPct val="90000"/>
              </a:lnSpc>
              <a:buFont typeface="Wingdings" pitchFamily="2" charset="2"/>
              <a:buNone/>
            </a:pPr>
            <a:r>
              <a:rPr lang="en-US" sz="2800" b="1"/>
              <a:t>		chromosome('G234073','1').</a:t>
            </a:r>
          </a:p>
          <a:p>
            <a:pPr>
              <a:lnSpc>
                <a:spcPct val="90000"/>
              </a:lnSpc>
              <a:buFont typeface="Wingdings" pitchFamily="2" charset="2"/>
              <a:buNone/>
            </a:pPr>
            <a:r>
              <a:rPr lang="en-US" sz="2800" b="1"/>
              <a:t>		chromosome('G234074','1').</a:t>
            </a:r>
          </a:p>
          <a:p>
            <a:pPr>
              <a:lnSpc>
                <a:spcPct val="90000"/>
              </a:lnSpc>
              <a:buFont typeface="Wingdings" pitchFamily="2" charset="2"/>
              <a:buNone/>
            </a:pPr>
            <a:r>
              <a:rPr lang="en-US" sz="2800" b="1"/>
              <a:t>		chromosome('G234076','1').</a:t>
            </a:r>
          </a:p>
          <a:p>
            <a:pPr>
              <a:lnSpc>
                <a:spcPct val="90000"/>
              </a:lnSpc>
              <a:buFont typeface="Wingdings" pitchFamily="2" charset="2"/>
              <a:buNone/>
            </a:pPr>
            <a:r>
              <a:rPr lang="en-US" sz="2800" b="1"/>
              <a:t>		chromosome('G234084','2').</a:t>
            </a:r>
          </a:p>
          <a:p>
            <a:pPr>
              <a:lnSpc>
                <a:spcPct val="90000"/>
              </a:lnSpc>
              <a:buFont typeface="Wingdings" pitchFamily="2" charset="2"/>
              <a:buNone/>
            </a:pPr>
            <a:r>
              <a:rPr lang="en-US" sz="2800" b="1"/>
              <a:t>		chromosome('G234085','2').</a:t>
            </a:r>
          </a:p>
          <a:p>
            <a:pPr>
              <a:lnSpc>
                <a:spcPct val="90000"/>
              </a:lnSpc>
              <a:buFont typeface="Wingdings" pitchFamily="2" charset="2"/>
              <a:buNone/>
            </a:pPr>
            <a:r>
              <a:rPr lang="en-US" sz="2800" b="1"/>
              <a:t>		chromosome('G234089','2').</a:t>
            </a:r>
          </a:p>
          <a:p>
            <a:pPr>
              <a:lnSpc>
                <a:spcPct val="90000"/>
              </a:lnSpc>
              <a:buFont typeface="Wingdings" pitchFamily="2" charset="2"/>
              <a:buNone/>
            </a:pPr>
            <a:endParaRPr lang="en-US" sz="2800" b="1"/>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330" name="Rectangle 2"/>
          <p:cNvSpPr>
            <a:spLocks noGrp="1" noChangeArrowheads="1"/>
          </p:cNvSpPr>
          <p:nvPr>
            <p:ph type="title"/>
          </p:nvPr>
        </p:nvSpPr>
        <p:spPr/>
        <p:txBody>
          <a:bodyPr/>
          <a:lstStyle/>
          <a:p>
            <a:r>
              <a:rPr lang="en-US" b="1"/>
              <a:t>Representation: BK</a:t>
            </a:r>
          </a:p>
        </p:txBody>
      </p:sp>
      <p:sp>
        <p:nvSpPr>
          <p:cNvPr id="867331" name="Rectangle 3"/>
          <p:cNvSpPr>
            <a:spLocks noGrp="1" noChangeArrowheads="1"/>
          </p:cNvSpPr>
          <p:nvPr>
            <p:ph type="body" idx="1"/>
          </p:nvPr>
        </p:nvSpPr>
        <p:spPr>
          <a:xfrm>
            <a:off x="0" y="2057400"/>
            <a:ext cx="9144000" cy="4114800"/>
          </a:xfrm>
        </p:spPr>
        <p:txBody>
          <a:bodyPr/>
          <a:lstStyle/>
          <a:p>
            <a:pPr>
              <a:buClr>
                <a:srgbClr val="1F4081"/>
              </a:buClr>
              <a:buFont typeface="Wingdings" pitchFamily="2" charset="2"/>
              <a:buNone/>
            </a:pPr>
            <a:r>
              <a:rPr lang="en-US" sz="2800" b="1"/>
              <a:t>	interaction('G234062','G235011','Physical',?).</a:t>
            </a:r>
          </a:p>
          <a:p>
            <a:pPr>
              <a:buClr>
                <a:srgbClr val="1F4081"/>
              </a:buClr>
              <a:buFont typeface="Wingdings" pitchFamily="2" charset="2"/>
              <a:buNone/>
            </a:pPr>
            <a:r>
              <a:rPr lang="en-US" sz="2800" b="1"/>
              <a:t>	interaction('G234064','G234126','Genetic-								Physical','0.9141').</a:t>
            </a:r>
          </a:p>
          <a:p>
            <a:pPr>
              <a:buClr>
                <a:srgbClr val="1F4081"/>
              </a:buClr>
              <a:buFont typeface="Wingdings" pitchFamily="2" charset="2"/>
              <a:buNone/>
            </a:pPr>
            <a:r>
              <a:rPr lang="en-US" sz="2800" b="1"/>
              <a:t>	interaction('G234064','G235065','Genetic-								Physical','0.7515').</a:t>
            </a:r>
          </a:p>
          <a:p>
            <a:pPr>
              <a:buClr>
                <a:srgbClr val="1F4081"/>
              </a:buClr>
              <a:buFont typeface="Wingdings" pitchFamily="2" charset="2"/>
              <a:buNone/>
            </a:pPr>
            <a:r>
              <a:rPr lang="en-US" sz="2800" b="1"/>
              <a:t>	interaction('G234064','G235571','Physical','0.9691').</a:t>
            </a:r>
          </a:p>
          <a:p>
            <a:pPr>
              <a:buClr>
                <a:srgbClr val="1F4081"/>
              </a:buClr>
              <a:buFont typeface="Wingdings" pitchFamily="2" charset="2"/>
              <a:buNone/>
            </a:pPr>
            <a:r>
              <a:rPr lang="en-US" sz="2800" b="1"/>
              <a:t>	interaction('G234065','G234073','Physical','0.7492').</a:t>
            </a:r>
          </a:p>
          <a:p>
            <a:pPr>
              <a:buClr>
                <a:srgbClr val="1F4081"/>
              </a:buClr>
              <a:buFont typeface="Wingdings" pitchFamily="2" charset="2"/>
              <a:buNone/>
            </a:pPr>
            <a:r>
              <a:rPr lang="en-US" sz="2800" b="1"/>
              <a:t>	interaction('G234065','G235042','Physical','-0.4659').</a:t>
            </a:r>
          </a:p>
          <a:p>
            <a:pPr>
              <a:buClr>
                <a:srgbClr val="1F4081"/>
              </a:buClr>
            </a:pPr>
            <a:endParaRPr lang="en-US" sz="2800" b="1"/>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8354" name="Rectangle 2"/>
          <p:cNvSpPr>
            <a:spLocks noGrp="1" noChangeArrowheads="1"/>
          </p:cNvSpPr>
          <p:nvPr>
            <p:ph type="title"/>
          </p:nvPr>
        </p:nvSpPr>
        <p:spPr/>
        <p:txBody>
          <a:bodyPr/>
          <a:lstStyle/>
          <a:p>
            <a:r>
              <a:rPr lang="en-US" b="1"/>
              <a:t>Representation:</a:t>
            </a:r>
            <a:r>
              <a:rPr lang="en-US"/>
              <a:t> </a:t>
            </a:r>
            <a:r>
              <a:rPr lang="en-US" b="1"/>
              <a:t>Examples</a:t>
            </a:r>
            <a:endParaRPr lang="en-US"/>
          </a:p>
        </p:txBody>
      </p:sp>
      <p:sp>
        <p:nvSpPr>
          <p:cNvPr id="868355" name="Rectangle 3"/>
          <p:cNvSpPr>
            <a:spLocks noGrp="1" noChangeArrowheads="1"/>
          </p:cNvSpPr>
          <p:nvPr>
            <p:ph type="body" idx="1"/>
          </p:nvPr>
        </p:nvSpPr>
        <p:spPr/>
        <p:txBody>
          <a:bodyPr/>
          <a:lstStyle/>
          <a:p>
            <a:pPr>
              <a:buFont typeface="Wingdings" pitchFamily="2" charset="2"/>
              <a:buNone/>
            </a:pPr>
            <a:r>
              <a:rPr lang="en-US" b="1"/>
              <a:t>	metabolism('G239098').</a:t>
            </a:r>
          </a:p>
          <a:p>
            <a:pPr>
              <a:buFont typeface="Wingdings" pitchFamily="2" charset="2"/>
              <a:buNone/>
            </a:pPr>
            <a:r>
              <a:rPr lang="en-US" b="1"/>
              <a:t>	metabolism('G234980').</a:t>
            </a:r>
          </a:p>
          <a:p>
            <a:pPr>
              <a:buFont typeface="Wingdings" pitchFamily="2" charset="2"/>
              <a:buNone/>
            </a:pPr>
            <a:r>
              <a:rPr lang="en-US" b="1"/>
              <a:t>	metabolism('G235245').</a:t>
            </a:r>
          </a:p>
          <a:p>
            <a:pPr>
              <a:buFont typeface="Wingdings" pitchFamily="2" charset="2"/>
              <a:buNone/>
            </a:pPr>
            <a:r>
              <a:rPr lang="en-US" b="1"/>
              <a:t>	metabolism('G234108').</a:t>
            </a:r>
          </a:p>
          <a:p>
            <a:pPr>
              <a:buFont typeface="Wingdings" pitchFamily="2" charset="2"/>
              <a:buNone/>
            </a:pPr>
            <a:r>
              <a:rPr lang="en-US" b="1"/>
              <a:t>	metabolism('G238387').</a:t>
            </a:r>
          </a:p>
          <a:p>
            <a:pPr>
              <a:buFont typeface="Wingdings" pitchFamily="2" charset="2"/>
              <a:buNone/>
            </a:pPr>
            <a:r>
              <a:rPr lang="en-US" b="1"/>
              <a:t>	metabolism('G240504').</a:t>
            </a:r>
          </a:p>
          <a:p>
            <a:pPr>
              <a:buFont typeface="Wingdings" pitchFamily="2" charset="2"/>
              <a:buNone/>
            </a:pPr>
            <a:r>
              <a:rPr lang="en-US" b="1"/>
              <a:t>	metabolism('G236733').</a:t>
            </a:r>
          </a:p>
          <a:p>
            <a:pPr>
              <a:buFont typeface="Wingdings" pitchFamily="2" charset="2"/>
              <a:buNone/>
            </a:pPr>
            <a:endParaRPr lang="en-US" b="1"/>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9378" name="Rectangle 2"/>
          <p:cNvSpPr>
            <a:spLocks noGrp="1" noChangeArrowheads="1"/>
          </p:cNvSpPr>
          <p:nvPr>
            <p:ph type="title"/>
          </p:nvPr>
        </p:nvSpPr>
        <p:spPr>
          <a:xfrm>
            <a:off x="914400" y="533400"/>
            <a:ext cx="7772400" cy="1143000"/>
          </a:xfrm>
        </p:spPr>
        <p:txBody>
          <a:bodyPr/>
          <a:lstStyle/>
          <a:p>
            <a:r>
              <a:rPr lang="en-US" b="1"/>
              <a:t>Example of clause learned</a:t>
            </a:r>
          </a:p>
        </p:txBody>
      </p:sp>
      <p:sp>
        <p:nvSpPr>
          <p:cNvPr id="869379" name="Rectangle 3"/>
          <p:cNvSpPr>
            <a:spLocks noGrp="1" noChangeArrowheads="1"/>
          </p:cNvSpPr>
          <p:nvPr>
            <p:ph type="body" idx="1"/>
          </p:nvPr>
        </p:nvSpPr>
        <p:spPr>
          <a:xfrm>
            <a:off x="1066800" y="1828800"/>
            <a:ext cx="7772400" cy="4114800"/>
          </a:xfrm>
        </p:spPr>
        <p:txBody>
          <a:bodyPr/>
          <a:lstStyle/>
          <a:p>
            <a:pPr>
              <a:buFont typeface="Wingdings" pitchFamily="2" charset="2"/>
              <a:buNone/>
            </a:pPr>
            <a:r>
              <a:rPr lang="en-US" sz="2800" b="1" i="1">
                <a:solidFill>
                  <a:srgbClr val="1F4081"/>
                </a:solidFill>
              </a:rPr>
              <a:t>	</a:t>
            </a:r>
          </a:p>
          <a:p>
            <a:pPr>
              <a:buFont typeface="Wingdings" pitchFamily="2" charset="2"/>
              <a:buNone/>
            </a:pPr>
            <a:r>
              <a:rPr lang="en-US" sz="2800" b="1" i="1">
                <a:solidFill>
                  <a:srgbClr val="FE3600"/>
                </a:solidFill>
              </a:rPr>
              <a:t>metabolism(</a:t>
            </a:r>
            <a:r>
              <a:rPr lang="en-US" sz="2800" b="1">
                <a:solidFill>
                  <a:srgbClr val="1A861F"/>
                </a:solidFill>
              </a:rPr>
              <a:t>A</a:t>
            </a:r>
            <a:r>
              <a:rPr lang="en-US" sz="2800" b="1" i="1">
                <a:solidFill>
                  <a:srgbClr val="FE3600"/>
                </a:solidFill>
              </a:rPr>
              <a:t>)</a:t>
            </a:r>
            <a:r>
              <a:rPr lang="en-US" sz="2800" b="1" i="1">
                <a:solidFill>
                  <a:srgbClr val="1F4081"/>
                </a:solidFill>
              </a:rPr>
              <a:t> :-</a:t>
            </a:r>
          </a:p>
          <a:p>
            <a:pPr>
              <a:buFont typeface="Wingdings" pitchFamily="2" charset="2"/>
              <a:buNone/>
            </a:pPr>
            <a:r>
              <a:rPr lang="en-US" sz="2800" b="1" i="1">
                <a:solidFill>
                  <a:srgbClr val="1F4081"/>
                </a:solidFill>
              </a:rPr>
              <a:t>   			chromosome(</a:t>
            </a:r>
            <a:r>
              <a:rPr lang="en-US" sz="2800" b="1">
                <a:solidFill>
                  <a:srgbClr val="1A861F"/>
                </a:solidFill>
              </a:rPr>
              <a:t>A</a:t>
            </a:r>
            <a:r>
              <a:rPr lang="en-US" sz="2800" b="1" i="1">
                <a:solidFill>
                  <a:srgbClr val="1F4081"/>
                </a:solidFill>
              </a:rPr>
              <a:t>,'15'), </a:t>
            </a:r>
          </a:p>
          <a:p>
            <a:pPr>
              <a:buFont typeface="Wingdings" pitchFamily="2" charset="2"/>
              <a:buNone/>
            </a:pPr>
            <a:r>
              <a:rPr lang="en-US" sz="2800" b="1" i="1">
                <a:solidFill>
                  <a:srgbClr val="1F4081"/>
                </a:solidFill>
              </a:rPr>
              <a:t>			interaction(</a:t>
            </a:r>
            <a:r>
              <a:rPr lang="en-US" sz="2800" b="1">
                <a:solidFill>
                  <a:srgbClr val="1A861F"/>
                </a:solidFill>
              </a:rPr>
              <a:t>A</a:t>
            </a:r>
            <a:r>
              <a:rPr lang="en-US" sz="2800" b="1" i="1">
                <a:solidFill>
                  <a:srgbClr val="1F4081"/>
                </a:solidFill>
              </a:rPr>
              <a:t>,</a:t>
            </a:r>
            <a:r>
              <a:rPr lang="en-US" sz="2800" b="1">
                <a:solidFill>
                  <a:srgbClr val="1A861F"/>
                </a:solidFill>
              </a:rPr>
              <a:t>B</a:t>
            </a:r>
            <a:r>
              <a:rPr lang="en-US" sz="2800" b="1" i="1">
                <a:solidFill>
                  <a:srgbClr val="1F4081"/>
                </a:solidFill>
              </a:rPr>
              <a:t>,_,_), </a:t>
            </a:r>
          </a:p>
          <a:p>
            <a:pPr>
              <a:buFont typeface="Wingdings" pitchFamily="2" charset="2"/>
              <a:buNone/>
            </a:pPr>
            <a:r>
              <a:rPr lang="en-US" sz="2800" b="1" i="1">
                <a:solidFill>
                  <a:srgbClr val="1F4081"/>
                </a:solidFill>
              </a:rPr>
              <a:t>			complex(</a:t>
            </a:r>
            <a:r>
              <a:rPr lang="en-US" sz="2800" b="1">
                <a:solidFill>
                  <a:srgbClr val="1A861F"/>
                </a:solidFill>
              </a:rPr>
              <a:t>B</a:t>
            </a:r>
            <a:r>
              <a:rPr lang="en-US" sz="2800" b="1" i="1">
                <a:solidFill>
                  <a:srgbClr val="1F4081"/>
                </a:solidFill>
              </a:rPr>
              <a:t>,'Transcription 					complexes/Transcriptosome').</a:t>
            </a:r>
          </a:p>
          <a:p>
            <a:pPr>
              <a:buFont typeface="Wingdings" pitchFamily="2" charset="2"/>
              <a:buNone/>
            </a:pPr>
            <a:endParaRPr lang="en-US" sz="2800" b="1" i="1">
              <a:solidFill>
                <a:srgbClr val="1F4081"/>
              </a:solidFill>
            </a:endParaRPr>
          </a:p>
          <a:p>
            <a:pPr>
              <a:buFont typeface="Wingdings" pitchFamily="2" charset="2"/>
              <a:buNone/>
            </a:pPr>
            <a:r>
              <a:rPr lang="en-US" sz="2800" b="1" i="1">
                <a:solidFill>
                  <a:srgbClr val="1A861F"/>
                </a:solidFill>
              </a:rPr>
              <a:t>A </a:t>
            </a:r>
            <a:r>
              <a:rPr lang="en-US" sz="2800" b="1">
                <a:solidFill>
                  <a:schemeClr val="tx2"/>
                </a:solidFill>
              </a:rPr>
              <a:t>and</a:t>
            </a:r>
            <a:r>
              <a:rPr lang="en-US" sz="2800" b="1" i="1">
                <a:solidFill>
                  <a:srgbClr val="1A861F"/>
                </a:solidFill>
              </a:rPr>
              <a:t> B </a:t>
            </a:r>
            <a:r>
              <a:rPr lang="en-US" sz="2800" b="1">
                <a:solidFill>
                  <a:schemeClr val="tx2"/>
                </a:solidFill>
              </a:rPr>
              <a:t>are variables that represent </a:t>
            </a:r>
            <a:r>
              <a:rPr lang="en-US" sz="2800" b="1">
                <a:solidFill>
                  <a:srgbClr val="1A861F"/>
                </a:solidFill>
              </a:rPr>
              <a:t>genes</a:t>
            </a:r>
            <a:endParaRPr lang="en-US" sz="2800" b="1">
              <a:solidFill>
                <a:schemeClr val="tx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Rectangle 2"/>
          <p:cNvSpPr>
            <a:spLocks noGrp="1" noChangeArrowheads="1"/>
          </p:cNvSpPr>
          <p:nvPr>
            <p:ph type="title"/>
          </p:nvPr>
        </p:nvSpPr>
        <p:spPr/>
        <p:txBody>
          <a:bodyPr/>
          <a:lstStyle/>
          <a:p>
            <a:r>
              <a:rPr lang="pt-PT"/>
              <a:t>Aleph: algoritmo</a:t>
            </a:r>
            <a:endParaRPr lang="en-US"/>
          </a:p>
        </p:txBody>
      </p:sp>
      <p:sp>
        <p:nvSpPr>
          <p:cNvPr id="857091" name="Rectangle 3"/>
          <p:cNvSpPr>
            <a:spLocks noGrp="1" noChangeArrowheads="1"/>
          </p:cNvSpPr>
          <p:nvPr>
            <p:ph type="body" idx="1"/>
          </p:nvPr>
        </p:nvSpPr>
        <p:spPr/>
        <p:txBody>
          <a:bodyPr/>
          <a:lstStyle/>
          <a:p>
            <a:endParaRPr lang="pt-PT"/>
          </a:p>
          <a:p>
            <a:r>
              <a:rPr lang="pt-PT"/>
              <a:t>Exemplo: trens que vão para leste e trens que vão para oeste</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5522" name="Rectangle 2"/>
          <p:cNvSpPr>
            <a:spLocks noGrp="1" noChangeArrowheads="1"/>
          </p:cNvSpPr>
          <p:nvPr>
            <p:ph type="title"/>
          </p:nvPr>
        </p:nvSpPr>
        <p:spPr/>
        <p:txBody>
          <a:bodyPr/>
          <a:lstStyle/>
          <a:p>
            <a:r>
              <a:rPr lang="pt-PT"/>
              <a:t>Aleph: algoritmo</a:t>
            </a:r>
            <a:endParaRPr lang="en-US"/>
          </a:p>
        </p:txBody>
      </p:sp>
      <p:sp>
        <p:nvSpPr>
          <p:cNvPr id="875523" name="Rectangle 3"/>
          <p:cNvSpPr>
            <a:spLocks noGrp="1" noChangeArrowheads="1"/>
          </p:cNvSpPr>
          <p:nvPr>
            <p:ph type="body" idx="1"/>
          </p:nvPr>
        </p:nvSpPr>
        <p:spPr>
          <a:noFill/>
          <a:ln/>
        </p:spPr>
        <p:txBody>
          <a:bodyPr/>
          <a:lstStyle/>
          <a:p>
            <a:pPr>
              <a:lnSpc>
                <a:spcPct val="80000"/>
              </a:lnSpc>
            </a:pPr>
            <a:r>
              <a:rPr lang="pt-PT" sz="2800"/>
              <a:t>Saturação:</a:t>
            </a:r>
          </a:p>
          <a:p>
            <a:pPr>
              <a:lnSpc>
                <a:spcPct val="80000"/>
              </a:lnSpc>
              <a:buFont typeface="Wingdings" pitchFamily="2" charset="2"/>
              <a:buNone/>
            </a:pPr>
            <a:endParaRPr lang="en-US" sz="2400"/>
          </a:p>
          <a:p>
            <a:pPr>
              <a:lnSpc>
                <a:spcPct val="80000"/>
              </a:lnSpc>
              <a:buFont typeface="Wingdings" pitchFamily="2" charset="2"/>
              <a:buNone/>
            </a:pPr>
            <a:r>
              <a:rPr lang="en-US" sz="2400"/>
              <a:t>eastbound(A) :-</a:t>
            </a:r>
          </a:p>
          <a:p>
            <a:pPr>
              <a:lnSpc>
                <a:spcPct val="80000"/>
              </a:lnSpc>
              <a:buFont typeface="Wingdings" pitchFamily="2" charset="2"/>
              <a:buNone/>
            </a:pPr>
            <a:r>
              <a:rPr lang="en-US" sz="2400"/>
              <a:t>   </a:t>
            </a:r>
            <a:r>
              <a:rPr lang="en-US" sz="2400">
                <a:solidFill>
                  <a:srgbClr val="FD3425"/>
                </a:solidFill>
              </a:rPr>
              <a:t>has_car</a:t>
            </a:r>
            <a:r>
              <a:rPr lang="en-US" sz="2400"/>
              <a:t>(A,B), </a:t>
            </a:r>
            <a:r>
              <a:rPr lang="en-US" sz="2400">
                <a:solidFill>
                  <a:srgbClr val="FD3425"/>
                </a:solidFill>
              </a:rPr>
              <a:t>has_car</a:t>
            </a:r>
            <a:r>
              <a:rPr lang="en-US" sz="2400"/>
              <a:t>(A,C), </a:t>
            </a:r>
            <a:r>
              <a:rPr lang="en-US" sz="2400">
                <a:solidFill>
                  <a:srgbClr val="FD3425"/>
                </a:solidFill>
              </a:rPr>
              <a:t>has_car</a:t>
            </a:r>
            <a:r>
              <a:rPr lang="en-US" sz="2400"/>
              <a:t>(A,D), </a:t>
            </a:r>
            <a:r>
              <a:rPr lang="en-US" sz="2400">
                <a:solidFill>
                  <a:srgbClr val="FD3425"/>
                </a:solidFill>
              </a:rPr>
              <a:t>has_car</a:t>
            </a:r>
            <a:r>
              <a:rPr lang="en-US" sz="2400"/>
              <a:t>(A,E),</a:t>
            </a:r>
          </a:p>
          <a:p>
            <a:pPr>
              <a:lnSpc>
                <a:spcPct val="80000"/>
              </a:lnSpc>
              <a:buFont typeface="Wingdings" pitchFamily="2" charset="2"/>
              <a:buNone/>
            </a:pPr>
            <a:r>
              <a:rPr lang="en-US" sz="2400"/>
              <a:t>   short(B), short(D), closed(D), long(C),</a:t>
            </a:r>
          </a:p>
          <a:p>
            <a:pPr>
              <a:lnSpc>
                <a:spcPct val="80000"/>
              </a:lnSpc>
              <a:buFont typeface="Wingdings" pitchFamily="2" charset="2"/>
              <a:buNone/>
            </a:pPr>
            <a:r>
              <a:rPr lang="en-US" sz="2400"/>
              <a:t>   long(E), open_car(B), open_car(C), open_car(E),</a:t>
            </a:r>
          </a:p>
          <a:p>
            <a:pPr>
              <a:lnSpc>
                <a:spcPct val="80000"/>
              </a:lnSpc>
              <a:buFont typeface="Wingdings" pitchFamily="2" charset="2"/>
              <a:buNone/>
            </a:pPr>
            <a:r>
              <a:rPr lang="en-US" sz="2400"/>
              <a:t>   shape(B,rectangle), shape(C,rectangle), shape(D,rectangle),</a:t>
            </a:r>
          </a:p>
          <a:p>
            <a:pPr>
              <a:lnSpc>
                <a:spcPct val="80000"/>
              </a:lnSpc>
              <a:buFont typeface="Wingdings" pitchFamily="2" charset="2"/>
              <a:buNone/>
            </a:pPr>
            <a:r>
              <a:rPr lang="en-US" sz="2400"/>
              <a:t>   shape(E,rectangle),</a:t>
            </a:r>
          </a:p>
          <a:p>
            <a:pPr>
              <a:lnSpc>
                <a:spcPct val="80000"/>
              </a:lnSpc>
              <a:buFont typeface="Wingdings" pitchFamily="2" charset="2"/>
              <a:buNone/>
            </a:pPr>
            <a:r>
              <a:rPr lang="en-US" sz="2400"/>
              <a:t>   wheels(B,2), wheels(C,3), wheels(D,2), wheels(E,2),</a:t>
            </a:r>
          </a:p>
          <a:p>
            <a:pPr>
              <a:lnSpc>
                <a:spcPct val="80000"/>
              </a:lnSpc>
              <a:buFont typeface="Wingdings" pitchFamily="2" charset="2"/>
              <a:buNone/>
            </a:pPr>
            <a:r>
              <a:rPr lang="en-US" sz="2400"/>
              <a:t>   load(B,circle,1), load(C,hexagon,1), load(D,triangle,1),</a:t>
            </a:r>
          </a:p>
          <a:p>
            <a:pPr>
              <a:lnSpc>
                <a:spcPct val="80000"/>
              </a:lnSpc>
              <a:buFont typeface="Wingdings" pitchFamily="2" charset="2"/>
              <a:buNone/>
            </a:pPr>
            <a:r>
              <a:rPr lang="en-US" sz="2400"/>
              <a:t>   load(E,rectangle,3).</a:t>
            </a:r>
          </a:p>
          <a:p>
            <a:pPr>
              <a:lnSpc>
                <a:spcPct val="80000"/>
              </a:lnSpc>
              <a:buFont typeface="Wingdings" pitchFamily="2" charset="2"/>
              <a:buNone/>
            </a:pPr>
            <a:endParaRPr lang="en-US" sz="24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7570" name="Rectangle 2"/>
          <p:cNvSpPr>
            <a:spLocks noGrp="1" noChangeArrowheads="1"/>
          </p:cNvSpPr>
          <p:nvPr>
            <p:ph type="title"/>
          </p:nvPr>
        </p:nvSpPr>
        <p:spPr/>
        <p:txBody>
          <a:bodyPr/>
          <a:lstStyle/>
          <a:p>
            <a:r>
              <a:rPr lang="pt-PT"/>
              <a:t>Aleph: Busca</a:t>
            </a:r>
            <a:endParaRPr lang="en-US"/>
          </a:p>
        </p:txBody>
      </p:sp>
      <p:grpSp>
        <p:nvGrpSpPr>
          <p:cNvPr id="877575" name="Group 7"/>
          <p:cNvGrpSpPr>
            <a:grpSpLocks/>
          </p:cNvGrpSpPr>
          <p:nvPr/>
        </p:nvGrpSpPr>
        <p:grpSpPr bwMode="auto">
          <a:xfrm>
            <a:off x="3429000" y="2262188"/>
            <a:ext cx="2057400" cy="404812"/>
            <a:chOff x="2160" y="1425"/>
            <a:chExt cx="1296" cy="255"/>
          </a:xfrm>
        </p:grpSpPr>
        <p:sp>
          <p:nvSpPr>
            <p:cNvPr id="877572" name="Oval 4"/>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7574" name="Text Box 6"/>
            <p:cNvSpPr txBox="1">
              <a:spLocks noChangeArrowheads="1"/>
            </p:cNvSpPr>
            <p:nvPr/>
          </p:nvSpPr>
          <p:spPr bwMode="auto">
            <a:xfrm>
              <a:off x="2258" y="1425"/>
              <a:ext cx="1040" cy="250"/>
            </a:xfrm>
            <a:prstGeom prst="rect">
              <a:avLst/>
            </a:prstGeom>
            <a:noFill/>
            <a:ln w="9525">
              <a:noFill/>
              <a:miter lim="800000"/>
              <a:headEnd/>
              <a:tailEnd/>
            </a:ln>
            <a:effectLst/>
          </p:spPr>
          <p:txBody>
            <a:bodyPr wrap="none">
              <a:spAutoFit/>
            </a:bodyPr>
            <a:lstStyle/>
            <a:p>
              <a:r>
                <a:rPr lang="pt-PT" sz="2000" b="1"/>
                <a:t>eastbound(A)</a:t>
              </a:r>
              <a:endParaRPr lang="en-US" sz="2000" b="1"/>
            </a:p>
          </p:txBody>
        </p:sp>
      </p:grpSp>
      <p:grpSp>
        <p:nvGrpSpPr>
          <p:cNvPr id="877576" name="Group 8"/>
          <p:cNvGrpSpPr>
            <a:grpSpLocks/>
          </p:cNvGrpSpPr>
          <p:nvPr/>
        </p:nvGrpSpPr>
        <p:grpSpPr bwMode="auto">
          <a:xfrm>
            <a:off x="762000" y="2995613"/>
            <a:ext cx="2057400" cy="381000"/>
            <a:chOff x="2160" y="1440"/>
            <a:chExt cx="1296" cy="240"/>
          </a:xfrm>
        </p:grpSpPr>
        <p:sp>
          <p:nvSpPr>
            <p:cNvPr id="877577" name="Oval 9"/>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7578" name="Text Box 10"/>
            <p:cNvSpPr txBox="1">
              <a:spLocks noChangeArrowheads="1"/>
            </p:cNvSpPr>
            <p:nvPr/>
          </p:nvSpPr>
          <p:spPr bwMode="auto">
            <a:xfrm>
              <a:off x="2268" y="1440"/>
              <a:ext cx="1024" cy="231"/>
            </a:xfrm>
            <a:prstGeom prst="rect">
              <a:avLst/>
            </a:prstGeom>
            <a:noFill/>
            <a:ln w="9525">
              <a:noFill/>
              <a:miter lim="800000"/>
              <a:headEnd/>
              <a:tailEnd/>
            </a:ln>
            <a:effectLst/>
          </p:spPr>
          <p:txBody>
            <a:bodyPr wrap="none">
              <a:spAutoFit/>
            </a:bodyPr>
            <a:lstStyle/>
            <a:p>
              <a:r>
                <a:rPr lang="pt-PT" sz="1800" b="1"/>
                <a:t>:-has_car(A,B)</a:t>
              </a:r>
              <a:endParaRPr lang="en-US" sz="1800" b="1"/>
            </a:p>
          </p:txBody>
        </p:sp>
      </p:grpSp>
      <p:grpSp>
        <p:nvGrpSpPr>
          <p:cNvPr id="877579" name="Group 11"/>
          <p:cNvGrpSpPr>
            <a:grpSpLocks/>
          </p:cNvGrpSpPr>
          <p:nvPr/>
        </p:nvGrpSpPr>
        <p:grpSpPr bwMode="auto">
          <a:xfrm>
            <a:off x="2362200" y="3452813"/>
            <a:ext cx="2057400" cy="381000"/>
            <a:chOff x="2160" y="1440"/>
            <a:chExt cx="1296" cy="240"/>
          </a:xfrm>
        </p:grpSpPr>
        <p:sp>
          <p:nvSpPr>
            <p:cNvPr id="877580" name="Oval 12"/>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7581" name="Text Box 13"/>
            <p:cNvSpPr txBox="1">
              <a:spLocks noChangeArrowheads="1"/>
            </p:cNvSpPr>
            <p:nvPr/>
          </p:nvSpPr>
          <p:spPr bwMode="auto">
            <a:xfrm>
              <a:off x="2261" y="1440"/>
              <a:ext cx="1032" cy="231"/>
            </a:xfrm>
            <a:prstGeom prst="rect">
              <a:avLst/>
            </a:prstGeom>
            <a:noFill/>
            <a:ln w="9525">
              <a:noFill/>
              <a:miter lim="800000"/>
              <a:headEnd/>
              <a:tailEnd/>
            </a:ln>
            <a:effectLst/>
          </p:spPr>
          <p:txBody>
            <a:bodyPr wrap="none">
              <a:spAutoFit/>
            </a:bodyPr>
            <a:lstStyle/>
            <a:p>
              <a:r>
                <a:rPr lang="pt-PT" sz="1800" b="1"/>
                <a:t>:-has_car(A,C)</a:t>
              </a:r>
              <a:endParaRPr lang="en-US" sz="1800" b="1"/>
            </a:p>
          </p:txBody>
        </p:sp>
      </p:grpSp>
      <p:grpSp>
        <p:nvGrpSpPr>
          <p:cNvPr id="877582" name="Group 14"/>
          <p:cNvGrpSpPr>
            <a:grpSpLocks/>
          </p:cNvGrpSpPr>
          <p:nvPr/>
        </p:nvGrpSpPr>
        <p:grpSpPr bwMode="auto">
          <a:xfrm>
            <a:off x="4648200" y="3452813"/>
            <a:ext cx="2057400" cy="381000"/>
            <a:chOff x="2160" y="1440"/>
            <a:chExt cx="1296" cy="240"/>
          </a:xfrm>
        </p:grpSpPr>
        <p:sp>
          <p:nvSpPr>
            <p:cNvPr id="877583" name="Oval 15"/>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7584" name="Text Box 16"/>
            <p:cNvSpPr txBox="1">
              <a:spLocks noChangeArrowheads="1"/>
            </p:cNvSpPr>
            <p:nvPr/>
          </p:nvSpPr>
          <p:spPr bwMode="auto">
            <a:xfrm>
              <a:off x="2261" y="1440"/>
              <a:ext cx="1032" cy="231"/>
            </a:xfrm>
            <a:prstGeom prst="rect">
              <a:avLst/>
            </a:prstGeom>
            <a:noFill/>
            <a:ln w="9525">
              <a:noFill/>
              <a:miter lim="800000"/>
              <a:headEnd/>
              <a:tailEnd/>
            </a:ln>
            <a:effectLst/>
          </p:spPr>
          <p:txBody>
            <a:bodyPr wrap="none">
              <a:spAutoFit/>
            </a:bodyPr>
            <a:lstStyle/>
            <a:p>
              <a:r>
                <a:rPr lang="pt-PT" sz="1800" b="1"/>
                <a:t>:-has_car(A,D)</a:t>
              </a:r>
              <a:endParaRPr lang="en-US" sz="1800" b="1"/>
            </a:p>
          </p:txBody>
        </p:sp>
      </p:grpSp>
      <p:grpSp>
        <p:nvGrpSpPr>
          <p:cNvPr id="877585" name="Group 17"/>
          <p:cNvGrpSpPr>
            <a:grpSpLocks/>
          </p:cNvGrpSpPr>
          <p:nvPr/>
        </p:nvGrpSpPr>
        <p:grpSpPr bwMode="auto">
          <a:xfrm>
            <a:off x="6248400" y="2919413"/>
            <a:ext cx="2057400" cy="381000"/>
            <a:chOff x="2160" y="1440"/>
            <a:chExt cx="1296" cy="240"/>
          </a:xfrm>
        </p:grpSpPr>
        <p:sp>
          <p:nvSpPr>
            <p:cNvPr id="877586" name="Oval 18"/>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7587" name="Text Box 19"/>
            <p:cNvSpPr txBox="1">
              <a:spLocks noChangeArrowheads="1"/>
            </p:cNvSpPr>
            <p:nvPr/>
          </p:nvSpPr>
          <p:spPr bwMode="auto">
            <a:xfrm>
              <a:off x="2265" y="1440"/>
              <a:ext cx="1024" cy="231"/>
            </a:xfrm>
            <a:prstGeom prst="rect">
              <a:avLst/>
            </a:prstGeom>
            <a:noFill/>
            <a:ln w="9525">
              <a:noFill/>
              <a:miter lim="800000"/>
              <a:headEnd/>
              <a:tailEnd/>
            </a:ln>
            <a:effectLst/>
          </p:spPr>
          <p:txBody>
            <a:bodyPr wrap="none">
              <a:spAutoFit/>
            </a:bodyPr>
            <a:lstStyle/>
            <a:p>
              <a:r>
                <a:rPr lang="pt-PT" sz="1800" b="1"/>
                <a:t>:-has_car(A,E)</a:t>
              </a:r>
              <a:endParaRPr lang="en-US" sz="1800" b="1"/>
            </a:p>
          </p:txBody>
        </p:sp>
      </p:grpSp>
      <p:sp>
        <p:nvSpPr>
          <p:cNvPr id="877588" name="Line 20"/>
          <p:cNvSpPr>
            <a:spLocks noChangeShapeType="1"/>
          </p:cNvSpPr>
          <p:nvPr/>
        </p:nvSpPr>
        <p:spPr bwMode="auto">
          <a:xfrm flipH="1">
            <a:off x="1828800" y="2590800"/>
            <a:ext cx="1905000" cy="381000"/>
          </a:xfrm>
          <a:prstGeom prst="line">
            <a:avLst/>
          </a:prstGeom>
          <a:noFill/>
          <a:ln w="9525">
            <a:solidFill>
              <a:schemeClr val="tx1"/>
            </a:solidFill>
            <a:miter lim="800000"/>
            <a:headEnd/>
            <a:tailEnd/>
          </a:ln>
          <a:effectLst/>
        </p:spPr>
        <p:txBody>
          <a:bodyPr wrap="none"/>
          <a:lstStyle/>
          <a:p>
            <a:endParaRPr lang="pt-PT"/>
          </a:p>
        </p:txBody>
      </p:sp>
      <p:sp>
        <p:nvSpPr>
          <p:cNvPr id="877589" name="Line 21"/>
          <p:cNvSpPr>
            <a:spLocks noChangeShapeType="1"/>
          </p:cNvSpPr>
          <p:nvPr/>
        </p:nvSpPr>
        <p:spPr bwMode="auto">
          <a:xfrm flipH="1">
            <a:off x="3429000" y="2667000"/>
            <a:ext cx="838200" cy="762000"/>
          </a:xfrm>
          <a:prstGeom prst="line">
            <a:avLst/>
          </a:prstGeom>
          <a:noFill/>
          <a:ln w="9525">
            <a:solidFill>
              <a:schemeClr val="tx1"/>
            </a:solidFill>
            <a:miter lim="800000"/>
            <a:headEnd/>
            <a:tailEnd/>
          </a:ln>
          <a:effectLst/>
        </p:spPr>
        <p:txBody>
          <a:bodyPr wrap="none"/>
          <a:lstStyle/>
          <a:p>
            <a:endParaRPr lang="pt-PT"/>
          </a:p>
        </p:txBody>
      </p:sp>
      <p:sp>
        <p:nvSpPr>
          <p:cNvPr id="877590" name="Line 22"/>
          <p:cNvSpPr>
            <a:spLocks noChangeShapeType="1"/>
          </p:cNvSpPr>
          <p:nvPr/>
        </p:nvSpPr>
        <p:spPr bwMode="auto">
          <a:xfrm>
            <a:off x="4876800" y="2667000"/>
            <a:ext cx="762000" cy="762000"/>
          </a:xfrm>
          <a:prstGeom prst="line">
            <a:avLst/>
          </a:prstGeom>
          <a:noFill/>
          <a:ln w="9525">
            <a:solidFill>
              <a:schemeClr val="tx1"/>
            </a:solidFill>
            <a:miter lim="800000"/>
            <a:headEnd/>
            <a:tailEnd/>
          </a:ln>
          <a:effectLst/>
        </p:spPr>
        <p:txBody>
          <a:bodyPr wrap="none"/>
          <a:lstStyle/>
          <a:p>
            <a:endParaRPr lang="pt-PT"/>
          </a:p>
        </p:txBody>
      </p:sp>
      <p:sp>
        <p:nvSpPr>
          <p:cNvPr id="877591" name="Line 23"/>
          <p:cNvSpPr>
            <a:spLocks noChangeShapeType="1"/>
          </p:cNvSpPr>
          <p:nvPr/>
        </p:nvSpPr>
        <p:spPr bwMode="auto">
          <a:xfrm>
            <a:off x="5334000" y="2590800"/>
            <a:ext cx="1828800" cy="304800"/>
          </a:xfrm>
          <a:prstGeom prst="line">
            <a:avLst/>
          </a:prstGeom>
          <a:noFill/>
          <a:ln w="9525">
            <a:solidFill>
              <a:schemeClr val="tx1"/>
            </a:solidFill>
            <a:miter lim="800000"/>
            <a:headEnd/>
            <a:tailEnd/>
          </a:ln>
          <a:effectLst/>
        </p:spPr>
        <p:txBody>
          <a:bodyPr wrap="none"/>
          <a:lstStyle/>
          <a:p>
            <a:endParaRPr lang="pt-PT"/>
          </a:p>
        </p:txBody>
      </p:sp>
      <p:sp>
        <p:nvSpPr>
          <p:cNvPr id="877606" name="Rectangle 38"/>
          <p:cNvSpPr>
            <a:spLocks noChangeArrowheads="1"/>
          </p:cNvSpPr>
          <p:nvPr/>
        </p:nvSpPr>
        <p:spPr bwMode="auto">
          <a:xfrm>
            <a:off x="3352800" y="2209800"/>
            <a:ext cx="2133600" cy="533400"/>
          </a:xfrm>
          <a:prstGeom prst="rect">
            <a:avLst/>
          </a:prstGeom>
          <a:noFill/>
          <a:ln w="44450">
            <a:solidFill>
              <a:srgbClr val="FF0000"/>
            </a:solidFill>
            <a:miter lim="800000"/>
            <a:headEnd/>
            <a:tailEnd/>
          </a:ln>
          <a:effectLst/>
        </p:spPr>
        <p:txBody>
          <a:bodyPr wrap="none" anchor="ctr"/>
          <a:lstStyle/>
          <a:p>
            <a:endParaRPr lang="pt-PT"/>
          </a:p>
        </p:txBody>
      </p:sp>
      <p:sp>
        <p:nvSpPr>
          <p:cNvPr id="877607" name="Text Box 39"/>
          <p:cNvSpPr txBox="1">
            <a:spLocks noChangeArrowheads="1"/>
          </p:cNvSpPr>
          <p:nvPr/>
        </p:nvSpPr>
        <p:spPr bwMode="auto">
          <a:xfrm>
            <a:off x="665163" y="2076450"/>
            <a:ext cx="1392237" cy="579438"/>
          </a:xfrm>
          <a:prstGeom prst="rect">
            <a:avLst/>
          </a:prstGeom>
          <a:noFill/>
          <a:ln w="9525">
            <a:noFill/>
            <a:miter lim="800000"/>
            <a:headEnd/>
            <a:tailEnd/>
          </a:ln>
          <a:effectLst/>
        </p:spPr>
        <p:txBody>
          <a:bodyPr wrap="none">
            <a:spAutoFit/>
          </a:bodyPr>
          <a:lstStyle/>
          <a:p>
            <a:r>
              <a:rPr lang="pt-PT"/>
              <a:t>Nível 0</a:t>
            </a:r>
            <a:endParaRPr lang="en-US"/>
          </a:p>
        </p:txBody>
      </p:sp>
      <p:sp>
        <p:nvSpPr>
          <p:cNvPr id="877608" name="Text Box 40"/>
          <p:cNvSpPr txBox="1">
            <a:spLocks noChangeArrowheads="1"/>
          </p:cNvSpPr>
          <p:nvPr/>
        </p:nvSpPr>
        <p:spPr bwMode="auto">
          <a:xfrm>
            <a:off x="665163" y="3306763"/>
            <a:ext cx="1392237" cy="579437"/>
          </a:xfrm>
          <a:prstGeom prst="rect">
            <a:avLst/>
          </a:prstGeom>
          <a:noFill/>
          <a:ln w="9525">
            <a:noFill/>
            <a:miter lim="800000"/>
            <a:headEnd/>
            <a:tailEnd/>
          </a:ln>
          <a:effectLst/>
        </p:spPr>
        <p:txBody>
          <a:bodyPr wrap="none">
            <a:spAutoFit/>
          </a:bodyPr>
          <a:lstStyle/>
          <a:p>
            <a:r>
              <a:rPr lang="pt-PT"/>
              <a:t>Nível 1</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9656" name="Oval 40"/>
          <p:cNvSpPr>
            <a:spLocks noChangeArrowheads="1"/>
          </p:cNvSpPr>
          <p:nvPr/>
        </p:nvSpPr>
        <p:spPr bwMode="auto">
          <a:xfrm>
            <a:off x="228600" y="42672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9657" name="Oval 41"/>
          <p:cNvSpPr>
            <a:spLocks noChangeArrowheads="1"/>
          </p:cNvSpPr>
          <p:nvPr/>
        </p:nvSpPr>
        <p:spPr bwMode="auto">
          <a:xfrm>
            <a:off x="381000" y="46482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9658" name="Oval 42"/>
          <p:cNvSpPr>
            <a:spLocks noChangeArrowheads="1"/>
          </p:cNvSpPr>
          <p:nvPr/>
        </p:nvSpPr>
        <p:spPr bwMode="auto">
          <a:xfrm>
            <a:off x="381000" y="5029200"/>
            <a:ext cx="23622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9659" name="Oval 43"/>
          <p:cNvSpPr>
            <a:spLocks noChangeArrowheads="1"/>
          </p:cNvSpPr>
          <p:nvPr/>
        </p:nvSpPr>
        <p:spPr bwMode="auto">
          <a:xfrm>
            <a:off x="381000" y="54102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9660" name="Oval 44"/>
          <p:cNvSpPr>
            <a:spLocks noChangeArrowheads="1"/>
          </p:cNvSpPr>
          <p:nvPr/>
        </p:nvSpPr>
        <p:spPr bwMode="auto">
          <a:xfrm>
            <a:off x="533400" y="57912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9663" name="Oval 47"/>
          <p:cNvSpPr>
            <a:spLocks noChangeArrowheads="1"/>
          </p:cNvSpPr>
          <p:nvPr/>
        </p:nvSpPr>
        <p:spPr bwMode="auto">
          <a:xfrm>
            <a:off x="2667000" y="62484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9661" name="Oval 45"/>
          <p:cNvSpPr>
            <a:spLocks noChangeArrowheads="1"/>
          </p:cNvSpPr>
          <p:nvPr/>
        </p:nvSpPr>
        <p:spPr bwMode="auto">
          <a:xfrm>
            <a:off x="2667000" y="54864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9662" name="Oval 46"/>
          <p:cNvSpPr>
            <a:spLocks noChangeArrowheads="1"/>
          </p:cNvSpPr>
          <p:nvPr/>
        </p:nvSpPr>
        <p:spPr bwMode="auto">
          <a:xfrm>
            <a:off x="2667000" y="58674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9618" name="Rectangle 2"/>
          <p:cNvSpPr>
            <a:spLocks noGrp="1" noChangeArrowheads="1"/>
          </p:cNvSpPr>
          <p:nvPr>
            <p:ph type="title"/>
          </p:nvPr>
        </p:nvSpPr>
        <p:spPr/>
        <p:txBody>
          <a:bodyPr/>
          <a:lstStyle/>
          <a:p>
            <a:r>
              <a:rPr lang="pt-PT"/>
              <a:t>Aleph: Busca</a:t>
            </a:r>
            <a:endParaRPr lang="en-US"/>
          </a:p>
        </p:txBody>
      </p:sp>
      <p:grpSp>
        <p:nvGrpSpPr>
          <p:cNvPr id="879619" name="Group 3"/>
          <p:cNvGrpSpPr>
            <a:grpSpLocks/>
          </p:cNvGrpSpPr>
          <p:nvPr/>
        </p:nvGrpSpPr>
        <p:grpSpPr bwMode="auto">
          <a:xfrm>
            <a:off x="3429000" y="2262188"/>
            <a:ext cx="2057400" cy="404812"/>
            <a:chOff x="2160" y="1425"/>
            <a:chExt cx="1296" cy="255"/>
          </a:xfrm>
        </p:grpSpPr>
        <p:sp>
          <p:nvSpPr>
            <p:cNvPr id="879620" name="Oval 4"/>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9621" name="Text Box 5"/>
            <p:cNvSpPr txBox="1">
              <a:spLocks noChangeArrowheads="1"/>
            </p:cNvSpPr>
            <p:nvPr/>
          </p:nvSpPr>
          <p:spPr bwMode="auto">
            <a:xfrm>
              <a:off x="2258" y="1425"/>
              <a:ext cx="1040" cy="250"/>
            </a:xfrm>
            <a:prstGeom prst="rect">
              <a:avLst/>
            </a:prstGeom>
            <a:noFill/>
            <a:ln w="9525">
              <a:noFill/>
              <a:miter lim="800000"/>
              <a:headEnd/>
              <a:tailEnd/>
            </a:ln>
            <a:effectLst/>
          </p:spPr>
          <p:txBody>
            <a:bodyPr wrap="none">
              <a:spAutoFit/>
            </a:bodyPr>
            <a:lstStyle/>
            <a:p>
              <a:r>
                <a:rPr lang="pt-PT" sz="2000" b="1"/>
                <a:t>eastbound(A)</a:t>
              </a:r>
              <a:endParaRPr lang="en-US" sz="2000" b="1"/>
            </a:p>
          </p:txBody>
        </p:sp>
      </p:grpSp>
      <p:sp>
        <p:nvSpPr>
          <p:cNvPr id="879623" name="Oval 7"/>
          <p:cNvSpPr>
            <a:spLocks noChangeArrowheads="1"/>
          </p:cNvSpPr>
          <p:nvPr/>
        </p:nvSpPr>
        <p:spPr bwMode="auto">
          <a:xfrm>
            <a:off x="762000" y="2995613"/>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9624" name="Text Box 8"/>
          <p:cNvSpPr txBox="1">
            <a:spLocks noChangeArrowheads="1"/>
          </p:cNvSpPr>
          <p:nvPr/>
        </p:nvSpPr>
        <p:spPr bwMode="auto">
          <a:xfrm>
            <a:off x="933450" y="2995613"/>
            <a:ext cx="1625600" cy="366712"/>
          </a:xfrm>
          <a:prstGeom prst="rect">
            <a:avLst/>
          </a:prstGeom>
          <a:noFill/>
          <a:ln w="9525">
            <a:noFill/>
            <a:miter lim="800000"/>
            <a:headEnd/>
            <a:tailEnd/>
          </a:ln>
          <a:effectLst/>
        </p:spPr>
        <p:txBody>
          <a:bodyPr wrap="none">
            <a:spAutoFit/>
          </a:bodyPr>
          <a:lstStyle/>
          <a:p>
            <a:r>
              <a:rPr lang="pt-PT" sz="1800" b="1"/>
              <a:t>:-has_car(A,B)</a:t>
            </a:r>
            <a:endParaRPr lang="en-US" sz="1800" b="1"/>
          </a:p>
        </p:txBody>
      </p:sp>
      <p:grpSp>
        <p:nvGrpSpPr>
          <p:cNvPr id="879625" name="Group 9"/>
          <p:cNvGrpSpPr>
            <a:grpSpLocks/>
          </p:cNvGrpSpPr>
          <p:nvPr/>
        </p:nvGrpSpPr>
        <p:grpSpPr bwMode="auto">
          <a:xfrm>
            <a:off x="2362200" y="3452813"/>
            <a:ext cx="2057400" cy="381000"/>
            <a:chOff x="2160" y="1440"/>
            <a:chExt cx="1296" cy="240"/>
          </a:xfrm>
        </p:grpSpPr>
        <p:sp>
          <p:nvSpPr>
            <p:cNvPr id="879626" name="Oval 10"/>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9627" name="Text Box 11"/>
            <p:cNvSpPr txBox="1">
              <a:spLocks noChangeArrowheads="1"/>
            </p:cNvSpPr>
            <p:nvPr/>
          </p:nvSpPr>
          <p:spPr bwMode="auto">
            <a:xfrm>
              <a:off x="2261" y="1440"/>
              <a:ext cx="1032" cy="231"/>
            </a:xfrm>
            <a:prstGeom prst="rect">
              <a:avLst/>
            </a:prstGeom>
            <a:noFill/>
            <a:ln w="9525">
              <a:noFill/>
              <a:miter lim="800000"/>
              <a:headEnd/>
              <a:tailEnd/>
            </a:ln>
            <a:effectLst/>
          </p:spPr>
          <p:txBody>
            <a:bodyPr wrap="none">
              <a:spAutoFit/>
            </a:bodyPr>
            <a:lstStyle/>
            <a:p>
              <a:r>
                <a:rPr lang="pt-PT" sz="1800" b="1"/>
                <a:t>:-has_car(A,C)</a:t>
              </a:r>
              <a:endParaRPr lang="en-US" sz="1800" b="1"/>
            </a:p>
          </p:txBody>
        </p:sp>
      </p:grpSp>
      <p:grpSp>
        <p:nvGrpSpPr>
          <p:cNvPr id="879628" name="Group 12"/>
          <p:cNvGrpSpPr>
            <a:grpSpLocks/>
          </p:cNvGrpSpPr>
          <p:nvPr/>
        </p:nvGrpSpPr>
        <p:grpSpPr bwMode="auto">
          <a:xfrm>
            <a:off x="4648200" y="3452813"/>
            <a:ext cx="2057400" cy="381000"/>
            <a:chOff x="2160" y="1440"/>
            <a:chExt cx="1296" cy="240"/>
          </a:xfrm>
        </p:grpSpPr>
        <p:sp>
          <p:nvSpPr>
            <p:cNvPr id="879629" name="Oval 13"/>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9630" name="Text Box 14"/>
            <p:cNvSpPr txBox="1">
              <a:spLocks noChangeArrowheads="1"/>
            </p:cNvSpPr>
            <p:nvPr/>
          </p:nvSpPr>
          <p:spPr bwMode="auto">
            <a:xfrm>
              <a:off x="2261" y="1440"/>
              <a:ext cx="1032" cy="231"/>
            </a:xfrm>
            <a:prstGeom prst="rect">
              <a:avLst/>
            </a:prstGeom>
            <a:noFill/>
            <a:ln w="9525">
              <a:noFill/>
              <a:miter lim="800000"/>
              <a:headEnd/>
              <a:tailEnd/>
            </a:ln>
            <a:effectLst/>
          </p:spPr>
          <p:txBody>
            <a:bodyPr wrap="none">
              <a:spAutoFit/>
            </a:bodyPr>
            <a:lstStyle/>
            <a:p>
              <a:r>
                <a:rPr lang="pt-PT" sz="1800" b="1"/>
                <a:t>:-has_car(A,D)</a:t>
              </a:r>
              <a:endParaRPr lang="en-US" sz="1800" b="1"/>
            </a:p>
          </p:txBody>
        </p:sp>
      </p:grpSp>
      <p:grpSp>
        <p:nvGrpSpPr>
          <p:cNvPr id="879631" name="Group 15"/>
          <p:cNvGrpSpPr>
            <a:grpSpLocks/>
          </p:cNvGrpSpPr>
          <p:nvPr/>
        </p:nvGrpSpPr>
        <p:grpSpPr bwMode="auto">
          <a:xfrm>
            <a:off x="6248400" y="2919413"/>
            <a:ext cx="2057400" cy="381000"/>
            <a:chOff x="2160" y="1440"/>
            <a:chExt cx="1296" cy="240"/>
          </a:xfrm>
        </p:grpSpPr>
        <p:sp>
          <p:nvSpPr>
            <p:cNvPr id="879632" name="Oval 16"/>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79633" name="Text Box 17"/>
            <p:cNvSpPr txBox="1">
              <a:spLocks noChangeArrowheads="1"/>
            </p:cNvSpPr>
            <p:nvPr/>
          </p:nvSpPr>
          <p:spPr bwMode="auto">
            <a:xfrm>
              <a:off x="2265" y="1440"/>
              <a:ext cx="1024" cy="231"/>
            </a:xfrm>
            <a:prstGeom prst="rect">
              <a:avLst/>
            </a:prstGeom>
            <a:noFill/>
            <a:ln w="9525">
              <a:noFill/>
              <a:miter lim="800000"/>
              <a:headEnd/>
              <a:tailEnd/>
            </a:ln>
            <a:effectLst/>
          </p:spPr>
          <p:txBody>
            <a:bodyPr wrap="none">
              <a:spAutoFit/>
            </a:bodyPr>
            <a:lstStyle/>
            <a:p>
              <a:r>
                <a:rPr lang="pt-PT" sz="1800" b="1"/>
                <a:t>:-has_car(A,E)</a:t>
              </a:r>
              <a:endParaRPr lang="en-US" sz="1800" b="1"/>
            </a:p>
          </p:txBody>
        </p:sp>
      </p:grpSp>
      <p:sp>
        <p:nvSpPr>
          <p:cNvPr id="879634" name="Line 18"/>
          <p:cNvSpPr>
            <a:spLocks noChangeShapeType="1"/>
          </p:cNvSpPr>
          <p:nvPr/>
        </p:nvSpPr>
        <p:spPr bwMode="auto">
          <a:xfrm flipH="1">
            <a:off x="1828800" y="2590800"/>
            <a:ext cx="1905000" cy="381000"/>
          </a:xfrm>
          <a:prstGeom prst="line">
            <a:avLst/>
          </a:prstGeom>
          <a:noFill/>
          <a:ln w="9525">
            <a:solidFill>
              <a:schemeClr val="tx1"/>
            </a:solidFill>
            <a:miter lim="800000"/>
            <a:headEnd/>
            <a:tailEnd/>
          </a:ln>
          <a:effectLst/>
        </p:spPr>
        <p:txBody>
          <a:bodyPr wrap="none"/>
          <a:lstStyle/>
          <a:p>
            <a:endParaRPr lang="pt-PT"/>
          </a:p>
        </p:txBody>
      </p:sp>
      <p:sp>
        <p:nvSpPr>
          <p:cNvPr id="879635" name="Line 19"/>
          <p:cNvSpPr>
            <a:spLocks noChangeShapeType="1"/>
          </p:cNvSpPr>
          <p:nvPr/>
        </p:nvSpPr>
        <p:spPr bwMode="auto">
          <a:xfrm flipH="1">
            <a:off x="3429000" y="2667000"/>
            <a:ext cx="838200" cy="762000"/>
          </a:xfrm>
          <a:prstGeom prst="line">
            <a:avLst/>
          </a:prstGeom>
          <a:noFill/>
          <a:ln w="9525">
            <a:solidFill>
              <a:schemeClr val="tx1"/>
            </a:solidFill>
            <a:miter lim="800000"/>
            <a:headEnd/>
            <a:tailEnd/>
          </a:ln>
          <a:effectLst/>
        </p:spPr>
        <p:txBody>
          <a:bodyPr wrap="none"/>
          <a:lstStyle/>
          <a:p>
            <a:endParaRPr lang="pt-PT"/>
          </a:p>
        </p:txBody>
      </p:sp>
      <p:sp>
        <p:nvSpPr>
          <p:cNvPr id="879636" name="Line 20"/>
          <p:cNvSpPr>
            <a:spLocks noChangeShapeType="1"/>
          </p:cNvSpPr>
          <p:nvPr/>
        </p:nvSpPr>
        <p:spPr bwMode="auto">
          <a:xfrm>
            <a:off x="4876800" y="2667000"/>
            <a:ext cx="762000" cy="762000"/>
          </a:xfrm>
          <a:prstGeom prst="line">
            <a:avLst/>
          </a:prstGeom>
          <a:noFill/>
          <a:ln w="9525">
            <a:solidFill>
              <a:schemeClr val="tx1"/>
            </a:solidFill>
            <a:miter lim="800000"/>
            <a:headEnd/>
            <a:tailEnd/>
          </a:ln>
          <a:effectLst/>
        </p:spPr>
        <p:txBody>
          <a:bodyPr wrap="none"/>
          <a:lstStyle/>
          <a:p>
            <a:endParaRPr lang="pt-PT"/>
          </a:p>
        </p:txBody>
      </p:sp>
      <p:sp>
        <p:nvSpPr>
          <p:cNvPr id="879637" name="Line 21"/>
          <p:cNvSpPr>
            <a:spLocks noChangeShapeType="1"/>
          </p:cNvSpPr>
          <p:nvPr/>
        </p:nvSpPr>
        <p:spPr bwMode="auto">
          <a:xfrm>
            <a:off x="5334000" y="2590800"/>
            <a:ext cx="1828800" cy="304800"/>
          </a:xfrm>
          <a:prstGeom prst="line">
            <a:avLst/>
          </a:prstGeom>
          <a:noFill/>
          <a:ln w="9525">
            <a:solidFill>
              <a:schemeClr val="tx1"/>
            </a:solidFill>
            <a:miter lim="800000"/>
            <a:headEnd/>
            <a:tailEnd/>
          </a:ln>
          <a:effectLst/>
        </p:spPr>
        <p:txBody>
          <a:bodyPr wrap="none"/>
          <a:lstStyle/>
          <a:p>
            <a:endParaRPr lang="pt-PT"/>
          </a:p>
        </p:txBody>
      </p:sp>
      <p:sp>
        <p:nvSpPr>
          <p:cNvPr id="879638" name="Rectangle 22"/>
          <p:cNvSpPr>
            <a:spLocks noChangeArrowheads="1"/>
          </p:cNvSpPr>
          <p:nvPr/>
        </p:nvSpPr>
        <p:spPr bwMode="auto">
          <a:xfrm>
            <a:off x="685800" y="4217988"/>
            <a:ext cx="1200150" cy="457200"/>
          </a:xfrm>
          <a:prstGeom prst="rect">
            <a:avLst/>
          </a:prstGeom>
          <a:noFill/>
          <a:ln w="9525">
            <a:noFill/>
            <a:miter lim="800000"/>
            <a:headEnd/>
            <a:tailEnd/>
          </a:ln>
          <a:effectLst/>
        </p:spPr>
        <p:txBody>
          <a:bodyPr wrap="none">
            <a:spAutoFit/>
          </a:bodyPr>
          <a:lstStyle/>
          <a:p>
            <a:r>
              <a:rPr lang="en-US" sz="2400"/>
              <a:t>short(B)</a:t>
            </a:r>
          </a:p>
        </p:txBody>
      </p:sp>
      <p:sp>
        <p:nvSpPr>
          <p:cNvPr id="879639" name="Rectangle 23"/>
          <p:cNvSpPr>
            <a:spLocks noChangeArrowheads="1"/>
          </p:cNvSpPr>
          <p:nvPr/>
        </p:nvSpPr>
        <p:spPr bwMode="auto">
          <a:xfrm>
            <a:off x="579438" y="4572000"/>
            <a:ext cx="1706562" cy="457200"/>
          </a:xfrm>
          <a:prstGeom prst="rect">
            <a:avLst/>
          </a:prstGeom>
          <a:noFill/>
          <a:ln w="9525">
            <a:noFill/>
            <a:miter lim="800000"/>
            <a:headEnd/>
            <a:tailEnd/>
          </a:ln>
          <a:effectLst/>
        </p:spPr>
        <p:txBody>
          <a:bodyPr wrap="none">
            <a:spAutoFit/>
          </a:bodyPr>
          <a:lstStyle/>
          <a:p>
            <a:r>
              <a:rPr lang="en-US" sz="2400"/>
              <a:t>open_car(B)</a:t>
            </a:r>
          </a:p>
        </p:txBody>
      </p:sp>
      <p:sp>
        <p:nvSpPr>
          <p:cNvPr id="879640" name="Rectangle 24"/>
          <p:cNvSpPr>
            <a:spLocks noChangeArrowheads="1"/>
          </p:cNvSpPr>
          <p:nvPr/>
        </p:nvSpPr>
        <p:spPr bwMode="auto">
          <a:xfrm>
            <a:off x="304800" y="4953000"/>
            <a:ext cx="2474913" cy="457200"/>
          </a:xfrm>
          <a:prstGeom prst="rect">
            <a:avLst/>
          </a:prstGeom>
          <a:noFill/>
          <a:ln w="9525">
            <a:noFill/>
            <a:miter lim="800000"/>
            <a:headEnd/>
            <a:tailEnd/>
          </a:ln>
          <a:effectLst/>
        </p:spPr>
        <p:txBody>
          <a:bodyPr wrap="none">
            <a:spAutoFit/>
          </a:bodyPr>
          <a:lstStyle/>
          <a:p>
            <a:r>
              <a:rPr lang="en-US" sz="2400"/>
              <a:t>shape(B,rectangle)</a:t>
            </a:r>
          </a:p>
        </p:txBody>
      </p:sp>
      <p:sp>
        <p:nvSpPr>
          <p:cNvPr id="879641" name="Rectangle 25"/>
          <p:cNvSpPr>
            <a:spLocks noChangeArrowheads="1"/>
          </p:cNvSpPr>
          <p:nvPr/>
        </p:nvSpPr>
        <p:spPr bwMode="auto">
          <a:xfrm>
            <a:off x="533400" y="5334000"/>
            <a:ext cx="1665288" cy="457200"/>
          </a:xfrm>
          <a:prstGeom prst="rect">
            <a:avLst/>
          </a:prstGeom>
          <a:noFill/>
          <a:ln w="9525">
            <a:noFill/>
            <a:miter lim="800000"/>
            <a:headEnd/>
            <a:tailEnd/>
          </a:ln>
          <a:effectLst/>
        </p:spPr>
        <p:txBody>
          <a:bodyPr wrap="none">
            <a:spAutoFit/>
          </a:bodyPr>
          <a:lstStyle/>
          <a:p>
            <a:r>
              <a:rPr lang="en-US" sz="2400"/>
              <a:t>wheels(B,2)</a:t>
            </a:r>
          </a:p>
        </p:txBody>
      </p:sp>
      <p:sp>
        <p:nvSpPr>
          <p:cNvPr id="879642" name="Rectangle 26"/>
          <p:cNvSpPr>
            <a:spLocks noChangeArrowheads="1"/>
          </p:cNvSpPr>
          <p:nvPr/>
        </p:nvSpPr>
        <p:spPr bwMode="auto">
          <a:xfrm>
            <a:off x="573088" y="5715000"/>
            <a:ext cx="2093912" cy="457200"/>
          </a:xfrm>
          <a:prstGeom prst="rect">
            <a:avLst/>
          </a:prstGeom>
          <a:noFill/>
          <a:ln w="9525">
            <a:noFill/>
            <a:miter lim="800000"/>
            <a:headEnd/>
            <a:tailEnd/>
          </a:ln>
          <a:effectLst/>
        </p:spPr>
        <p:txBody>
          <a:bodyPr wrap="none">
            <a:spAutoFit/>
          </a:bodyPr>
          <a:lstStyle/>
          <a:p>
            <a:r>
              <a:rPr lang="en-US" sz="2400"/>
              <a:t>load(B,circle,1)</a:t>
            </a:r>
          </a:p>
        </p:txBody>
      </p:sp>
      <p:sp>
        <p:nvSpPr>
          <p:cNvPr id="879643" name="Line 27"/>
          <p:cNvSpPr>
            <a:spLocks noChangeShapeType="1"/>
          </p:cNvSpPr>
          <p:nvPr/>
        </p:nvSpPr>
        <p:spPr bwMode="auto">
          <a:xfrm flipH="1">
            <a:off x="914400" y="3276600"/>
            <a:ext cx="152400" cy="990600"/>
          </a:xfrm>
          <a:prstGeom prst="line">
            <a:avLst/>
          </a:prstGeom>
          <a:noFill/>
          <a:ln w="9525">
            <a:solidFill>
              <a:schemeClr val="tx1"/>
            </a:solidFill>
            <a:miter lim="800000"/>
            <a:headEnd/>
            <a:tailEnd/>
          </a:ln>
          <a:effectLst/>
        </p:spPr>
        <p:txBody>
          <a:bodyPr wrap="none"/>
          <a:lstStyle/>
          <a:p>
            <a:endParaRPr lang="pt-PT"/>
          </a:p>
        </p:txBody>
      </p:sp>
      <p:sp>
        <p:nvSpPr>
          <p:cNvPr id="879644" name="Line 28"/>
          <p:cNvSpPr>
            <a:spLocks noChangeShapeType="1"/>
          </p:cNvSpPr>
          <p:nvPr/>
        </p:nvSpPr>
        <p:spPr bwMode="auto">
          <a:xfrm>
            <a:off x="1524000" y="3352800"/>
            <a:ext cx="152400" cy="914400"/>
          </a:xfrm>
          <a:prstGeom prst="line">
            <a:avLst/>
          </a:prstGeom>
          <a:noFill/>
          <a:ln w="9525">
            <a:solidFill>
              <a:schemeClr val="tx1"/>
            </a:solidFill>
            <a:miter lim="800000"/>
            <a:headEnd/>
            <a:tailEnd/>
          </a:ln>
          <a:effectLst/>
        </p:spPr>
        <p:txBody>
          <a:bodyPr wrap="none"/>
          <a:lstStyle/>
          <a:p>
            <a:endParaRPr lang="pt-PT"/>
          </a:p>
        </p:txBody>
      </p:sp>
      <p:sp>
        <p:nvSpPr>
          <p:cNvPr id="879645" name="Line 29"/>
          <p:cNvSpPr>
            <a:spLocks noChangeShapeType="1"/>
          </p:cNvSpPr>
          <p:nvPr/>
        </p:nvSpPr>
        <p:spPr bwMode="auto">
          <a:xfrm>
            <a:off x="1981200" y="3352800"/>
            <a:ext cx="609600" cy="1752600"/>
          </a:xfrm>
          <a:prstGeom prst="line">
            <a:avLst/>
          </a:prstGeom>
          <a:noFill/>
          <a:ln w="9525">
            <a:solidFill>
              <a:schemeClr val="tx1"/>
            </a:solidFill>
            <a:miter lim="800000"/>
            <a:headEnd/>
            <a:tailEnd/>
          </a:ln>
          <a:effectLst/>
        </p:spPr>
        <p:txBody>
          <a:bodyPr wrap="none"/>
          <a:lstStyle/>
          <a:p>
            <a:endParaRPr lang="pt-PT"/>
          </a:p>
        </p:txBody>
      </p:sp>
      <p:cxnSp>
        <p:nvCxnSpPr>
          <p:cNvPr id="879646" name="AutoShape 30"/>
          <p:cNvCxnSpPr>
            <a:cxnSpLocks noChangeShapeType="1"/>
            <a:stCxn id="879623" idx="2"/>
            <a:endCxn id="879659" idx="2"/>
          </p:cNvCxnSpPr>
          <p:nvPr/>
        </p:nvCxnSpPr>
        <p:spPr bwMode="auto">
          <a:xfrm rot="10800000" flipV="1">
            <a:off x="381000" y="3186113"/>
            <a:ext cx="381000" cy="2414587"/>
          </a:xfrm>
          <a:prstGeom prst="bentConnector3">
            <a:avLst>
              <a:gd name="adj1" fmla="val 160000"/>
            </a:avLst>
          </a:prstGeom>
          <a:noFill/>
          <a:ln w="9525">
            <a:solidFill>
              <a:schemeClr val="tx1"/>
            </a:solidFill>
            <a:miter lim="800000"/>
            <a:headEnd/>
            <a:tailEnd/>
          </a:ln>
          <a:effectLst/>
        </p:spPr>
      </p:cxnSp>
      <p:cxnSp>
        <p:nvCxnSpPr>
          <p:cNvPr id="879647" name="AutoShape 31"/>
          <p:cNvCxnSpPr>
            <a:cxnSpLocks noChangeShapeType="1"/>
            <a:stCxn id="879623" idx="2"/>
            <a:endCxn id="879642" idx="1"/>
          </p:cNvCxnSpPr>
          <p:nvPr/>
        </p:nvCxnSpPr>
        <p:spPr bwMode="auto">
          <a:xfrm rot="10800000" flipV="1">
            <a:off x="573088" y="3186113"/>
            <a:ext cx="188912" cy="2757487"/>
          </a:xfrm>
          <a:prstGeom prst="bentConnector3">
            <a:avLst>
              <a:gd name="adj1" fmla="val 221009"/>
            </a:avLst>
          </a:prstGeom>
          <a:noFill/>
          <a:ln w="9525">
            <a:solidFill>
              <a:schemeClr val="tx1"/>
            </a:solidFill>
            <a:miter lim="800000"/>
            <a:headEnd/>
            <a:tailEnd/>
          </a:ln>
          <a:effectLst/>
        </p:spPr>
      </p:cxnSp>
      <p:sp>
        <p:nvSpPr>
          <p:cNvPr id="879648" name="Rectangle 32"/>
          <p:cNvSpPr>
            <a:spLocks noChangeArrowheads="1"/>
          </p:cNvSpPr>
          <p:nvPr/>
        </p:nvSpPr>
        <p:spPr bwMode="auto">
          <a:xfrm>
            <a:off x="2819400" y="5410200"/>
            <a:ext cx="1835150" cy="1187450"/>
          </a:xfrm>
          <a:prstGeom prst="rect">
            <a:avLst/>
          </a:prstGeom>
          <a:noFill/>
          <a:ln w="9525">
            <a:noFill/>
            <a:miter lim="800000"/>
            <a:headEnd/>
            <a:tailEnd/>
          </a:ln>
          <a:effectLst/>
        </p:spPr>
        <p:txBody>
          <a:bodyPr wrap="none">
            <a:spAutoFit/>
          </a:bodyPr>
          <a:lstStyle/>
          <a:p>
            <a:r>
              <a:rPr lang="en-US" sz="2400"/>
              <a:t>has_car(A,C)</a:t>
            </a:r>
          </a:p>
          <a:p>
            <a:r>
              <a:rPr lang="en-US" sz="2400"/>
              <a:t>has_car(A,D)</a:t>
            </a:r>
          </a:p>
          <a:p>
            <a:r>
              <a:rPr lang="en-US" sz="2400"/>
              <a:t>has_car(A,E)</a:t>
            </a:r>
          </a:p>
        </p:txBody>
      </p:sp>
      <p:sp>
        <p:nvSpPr>
          <p:cNvPr id="879649" name="Rectangle 33"/>
          <p:cNvSpPr>
            <a:spLocks noChangeArrowheads="1"/>
          </p:cNvSpPr>
          <p:nvPr/>
        </p:nvSpPr>
        <p:spPr bwMode="auto">
          <a:xfrm>
            <a:off x="685800" y="2895600"/>
            <a:ext cx="2133600" cy="457200"/>
          </a:xfrm>
          <a:prstGeom prst="rect">
            <a:avLst/>
          </a:prstGeom>
          <a:noFill/>
          <a:ln w="44450">
            <a:solidFill>
              <a:srgbClr val="FF0000"/>
            </a:solidFill>
            <a:miter lim="800000"/>
            <a:headEnd/>
            <a:tailEnd/>
          </a:ln>
          <a:effectLst/>
        </p:spPr>
        <p:txBody>
          <a:bodyPr wrap="none" anchor="ctr"/>
          <a:lstStyle/>
          <a:p>
            <a:endParaRPr lang="pt-PT"/>
          </a:p>
        </p:txBody>
      </p:sp>
      <p:sp>
        <p:nvSpPr>
          <p:cNvPr id="879650" name="Rectangle 34"/>
          <p:cNvSpPr>
            <a:spLocks noChangeArrowheads="1"/>
          </p:cNvSpPr>
          <p:nvPr/>
        </p:nvSpPr>
        <p:spPr bwMode="auto">
          <a:xfrm>
            <a:off x="2286000" y="3429000"/>
            <a:ext cx="2133600" cy="533400"/>
          </a:xfrm>
          <a:prstGeom prst="rect">
            <a:avLst/>
          </a:prstGeom>
          <a:noFill/>
          <a:ln w="44450">
            <a:solidFill>
              <a:srgbClr val="FF0000"/>
            </a:solidFill>
            <a:miter lim="800000"/>
            <a:headEnd/>
            <a:tailEnd/>
          </a:ln>
          <a:effectLst/>
        </p:spPr>
        <p:txBody>
          <a:bodyPr wrap="none" anchor="ctr"/>
          <a:lstStyle/>
          <a:p>
            <a:endParaRPr lang="pt-PT"/>
          </a:p>
        </p:txBody>
      </p:sp>
      <p:sp>
        <p:nvSpPr>
          <p:cNvPr id="879651" name="Rectangle 35"/>
          <p:cNvSpPr>
            <a:spLocks noChangeArrowheads="1"/>
          </p:cNvSpPr>
          <p:nvPr/>
        </p:nvSpPr>
        <p:spPr bwMode="auto">
          <a:xfrm>
            <a:off x="4648200" y="3429000"/>
            <a:ext cx="2133600" cy="533400"/>
          </a:xfrm>
          <a:prstGeom prst="rect">
            <a:avLst/>
          </a:prstGeom>
          <a:noFill/>
          <a:ln w="44450">
            <a:solidFill>
              <a:srgbClr val="FF0000"/>
            </a:solidFill>
            <a:miter lim="800000"/>
            <a:headEnd/>
            <a:tailEnd/>
          </a:ln>
          <a:effectLst/>
        </p:spPr>
        <p:txBody>
          <a:bodyPr wrap="none" anchor="ctr"/>
          <a:lstStyle/>
          <a:p>
            <a:endParaRPr lang="pt-PT"/>
          </a:p>
        </p:txBody>
      </p:sp>
      <p:sp>
        <p:nvSpPr>
          <p:cNvPr id="879652" name="Rectangle 36"/>
          <p:cNvSpPr>
            <a:spLocks noChangeArrowheads="1"/>
          </p:cNvSpPr>
          <p:nvPr/>
        </p:nvSpPr>
        <p:spPr bwMode="auto">
          <a:xfrm>
            <a:off x="6248400" y="2819400"/>
            <a:ext cx="2133600" cy="533400"/>
          </a:xfrm>
          <a:prstGeom prst="rect">
            <a:avLst/>
          </a:prstGeom>
          <a:noFill/>
          <a:ln w="44450">
            <a:solidFill>
              <a:srgbClr val="FF0000"/>
            </a:solidFill>
            <a:miter lim="800000"/>
            <a:headEnd/>
            <a:tailEnd/>
          </a:ln>
          <a:effectLst/>
        </p:spPr>
        <p:txBody>
          <a:bodyPr wrap="none" anchor="ctr"/>
          <a:lstStyle/>
          <a:p>
            <a:endParaRPr lang="pt-PT"/>
          </a:p>
        </p:txBody>
      </p:sp>
      <p:sp>
        <p:nvSpPr>
          <p:cNvPr id="879664" name="Text Box 48"/>
          <p:cNvSpPr txBox="1">
            <a:spLocks noChangeArrowheads="1"/>
          </p:cNvSpPr>
          <p:nvPr/>
        </p:nvSpPr>
        <p:spPr bwMode="auto">
          <a:xfrm>
            <a:off x="3200400" y="4419600"/>
            <a:ext cx="1392238" cy="579438"/>
          </a:xfrm>
          <a:prstGeom prst="rect">
            <a:avLst/>
          </a:prstGeom>
          <a:noFill/>
          <a:ln w="9525">
            <a:noFill/>
            <a:miter lim="800000"/>
            <a:headEnd/>
            <a:tailEnd/>
          </a:ln>
          <a:effectLst/>
        </p:spPr>
        <p:txBody>
          <a:bodyPr wrap="none">
            <a:spAutoFit/>
          </a:bodyPr>
          <a:lstStyle/>
          <a:p>
            <a:r>
              <a:rPr lang="pt-PT"/>
              <a:t>Nível 2</a:t>
            </a:r>
            <a:endParaRPr lang="en-US"/>
          </a:p>
        </p:txBody>
      </p:sp>
      <p:sp>
        <p:nvSpPr>
          <p:cNvPr id="879665" name="Text Box 49"/>
          <p:cNvSpPr txBox="1">
            <a:spLocks noChangeArrowheads="1"/>
          </p:cNvSpPr>
          <p:nvPr/>
        </p:nvSpPr>
        <p:spPr bwMode="auto">
          <a:xfrm>
            <a:off x="665163" y="2076450"/>
            <a:ext cx="1392237" cy="579438"/>
          </a:xfrm>
          <a:prstGeom prst="rect">
            <a:avLst/>
          </a:prstGeom>
          <a:noFill/>
          <a:ln w="9525">
            <a:noFill/>
            <a:miter lim="800000"/>
            <a:headEnd/>
            <a:tailEnd/>
          </a:ln>
          <a:effectLst/>
        </p:spPr>
        <p:txBody>
          <a:bodyPr wrap="none">
            <a:spAutoFit/>
          </a:bodyPr>
          <a:lstStyle/>
          <a:p>
            <a:r>
              <a:rPr lang="pt-PT"/>
              <a:t>Nível 0</a:t>
            </a:r>
            <a:endParaRPr lang="en-US"/>
          </a:p>
        </p:txBody>
      </p:sp>
      <p:sp>
        <p:nvSpPr>
          <p:cNvPr id="879666" name="Text Box 50"/>
          <p:cNvSpPr txBox="1">
            <a:spLocks noChangeArrowheads="1"/>
          </p:cNvSpPr>
          <p:nvPr/>
        </p:nvSpPr>
        <p:spPr bwMode="auto">
          <a:xfrm>
            <a:off x="665163" y="3306763"/>
            <a:ext cx="1392237" cy="579437"/>
          </a:xfrm>
          <a:prstGeom prst="rect">
            <a:avLst/>
          </a:prstGeom>
          <a:noFill/>
          <a:ln w="9525">
            <a:noFill/>
            <a:miter lim="800000"/>
            <a:headEnd/>
            <a:tailEnd/>
          </a:ln>
          <a:effectLst/>
        </p:spPr>
        <p:txBody>
          <a:bodyPr wrap="none">
            <a:spAutoFit/>
          </a:bodyPr>
          <a:lstStyle/>
          <a:p>
            <a:r>
              <a:rPr lang="pt-PT"/>
              <a:t>Nível 1</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9" name="Oval 49"/>
          <p:cNvSpPr>
            <a:spLocks noChangeArrowheads="1"/>
          </p:cNvSpPr>
          <p:nvPr/>
        </p:nvSpPr>
        <p:spPr bwMode="auto">
          <a:xfrm>
            <a:off x="2667000" y="61722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80688" name="Oval 48"/>
          <p:cNvSpPr>
            <a:spLocks noChangeArrowheads="1"/>
          </p:cNvSpPr>
          <p:nvPr/>
        </p:nvSpPr>
        <p:spPr bwMode="auto">
          <a:xfrm>
            <a:off x="2667000" y="57912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80687" name="Oval 47"/>
          <p:cNvSpPr>
            <a:spLocks noChangeArrowheads="1"/>
          </p:cNvSpPr>
          <p:nvPr/>
        </p:nvSpPr>
        <p:spPr bwMode="auto">
          <a:xfrm>
            <a:off x="2667000" y="54864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80686" name="Oval 46"/>
          <p:cNvSpPr>
            <a:spLocks noChangeArrowheads="1"/>
          </p:cNvSpPr>
          <p:nvPr/>
        </p:nvSpPr>
        <p:spPr bwMode="auto">
          <a:xfrm>
            <a:off x="533400" y="57912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80684" name="Oval 44"/>
          <p:cNvSpPr>
            <a:spLocks noChangeArrowheads="1"/>
          </p:cNvSpPr>
          <p:nvPr/>
        </p:nvSpPr>
        <p:spPr bwMode="auto">
          <a:xfrm>
            <a:off x="381000" y="54102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80683" name="Oval 43"/>
          <p:cNvSpPr>
            <a:spLocks noChangeArrowheads="1"/>
          </p:cNvSpPr>
          <p:nvPr/>
        </p:nvSpPr>
        <p:spPr bwMode="auto">
          <a:xfrm>
            <a:off x="533400" y="5029200"/>
            <a:ext cx="23622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80682" name="Oval 42"/>
          <p:cNvSpPr>
            <a:spLocks noChangeArrowheads="1"/>
          </p:cNvSpPr>
          <p:nvPr/>
        </p:nvSpPr>
        <p:spPr bwMode="auto">
          <a:xfrm>
            <a:off x="381000" y="46482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80681" name="Oval 41"/>
          <p:cNvSpPr>
            <a:spLocks noChangeArrowheads="1"/>
          </p:cNvSpPr>
          <p:nvPr/>
        </p:nvSpPr>
        <p:spPr bwMode="auto">
          <a:xfrm>
            <a:off x="228600" y="4267200"/>
            <a:ext cx="2057400" cy="38100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80642" name="Rectangle 2"/>
          <p:cNvSpPr>
            <a:spLocks noGrp="1" noChangeArrowheads="1"/>
          </p:cNvSpPr>
          <p:nvPr>
            <p:ph type="title"/>
          </p:nvPr>
        </p:nvSpPr>
        <p:spPr/>
        <p:txBody>
          <a:bodyPr/>
          <a:lstStyle/>
          <a:p>
            <a:r>
              <a:rPr lang="pt-PT"/>
              <a:t>Aleph: Busca</a:t>
            </a:r>
            <a:endParaRPr lang="en-US"/>
          </a:p>
        </p:txBody>
      </p:sp>
      <p:grpSp>
        <p:nvGrpSpPr>
          <p:cNvPr id="880643" name="Group 3"/>
          <p:cNvGrpSpPr>
            <a:grpSpLocks/>
          </p:cNvGrpSpPr>
          <p:nvPr/>
        </p:nvGrpSpPr>
        <p:grpSpPr bwMode="auto">
          <a:xfrm>
            <a:off x="3429000" y="2262188"/>
            <a:ext cx="2057400" cy="404812"/>
            <a:chOff x="2160" y="1425"/>
            <a:chExt cx="1296" cy="255"/>
          </a:xfrm>
        </p:grpSpPr>
        <p:sp>
          <p:nvSpPr>
            <p:cNvPr id="880644" name="Oval 4"/>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80645" name="Text Box 5"/>
            <p:cNvSpPr txBox="1">
              <a:spLocks noChangeArrowheads="1"/>
            </p:cNvSpPr>
            <p:nvPr/>
          </p:nvSpPr>
          <p:spPr bwMode="auto">
            <a:xfrm>
              <a:off x="2258" y="1425"/>
              <a:ext cx="1040" cy="250"/>
            </a:xfrm>
            <a:prstGeom prst="rect">
              <a:avLst/>
            </a:prstGeom>
            <a:noFill/>
            <a:ln w="9525">
              <a:noFill/>
              <a:miter lim="800000"/>
              <a:headEnd/>
              <a:tailEnd/>
            </a:ln>
            <a:effectLst/>
          </p:spPr>
          <p:txBody>
            <a:bodyPr wrap="none">
              <a:spAutoFit/>
            </a:bodyPr>
            <a:lstStyle/>
            <a:p>
              <a:r>
                <a:rPr lang="pt-PT" sz="2000" b="1"/>
                <a:t>eastbound(A)</a:t>
              </a:r>
              <a:endParaRPr lang="en-US" sz="2000" b="1"/>
            </a:p>
          </p:txBody>
        </p:sp>
      </p:grpSp>
      <p:grpSp>
        <p:nvGrpSpPr>
          <p:cNvPr id="880646" name="Group 6"/>
          <p:cNvGrpSpPr>
            <a:grpSpLocks/>
          </p:cNvGrpSpPr>
          <p:nvPr/>
        </p:nvGrpSpPr>
        <p:grpSpPr bwMode="auto">
          <a:xfrm>
            <a:off x="762000" y="2995613"/>
            <a:ext cx="2057400" cy="381000"/>
            <a:chOff x="2160" y="1440"/>
            <a:chExt cx="1296" cy="240"/>
          </a:xfrm>
        </p:grpSpPr>
        <p:sp>
          <p:nvSpPr>
            <p:cNvPr id="880647" name="Oval 7"/>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80648" name="Text Box 8"/>
            <p:cNvSpPr txBox="1">
              <a:spLocks noChangeArrowheads="1"/>
            </p:cNvSpPr>
            <p:nvPr/>
          </p:nvSpPr>
          <p:spPr bwMode="auto">
            <a:xfrm>
              <a:off x="2268" y="1440"/>
              <a:ext cx="1024" cy="231"/>
            </a:xfrm>
            <a:prstGeom prst="rect">
              <a:avLst/>
            </a:prstGeom>
            <a:noFill/>
            <a:ln w="9525">
              <a:noFill/>
              <a:miter lim="800000"/>
              <a:headEnd/>
              <a:tailEnd/>
            </a:ln>
            <a:effectLst/>
          </p:spPr>
          <p:txBody>
            <a:bodyPr wrap="none">
              <a:spAutoFit/>
            </a:bodyPr>
            <a:lstStyle/>
            <a:p>
              <a:r>
                <a:rPr lang="pt-PT" sz="1800" b="1"/>
                <a:t>:-has_car(A,B)</a:t>
              </a:r>
              <a:endParaRPr lang="en-US" sz="1800" b="1"/>
            </a:p>
          </p:txBody>
        </p:sp>
      </p:grpSp>
      <p:grpSp>
        <p:nvGrpSpPr>
          <p:cNvPr id="880649" name="Group 9"/>
          <p:cNvGrpSpPr>
            <a:grpSpLocks/>
          </p:cNvGrpSpPr>
          <p:nvPr/>
        </p:nvGrpSpPr>
        <p:grpSpPr bwMode="auto">
          <a:xfrm>
            <a:off x="2362200" y="3452813"/>
            <a:ext cx="2057400" cy="381000"/>
            <a:chOff x="2160" y="1440"/>
            <a:chExt cx="1296" cy="240"/>
          </a:xfrm>
        </p:grpSpPr>
        <p:sp>
          <p:nvSpPr>
            <p:cNvPr id="880650" name="Oval 10"/>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80651" name="Text Box 11"/>
            <p:cNvSpPr txBox="1">
              <a:spLocks noChangeArrowheads="1"/>
            </p:cNvSpPr>
            <p:nvPr/>
          </p:nvSpPr>
          <p:spPr bwMode="auto">
            <a:xfrm>
              <a:off x="2261" y="1440"/>
              <a:ext cx="1032" cy="231"/>
            </a:xfrm>
            <a:prstGeom prst="rect">
              <a:avLst/>
            </a:prstGeom>
            <a:noFill/>
            <a:ln w="9525">
              <a:noFill/>
              <a:miter lim="800000"/>
              <a:headEnd/>
              <a:tailEnd/>
            </a:ln>
            <a:effectLst/>
          </p:spPr>
          <p:txBody>
            <a:bodyPr wrap="none">
              <a:spAutoFit/>
            </a:bodyPr>
            <a:lstStyle/>
            <a:p>
              <a:r>
                <a:rPr lang="pt-PT" sz="1800" b="1"/>
                <a:t>:-has_car(A,C)</a:t>
              </a:r>
              <a:endParaRPr lang="en-US" sz="1800" b="1"/>
            </a:p>
          </p:txBody>
        </p:sp>
      </p:grpSp>
      <p:grpSp>
        <p:nvGrpSpPr>
          <p:cNvPr id="880652" name="Group 12"/>
          <p:cNvGrpSpPr>
            <a:grpSpLocks/>
          </p:cNvGrpSpPr>
          <p:nvPr/>
        </p:nvGrpSpPr>
        <p:grpSpPr bwMode="auto">
          <a:xfrm>
            <a:off x="4648200" y="3452813"/>
            <a:ext cx="2057400" cy="381000"/>
            <a:chOff x="2160" y="1440"/>
            <a:chExt cx="1296" cy="240"/>
          </a:xfrm>
        </p:grpSpPr>
        <p:sp>
          <p:nvSpPr>
            <p:cNvPr id="880653" name="Oval 13"/>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80654" name="Text Box 14"/>
            <p:cNvSpPr txBox="1">
              <a:spLocks noChangeArrowheads="1"/>
            </p:cNvSpPr>
            <p:nvPr/>
          </p:nvSpPr>
          <p:spPr bwMode="auto">
            <a:xfrm>
              <a:off x="2261" y="1440"/>
              <a:ext cx="1032" cy="231"/>
            </a:xfrm>
            <a:prstGeom prst="rect">
              <a:avLst/>
            </a:prstGeom>
            <a:noFill/>
            <a:ln w="9525">
              <a:noFill/>
              <a:miter lim="800000"/>
              <a:headEnd/>
              <a:tailEnd/>
            </a:ln>
            <a:effectLst/>
          </p:spPr>
          <p:txBody>
            <a:bodyPr wrap="none">
              <a:spAutoFit/>
            </a:bodyPr>
            <a:lstStyle/>
            <a:p>
              <a:r>
                <a:rPr lang="pt-PT" sz="1800" b="1"/>
                <a:t>:-has_car(A,D)</a:t>
              </a:r>
              <a:endParaRPr lang="en-US" sz="1800" b="1"/>
            </a:p>
          </p:txBody>
        </p:sp>
      </p:grpSp>
      <p:grpSp>
        <p:nvGrpSpPr>
          <p:cNvPr id="880655" name="Group 15"/>
          <p:cNvGrpSpPr>
            <a:grpSpLocks/>
          </p:cNvGrpSpPr>
          <p:nvPr/>
        </p:nvGrpSpPr>
        <p:grpSpPr bwMode="auto">
          <a:xfrm>
            <a:off x="6248400" y="2919413"/>
            <a:ext cx="2057400" cy="381000"/>
            <a:chOff x="2160" y="1440"/>
            <a:chExt cx="1296" cy="240"/>
          </a:xfrm>
        </p:grpSpPr>
        <p:sp>
          <p:nvSpPr>
            <p:cNvPr id="880656" name="Oval 16"/>
            <p:cNvSpPr>
              <a:spLocks noChangeArrowheads="1"/>
            </p:cNvSpPr>
            <p:nvPr/>
          </p:nvSpPr>
          <p:spPr bwMode="auto">
            <a:xfrm>
              <a:off x="2160" y="1440"/>
              <a:ext cx="1296" cy="240"/>
            </a:xfrm>
            <a:prstGeom prst="ellipse">
              <a:avLst/>
            </a:prstGeom>
            <a:solidFill>
              <a:schemeClr val="accent1"/>
            </a:solidFill>
            <a:ln w="9525">
              <a:solidFill>
                <a:schemeClr val="tx1"/>
              </a:solidFill>
              <a:miter lim="800000"/>
              <a:headEnd/>
              <a:tailEnd/>
            </a:ln>
            <a:effectLst/>
          </p:spPr>
          <p:txBody>
            <a:bodyPr wrap="none" anchor="ctr"/>
            <a:lstStyle/>
            <a:p>
              <a:endParaRPr lang="pt-PT" b="1"/>
            </a:p>
          </p:txBody>
        </p:sp>
        <p:sp>
          <p:nvSpPr>
            <p:cNvPr id="880657" name="Text Box 17"/>
            <p:cNvSpPr txBox="1">
              <a:spLocks noChangeArrowheads="1"/>
            </p:cNvSpPr>
            <p:nvPr/>
          </p:nvSpPr>
          <p:spPr bwMode="auto">
            <a:xfrm>
              <a:off x="2265" y="1440"/>
              <a:ext cx="1024" cy="231"/>
            </a:xfrm>
            <a:prstGeom prst="rect">
              <a:avLst/>
            </a:prstGeom>
            <a:noFill/>
            <a:ln w="9525">
              <a:noFill/>
              <a:miter lim="800000"/>
              <a:headEnd/>
              <a:tailEnd/>
            </a:ln>
            <a:effectLst/>
          </p:spPr>
          <p:txBody>
            <a:bodyPr wrap="none">
              <a:spAutoFit/>
            </a:bodyPr>
            <a:lstStyle/>
            <a:p>
              <a:r>
                <a:rPr lang="pt-PT" sz="1800" b="1"/>
                <a:t>:-has_car(A,E)</a:t>
              </a:r>
              <a:endParaRPr lang="en-US" sz="1800" b="1"/>
            </a:p>
          </p:txBody>
        </p:sp>
      </p:grpSp>
      <p:sp>
        <p:nvSpPr>
          <p:cNvPr id="880658" name="Line 18"/>
          <p:cNvSpPr>
            <a:spLocks noChangeShapeType="1"/>
          </p:cNvSpPr>
          <p:nvPr/>
        </p:nvSpPr>
        <p:spPr bwMode="auto">
          <a:xfrm flipH="1">
            <a:off x="1828800" y="2590800"/>
            <a:ext cx="1905000" cy="381000"/>
          </a:xfrm>
          <a:prstGeom prst="line">
            <a:avLst/>
          </a:prstGeom>
          <a:noFill/>
          <a:ln w="9525">
            <a:solidFill>
              <a:schemeClr val="tx1"/>
            </a:solidFill>
            <a:miter lim="800000"/>
            <a:headEnd/>
            <a:tailEnd/>
          </a:ln>
          <a:effectLst/>
        </p:spPr>
        <p:txBody>
          <a:bodyPr wrap="none"/>
          <a:lstStyle/>
          <a:p>
            <a:endParaRPr lang="pt-PT"/>
          </a:p>
        </p:txBody>
      </p:sp>
      <p:sp>
        <p:nvSpPr>
          <p:cNvPr id="880659" name="Line 19"/>
          <p:cNvSpPr>
            <a:spLocks noChangeShapeType="1"/>
          </p:cNvSpPr>
          <p:nvPr/>
        </p:nvSpPr>
        <p:spPr bwMode="auto">
          <a:xfrm flipH="1">
            <a:off x="3429000" y="2667000"/>
            <a:ext cx="838200" cy="762000"/>
          </a:xfrm>
          <a:prstGeom prst="line">
            <a:avLst/>
          </a:prstGeom>
          <a:noFill/>
          <a:ln w="9525">
            <a:solidFill>
              <a:schemeClr val="tx1"/>
            </a:solidFill>
            <a:miter lim="800000"/>
            <a:headEnd/>
            <a:tailEnd/>
          </a:ln>
          <a:effectLst/>
        </p:spPr>
        <p:txBody>
          <a:bodyPr wrap="none"/>
          <a:lstStyle/>
          <a:p>
            <a:endParaRPr lang="pt-PT"/>
          </a:p>
        </p:txBody>
      </p:sp>
      <p:sp>
        <p:nvSpPr>
          <p:cNvPr id="880660" name="Line 20"/>
          <p:cNvSpPr>
            <a:spLocks noChangeShapeType="1"/>
          </p:cNvSpPr>
          <p:nvPr/>
        </p:nvSpPr>
        <p:spPr bwMode="auto">
          <a:xfrm>
            <a:off x="4876800" y="2667000"/>
            <a:ext cx="762000" cy="762000"/>
          </a:xfrm>
          <a:prstGeom prst="line">
            <a:avLst/>
          </a:prstGeom>
          <a:noFill/>
          <a:ln w="9525">
            <a:solidFill>
              <a:schemeClr val="tx1"/>
            </a:solidFill>
            <a:miter lim="800000"/>
            <a:headEnd/>
            <a:tailEnd/>
          </a:ln>
          <a:effectLst/>
        </p:spPr>
        <p:txBody>
          <a:bodyPr wrap="none"/>
          <a:lstStyle/>
          <a:p>
            <a:endParaRPr lang="pt-PT"/>
          </a:p>
        </p:txBody>
      </p:sp>
      <p:sp>
        <p:nvSpPr>
          <p:cNvPr id="880661" name="Line 21"/>
          <p:cNvSpPr>
            <a:spLocks noChangeShapeType="1"/>
          </p:cNvSpPr>
          <p:nvPr/>
        </p:nvSpPr>
        <p:spPr bwMode="auto">
          <a:xfrm>
            <a:off x="5334000" y="2590800"/>
            <a:ext cx="1828800" cy="304800"/>
          </a:xfrm>
          <a:prstGeom prst="line">
            <a:avLst/>
          </a:prstGeom>
          <a:noFill/>
          <a:ln w="9525">
            <a:solidFill>
              <a:schemeClr val="tx1"/>
            </a:solidFill>
            <a:miter lim="800000"/>
            <a:headEnd/>
            <a:tailEnd/>
          </a:ln>
          <a:effectLst/>
        </p:spPr>
        <p:txBody>
          <a:bodyPr wrap="none"/>
          <a:lstStyle/>
          <a:p>
            <a:endParaRPr lang="pt-PT"/>
          </a:p>
        </p:txBody>
      </p:sp>
      <p:sp>
        <p:nvSpPr>
          <p:cNvPr id="880662" name="Rectangle 22"/>
          <p:cNvSpPr>
            <a:spLocks noChangeArrowheads="1"/>
          </p:cNvSpPr>
          <p:nvPr/>
        </p:nvSpPr>
        <p:spPr bwMode="auto">
          <a:xfrm>
            <a:off x="571500" y="4267200"/>
            <a:ext cx="1028700" cy="396875"/>
          </a:xfrm>
          <a:prstGeom prst="rect">
            <a:avLst/>
          </a:prstGeom>
          <a:noFill/>
          <a:ln w="9525">
            <a:noFill/>
            <a:miter lim="800000"/>
            <a:headEnd/>
            <a:tailEnd/>
          </a:ln>
          <a:effectLst/>
        </p:spPr>
        <p:txBody>
          <a:bodyPr wrap="none">
            <a:spAutoFit/>
          </a:bodyPr>
          <a:lstStyle/>
          <a:p>
            <a:r>
              <a:rPr lang="en-US" sz="2000"/>
              <a:t>short(B)</a:t>
            </a:r>
          </a:p>
        </p:txBody>
      </p:sp>
      <p:sp>
        <p:nvSpPr>
          <p:cNvPr id="880663" name="Rectangle 23"/>
          <p:cNvSpPr>
            <a:spLocks noChangeArrowheads="1"/>
          </p:cNvSpPr>
          <p:nvPr/>
        </p:nvSpPr>
        <p:spPr bwMode="auto">
          <a:xfrm>
            <a:off x="579438" y="4572000"/>
            <a:ext cx="1706562" cy="457200"/>
          </a:xfrm>
          <a:prstGeom prst="rect">
            <a:avLst/>
          </a:prstGeom>
          <a:noFill/>
          <a:ln w="9525">
            <a:noFill/>
            <a:miter lim="800000"/>
            <a:headEnd/>
            <a:tailEnd/>
          </a:ln>
          <a:effectLst/>
        </p:spPr>
        <p:txBody>
          <a:bodyPr wrap="none">
            <a:spAutoFit/>
          </a:bodyPr>
          <a:lstStyle/>
          <a:p>
            <a:r>
              <a:rPr lang="en-US" sz="2400"/>
              <a:t>open_car(B)</a:t>
            </a:r>
          </a:p>
        </p:txBody>
      </p:sp>
      <p:sp>
        <p:nvSpPr>
          <p:cNvPr id="880664" name="Rectangle 24"/>
          <p:cNvSpPr>
            <a:spLocks noChangeArrowheads="1"/>
          </p:cNvSpPr>
          <p:nvPr/>
        </p:nvSpPr>
        <p:spPr bwMode="auto">
          <a:xfrm>
            <a:off x="573088" y="4953000"/>
            <a:ext cx="2474912" cy="457200"/>
          </a:xfrm>
          <a:prstGeom prst="rect">
            <a:avLst/>
          </a:prstGeom>
          <a:noFill/>
          <a:ln w="9525">
            <a:noFill/>
            <a:miter lim="800000"/>
            <a:headEnd/>
            <a:tailEnd/>
          </a:ln>
          <a:effectLst/>
        </p:spPr>
        <p:txBody>
          <a:bodyPr wrap="none">
            <a:spAutoFit/>
          </a:bodyPr>
          <a:lstStyle/>
          <a:p>
            <a:r>
              <a:rPr lang="en-US" sz="2400"/>
              <a:t>shape(B,rectangle)</a:t>
            </a:r>
          </a:p>
        </p:txBody>
      </p:sp>
      <p:sp>
        <p:nvSpPr>
          <p:cNvPr id="880665" name="Rectangle 25"/>
          <p:cNvSpPr>
            <a:spLocks noChangeArrowheads="1"/>
          </p:cNvSpPr>
          <p:nvPr/>
        </p:nvSpPr>
        <p:spPr bwMode="auto">
          <a:xfrm>
            <a:off x="533400" y="5334000"/>
            <a:ext cx="1665288" cy="457200"/>
          </a:xfrm>
          <a:prstGeom prst="rect">
            <a:avLst/>
          </a:prstGeom>
          <a:noFill/>
          <a:ln w="9525">
            <a:noFill/>
            <a:miter lim="800000"/>
            <a:headEnd/>
            <a:tailEnd/>
          </a:ln>
          <a:effectLst/>
        </p:spPr>
        <p:txBody>
          <a:bodyPr wrap="none">
            <a:spAutoFit/>
          </a:bodyPr>
          <a:lstStyle/>
          <a:p>
            <a:r>
              <a:rPr lang="en-US" sz="2400"/>
              <a:t>wheels(B,2)</a:t>
            </a:r>
          </a:p>
        </p:txBody>
      </p:sp>
      <p:sp>
        <p:nvSpPr>
          <p:cNvPr id="880666" name="Rectangle 26"/>
          <p:cNvSpPr>
            <a:spLocks noChangeArrowheads="1"/>
          </p:cNvSpPr>
          <p:nvPr/>
        </p:nvSpPr>
        <p:spPr bwMode="auto">
          <a:xfrm>
            <a:off x="573088" y="5715000"/>
            <a:ext cx="2093912" cy="457200"/>
          </a:xfrm>
          <a:prstGeom prst="rect">
            <a:avLst/>
          </a:prstGeom>
          <a:noFill/>
          <a:ln w="9525">
            <a:noFill/>
            <a:miter lim="800000"/>
            <a:headEnd/>
            <a:tailEnd/>
          </a:ln>
          <a:effectLst/>
        </p:spPr>
        <p:txBody>
          <a:bodyPr wrap="none">
            <a:spAutoFit/>
          </a:bodyPr>
          <a:lstStyle/>
          <a:p>
            <a:r>
              <a:rPr lang="en-US" sz="2400"/>
              <a:t>load(B,circle,1)</a:t>
            </a:r>
          </a:p>
        </p:txBody>
      </p:sp>
      <p:sp>
        <p:nvSpPr>
          <p:cNvPr id="880667" name="Line 27"/>
          <p:cNvSpPr>
            <a:spLocks noChangeShapeType="1"/>
          </p:cNvSpPr>
          <p:nvPr/>
        </p:nvSpPr>
        <p:spPr bwMode="auto">
          <a:xfrm flipH="1">
            <a:off x="914400" y="3276600"/>
            <a:ext cx="152400" cy="990600"/>
          </a:xfrm>
          <a:prstGeom prst="line">
            <a:avLst/>
          </a:prstGeom>
          <a:noFill/>
          <a:ln w="9525">
            <a:solidFill>
              <a:schemeClr val="tx1"/>
            </a:solidFill>
            <a:miter lim="800000"/>
            <a:headEnd/>
            <a:tailEnd/>
          </a:ln>
          <a:effectLst/>
        </p:spPr>
        <p:txBody>
          <a:bodyPr wrap="none"/>
          <a:lstStyle/>
          <a:p>
            <a:endParaRPr lang="pt-PT"/>
          </a:p>
        </p:txBody>
      </p:sp>
      <p:sp>
        <p:nvSpPr>
          <p:cNvPr id="880668" name="Line 28"/>
          <p:cNvSpPr>
            <a:spLocks noChangeShapeType="1"/>
          </p:cNvSpPr>
          <p:nvPr/>
        </p:nvSpPr>
        <p:spPr bwMode="auto">
          <a:xfrm>
            <a:off x="1524000" y="3352800"/>
            <a:ext cx="152400" cy="914400"/>
          </a:xfrm>
          <a:prstGeom prst="line">
            <a:avLst/>
          </a:prstGeom>
          <a:noFill/>
          <a:ln w="9525">
            <a:solidFill>
              <a:schemeClr val="tx1"/>
            </a:solidFill>
            <a:miter lim="800000"/>
            <a:headEnd/>
            <a:tailEnd/>
          </a:ln>
          <a:effectLst/>
        </p:spPr>
        <p:txBody>
          <a:bodyPr wrap="none"/>
          <a:lstStyle/>
          <a:p>
            <a:endParaRPr lang="pt-PT"/>
          </a:p>
        </p:txBody>
      </p:sp>
      <p:sp>
        <p:nvSpPr>
          <p:cNvPr id="880669" name="Line 29"/>
          <p:cNvSpPr>
            <a:spLocks noChangeShapeType="1"/>
          </p:cNvSpPr>
          <p:nvPr/>
        </p:nvSpPr>
        <p:spPr bwMode="auto">
          <a:xfrm>
            <a:off x="1981200" y="3352800"/>
            <a:ext cx="609600" cy="1676400"/>
          </a:xfrm>
          <a:prstGeom prst="line">
            <a:avLst/>
          </a:prstGeom>
          <a:noFill/>
          <a:ln w="9525">
            <a:solidFill>
              <a:schemeClr val="tx1"/>
            </a:solidFill>
            <a:miter lim="800000"/>
            <a:headEnd/>
            <a:tailEnd/>
          </a:ln>
          <a:effectLst/>
        </p:spPr>
        <p:txBody>
          <a:bodyPr wrap="none"/>
          <a:lstStyle/>
          <a:p>
            <a:endParaRPr lang="pt-PT"/>
          </a:p>
        </p:txBody>
      </p:sp>
      <p:cxnSp>
        <p:nvCxnSpPr>
          <p:cNvPr id="880670" name="AutoShape 30"/>
          <p:cNvCxnSpPr>
            <a:cxnSpLocks noChangeShapeType="1"/>
            <a:stCxn id="880647" idx="2"/>
            <a:endCxn id="880684" idx="2"/>
          </p:cNvCxnSpPr>
          <p:nvPr/>
        </p:nvCxnSpPr>
        <p:spPr bwMode="auto">
          <a:xfrm rot="10800000" flipV="1">
            <a:off x="381000" y="3186113"/>
            <a:ext cx="381000" cy="2414587"/>
          </a:xfrm>
          <a:prstGeom prst="bentConnector3">
            <a:avLst>
              <a:gd name="adj1" fmla="val 160000"/>
            </a:avLst>
          </a:prstGeom>
          <a:noFill/>
          <a:ln w="9525">
            <a:solidFill>
              <a:schemeClr val="tx1"/>
            </a:solidFill>
            <a:miter lim="800000"/>
            <a:headEnd/>
            <a:tailEnd/>
          </a:ln>
          <a:effectLst/>
        </p:spPr>
      </p:cxnSp>
      <p:cxnSp>
        <p:nvCxnSpPr>
          <p:cNvPr id="880671" name="AutoShape 31"/>
          <p:cNvCxnSpPr>
            <a:cxnSpLocks noChangeShapeType="1"/>
            <a:stCxn id="880647" idx="2"/>
            <a:endCxn id="880666" idx="1"/>
          </p:cNvCxnSpPr>
          <p:nvPr/>
        </p:nvCxnSpPr>
        <p:spPr bwMode="auto">
          <a:xfrm rot="10800000" flipV="1">
            <a:off x="573088" y="3186113"/>
            <a:ext cx="188912" cy="2757487"/>
          </a:xfrm>
          <a:prstGeom prst="bentConnector3">
            <a:avLst>
              <a:gd name="adj1" fmla="val 221009"/>
            </a:avLst>
          </a:prstGeom>
          <a:noFill/>
          <a:ln w="9525">
            <a:solidFill>
              <a:schemeClr val="tx1"/>
            </a:solidFill>
            <a:miter lim="800000"/>
            <a:headEnd/>
            <a:tailEnd/>
          </a:ln>
          <a:effectLst/>
        </p:spPr>
      </p:cxnSp>
      <p:sp>
        <p:nvSpPr>
          <p:cNvPr id="880672" name="Rectangle 32"/>
          <p:cNvSpPr>
            <a:spLocks noChangeArrowheads="1"/>
          </p:cNvSpPr>
          <p:nvPr/>
        </p:nvSpPr>
        <p:spPr bwMode="auto">
          <a:xfrm>
            <a:off x="2819400" y="5410200"/>
            <a:ext cx="1835150" cy="1187450"/>
          </a:xfrm>
          <a:prstGeom prst="rect">
            <a:avLst/>
          </a:prstGeom>
          <a:noFill/>
          <a:ln w="9525">
            <a:noFill/>
            <a:miter lim="800000"/>
            <a:headEnd/>
            <a:tailEnd/>
          </a:ln>
          <a:effectLst/>
        </p:spPr>
        <p:txBody>
          <a:bodyPr wrap="none">
            <a:spAutoFit/>
          </a:bodyPr>
          <a:lstStyle/>
          <a:p>
            <a:r>
              <a:rPr lang="en-US" sz="2400"/>
              <a:t>has_car(A,C)</a:t>
            </a:r>
          </a:p>
          <a:p>
            <a:r>
              <a:rPr lang="en-US" sz="2400"/>
              <a:t>has_car(A,D)</a:t>
            </a:r>
          </a:p>
          <a:p>
            <a:r>
              <a:rPr lang="en-US" sz="2400"/>
              <a:t>has_car(A,E)</a:t>
            </a:r>
          </a:p>
        </p:txBody>
      </p:sp>
      <p:sp>
        <p:nvSpPr>
          <p:cNvPr id="880673" name="Rectangle 33"/>
          <p:cNvSpPr>
            <a:spLocks noChangeArrowheads="1"/>
          </p:cNvSpPr>
          <p:nvPr/>
        </p:nvSpPr>
        <p:spPr bwMode="auto">
          <a:xfrm>
            <a:off x="533400" y="4343400"/>
            <a:ext cx="1066800" cy="304800"/>
          </a:xfrm>
          <a:prstGeom prst="rect">
            <a:avLst/>
          </a:prstGeom>
          <a:noFill/>
          <a:ln w="44450">
            <a:solidFill>
              <a:srgbClr val="FF0000"/>
            </a:solidFill>
            <a:miter lim="800000"/>
            <a:headEnd/>
            <a:tailEnd/>
          </a:ln>
          <a:effectLst/>
        </p:spPr>
        <p:txBody>
          <a:bodyPr wrap="none" anchor="ctr"/>
          <a:lstStyle/>
          <a:p>
            <a:endParaRPr lang="pt-PT"/>
          </a:p>
        </p:txBody>
      </p:sp>
      <p:sp>
        <p:nvSpPr>
          <p:cNvPr id="880674" name="Rectangle 34"/>
          <p:cNvSpPr>
            <a:spLocks noChangeArrowheads="1"/>
          </p:cNvSpPr>
          <p:nvPr/>
        </p:nvSpPr>
        <p:spPr bwMode="auto">
          <a:xfrm>
            <a:off x="533400" y="4724400"/>
            <a:ext cx="1676400" cy="228600"/>
          </a:xfrm>
          <a:prstGeom prst="rect">
            <a:avLst/>
          </a:prstGeom>
          <a:noFill/>
          <a:ln w="44450">
            <a:solidFill>
              <a:srgbClr val="FF0000"/>
            </a:solidFill>
            <a:miter lim="800000"/>
            <a:headEnd/>
            <a:tailEnd/>
          </a:ln>
          <a:effectLst/>
        </p:spPr>
        <p:txBody>
          <a:bodyPr wrap="none" anchor="ctr"/>
          <a:lstStyle/>
          <a:p>
            <a:endParaRPr lang="pt-PT"/>
          </a:p>
        </p:txBody>
      </p:sp>
      <p:sp>
        <p:nvSpPr>
          <p:cNvPr id="880675" name="Rectangle 35"/>
          <p:cNvSpPr>
            <a:spLocks noChangeArrowheads="1"/>
          </p:cNvSpPr>
          <p:nvPr/>
        </p:nvSpPr>
        <p:spPr bwMode="auto">
          <a:xfrm>
            <a:off x="533400" y="5029200"/>
            <a:ext cx="2438400" cy="304800"/>
          </a:xfrm>
          <a:prstGeom prst="rect">
            <a:avLst/>
          </a:prstGeom>
          <a:noFill/>
          <a:ln w="44450">
            <a:solidFill>
              <a:srgbClr val="FF0000"/>
            </a:solidFill>
            <a:miter lim="800000"/>
            <a:headEnd/>
            <a:tailEnd/>
          </a:ln>
          <a:effectLst/>
        </p:spPr>
        <p:txBody>
          <a:bodyPr wrap="none" anchor="ctr"/>
          <a:lstStyle/>
          <a:p>
            <a:endParaRPr lang="pt-PT"/>
          </a:p>
        </p:txBody>
      </p:sp>
      <p:sp>
        <p:nvSpPr>
          <p:cNvPr id="880676" name="Rectangle 36"/>
          <p:cNvSpPr>
            <a:spLocks noChangeArrowheads="1"/>
          </p:cNvSpPr>
          <p:nvPr/>
        </p:nvSpPr>
        <p:spPr bwMode="auto">
          <a:xfrm>
            <a:off x="533400" y="5410200"/>
            <a:ext cx="2133600" cy="304800"/>
          </a:xfrm>
          <a:prstGeom prst="rect">
            <a:avLst/>
          </a:prstGeom>
          <a:noFill/>
          <a:ln w="44450">
            <a:solidFill>
              <a:srgbClr val="FF0000"/>
            </a:solidFill>
            <a:miter lim="800000"/>
            <a:headEnd/>
            <a:tailEnd/>
          </a:ln>
          <a:effectLst/>
        </p:spPr>
        <p:txBody>
          <a:bodyPr wrap="none" anchor="ctr"/>
          <a:lstStyle/>
          <a:p>
            <a:endParaRPr lang="pt-PT"/>
          </a:p>
        </p:txBody>
      </p:sp>
      <p:sp>
        <p:nvSpPr>
          <p:cNvPr id="880677" name="Rectangle 37"/>
          <p:cNvSpPr>
            <a:spLocks noChangeArrowheads="1"/>
          </p:cNvSpPr>
          <p:nvPr/>
        </p:nvSpPr>
        <p:spPr bwMode="auto">
          <a:xfrm>
            <a:off x="2819400" y="5486400"/>
            <a:ext cx="1828800" cy="304800"/>
          </a:xfrm>
          <a:prstGeom prst="rect">
            <a:avLst/>
          </a:prstGeom>
          <a:noFill/>
          <a:ln w="44450">
            <a:solidFill>
              <a:srgbClr val="FF0000"/>
            </a:solidFill>
            <a:miter lim="800000"/>
            <a:headEnd/>
            <a:tailEnd/>
          </a:ln>
          <a:effectLst/>
        </p:spPr>
        <p:txBody>
          <a:bodyPr wrap="none" anchor="ctr"/>
          <a:lstStyle/>
          <a:p>
            <a:endParaRPr lang="pt-PT"/>
          </a:p>
        </p:txBody>
      </p:sp>
      <p:sp>
        <p:nvSpPr>
          <p:cNvPr id="880678" name="Rectangle 38"/>
          <p:cNvSpPr>
            <a:spLocks noChangeArrowheads="1"/>
          </p:cNvSpPr>
          <p:nvPr/>
        </p:nvSpPr>
        <p:spPr bwMode="auto">
          <a:xfrm>
            <a:off x="2819400" y="5867400"/>
            <a:ext cx="1828800" cy="304800"/>
          </a:xfrm>
          <a:prstGeom prst="rect">
            <a:avLst/>
          </a:prstGeom>
          <a:noFill/>
          <a:ln w="44450">
            <a:solidFill>
              <a:srgbClr val="FF0000"/>
            </a:solidFill>
            <a:miter lim="800000"/>
            <a:headEnd/>
            <a:tailEnd/>
          </a:ln>
          <a:effectLst/>
        </p:spPr>
        <p:txBody>
          <a:bodyPr wrap="none" anchor="ctr"/>
          <a:lstStyle/>
          <a:p>
            <a:endParaRPr lang="pt-PT"/>
          </a:p>
        </p:txBody>
      </p:sp>
      <p:sp>
        <p:nvSpPr>
          <p:cNvPr id="880679" name="Rectangle 39"/>
          <p:cNvSpPr>
            <a:spLocks noChangeArrowheads="1"/>
          </p:cNvSpPr>
          <p:nvPr/>
        </p:nvSpPr>
        <p:spPr bwMode="auto">
          <a:xfrm>
            <a:off x="2819400" y="6248400"/>
            <a:ext cx="1828800" cy="304800"/>
          </a:xfrm>
          <a:prstGeom prst="rect">
            <a:avLst/>
          </a:prstGeom>
          <a:noFill/>
          <a:ln w="44450">
            <a:solidFill>
              <a:srgbClr val="FF0000"/>
            </a:solidFill>
            <a:miter lim="800000"/>
            <a:headEnd/>
            <a:tailEnd/>
          </a:ln>
          <a:effectLst/>
        </p:spPr>
        <p:txBody>
          <a:bodyPr wrap="none" anchor="ctr"/>
          <a:lstStyle/>
          <a:p>
            <a:endParaRPr lang="pt-PT"/>
          </a:p>
        </p:txBody>
      </p:sp>
      <p:sp>
        <p:nvSpPr>
          <p:cNvPr id="880680" name="Rectangle 40"/>
          <p:cNvSpPr>
            <a:spLocks noChangeArrowheads="1"/>
          </p:cNvSpPr>
          <p:nvPr/>
        </p:nvSpPr>
        <p:spPr bwMode="auto">
          <a:xfrm>
            <a:off x="533400" y="5791200"/>
            <a:ext cx="2133600" cy="304800"/>
          </a:xfrm>
          <a:prstGeom prst="rect">
            <a:avLst/>
          </a:prstGeom>
          <a:noFill/>
          <a:ln w="44450">
            <a:solidFill>
              <a:srgbClr val="FF0000"/>
            </a:solidFill>
            <a:miter lim="800000"/>
            <a:headEnd/>
            <a:tailEnd/>
          </a:ln>
          <a:effectLst/>
        </p:spPr>
        <p:txBody>
          <a:bodyPr wrap="none" anchor="ctr"/>
          <a:lstStyle/>
          <a:p>
            <a:endParaRPr lang="pt-PT"/>
          </a:p>
        </p:txBody>
      </p:sp>
      <p:sp>
        <p:nvSpPr>
          <p:cNvPr id="880690" name="Text Box 50"/>
          <p:cNvSpPr txBox="1">
            <a:spLocks noChangeArrowheads="1"/>
          </p:cNvSpPr>
          <p:nvPr/>
        </p:nvSpPr>
        <p:spPr bwMode="auto">
          <a:xfrm>
            <a:off x="665163" y="3306763"/>
            <a:ext cx="1392237" cy="579437"/>
          </a:xfrm>
          <a:prstGeom prst="rect">
            <a:avLst/>
          </a:prstGeom>
          <a:noFill/>
          <a:ln w="9525">
            <a:noFill/>
            <a:miter lim="800000"/>
            <a:headEnd/>
            <a:tailEnd/>
          </a:ln>
          <a:effectLst/>
        </p:spPr>
        <p:txBody>
          <a:bodyPr wrap="none">
            <a:spAutoFit/>
          </a:bodyPr>
          <a:lstStyle/>
          <a:p>
            <a:r>
              <a:rPr lang="pt-PT"/>
              <a:t>Nível 1</a:t>
            </a:r>
            <a:endParaRPr lang="en-US"/>
          </a:p>
        </p:txBody>
      </p:sp>
      <p:sp>
        <p:nvSpPr>
          <p:cNvPr id="880692" name="Text Box 52"/>
          <p:cNvSpPr txBox="1">
            <a:spLocks noChangeArrowheads="1"/>
          </p:cNvSpPr>
          <p:nvPr/>
        </p:nvSpPr>
        <p:spPr bwMode="auto">
          <a:xfrm>
            <a:off x="665163" y="2076450"/>
            <a:ext cx="1392237" cy="579438"/>
          </a:xfrm>
          <a:prstGeom prst="rect">
            <a:avLst/>
          </a:prstGeom>
          <a:noFill/>
          <a:ln w="9525">
            <a:noFill/>
            <a:miter lim="800000"/>
            <a:headEnd/>
            <a:tailEnd/>
          </a:ln>
          <a:effectLst/>
        </p:spPr>
        <p:txBody>
          <a:bodyPr wrap="none">
            <a:spAutoFit/>
          </a:bodyPr>
          <a:lstStyle/>
          <a:p>
            <a:r>
              <a:rPr lang="pt-PT"/>
              <a:t>Nível 0</a:t>
            </a:r>
            <a:endParaRPr lang="en-US"/>
          </a:p>
        </p:txBody>
      </p:sp>
      <p:sp>
        <p:nvSpPr>
          <p:cNvPr id="880693" name="Text Box 53"/>
          <p:cNvSpPr txBox="1">
            <a:spLocks noChangeArrowheads="1"/>
          </p:cNvSpPr>
          <p:nvPr/>
        </p:nvSpPr>
        <p:spPr bwMode="auto">
          <a:xfrm>
            <a:off x="3200400" y="4419600"/>
            <a:ext cx="1392238" cy="579438"/>
          </a:xfrm>
          <a:prstGeom prst="rect">
            <a:avLst/>
          </a:prstGeom>
          <a:noFill/>
          <a:ln w="9525">
            <a:noFill/>
            <a:miter lim="800000"/>
            <a:headEnd/>
            <a:tailEnd/>
          </a:ln>
          <a:effectLst/>
        </p:spPr>
        <p:txBody>
          <a:bodyPr wrap="none">
            <a:spAutoFit/>
          </a:bodyPr>
          <a:lstStyle/>
          <a:p>
            <a:r>
              <a:rPr lang="pt-PT"/>
              <a:t>Nível 2</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42" name="Rectangle 2"/>
          <p:cNvSpPr>
            <a:spLocks noGrp="1" noChangeArrowheads="1"/>
          </p:cNvSpPr>
          <p:nvPr>
            <p:ph type="title"/>
          </p:nvPr>
        </p:nvSpPr>
        <p:spPr>
          <a:xfrm>
            <a:off x="1676400" y="274638"/>
            <a:ext cx="6553200" cy="1143000"/>
          </a:xfrm>
        </p:spPr>
        <p:txBody>
          <a:bodyPr/>
          <a:lstStyle/>
          <a:p>
            <a:r>
              <a:rPr lang="pt-PT" sz="4000"/>
              <a:t>Sistemas de aprendizagem</a:t>
            </a:r>
            <a:endParaRPr lang="en-US" sz="4000"/>
          </a:p>
        </p:txBody>
      </p:sp>
      <p:sp>
        <p:nvSpPr>
          <p:cNvPr id="983043" name="Rectangle 3"/>
          <p:cNvSpPr>
            <a:spLocks noGrp="1" noChangeArrowheads="1"/>
          </p:cNvSpPr>
          <p:nvPr>
            <p:ph type="body" idx="1"/>
          </p:nvPr>
        </p:nvSpPr>
        <p:spPr/>
        <p:txBody>
          <a:bodyPr/>
          <a:lstStyle/>
          <a:p>
            <a:r>
              <a:rPr lang="pt-PT"/>
              <a:t>Aprendizagem de máquina?</a:t>
            </a:r>
          </a:p>
          <a:p>
            <a:pPr lvl="1"/>
            <a:r>
              <a:rPr lang="pt-PT"/>
              <a:t>Extração de informação relevante de dados, de forma automática, utilizando métodos computacionais ou estatísticos</a:t>
            </a:r>
          </a:p>
          <a:p>
            <a:pPr lvl="1"/>
            <a:r>
              <a:rPr lang="pt-PT"/>
              <a:t>Métodos podem ser dedutivos ou indutivos</a:t>
            </a:r>
          </a:p>
          <a:p>
            <a:r>
              <a:rPr lang="pt-PT"/>
              <a:t>Dedução versus Indução?</a:t>
            </a:r>
          </a:p>
          <a:p>
            <a:r>
              <a:rPr lang="pt-PT"/>
              <a:t>Indução é o raciocínio a partir de observações</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2690" name="Rectangle 2"/>
          <p:cNvSpPr>
            <a:spLocks noGrp="1" noChangeArrowheads="1"/>
          </p:cNvSpPr>
          <p:nvPr>
            <p:ph type="title"/>
          </p:nvPr>
        </p:nvSpPr>
        <p:spPr/>
        <p:txBody>
          <a:bodyPr/>
          <a:lstStyle/>
          <a:p>
            <a:r>
              <a:rPr lang="pt-PT"/>
              <a:t>Aleph: algoritmo</a:t>
            </a:r>
            <a:endParaRPr lang="en-US"/>
          </a:p>
        </p:txBody>
      </p:sp>
      <p:sp>
        <p:nvSpPr>
          <p:cNvPr id="882691" name="Rectangle 3"/>
          <p:cNvSpPr>
            <a:spLocks noGrp="1" noChangeArrowheads="1"/>
          </p:cNvSpPr>
          <p:nvPr>
            <p:ph type="body" idx="1"/>
          </p:nvPr>
        </p:nvSpPr>
        <p:spPr>
          <a:noFill/>
          <a:ln/>
        </p:spPr>
        <p:txBody>
          <a:bodyPr/>
          <a:lstStyle/>
          <a:p>
            <a:pPr>
              <a:lnSpc>
                <a:spcPct val="80000"/>
              </a:lnSpc>
            </a:pPr>
            <a:r>
              <a:rPr lang="pt-PT" sz="2800"/>
              <a:t>Busca: cláusula mais geral</a:t>
            </a:r>
          </a:p>
          <a:p>
            <a:pPr>
              <a:lnSpc>
                <a:spcPct val="80000"/>
              </a:lnSpc>
              <a:buFont typeface="Wingdings" pitchFamily="2" charset="2"/>
              <a:buNone/>
            </a:pPr>
            <a:endParaRPr lang="en-US" sz="2400"/>
          </a:p>
          <a:p>
            <a:pPr>
              <a:lnSpc>
                <a:spcPct val="80000"/>
              </a:lnSpc>
              <a:buFont typeface="Wingdings" pitchFamily="2" charset="2"/>
              <a:buNone/>
            </a:pPr>
            <a:r>
              <a:rPr lang="en-US" sz="2400">
                <a:solidFill>
                  <a:srgbClr val="FD3425"/>
                </a:solidFill>
              </a:rPr>
              <a:t>eastbound(A)</a:t>
            </a:r>
            <a:r>
              <a:rPr lang="en-US" sz="2400"/>
              <a:t> :-</a:t>
            </a:r>
          </a:p>
          <a:p>
            <a:pPr>
              <a:lnSpc>
                <a:spcPct val="80000"/>
              </a:lnSpc>
              <a:buFont typeface="Wingdings" pitchFamily="2" charset="2"/>
              <a:buNone/>
            </a:pPr>
            <a:r>
              <a:rPr lang="en-US" sz="2400"/>
              <a:t>   has_car(A,B), has_car(A,C), has_car(A,D), has_car(A,E),</a:t>
            </a:r>
          </a:p>
          <a:p>
            <a:pPr>
              <a:lnSpc>
                <a:spcPct val="80000"/>
              </a:lnSpc>
              <a:buFont typeface="Wingdings" pitchFamily="2" charset="2"/>
              <a:buNone/>
            </a:pPr>
            <a:r>
              <a:rPr lang="en-US" sz="2400"/>
              <a:t>   short(B), short(D), closed(D), long(C),</a:t>
            </a:r>
          </a:p>
          <a:p>
            <a:pPr>
              <a:lnSpc>
                <a:spcPct val="80000"/>
              </a:lnSpc>
              <a:buFont typeface="Wingdings" pitchFamily="2" charset="2"/>
              <a:buNone/>
            </a:pPr>
            <a:r>
              <a:rPr lang="en-US" sz="2400"/>
              <a:t>   long(E), open_car(B), open_car(C), open_car(E),</a:t>
            </a:r>
          </a:p>
          <a:p>
            <a:pPr>
              <a:lnSpc>
                <a:spcPct val="80000"/>
              </a:lnSpc>
              <a:buFont typeface="Wingdings" pitchFamily="2" charset="2"/>
              <a:buNone/>
            </a:pPr>
            <a:r>
              <a:rPr lang="en-US" sz="2400"/>
              <a:t>   shape(B,rectangle), shape(C,rectangle), shape(D,rectangle),</a:t>
            </a:r>
          </a:p>
          <a:p>
            <a:pPr>
              <a:lnSpc>
                <a:spcPct val="80000"/>
              </a:lnSpc>
              <a:buFont typeface="Wingdings" pitchFamily="2" charset="2"/>
              <a:buNone/>
            </a:pPr>
            <a:r>
              <a:rPr lang="en-US" sz="2400"/>
              <a:t>   shape(E,rectangle),</a:t>
            </a:r>
          </a:p>
          <a:p>
            <a:pPr>
              <a:lnSpc>
                <a:spcPct val="80000"/>
              </a:lnSpc>
              <a:buFont typeface="Wingdings" pitchFamily="2" charset="2"/>
              <a:buNone/>
            </a:pPr>
            <a:r>
              <a:rPr lang="en-US" sz="2400"/>
              <a:t>   wheels(B,2), wheels(C,3), wheels(D,2), wheels(E,2),</a:t>
            </a:r>
          </a:p>
          <a:p>
            <a:pPr>
              <a:lnSpc>
                <a:spcPct val="80000"/>
              </a:lnSpc>
              <a:buFont typeface="Wingdings" pitchFamily="2" charset="2"/>
              <a:buNone/>
            </a:pPr>
            <a:r>
              <a:rPr lang="en-US" sz="2400"/>
              <a:t>   load(B,circle,1), load(C,hexagon,1), load(D,triangle,1),</a:t>
            </a:r>
          </a:p>
          <a:p>
            <a:pPr>
              <a:lnSpc>
                <a:spcPct val="80000"/>
              </a:lnSpc>
              <a:buFont typeface="Wingdings" pitchFamily="2" charset="2"/>
              <a:buNone/>
            </a:pPr>
            <a:r>
              <a:rPr lang="en-US" sz="2400"/>
              <a:t>   load(E,rectangle,3).</a:t>
            </a:r>
          </a:p>
          <a:p>
            <a:pPr>
              <a:lnSpc>
                <a:spcPct val="80000"/>
              </a:lnSpc>
              <a:buFont typeface="Wingdings" pitchFamily="2" charset="2"/>
              <a:buNone/>
            </a:pPr>
            <a:endParaRPr lang="en-US" sz="24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82" name="Rectangle 2"/>
          <p:cNvSpPr>
            <a:spLocks noGrp="1" noChangeArrowheads="1"/>
          </p:cNvSpPr>
          <p:nvPr>
            <p:ph type="title"/>
          </p:nvPr>
        </p:nvSpPr>
        <p:spPr/>
        <p:txBody>
          <a:bodyPr/>
          <a:lstStyle/>
          <a:p>
            <a:r>
              <a:rPr lang="pt-PT"/>
              <a:t>Aleph: algoritmo</a:t>
            </a:r>
            <a:endParaRPr lang="en-US"/>
          </a:p>
        </p:txBody>
      </p:sp>
      <p:sp>
        <p:nvSpPr>
          <p:cNvPr id="890883" name="Rectangle 3"/>
          <p:cNvSpPr>
            <a:spLocks noGrp="1" noChangeArrowheads="1"/>
          </p:cNvSpPr>
          <p:nvPr>
            <p:ph type="body" idx="1"/>
          </p:nvPr>
        </p:nvSpPr>
        <p:spPr>
          <a:noFill/>
          <a:ln/>
        </p:spPr>
        <p:txBody>
          <a:bodyPr/>
          <a:lstStyle/>
          <a:p>
            <a:pPr>
              <a:lnSpc>
                <a:spcPct val="80000"/>
              </a:lnSpc>
            </a:pPr>
            <a:r>
              <a:rPr lang="pt-PT" sz="2400"/>
              <a:t>Busca: adiciona “filhos” possíveis (literais candidatos)</a:t>
            </a:r>
          </a:p>
          <a:p>
            <a:pPr>
              <a:lnSpc>
                <a:spcPct val="80000"/>
              </a:lnSpc>
              <a:buFont typeface="Wingdings" pitchFamily="2" charset="2"/>
              <a:buNone/>
            </a:pPr>
            <a:endParaRPr lang="en-US" sz="2000"/>
          </a:p>
          <a:p>
            <a:pPr>
              <a:lnSpc>
                <a:spcPct val="80000"/>
              </a:lnSpc>
              <a:buFont typeface="Wingdings" pitchFamily="2" charset="2"/>
              <a:buNone/>
            </a:pPr>
            <a:r>
              <a:rPr lang="en-US" sz="2000">
                <a:solidFill>
                  <a:srgbClr val="A50021"/>
                </a:solidFill>
              </a:rPr>
              <a:t>eastbound(A) :-</a:t>
            </a:r>
          </a:p>
          <a:p>
            <a:pPr>
              <a:lnSpc>
                <a:spcPct val="80000"/>
              </a:lnSpc>
              <a:buFont typeface="Wingdings" pitchFamily="2" charset="2"/>
              <a:buNone/>
            </a:pPr>
            <a:r>
              <a:rPr lang="en-US" sz="2000"/>
              <a:t>   </a:t>
            </a:r>
            <a:r>
              <a:rPr lang="en-US" sz="2000">
                <a:solidFill>
                  <a:srgbClr val="FD3425"/>
                </a:solidFill>
              </a:rPr>
              <a:t>has_car(A,B),</a:t>
            </a:r>
            <a:r>
              <a:rPr lang="en-US" sz="2000"/>
              <a:t> </a:t>
            </a:r>
            <a:r>
              <a:rPr lang="en-US" sz="2000">
                <a:solidFill>
                  <a:srgbClr val="FD3425"/>
                </a:solidFill>
              </a:rPr>
              <a:t>has_car(A,C), has_car(A,D), has_car(A,E),</a:t>
            </a:r>
          </a:p>
          <a:p>
            <a:pPr>
              <a:lnSpc>
                <a:spcPct val="80000"/>
              </a:lnSpc>
              <a:buFont typeface="Wingdings" pitchFamily="2" charset="2"/>
              <a:buNone/>
            </a:pPr>
            <a:r>
              <a:rPr lang="en-US" sz="2000"/>
              <a:t>   short(B), short(D), closed(D), long(C),</a:t>
            </a:r>
          </a:p>
          <a:p>
            <a:pPr>
              <a:lnSpc>
                <a:spcPct val="80000"/>
              </a:lnSpc>
              <a:buFont typeface="Wingdings" pitchFamily="2" charset="2"/>
              <a:buNone/>
            </a:pPr>
            <a:r>
              <a:rPr lang="en-US" sz="2000"/>
              <a:t>   long(E), open_car(B), open_car(C), open_car(E),</a:t>
            </a:r>
          </a:p>
          <a:p>
            <a:pPr>
              <a:lnSpc>
                <a:spcPct val="80000"/>
              </a:lnSpc>
              <a:buFont typeface="Wingdings" pitchFamily="2" charset="2"/>
              <a:buNone/>
            </a:pPr>
            <a:r>
              <a:rPr lang="en-US" sz="2000"/>
              <a:t>   shape(B,rectangle), shape(C,rectangle), shape(D,rectangle),</a:t>
            </a:r>
          </a:p>
          <a:p>
            <a:pPr>
              <a:lnSpc>
                <a:spcPct val="80000"/>
              </a:lnSpc>
              <a:buFont typeface="Wingdings" pitchFamily="2" charset="2"/>
              <a:buNone/>
            </a:pPr>
            <a:r>
              <a:rPr lang="en-US" sz="2000"/>
              <a:t>   shape(E,rectangle),</a:t>
            </a:r>
          </a:p>
          <a:p>
            <a:pPr>
              <a:lnSpc>
                <a:spcPct val="80000"/>
              </a:lnSpc>
              <a:buFont typeface="Wingdings" pitchFamily="2" charset="2"/>
              <a:buNone/>
            </a:pPr>
            <a:r>
              <a:rPr lang="en-US" sz="2000"/>
              <a:t>   wheels(B,2), wheels(C,3), wheels(D,2), wheels(E,2),</a:t>
            </a:r>
          </a:p>
          <a:p>
            <a:pPr>
              <a:lnSpc>
                <a:spcPct val="80000"/>
              </a:lnSpc>
              <a:buFont typeface="Wingdings" pitchFamily="2" charset="2"/>
              <a:buNone/>
            </a:pPr>
            <a:r>
              <a:rPr lang="en-US" sz="2000"/>
              <a:t>   load(B,circle,1), load(C,hexagon,1), load(D,triangle,1),</a:t>
            </a:r>
          </a:p>
          <a:p>
            <a:pPr>
              <a:lnSpc>
                <a:spcPct val="80000"/>
              </a:lnSpc>
              <a:buFont typeface="Wingdings" pitchFamily="2" charset="2"/>
              <a:buNone/>
            </a:pPr>
            <a:r>
              <a:rPr lang="en-US" sz="2000"/>
              <a:t>   load(E,rectangle,3).</a:t>
            </a:r>
          </a:p>
          <a:p>
            <a:pPr>
              <a:lnSpc>
                <a:spcPct val="80000"/>
              </a:lnSpc>
              <a:buFont typeface="Wingdings" pitchFamily="2" charset="2"/>
              <a:buNone/>
            </a:pPr>
            <a:endParaRPr lang="en-US" sz="20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4738" name="Rectangle 2"/>
          <p:cNvSpPr>
            <a:spLocks noGrp="1" noChangeArrowheads="1"/>
          </p:cNvSpPr>
          <p:nvPr>
            <p:ph type="title"/>
          </p:nvPr>
        </p:nvSpPr>
        <p:spPr/>
        <p:txBody>
          <a:bodyPr/>
          <a:lstStyle/>
          <a:p>
            <a:r>
              <a:rPr lang="pt-PT"/>
              <a:t>Aleph: algoritmo</a:t>
            </a:r>
            <a:endParaRPr lang="en-US"/>
          </a:p>
        </p:txBody>
      </p:sp>
      <p:sp>
        <p:nvSpPr>
          <p:cNvPr id="884739" name="Rectangle 3"/>
          <p:cNvSpPr>
            <a:spLocks noGrp="1" noChangeArrowheads="1"/>
          </p:cNvSpPr>
          <p:nvPr>
            <p:ph type="body" idx="1"/>
          </p:nvPr>
        </p:nvSpPr>
        <p:spPr>
          <a:noFill/>
          <a:ln/>
        </p:spPr>
        <p:txBody>
          <a:bodyPr/>
          <a:lstStyle/>
          <a:p>
            <a:pPr>
              <a:lnSpc>
                <a:spcPct val="80000"/>
              </a:lnSpc>
            </a:pPr>
            <a:r>
              <a:rPr lang="pt-PT" sz="2400"/>
              <a:t>Busca: adiciona “filhos” possíveis ao primeiro filho</a:t>
            </a:r>
          </a:p>
          <a:p>
            <a:pPr>
              <a:lnSpc>
                <a:spcPct val="80000"/>
              </a:lnSpc>
              <a:buFont typeface="Wingdings" pitchFamily="2" charset="2"/>
              <a:buNone/>
            </a:pPr>
            <a:endParaRPr lang="en-US" sz="2000"/>
          </a:p>
          <a:p>
            <a:pPr>
              <a:lnSpc>
                <a:spcPct val="80000"/>
              </a:lnSpc>
              <a:buFont typeface="Wingdings" pitchFamily="2" charset="2"/>
              <a:buNone/>
            </a:pPr>
            <a:r>
              <a:rPr lang="en-US" sz="2000">
                <a:solidFill>
                  <a:srgbClr val="A50021"/>
                </a:solidFill>
              </a:rPr>
              <a:t>eastbound(A) :-</a:t>
            </a:r>
          </a:p>
          <a:p>
            <a:pPr>
              <a:lnSpc>
                <a:spcPct val="80000"/>
              </a:lnSpc>
              <a:buFont typeface="Wingdings" pitchFamily="2" charset="2"/>
              <a:buNone/>
            </a:pPr>
            <a:r>
              <a:rPr lang="en-US" sz="2000"/>
              <a:t>   </a:t>
            </a:r>
            <a:r>
              <a:rPr lang="en-US" sz="2000">
                <a:solidFill>
                  <a:srgbClr val="A50021"/>
                </a:solidFill>
              </a:rPr>
              <a:t>has_car(A,B),</a:t>
            </a:r>
            <a:r>
              <a:rPr lang="en-US" sz="2000"/>
              <a:t> </a:t>
            </a:r>
            <a:r>
              <a:rPr lang="en-US" sz="2000">
                <a:solidFill>
                  <a:srgbClr val="1A861F"/>
                </a:solidFill>
              </a:rPr>
              <a:t>has_car(A,C), has_car(A,D), has_car(A,E),</a:t>
            </a:r>
          </a:p>
          <a:p>
            <a:pPr>
              <a:lnSpc>
                <a:spcPct val="80000"/>
              </a:lnSpc>
              <a:buFont typeface="Wingdings" pitchFamily="2" charset="2"/>
              <a:buNone/>
            </a:pPr>
            <a:r>
              <a:rPr lang="en-US" sz="2000"/>
              <a:t>   </a:t>
            </a:r>
            <a:r>
              <a:rPr lang="en-US" sz="2000">
                <a:solidFill>
                  <a:srgbClr val="FD3425"/>
                </a:solidFill>
              </a:rPr>
              <a:t>short(B),</a:t>
            </a:r>
            <a:r>
              <a:rPr lang="en-US" sz="2000"/>
              <a:t> short(D), closed(D), long(C),</a:t>
            </a:r>
          </a:p>
          <a:p>
            <a:pPr>
              <a:lnSpc>
                <a:spcPct val="80000"/>
              </a:lnSpc>
              <a:buFont typeface="Wingdings" pitchFamily="2" charset="2"/>
              <a:buNone/>
            </a:pPr>
            <a:r>
              <a:rPr lang="en-US" sz="2000"/>
              <a:t>   long(E), </a:t>
            </a:r>
            <a:r>
              <a:rPr lang="en-US" sz="2000">
                <a:solidFill>
                  <a:srgbClr val="FD3425"/>
                </a:solidFill>
              </a:rPr>
              <a:t>open_car(B),</a:t>
            </a:r>
            <a:r>
              <a:rPr lang="en-US" sz="2000"/>
              <a:t> open_car(C), open_car(E),</a:t>
            </a:r>
          </a:p>
          <a:p>
            <a:pPr>
              <a:lnSpc>
                <a:spcPct val="80000"/>
              </a:lnSpc>
              <a:buFont typeface="Wingdings" pitchFamily="2" charset="2"/>
              <a:buNone/>
            </a:pPr>
            <a:r>
              <a:rPr lang="en-US" sz="2000"/>
              <a:t>   </a:t>
            </a:r>
            <a:r>
              <a:rPr lang="en-US" sz="2000">
                <a:solidFill>
                  <a:srgbClr val="FD3425"/>
                </a:solidFill>
              </a:rPr>
              <a:t>shape(B,rectangle),</a:t>
            </a:r>
            <a:r>
              <a:rPr lang="en-US" sz="2000"/>
              <a:t> shape(C,rectangle), shape(D,rectangle),</a:t>
            </a:r>
          </a:p>
          <a:p>
            <a:pPr>
              <a:lnSpc>
                <a:spcPct val="80000"/>
              </a:lnSpc>
              <a:buFont typeface="Wingdings" pitchFamily="2" charset="2"/>
              <a:buNone/>
            </a:pPr>
            <a:r>
              <a:rPr lang="en-US" sz="2000"/>
              <a:t>   shape(E,rectangle),</a:t>
            </a:r>
          </a:p>
          <a:p>
            <a:pPr>
              <a:lnSpc>
                <a:spcPct val="80000"/>
              </a:lnSpc>
              <a:buFont typeface="Wingdings" pitchFamily="2" charset="2"/>
              <a:buNone/>
            </a:pPr>
            <a:r>
              <a:rPr lang="en-US" sz="2000"/>
              <a:t>   </a:t>
            </a:r>
            <a:r>
              <a:rPr lang="en-US" sz="2000">
                <a:solidFill>
                  <a:srgbClr val="FD3425"/>
                </a:solidFill>
              </a:rPr>
              <a:t>wheels(B,2),</a:t>
            </a:r>
            <a:r>
              <a:rPr lang="en-US" sz="2000"/>
              <a:t> wheels(C,3), wheels(D,2), wheels(E,2),</a:t>
            </a:r>
          </a:p>
          <a:p>
            <a:pPr>
              <a:lnSpc>
                <a:spcPct val="80000"/>
              </a:lnSpc>
              <a:buFont typeface="Wingdings" pitchFamily="2" charset="2"/>
              <a:buNone/>
            </a:pPr>
            <a:r>
              <a:rPr lang="en-US" sz="2000"/>
              <a:t>   </a:t>
            </a:r>
            <a:r>
              <a:rPr lang="en-US" sz="2000">
                <a:solidFill>
                  <a:srgbClr val="FD3425"/>
                </a:solidFill>
              </a:rPr>
              <a:t>load(B,circle,1),</a:t>
            </a:r>
            <a:r>
              <a:rPr lang="en-US" sz="2000"/>
              <a:t> load(C,hexagon,1), load(D,triangle,1),</a:t>
            </a:r>
          </a:p>
          <a:p>
            <a:pPr>
              <a:lnSpc>
                <a:spcPct val="80000"/>
              </a:lnSpc>
              <a:buFont typeface="Wingdings" pitchFamily="2" charset="2"/>
              <a:buNone/>
            </a:pPr>
            <a:r>
              <a:rPr lang="en-US" sz="2000"/>
              <a:t>   load(E,rectangle,3).</a:t>
            </a:r>
          </a:p>
          <a:p>
            <a:pPr>
              <a:lnSpc>
                <a:spcPct val="80000"/>
              </a:lnSpc>
              <a:buFont typeface="Wingdings" pitchFamily="2" charset="2"/>
              <a:buNone/>
            </a:pPr>
            <a:endParaRPr lang="en-US" sz="20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6" name="Rectangle 2"/>
          <p:cNvSpPr>
            <a:spLocks noGrp="1" noChangeArrowheads="1"/>
          </p:cNvSpPr>
          <p:nvPr>
            <p:ph type="title"/>
          </p:nvPr>
        </p:nvSpPr>
        <p:spPr/>
        <p:txBody>
          <a:bodyPr/>
          <a:lstStyle/>
          <a:p>
            <a:r>
              <a:rPr lang="pt-PT"/>
              <a:t>Aleph: algoritmo</a:t>
            </a:r>
            <a:endParaRPr lang="en-US"/>
          </a:p>
        </p:txBody>
      </p:sp>
      <p:sp>
        <p:nvSpPr>
          <p:cNvPr id="886787" name="Rectangle 3"/>
          <p:cNvSpPr>
            <a:spLocks noGrp="1" noChangeArrowheads="1"/>
          </p:cNvSpPr>
          <p:nvPr>
            <p:ph type="body" idx="1"/>
          </p:nvPr>
        </p:nvSpPr>
        <p:spPr>
          <a:noFill/>
          <a:ln/>
        </p:spPr>
        <p:txBody>
          <a:bodyPr/>
          <a:lstStyle/>
          <a:p>
            <a:pPr>
              <a:lnSpc>
                <a:spcPct val="80000"/>
              </a:lnSpc>
            </a:pPr>
            <a:r>
              <a:rPr lang="pt-PT" sz="2800"/>
              <a:t>Busca: segundo filho de nível 1</a:t>
            </a:r>
          </a:p>
          <a:p>
            <a:pPr>
              <a:lnSpc>
                <a:spcPct val="80000"/>
              </a:lnSpc>
              <a:buFont typeface="Wingdings" pitchFamily="2" charset="2"/>
              <a:buNone/>
            </a:pPr>
            <a:endParaRPr lang="en-US" sz="2400"/>
          </a:p>
          <a:p>
            <a:pPr>
              <a:lnSpc>
                <a:spcPct val="80000"/>
              </a:lnSpc>
              <a:buFont typeface="Wingdings" pitchFamily="2" charset="2"/>
              <a:buNone/>
            </a:pPr>
            <a:r>
              <a:rPr lang="en-US" sz="2400">
                <a:solidFill>
                  <a:srgbClr val="FD3425"/>
                </a:solidFill>
              </a:rPr>
              <a:t>eastbound(A) :-</a:t>
            </a:r>
          </a:p>
          <a:p>
            <a:pPr>
              <a:lnSpc>
                <a:spcPct val="80000"/>
              </a:lnSpc>
              <a:buFont typeface="Wingdings" pitchFamily="2" charset="2"/>
              <a:buNone/>
            </a:pPr>
            <a:r>
              <a:rPr lang="en-US" sz="2400"/>
              <a:t>   has_car(A,B), </a:t>
            </a:r>
            <a:r>
              <a:rPr lang="en-US" sz="2400">
                <a:solidFill>
                  <a:srgbClr val="FD3425"/>
                </a:solidFill>
              </a:rPr>
              <a:t>has_car(A,C), </a:t>
            </a:r>
            <a:r>
              <a:rPr lang="en-US" sz="2400"/>
              <a:t>has_car(A,D), has_car(A,E),</a:t>
            </a:r>
          </a:p>
          <a:p>
            <a:pPr>
              <a:lnSpc>
                <a:spcPct val="80000"/>
              </a:lnSpc>
              <a:buFont typeface="Wingdings" pitchFamily="2" charset="2"/>
              <a:buNone/>
            </a:pPr>
            <a:r>
              <a:rPr lang="en-US" sz="2400"/>
              <a:t>   short(B), short(D), closed(D), long(C),</a:t>
            </a:r>
          </a:p>
          <a:p>
            <a:pPr>
              <a:lnSpc>
                <a:spcPct val="80000"/>
              </a:lnSpc>
              <a:buFont typeface="Wingdings" pitchFamily="2" charset="2"/>
              <a:buNone/>
            </a:pPr>
            <a:r>
              <a:rPr lang="en-US" sz="2400"/>
              <a:t>   long(E), open_car(B), open_car(C), open_car(E),</a:t>
            </a:r>
          </a:p>
          <a:p>
            <a:pPr>
              <a:lnSpc>
                <a:spcPct val="80000"/>
              </a:lnSpc>
              <a:buFont typeface="Wingdings" pitchFamily="2" charset="2"/>
              <a:buNone/>
            </a:pPr>
            <a:r>
              <a:rPr lang="en-US" sz="2400"/>
              <a:t>   shape(B,rectangle), shape(C,rectangle), shape(D,rectangle),</a:t>
            </a:r>
          </a:p>
          <a:p>
            <a:pPr>
              <a:lnSpc>
                <a:spcPct val="80000"/>
              </a:lnSpc>
              <a:buFont typeface="Wingdings" pitchFamily="2" charset="2"/>
              <a:buNone/>
            </a:pPr>
            <a:r>
              <a:rPr lang="en-US" sz="2400"/>
              <a:t>   shape(E,rectangle),</a:t>
            </a:r>
          </a:p>
          <a:p>
            <a:pPr>
              <a:lnSpc>
                <a:spcPct val="80000"/>
              </a:lnSpc>
              <a:buFont typeface="Wingdings" pitchFamily="2" charset="2"/>
              <a:buNone/>
            </a:pPr>
            <a:r>
              <a:rPr lang="en-US" sz="2400"/>
              <a:t>   wheels(B,2), wheels(C,3), wheels(D,2), wheels(E,2),</a:t>
            </a:r>
          </a:p>
          <a:p>
            <a:pPr>
              <a:lnSpc>
                <a:spcPct val="80000"/>
              </a:lnSpc>
              <a:buFont typeface="Wingdings" pitchFamily="2" charset="2"/>
              <a:buNone/>
            </a:pPr>
            <a:r>
              <a:rPr lang="en-US" sz="2400"/>
              <a:t>   load(B,circle,1), load(C,hexagon,1), load(D,triangle,1),</a:t>
            </a:r>
          </a:p>
          <a:p>
            <a:pPr>
              <a:lnSpc>
                <a:spcPct val="80000"/>
              </a:lnSpc>
              <a:buFont typeface="Wingdings" pitchFamily="2" charset="2"/>
              <a:buNone/>
            </a:pPr>
            <a:r>
              <a:rPr lang="en-US" sz="2400"/>
              <a:t>   load(E,rectangle,3).</a:t>
            </a:r>
          </a:p>
          <a:p>
            <a:pPr>
              <a:lnSpc>
                <a:spcPct val="80000"/>
              </a:lnSpc>
              <a:buFont typeface="Wingdings" pitchFamily="2" charset="2"/>
              <a:buNone/>
            </a:pPr>
            <a:endParaRPr lang="en-US" sz="24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9858" name="Rectangle 2"/>
          <p:cNvSpPr>
            <a:spLocks noGrp="1" noChangeArrowheads="1"/>
          </p:cNvSpPr>
          <p:nvPr>
            <p:ph type="title"/>
          </p:nvPr>
        </p:nvSpPr>
        <p:spPr/>
        <p:txBody>
          <a:bodyPr/>
          <a:lstStyle/>
          <a:p>
            <a:r>
              <a:rPr lang="pt-PT"/>
              <a:t>Aleph: algoritmo</a:t>
            </a:r>
            <a:endParaRPr lang="en-US"/>
          </a:p>
        </p:txBody>
      </p:sp>
      <p:sp>
        <p:nvSpPr>
          <p:cNvPr id="889859" name="Rectangle 3"/>
          <p:cNvSpPr>
            <a:spLocks noGrp="1" noChangeArrowheads="1"/>
          </p:cNvSpPr>
          <p:nvPr>
            <p:ph type="body" idx="1"/>
          </p:nvPr>
        </p:nvSpPr>
        <p:spPr>
          <a:noFill/>
          <a:ln/>
        </p:spPr>
        <p:txBody>
          <a:bodyPr/>
          <a:lstStyle/>
          <a:p>
            <a:pPr>
              <a:lnSpc>
                <a:spcPct val="80000"/>
              </a:lnSpc>
            </a:pPr>
            <a:r>
              <a:rPr lang="pt-PT" sz="2800"/>
              <a:t>Busca: filhos do segundo filho de nível 1</a:t>
            </a:r>
          </a:p>
          <a:p>
            <a:pPr>
              <a:lnSpc>
                <a:spcPct val="80000"/>
              </a:lnSpc>
              <a:buFont typeface="Wingdings" pitchFamily="2" charset="2"/>
              <a:buNone/>
            </a:pPr>
            <a:endParaRPr lang="en-US" sz="2400"/>
          </a:p>
          <a:p>
            <a:pPr>
              <a:lnSpc>
                <a:spcPct val="80000"/>
              </a:lnSpc>
              <a:buFont typeface="Wingdings" pitchFamily="2" charset="2"/>
              <a:buNone/>
            </a:pPr>
            <a:r>
              <a:rPr lang="en-US" sz="2400">
                <a:solidFill>
                  <a:srgbClr val="A50021"/>
                </a:solidFill>
              </a:rPr>
              <a:t>eastbound(A) :-</a:t>
            </a:r>
          </a:p>
          <a:p>
            <a:pPr>
              <a:lnSpc>
                <a:spcPct val="80000"/>
              </a:lnSpc>
              <a:buFont typeface="Wingdings" pitchFamily="2" charset="2"/>
              <a:buNone/>
            </a:pPr>
            <a:r>
              <a:rPr lang="en-US" sz="2400"/>
              <a:t>   has_car(A,B), </a:t>
            </a:r>
            <a:r>
              <a:rPr lang="en-US" sz="2400">
                <a:solidFill>
                  <a:srgbClr val="A50021"/>
                </a:solidFill>
              </a:rPr>
              <a:t>has_car(A,C),</a:t>
            </a:r>
            <a:r>
              <a:rPr lang="en-US" sz="2400">
                <a:solidFill>
                  <a:srgbClr val="FD3425"/>
                </a:solidFill>
              </a:rPr>
              <a:t> </a:t>
            </a:r>
            <a:r>
              <a:rPr lang="en-US" sz="2400">
                <a:solidFill>
                  <a:srgbClr val="1A861F"/>
                </a:solidFill>
              </a:rPr>
              <a:t>has_car(A,D), has_car(A,E),</a:t>
            </a:r>
          </a:p>
          <a:p>
            <a:pPr>
              <a:lnSpc>
                <a:spcPct val="80000"/>
              </a:lnSpc>
              <a:buFont typeface="Wingdings" pitchFamily="2" charset="2"/>
              <a:buNone/>
            </a:pPr>
            <a:r>
              <a:rPr lang="en-US" sz="2400"/>
              <a:t>   short(B), short(D), closed(D), </a:t>
            </a:r>
            <a:r>
              <a:rPr lang="en-US" sz="2400">
                <a:solidFill>
                  <a:srgbClr val="FD3425"/>
                </a:solidFill>
              </a:rPr>
              <a:t>long(C),</a:t>
            </a:r>
          </a:p>
          <a:p>
            <a:pPr>
              <a:lnSpc>
                <a:spcPct val="80000"/>
              </a:lnSpc>
              <a:buFont typeface="Wingdings" pitchFamily="2" charset="2"/>
              <a:buNone/>
            </a:pPr>
            <a:r>
              <a:rPr lang="en-US" sz="2400"/>
              <a:t>   long(E), open_car(B), </a:t>
            </a:r>
            <a:r>
              <a:rPr lang="en-US" sz="2400">
                <a:solidFill>
                  <a:srgbClr val="FD3425"/>
                </a:solidFill>
              </a:rPr>
              <a:t>open_car(C),</a:t>
            </a:r>
            <a:r>
              <a:rPr lang="en-US" sz="2400"/>
              <a:t> open_car(E),</a:t>
            </a:r>
          </a:p>
          <a:p>
            <a:pPr>
              <a:lnSpc>
                <a:spcPct val="80000"/>
              </a:lnSpc>
              <a:buFont typeface="Wingdings" pitchFamily="2" charset="2"/>
              <a:buNone/>
            </a:pPr>
            <a:r>
              <a:rPr lang="en-US" sz="2400"/>
              <a:t>   shape(B,rectangle), </a:t>
            </a:r>
            <a:r>
              <a:rPr lang="en-US" sz="2400">
                <a:solidFill>
                  <a:srgbClr val="FD3425"/>
                </a:solidFill>
              </a:rPr>
              <a:t>shape(C,rectangle),</a:t>
            </a:r>
            <a:r>
              <a:rPr lang="en-US" sz="2400"/>
              <a:t> shape(D,rectangle),</a:t>
            </a:r>
          </a:p>
          <a:p>
            <a:pPr>
              <a:lnSpc>
                <a:spcPct val="80000"/>
              </a:lnSpc>
              <a:buFont typeface="Wingdings" pitchFamily="2" charset="2"/>
              <a:buNone/>
            </a:pPr>
            <a:r>
              <a:rPr lang="en-US" sz="2400"/>
              <a:t>   shape(E,rectangle),</a:t>
            </a:r>
          </a:p>
          <a:p>
            <a:pPr>
              <a:lnSpc>
                <a:spcPct val="80000"/>
              </a:lnSpc>
              <a:buFont typeface="Wingdings" pitchFamily="2" charset="2"/>
              <a:buNone/>
            </a:pPr>
            <a:r>
              <a:rPr lang="en-US" sz="2400"/>
              <a:t>   wheels(B,2), </a:t>
            </a:r>
            <a:r>
              <a:rPr lang="en-US" sz="2400">
                <a:solidFill>
                  <a:srgbClr val="FD3425"/>
                </a:solidFill>
              </a:rPr>
              <a:t>wheels(C,3),</a:t>
            </a:r>
            <a:r>
              <a:rPr lang="en-US" sz="2400"/>
              <a:t> wheels(D,2), wheels(E,2),</a:t>
            </a:r>
          </a:p>
          <a:p>
            <a:pPr>
              <a:lnSpc>
                <a:spcPct val="80000"/>
              </a:lnSpc>
              <a:buFont typeface="Wingdings" pitchFamily="2" charset="2"/>
              <a:buNone/>
            </a:pPr>
            <a:r>
              <a:rPr lang="en-US" sz="2400"/>
              <a:t>   load(B,circle,1), </a:t>
            </a:r>
            <a:r>
              <a:rPr lang="en-US" sz="2400">
                <a:solidFill>
                  <a:srgbClr val="FD3425"/>
                </a:solidFill>
              </a:rPr>
              <a:t>load(C,hexagon,1),</a:t>
            </a:r>
            <a:r>
              <a:rPr lang="en-US" sz="2400"/>
              <a:t> load(D,triangle,1),</a:t>
            </a:r>
          </a:p>
          <a:p>
            <a:pPr>
              <a:lnSpc>
                <a:spcPct val="80000"/>
              </a:lnSpc>
              <a:buFont typeface="Wingdings" pitchFamily="2" charset="2"/>
              <a:buNone/>
            </a:pPr>
            <a:r>
              <a:rPr lang="en-US" sz="2400"/>
              <a:t>   load(E,rectangle,3).</a:t>
            </a:r>
          </a:p>
          <a:p>
            <a:pPr>
              <a:lnSpc>
                <a:spcPct val="80000"/>
              </a:lnSpc>
              <a:buFont typeface="Wingdings" pitchFamily="2" charset="2"/>
              <a:buNone/>
            </a:pPr>
            <a:endParaRPr lang="en-US" sz="24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a:lstStyle/>
          <a:p>
            <a:r>
              <a:rPr lang="pt-PT"/>
              <a:t>Aleph: example of run</a:t>
            </a:r>
            <a:endParaRPr lang="en-US"/>
          </a:p>
        </p:txBody>
      </p:sp>
      <p:sp>
        <p:nvSpPr>
          <p:cNvPr id="881667" name="Rectangle 3"/>
          <p:cNvSpPr>
            <a:spLocks noGrp="1" noChangeArrowheads="1"/>
          </p:cNvSpPr>
          <p:nvPr>
            <p:ph type="body" idx="1"/>
          </p:nvPr>
        </p:nvSpPr>
        <p:spPr/>
        <p:txBody>
          <a:bodyPr/>
          <a:lstStyle/>
          <a:p>
            <a:pPr>
              <a:buFont typeface="Wingdings" pitchFamily="2" charset="2"/>
              <a:buNone/>
            </a:pPr>
            <a:r>
              <a:rPr lang="pt-PT">
                <a:sym typeface="Wingdings" pitchFamily="2" charset="2"/>
              </a:rPr>
              <a:t> </a:t>
            </a:r>
            <a:r>
              <a:rPr lang="pt-PT"/>
              <a:t>aleph_trains</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2450" name="Rectangle 2"/>
          <p:cNvSpPr>
            <a:spLocks noGrp="1" noChangeArrowheads="1"/>
          </p:cNvSpPr>
          <p:nvPr>
            <p:ph type="title"/>
          </p:nvPr>
        </p:nvSpPr>
        <p:spPr/>
        <p:txBody>
          <a:bodyPr/>
          <a:lstStyle/>
          <a:p>
            <a:r>
              <a:rPr lang="pt-PT"/>
              <a:t>Aleph: how to run?</a:t>
            </a:r>
            <a:endParaRPr lang="en-US"/>
          </a:p>
        </p:txBody>
      </p:sp>
      <p:sp>
        <p:nvSpPr>
          <p:cNvPr id="872451" name="Rectangle 3"/>
          <p:cNvSpPr>
            <a:spLocks noGrp="1" noChangeArrowheads="1"/>
          </p:cNvSpPr>
          <p:nvPr>
            <p:ph type="body" idx="1"/>
          </p:nvPr>
        </p:nvSpPr>
        <p:spPr/>
        <p:txBody>
          <a:bodyPr/>
          <a:lstStyle/>
          <a:p>
            <a:pPr>
              <a:lnSpc>
                <a:spcPct val="90000"/>
              </a:lnSpc>
            </a:pPr>
            <a:r>
              <a:rPr lang="pt-PT"/>
              <a:t>You need to have a Prolog system</a:t>
            </a:r>
          </a:p>
          <a:p>
            <a:pPr lvl="1">
              <a:lnSpc>
                <a:spcPct val="90000"/>
              </a:lnSpc>
            </a:pPr>
            <a:r>
              <a:rPr lang="pt-PT"/>
              <a:t>Yap: </a:t>
            </a:r>
            <a:r>
              <a:rPr lang="pt-PT">
                <a:hlinkClick r:id="rId2"/>
              </a:rPr>
              <a:t>http://yap.sourceforge.net</a:t>
            </a:r>
            <a:r>
              <a:rPr lang="pt-PT"/>
              <a:t> OU</a:t>
            </a:r>
          </a:p>
          <a:p>
            <a:pPr lvl="1">
              <a:lnSpc>
                <a:spcPct val="90000"/>
              </a:lnSpc>
            </a:pPr>
            <a:r>
              <a:rPr lang="pt-PT"/>
              <a:t>SWI: </a:t>
            </a:r>
            <a:r>
              <a:rPr lang="pt-PT">
                <a:hlinkClick r:id="rId3"/>
              </a:rPr>
              <a:t>http://</a:t>
            </a:r>
            <a:r>
              <a:rPr lang="en-US">
                <a:hlinkClick r:id="rId3"/>
              </a:rPr>
              <a:t>www.</a:t>
            </a:r>
            <a:r>
              <a:rPr lang="en-US" b="1">
                <a:hlinkClick r:id="rId3"/>
              </a:rPr>
              <a:t>swi</a:t>
            </a:r>
            <a:r>
              <a:rPr lang="en-US">
                <a:hlinkClick r:id="rId3"/>
              </a:rPr>
              <a:t>-prolog.org</a:t>
            </a:r>
            <a:r>
              <a:rPr lang="en-US"/>
              <a:t> </a:t>
            </a:r>
            <a:endParaRPr lang="pt-PT"/>
          </a:p>
          <a:p>
            <a:pPr>
              <a:lnSpc>
                <a:spcPct val="90000"/>
              </a:lnSpc>
            </a:pPr>
            <a:r>
              <a:rPr lang="pt-PT"/>
              <a:t>Aleph: </a:t>
            </a:r>
            <a:r>
              <a:rPr lang="pt-PT" sz="2000">
                <a:hlinkClick r:id="rId4"/>
              </a:rPr>
              <a:t>http://www.comlab.ox.ac.uk/oucl/research/areas/machlearn/Aleph/</a:t>
            </a:r>
            <a:endParaRPr lang="pt-PT" sz="2000"/>
          </a:p>
          <a:p>
            <a:pPr>
              <a:lnSpc>
                <a:spcPct val="90000"/>
              </a:lnSpc>
            </a:pPr>
            <a:r>
              <a:rPr lang="pt-PT"/>
              <a:t>Files: .b, .f, .n</a:t>
            </a:r>
          </a:p>
          <a:p>
            <a:pPr>
              <a:lnSpc>
                <a:spcPct val="90000"/>
              </a:lnSpc>
            </a:pPr>
            <a:r>
              <a:rPr lang="pt-PT"/>
              <a:t>To make things easier: everything in the same directory!</a:t>
            </a:r>
          </a:p>
          <a:p>
            <a:pPr lvl="1">
              <a:lnSpc>
                <a:spcPct val="90000"/>
              </a:lnSpc>
            </a:pP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1426" name="Rectangle 2"/>
          <p:cNvSpPr>
            <a:spLocks noGrp="1" noChangeArrowheads="1"/>
          </p:cNvSpPr>
          <p:nvPr>
            <p:ph type="title"/>
          </p:nvPr>
        </p:nvSpPr>
        <p:spPr/>
        <p:txBody>
          <a:bodyPr/>
          <a:lstStyle/>
          <a:p>
            <a:r>
              <a:rPr lang="pt-PT"/>
              <a:t>Aleph: Comandos básicos</a:t>
            </a:r>
            <a:endParaRPr lang="en-US"/>
          </a:p>
        </p:txBody>
      </p:sp>
      <p:sp>
        <p:nvSpPr>
          <p:cNvPr id="871427" name="Rectangle 3"/>
          <p:cNvSpPr>
            <a:spLocks noGrp="1" noChangeArrowheads="1"/>
          </p:cNvSpPr>
          <p:nvPr>
            <p:ph type="body" idx="1"/>
          </p:nvPr>
        </p:nvSpPr>
        <p:spPr/>
        <p:txBody>
          <a:bodyPr/>
          <a:lstStyle/>
          <a:p>
            <a:endParaRPr lang="pt-PT"/>
          </a:p>
          <a:p>
            <a:r>
              <a:rPr lang="pt-PT"/>
              <a:t>read_all</a:t>
            </a:r>
          </a:p>
          <a:p>
            <a:r>
              <a:rPr lang="pt-PT"/>
              <a:t>reduce</a:t>
            </a:r>
          </a:p>
          <a:p>
            <a:r>
              <a:rPr lang="pt-PT"/>
              <a:t>induce</a:t>
            </a:r>
          </a:p>
          <a:p>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3474" name="Rectangle 2"/>
          <p:cNvSpPr>
            <a:spLocks noGrp="1" noChangeArrowheads="1"/>
          </p:cNvSpPr>
          <p:nvPr>
            <p:ph type="title"/>
          </p:nvPr>
        </p:nvSpPr>
        <p:spPr/>
        <p:txBody>
          <a:bodyPr/>
          <a:lstStyle/>
          <a:p>
            <a:r>
              <a:rPr lang="pt-PT"/>
              <a:t>Aleph: Parameters</a:t>
            </a:r>
            <a:endParaRPr lang="en-US"/>
          </a:p>
        </p:txBody>
      </p:sp>
      <p:sp>
        <p:nvSpPr>
          <p:cNvPr id="873475" name="Rectangle 3"/>
          <p:cNvSpPr>
            <a:spLocks noGrp="1" noChangeArrowheads="1"/>
          </p:cNvSpPr>
          <p:nvPr>
            <p:ph type="body" idx="1"/>
          </p:nvPr>
        </p:nvSpPr>
        <p:spPr/>
        <p:txBody>
          <a:bodyPr/>
          <a:lstStyle/>
          <a:p>
            <a:pPr>
              <a:lnSpc>
                <a:spcPct val="80000"/>
              </a:lnSpc>
              <a:buFont typeface="Wingdings" pitchFamily="2" charset="2"/>
              <a:buNone/>
            </a:pPr>
            <a:r>
              <a:rPr lang="en-US" sz="1800"/>
              <a:t>:- set(clauselength,5).</a:t>
            </a:r>
          </a:p>
          <a:p>
            <a:pPr>
              <a:lnSpc>
                <a:spcPct val="80000"/>
              </a:lnSpc>
              <a:buFont typeface="Wingdings" pitchFamily="2" charset="2"/>
              <a:buNone/>
            </a:pPr>
            <a:r>
              <a:rPr lang="en-US" sz="1800"/>
              <a:t>:- set(depth, 200).</a:t>
            </a:r>
          </a:p>
          <a:p>
            <a:pPr>
              <a:lnSpc>
                <a:spcPct val="80000"/>
              </a:lnSpc>
              <a:buFont typeface="Wingdings" pitchFamily="2" charset="2"/>
              <a:buNone/>
            </a:pPr>
            <a:r>
              <a:rPr lang="en-US" sz="1800"/>
              <a:t>:- set(i,3).</a:t>
            </a:r>
          </a:p>
          <a:p>
            <a:pPr>
              <a:lnSpc>
                <a:spcPct val="80000"/>
              </a:lnSpc>
              <a:buFont typeface="Wingdings" pitchFamily="2" charset="2"/>
              <a:buNone/>
            </a:pPr>
            <a:r>
              <a:rPr lang="en-US" sz="1800"/>
              <a:t>:- set(noise,0).</a:t>
            </a:r>
          </a:p>
          <a:p>
            <a:pPr>
              <a:lnSpc>
                <a:spcPct val="80000"/>
              </a:lnSpc>
              <a:buFont typeface="Wingdings" pitchFamily="2" charset="2"/>
              <a:buNone/>
            </a:pPr>
            <a:r>
              <a:rPr lang="en-US" sz="1800"/>
              <a:t>:- set(minacc,0.7).</a:t>
            </a:r>
          </a:p>
          <a:p>
            <a:pPr>
              <a:lnSpc>
                <a:spcPct val="80000"/>
              </a:lnSpc>
              <a:buFont typeface="Wingdings" pitchFamily="2" charset="2"/>
              <a:buNone/>
            </a:pPr>
            <a:r>
              <a:rPr lang="en-US" sz="1800"/>
              <a:t>:- set(nodes,1000000).</a:t>
            </a:r>
          </a:p>
          <a:p>
            <a:pPr>
              <a:lnSpc>
                <a:spcPct val="80000"/>
              </a:lnSpc>
              <a:buFont typeface="Wingdings" pitchFamily="2" charset="2"/>
              <a:buNone/>
            </a:pPr>
            <a:r>
              <a:rPr lang="en-US" sz="1800">
                <a:solidFill>
                  <a:schemeClr val="tx2"/>
                </a:solidFill>
              </a:rPr>
              <a:t>:- set(m,20).</a:t>
            </a:r>
          </a:p>
          <a:p>
            <a:pPr>
              <a:lnSpc>
                <a:spcPct val="80000"/>
              </a:lnSpc>
              <a:buFont typeface="Wingdings" pitchFamily="2" charset="2"/>
              <a:buNone/>
            </a:pPr>
            <a:r>
              <a:rPr lang="en-US" sz="1800">
                <a:solidFill>
                  <a:schemeClr val="tx2"/>
                </a:solidFill>
              </a:rPr>
              <a:t>:- set(evalfn,mestimate).</a:t>
            </a:r>
          </a:p>
          <a:p>
            <a:pPr>
              <a:lnSpc>
                <a:spcPct val="80000"/>
              </a:lnSpc>
              <a:buFont typeface="Wingdings" pitchFamily="2" charset="2"/>
              <a:buNone/>
            </a:pPr>
            <a:r>
              <a:rPr lang="en-US" sz="1800"/>
              <a:t>:- set(test_pos,'/u/dutra/Protein/prot_test_set.f').</a:t>
            </a:r>
          </a:p>
          <a:p>
            <a:pPr>
              <a:lnSpc>
                <a:spcPct val="80000"/>
              </a:lnSpc>
              <a:buFont typeface="Wingdings" pitchFamily="2" charset="2"/>
              <a:buNone/>
            </a:pPr>
            <a:r>
              <a:rPr lang="en-US" sz="1800"/>
              <a:t>:- set(test_neg,'/u/dutra/Protein/prot_test_set.n').</a:t>
            </a:r>
          </a:p>
          <a:p>
            <a:pPr>
              <a:lnSpc>
                <a:spcPct val="80000"/>
              </a:lnSpc>
              <a:buFont typeface="Wingdings" pitchFamily="2" charset="2"/>
              <a:buNone/>
            </a:pPr>
            <a:r>
              <a:rPr lang="en-US" sz="1800"/>
              <a:t>:- set(optimise_clauses,true).</a:t>
            </a:r>
          </a:p>
          <a:p>
            <a:pPr>
              <a:lnSpc>
                <a:spcPct val="80000"/>
              </a:lnSpc>
              <a:buFont typeface="Wingdings" pitchFamily="2" charset="2"/>
              <a:buNone/>
            </a:pPr>
            <a:endParaRPr lang="en-US" sz="1800"/>
          </a:p>
          <a:p>
            <a:pPr>
              <a:lnSpc>
                <a:spcPct val="80000"/>
              </a:lnSpc>
              <a:buFont typeface="Wingdings" pitchFamily="2" charset="2"/>
              <a:buNone/>
            </a:pPr>
            <a:r>
              <a:rPr lang="en-US" sz="1800"/>
              <a:t>:- set(record,true).</a:t>
            </a:r>
          </a:p>
          <a:p>
            <a:pPr>
              <a:lnSpc>
                <a:spcPct val="80000"/>
              </a:lnSpc>
              <a:buFont typeface="Wingdings" pitchFamily="2" charset="2"/>
              <a:buNone/>
            </a:pPr>
            <a:r>
              <a:rPr lang="en-US" sz="1800"/>
              <a:t>:- set(recordfile,'prot_train_set.out').</a:t>
            </a:r>
          </a:p>
          <a:p>
            <a:pPr>
              <a:lnSpc>
                <a:spcPct val="80000"/>
              </a:lnSpc>
              <a:buFont typeface="Wingdings" pitchFamily="2" charset="2"/>
              <a:buNone/>
            </a:pPr>
            <a:r>
              <a:rPr lang="en-US" sz="1800"/>
              <a:t>:- set(samplesize,0).</a:t>
            </a:r>
          </a:p>
          <a:p>
            <a:pPr>
              <a:lnSpc>
                <a:spcPct val="80000"/>
              </a:lnSpc>
            </a:pPr>
            <a:endParaRPr lang="en-US" sz="1800"/>
          </a:p>
        </p:txBody>
      </p:sp>
      <p:sp>
        <p:nvSpPr>
          <p:cNvPr id="873476" name="Rectangle 4"/>
          <p:cNvSpPr>
            <a:spLocks noChangeArrowheads="1"/>
          </p:cNvSpPr>
          <p:nvPr/>
        </p:nvSpPr>
        <p:spPr bwMode="auto">
          <a:xfrm>
            <a:off x="3733800" y="2003425"/>
            <a:ext cx="4995863" cy="1811338"/>
          </a:xfrm>
          <a:prstGeom prst="rect">
            <a:avLst/>
          </a:prstGeom>
          <a:noFill/>
          <a:ln w="9525">
            <a:solidFill>
              <a:schemeClr val="tx1"/>
            </a:solidFill>
            <a:miter lim="800000"/>
            <a:headEnd/>
            <a:tailEnd/>
          </a:ln>
          <a:effectLst/>
        </p:spPr>
        <p:txBody>
          <a:bodyPr anchor="ctr">
            <a:spAutoFit/>
          </a:bodyPr>
          <a:lstStyle/>
          <a:p>
            <a:pPr algn="l"/>
            <a:r>
              <a:rPr kumimoji="1" lang="en-US" sz="1600" i="1">
                <a:solidFill>
                  <a:schemeClr val="tx2"/>
                </a:solidFill>
              </a:rPr>
              <a:t>Strength estimate</a:t>
            </a:r>
            <a:r>
              <a:rPr kumimoji="1" lang="en-US" sz="1600">
                <a:solidFill>
                  <a:schemeClr val="tx2"/>
                </a:solidFill>
              </a:rPr>
              <a:t> = (</a:t>
            </a:r>
            <a:r>
              <a:rPr kumimoji="1" lang="en-US" sz="1600" i="1">
                <a:solidFill>
                  <a:schemeClr val="tx2"/>
                </a:solidFill>
              </a:rPr>
              <a:t>support</a:t>
            </a:r>
            <a:r>
              <a:rPr kumimoji="1" lang="en-US" sz="1600">
                <a:solidFill>
                  <a:schemeClr val="tx2"/>
                </a:solidFill>
              </a:rPr>
              <a:t> + </a:t>
            </a:r>
            <a:r>
              <a:rPr kumimoji="1" lang="en-US" sz="1600" i="1">
                <a:solidFill>
                  <a:schemeClr val="tx2"/>
                </a:solidFill>
              </a:rPr>
              <a:t>m</a:t>
            </a:r>
            <a:r>
              <a:rPr kumimoji="1" lang="en-US" sz="1600">
                <a:solidFill>
                  <a:schemeClr val="tx2"/>
                </a:solidFill>
              </a:rPr>
              <a:t> * </a:t>
            </a:r>
            <a:r>
              <a:rPr kumimoji="1" lang="en-US" sz="1600" i="1">
                <a:solidFill>
                  <a:schemeClr val="tx2"/>
                </a:solidFill>
              </a:rPr>
              <a:t>prior</a:t>
            </a:r>
            <a:r>
              <a:rPr kumimoji="1" lang="en-US" sz="1600">
                <a:solidFill>
                  <a:schemeClr val="tx2"/>
                </a:solidFill>
              </a:rPr>
              <a:t>) / (</a:t>
            </a:r>
            <a:r>
              <a:rPr kumimoji="1" lang="en-US" sz="1600" i="1">
                <a:solidFill>
                  <a:schemeClr val="tx2"/>
                </a:solidFill>
              </a:rPr>
              <a:t>coverage</a:t>
            </a:r>
            <a:r>
              <a:rPr kumimoji="1" lang="en-US" sz="1600">
                <a:solidFill>
                  <a:schemeClr val="tx2"/>
                </a:solidFill>
              </a:rPr>
              <a:t> + </a:t>
            </a:r>
            <a:r>
              <a:rPr kumimoji="1" lang="en-US" sz="1600" i="1">
                <a:solidFill>
                  <a:schemeClr val="tx2"/>
                </a:solidFill>
              </a:rPr>
              <a:t>m</a:t>
            </a:r>
            <a:r>
              <a:rPr kumimoji="1" lang="en-US" sz="1600">
                <a:solidFill>
                  <a:schemeClr val="tx2"/>
                </a:solidFill>
              </a:rPr>
              <a:t>)</a:t>
            </a:r>
          </a:p>
          <a:p>
            <a:pPr algn="l"/>
            <a:endParaRPr kumimoji="1" lang="en-US" sz="1600">
              <a:solidFill>
                <a:schemeClr val="tx2"/>
              </a:solidFill>
            </a:endParaRPr>
          </a:p>
          <a:p>
            <a:pPr algn="l"/>
            <a:r>
              <a:rPr kumimoji="1" lang="pt-PT" sz="1600">
                <a:solidFill>
                  <a:schemeClr val="tx2"/>
                </a:solidFill>
              </a:rPr>
              <a:t>M </a:t>
            </a:r>
            <a:r>
              <a:rPr kumimoji="1" lang="pt-PT" sz="1600">
                <a:solidFill>
                  <a:schemeClr val="tx2"/>
                </a:solidFill>
                <a:cs typeface="Times New Roman" pitchFamily="18" charset="0"/>
              </a:rPr>
              <a:t>→</a:t>
            </a:r>
            <a:r>
              <a:rPr kumimoji="1" lang="pt-PT" sz="1600">
                <a:solidFill>
                  <a:schemeClr val="tx2"/>
                </a:solidFill>
              </a:rPr>
              <a:t> 0, strength </a:t>
            </a:r>
            <a:r>
              <a:rPr kumimoji="1" lang="pt-PT" sz="1600">
                <a:solidFill>
                  <a:schemeClr val="tx2"/>
                </a:solidFill>
                <a:cs typeface="Times New Roman" pitchFamily="18" charset="0"/>
              </a:rPr>
              <a:t>→</a:t>
            </a:r>
            <a:r>
              <a:rPr kumimoji="1" lang="pt-PT" sz="1600">
                <a:solidFill>
                  <a:schemeClr val="tx2"/>
                </a:solidFill>
              </a:rPr>
              <a:t> precision</a:t>
            </a:r>
            <a:endParaRPr kumimoji="1" lang="en-US" sz="1600">
              <a:solidFill>
                <a:schemeClr val="tx2"/>
              </a:solidFill>
            </a:endParaRPr>
          </a:p>
          <a:p>
            <a:pPr algn="l"/>
            <a:endParaRPr kumimoji="1" lang="en-US" sz="1600">
              <a:solidFill>
                <a:schemeClr val="tx2"/>
              </a:solidFill>
            </a:endParaRPr>
          </a:p>
          <a:p>
            <a:pPr algn="l"/>
            <a:r>
              <a:rPr kumimoji="1" lang="en-US" sz="1600">
                <a:solidFill>
                  <a:schemeClr val="tx2"/>
                </a:solidFill>
              </a:rPr>
              <a:t>Support = True positives</a:t>
            </a:r>
          </a:p>
          <a:p>
            <a:pPr algn="l"/>
            <a:r>
              <a:rPr kumimoji="1" lang="en-US" sz="1600">
                <a:solidFill>
                  <a:schemeClr val="tx2"/>
                </a:solidFill>
              </a:rPr>
              <a:t>Coverage = True positives + false negatives</a:t>
            </a:r>
            <a:r>
              <a:rPr kumimoji="1" lang="en-US">
                <a:solidFill>
                  <a:schemeClr val="tx2"/>
                </a:solidFill>
              </a:rPr>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2930" name="Rectangle 2"/>
          <p:cNvSpPr>
            <a:spLocks noGrp="1" noChangeArrowheads="1"/>
          </p:cNvSpPr>
          <p:nvPr>
            <p:ph type="title"/>
          </p:nvPr>
        </p:nvSpPr>
        <p:spPr>
          <a:xfrm>
            <a:off x="1066800" y="457200"/>
            <a:ext cx="7772400" cy="1143000"/>
          </a:xfrm>
        </p:spPr>
        <p:txBody>
          <a:bodyPr/>
          <a:lstStyle/>
          <a:p>
            <a:r>
              <a:rPr lang="pt-PT"/>
              <a:t>Aleph: Modes and Types</a:t>
            </a:r>
            <a:endParaRPr lang="en-US"/>
          </a:p>
        </p:txBody>
      </p:sp>
      <p:sp>
        <p:nvSpPr>
          <p:cNvPr id="892931" name="Rectangle 3"/>
          <p:cNvSpPr>
            <a:spLocks noGrp="1" noChangeArrowheads="1"/>
          </p:cNvSpPr>
          <p:nvPr>
            <p:ph type="body" idx="1"/>
          </p:nvPr>
        </p:nvSpPr>
        <p:spPr>
          <a:xfrm>
            <a:off x="685800" y="2286000"/>
            <a:ext cx="3962400" cy="4876800"/>
          </a:xfrm>
        </p:spPr>
        <p:txBody>
          <a:bodyPr/>
          <a:lstStyle/>
          <a:p>
            <a:pPr>
              <a:lnSpc>
                <a:spcPct val="80000"/>
              </a:lnSpc>
              <a:buFont typeface="Wingdings" pitchFamily="2" charset="2"/>
              <a:buNone/>
            </a:pPr>
            <a:r>
              <a:rPr lang="en-US" sz="2000"/>
              <a:t>:- </a:t>
            </a:r>
            <a:r>
              <a:rPr lang="en-US" sz="2000">
                <a:solidFill>
                  <a:srgbClr val="FD3425"/>
                </a:solidFill>
              </a:rPr>
              <a:t>modeh</a:t>
            </a:r>
            <a:r>
              <a:rPr lang="en-US" sz="2000"/>
              <a:t>(1,eastbound(</a:t>
            </a:r>
            <a:r>
              <a:rPr lang="en-US" sz="2000">
                <a:solidFill>
                  <a:srgbClr val="FD3425"/>
                </a:solidFill>
              </a:rPr>
              <a:t>+train</a:t>
            </a:r>
            <a:r>
              <a:rPr lang="en-US" sz="2000"/>
              <a:t>)).</a:t>
            </a:r>
          </a:p>
          <a:p>
            <a:pPr>
              <a:lnSpc>
                <a:spcPct val="80000"/>
              </a:lnSpc>
              <a:buFont typeface="Wingdings" pitchFamily="2" charset="2"/>
              <a:buNone/>
            </a:pPr>
            <a:r>
              <a:rPr lang="en-US" sz="2000"/>
              <a:t>:- </a:t>
            </a:r>
            <a:r>
              <a:rPr lang="en-US" sz="2000">
                <a:solidFill>
                  <a:srgbClr val="3C5CFC"/>
                </a:solidFill>
              </a:rPr>
              <a:t>modeb</a:t>
            </a:r>
            <a:r>
              <a:rPr lang="en-US" sz="2000"/>
              <a:t>(1,short(+car)).</a:t>
            </a:r>
          </a:p>
          <a:p>
            <a:pPr>
              <a:lnSpc>
                <a:spcPct val="80000"/>
              </a:lnSpc>
              <a:buFont typeface="Wingdings" pitchFamily="2" charset="2"/>
              <a:buNone/>
            </a:pPr>
            <a:r>
              <a:rPr lang="en-US" sz="2000"/>
              <a:t>:- modeb(1,closed(+car)).</a:t>
            </a:r>
          </a:p>
          <a:p>
            <a:pPr>
              <a:lnSpc>
                <a:spcPct val="80000"/>
              </a:lnSpc>
              <a:buFont typeface="Wingdings" pitchFamily="2" charset="2"/>
              <a:buNone/>
            </a:pPr>
            <a:r>
              <a:rPr lang="en-US" sz="2000"/>
              <a:t>:- modeb(1,long(+car)).</a:t>
            </a:r>
          </a:p>
          <a:p>
            <a:pPr>
              <a:lnSpc>
                <a:spcPct val="80000"/>
              </a:lnSpc>
              <a:buFont typeface="Wingdings" pitchFamily="2" charset="2"/>
              <a:buNone/>
            </a:pPr>
            <a:r>
              <a:rPr lang="en-US" sz="2000"/>
              <a:t>:- modeb(1,open_car(+car)).</a:t>
            </a:r>
          </a:p>
          <a:p>
            <a:pPr>
              <a:lnSpc>
                <a:spcPct val="80000"/>
              </a:lnSpc>
              <a:buFont typeface="Wingdings" pitchFamily="2" charset="2"/>
              <a:buNone/>
            </a:pPr>
            <a:r>
              <a:rPr lang="en-US" sz="2000"/>
              <a:t>:- modeb(1,double(+car)).</a:t>
            </a:r>
          </a:p>
          <a:p>
            <a:pPr>
              <a:lnSpc>
                <a:spcPct val="80000"/>
              </a:lnSpc>
              <a:buFont typeface="Wingdings" pitchFamily="2" charset="2"/>
              <a:buNone/>
            </a:pPr>
            <a:r>
              <a:rPr lang="en-US" sz="2000"/>
              <a:t>:- modeb(1,jagged(+car)).</a:t>
            </a:r>
          </a:p>
          <a:p>
            <a:pPr>
              <a:lnSpc>
                <a:spcPct val="80000"/>
              </a:lnSpc>
              <a:buFont typeface="Wingdings" pitchFamily="2" charset="2"/>
              <a:buNone/>
            </a:pPr>
            <a:r>
              <a:rPr lang="en-US" sz="2000"/>
              <a:t>:- modeb(1,shape(+car,</a:t>
            </a:r>
            <a:r>
              <a:rPr lang="en-US" sz="2000">
                <a:solidFill>
                  <a:srgbClr val="FD3425"/>
                </a:solidFill>
              </a:rPr>
              <a:t>#shape</a:t>
            </a:r>
            <a:r>
              <a:rPr lang="en-US" sz="2000"/>
              <a:t>)).</a:t>
            </a:r>
          </a:p>
          <a:p>
            <a:pPr>
              <a:lnSpc>
                <a:spcPct val="80000"/>
              </a:lnSpc>
              <a:buFont typeface="Wingdings" pitchFamily="2" charset="2"/>
              <a:buNone/>
            </a:pPr>
            <a:r>
              <a:rPr lang="en-US" sz="2000"/>
              <a:t>:- modeb(1,load(+car,#shape,#int)).</a:t>
            </a:r>
          </a:p>
          <a:p>
            <a:pPr>
              <a:lnSpc>
                <a:spcPct val="80000"/>
              </a:lnSpc>
              <a:buFont typeface="Wingdings" pitchFamily="2" charset="2"/>
              <a:buNone/>
            </a:pPr>
            <a:r>
              <a:rPr lang="en-US" sz="2000"/>
              <a:t>:- modeb(1,wheels(+car,#int)).</a:t>
            </a:r>
          </a:p>
          <a:p>
            <a:pPr>
              <a:lnSpc>
                <a:spcPct val="80000"/>
              </a:lnSpc>
              <a:buFont typeface="Wingdings" pitchFamily="2" charset="2"/>
              <a:buNone/>
            </a:pPr>
            <a:r>
              <a:rPr lang="en-US" sz="2000"/>
              <a:t>:- modeb(*,has_car(+train,</a:t>
            </a:r>
            <a:r>
              <a:rPr lang="en-US" sz="2000">
                <a:solidFill>
                  <a:srgbClr val="FD3425"/>
                </a:solidFill>
              </a:rPr>
              <a:t>-car</a:t>
            </a:r>
            <a:r>
              <a:rPr lang="en-US" sz="2000"/>
              <a:t>)).</a:t>
            </a:r>
          </a:p>
          <a:p>
            <a:pPr>
              <a:lnSpc>
                <a:spcPct val="80000"/>
              </a:lnSpc>
              <a:buFont typeface="Wingdings" pitchFamily="2" charset="2"/>
              <a:buNone/>
            </a:pPr>
            <a:endParaRPr lang="en-US" sz="2000"/>
          </a:p>
        </p:txBody>
      </p:sp>
      <p:sp>
        <p:nvSpPr>
          <p:cNvPr id="892932" name="Text Box 4"/>
          <p:cNvSpPr txBox="1">
            <a:spLocks noChangeArrowheads="1"/>
          </p:cNvSpPr>
          <p:nvPr/>
        </p:nvSpPr>
        <p:spPr bwMode="auto">
          <a:xfrm>
            <a:off x="4687888" y="2346325"/>
            <a:ext cx="4456112" cy="3749675"/>
          </a:xfrm>
          <a:prstGeom prst="rect">
            <a:avLst/>
          </a:prstGeom>
          <a:noFill/>
          <a:ln w="9525">
            <a:noFill/>
            <a:miter lim="800000"/>
            <a:headEnd/>
            <a:tailEnd/>
          </a:ln>
          <a:effectLst/>
        </p:spPr>
        <p:txBody>
          <a:bodyPr wrap="none">
            <a:spAutoFit/>
          </a:bodyPr>
          <a:lstStyle/>
          <a:p>
            <a:pPr algn="l"/>
            <a:r>
              <a:rPr lang="en-US" sz="2000"/>
              <a:t>:- </a:t>
            </a:r>
            <a:r>
              <a:rPr lang="en-US" sz="2000">
                <a:solidFill>
                  <a:srgbClr val="1A861F"/>
                </a:solidFill>
              </a:rPr>
              <a:t>determination</a:t>
            </a:r>
            <a:r>
              <a:rPr lang="en-US" sz="2000"/>
              <a:t>(eastbound/1,short/1).</a:t>
            </a:r>
          </a:p>
          <a:p>
            <a:pPr algn="l"/>
            <a:r>
              <a:rPr lang="en-US" sz="2000"/>
              <a:t>:- determination(eastbound/1,closed/1).</a:t>
            </a:r>
          </a:p>
          <a:p>
            <a:pPr algn="l"/>
            <a:r>
              <a:rPr lang="en-US" sz="2000"/>
              <a:t>:- determination(eastbound/1,long/1).</a:t>
            </a:r>
          </a:p>
          <a:p>
            <a:pPr algn="l"/>
            <a:r>
              <a:rPr lang="en-US" sz="2000"/>
              <a:t>:- determination(eastbound/1,open_car/1).</a:t>
            </a:r>
          </a:p>
          <a:p>
            <a:pPr algn="l"/>
            <a:r>
              <a:rPr lang="en-US" sz="2000"/>
              <a:t>:- determination(eastbound/1,double/1).</a:t>
            </a:r>
          </a:p>
          <a:p>
            <a:pPr algn="l"/>
            <a:r>
              <a:rPr lang="en-US" sz="2000"/>
              <a:t>:- determination(eastbound/1,jagged/1).</a:t>
            </a:r>
          </a:p>
          <a:p>
            <a:pPr algn="l"/>
            <a:r>
              <a:rPr lang="en-US" sz="2000"/>
              <a:t>:- determination(eastbound/1,shape/2).</a:t>
            </a:r>
          </a:p>
          <a:p>
            <a:pPr algn="l"/>
            <a:r>
              <a:rPr lang="en-US" sz="2000"/>
              <a:t>:- determination(eastbound/1,wheels/2).</a:t>
            </a:r>
          </a:p>
          <a:p>
            <a:pPr algn="l"/>
            <a:r>
              <a:rPr lang="en-US" sz="2000"/>
              <a:t>:- determination(eastbound/1,has_car/2).</a:t>
            </a:r>
          </a:p>
          <a:p>
            <a:pPr algn="l"/>
            <a:r>
              <a:rPr lang="en-US" sz="2000"/>
              <a:t>:- determination(eastbound/1,load/3).</a:t>
            </a:r>
          </a:p>
          <a:p>
            <a:pPr algn="l"/>
            <a:endParaRPr lang="en-US" sz="2000"/>
          </a:p>
          <a:p>
            <a:pPr algn="l"/>
            <a:endParaRPr lang="en-US" sz="20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066" name="Rectangle 2"/>
          <p:cNvSpPr>
            <a:spLocks noGrp="1" noChangeArrowheads="1"/>
          </p:cNvSpPr>
          <p:nvPr>
            <p:ph type="title"/>
          </p:nvPr>
        </p:nvSpPr>
        <p:spPr>
          <a:xfrm>
            <a:off x="457200" y="152400"/>
            <a:ext cx="7772400" cy="1143000"/>
          </a:xfrm>
        </p:spPr>
        <p:txBody>
          <a:bodyPr/>
          <a:lstStyle/>
          <a:p>
            <a:r>
              <a:rPr lang="pt-PT"/>
              <a:t>Raciocínio Dedutivo</a:t>
            </a:r>
            <a:endParaRPr lang="en-US"/>
          </a:p>
        </p:txBody>
      </p:sp>
      <p:sp>
        <p:nvSpPr>
          <p:cNvPr id="984067" name="Text Box 3"/>
          <p:cNvSpPr txBox="1">
            <a:spLocks noChangeArrowheads="1"/>
          </p:cNvSpPr>
          <p:nvPr/>
        </p:nvSpPr>
        <p:spPr bwMode="auto">
          <a:xfrm>
            <a:off x="0" y="2362200"/>
            <a:ext cx="2860675" cy="650875"/>
          </a:xfrm>
          <a:prstGeom prst="rect">
            <a:avLst/>
          </a:prstGeom>
          <a:solidFill>
            <a:schemeClr val="accent1"/>
          </a:solidFill>
          <a:ln w="9525">
            <a:solidFill>
              <a:schemeClr val="tx1"/>
            </a:solidFill>
            <a:miter lim="800000"/>
            <a:headEnd/>
            <a:tailEnd/>
          </a:ln>
          <a:effectLst/>
        </p:spPr>
        <p:txBody>
          <a:bodyPr wrap="none">
            <a:spAutoFit/>
          </a:bodyPr>
          <a:lstStyle/>
          <a:p>
            <a:pPr algn="l"/>
            <a:r>
              <a:rPr lang="pt-PT" sz="1800">
                <a:latin typeface="Arial" charset="0"/>
              </a:rPr>
              <a:t>parent(X,Y) :- mother(X,Y)</a:t>
            </a:r>
          </a:p>
          <a:p>
            <a:pPr algn="l"/>
            <a:r>
              <a:rPr lang="pt-PT" sz="1800">
                <a:latin typeface="Arial" charset="0"/>
              </a:rPr>
              <a:t>parent(X,Y) :- father(X,Y)</a:t>
            </a:r>
            <a:endParaRPr lang="en-US" sz="1800">
              <a:latin typeface="Arial" charset="0"/>
            </a:endParaRPr>
          </a:p>
        </p:txBody>
      </p:sp>
      <p:sp>
        <p:nvSpPr>
          <p:cNvPr id="984068" name="Text Box 4"/>
          <p:cNvSpPr txBox="1">
            <a:spLocks noChangeArrowheads="1"/>
          </p:cNvSpPr>
          <p:nvPr/>
        </p:nvSpPr>
        <p:spPr bwMode="auto">
          <a:xfrm>
            <a:off x="3276600" y="1981200"/>
            <a:ext cx="2847975" cy="1200150"/>
          </a:xfrm>
          <a:prstGeom prst="rect">
            <a:avLst/>
          </a:prstGeom>
          <a:solidFill>
            <a:srgbClr val="FFFF99"/>
          </a:solidFill>
          <a:ln w="9525">
            <a:solidFill>
              <a:schemeClr val="tx1"/>
            </a:solidFill>
            <a:miter lim="800000"/>
            <a:headEnd/>
            <a:tailEnd/>
          </a:ln>
          <a:effectLst/>
        </p:spPr>
        <p:txBody>
          <a:bodyPr wrap="none">
            <a:spAutoFit/>
          </a:bodyPr>
          <a:lstStyle/>
          <a:p>
            <a:pPr algn="l"/>
            <a:r>
              <a:rPr lang="pt-PT" sz="1800">
                <a:latin typeface="Arial" charset="0"/>
              </a:rPr>
              <a:t>mother(penelope,victoria)</a:t>
            </a:r>
          </a:p>
          <a:p>
            <a:pPr algn="l"/>
            <a:r>
              <a:rPr lang="pt-PT" sz="1800">
                <a:latin typeface="Arial" charset="0"/>
              </a:rPr>
              <a:t>mother(penelope,artur)</a:t>
            </a:r>
          </a:p>
          <a:p>
            <a:pPr algn="l"/>
            <a:r>
              <a:rPr lang="pt-PT" sz="1800">
                <a:latin typeface="Arial" charset="0"/>
              </a:rPr>
              <a:t>father(christopher,victoria)</a:t>
            </a:r>
          </a:p>
          <a:p>
            <a:pPr algn="l"/>
            <a:r>
              <a:rPr lang="pt-PT" sz="1800">
                <a:latin typeface="Arial" charset="0"/>
              </a:rPr>
              <a:t>father(christopher,artur)</a:t>
            </a:r>
            <a:endParaRPr lang="en-US" sz="1800">
              <a:latin typeface="Arial" charset="0"/>
            </a:endParaRPr>
          </a:p>
        </p:txBody>
      </p:sp>
      <p:sp>
        <p:nvSpPr>
          <p:cNvPr id="984069" name="Text Box 5"/>
          <p:cNvSpPr txBox="1">
            <a:spLocks noChangeArrowheads="1"/>
          </p:cNvSpPr>
          <p:nvPr/>
        </p:nvSpPr>
        <p:spPr bwMode="auto">
          <a:xfrm>
            <a:off x="6400800" y="1981200"/>
            <a:ext cx="2911475" cy="1200150"/>
          </a:xfrm>
          <a:prstGeom prst="rect">
            <a:avLst/>
          </a:prstGeom>
          <a:solidFill>
            <a:srgbClr val="CCFFFF"/>
          </a:solidFill>
          <a:ln w="9525">
            <a:solidFill>
              <a:schemeClr val="tx1"/>
            </a:solidFill>
            <a:miter lim="800000"/>
            <a:headEnd/>
            <a:tailEnd/>
          </a:ln>
          <a:effectLst/>
        </p:spPr>
        <p:txBody>
          <a:bodyPr wrap="none">
            <a:spAutoFit/>
          </a:bodyPr>
          <a:lstStyle/>
          <a:p>
            <a:pPr algn="l"/>
            <a:r>
              <a:rPr lang="pt-PT" sz="1800">
                <a:latin typeface="Arial" charset="0"/>
              </a:rPr>
              <a:t>parent(penelope,victoria)</a:t>
            </a:r>
          </a:p>
          <a:p>
            <a:pPr algn="l"/>
            <a:r>
              <a:rPr lang="pt-PT" sz="1800">
                <a:latin typeface="Arial" charset="0"/>
              </a:rPr>
              <a:t>parent(penelope,artur)</a:t>
            </a:r>
          </a:p>
          <a:p>
            <a:pPr algn="l"/>
            <a:r>
              <a:rPr lang="pt-PT" sz="1800">
                <a:latin typeface="Arial" charset="0"/>
              </a:rPr>
              <a:t>parent(christopher,victoria)</a:t>
            </a:r>
          </a:p>
          <a:p>
            <a:pPr algn="l"/>
            <a:r>
              <a:rPr lang="pt-PT" sz="1800">
                <a:latin typeface="Arial" charset="0"/>
              </a:rPr>
              <a:t>parent(christopher,artur)</a:t>
            </a:r>
            <a:endParaRPr lang="en-US" sz="1800">
              <a:latin typeface="Arial" charset="0"/>
            </a:endParaRPr>
          </a:p>
        </p:txBody>
      </p:sp>
      <p:sp>
        <p:nvSpPr>
          <p:cNvPr id="984070" name="Text Box 6"/>
          <p:cNvSpPr txBox="1">
            <a:spLocks noChangeArrowheads="1"/>
          </p:cNvSpPr>
          <p:nvPr/>
        </p:nvSpPr>
        <p:spPr bwMode="auto">
          <a:xfrm>
            <a:off x="974725" y="1427163"/>
            <a:ext cx="347663" cy="366712"/>
          </a:xfrm>
          <a:prstGeom prst="rect">
            <a:avLst/>
          </a:prstGeom>
          <a:noFill/>
          <a:ln w="9525">
            <a:noFill/>
            <a:miter lim="800000"/>
            <a:headEnd/>
            <a:tailEnd/>
          </a:ln>
          <a:effectLst/>
        </p:spPr>
        <p:txBody>
          <a:bodyPr wrap="none">
            <a:spAutoFit/>
          </a:bodyPr>
          <a:lstStyle/>
          <a:p>
            <a:pPr algn="l"/>
            <a:r>
              <a:rPr lang="pt-PT" sz="1800" i="1">
                <a:latin typeface="Lucida Calligraphy" pitchFamily="66" charset="0"/>
              </a:rPr>
              <a:t>T</a:t>
            </a:r>
            <a:endParaRPr lang="en-US" sz="1800" i="1">
              <a:latin typeface="Lucida Calligraphy" pitchFamily="66" charset="0"/>
            </a:endParaRPr>
          </a:p>
        </p:txBody>
      </p:sp>
      <p:sp>
        <p:nvSpPr>
          <p:cNvPr id="984071" name="Text Box 7"/>
          <p:cNvSpPr txBox="1">
            <a:spLocks noChangeArrowheads="1"/>
          </p:cNvSpPr>
          <p:nvPr/>
        </p:nvSpPr>
        <p:spPr bwMode="auto">
          <a:xfrm>
            <a:off x="4267200" y="1390650"/>
            <a:ext cx="363538" cy="366713"/>
          </a:xfrm>
          <a:prstGeom prst="rect">
            <a:avLst/>
          </a:prstGeom>
          <a:noFill/>
          <a:ln w="9525">
            <a:noFill/>
            <a:miter lim="800000"/>
            <a:headEnd/>
            <a:tailEnd/>
          </a:ln>
          <a:effectLst/>
        </p:spPr>
        <p:txBody>
          <a:bodyPr wrap="none">
            <a:spAutoFit/>
          </a:bodyPr>
          <a:lstStyle/>
          <a:p>
            <a:pPr algn="l"/>
            <a:r>
              <a:rPr lang="pt-PT" sz="1800">
                <a:latin typeface="Lucida Calligraphy" pitchFamily="66" charset="0"/>
              </a:rPr>
              <a:t>B</a:t>
            </a:r>
            <a:endParaRPr lang="en-US" sz="1800">
              <a:latin typeface="Lucida Calligraphy" pitchFamily="66" charset="0"/>
            </a:endParaRPr>
          </a:p>
        </p:txBody>
      </p:sp>
      <p:sp>
        <p:nvSpPr>
          <p:cNvPr id="984072" name="Text Box 8"/>
          <p:cNvSpPr txBox="1">
            <a:spLocks noChangeArrowheads="1"/>
          </p:cNvSpPr>
          <p:nvPr/>
        </p:nvSpPr>
        <p:spPr bwMode="auto">
          <a:xfrm>
            <a:off x="2819400" y="1390650"/>
            <a:ext cx="533400" cy="366713"/>
          </a:xfrm>
          <a:prstGeom prst="rect">
            <a:avLst/>
          </a:prstGeom>
          <a:noFill/>
          <a:ln w="9525">
            <a:noFill/>
            <a:miter lim="800000"/>
            <a:headEnd/>
            <a:tailEnd/>
          </a:ln>
          <a:effectLst/>
        </p:spPr>
        <p:txBody>
          <a:bodyPr>
            <a:spAutoFit/>
          </a:bodyPr>
          <a:lstStyle/>
          <a:p>
            <a:pPr algn="l"/>
            <a:r>
              <a:rPr lang="pt-PT" sz="1800" i="1">
                <a:latin typeface="Lucida Calligraphy" pitchFamily="66" charset="0"/>
              </a:rPr>
              <a:t>U</a:t>
            </a:r>
            <a:endParaRPr lang="en-US" sz="1800" i="1">
              <a:latin typeface="Lucida Calligraphy" pitchFamily="66" charset="0"/>
            </a:endParaRPr>
          </a:p>
        </p:txBody>
      </p:sp>
      <p:sp>
        <p:nvSpPr>
          <p:cNvPr id="984073" name="Text Box 9"/>
          <p:cNvSpPr txBox="1">
            <a:spLocks noChangeArrowheads="1"/>
          </p:cNvSpPr>
          <p:nvPr/>
        </p:nvSpPr>
        <p:spPr bwMode="auto">
          <a:xfrm>
            <a:off x="6096000" y="1371600"/>
            <a:ext cx="533400" cy="366713"/>
          </a:xfrm>
          <a:prstGeom prst="rect">
            <a:avLst/>
          </a:prstGeom>
          <a:noFill/>
          <a:ln w="9525">
            <a:noFill/>
            <a:miter lim="800000"/>
            <a:headEnd/>
            <a:tailEnd/>
          </a:ln>
          <a:effectLst/>
        </p:spPr>
        <p:txBody>
          <a:bodyPr>
            <a:spAutoFit/>
          </a:bodyPr>
          <a:lstStyle/>
          <a:p>
            <a:pPr algn="l"/>
            <a:r>
              <a:rPr lang="pt-PT" sz="1800">
                <a:latin typeface="Arial" charset="0"/>
                <a:cs typeface="Arial" charset="0"/>
              </a:rPr>
              <a:t>╞</a:t>
            </a:r>
          </a:p>
        </p:txBody>
      </p:sp>
      <p:sp>
        <p:nvSpPr>
          <p:cNvPr id="984074" name="Text Box 10"/>
          <p:cNvSpPr txBox="1">
            <a:spLocks noChangeArrowheads="1"/>
          </p:cNvSpPr>
          <p:nvPr/>
        </p:nvSpPr>
        <p:spPr bwMode="auto">
          <a:xfrm>
            <a:off x="2851150" y="2438400"/>
            <a:ext cx="501650" cy="641350"/>
          </a:xfrm>
          <a:prstGeom prst="rect">
            <a:avLst/>
          </a:prstGeom>
          <a:noFill/>
          <a:ln w="9525">
            <a:noFill/>
            <a:miter lim="800000"/>
            <a:headEnd/>
            <a:tailEnd/>
          </a:ln>
          <a:effectLst/>
        </p:spPr>
        <p:txBody>
          <a:bodyPr>
            <a:spAutoFit/>
          </a:bodyPr>
          <a:lstStyle/>
          <a:p>
            <a:pPr algn="l"/>
            <a:r>
              <a:rPr lang="pt-PT" sz="1800" i="1">
                <a:latin typeface="Arial" charset="0"/>
              </a:rPr>
              <a:t>U</a:t>
            </a:r>
            <a:endParaRPr lang="en-US" sz="1800" i="1">
              <a:latin typeface="Arial" charset="0"/>
            </a:endParaRPr>
          </a:p>
          <a:p>
            <a:pPr algn="l"/>
            <a:endParaRPr lang="en-US" sz="1800">
              <a:latin typeface="Arial" charset="0"/>
            </a:endParaRPr>
          </a:p>
        </p:txBody>
      </p:sp>
      <p:sp>
        <p:nvSpPr>
          <p:cNvPr id="984075" name="Text Box 11"/>
          <p:cNvSpPr txBox="1">
            <a:spLocks noChangeArrowheads="1"/>
          </p:cNvSpPr>
          <p:nvPr/>
        </p:nvSpPr>
        <p:spPr bwMode="auto">
          <a:xfrm>
            <a:off x="6096000" y="2452688"/>
            <a:ext cx="346075" cy="641350"/>
          </a:xfrm>
          <a:prstGeom prst="rect">
            <a:avLst/>
          </a:prstGeom>
          <a:noFill/>
          <a:ln w="9525">
            <a:noFill/>
            <a:miter lim="800000"/>
            <a:headEnd/>
            <a:tailEnd/>
          </a:ln>
          <a:effectLst/>
        </p:spPr>
        <p:txBody>
          <a:bodyPr wrap="none">
            <a:spAutoFit/>
          </a:bodyPr>
          <a:lstStyle/>
          <a:p>
            <a:pPr algn="l"/>
            <a:r>
              <a:rPr lang="pt-PT" sz="1800">
                <a:latin typeface="Arial" charset="0"/>
              </a:rPr>
              <a:t>╞</a:t>
            </a:r>
          </a:p>
          <a:p>
            <a:pPr algn="l"/>
            <a:endParaRPr lang="en-US" sz="1800">
              <a:latin typeface="Arial" charset="0"/>
            </a:endParaRPr>
          </a:p>
        </p:txBody>
      </p:sp>
      <p:sp>
        <p:nvSpPr>
          <p:cNvPr id="984076" name="Text Box 12"/>
          <p:cNvSpPr txBox="1">
            <a:spLocks noChangeArrowheads="1"/>
          </p:cNvSpPr>
          <p:nvPr/>
        </p:nvSpPr>
        <p:spPr bwMode="auto">
          <a:xfrm>
            <a:off x="7239000" y="1371600"/>
            <a:ext cx="352425" cy="366713"/>
          </a:xfrm>
          <a:prstGeom prst="rect">
            <a:avLst/>
          </a:prstGeom>
          <a:noFill/>
          <a:ln w="9525">
            <a:noFill/>
            <a:miter lim="800000"/>
            <a:headEnd/>
            <a:tailEnd/>
          </a:ln>
          <a:effectLst/>
        </p:spPr>
        <p:txBody>
          <a:bodyPr wrap="none">
            <a:spAutoFit/>
          </a:bodyPr>
          <a:lstStyle/>
          <a:p>
            <a:pPr algn="l"/>
            <a:r>
              <a:rPr lang="pt-PT" sz="1800">
                <a:latin typeface="Lucida Calligraphy" pitchFamily="66" charset="0"/>
              </a:rPr>
              <a:t>E</a:t>
            </a:r>
            <a:endParaRPr lang="en-US" sz="1800">
              <a:latin typeface="Lucida Calligraphy" pitchFamily="66" charset="0"/>
            </a:endParaRPr>
          </a:p>
        </p:txBody>
      </p:sp>
      <p:sp>
        <p:nvSpPr>
          <p:cNvPr id="984077" name="Text Box 13"/>
          <p:cNvSpPr txBox="1">
            <a:spLocks noChangeArrowheads="1"/>
          </p:cNvSpPr>
          <p:nvPr/>
        </p:nvSpPr>
        <p:spPr bwMode="auto">
          <a:xfrm>
            <a:off x="6400800" y="5410200"/>
            <a:ext cx="2860675" cy="650875"/>
          </a:xfrm>
          <a:prstGeom prst="rect">
            <a:avLst/>
          </a:prstGeom>
          <a:solidFill>
            <a:schemeClr val="accent1"/>
          </a:solidFill>
          <a:ln w="9525">
            <a:solidFill>
              <a:schemeClr val="tx1"/>
            </a:solidFill>
            <a:miter lim="800000"/>
            <a:headEnd/>
            <a:tailEnd/>
          </a:ln>
          <a:effectLst/>
        </p:spPr>
        <p:txBody>
          <a:bodyPr wrap="none">
            <a:spAutoFit/>
          </a:bodyPr>
          <a:lstStyle/>
          <a:p>
            <a:pPr algn="l"/>
            <a:r>
              <a:rPr lang="pt-PT" sz="1800">
                <a:latin typeface="Arial" charset="0"/>
              </a:rPr>
              <a:t>parent(X,Y) :- mother(X,Y)</a:t>
            </a:r>
          </a:p>
          <a:p>
            <a:pPr algn="l"/>
            <a:r>
              <a:rPr lang="pt-PT" sz="1800">
                <a:latin typeface="Arial" charset="0"/>
              </a:rPr>
              <a:t>parent(X,Y) :- father(X,Y)</a:t>
            </a:r>
            <a:endParaRPr lang="en-US" sz="1800">
              <a:latin typeface="Arial" charset="0"/>
            </a:endParaRPr>
          </a:p>
        </p:txBody>
      </p:sp>
      <p:sp>
        <p:nvSpPr>
          <p:cNvPr id="984078" name="Text Box 14"/>
          <p:cNvSpPr txBox="1">
            <a:spLocks noChangeArrowheads="1"/>
          </p:cNvSpPr>
          <p:nvPr/>
        </p:nvSpPr>
        <p:spPr bwMode="auto">
          <a:xfrm>
            <a:off x="3200400" y="5181600"/>
            <a:ext cx="2847975" cy="1200150"/>
          </a:xfrm>
          <a:prstGeom prst="rect">
            <a:avLst/>
          </a:prstGeom>
          <a:solidFill>
            <a:srgbClr val="FFFF99"/>
          </a:solidFill>
          <a:ln w="9525">
            <a:solidFill>
              <a:schemeClr val="tx1"/>
            </a:solidFill>
            <a:miter lim="800000"/>
            <a:headEnd/>
            <a:tailEnd/>
          </a:ln>
          <a:effectLst/>
        </p:spPr>
        <p:txBody>
          <a:bodyPr wrap="none">
            <a:spAutoFit/>
          </a:bodyPr>
          <a:lstStyle/>
          <a:p>
            <a:pPr algn="l"/>
            <a:r>
              <a:rPr lang="pt-PT" sz="1800">
                <a:latin typeface="Arial" charset="0"/>
              </a:rPr>
              <a:t>mother(penelope,victoria)</a:t>
            </a:r>
          </a:p>
          <a:p>
            <a:pPr algn="l"/>
            <a:r>
              <a:rPr lang="pt-PT" sz="1800">
                <a:latin typeface="Arial" charset="0"/>
              </a:rPr>
              <a:t>mother(penelope,artur)</a:t>
            </a:r>
          </a:p>
          <a:p>
            <a:pPr algn="l"/>
            <a:r>
              <a:rPr lang="pt-PT" sz="1800">
                <a:latin typeface="Arial" charset="0"/>
              </a:rPr>
              <a:t>father(christopher,victoria)</a:t>
            </a:r>
          </a:p>
          <a:p>
            <a:pPr algn="l"/>
            <a:r>
              <a:rPr lang="pt-PT" sz="1800">
                <a:latin typeface="Arial" charset="0"/>
              </a:rPr>
              <a:t>father(christopher,artur)</a:t>
            </a:r>
            <a:endParaRPr lang="en-US" sz="1800">
              <a:latin typeface="Arial" charset="0"/>
            </a:endParaRPr>
          </a:p>
        </p:txBody>
      </p:sp>
      <p:sp>
        <p:nvSpPr>
          <p:cNvPr id="984079" name="Text Box 15"/>
          <p:cNvSpPr txBox="1">
            <a:spLocks noChangeArrowheads="1"/>
          </p:cNvSpPr>
          <p:nvPr/>
        </p:nvSpPr>
        <p:spPr bwMode="auto">
          <a:xfrm>
            <a:off x="-76200" y="5181600"/>
            <a:ext cx="2911475" cy="1200150"/>
          </a:xfrm>
          <a:prstGeom prst="rect">
            <a:avLst/>
          </a:prstGeom>
          <a:solidFill>
            <a:srgbClr val="CCFFFF"/>
          </a:solidFill>
          <a:ln w="9525">
            <a:solidFill>
              <a:schemeClr val="tx1"/>
            </a:solidFill>
            <a:miter lim="800000"/>
            <a:headEnd/>
            <a:tailEnd/>
          </a:ln>
          <a:effectLst/>
        </p:spPr>
        <p:txBody>
          <a:bodyPr wrap="none">
            <a:spAutoFit/>
          </a:bodyPr>
          <a:lstStyle/>
          <a:p>
            <a:pPr algn="l"/>
            <a:r>
              <a:rPr lang="pt-PT" sz="1800">
                <a:latin typeface="Arial" charset="0"/>
              </a:rPr>
              <a:t>parent(penelope,victoria)</a:t>
            </a:r>
          </a:p>
          <a:p>
            <a:pPr algn="l"/>
            <a:r>
              <a:rPr lang="pt-PT" sz="1800">
                <a:latin typeface="Arial" charset="0"/>
              </a:rPr>
              <a:t>parent(penelope,artur)</a:t>
            </a:r>
          </a:p>
          <a:p>
            <a:pPr algn="l"/>
            <a:r>
              <a:rPr lang="pt-PT" sz="1800">
                <a:latin typeface="Arial" charset="0"/>
              </a:rPr>
              <a:t>parent(christopher,victoria)</a:t>
            </a:r>
          </a:p>
          <a:p>
            <a:pPr algn="l"/>
            <a:r>
              <a:rPr lang="pt-PT" sz="1800">
                <a:latin typeface="Arial" charset="0"/>
              </a:rPr>
              <a:t>parent(christopher,artur)</a:t>
            </a:r>
            <a:endParaRPr lang="en-US" sz="1800">
              <a:latin typeface="Arial" charset="0"/>
            </a:endParaRPr>
          </a:p>
        </p:txBody>
      </p:sp>
      <p:sp>
        <p:nvSpPr>
          <p:cNvPr id="984080" name="Text Box 16"/>
          <p:cNvSpPr txBox="1">
            <a:spLocks noChangeArrowheads="1"/>
          </p:cNvSpPr>
          <p:nvPr/>
        </p:nvSpPr>
        <p:spPr bwMode="auto">
          <a:xfrm>
            <a:off x="974725" y="4627563"/>
            <a:ext cx="549275" cy="366712"/>
          </a:xfrm>
          <a:prstGeom prst="rect">
            <a:avLst/>
          </a:prstGeom>
          <a:noFill/>
          <a:ln w="9525">
            <a:noFill/>
            <a:miter lim="800000"/>
            <a:headEnd/>
            <a:tailEnd/>
          </a:ln>
          <a:effectLst/>
        </p:spPr>
        <p:txBody>
          <a:bodyPr>
            <a:spAutoFit/>
          </a:bodyPr>
          <a:lstStyle/>
          <a:p>
            <a:pPr algn="l"/>
            <a:r>
              <a:rPr lang="pt-PT" sz="1800" i="1">
                <a:latin typeface="Lucida Calligraphy" pitchFamily="66" charset="0"/>
              </a:rPr>
              <a:t>E</a:t>
            </a:r>
            <a:endParaRPr lang="en-US" sz="1800" i="1">
              <a:latin typeface="Lucida Calligraphy" pitchFamily="66" charset="0"/>
            </a:endParaRPr>
          </a:p>
        </p:txBody>
      </p:sp>
      <p:sp>
        <p:nvSpPr>
          <p:cNvPr id="984081" name="Text Box 17"/>
          <p:cNvSpPr txBox="1">
            <a:spLocks noChangeArrowheads="1"/>
          </p:cNvSpPr>
          <p:nvPr/>
        </p:nvSpPr>
        <p:spPr bwMode="auto">
          <a:xfrm>
            <a:off x="4267200" y="4591050"/>
            <a:ext cx="363538" cy="366713"/>
          </a:xfrm>
          <a:prstGeom prst="rect">
            <a:avLst/>
          </a:prstGeom>
          <a:noFill/>
          <a:ln w="9525">
            <a:noFill/>
            <a:miter lim="800000"/>
            <a:headEnd/>
            <a:tailEnd/>
          </a:ln>
          <a:effectLst/>
        </p:spPr>
        <p:txBody>
          <a:bodyPr wrap="none">
            <a:spAutoFit/>
          </a:bodyPr>
          <a:lstStyle/>
          <a:p>
            <a:pPr algn="l"/>
            <a:r>
              <a:rPr lang="pt-PT" sz="1800">
                <a:latin typeface="Lucida Calligraphy" pitchFamily="66" charset="0"/>
              </a:rPr>
              <a:t>B</a:t>
            </a:r>
            <a:endParaRPr lang="en-US" sz="1800">
              <a:latin typeface="Lucida Calligraphy" pitchFamily="66" charset="0"/>
            </a:endParaRPr>
          </a:p>
        </p:txBody>
      </p:sp>
      <p:sp>
        <p:nvSpPr>
          <p:cNvPr id="984082" name="Text Box 18"/>
          <p:cNvSpPr txBox="1">
            <a:spLocks noChangeArrowheads="1"/>
          </p:cNvSpPr>
          <p:nvPr/>
        </p:nvSpPr>
        <p:spPr bwMode="auto">
          <a:xfrm>
            <a:off x="2819400" y="4591050"/>
            <a:ext cx="533400" cy="366713"/>
          </a:xfrm>
          <a:prstGeom prst="rect">
            <a:avLst/>
          </a:prstGeom>
          <a:noFill/>
          <a:ln w="9525">
            <a:noFill/>
            <a:miter lim="800000"/>
            <a:headEnd/>
            <a:tailEnd/>
          </a:ln>
          <a:effectLst/>
        </p:spPr>
        <p:txBody>
          <a:bodyPr>
            <a:spAutoFit/>
          </a:bodyPr>
          <a:lstStyle/>
          <a:p>
            <a:pPr algn="l"/>
            <a:r>
              <a:rPr lang="pt-PT" sz="1800" i="1">
                <a:latin typeface="Lucida Calligraphy" pitchFamily="66" charset="0"/>
              </a:rPr>
              <a:t>U</a:t>
            </a:r>
            <a:endParaRPr lang="en-US" sz="1800" i="1">
              <a:latin typeface="Lucida Calligraphy" pitchFamily="66" charset="0"/>
            </a:endParaRPr>
          </a:p>
        </p:txBody>
      </p:sp>
      <p:sp>
        <p:nvSpPr>
          <p:cNvPr id="984083" name="Text Box 19"/>
          <p:cNvSpPr txBox="1">
            <a:spLocks noChangeArrowheads="1"/>
          </p:cNvSpPr>
          <p:nvPr/>
        </p:nvSpPr>
        <p:spPr bwMode="auto">
          <a:xfrm>
            <a:off x="6019800" y="4572000"/>
            <a:ext cx="533400" cy="366713"/>
          </a:xfrm>
          <a:prstGeom prst="rect">
            <a:avLst/>
          </a:prstGeom>
          <a:noFill/>
          <a:ln w="9525">
            <a:noFill/>
            <a:miter lim="800000"/>
            <a:headEnd/>
            <a:tailEnd/>
          </a:ln>
          <a:effectLst/>
        </p:spPr>
        <p:txBody>
          <a:bodyPr>
            <a:spAutoFit/>
          </a:bodyPr>
          <a:lstStyle/>
          <a:p>
            <a:pPr algn="l"/>
            <a:r>
              <a:rPr lang="pt-PT" sz="1800">
                <a:latin typeface="Arial" charset="0"/>
                <a:cs typeface="Arial" charset="0"/>
              </a:rPr>
              <a:t>╞</a:t>
            </a:r>
          </a:p>
        </p:txBody>
      </p:sp>
      <p:sp>
        <p:nvSpPr>
          <p:cNvPr id="984084" name="Text Box 20"/>
          <p:cNvSpPr txBox="1">
            <a:spLocks noChangeArrowheads="1"/>
          </p:cNvSpPr>
          <p:nvPr/>
        </p:nvSpPr>
        <p:spPr bwMode="auto">
          <a:xfrm>
            <a:off x="2851150" y="5638800"/>
            <a:ext cx="501650" cy="641350"/>
          </a:xfrm>
          <a:prstGeom prst="rect">
            <a:avLst/>
          </a:prstGeom>
          <a:noFill/>
          <a:ln w="9525">
            <a:noFill/>
            <a:miter lim="800000"/>
            <a:headEnd/>
            <a:tailEnd/>
          </a:ln>
          <a:effectLst/>
        </p:spPr>
        <p:txBody>
          <a:bodyPr>
            <a:spAutoFit/>
          </a:bodyPr>
          <a:lstStyle/>
          <a:p>
            <a:pPr algn="l"/>
            <a:r>
              <a:rPr lang="pt-PT" sz="1800" i="1">
                <a:latin typeface="Arial" charset="0"/>
              </a:rPr>
              <a:t>U</a:t>
            </a:r>
            <a:endParaRPr lang="en-US" sz="1800" i="1">
              <a:latin typeface="Arial" charset="0"/>
            </a:endParaRPr>
          </a:p>
          <a:p>
            <a:pPr algn="l"/>
            <a:endParaRPr lang="en-US" sz="1800">
              <a:latin typeface="Arial" charset="0"/>
            </a:endParaRPr>
          </a:p>
        </p:txBody>
      </p:sp>
      <p:sp>
        <p:nvSpPr>
          <p:cNvPr id="984085" name="Text Box 21"/>
          <p:cNvSpPr txBox="1">
            <a:spLocks noChangeArrowheads="1"/>
          </p:cNvSpPr>
          <p:nvPr/>
        </p:nvSpPr>
        <p:spPr bwMode="auto">
          <a:xfrm>
            <a:off x="6019800" y="5653088"/>
            <a:ext cx="346075" cy="641350"/>
          </a:xfrm>
          <a:prstGeom prst="rect">
            <a:avLst/>
          </a:prstGeom>
          <a:noFill/>
          <a:ln w="9525">
            <a:noFill/>
            <a:miter lim="800000"/>
            <a:headEnd/>
            <a:tailEnd/>
          </a:ln>
          <a:effectLst/>
        </p:spPr>
        <p:txBody>
          <a:bodyPr wrap="none">
            <a:spAutoFit/>
          </a:bodyPr>
          <a:lstStyle/>
          <a:p>
            <a:pPr algn="l"/>
            <a:r>
              <a:rPr lang="pt-PT" sz="1800">
                <a:latin typeface="Arial" charset="0"/>
              </a:rPr>
              <a:t>╞</a:t>
            </a:r>
          </a:p>
          <a:p>
            <a:pPr algn="l"/>
            <a:endParaRPr lang="en-US" sz="1800">
              <a:latin typeface="Arial" charset="0"/>
            </a:endParaRPr>
          </a:p>
        </p:txBody>
      </p:sp>
      <p:sp>
        <p:nvSpPr>
          <p:cNvPr id="984086" name="Text Box 22"/>
          <p:cNvSpPr txBox="1">
            <a:spLocks noChangeArrowheads="1"/>
          </p:cNvSpPr>
          <p:nvPr/>
        </p:nvSpPr>
        <p:spPr bwMode="auto">
          <a:xfrm>
            <a:off x="7239000" y="4572000"/>
            <a:ext cx="685800" cy="366713"/>
          </a:xfrm>
          <a:prstGeom prst="rect">
            <a:avLst/>
          </a:prstGeom>
          <a:noFill/>
          <a:ln w="9525">
            <a:noFill/>
            <a:miter lim="800000"/>
            <a:headEnd/>
            <a:tailEnd/>
          </a:ln>
          <a:effectLst/>
        </p:spPr>
        <p:txBody>
          <a:bodyPr>
            <a:spAutoFit/>
          </a:bodyPr>
          <a:lstStyle/>
          <a:p>
            <a:pPr algn="l"/>
            <a:r>
              <a:rPr lang="pt-PT" sz="1800">
                <a:latin typeface="Lucida Calligraphy" pitchFamily="66" charset="0"/>
              </a:rPr>
              <a:t>T</a:t>
            </a:r>
            <a:endParaRPr lang="en-US" sz="1800">
              <a:latin typeface="Lucida Calligraphy" pitchFamily="66" charset="0"/>
            </a:endParaRPr>
          </a:p>
        </p:txBody>
      </p:sp>
      <p:sp>
        <p:nvSpPr>
          <p:cNvPr id="984087" name="Rectangle 23"/>
          <p:cNvSpPr>
            <a:spLocks noChangeArrowheads="1"/>
          </p:cNvSpPr>
          <p:nvPr/>
        </p:nvSpPr>
        <p:spPr bwMode="auto">
          <a:xfrm>
            <a:off x="457200" y="3352800"/>
            <a:ext cx="8229600" cy="1143000"/>
          </a:xfrm>
          <a:prstGeom prst="rect">
            <a:avLst/>
          </a:prstGeom>
          <a:noFill/>
          <a:ln w="9525">
            <a:noFill/>
            <a:miter lim="800000"/>
            <a:headEnd/>
            <a:tailEnd/>
          </a:ln>
          <a:effectLst/>
        </p:spPr>
        <p:txBody>
          <a:bodyPr anchor="ctr"/>
          <a:lstStyle/>
          <a:p>
            <a:pPr algn="l"/>
            <a:r>
              <a:rPr lang="pt-PT" sz="4400">
                <a:solidFill>
                  <a:schemeClr val="tx2"/>
                </a:solidFill>
              </a:rPr>
              <a:t>Raciocínio Indutivo</a:t>
            </a:r>
            <a:endParaRPr lang="en-US" sz="440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4498" name="Rectangle 2"/>
          <p:cNvSpPr>
            <a:spLocks noGrp="1" noChangeArrowheads="1"/>
          </p:cNvSpPr>
          <p:nvPr>
            <p:ph type="title"/>
          </p:nvPr>
        </p:nvSpPr>
        <p:spPr/>
        <p:txBody>
          <a:bodyPr/>
          <a:lstStyle/>
          <a:p>
            <a:r>
              <a:rPr lang="pt-PT"/>
              <a:t>Aleph: Modes and Types</a:t>
            </a:r>
            <a:endParaRPr lang="en-US"/>
          </a:p>
        </p:txBody>
      </p:sp>
      <p:sp>
        <p:nvSpPr>
          <p:cNvPr id="874499" name="Rectangle 3"/>
          <p:cNvSpPr>
            <a:spLocks noGrp="1" noChangeArrowheads="1"/>
          </p:cNvSpPr>
          <p:nvPr>
            <p:ph type="body" idx="1"/>
          </p:nvPr>
        </p:nvSpPr>
        <p:spPr/>
        <p:txBody>
          <a:bodyPr/>
          <a:lstStyle/>
          <a:p>
            <a:pPr>
              <a:lnSpc>
                <a:spcPct val="80000"/>
              </a:lnSpc>
              <a:buFont typeface="Wingdings" pitchFamily="2" charset="2"/>
              <a:buNone/>
            </a:pPr>
            <a:r>
              <a:rPr lang="en-US" sz="2400"/>
              <a:t>:- </a:t>
            </a:r>
            <a:r>
              <a:rPr lang="en-US" sz="2400">
                <a:solidFill>
                  <a:srgbClr val="FD3425"/>
                </a:solidFill>
              </a:rPr>
              <a:t>modeh</a:t>
            </a:r>
            <a:r>
              <a:rPr lang="en-US" sz="2400"/>
              <a:t>(1,metabolism(+gene)).</a:t>
            </a:r>
          </a:p>
          <a:p>
            <a:pPr>
              <a:lnSpc>
                <a:spcPct val="80000"/>
              </a:lnSpc>
              <a:buFont typeface="Wingdings" pitchFamily="2" charset="2"/>
              <a:buNone/>
            </a:pPr>
            <a:endParaRPr lang="en-US" sz="2400"/>
          </a:p>
          <a:p>
            <a:pPr>
              <a:lnSpc>
                <a:spcPct val="80000"/>
              </a:lnSpc>
              <a:buFont typeface="Wingdings" pitchFamily="2" charset="2"/>
              <a:buNone/>
            </a:pPr>
            <a:r>
              <a:rPr lang="en-US" sz="2400"/>
              <a:t>:- modeb(1,essential(+gene,#essential)).</a:t>
            </a:r>
          </a:p>
          <a:p>
            <a:pPr>
              <a:lnSpc>
                <a:spcPct val="80000"/>
              </a:lnSpc>
              <a:buFont typeface="Wingdings" pitchFamily="2" charset="2"/>
              <a:buNone/>
            </a:pPr>
            <a:r>
              <a:rPr lang="en-US" sz="2400"/>
              <a:t>:- modeb(1,class(+gene,#class)).</a:t>
            </a:r>
          </a:p>
          <a:p>
            <a:pPr>
              <a:lnSpc>
                <a:spcPct val="80000"/>
              </a:lnSpc>
              <a:buFont typeface="Wingdings" pitchFamily="2" charset="2"/>
              <a:buNone/>
            </a:pPr>
            <a:r>
              <a:rPr lang="en-US" sz="2400"/>
              <a:t>:- modeb(1,complex(+gene,#complex)).</a:t>
            </a:r>
          </a:p>
          <a:p>
            <a:pPr>
              <a:lnSpc>
                <a:spcPct val="80000"/>
              </a:lnSpc>
              <a:buFont typeface="Wingdings" pitchFamily="2" charset="2"/>
              <a:buNone/>
            </a:pPr>
            <a:r>
              <a:rPr lang="en-US" sz="2400"/>
              <a:t>:- modeb(1,phenotype(+gene,#phenotype)).</a:t>
            </a:r>
          </a:p>
          <a:p>
            <a:pPr>
              <a:lnSpc>
                <a:spcPct val="80000"/>
              </a:lnSpc>
              <a:buFont typeface="Wingdings" pitchFamily="2" charset="2"/>
              <a:buNone/>
            </a:pPr>
            <a:r>
              <a:rPr lang="en-US" sz="2400"/>
              <a:t>:- modeb(1,motif(+gene,#motif)).</a:t>
            </a:r>
          </a:p>
          <a:p>
            <a:pPr>
              <a:lnSpc>
                <a:spcPct val="80000"/>
              </a:lnSpc>
              <a:buFont typeface="Wingdings" pitchFamily="2" charset="2"/>
              <a:buNone/>
            </a:pPr>
            <a:r>
              <a:rPr lang="en-US" sz="2400"/>
              <a:t>:- modeb(1,chromosome(+gene,#chromosome)).</a:t>
            </a:r>
          </a:p>
          <a:p>
            <a:pPr>
              <a:lnSpc>
                <a:spcPct val="80000"/>
              </a:lnSpc>
              <a:buFont typeface="Wingdings" pitchFamily="2" charset="2"/>
              <a:buNone/>
            </a:pPr>
            <a:r>
              <a:rPr lang="en-US" sz="2400"/>
              <a:t>:- modeb(*,gte(+number,#number)).</a:t>
            </a:r>
          </a:p>
          <a:p>
            <a:pPr>
              <a:lnSpc>
                <a:spcPct val="80000"/>
              </a:lnSpc>
              <a:buFont typeface="Wingdings" pitchFamily="2" charset="2"/>
              <a:buNone/>
            </a:pPr>
            <a:r>
              <a:rPr lang="en-US" sz="2400"/>
              <a:t>:- modeb(*,interaction(+gene,-gene,-intertype,-number)).</a:t>
            </a:r>
          </a:p>
          <a:p>
            <a:pPr>
              <a:lnSpc>
                <a:spcPct val="80000"/>
              </a:lnSpc>
              <a:buFont typeface="Wingdings" pitchFamily="2" charset="2"/>
              <a:buNone/>
            </a:pPr>
            <a:r>
              <a:rPr lang="en-US" sz="2400"/>
              <a:t>:- modeb(1,intertype(+intertype,#intertype)).</a:t>
            </a:r>
          </a:p>
          <a:p>
            <a:pPr>
              <a:lnSpc>
                <a:spcPct val="80000"/>
              </a:lnSpc>
            </a:pPr>
            <a:endParaRPr lang="en-US" sz="24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4" name="Rectangle 2"/>
          <p:cNvSpPr>
            <a:spLocks noGrp="1" noChangeArrowheads="1"/>
          </p:cNvSpPr>
          <p:nvPr>
            <p:ph type="title"/>
          </p:nvPr>
        </p:nvSpPr>
        <p:spPr>
          <a:xfrm>
            <a:off x="1066800" y="990600"/>
            <a:ext cx="7772400" cy="1143000"/>
          </a:xfrm>
        </p:spPr>
        <p:txBody>
          <a:bodyPr/>
          <a:lstStyle/>
          <a:p>
            <a:r>
              <a:rPr lang="pt-PT" sz="4000"/>
              <a:t>Case study 1: </a:t>
            </a:r>
            <a:r>
              <a:rPr lang="en-US" sz="4000"/>
              <a:t>Learning rules for early diagnosis of rheumatic diseases</a:t>
            </a:r>
          </a:p>
        </p:txBody>
      </p:sp>
      <p:sp>
        <p:nvSpPr>
          <p:cNvPr id="893955" name="Rectangle 3"/>
          <p:cNvSpPr>
            <a:spLocks noGrp="1" noChangeArrowheads="1"/>
          </p:cNvSpPr>
          <p:nvPr>
            <p:ph type="body" idx="1"/>
          </p:nvPr>
        </p:nvSpPr>
        <p:spPr>
          <a:xfrm>
            <a:off x="1066800" y="2514600"/>
            <a:ext cx="7772400" cy="4114800"/>
          </a:xfrm>
        </p:spPr>
        <p:txBody>
          <a:bodyPr/>
          <a:lstStyle/>
          <a:p>
            <a:pPr>
              <a:lnSpc>
                <a:spcPct val="90000"/>
              </a:lnSpc>
            </a:pPr>
            <a:r>
              <a:rPr lang="pt-PT" sz="2400"/>
              <a:t>Correct diagnosis in the early stage of a rheumatic disease is a difficult problem </a:t>
            </a:r>
            <a:r>
              <a:rPr lang="pt-PT" sz="2000"/>
              <a:t>[Pirnat et al. 1989]</a:t>
            </a:r>
          </a:p>
          <a:p>
            <a:pPr>
              <a:lnSpc>
                <a:spcPct val="90000"/>
              </a:lnSpc>
            </a:pPr>
            <a:r>
              <a:rPr lang="pt-PT" sz="2400"/>
              <a:t>Having passed all investigations, many patients can not be reliably diagnosed after their first visit to the specialist</a:t>
            </a:r>
          </a:p>
          <a:p>
            <a:pPr>
              <a:lnSpc>
                <a:spcPct val="90000"/>
              </a:lnSpc>
            </a:pPr>
            <a:r>
              <a:rPr lang="pt-PT" sz="2400"/>
              <a:t>Two reasons: </a:t>
            </a:r>
          </a:p>
          <a:p>
            <a:pPr lvl="1">
              <a:lnSpc>
                <a:spcPct val="90000"/>
              </a:lnSpc>
            </a:pPr>
            <a:r>
              <a:rPr lang="pt-PT" sz="2000"/>
              <a:t>symptoms, clinical manifestations, laboratory and radiological findings of various rheumatic diseases are very similar and not specific</a:t>
            </a:r>
          </a:p>
          <a:p>
            <a:pPr lvl="1">
              <a:lnSpc>
                <a:spcPct val="90000"/>
              </a:lnSpc>
            </a:pPr>
            <a:r>
              <a:rPr lang="pt-PT" sz="2000"/>
              <a:t>subjective interpretation of anamnestic, clinical, laboratory and radiological  data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978" name="Rectangle 2"/>
          <p:cNvSpPr>
            <a:spLocks noGrp="1" noChangeArrowheads="1"/>
          </p:cNvSpPr>
          <p:nvPr>
            <p:ph type="title"/>
          </p:nvPr>
        </p:nvSpPr>
        <p:spPr/>
        <p:txBody>
          <a:bodyPr/>
          <a:lstStyle/>
          <a:p>
            <a:r>
              <a:rPr lang="pt-PT"/>
              <a:t>Case study 1: rheumatic disease</a:t>
            </a:r>
            <a:endParaRPr lang="en-US"/>
          </a:p>
        </p:txBody>
      </p:sp>
      <p:sp>
        <p:nvSpPr>
          <p:cNvPr id="894979" name="Rectangle 3"/>
          <p:cNvSpPr>
            <a:spLocks noGrp="1" noChangeArrowheads="1"/>
          </p:cNvSpPr>
          <p:nvPr>
            <p:ph type="body" idx="1"/>
          </p:nvPr>
        </p:nvSpPr>
        <p:spPr/>
        <p:txBody>
          <a:bodyPr/>
          <a:lstStyle/>
          <a:p>
            <a:pPr>
              <a:lnSpc>
                <a:spcPct val="80000"/>
              </a:lnSpc>
            </a:pPr>
            <a:r>
              <a:rPr lang="pt-PT" sz="2800"/>
              <a:t>Application of LINUS to the problem of learning rules for early diagnosis of rheumatic diseases.</a:t>
            </a:r>
          </a:p>
          <a:p>
            <a:pPr>
              <a:lnSpc>
                <a:spcPct val="80000"/>
              </a:lnSpc>
            </a:pPr>
            <a:r>
              <a:rPr lang="pt-PT" sz="2800"/>
              <a:t>Given: attribute-value descriptions of patient data, bk provided by a medical specialist in the form of typical co-ocurrences of symptoms</a:t>
            </a:r>
          </a:p>
          <a:p>
            <a:pPr>
              <a:lnSpc>
                <a:spcPct val="80000"/>
              </a:lnSpc>
            </a:pPr>
            <a:r>
              <a:rPr lang="pt-PT" sz="2800"/>
              <a:t>Experiments: LINUS with CN2</a:t>
            </a:r>
          </a:p>
          <a:p>
            <a:pPr>
              <a:lnSpc>
                <a:spcPct val="80000"/>
              </a:lnSpc>
            </a:pPr>
            <a:r>
              <a:rPr lang="pt-PT" sz="2800"/>
              <a:t>Showed that the noise-handling mechanism of CN2 and the ability of LINUS to use bk affect the performance (classification accuracy and information content) and the complexity of the induced diagnostic rules</a:t>
            </a:r>
            <a:endParaRPr lang="en-US" sz="280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6002" name="Rectangle 2"/>
          <p:cNvSpPr>
            <a:spLocks noGrp="1" noChangeArrowheads="1"/>
          </p:cNvSpPr>
          <p:nvPr>
            <p:ph type="title"/>
          </p:nvPr>
        </p:nvSpPr>
        <p:spPr/>
        <p:txBody>
          <a:bodyPr/>
          <a:lstStyle/>
          <a:p>
            <a:r>
              <a:rPr lang="pt-PT"/>
              <a:t>Case study 1: rheumatic disease</a:t>
            </a:r>
            <a:endParaRPr lang="en-US"/>
          </a:p>
        </p:txBody>
      </p:sp>
      <p:sp>
        <p:nvSpPr>
          <p:cNvPr id="896003" name="Rectangle 3"/>
          <p:cNvSpPr>
            <a:spLocks noGrp="1" noChangeArrowheads="1"/>
          </p:cNvSpPr>
          <p:nvPr>
            <p:ph type="body" idx="1"/>
          </p:nvPr>
        </p:nvSpPr>
        <p:spPr/>
        <p:txBody>
          <a:bodyPr/>
          <a:lstStyle/>
          <a:p>
            <a:r>
              <a:rPr lang="pt-PT" dirty="0"/>
              <a:t>Data about 462 patients (Univ </a:t>
            </a:r>
            <a:r>
              <a:rPr lang="pt-PT" dirty="0" smtClean="0"/>
              <a:t>Medical Center </a:t>
            </a:r>
            <a:r>
              <a:rPr lang="pt-PT" dirty="0"/>
              <a:t>of </a:t>
            </a:r>
            <a:r>
              <a:rPr lang="pt-PT" dirty="0" smtClean="0"/>
              <a:t>Ljubljana, Slovenia)</a:t>
            </a:r>
            <a:endParaRPr lang="pt-PT" dirty="0"/>
          </a:p>
          <a:p>
            <a:r>
              <a:rPr lang="pt-PT" dirty="0"/>
              <a:t>Over 200 rheumatic diseases that can be grouped into 3, 6, 8 or 12 diagnostic classes</a:t>
            </a:r>
          </a:p>
          <a:p>
            <a:r>
              <a:rPr lang="pt-PT" dirty="0"/>
              <a:t>8 classes: suggested by a specialist</a:t>
            </a:r>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7071" name="Rectangle 47"/>
          <p:cNvSpPr>
            <a:spLocks noGrp="1" noChangeArrowheads="1"/>
          </p:cNvSpPr>
          <p:nvPr>
            <p:ph type="title"/>
          </p:nvPr>
        </p:nvSpPr>
        <p:spPr/>
        <p:txBody>
          <a:bodyPr/>
          <a:lstStyle/>
          <a:p>
            <a:r>
              <a:rPr lang="pt-PT"/>
              <a:t>Case study 1: rheumatic disease</a:t>
            </a:r>
            <a:endParaRPr lang="en-US"/>
          </a:p>
        </p:txBody>
      </p:sp>
      <p:graphicFrame>
        <p:nvGraphicFramePr>
          <p:cNvPr id="897089" name="Group 65"/>
          <p:cNvGraphicFramePr>
            <a:graphicFrameLocks noGrp="1"/>
          </p:cNvGraphicFramePr>
          <p:nvPr>
            <p:ph idx="1"/>
          </p:nvPr>
        </p:nvGraphicFramePr>
        <p:xfrm>
          <a:off x="1066800" y="2101850"/>
          <a:ext cx="7772400" cy="4480560"/>
        </p:xfrm>
        <a:graphic>
          <a:graphicData uri="http://schemas.openxmlformats.org/drawingml/2006/table">
            <a:tbl>
              <a:tblPr/>
              <a:tblGrid>
                <a:gridCol w="990600"/>
                <a:gridCol w="4191000"/>
                <a:gridCol w="2590800"/>
              </a:tblGrid>
              <a:tr h="45085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1" i="0" u="none" strike="noStrike" cap="none" normalizeH="0" baseline="0" smtClean="0">
                          <a:ln>
                            <a:noFill/>
                          </a:ln>
                          <a:solidFill>
                            <a:schemeClr val="tx1"/>
                          </a:solidFill>
                          <a:effectLst/>
                          <a:latin typeface="Times New Roman" pitchFamily="18" charset="0"/>
                        </a:rPr>
                        <a:t>Class</a:t>
                      </a:r>
                      <a:endParaRPr kumimoji="0" lang="en-US" sz="24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1" i="0" u="none" strike="noStrike" cap="none" normalizeH="0" baseline="0" smtClean="0">
                          <a:ln>
                            <a:noFill/>
                          </a:ln>
                          <a:solidFill>
                            <a:schemeClr val="tx1"/>
                          </a:solidFill>
                          <a:effectLst/>
                          <a:latin typeface="Times New Roman" pitchFamily="18" charset="0"/>
                        </a:rPr>
                        <a:t>Name</a:t>
                      </a:r>
                      <a:endParaRPr kumimoji="0" lang="en-US" sz="24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1" i="0" u="none" strike="noStrike" cap="none" normalizeH="0" baseline="0" smtClean="0">
                          <a:ln>
                            <a:noFill/>
                          </a:ln>
                          <a:solidFill>
                            <a:schemeClr val="tx1"/>
                          </a:solidFill>
                          <a:effectLst/>
                          <a:latin typeface="Times New Roman" pitchFamily="18" charset="0"/>
                        </a:rPr>
                        <a:t>Num patients</a:t>
                      </a:r>
                      <a:endParaRPr kumimoji="0" lang="en-US" sz="24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4524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A1</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Degenerative spine diseases</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158</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A2</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Degenerative joint diseases</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128</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B1</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Inflammatory spine diseases</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16</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B234</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Other inflammatory diseases</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29</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C</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Extra-articular rheumatism</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21</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D</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Crystal-induced synovitis</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24</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E</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Non-specific rheumatism manifestations</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32</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F</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Non rheumatic diseases</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54</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074" name="Rectangle 2"/>
          <p:cNvSpPr>
            <a:spLocks noGrp="1" noChangeArrowheads="1"/>
          </p:cNvSpPr>
          <p:nvPr>
            <p:ph type="title"/>
          </p:nvPr>
        </p:nvSpPr>
        <p:spPr/>
        <p:txBody>
          <a:bodyPr/>
          <a:lstStyle/>
          <a:p>
            <a:r>
              <a:rPr lang="pt-PT"/>
              <a:t>Case study 1: rheumatic disease</a:t>
            </a:r>
            <a:endParaRPr lang="en-US"/>
          </a:p>
        </p:txBody>
      </p:sp>
      <p:sp>
        <p:nvSpPr>
          <p:cNvPr id="899075" name="Rectangle 3"/>
          <p:cNvSpPr>
            <a:spLocks noGrp="1" noChangeArrowheads="1"/>
          </p:cNvSpPr>
          <p:nvPr>
            <p:ph type="body" idx="1"/>
          </p:nvPr>
        </p:nvSpPr>
        <p:spPr/>
        <p:txBody>
          <a:bodyPr/>
          <a:lstStyle/>
          <a:p>
            <a:pPr>
              <a:lnSpc>
                <a:spcPct val="80000"/>
              </a:lnSpc>
            </a:pPr>
            <a:r>
              <a:rPr lang="pt-PT" sz="2400"/>
              <a:t>Experiments on anamnestic data without patient´s clinical manifestations, laboratory and radiological findings</a:t>
            </a:r>
          </a:p>
          <a:p>
            <a:pPr>
              <a:lnSpc>
                <a:spcPct val="80000"/>
              </a:lnSpc>
            </a:pPr>
            <a:r>
              <a:rPr lang="pt-PT" sz="2400"/>
              <a:t>16 anamnestic attributes: </a:t>
            </a:r>
          </a:p>
          <a:p>
            <a:pPr>
              <a:lnSpc>
                <a:spcPct val="80000"/>
              </a:lnSpc>
              <a:buFont typeface="Wingdings" pitchFamily="2" charset="2"/>
              <a:buNone/>
            </a:pPr>
            <a:r>
              <a:rPr lang="pt-PT" sz="2400"/>
              <a:t>      sex, age, family anamnesis, duration of present symptoms, duration of rheumatic diseases, joint pain (arthrotic or arthritic), number of painful joints, number of swollen joints, spinal pain, other pain, duration of morning stifness, skin manifestations, mucosal manifestations, eye manifestations, other manifestations and therapy.</a:t>
            </a:r>
          </a:p>
          <a:p>
            <a:pPr>
              <a:lnSpc>
                <a:spcPct val="80000"/>
              </a:lnSpc>
            </a:pPr>
            <a:r>
              <a:rPr lang="pt-PT" sz="2400"/>
              <a:t>From 462 patients, 8 were incomplete, 12 attribute values missing (sex and age) (not a problem since LINUS with CN2 handles missing data)</a:t>
            </a:r>
            <a:endParaRPr lang="en-US" sz="2400"/>
          </a:p>
        </p:txBody>
      </p:sp>
      <p:sp>
        <p:nvSpPr>
          <p:cNvPr id="899076" name="Rectangle 4"/>
          <p:cNvSpPr>
            <a:spLocks noChangeArrowheads="1"/>
          </p:cNvSpPr>
          <p:nvPr/>
        </p:nvSpPr>
        <p:spPr bwMode="auto">
          <a:xfrm>
            <a:off x="1447800" y="3124200"/>
            <a:ext cx="7315200" cy="1828800"/>
          </a:xfrm>
          <a:prstGeom prst="rect">
            <a:avLst/>
          </a:prstGeom>
          <a:solidFill>
            <a:schemeClr val="accent1">
              <a:alpha val="20000"/>
            </a:schemeClr>
          </a:solidFill>
          <a:ln w="9525">
            <a:solidFill>
              <a:schemeClr val="tx1"/>
            </a:solidFill>
            <a:miter lim="800000"/>
            <a:headEnd/>
            <a:tailEnd/>
          </a:ln>
          <a:effectLst/>
        </p:spPr>
        <p:txBody>
          <a:bodyPr wrap="none" anchor="ctr"/>
          <a:lstStyle/>
          <a:p>
            <a:endParaRPr lang="pt-PT"/>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0098" name="Rectangle 2"/>
          <p:cNvSpPr>
            <a:spLocks noGrp="1" noChangeArrowheads="1"/>
          </p:cNvSpPr>
          <p:nvPr>
            <p:ph type="title"/>
          </p:nvPr>
        </p:nvSpPr>
        <p:spPr/>
        <p:txBody>
          <a:bodyPr/>
          <a:lstStyle/>
          <a:p>
            <a:r>
              <a:rPr lang="pt-PT"/>
              <a:t>Case study 1: rheumatic disease</a:t>
            </a:r>
            <a:endParaRPr lang="en-US"/>
          </a:p>
        </p:txBody>
      </p:sp>
      <p:sp>
        <p:nvSpPr>
          <p:cNvPr id="900099" name="Rectangle 3"/>
          <p:cNvSpPr>
            <a:spLocks noGrp="1" noChangeArrowheads="1"/>
          </p:cNvSpPr>
          <p:nvPr>
            <p:ph type="body" idx="1"/>
          </p:nvPr>
        </p:nvSpPr>
        <p:spPr/>
        <p:txBody>
          <a:bodyPr/>
          <a:lstStyle/>
          <a:p>
            <a:endParaRPr lang="pt-PT"/>
          </a:p>
          <a:p>
            <a:r>
              <a:rPr lang="pt-PT"/>
              <a:t>Medical bk: aumengted the patient data with typical co-ocurrences of symptoms</a:t>
            </a:r>
            <a:br>
              <a:rPr lang="pt-PT"/>
            </a:br>
            <a:r>
              <a:rPr lang="pt-PT"/>
              <a:t>(diagnostic knowledge)</a:t>
            </a:r>
          </a:p>
          <a:p>
            <a:r>
              <a:rPr lang="pt-PT"/>
              <a:t>6 typical groups suggested by the specialist:</a:t>
            </a:r>
          </a:p>
          <a:p>
            <a:pPr lvl="1">
              <a:buFont typeface="Wingdings" pitchFamily="2" charset="2"/>
              <a:buNone/>
            </a:pP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212" name="Rectangle 92"/>
          <p:cNvSpPr>
            <a:spLocks noGrp="1" noChangeArrowheads="1"/>
          </p:cNvSpPr>
          <p:nvPr>
            <p:ph type="title" sz="quarter"/>
          </p:nvPr>
        </p:nvSpPr>
        <p:spPr/>
        <p:txBody>
          <a:bodyPr/>
          <a:lstStyle/>
          <a:p>
            <a:r>
              <a:rPr lang="pt-PT"/>
              <a:t>Case study 1: rheumatic disease</a:t>
            </a:r>
            <a:endParaRPr lang="en-US"/>
          </a:p>
        </p:txBody>
      </p:sp>
      <p:graphicFrame>
        <p:nvGraphicFramePr>
          <p:cNvPr id="901260" name="Group 140"/>
          <p:cNvGraphicFramePr>
            <a:graphicFrameLocks noGrp="1"/>
          </p:cNvGraphicFramePr>
          <p:nvPr>
            <p:ph sz="quarter" idx="1"/>
          </p:nvPr>
        </p:nvGraphicFramePr>
        <p:xfrm>
          <a:off x="1066800" y="2101850"/>
          <a:ext cx="3810000" cy="1924050"/>
        </p:xfrm>
        <a:graphic>
          <a:graphicData uri="http://schemas.openxmlformats.org/drawingml/2006/table">
            <a:tbl>
              <a:tblPr/>
              <a:tblGrid>
                <a:gridCol w="1905000"/>
                <a:gridCol w="1905000"/>
              </a:tblGrid>
              <a:tr h="41910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Joint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Morning stifness</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52070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pt-PT" sz="2000" b="0" i="0" u="none" strike="noStrike" cap="none" normalizeH="0" baseline="0" smtClean="0">
                          <a:ln>
                            <a:noFill/>
                          </a:ln>
                          <a:solidFill>
                            <a:schemeClr val="tx1"/>
                          </a:solidFill>
                          <a:effectLst/>
                          <a:latin typeface="Times New Roman" pitchFamily="18" charset="0"/>
                        </a:rPr>
                        <a:t>1h</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6355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arthrotic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a:t>
                      </a:r>
                      <a:r>
                        <a:rPr kumimoji="0" lang="pt-PT" sz="2000" b="0" i="0" u="none" strike="noStrike" cap="none" normalizeH="0" baseline="0" smtClean="0">
                          <a:ln>
                            <a:noFill/>
                          </a:ln>
                          <a:solidFill>
                            <a:schemeClr val="tx1"/>
                          </a:solidFill>
                          <a:effectLst/>
                          <a:latin typeface="Times New Roman" pitchFamily="18" charset="0"/>
                        </a:rPr>
                        <a:t> 1h</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arthritic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&gt; 1h</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901262" name="Group 142"/>
          <p:cNvGraphicFramePr>
            <a:graphicFrameLocks noGrp="1"/>
          </p:cNvGraphicFramePr>
          <p:nvPr>
            <p:ph sz="quarter" idx="2"/>
          </p:nvPr>
        </p:nvGraphicFramePr>
        <p:xfrm>
          <a:off x="1066800" y="4419600"/>
          <a:ext cx="3810000" cy="1979613"/>
        </p:xfrm>
        <a:graphic>
          <a:graphicData uri="http://schemas.openxmlformats.org/drawingml/2006/table">
            <a:tbl>
              <a:tblPr/>
              <a:tblGrid>
                <a:gridCol w="1905000"/>
                <a:gridCol w="1905000"/>
              </a:tblGrid>
              <a:tr h="42862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spinal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Morning stifness</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5159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a:t>
                      </a:r>
                      <a:r>
                        <a:rPr kumimoji="0" lang="pt-PT" sz="2000" b="0" i="0" u="none" strike="noStrike" cap="none" normalizeH="0" baseline="0" smtClean="0">
                          <a:ln>
                            <a:noFill/>
                          </a:ln>
                          <a:solidFill>
                            <a:schemeClr val="tx1"/>
                          </a:solidFill>
                          <a:effectLst/>
                          <a:latin typeface="Times New Roman" pitchFamily="18" charset="0"/>
                        </a:rPr>
                        <a:t> 1h</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spondylotic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a:t>
                      </a:r>
                      <a:r>
                        <a:rPr kumimoji="0" lang="pt-PT" sz="2000" b="0" i="0" u="none" strike="noStrike" cap="none" normalizeH="0" baseline="0" smtClean="0">
                          <a:ln>
                            <a:noFill/>
                          </a:ln>
                          <a:solidFill>
                            <a:schemeClr val="tx1"/>
                          </a:solidFill>
                          <a:effectLst/>
                          <a:latin typeface="Times New Roman" pitchFamily="18" charset="0"/>
                        </a:rPr>
                        <a:t> 1h</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spondylitic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&gt; 1h</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901261" name="Group 141"/>
          <p:cNvGraphicFramePr>
            <a:graphicFrameLocks noGrp="1"/>
          </p:cNvGraphicFramePr>
          <p:nvPr>
            <p:ph sz="quarter" idx="3"/>
          </p:nvPr>
        </p:nvGraphicFramePr>
        <p:xfrm>
          <a:off x="5105400" y="2133600"/>
          <a:ext cx="3810000" cy="1462088"/>
        </p:xfrm>
        <a:graphic>
          <a:graphicData uri="http://schemas.openxmlformats.org/drawingml/2006/table">
            <a:tbl>
              <a:tblPr/>
              <a:tblGrid>
                <a:gridCol w="1905000"/>
                <a:gridCol w="1905000"/>
              </a:tblGrid>
              <a:tr h="42862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sex</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Other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5159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male</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thorax</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male</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heels</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901263" name="Group 143"/>
          <p:cNvGraphicFramePr>
            <a:graphicFrameLocks noGrp="1"/>
          </p:cNvGraphicFramePr>
          <p:nvPr>
            <p:ph sz="quarter" idx="4"/>
          </p:nvPr>
        </p:nvGraphicFramePr>
        <p:xfrm>
          <a:off x="5029200" y="3810000"/>
          <a:ext cx="3810000" cy="2773680"/>
        </p:xfrm>
        <a:graphic>
          <a:graphicData uri="http://schemas.openxmlformats.org/drawingml/2006/table">
            <a:tbl>
              <a:tblPr/>
              <a:tblGrid>
                <a:gridCol w="1905000"/>
                <a:gridCol w="1905000"/>
              </a:tblGrid>
              <a:tr h="32385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Joint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Spinal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3889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spondylotic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arthrotic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052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spondylitic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arthritic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spondylitic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arthritic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6318" name="Rectangle 78"/>
          <p:cNvSpPr>
            <a:spLocks noGrp="1" noChangeArrowheads="1"/>
          </p:cNvSpPr>
          <p:nvPr>
            <p:ph type="title"/>
          </p:nvPr>
        </p:nvSpPr>
        <p:spPr>
          <a:xfrm>
            <a:off x="1066800" y="381000"/>
            <a:ext cx="7772400" cy="1143000"/>
          </a:xfrm>
        </p:spPr>
        <p:txBody>
          <a:bodyPr/>
          <a:lstStyle/>
          <a:p>
            <a:r>
              <a:rPr lang="pt-PT"/>
              <a:t>Case study 1: rheumatic disease</a:t>
            </a:r>
            <a:endParaRPr lang="en-US"/>
          </a:p>
        </p:txBody>
      </p:sp>
      <p:graphicFrame>
        <p:nvGraphicFramePr>
          <p:cNvPr id="906337" name="Group 97"/>
          <p:cNvGraphicFramePr>
            <a:graphicFrameLocks noGrp="1"/>
          </p:cNvGraphicFramePr>
          <p:nvPr>
            <p:ph sz="half" idx="1"/>
          </p:nvPr>
        </p:nvGraphicFramePr>
        <p:xfrm>
          <a:off x="1066800" y="1828800"/>
          <a:ext cx="7315200" cy="2773680"/>
        </p:xfrm>
        <a:graphic>
          <a:graphicData uri="http://schemas.openxmlformats.org/drawingml/2006/table">
            <a:tbl>
              <a:tblPr/>
              <a:tblGrid>
                <a:gridCol w="2438400"/>
                <a:gridCol w="2438400"/>
                <a:gridCol w="2438400"/>
              </a:tblGrid>
              <a:tr h="20161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Joint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Spinal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Painful joints</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20320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spondylotic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0</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0161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arthrotic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 </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1 </a:t>
                      </a: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pt-PT" sz="2000" b="0" i="0" u="none" strike="noStrike" cap="none" normalizeH="0" baseline="0" smtClean="0">
                          <a:ln>
                            <a:noFill/>
                          </a:ln>
                          <a:solidFill>
                            <a:schemeClr val="tx1"/>
                          </a:solidFill>
                          <a:effectLst/>
                          <a:latin typeface="Times New Roman" pitchFamily="18" charset="0"/>
                        </a:rPr>
                        <a:t>joints </a:t>
                      </a: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pt-PT" sz="2000" b="0" i="0" u="none" strike="noStrike" cap="none" normalizeH="0" baseline="0" smtClean="0">
                          <a:ln>
                            <a:noFill/>
                          </a:ln>
                          <a:solidFill>
                            <a:schemeClr val="tx1"/>
                          </a:solidFill>
                          <a:effectLst/>
                          <a:latin typeface="Times New Roman" pitchFamily="18" charset="0"/>
                        </a:rPr>
                        <a:t>30</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0161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spondylitic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0</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0320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arthrotic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spondylitic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1 </a:t>
                      </a: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pt-PT" sz="2000" b="0" i="0" u="none" strike="noStrike" cap="none" normalizeH="0" baseline="0" smtClean="0">
                          <a:ln>
                            <a:noFill/>
                          </a:ln>
                          <a:solidFill>
                            <a:schemeClr val="tx1"/>
                          </a:solidFill>
                          <a:effectLst/>
                          <a:latin typeface="Times New Roman" pitchFamily="18" charset="0"/>
                        </a:rPr>
                        <a:t>joints  </a:t>
                      </a: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pt-PT" sz="2000" b="0" i="0" u="none" strike="noStrike" cap="none" normalizeH="0" baseline="0" smtClean="0">
                          <a:ln>
                            <a:noFill/>
                          </a:ln>
                          <a:solidFill>
                            <a:schemeClr val="tx1"/>
                          </a:solidFill>
                          <a:effectLst/>
                          <a:latin typeface="Times New Roman" pitchFamily="18" charset="0"/>
                        </a:rPr>
                        <a:t>5</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0161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arthritic</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 </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1 </a:t>
                      </a: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pt-PT" sz="2000" b="0" i="0" u="none" strike="noStrike" cap="none" normalizeH="0" baseline="0" smtClean="0">
                          <a:ln>
                            <a:noFill/>
                          </a:ln>
                          <a:solidFill>
                            <a:schemeClr val="tx1"/>
                          </a:solidFill>
                          <a:effectLst/>
                          <a:latin typeface="Times New Roman" pitchFamily="18" charset="0"/>
                        </a:rPr>
                        <a:t>joints  </a:t>
                      </a: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pt-PT" sz="2000" b="0" i="0" u="none" strike="noStrike" cap="none" normalizeH="0" baseline="0" smtClean="0">
                          <a:ln>
                            <a:noFill/>
                          </a:ln>
                          <a:solidFill>
                            <a:schemeClr val="tx1"/>
                          </a:solidFill>
                          <a:effectLst/>
                          <a:latin typeface="Times New Roman" pitchFamily="18" charset="0"/>
                        </a:rPr>
                        <a:t>30</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No pain </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0</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906338" name="Group 98"/>
          <p:cNvGraphicFramePr>
            <a:graphicFrameLocks noGrp="1"/>
          </p:cNvGraphicFramePr>
          <p:nvPr>
            <p:ph sz="half" idx="2"/>
          </p:nvPr>
        </p:nvGraphicFramePr>
        <p:xfrm>
          <a:off x="914400" y="4724400"/>
          <a:ext cx="7620000" cy="1778000"/>
        </p:xfrm>
        <a:graphic>
          <a:graphicData uri="http://schemas.openxmlformats.org/drawingml/2006/table">
            <a:tbl>
              <a:tblPr/>
              <a:tblGrid>
                <a:gridCol w="3810000"/>
                <a:gridCol w="3810000"/>
              </a:tblGrid>
              <a:tr h="40640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Swollen joints</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000" b="0" i="0" u="none" strike="noStrike" cap="none" normalizeH="0" baseline="0" smtClean="0">
                          <a:ln>
                            <a:noFill/>
                          </a:ln>
                          <a:solidFill>
                            <a:schemeClr val="tx1"/>
                          </a:solidFill>
                          <a:effectLst/>
                          <a:latin typeface="Times New Roman" pitchFamily="18" charset="0"/>
                        </a:rPr>
                        <a:t>Painful joints</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40640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0</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0</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0</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1  </a:t>
                      </a: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pt-PT" sz="2400" b="0" i="0" u="none" strike="noStrike" cap="none" normalizeH="0" baseline="0" smtClean="0">
                          <a:ln>
                            <a:noFill/>
                          </a:ln>
                          <a:solidFill>
                            <a:schemeClr val="tx1"/>
                          </a:solidFill>
                          <a:effectLst/>
                          <a:latin typeface="Times New Roman" pitchFamily="18" charset="0"/>
                        </a:rPr>
                        <a:t>joints  </a:t>
                      </a: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pt-PT" sz="2400" b="0" i="0" u="none" strike="noStrike" cap="none" normalizeH="0" baseline="0" smtClean="0">
                          <a:ln>
                            <a:noFill/>
                          </a:ln>
                          <a:solidFill>
                            <a:schemeClr val="tx1"/>
                          </a:solidFill>
                          <a:effectLst/>
                          <a:latin typeface="Times New Roman" pitchFamily="18" charset="0"/>
                        </a:rPr>
                        <a:t>30</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1  </a:t>
                      </a: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pt-PT" sz="2400" b="0" i="0" u="none" strike="noStrike" cap="none" normalizeH="0" baseline="0" smtClean="0">
                          <a:ln>
                            <a:noFill/>
                          </a:ln>
                          <a:solidFill>
                            <a:schemeClr val="tx1"/>
                          </a:solidFill>
                          <a:effectLst/>
                          <a:latin typeface="Times New Roman" pitchFamily="18" charset="0"/>
                        </a:rPr>
                        <a:t>joints  </a:t>
                      </a: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pt-PT" sz="2400" b="0" i="0" u="none" strike="noStrike" cap="none" normalizeH="0" baseline="0" smtClean="0">
                          <a:ln>
                            <a:noFill/>
                          </a:ln>
                          <a:solidFill>
                            <a:schemeClr val="tx1"/>
                          </a:solidFill>
                          <a:effectLst/>
                          <a:latin typeface="Times New Roman" pitchFamily="18" charset="0"/>
                        </a:rPr>
                        <a:t>10</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400" b="0" i="0" u="none" strike="noStrike" cap="none" normalizeH="0" baseline="0" smtClean="0">
                          <a:ln>
                            <a:noFill/>
                          </a:ln>
                          <a:solidFill>
                            <a:schemeClr val="tx1"/>
                          </a:solidFill>
                          <a:effectLst/>
                          <a:latin typeface="Times New Roman" pitchFamily="18" charset="0"/>
                        </a:rPr>
                        <a:t>0  </a:t>
                      </a: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pt-PT" sz="2400" b="0" i="0" u="none" strike="noStrike" cap="none" normalizeH="0" baseline="0" smtClean="0">
                          <a:ln>
                            <a:noFill/>
                          </a:ln>
                          <a:solidFill>
                            <a:schemeClr val="tx1"/>
                          </a:solidFill>
                          <a:effectLst/>
                          <a:latin typeface="Times New Roman" pitchFamily="18" charset="0"/>
                        </a:rPr>
                        <a:t>joints  </a:t>
                      </a:r>
                      <a:r>
                        <a:rPr kumimoji="0" lang="pt-PT"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pt-PT" sz="2400" b="0" i="0" u="none" strike="noStrike" cap="none" normalizeH="0" baseline="0" smtClean="0">
                          <a:ln>
                            <a:noFill/>
                          </a:ln>
                          <a:solidFill>
                            <a:schemeClr val="tx1"/>
                          </a:solidFill>
                          <a:effectLst/>
                          <a:latin typeface="Times New Roman" pitchFamily="18" charset="0"/>
                        </a:rPr>
                        <a:t>30</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9427" name="Rectangle 3"/>
          <p:cNvSpPr>
            <a:spLocks noGrp="1" noChangeArrowheads="1"/>
          </p:cNvSpPr>
          <p:nvPr>
            <p:ph type="body" idx="1"/>
          </p:nvPr>
        </p:nvSpPr>
        <p:spPr/>
        <p:txBody>
          <a:bodyPr/>
          <a:lstStyle/>
          <a:p>
            <a:r>
              <a:rPr lang="pt-PT"/>
              <a:t>Example of rules:</a:t>
            </a:r>
          </a:p>
          <a:p>
            <a:endParaRPr lang="en-US"/>
          </a:p>
        </p:txBody>
      </p:sp>
      <p:sp>
        <p:nvSpPr>
          <p:cNvPr id="999428" name="Rectangle 4"/>
          <p:cNvSpPr>
            <a:spLocks noGrp="1" noChangeArrowheads="1"/>
          </p:cNvSpPr>
          <p:nvPr>
            <p:ph type="title"/>
          </p:nvPr>
        </p:nvSpPr>
        <p:spPr>
          <a:noFill/>
          <a:ln/>
        </p:spPr>
        <p:txBody>
          <a:bodyPr/>
          <a:lstStyle/>
          <a:p>
            <a:r>
              <a:rPr lang="pt-PT"/>
              <a:t>Case study 1: rheumatic disease</a:t>
            </a:r>
            <a:endParaRPr lang="en-US"/>
          </a:p>
        </p:txBody>
      </p:sp>
      <p:pic>
        <p:nvPicPr>
          <p:cNvPr id="999429" name="Picture 5"/>
          <p:cNvPicPr>
            <a:picLocks noChangeAspect="1" noChangeArrowheads="1"/>
          </p:cNvPicPr>
          <p:nvPr/>
        </p:nvPicPr>
        <p:blipFill>
          <a:blip r:embed="rId2" cstate="print"/>
          <a:srcRect/>
          <a:stretch>
            <a:fillRect/>
          </a:stretch>
        </p:blipFill>
        <p:spPr bwMode="auto">
          <a:xfrm>
            <a:off x="0" y="3505200"/>
            <a:ext cx="9296400" cy="163671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5090" name="Rectangle 2"/>
          <p:cNvSpPr>
            <a:spLocks noGrp="1" noChangeArrowheads="1"/>
          </p:cNvSpPr>
          <p:nvPr>
            <p:ph type="title"/>
          </p:nvPr>
        </p:nvSpPr>
        <p:spPr>
          <a:xfrm>
            <a:off x="1081088" y="946150"/>
            <a:ext cx="7758112" cy="995363"/>
          </a:xfrm>
        </p:spPr>
        <p:txBody>
          <a:bodyPr/>
          <a:lstStyle/>
          <a:p>
            <a:r>
              <a:rPr lang="pt-PT" sz="3600"/>
              <a:t>Programação Lógica Indutiva: exemplo</a:t>
            </a:r>
            <a:endParaRPr lang="en-US" sz="3600"/>
          </a:p>
        </p:txBody>
      </p:sp>
      <p:pic>
        <p:nvPicPr>
          <p:cNvPr id="985091" name="Picture 3"/>
          <p:cNvPicPr>
            <a:picLocks noGrp="1" noChangeAspect="1" noChangeArrowheads="1"/>
          </p:cNvPicPr>
          <p:nvPr>
            <p:ph type="body" idx="1"/>
          </p:nvPr>
        </p:nvPicPr>
        <p:blipFill>
          <a:blip r:embed="rId2" cstate="print"/>
          <a:srcRect/>
          <a:stretch>
            <a:fillRect/>
          </a:stretch>
        </p:blipFill>
        <p:spPr>
          <a:xfrm>
            <a:off x="304800" y="1066800"/>
            <a:ext cx="8839200" cy="5181600"/>
          </a:xfrm>
          <a:noFill/>
          <a:ln/>
        </p:spPr>
      </p:pic>
      <p:sp>
        <p:nvSpPr>
          <p:cNvPr id="985092" name="Text Box 4"/>
          <p:cNvSpPr txBox="1">
            <a:spLocks noChangeArrowheads="1"/>
          </p:cNvSpPr>
          <p:nvPr/>
        </p:nvSpPr>
        <p:spPr bwMode="auto">
          <a:xfrm>
            <a:off x="1371600" y="1690688"/>
            <a:ext cx="2819400" cy="366712"/>
          </a:xfrm>
          <a:prstGeom prst="rect">
            <a:avLst/>
          </a:prstGeom>
          <a:solidFill>
            <a:schemeClr val="bg1"/>
          </a:solidFill>
          <a:ln w="9525">
            <a:noFill/>
            <a:miter lim="800000"/>
            <a:headEnd/>
            <a:tailEnd/>
          </a:ln>
          <a:effectLst/>
        </p:spPr>
        <p:txBody>
          <a:bodyPr>
            <a:spAutoFit/>
          </a:bodyPr>
          <a:lstStyle/>
          <a:p>
            <a:pPr algn="l">
              <a:spcBef>
                <a:spcPct val="50000"/>
              </a:spcBef>
            </a:pPr>
            <a:r>
              <a:rPr lang="pt-PT" sz="1800" b="1">
                <a:solidFill>
                  <a:srgbClr val="3C5CFC"/>
                </a:solidFill>
                <a:latin typeface="Arial" charset="0"/>
              </a:rPr>
              <a:t>TRAINS GOING EAST</a:t>
            </a:r>
            <a:endParaRPr lang="en-US" sz="1800" b="1">
              <a:solidFill>
                <a:srgbClr val="3C5CFC"/>
              </a:solidFill>
              <a:latin typeface="Arial" charset="0"/>
            </a:endParaRPr>
          </a:p>
        </p:txBody>
      </p:sp>
      <p:sp>
        <p:nvSpPr>
          <p:cNvPr id="985093" name="Text Box 5"/>
          <p:cNvSpPr txBox="1">
            <a:spLocks noChangeArrowheads="1"/>
          </p:cNvSpPr>
          <p:nvPr/>
        </p:nvSpPr>
        <p:spPr bwMode="auto">
          <a:xfrm>
            <a:off x="5181600" y="1690688"/>
            <a:ext cx="2819400" cy="366712"/>
          </a:xfrm>
          <a:prstGeom prst="rect">
            <a:avLst/>
          </a:prstGeom>
          <a:solidFill>
            <a:schemeClr val="bg1"/>
          </a:solidFill>
          <a:ln w="9525">
            <a:noFill/>
            <a:miter lim="800000"/>
            <a:headEnd/>
            <a:tailEnd/>
          </a:ln>
          <a:effectLst/>
        </p:spPr>
        <p:txBody>
          <a:bodyPr>
            <a:spAutoFit/>
          </a:bodyPr>
          <a:lstStyle/>
          <a:p>
            <a:pPr algn="l">
              <a:spcBef>
                <a:spcPct val="50000"/>
              </a:spcBef>
            </a:pPr>
            <a:r>
              <a:rPr lang="pt-PT" sz="1800" b="1">
                <a:solidFill>
                  <a:srgbClr val="3C5CFC"/>
                </a:solidFill>
                <a:latin typeface="Arial" charset="0"/>
              </a:rPr>
              <a:t>TRAINS GOING WEST</a:t>
            </a:r>
            <a:endParaRPr lang="en-US" sz="1800" b="1">
              <a:solidFill>
                <a:srgbClr val="3C5CFC"/>
              </a:solidFill>
              <a:latin typeface="Arial"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9361" name="Rectangle 49"/>
          <p:cNvSpPr>
            <a:spLocks noGrp="1" noChangeArrowheads="1"/>
          </p:cNvSpPr>
          <p:nvPr>
            <p:ph type="title"/>
          </p:nvPr>
        </p:nvSpPr>
        <p:spPr>
          <a:xfrm>
            <a:off x="1066800" y="457200"/>
            <a:ext cx="7772400" cy="1143000"/>
          </a:xfrm>
        </p:spPr>
        <p:txBody>
          <a:bodyPr/>
          <a:lstStyle/>
          <a:p>
            <a:r>
              <a:rPr lang="pt-PT"/>
              <a:t>Case study 1: rheumatic disease</a:t>
            </a:r>
            <a:endParaRPr lang="en-US"/>
          </a:p>
        </p:txBody>
      </p:sp>
      <p:graphicFrame>
        <p:nvGraphicFramePr>
          <p:cNvPr id="909377" name="Group 65"/>
          <p:cNvGraphicFramePr>
            <a:graphicFrameLocks noGrp="1"/>
          </p:cNvGraphicFramePr>
          <p:nvPr>
            <p:ph idx="1"/>
          </p:nvPr>
        </p:nvGraphicFramePr>
        <p:xfrm>
          <a:off x="1066800" y="1828800"/>
          <a:ext cx="7772400" cy="4749420"/>
        </p:xfrm>
        <a:graphic>
          <a:graphicData uri="http://schemas.openxmlformats.org/drawingml/2006/table">
            <a:tbl>
              <a:tblPr/>
              <a:tblGrid>
                <a:gridCol w="685800"/>
                <a:gridCol w="1905000"/>
                <a:gridCol w="1219200"/>
                <a:gridCol w="1600200"/>
                <a:gridCol w="990600"/>
                <a:gridCol w="1371600"/>
              </a:tblGrid>
              <a:tr h="82232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bk</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Signif test</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Acc</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Relative inf score</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Num of rules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Num of literals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82391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no</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no</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62.8</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49</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96</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302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no</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yes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51.7</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22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30</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102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2391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yes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no</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rgbClr val="3C5CFC"/>
                          </a:solidFill>
                          <a:effectLst/>
                          <a:latin typeface="Times New Roman" pitchFamily="18" charset="0"/>
                        </a:rPr>
                        <a:t>72.9</a:t>
                      </a:r>
                      <a:endParaRPr kumimoji="0" lang="en-US" sz="2800" b="0" i="0" u="none" strike="noStrike" cap="none" normalizeH="0" baseline="0" smtClean="0">
                        <a:ln>
                          <a:noFill/>
                        </a:ln>
                        <a:solidFill>
                          <a:srgbClr val="3C5CFC"/>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rgbClr val="3C5CFC"/>
                          </a:solidFill>
                          <a:effectLst/>
                          <a:latin typeface="Times New Roman" pitchFamily="18" charset="0"/>
                        </a:rPr>
                        <a:t>59</a:t>
                      </a:r>
                      <a:endParaRPr kumimoji="0" lang="en-US" sz="2800" b="0" i="0" u="none" strike="noStrike" cap="none" normalizeH="0" baseline="0" smtClean="0">
                        <a:ln>
                          <a:noFill/>
                        </a:ln>
                        <a:solidFill>
                          <a:srgbClr val="3C5CFC"/>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rgbClr val="3C5CFC"/>
                          </a:solidFill>
                          <a:effectLst/>
                          <a:latin typeface="Times New Roman" pitchFamily="18" charset="0"/>
                        </a:rPr>
                        <a:t>96</a:t>
                      </a:r>
                      <a:endParaRPr kumimoji="0" lang="en-US" sz="2800" b="0" i="0" u="none" strike="noStrike" cap="none" normalizeH="0" baseline="0" smtClean="0">
                        <a:ln>
                          <a:noFill/>
                        </a:ln>
                        <a:solidFill>
                          <a:srgbClr val="3C5CFC"/>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rgbClr val="3C5CFC"/>
                          </a:solidFill>
                          <a:effectLst/>
                          <a:latin typeface="Times New Roman" pitchFamily="18" charset="0"/>
                        </a:rPr>
                        <a:t>301</a:t>
                      </a:r>
                      <a:endParaRPr kumimoji="0" lang="en-US" sz="2800" b="0" i="0" u="none" strike="noStrike" cap="none" normalizeH="0" baseline="0" smtClean="0">
                        <a:ln>
                          <a:noFill/>
                        </a:ln>
                        <a:solidFill>
                          <a:srgbClr val="3C5CFC"/>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yes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yes</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52.4</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30</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38</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120</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5458" name="Rectangle 2"/>
          <p:cNvSpPr>
            <a:spLocks noGrp="1" noChangeArrowheads="1"/>
          </p:cNvSpPr>
          <p:nvPr>
            <p:ph type="title"/>
          </p:nvPr>
        </p:nvSpPr>
        <p:spPr/>
        <p:txBody>
          <a:bodyPr/>
          <a:lstStyle/>
          <a:p>
            <a:r>
              <a:rPr lang="pt-PT"/>
              <a:t>Medical evaluation</a:t>
            </a:r>
            <a:endParaRPr lang="en-US"/>
          </a:p>
        </p:txBody>
      </p:sp>
      <p:sp>
        <p:nvSpPr>
          <p:cNvPr id="915459" name="Rectangle 3"/>
          <p:cNvSpPr>
            <a:spLocks noGrp="1" noChangeArrowheads="1"/>
          </p:cNvSpPr>
          <p:nvPr>
            <p:ph type="body" idx="1"/>
          </p:nvPr>
        </p:nvSpPr>
        <p:spPr/>
        <p:txBody>
          <a:bodyPr/>
          <a:lstStyle/>
          <a:p>
            <a:pPr>
              <a:lnSpc>
                <a:spcPct val="80000"/>
              </a:lnSpc>
            </a:pPr>
            <a:r>
              <a:rPr lang="pt-PT" sz="2400" dirty="0"/>
              <a:t>Specialist evaluated the entire set of induced </a:t>
            </a:r>
            <a:r>
              <a:rPr lang="pt-PT" sz="2400" dirty="0" smtClean="0"/>
              <a:t>rules</a:t>
            </a:r>
            <a:endParaRPr lang="pt-PT" sz="2400" dirty="0"/>
          </a:p>
          <a:p>
            <a:pPr>
              <a:lnSpc>
                <a:spcPct val="80000"/>
              </a:lnSpc>
            </a:pPr>
            <a:r>
              <a:rPr lang="pt-PT" sz="2400" dirty="0"/>
              <a:t>For each of the conditions in a rule:</a:t>
            </a:r>
          </a:p>
          <a:p>
            <a:pPr lvl="1">
              <a:lnSpc>
                <a:spcPct val="80000"/>
              </a:lnSpc>
            </a:pPr>
            <a:r>
              <a:rPr lang="pt-PT" sz="2000" dirty="0"/>
              <a:t>+1 if the condition favours the diagnosis made by the rule</a:t>
            </a:r>
          </a:p>
          <a:p>
            <a:pPr lvl="1">
              <a:lnSpc>
                <a:spcPct val="80000"/>
              </a:lnSpc>
            </a:pPr>
            <a:r>
              <a:rPr lang="pt-PT" sz="2000" dirty="0"/>
              <a:t>-1 if the condition was against the diagnosis</a:t>
            </a:r>
          </a:p>
          <a:p>
            <a:pPr lvl="1">
              <a:lnSpc>
                <a:spcPct val="80000"/>
              </a:lnSpc>
            </a:pPr>
            <a:r>
              <a:rPr lang="pt-PT" sz="2000" dirty="0"/>
              <a:t> 0 if the condition is irrelevant</a:t>
            </a:r>
          </a:p>
          <a:p>
            <a:pPr>
              <a:lnSpc>
                <a:spcPct val="80000"/>
              </a:lnSpc>
            </a:pPr>
            <a:r>
              <a:rPr lang="pt-PT" sz="2400" dirty="0"/>
              <a:t>Mark of a rule: sum of the points for all conditions in the rule</a:t>
            </a:r>
          </a:p>
          <a:p>
            <a:pPr>
              <a:lnSpc>
                <a:spcPct val="80000"/>
              </a:lnSpc>
            </a:pPr>
            <a:r>
              <a:rPr lang="pt-PT" sz="2400" dirty="0"/>
              <a:t>Actual marks range from -1 to 3</a:t>
            </a:r>
          </a:p>
          <a:p>
            <a:pPr lvl="1">
              <a:lnSpc>
                <a:spcPct val="80000"/>
              </a:lnSpc>
            </a:pPr>
            <a:r>
              <a:rPr lang="pt-PT" sz="2000" dirty="0"/>
              <a:t>3: rules which are very characteristic for a disease</a:t>
            </a:r>
          </a:p>
          <a:p>
            <a:pPr lvl="1">
              <a:lnSpc>
                <a:spcPct val="80000"/>
              </a:lnSpc>
            </a:pPr>
            <a:r>
              <a:rPr lang="pt-PT" sz="2000" dirty="0"/>
              <a:t>2: good, correct rules</a:t>
            </a:r>
          </a:p>
          <a:p>
            <a:pPr lvl="1">
              <a:lnSpc>
                <a:spcPct val="80000"/>
              </a:lnSpc>
            </a:pPr>
            <a:r>
              <a:rPr lang="pt-PT" sz="2000" dirty="0"/>
              <a:t>1: not wrong, but not too characteristic for the disease</a:t>
            </a:r>
          </a:p>
          <a:p>
            <a:pPr lvl="1">
              <a:lnSpc>
                <a:spcPct val="80000"/>
              </a:lnSpc>
            </a:pPr>
            <a:r>
              <a:rPr lang="pt-PT" sz="2000" dirty="0"/>
              <a:t>0: </a:t>
            </a:r>
            <a:r>
              <a:rPr lang="pt-PT" sz="2000" dirty="0" smtClean="0"/>
              <a:t>coincidential combination of features</a:t>
            </a:r>
            <a:endParaRPr lang="pt-PT" sz="2000" dirty="0"/>
          </a:p>
          <a:p>
            <a:pPr lvl="1">
              <a:lnSpc>
                <a:spcPct val="80000"/>
              </a:lnSpc>
            </a:pPr>
            <a:r>
              <a:rPr lang="pt-PT" sz="2000" dirty="0"/>
              <a:t>-1: misleading rules</a:t>
            </a:r>
            <a:endParaRPr lang="en-US" sz="20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62" name="Rectangle 2"/>
          <p:cNvSpPr>
            <a:spLocks noGrp="1" noChangeArrowheads="1"/>
          </p:cNvSpPr>
          <p:nvPr>
            <p:ph type="title"/>
          </p:nvPr>
        </p:nvSpPr>
        <p:spPr>
          <a:xfrm>
            <a:off x="1066800" y="-381000"/>
            <a:ext cx="7772400" cy="1143000"/>
          </a:xfrm>
        </p:spPr>
        <p:txBody>
          <a:bodyPr/>
          <a:lstStyle/>
          <a:p>
            <a:r>
              <a:rPr lang="pt-PT" dirty="0"/>
              <a:t>Medical evaluation: </a:t>
            </a:r>
            <a:r>
              <a:rPr lang="pt-PT" dirty="0" smtClean="0"/>
              <a:t>without </a:t>
            </a:r>
            <a:r>
              <a:rPr lang="pt-PT" dirty="0"/>
              <a:t>BK</a:t>
            </a:r>
            <a:endParaRPr lang="en-US" dirty="0"/>
          </a:p>
        </p:txBody>
      </p:sp>
      <p:graphicFrame>
        <p:nvGraphicFramePr>
          <p:cNvPr id="911525" name="Group 165"/>
          <p:cNvGraphicFramePr>
            <a:graphicFrameLocks noGrp="1"/>
          </p:cNvGraphicFramePr>
          <p:nvPr>
            <p:ph sz="half" idx="1"/>
          </p:nvPr>
        </p:nvGraphicFramePr>
        <p:xfrm>
          <a:off x="1066800" y="838200"/>
          <a:ext cx="7543800" cy="518160"/>
        </p:xfrm>
        <a:graphic>
          <a:graphicData uri="http://schemas.openxmlformats.org/drawingml/2006/table">
            <a:tbl>
              <a:tblPr/>
              <a:tblGrid>
                <a:gridCol w="914400"/>
                <a:gridCol w="4724400"/>
                <a:gridCol w="914400"/>
                <a:gridCol w="990600"/>
              </a:tblGrid>
              <a:tr h="48895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class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Num rules with mark</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rules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avgm</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bl>
          </a:graphicData>
        </a:graphic>
      </p:graphicFrame>
      <p:graphicFrame>
        <p:nvGraphicFramePr>
          <p:cNvPr id="911526" name="Group 166"/>
          <p:cNvGraphicFramePr>
            <a:graphicFrameLocks noGrp="1"/>
          </p:cNvGraphicFramePr>
          <p:nvPr>
            <p:ph sz="half" idx="2"/>
          </p:nvPr>
        </p:nvGraphicFramePr>
        <p:xfrm>
          <a:off x="1066800" y="1447800"/>
          <a:ext cx="7543800" cy="5181600"/>
        </p:xfrm>
        <a:graphic>
          <a:graphicData uri="http://schemas.openxmlformats.org/drawingml/2006/table">
            <a:tbl>
              <a:tblPr/>
              <a:tblGrid>
                <a:gridCol w="942975"/>
                <a:gridCol w="942975"/>
                <a:gridCol w="942975"/>
                <a:gridCol w="942975"/>
                <a:gridCol w="942975"/>
                <a:gridCol w="942975"/>
                <a:gridCol w="895350"/>
                <a:gridCol w="990600"/>
              </a:tblGrid>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0</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A1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4</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7</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0.29</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717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A2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6</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0.33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B1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1.33</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B2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4</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0.75</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C</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0.33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D</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1.33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717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E</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0.00</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F</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0.00</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Times New Roman" pitchFamily="18" charset="0"/>
                        </a:rPr>
                        <a:t>Overall</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15</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rPr>
                        <a:t>10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rPr>
                        <a:t>30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rPr>
                        <a:t>0.53</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4434" name="Rectangle 2"/>
          <p:cNvSpPr>
            <a:spLocks noGrp="1" noChangeArrowheads="1"/>
          </p:cNvSpPr>
          <p:nvPr>
            <p:ph type="title"/>
          </p:nvPr>
        </p:nvSpPr>
        <p:spPr>
          <a:xfrm>
            <a:off x="1371600" y="-381000"/>
            <a:ext cx="7772400" cy="1143000"/>
          </a:xfrm>
        </p:spPr>
        <p:txBody>
          <a:bodyPr/>
          <a:lstStyle/>
          <a:p>
            <a:r>
              <a:rPr lang="pt-PT" dirty="0"/>
              <a:t>Medical evaluation: </a:t>
            </a:r>
            <a:r>
              <a:rPr lang="pt-PT" dirty="0" smtClean="0"/>
              <a:t>with </a:t>
            </a:r>
            <a:r>
              <a:rPr lang="pt-PT" dirty="0"/>
              <a:t>BK</a:t>
            </a:r>
            <a:endParaRPr lang="en-US" dirty="0"/>
          </a:p>
        </p:txBody>
      </p:sp>
      <p:graphicFrame>
        <p:nvGraphicFramePr>
          <p:cNvPr id="914539" name="Group 107"/>
          <p:cNvGraphicFramePr>
            <a:graphicFrameLocks noGrp="1"/>
          </p:cNvGraphicFramePr>
          <p:nvPr>
            <p:ph sz="half" idx="1"/>
          </p:nvPr>
        </p:nvGraphicFramePr>
        <p:xfrm>
          <a:off x="1066800" y="838200"/>
          <a:ext cx="7543800" cy="518160"/>
        </p:xfrm>
        <a:graphic>
          <a:graphicData uri="http://schemas.openxmlformats.org/drawingml/2006/table">
            <a:tbl>
              <a:tblPr/>
              <a:tblGrid>
                <a:gridCol w="914400"/>
                <a:gridCol w="4724400"/>
                <a:gridCol w="914400"/>
                <a:gridCol w="990600"/>
              </a:tblGrid>
              <a:tr h="48895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class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Num rules with mark</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rules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avgm</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bl>
          </a:graphicData>
        </a:graphic>
      </p:graphicFrame>
      <p:graphicFrame>
        <p:nvGraphicFramePr>
          <p:cNvPr id="914540" name="Group 108"/>
          <p:cNvGraphicFramePr>
            <a:graphicFrameLocks noGrp="1"/>
          </p:cNvGraphicFramePr>
          <p:nvPr>
            <p:ph sz="half" idx="2"/>
          </p:nvPr>
        </p:nvGraphicFramePr>
        <p:xfrm>
          <a:off x="1066800" y="1371600"/>
          <a:ext cx="7543800" cy="5181600"/>
        </p:xfrm>
        <a:graphic>
          <a:graphicData uri="http://schemas.openxmlformats.org/drawingml/2006/table">
            <a:tbl>
              <a:tblPr/>
              <a:tblGrid>
                <a:gridCol w="942975"/>
                <a:gridCol w="942975"/>
                <a:gridCol w="942975"/>
                <a:gridCol w="942975"/>
                <a:gridCol w="942975"/>
                <a:gridCol w="942975"/>
                <a:gridCol w="895350"/>
                <a:gridCol w="990600"/>
              </a:tblGrid>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0</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A1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7</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1.14</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717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A2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7</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1.00</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B1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1.33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B2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4</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7</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1.57</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C</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0.00</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D</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2</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1.33</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717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E</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4</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4</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0.00</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F</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1</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4</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1.50</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defRPr/>
                      </a:pPr>
                      <a:r>
                        <a:rPr kumimoji="0" lang="en-US" sz="1800" b="0" i="0" u="none" strike="noStrike" cap="none" normalizeH="0" baseline="0" dirty="0" smtClean="0">
                          <a:ln>
                            <a:noFill/>
                          </a:ln>
                          <a:solidFill>
                            <a:schemeClr val="tx1"/>
                          </a:solidFill>
                          <a:effectLst/>
                          <a:latin typeface="Times New Roman" pitchFamily="18" charset="0"/>
                        </a:rPr>
                        <a:t>Overall</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rPr>
                        <a:t>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rPr>
                        <a:t>9</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rPr>
                        <a:t>14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rPr>
                        <a:t>11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rPr>
                        <a:t>38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Times New Roman" pitchFamily="18" charset="0"/>
                        </a:rPr>
                        <a:t>1.05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0452" name="Picture 4"/>
          <p:cNvPicPr>
            <a:picLocks noGrp="1" noChangeAspect="1" noChangeArrowheads="1"/>
          </p:cNvPicPr>
          <p:nvPr>
            <p:ph type="body" idx="1"/>
          </p:nvPr>
        </p:nvPicPr>
        <p:blipFill>
          <a:blip r:embed="rId2" cstate="print"/>
          <a:srcRect/>
          <a:stretch>
            <a:fillRect/>
          </a:stretch>
        </p:blipFill>
        <p:spPr>
          <a:xfrm>
            <a:off x="-152400" y="3286125"/>
            <a:ext cx="9448800" cy="2439988"/>
          </a:xfrm>
          <a:noFill/>
          <a:ln/>
        </p:spPr>
      </p:pic>
      <p:sp>
        <p:nvSpPr>
          <p:cNvPr id="1000453" name="Rectangle 5"/>
          <p:cNvSpPr>
            <a:spLocks noGrp="1" noChangeArrowheads="1"/>
          </p:cNvSpPr>
          <p:nvPr>
            <p:ph type="title"/>
          </p:nvPr>
        </p:nvSpPr>
        <p:spPr>
          <a:noFill/>
          <a:ln/>
        </p:spPr>
        <p:txBody>
          <a:bodyPr/>
          <a:lstStyle/>
          <a:p>
            <a:r>
              <a:rPr lang="pt-PT" dirty="0"/>
              <a:t>Medical evaluation: </a:t>
            </a:r>
            <a:r>
              <a:rPr lang="pt-PT" dirty="0" smtClean="0"/>
              <a:t>with </a:t>
            </a:r>
            <a:r>
              <a:rPr lang="pt-PT" dirty="0"/>
              <a:t>BK</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1475" name="Rectangle 3"/>
          <p:cNvSpPr>
            <a:spLocks noGrp="1" noChangeArrowheads="1"/>
          </p:cNvSpPr>
          <p:nvPr>
            <p:ph type="title"/>
          </p:nvPr>
        </p:nvSpPr>
        <p:spPr>
          <a:noFill/>
          <a:ln/>
        </p:spPr>
        <p:txBody>
          <a:bodyPr/>
          <a:lstStyle/>
          <a:p>
            <a:r>
              <a:rPr lang="pt-PT" dirty="0"/>
              <a:t>Medical evaluation: </a:t>
            </a:r>
            <a:r>
              <a:rPr lang="pt-PT" dirty="0" smtClean="0"/>
              <a:t>with </a:t>
            </a:r>
            <a:r>
              <a:rPr lang="pt-PT" dirty="0"/>
              <a:t>BK</a:t>
            </a:r>
            <a:endParaRPr lang="en-US" dirty="0"/>
          </a:p>
        </p:txBody>
      </p:sp>
      <p:pic>
        <p:nvPicPr>
          <p:cNvPr id="1001476" name="Picture 4"/>
          <p:cNvPicPr>
            <a:picLocks noChangeAspect="1" noChangeArrowheads="1"/>
          </p:cNvPicPr>
          <p:nvPr/>
        </p:nvPicPr>
        <p:blipFill>
          <a:blip r:embed="rId2" cstate="print"/>
          <a:srcRect/>
          <a:stretch>
            <a:fillRect/>
          </a:stretch>
        </p:blipFill>
        <p:spPr bwMode="auto">
          <a:xfrm>
            <a:off x="179388" y="2362200"/>
            <a:ext cx="8812212" cy="282733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9554" name="Rectangle 2"/>
          <p:cNvSpPr>
            <a:spLocks noGrp="1" noChangeArrowheads="1"/>
          </p:cNvSpPr>
          <p:nvPr>
            <p:ph type="title"/>
          </p:nvPr>
        </p:nvSpPr>
        <p:spPr/>
        <p:txBody>
          <a:bodyPr/>
          <a:lstStyle/>
          <a:p>
            <a:r>
              <a:rPr lang="pt-PT"/>
              <a:t>Medical evaluation</a:t>
            </a:r>
            <a:endParaRPr lang="en-US"/>
          </a:p>
        </p:txBody>
      </p:sp>
      <p:sp>
        <p:nvSpPr>
          <p:cNvPr id="919555" name="Rectangle 3"/>
          <p:cNvSpPr>
            <a:spLocks noGrp="1" noChangeArrowheads="1"/>
          </p:cNvSpPr>
          <p:nvPr>
            <p:ph type="body" idx="1"/>
          </p:nvPr>
        </p:nvSpPr>
        <p:spPr/>
        <p:txBody>
          <a:bodyPr/>
          <a:lstStyle/>
          <a:p>
            <a:endParaRPr lang="pt-PT"/>
          </a:p>
          <a:p>
            <a:r>
              <a:rPr lang="pt-PT"/>
              <a:t>Use of bk provided by specialist helps to guide the search to obtain new knowledge</a:t>
            </a:r>
          </a:p>
          <a:p>
            <a:r>
              <a:rPr lang="pt-PT"/>
              <a:t>System can work and infer the specialist´s knowledge </a:t>
            </a:r>
            <a:r>
              <a:rPr lang="pt-PT">
                <a:solidFill>
                  <a:srgbClr val="FD3425"/>
                </a:solidFill>
              </a:rPr>
              <a:t>plus</a:t>
            </a:r>
            <a:r>
              <a:rPr lang="pt-PT"/>
              <a:t> new knowledge, but it will probably take much more time </a:t>
            </a:r>
            <a:r>
              <a:rPr lang="pt-PT">
                <a:sym typeface="Wingdings" pitchFamily="2" charset="2"/>
              </a:rPr>
              <a:t></a:t>
            </a:r>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Using training ans test sets</a:t>
            </a:r>
            <a:endParaRPr lang="pt-PT" dirty="0"/>
          </a:p>
        </p:txBody>
      </p:sp>
      <p:sp>
        <p:nvSpPr>
          <p:cNvPr id="3" name="Content Placeholder 2"/>
          <p:cNvSpPr>
            <a:spLocks noGrp="1"/>
          </p:cNvSpPr>
          <p:nvPr>
            <p:ph idx="1"/>
          </p:nvPr>
        </p:nvSpPr>
        <p:spPr/>
        <p:txBody>
          <a:bodyPr/>
          <a:lstStyle/>
          <a:p>
            <a:r>
              <a:rPr lang="pt-PT" dirty="0" smtClean="0"/>
              <a:t>Four series of ten experiments</a:t>
            </a:r>
          </a:p>
          <a:p>
            <a:r>
              <a:rPr lang="pt-PT" dirty="0" smtClean="0"/>
              <a:t>70% training, 30% test</a:t>
            </a:r>
            <a:endParaRPr lang="pt-PT"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8915400" cy="1143000"/>
          </a:xfrm>
        </p:spPr>
        <p:txBody>
          <a:bodyPr/>
          <a:lstStyle/>
          <a:p>
            <a:r>
              <a:rPr lang="pt-PT" sz="4800" dirty="0" smtClean="0"/>
              <a:t>Using training and test sets</a:t>
            </a:r>
            <a:endParaRPr lang="pt-PT" sz="4800" dirty="0"/>
          </a:p>
        </p:txBody>
      </p:sp>
      <p:graphicFrame>
        <p:nvGraphicFramePr>
          <p:cNvPr id="4" name="Group 65"/>
          <p:cNvGraphicFramePr>
            <a:graphicFrameLocks noGrp="1"/>
          </p:cNvGraphicFramePr>
          <p:nvPr>
            <p:ph idx="1"/>
          </p:nvPr>
        </p:nvGraphicFramePr>
        <p:xfrm>
          <a:off x="914400" y="1676400"/>
          <a:ext cx="7772400" cy="4749420"/>
        </p:xfrm>
        <a:graphic>
          <a:graphicData uri="http://schemas.openxmlformats.org/drawingml/2006/table">
            <a:tbl>
              <a:tblPr/>
              <a:tblGrid>
                <a:gridCol w="685800"/>
                <a:gridCol w="1905000"/>
                <a:gridCol w="1219200"/>
                <a:gridCol w="1600200"/>
                <a:gridCol w="990600"/>
                <a:gridCol w="1371600"/>
              </a:tblGrid>
              <a:tr h="82232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bk</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Signif test</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Acc</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Relative inf score</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Num of rules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Num of literals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82391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no</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no</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42.9</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23</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72</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222</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no</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yes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45.3</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19</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30</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76</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2391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yes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no</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rgbClr val="3C5CFC"/>
                          </a:solidFill>
                          <a:effectLst/>
                          <a:latin typeface="Times New Roman" pitchFamily="18" charset="0"/>
                        </a:rPr>
                        <a:t>43.9</a:t>
                      </a:r>
                      <a:endParaRPr kumimoji="0" lang="en-US" sz="2800" b="0" i="0" u="none" strike="noStrike" cap="none" normalizeH="0" baseline="0" dirty="0" smtClean="0">
                        <a:ln>
                          <a:noFill/>
                        </a:ln>
                        <a:solidFill>
                          <a:srgbClr val="3C5CFC"/>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rgbClr val="3C5CFC"/>
                          </a:solidFill>
                          <a:effectLst/>
                          <a:latin typeface="Times New Roman" pitchFamily="18" charset="0"/>
                        </a:rPr>
                        <a:t>24</a:t>
                      </a:r>
                      <a:endParaRPr kumimoji="0" lang="en-US" sz="2800" b="0" i="0" u="none" strike="noStrike" cap="none" normalizeH="0" baseline="0" dirty="0" smtClean="0">
                        <a:ln>
                          <a:noFill/>
                        </a:ln>
                        <a:solidFill>
                          <a:srgbClr val="3C5CFC"/>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kern="1200" cap="none" normalizeH="0" baseline="0" dirty="0" smtClean="0">
                          <a:ln>
                            <a:noFill/>
                          </a:ln>
                          <a:solidFill>
                            <a:schemeClr val="tx1"/>
                          </a:solidFill>
                          <a:effectLst/>
                          <a:latin typeface="Times New Roman" pitchFamily="18" charset="0"/>
                          <a:ea typeface="+mn-ea"/>
                          <a:cs typeface="+mn-cs"/>
                        </a:rPr>
                        <a:t>74</a:t>
                      </a:r>
                      <a:endParaRPr kumimoji="0" lang="en-US" sz="2800" b="0" i="0" u="none" strike="noStrike" kern="1200" cap="none" normalizeH="0" baseline="0" dirty="0" smtClean="0">
                        <a:ln>
                          <a:noFill/>
                        </a:ln>
                        <a:solidFill>
                          <a:schemeClr val="tx1"/>
                        </a:solidFill>
                        <a:effectLst/>
                        <a:latin typeface="Times New Roman" pitchFamily="18" charset="0"/>
                        <a:ea typeface="+mn-ea"/>
                        <a:cs typeface="+mn-cs"/>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kern="1200" cap="none" normalizeH="0" baseline="0" dirty="0" smtClean="0">
                          <a:ln>
                            <a:noFill/>
                          </a:ln>
                          <a:solidFill>
                            <a:schemeClr val="tx1"/>
                          </a:solidFill>
                          <a:effectLst/>
                          <a:latin typeface="Times New Roman" pitchFamily="18" charset="0"/>
                          <a:ea typeface="+mn-ea"/>
                          <a:cs typeface="+mn-cs"/>
                        </a:rPr>
                        <a:t>226</a:t>
                      </a:r>
                      <a:endParaRPr kumimoji="0" lang="en-US" sz="2800" b="0" i="0" u="none" strike="noStrike" kern="1200" cap="none" normalizeH="0" baseline="0" dirty="0" smtClean="0">
                        <a:ln>
                          <a:noFill/>
                        </a:ln>
                        <a:solidFill>
                          <a:schemeClr val="tx1"/>
                        </a:solidFill>
                        <a:effectLst/>
                        <a:latin typeface="Times New Roman" pitchFamily="18" charset="0"/>
                        <a:ea typeface="+mn-ea"/>
                        <a:cs typeface="+mn-cs"/>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yes</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yes</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kern="1200" cap="none" normalizeH="0" baseline="0" dirty="0" smtClean="0">
                          <a:ln>
                            <a:noFill/>
                          </a:ln>
                          <a:solidFill>
                            <a:srgbClr val="3C5CFC"/>
                          </a:solidFill>
                          <a:effectLst/>
                          <a:latin typeface="Times New Roman" pitchFamily="18" charset="0"/>
                          <a:ea typeface="+mn-ea"/>
                          <a:cs typeface="+mn-cs"/>
                        </a:rPr>
                        <a:t>48.6</a:t>
                      </a:r>
                      <a:endParaRPr kumimoji="0" lang="en-US" sz="2800" b="0" i="0" u="none" strike="noStrike" kern="1200" cap="none" normalizeH="0" baseline="0" dirty="0" smtClean="0">
                        <a:ln>
                          <a:noFill/>
                        </a:ln>
                        <a:solidFill>
                          <a:srgbClr val="3C5CFC"/>
                        </a:solidFill>
                        <a:effectLst/>
                        <a:latin typeface="Times New Roman" pitchFamily="18" charset="0"/>
                        <a:ea typeface="+mn-ea"/>
                        <a:cs typeface="+mn-cs"/>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26</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24</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dirty="0" smtClean="0">
                          <a:ln>
                            <a:noFill/>
                          </a:ln>
                          <a:solidFill>
                            <a:schemeClr val="tx1"/>
                          </a:solidFill>
                          <a:effectLst/>
                          <a:latin typeface="Times New Roman" pitchFamily="18" charset="0"/>
                        </a:rPr>
                        <a:t>88</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6482" name="Rectangle 2"/>
          <p:cNvSpPr>
            <a:spLocks noGrp="1" noChangeArrowheads="1"/>
          </p:cNvSpPr>
          <p:nvPr>
            <p:ph type="title"/>
          </p:nvPr>
        </p:nvSpPr>
        <p:spPr/>
        <p:txBody>
          <a:bodyPr/>
          <a:lstStyle/>
          <a:p>
            <a:r>
              <a:rPr lang="pt-PT"/>
              <a:t>Case study 2: drug discovery</a:t>
            </a:r>
            <a:endParaRPr lang="en-US"/>
          </a:p>
        </p:txBody>
      </p:sp>
      <p:sp>
        <p:nvSpPr>
          <p:cNvPr id="916483" name="Rectangle 3"/>
          <p:cNvSpPr>
            <a:spLocks noGrp="1" noChangeArrowheads="1"/>
          </p:cNvSpPr>
          <p:nvPr>
            <p:ph type="body" idx="1"/>
          </p:nvPr>
        </p:nvSpPr>
        <p:spPr/>
        <p:txBody>
          <a:bodyPr/>
          <a:lstStyle/>
          <a:p>
            <a:r>
              <a:rPr lang="pt-PT"/>
              <a:t>Given:</a:t>
            </a:r>
          </a:p>
          <a:p>
            <a:pPr lvl="1"/>
            <a:r>
              <a:rPr lang="pt-PT"/>
              <a:t>Molecules active and inactive for dtp</a:t>
            </a:r>
          </a:p>
          <a:p>
            <a:pPr lvl="1"/>
            <a:r>
              <a:rPr lang="pt-PT"/>
              <a:t>Their description in terms of coordinates and bonds</a:t>
            </a:r>
          </a:p>
          <a:p>
            <a:r>
              <a:rPr lang="pt-PT"/>
              <a:t>Find small structures that model active molecules</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6114" name="Rectangle 2"/>
          <p:cNvSpPr>
            <a:spLocks noChangeArrowheads="1"/>
          </p:cNvSpPr>
          <p:nvPr/>
        </p:nvSpPr>
        <p:spPr bwMode="auto">
          <a:xfrm>
            <a:off x="4572000" y="3200400"/>
            <a:ext cx="2209800" cy="304800"/>
          </a:xfrm>
          <a:prstGeom prst="rect">
            <a:avLst/>
          </a:prstGeom>
          <a:solidFill>
            <a:schemeClr val="folHlink">
              <a:alpha val="50000"/>
            </a:schemeClr>
          </a:solidFill>
          <a:ln w="9525">
            <a:solidFill>
              <a:schemeClr val="tx1"/>
            </a:solidFill>
            <a:miter lim="800000"/>
            <a:headEnd/>
            <a:tailEnd/>
          </a:ln>
          <a:effectLst/>
        </p:spPr>
        <p:txBody>
          <a:bodyPr wrap="none" anchor="ctr"/>
          <a:lstStyle/>
          <a:p>
            <a:endParaRPr lang="pt-PT"/>
          </a:p>
        </p:txBody>
      </p:sp>
      <p:sp>
        <p:nvSpPr>
          <p:cNvPr id="986115" name="Rectangle 3"/>
          <p:cNvSpPr>
            <a:spLocks noChangeArrowheads="1"/>
          </p:cNvSpPr>
          <p:nvPr/>
        </p:nvSpPr>
        <p:spPr bwMode="auto">
          <a:xfrm>
            <a:off x="4572000" y="1752600"/>
            <a:ext cx="2971800" cy="304800"/>
          </a:xfrm>
          <a:prstGeom prst="rect">
            <a:avLst/>
          </a:prstGeom>
          <a:solidFill>
            <a:schemeClr val="folHlink">
              <a:alpha val="50000"/>
            </a:schemeClr>
          </a:solidFill>
          <a:ln w="9525">
            <a:solidFill>
              <a:schemeClr val="tx1"/>
            </a:solidFill>
            <a:miter lim="800000"/>
            <a:headEnd/>
            <a:tailEnd/>
          </a:ln>
          <a:effectLst/>
        </p:spPr>
        <p:txBody>
          <a:bodyPr wrap="none" anchor="ctr"/>
          <a:lstStyle/>
          <a:p>
            <a:endParaRPr lang="pt-PT"/>
          </a:p>
        </p:txBody>
      </p:sp>
      <p:sp>
        <p:nvSpPr>
          <p:cNvPr id="986116" name="Rectangle 4"/>
          <p:cNvSpPr>
            <a:spLocks noChangeArrowheads="1"/>
          </p:cNvSpPr>
          <p:nvPr/>
        </p:nvSpPr>
        <p:spPr bwMode="auto">
          <a:xfrm>
            <a:off x="457200" y="4724400"/>
            <a:ext cx="3048000" cy="304800"/>
          </a:xfrm>
          <a:prstGeom prst="rect">
            <a:avLst/>
          </a:prstGeom>
          <a:solidFill>
            <a:schemeClr val="folHlink">
              <a:alpha val="50000"/>
            </a:schemeClr>
          </a:solidFill>
          <a:ln w="9525">
            <a:solidFill>
              <a:schemeClr val="tx1"/>
            </a:solidFill>
            <a:miter lim="800000"/>
            <a:headEnd/>
            <a:tailEnd/>
          </a:ln>
          <a:effectLst/>
        </p:spPr>
        <p:txBody>
          <a:bodyPr wrap="none" anchor="ctr"/>
          <a:lstStyle/>
          <a:p>
            <a:endParaRPr lang="pt-PT"/>
          </a:p>
        </p:txBody>
      </p:sp>
      <p:sp>
        <p:nvSpPr>
          <p:cNvPr id="986117" name="Rectangle 5"/>
          <p:cNvSpPr>
            <a:spLocks noChangeArrowheads="1"/>
          </p:cNvSpPr>
          <p:nvPr/>
        </p:nvSpPr>
        <p:spPr bwMode="auto">
          <a:xfrm>
            <a:off x="457200" y="3581400"/>
            <a:ext cx="2286000" cy="304800"/>
          </a:xfrm>
          <a:prstGeom prst="rect">
            <a:avLst/>
          </a:prstGeom>
          <a:solidFill>
            <a:schemeClr val="folHlink">
              <a:alpha val="50000"/>
            </a:schemeClr>
          </a:solidFill>
          <a:ln w="9525">
            <a:solidFill>
              <a:schemeClr val="tx1"/>
            </a:solidFill>
            <a:miter lim="800000"/>
            <a:headEnd/>
            <a:tailEnd/>
          </a:ln>
          <a:effectLst/>
        </p:spPr>
        <p:txBody>
          <a:bodyPr wrap="none" anchor="ctr"/>
          <a:lstStyle/>
          <a:p>
            <a:endParaRPr lang="pt-PT"/>
          </a:p>
        </p:txBody>
      </p:sp>
      <p:sp>
        <p:nvSpPr>
          <p:cNvPr id="986118" name="Rectangle 6"/>
          <p:cNvSpPr>
            <a:spLocks noChangeArrowheads="1"/>
          </p:cNvSpPr>
          <p:nvPr/>
        </p:nvSpPr>
        <p:spPr bwMode="auto">
          <a:xfrm>
            <a:off x="457200" y="2514600"/>
            <a:ext cx="1600200" cy="304800"/>
          </a:xfrm>
          <a:prstGeom prst="rect">
            <a:avLst/>
          </a:prstGeom>
          <a:solidFill>
            <a:schemeClr val="folHlink">
              <a:alpha val="50000"/>
            </a:schemeClr>
          </a:solidFill>
          <a:ln w="9525">
            <a:solidFill>
              <a:schemeClr val="tx1"/>
            </a:solidFill>
            <a:miter lim="800000"/>
            <a:headEnd/>
            <a:tailEnd/>
          </a:ln>
          <a:effectLst/>
        </p:spPr>
        <p:txBody>
          <a:bodyPr wrap="none" anchor="ctr"/>
          <a:lstStyle/>
          <a:p>
            <a:endParaRPr lang="pt-PT"/>
          </a:p>
        </p:txBody>
      </p:sp>
      <p:sp>
        <p:nvSpPr>
          <p:cNvPr id="986119" name="Rectangle 7"/>
          <p:cNvSpPr>
            <a:spLocks noChangeArrowheads="1"/>
          </p:cNvSpPr>
          <p:nvPr/>
        </p:nvSpPr>
        <p:spPr bwMode="auto">
          <a:xfrm>
            <a:off x="4572000" y="4648200"/>
            <a:ext cx="2819400" cy="1447800"/>
          </a:xfrm>
          <a:prstGeom prst="rect">
            <a:avLst/>
          </a:prstGeom>
          <a:solidFill>
            <a:schemeClr val="accent1">
              <a:alpha val="50000"/>
            </a:schemeClr>
          </a:solidFill>
          <a:ln w="9525">
            <a:solidFill>
              <a:schemeClr val="tx1"/>
            </a:solidFill>
            <a:miter lim="800000"/>
            <a:headEnd/>
            <a:tailEnd/>
          </a:ln>
          <a:effectLst/>
        </p:spPr>
        <p:txBody>
          <a:bodyPr wrap="none" anchor="ctr"/>
          <a:lstStyle/>
          <a:p>
            <a:endParaRPr lang="pt-PT"/>
          </a:p>
        </p:txBody>
      </p:sp>
      <p:sp>
        <p:nvSpPr>
          <p:cNvPr id="986120" name="Rectangle 8"/>
          <p:cNvSpPr>
            <a:spLocks noGrp="1" noChangeArrowheads="1"/>
          </p:cNvSpPr>
          <p:nvPr>
            <p:ph type="title"/>
          </p:nvPr>
        </p:nvSpPr>
        <p:spPr>
          <a:xfrm>
            <a:off x="457200" y="76200"/>
            <a:ext cx="8229600" cy="1143000"/>
          </a:xfrm>
        </p:spPr>
        <p:txBody>
          <a:bodyPr/>
          <a:lstStyle/>
          <a:p>
            <a:r>
              <a:rPr lang="pt-PT" sz="3600"/>
              <a:t>Programação Lógica Indutiva: exemplo</a:t>
            </a:r>
            <a:endParaRPr lang="en-US" sz="3600"/>
          </a:p>
        </p:txBody>
      </p:sp>
      <p:graphicFrame>
        <p:nvGraphicFramePr>
          <p:cNvPr id="986121" name="Group 9"/>
          <p:cNvGraphicFramePr>
            <a:graphicFrameLocks noGrp="1"/>
          </p:cNvGraphicFramePr>
          <p:nvPr>
            <p:ph idx="1"/>
          </p:nvPr>
        </p:nvGraphicFramePr>
        <p:xfrm>
          <a:off x="457200" y="1722438"/>
          <a:ext cx="8229600" cy="4525963"/>
        </p:xfrm>
        <a:graphic>
          <a:graphicData uri="http://schemas.openxmlformats.org/drawingml/2006/table">
            <a:tbl>
              <a:tblPr/>
              <a:tblGrid>
                <a:gridCol w="4114800"/>
                <a:gridCol w="4114800"/>
              </a:tblGrid>
              <a:tr h="45259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short(car_12).	</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closed(car_12).		</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long(car_11).</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long(car_13).</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short(car_14).</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open_car(car_11).</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open_car(car_13).</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open_car(car_14).</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shape(car_11,rectangle). </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shape(car_12,rectangle).</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shape(car_13,rectangle).</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shape(car_14,rectangle).</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load(car_11,rectangle,3). </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load(car_12,triangle,1).</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load(car_13,hexagon,1).</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load(car_14,circle,1).</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wheels(car_11,2).</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wheels(car_12,2).</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wheels(car_13,3).</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wheels(car_14,2).</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has_car(east1,car_11).</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has_car(east1,car_12).</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has_car(east1,car_13).</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GB" altLang="ko-KR" sz="2000" b="0" i="0" u="none" strike="noStrike" cap="none" normalizeH="0" baseline="0" smtClean="0">
                          <a:ln>
                            <a:noFill/>
                          </a:ln>
                          <a:solidFill>
                            <a:schemeClr val="tx1"/>
                          </a:solidFill>
                          <a:effectLst/>
                          <a:latin typeface="Times New Roman" pitchFamily="18" charset="0"/>
                          <a:ea typeface="굴림" charset="-127"/>
                        </a:rPr>
                        <a:t>has_car(east1,car_14).</a:t>
                      </a: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986129" name="Picture 17"/>
          <p:cNvPicPr>
            <a:picLocks noChangeAspect="1" noChangeArrowheads="1"/>
          </p:cNvPicPr>
          <p:nvPr/>
        </p:nvPicPr>
        <p:blipFill>
          <a:blip r:embed="rId2" cstate="print"/>
          <a:srcRect/>
          <a:stretch>
            <a:fillRect/>
          </a:stretch>
        </p:blipFill>
        <p:spPr bwMode="auto">
          <a:xfrm>
            <a:off x="2286000" y="1125538"/>
            <a:ext cx="4038600" cy="627062"/>
          </a:xfrm>
          <a:prstGeom prst="rect">
            <a:avLst/>
          </a:prstGeom>
          <a:noFill/>
        </p:spPr>
      </p:pic>
      <p:sp>
        <p:nvSpPr>
          <p:cNvPr id="986130" name="Rectangle 18"/>
          <p:cNvSpPr>
            <a:spLocks noChangeArrowheads="1"/>
          </p:cNvSpPr>
          <p:nvPr/>
        </p:nvSpPr>
        <p:spPr bwMode="auto">
          <a:xfrm>
            <a:off x="4648200" y="1295400"/>
            <a:ext cx="838200" cy="304800"/>
          </a:xfrm>
          <a:prstGeom prst="rect">
            <a:avLst/>
          </a:prstGeom>
          <a:solidFill>
            <a:schemeClr val="folHlink">
              <a:alpha val="50000"/>
            </a:schemeClr>
          </a:solidFill>
          <a:ln w="9525">
            <a:solidFill>
              <a:schemeClr val="tx1"/>
            </a:solidFill>
            <a:miter lim="800000"/>
            <a:headEnd/>
            <a:tailEnd/>
          </a:ln>
          <a:effectLst/>
        </p:spPr>
        <p:txBody>
          <a:bodyPr wrap="none" anchor="ctr"/>
          <a:lstStyle/>
          <a:p>
            <a:endParaRPr lang="pt-PT"/>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7506" name="Rectangle 2"/>
          <p:cNvSpPr>
            <a:spLocks noGrp="1" noChangeArrowheads="1"/>
          </p:cNvSpPr>
          <p:nvPr>
            <p:ph type="title"/>
          </p:nvPr>
        </p:nvSpPr>
        <p:spPr/>
        <p:txBody>
          <a:bodyPr/>
          <a:lstStyle/>
          <a:p>
            <a:r>
              <a:rPr lang="pt-PT"/>
              <a:t>Case study 2: drug discovery</a:t>
            </a:r>
            <a:endParaRPr lang="en-US"/>
          </a:p>
        </p:txBody>
      </p:sp>
      <p:sp>
        <p:nvSpPr>
          <p:cNvPr id="917507" name="Rectangle 3"/>
          <p:cNvSpPr>
            <a:spLocks noGrp="1" noChangeArrowheads="1"/>
          </p:cNvSpPr>
          <p:nvPr>
            <p:ph type="body" idx="1"/>
          </p:nvPr>
        </p:nvSpPr>
        <p:spPr/>
        <p:txBody>
          <a:bodyPr/>
          <a:lstStyle/>
          <a:p>
            <a:r>
              <a:rPr lang="pt-PT"/>
              <a:t>Examples of dtp groups:</a:t>
            </a:r>
          </a:p>
          <a:p>
            <a:pPr>
              <a:buFont typeface="Wingdings" pitchFamily="2" charset="2"/>
              <a:buNone/>
            </a:pPr>
            <a:r>
              <a:rPr lang="pt-BR">
                <a:solidFill>
                  <a:srgbClr val="1A861F"/>
                </a:solidFill>
              </a:rPr>
              <a:t>hydrophobic</a:t>
            </a:r>
            <a:r>
              <a:rPr lang="pt-BR"/>
              <a:t>(m752, </a:t>
            </a:r>
          </a:p>
          <a:p>
            <a:pPr>
              <a:buFont typeface="Wingdings" pitchFamily="2" charset="2"/>
              <a:buNone/>
            </a:pPr>
            <a:r>
              <a:rPr lang="pt-BR"/>
              <a:t>                  hyphob([a2, a3, a5, a8, a7, a4, a2], </a:t>
            </a:r>
          </a:p>
          <a:p>
            <a:pPr>
              <a:buFont typeface="Wingdings" pitchFamily="2" charset="2"/>
              <a:buNone/>
            </a:pPr>
            <a:r>
              <a:rPr lang="pt-BR"/>
              <a:t>                  2.16452, -0.833917, 3.6379)).</a:t>
            </a:r>
          </a:p>
          <a:p>
            <a:pPr>
              <a:buFont typeface="Wingdings" pitchFamily="2" charset="2"/>
              <a:buNone/>
            </a:pPr>
            <a:r>
              <a:rPr lang="es-ES">
                <a:solidFill>
                  <a:srgbClr val="1A861F"/>
                </a:solidFill>
              </a:rPr>
              <a:t>hacc</a:t>
            </a:r>
            <a:r>
              <a:rPr lang="es-ES"/>
              <a:t>(m9706, </a:t>
            </a:r>
          </a:p>
          <a:p>
            <a:pPr>
              <a:buFont typeface="Wingdings" pitchFamily="2" charset="2"/>
              <a:buNone/>
            </a:pPr>
            <a:r>
              <a:rPr lang="es-ES"/>
              <a:t>        hacc(a10, -6.2969, -1.3684, -0.4631)).</a:t>
            </a:r>
          </a:p>
          <a:p>
            <a:pPr>
              <a:buFont typeface="Wingdings" pitchFamily="2" charset="2"/>
              <a:buNone/>
            </a:pPr>
            <a:endParaRPr lang="pt-B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8530" name="Rectangle 2"/>
          <p:cNvSpPr>
            <a:spLocks noGrp="1" noChangeArrowheads="1"/>
          </p:cNvSpPr>
          <p:nvPr>
            <p:ph type="title"/>
          </p:nvPr>
        </p:nvSpPr>
        <p:spPr/>
        <p:txBody>
          <a:bodyPr/>
          <a:lstStyle/>
          <a:p>
            <a:r>
              <a:rPr lang="pt-PT"/>
              <a:t>Case study 2: drug discovery</a:t>
            </a:r>
            <a:endParaRPr lang="en-US"/>
          </a:p>
        </p:txBody>
      </p:sp>
      <p:sp>
        <p:nvSpPr>
          <p:cNvPr id="918531" name="Rectangle 3"/>
          <p:cNvSpPr>
            <a:spLocks noGrp="1" noChangeArrowheads="1"/>
          </p:cNvSpPr>
          <p:nvPr>
            <p:ph type="body" idx="1"/>
          </p:nvPr>
        </p:nvSpPr>
        <p:spPr>
          <a:xfrm>
            <a:off x="533400" y="2101850"/>
            <a:ext cx="8305800" cy="4114800"/>
          </a:xfrm>
        </p:spPr>
        <p:txBody>
          <a:bodyPr/>
          <a:lstStyle/>
          <a:p>
            <a:pPr>
              <a:lnSpc>
                <a:spcPct val="90000"/>
              </a:lnSpc>
            </a:pPr>
            <a:r>
              <a:rPr lang="pt-PT" sz="2800"/>
              <a:t>Utilisation of </a:t>
            </a:r>
            <a:r>
              <a:rPr lang="pt-PT" sz="2800">
                <a:solidFill>
                  <a:srgbClr val="1A861F"/>
                </a:solidFill>
              </a:rPr>
              <a:t>refinement operator</a:t>
            </a:r>
          </a:p>
          <a:p>
            <a:pPr>
              <a:lnSpc>
                <a:spcPct val="90000"/>
              </a:lnSpc>
              <a:buFont typeface="Wingdings" pitchFamily="2" charset="2"/>
              <a:buNone/>
            </a:pPr>
            <a:r>
              <a:rPr lang="en-US" sz="1800"/>
              <a:t>refine(false,Clause):-      </a:t>
            </a:r>
          </a:p>
          <a:p>
            <a:pPr>
              <a:lnSpc>
                <a:spcPct val="90000"/>
              </a:lnSpc>
              <a:buFont typeface="Wingdings" pitchFamily="2" charset="2"/>
              <a:buNone/>
            </a:pPr>
            <a:r>
              <a:rPr lang="en-US" sz="1800"/>
              <a:t>    member(Point1, [hydrophobic(M,P1), hdonor(M,P1),halogen(M,P1),hacc(M,P1)]),</a:t>
            </a:r>
          </a:p>
          <a:p>
            <a:pPr>
              <a:lnSpc>
                <a:spcPct val="90000"/>
              </a:lnSpc>
              <a:buFont typeface="Wingdings" pitchFamily="2" charset="2"/>
              <a:buNone/>
            </a:pPr>
            <a:r>
              <a:rPr lang="en-US" sz="1800"/>
              <a:t>    member(Point2,[hydrophobic(M,P2),hdonor(M,P2),halogen(M,P2),hacc(M,P2)]),</a:t>
            </a:r>
          </a:p>
          <a:p>
            <a:pPr>
              <a:lnSpc>
                <a:spcPct val="90000"/>
              </a:lnSpc>
              <a:buFont typeface="Wingdings" pitchFamily="2" charset="2"/>
              <a:buNone/>
            </a:pPr>
            <a:r>
              <a:rPr lang="en-US" sz="1800"/>
              <a:t>    Clause = (active(M) :- Point1, Point2, dist(M,P1,P2,D1,E)).</a:t>
            </a:r>
          </a:p>
          <a:p>
            <a:pPr>
              <a:lnSpc>
                <a:spcPct val="90000"/>
              </a:lnSpc>
              <a:buFont typeface="Wingdings" pitchFamily="2" charset="2"/>
              <a:buNone/>
            </a:pPr>
            <a:endParaRPr lang="en-US" sz="1600"/>
          </a:p>
          <a:p>
            <a:pPr>
              <a:lnSpc>
                <a:spcPct val="90000"/>
              </a:lnSpc>
              <a:buFont typeface="Wingdings" pitchFamily="2" charset="2"/>
              <a:buNone/>
            </a:pPr>
            <a:r>
              <a:rPr lang="en-US" sz="1800"/>
              <a:t>refine(Clause1,Clause2):-</a:t>
            </a:r>
          </a:p>
          <a:p>
            <a:pPr>
              <a:lnSpc>
                <a:spcPct val="90000"/>
              </a:lnSpc>
              <a:buFont typeface="Wingdings" pitchFamily="2" charset="2"/>
              <a:buNone/>
            </a:pPr>
            <a:r>
              <a:rPr lang="en-US" sz="1800"/>
              <a:t>        Clause1 = (active(M) :- Point1,Point2, dist(M,P1,P2,D1,E)),      member(Point3,[hydrophobic(M,P3),hdonor(M,P3),halogen(M,P3),hacc(M,P3)]),</a:t>
            </a:r>
          </a:p>
          <a:p>
            <a:pPr>
              <a:lnSpc>
                <a:spcPct val="90000"/>
              </a:lnSpc>
              <a:buFont typeface="Wingdings" pitchFamily="2" charset="2"/>
              <a:buNone/>
            </a:pPr>
            <a:r>
              <a:rPr lang="en-US" sz="1800"/>
              <a:t>        Clause2 = (active(M) :- Point1, Point2, dist(M,P1,P2,D1,E),</a:t>
            </a:r>
          </a:p>
          <a:p>
            <a:pPr>
              <a:lnSpc>
                <a:spcPct val="90000"/>
              </a:lnSpc>
              <a:buFont typeface="Wingdings" pitchFamily="2" charset="2"/>
              <a:buNone/>
            </a:pPr>
            <a:r>
              <a:rPr lang="en-US" sz="1800"/>
              <a:t>                        Point3, dist(M,P1,P3,D2,E), dist(M,P2,P3,D3,E)).</a:t>
            </a:r>
          </a:p>
          <a:p>
            <a:pPr>
              <a:lnSpc>
                <a:spcPct val="90000"/>
              </a:lnSpc>
            </a:pPr>
            <a:r>
              <a:rPr lang="pt-PT" sz="2800"/>
              <a:t>Reduce search space!!!</a:t>
            </a:r>
            <a:endParaRPr lang="en-US" sz="2800"/>
          </a:p>
          <a:p>
            <a:pPr>
              <a:lnSpc>
                <a:spcPct val="90000"/>
              </a:lnSpc>
              <a:buFont typeface="Wingdings" pitchFamily="2" charset="2"/>
              <a:buNone/>
            </a:pPr>
            <a:endParaRPr lang="en-US" sz="2800"/>
          </a:p>
          <a:p>
            <a:pPr>
              <a:lnSpc>
                <a:spcPct val="90000"/>
              </a:lnSpc>
              <a:buFont typeface="Wingdings" pitchFamily="2" charset="2"/>
              <a:buNone/>
            </a:pPr>
            <a:endParaRPr lang="en-US" sz="18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02" name="Rectangle 2"/>
          <p:cNvSpPr>
            <a:spLocks noGrp="1" noChangeArrowheads="1"/>
          </p:cNvSpPr>
          <p:nvPr>
            <p:ph type="title"/>
          </p:nvPr>
        </p:nvSpPr>
        <p:spPr/>
        <p:txBody>
          <a:bodyPr/>
          <a:lstStyle/>
          <a:p>
            <a:r>
              <a:rPr lang="pt-PT"/>
              <a:t>Como avaliar resultados?</a:t>
            </a:r>
            <a:endParaRPr lang="en-US"/>
          </a:p>
        </p:txBody>
      </p:sp>
      <p:sp>
        <p:nvSpPr>
          <p:cNvPr id="870403" name="Rectangle 3"/>
          <p:cNvSpPr>
            <a:spLocks noGrp="1" noChangeArrowheads="1"/>
          </p:cNvSpPr>
          <p:nvPr>
            <p:ph type="body" idx="1"/>
          </p:nvPr>
        </p:nvSpPr>
        <p:spPr/>
        <p:txBody>
          <a:bodyPr/>
          <a:lstStyle/>
          <a:p>
            <a:pPr>
              <a:lnSpc>
                <a:spcPct val="80000"/>
              </a:lnSpc>
            </a:pPr>
            <a:r>
              <a:rPr lang="pt-PT" sz="2800"/>
              <a:t>Conjunto de treino?</a:t>
            </a:r>
          </a:p>
          <a:p>
            <a:pPr>
              <a:lnSpc>
                <a:spcPct val="80000"/>
              </a:lnSpc>
            </a:pPr>
            <a:r>
              <a:rPr lang="pt-PT" sz="2800"/>
              <a:t>Como verificar se o classificador encontrado (teoria) comporta-se bem para novos exemplos (que nunca foram vistos antes?)</a:t>
            </a:r>
          </a:p>
          <a:p>
            <a:pPr>
              <a:lnSpc>
                <a:spcPct val="80000"/>
              </a:lnSpc>
            </a:pPr>
            <a:r>
              <a:rPr lang="pt-PT" sz="2800"/>
              <a:t>Conjunto de ajuste (tuning set)</a:t>
            </a:r>
          </a:p>
          <a:p>
            <a:pPr>
              <a:lnSpc>
                <a:spcPct val="80000"/>
              </a:lnSpc>
            </a:pPr>
            <a:r>
              <a:rPr lang="pt-PT" sz="2800"/>
              <a:t>Métricas:</a:t>
            </a:r>
          </a:p>
          <a:p>
            <a:pPr lvl="1">
              <a:lnSpc>
                <a:spcPct val="80000"/>
              </a:lnSpc>
            </a:pPr>
            <a:r>
              <a:rPr lang="pt-PT" sz="2400"/>
              <a:t>Accuracy</a:t>
            </a:r>
          </a:p>
          <a:p>
            <a:pPr lvl="1">
              <a:lnSpc>
                <a:spcPct val="80000"/>
              </a:lnSpc>
            </a:pPr>
            <a:r>
              <a:rPr lang="pt-PT" sz="2400"/>
              <a:t>Receiver operating characteristic (ROC)</a:t>
            </a:r>
          </a:p>
          <a:p>
            <a:pPr lvl="1">
              <a:lnSpc>
                <a:spcPct val="80000"/>
              </a:lnSpc>
            </a:pPr>
            <a:r>
              <a:rPr lang="pt-PT" sz="2400"/>
              <a:t>Precision-recall (PR)</a:t>
            </a:r>
          </a:p>
          <a:p>
            <a:pPr lvl="1">
              <a:lnSpc>
                <a:spcPct val="80000"/>
              </a:lnSpc>
            </a:pPr>
            <a:r>
              <a:rPr lang="pt-PT" sz="2400"/>
              <a:t>Area under the curve (AUC)</a:t>
            </a:r>
          </a:p>
          <a:p>
            <a:pPr>
              <a:lnSpc>
                <a:spcPct val="80000"/>
              </a:lnSpc>
            </a:pPr>
            <a:endParaRPr lang="en-US" sz="28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9794" name="Rectangle 2"/>
          <p:cNvSpPr>
            <a:spLocks noGrp="1" noChangeArrowheads="1"/>
          </p:cNvSpPr>
          <p:nvPr>
            <p:ph type="title"/>
          </p:nvPr>
        </p:nvSpPr>
        <p:spPr/>
        <p:txBody>
          <a:bodyPr/>
          <a:lstStyle/>
          <a:p>
            <a:r>
              <a:rPr lang="pt-PT"/>
              <a:t>Como avaliar resultados?</a:t>
            </a:r>
            <a:endParaRPr lang="en-US"/>
          </a:p>
        </p:txBody>
      </p:sp>
      <p:sp>
        <p:nvSpPr>
          <p:cNvPr id="929795" name="Rectangle 3"/>
          <p:cNvSpPr>
            <a:spLocks noGrp="1" noChangeArrowheads="1"/>
          </p:cNvSpPr>
          <p:nvPr>
            <p:ph type="body" idx="1"/>
          </p:nvPr>
        </p:nvSpPr>
        <p:spPr/>
        <p:txBody>
          <a:bodyPr/>
          <a:lstStyle/>
          <a:p>
            <a:r>
              <a:rPr lang="pt-PT"/>
              <a:t>Classificadores separam:</a:t>
            </a:r>
          </a:p>
          <a:p>
            <a:pPr lvl="1"/>
            <a:r>
              <a:rPr lang="pt-PT"/>
              <a:t>TP: True positives</a:t>
            </a:r>
          </a:p>
          <a:p>
            <a:pPr lvl="1"/>
            <a:r>
              <a:rPr lang="pt-PT"/>
              <a:t>TN: True negatives</a:t>
            </a:r>
          </a:p>
          <a:p>
            <a:pPr lvl="1"/>
            <a:r>
              <a:rPr lang="pt-PT"/>
              <a:t>FP: False positives</a:t>
            </a:r>
          </a:p>
          <a:p>
            <a:pPr lvl="1"/>
            <a:r>
              <a:rPr lang="pt-PT"/>
              <a:t>FN: False negatives</a:t>
            </a:r>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0578" name="Rectangle 2"/>
          <p:cNvSpPr>
            <a:spLocks noGrp="1" noChangeArrowheads="1"/>
          </p:cNvSpPr>
          <p:nvPr>
            <p:ph type="title"/>
          </p:nvPr>
        </p:nvSpPr>
        <p:spPr/>
        <p:txBody>
          <a:bodyPr/>
          <a:lstStyle/>
          <a:p>
            <a:r>
              <a:rPr lang="pt-PT"/>
              <a:t>Como avaliar resultados?</a:t>
            </a:r>
            <a:endParaRPr lang="en-US"/>
          </a:p>
        </p:txBody>
      </p:sp>
      <p:sp>
        <p:nvSpPr>
          <p:cNvPr id="920579" name="Rectangle 3"/>
          <p:cNvSpPr>
            <a:spLocks noGrp="1" noChangeArrowheads="1"/>
          </p:cNvSpPr>
          <p:nvPr>
            <p:ph type="body" idx="1"/>
          </p:nvPr>
        </p:nvSpPr>
        <p:spPr>
          <a:xfrm>
            <a:off x="1143000" y="2133600"/>
            <a:ext cx="7772400" cy="4114800"/>
          </a:xfrm>
        </p:spPr>
        <p:txBody>
          <a:bodyPr/>
          <a:lstStyle/>
          <a:p>
            <a:r>
              <a:rPr lang="pt-PT"/>
              <a:t>Para minimizar erro do classificador em exemplos nunca vistos: cross-validation</a:t>
            </a:r>
          </a:p>
          <a:p>
            <a:r>
              <a:rPr lang="pt-PT"/>
              <a:t>Particiona o conjunto de treino em n partes iguais. Treina em n-1 e testa no n-ésimo conjunto. Repete n vezes</a:t>
            </a:r>
          </a:p>
          <a:p>
            <a:endParaRPr lang="en-US"/>
          </a:p>
        </p:txBody>
      </p:sp>
      <p:graphicFrame>
        <p:nvGraphicFramePr>
          <p:cNvPr id="920595" name="Group 19"/>
          <p:cNvGraphicFramePr>
            <a:graphicFrameLocks noGrp="1"/>
          </p:cNvGraphicFramePr>
          <p:nvPr/>
        </p:nvGraphicFramePr>
        <p:xfrm>
          <a:off x="1600200" y="4953000"/>
          <a:ext cx="6096000" cy="660400"/>
        </p:xfrm>
        <a:graphic>
          <a:graphicData uri="http://schemas.openxmlformats.org/drawingml/2006/table">
            <a:tbl>
              <a:tblPr/>
              <a:tblGrid>
                <a:gridCol w="1219200"/>
                <a:gridCol w="1219200"/>
                <a:gridCol w="1219200"/>
                <a:gridCol w="1219200"/>
                <a:gridCol w="1219200"/>
              </a:tblGrid>
              <a:tr h="66040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pt-PT" sz="2800" b="0" i="0" u="none" strike="noStrike" cap="none" normalizeH="0" baseline="0" smtClean="0">
                          <a:ln>
                            <a:noFill/>
                          </a:ln>
                          <a:solidFill>
                            <a:schemeClr val="tx1"/>
                          </a:solidFill>
                          <a:effectLst/>
                          <a:latin typeface="Times New Roman" pitchFamily="18" charset="0"/>
                        </a:rPr>
                        <a:t>teste</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920599" name="AutoShape 23"/>
          <p:cNvSpPr>
            <a:spLocks/>
          </p:cNvSpPr>
          <p:nvPr/>
        </p:nvSpPr>
        <p:spPr bwMode="auto">
          <a:xfrm rot="16200000">
            <a:off x="4953000" y="3810000"/>
            <a:ext cx="685800" cy="4800600"/>
          </a:xfrm>
          <a:prstGeom prst="leftBrace">
            <a:avLst>
              <a:gd name="adj1" fmla="val 58333"/>
              <a:gd name="adj2" fmla="val 50000"/>
            </a:avLst>
          </a:prstGeom>
          <a:noFill/>
          <a:ln w="9525">
            <a:solidFill>
              <a:schemeClr val="tx1"/>
            </a:solidFill>
            <a:miter lim="800000"/>
            <a:headEnd/>
            <a:tailEnd/>
          </a:ln>
          <a:effectLst/>
        </p:spPr>
        <p:txBody>
          <a:bodyPr wrap="none" anchor="ctr"/>
          <a:lstStyle/>
          <a:p>
            <a:endParaRPr lang="pt-PT"/>
          </a:p>
        </p:txBody>
      </p:sp>
      <p:sp>
        <p:nvSpPr>
          <p:cNvPr id="920600" name="Text Box 24"/>
          <p:cNvSpPr txBox="1">
            <a:spLocks noChangeArrowheads="1"/>
          </p:cNvSpPr>
          <p:nvPr/>
        </p:nvSpPr>
        <p:spPr bwMode="auto">
          <a:xfrm>
            <a:off x="4800600" y="5638800"/>
            <a:ext cx="815975" cy="579438"/>
          </a:xfrm>
          <a:prstGeom prst="rect">
            <a:avLst/>
          </a:prstGeom>
          <a:noFill/>
          <a:ln w="9525">
            <a:noFill/>
            <a:miter lim="800000"/>
            <a:headEnd/>
            <a:tailEnd/>
          </a:ln>
          <a:effectLst/>
        </p:spPr>
        <p:txBody>
          <a:bodyPr wrap="none">
            <a:spAutoFit/>
          </a:bodyPr>
          <a:lstStyle/>
          <a:p>
            <a:r>
              <a:rPr lang="pt-PT"/>
              <a:t>N-1</a:t>
            </a:r>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r>
              <a:rPr lang="pt-PT"/>
              <a:t>Como avaliar resultados?</a:t>
            </a:r>
            <a:endParaRPr lang="en-US"/>
          </a:p>
        </p:txBody>
      </p:sp>
      <p:sp>
        <p:nvSpPr>
          <p:cNvPr id="922627" name="Rectangle 3"/>
          <p:cNvSpPr>
            <a:spLocks noGrp="1" noChangeArrowheads="1"/>
          </p:cNvSpPr>
          <p:nvPr>
            <p:ph type="body" idx="1"/>
          </p:nvPr>
        </p:nvSpPr>
        <p:spPr/>
        <p:txBody>
          <a:bodyPr/>
          <a:lstStyle/>
          <a:p>
            <a:pPr>
              <a:lnSpc>
                <a:spcPct val="90000"/>
              </a:lnSpc>
            </a:pPr>
            <a:r>
              <a:rPr lang="pt-PT"/>
              <a:t>Leave-one-out: cross-validation onde temos n exemplos, treinamos em n-1 e deixamos 1 único exemplo para teste</a:t>
            </a:r>
          </a:p>
          <a:p>
            <a:pPr>
              <a:lnSpc>
                <a:spcPct val="90000"/>
              </a:lnSpc>
            </a:pPr>
            <a:r>
              <a:rPr lang="pt-PT"/>
              <a:t>Problemas com cross-validation: sobreposição de exemplos em cada conjunto de treino</a:t>
            </a:r>
          </a:p>
          <a:p>
            <a:pPr>
              <a:lnSpc>
                <a:spcPct val="90000"/>
              </a:lnSpc>
            </a:pPr>
            <a:r>
              <a:rPr lang="pt-PT"/>
              <a:t>Segundo Dietterich: 5 times 2-fold cross-validation should be used</a:t>
            </a:r>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7746" name="Rectangle 2"/>
          <p:cNvSpPr>
            <a:spLocks noGrp="1" noChangeArrowheads="1"/>
          </p:cNvSpPr>
          <p:nvPr>
            <p:ph type="title"/>
          </p:nvPr>
        </p:nvSpPr>
        <p:spPr>
          <a:xfrm>
            <a:off x="1066800" y="152400"/>
            <a:ext cx="7772400" cy="1143000"/>
          </a:xfrm>
        </p:spPr>
        <p:txBody>
          <a:bodyPr/>
          <a:lstStyle/>
          <a:p>
            <a:r>
              <a:rPr lang="pt-PT"/>
              <a:t>Avaliação</a:t>
            </a:r>
            <a:endParaRPr lang="en-US"/>
          </a:p>
        </p:txBody>
      </p:sp>
      <p:pic>
        <p:nvPicPr>
          <p:cNvPr id="927748" name="Picture 4" descr="new_roc"/>
          <p:cNvPicPr>
            <a:picLocks noChangeAspect="1" noChangeArrowheads="1"/>
          </p:cNvPicPr>
          <p:nvPr/>
        </p:nvPicPr>
        <p:blipFill>
          <a:blip r:embed="rId2" cstate="print"/>
          <a:srcRect/>
          <a:stretch>
            <a:fillRect/>
          </a:stretch>
        </p:blipFill>
        <p:spPr bwMode="auto">
          <a:xfrm>
            <a:off x="2971800" y="-1600200"/>
            <a:ext cx="5600700" cy="8001000"/>
          </a:xfrm>
          <a:prstGeom prst="rect">
            <a:avLst/>
          </a:prstGeom>
          <a:noFill/>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650" name="Rectangle 2"/>
          <p:cNvSpPr>
            <a:spLocks noGrp="1" noChangeArrowheads="1"/>
          </p:cNvSpPr>
          <p:nvPr>
            <p:ph type="title"/>
          </p:nvPr>
        </p:nvSpPr>
        <p:spPr/>
        <p:txBody>
          <a:bodyPr/>
          <a:lstStyle/>
          <a:p>
            <a:r>
              <a:rPr lang="pt-PT"/>
              <a:t>Como avaliar resultados?</a:t>
            </a:r>
            <a:endParaRPr lang="en-US"/>
          </a:p>
        </p:txBody>
      </p:sp>
      <p:sp>
        <p:nvSpPr>
          <p:cNvPr id="923651" name="Rectangle 3"/>
          <p:cNvSpPr>
            <a:spLocks noGrp="1" noChangeArrowheads="1"/>
          </p:cNvSpPr>
          <p:nvPr>
            <p:ph type="body" idx="1"/>
          </p:nvPr>
        </p:nvSpPr>
        <p:spPr/>
        <p:txBody>
          <a:bodyPr/>
          <a:lstStyle/>
          <a:p>
            <a:r>
              <a:rPr lang="pt-PT"/>
              <a:t>Tuning set?</a:t>
            </a:r>
          </a:p>
          <a:p>
            <a:r>
              <a:rPr lang="pt-PT"/>
              <a:t>Geralmente utilizado para estimar parâmetros</a:t>
            </a:r>
          </a:p>
          <a:p>
            <a:pPr>
              <a:buFont typeface="Wingdings" pitchFamily="2" charset="2"/>
              <a:buNone/>
            </a:pPr>
            <a:endParaRPr lang="pt-PT"/>
          </a:p>
          <a:p>
            <a:pPr>
              <a:buFont typeface="Wingdings" pitchFamily="2" charset="2"/>
              <a:buNone/>
            </a:pPr>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674" name="Rectangle 2"/>
          <p:cNvSpPr>
            <a:spLocks noGrp="1" noChangeArrowheads="1"/>
          </p:cNvSpPr>
          <p:nvPr>
            <p:ph type="title"/>
          </p:nvPr>
        </p:nvSpPr>
        <p:spPr/>
        <p:txBody>
          <a:bodyPr/>
          <a:lstStyle/>
          <a:p>
            <a:r>
              <a:rPr lang="pt-PT"/>
              <a:t>Métricas</a:t>
            </a:r>
            <a:endParaRPr lang="en-US"/>
          </a:p>
        </p:txBody>
      </p:sp>
      <p:sp>
        <p:nvSpPr>
          <p:cNvPr id="924675" name="Rectangle 3"/>
          <p:cNvSpPr>
            <a:spLocks noGrp="1" noChangeArrowheads="1"/>
          </p:cNvSpPr>
          <p:nvPr>
            <p:ph type="body" idx="1"/>
          </p:nvPr>
        </p:nvSpPr>
        <p:spPr>
          <a:xfrm>
            <a:off x="1066800" y="1905000"/>
            <a:ext cx="7772400" cy="4114800"/>
          </a:xfrm>
        </p:spPr>
        <p:txBody>
          <a:bodyPr/>
          <a:lstStyle/>
          <a:p>
            <a:r>
              <a:rPr lang="pt-PT"/>
              <a:t>Accuracy x Precision</a:t>
            </a:r>
          </a:p>
          <a:p>
            <a:pPr lvl="1">
              <a:buFont typeface="Wingdings" pitchFamily="2" charset="2"/>
              <a:buNone/>
            </a:pPr>
            <a:endParaRPr lang="en-US"/>
          </a:p>
        </p:txBody>
      </p:sp>
      <p:sp>
        <p:nvSpPr>
          <p:cNvPr id="924685" name="Text Box 13"/>
          <p:cNvSpPr txBox="1">
            <a:spLocks noChangeArrowheads="1"/>
          </p:cNvSpPr>
          <p:nvPr/>
        </p:nvSpPr>
        <p:spPr bwMode="auto">
          <a:xfrm>
            <a:off x="3740150" y="3124200"/>
            <a:ext cx="374650" cy="1006475"/>
          </a:xfrm>
          <a:prstGeom prst="rect">
            <a:avLst/>
          </a:prstGeom>
          <a:noFill/>
          <a:ln w="9525">
            <a:noFill/>
            <a:miter lim="800000"/>
            <a:headEnd/>
            <a:tailEnd/>
          </a:ln>
          <a:effectLst/>
        </p:spPr>
        <p:txBody>
          <a:bodyPr>
            <a:spAutoFit/>
          </a:bodyPr>
          <a:lstStyle/>
          <a:p>
            <a:r>
              <a:rPr lang="pt-PT" sz="6000">
                <a:solidFill>
                  <a:srgbClr val="FD3425"/>
                </a:solidFill>
              </a:rPr>
              <a:t>.</a:t>
            </a:r>
            <a:endParaRPr lang="en-US" sz="6000">
              <a:solidFill>
                <a:srgbClr val="FD3425"/>
              </a:solidFill>
            </a:endParaRPr>
          </a:p>
        </p:txBody>
      </p:sp>
      <p:grpSp>
        <p:nvGrpSpPr>
          <p:cNvPr id="924701" name="Group 29"/>
          <p:cNvGrpSpPr>
            <a:grpSpLocks/>
          </p:cNvGrpSpPr>
          <p:nvPr/>
        </p:nvGrpSpPr>
        <p:grpSpPr bwMode="auto">
          <a:xfrm>
            <a:off x="3886200" y="2438400"/>
            <a:ext cx="1447800" cy="1539875"/>
            <a:chOff x="2016" y="2102"/>
            <a:chExt cx="912" cy="970"/>
          </a:xfrm>
        </p:grpSpPr>
        <p:sp>
          <p:nvSpPr>
            <p:cNvPr id="924679" name="Oval 7"/>
            <p:cNvSpPr>
              <a:spLocks noChangeArrowheads="1"/>
            </p:cNvSpPr>
            <p:nvPr/>
          </p:nvSpPr>
          <p:spPr bwMode="auto">
            <a:xfrm>
              <a:off x="2016" y="2160"/>
              <a:ext cx="912" cy="912"/>
            </a:xfrm>
            <a:prstGeom prst="ellipse">
              <a:avLst/>
            </a:prstGeom>
            <a:noFill/>
            <a:ln w="9525">
              <a:solidFill>
                <a:schemeClr val="tx1"/>
              </a:solidFill>
              <a:miter lim="800000"/>
              <a:headEnd/>
              <a:tailEnd/>
            </a:ln>
            <a:effectLst/>
          </p:spPr>
          <p:txBody>
            <a:bodyPr wrap="none" anchor="ctr"/>
            <a:lstStyle/>
            <a:p>
              <a:endParaRPr lang="pt-PT"/>
            </a:p>
          </p:txBody>
        </p:sp>
        <p:sp>
          <p:nvSpPr>
            <p:cNvPr id="924680" name="Oval 8"/>
            <p:cNvSpPr>
              <a:spLocks noChangeArrowheads="1"/>
            </p:cNvSpPr>
            <p:nvPr/>
          </p:nvSpPr>
          <p:spPr bwMode="auto">
            <a:xfrm>
              <a:off x="2304" y="2448"/>
              <a:ext cx="336" cy="336"/>
            </a:xfrm>
            <a:prstGeom prst="ellipse">
              <a:avLst/>
            </a:prstGeom>
            <a:solidFill>
              <a:schemeClr val="accent1"/>
            </a:solidFill>
            <a:ln w="9525">
              <a:solidFill>
                <a:schemeClr val="tx1"/>
              </a:solidFill>
              <a:miter lim="800000"/>
              <a:headEnd/>
              <a:tailEnd/>
            </a:ln>
            <a:effectLst/>
          </p:spPr>
          <p:txBody>
            <a:bodyPr wrap="none" anchor="ctr"/>
            <a:lstStyle/>
            <a:p>
              <a:endParaRPr lang="pt-PT"/>
            </a:p>
          </p:txBody>
        </p:sp>
        <p:sp>
          <p:nvSpPr>
            <p:cNvPr id="924681" name="Text Box 9"/>
            <p:cNvSpPr txBox="1">
              <a:spLocks noChangeArrowheads="1"/>
            </p:cNvSpPr>
            <p:nvPr/>
          </p:nvSpPr>
          <p:spPr bwMode="auto">
            <a:xfrm>
              <a:off x="2090" y="2208"/>
              <a:ext cx="236" cy="634"/>
            </a:xfrm>
            <a:prstGeom prst="rect">
              <a:avLst/>
            </a:prstGeom>
            <a:noFill/>
            <a:ln w="9525">
              <a:noFill/>
              <a:miter lim="800000"/>
              <a:headEnd/>
              <a:tailEnd/>
            </a:ln>
            <a:effectLst/>
          </p:spPr>
          <p:txBody>
            <a:bodyPr>
              <a:spAutoFit/>
            </a:bodyPr>
            <a:lstStyle/>
            <a:p>
              <a:r>
                <a:rPr lang="pt-PT" sz="6000"/>
                <a:t>.</a:t>
              </a:r>
              <a:endParaRPr lang="en-US" sz="6000"/>
            </a:p>
          </p:txBody>
        </p:sp>
        <p:sp>
          <p:nvSpPr>
            <p:cNvPr id="924682" name="Text Box 10"/>
            <p:cNvSpPr txBox="1">
              <a:spLocks noChangeArrowheads="1"/>
            </p:cNvSpPr>
            <p:nvPr/>
          </p:nvSpPr>
          <p:spPr bwMode="auto">
            <a:xfrm>
              <a:off x="2186" y="2304"/>
              <a:ext cx="236" cy="634"/>
            </a:xfrm>
            <a:prstGeom prst="rect">
              <a:avLst/>
            </a:prstGeom>
            <a:noFill/>
            <a:ln w="9525">
              <a:noFill/>
              <a:miter lim="800000"/>
              <a:headEnd/>
              <a:tailEnd/>
            </a:ln>
            <a:effectLst/>
          </p:spPr>
          <p:txBody>
            <a:bodyPr>
              <a:spAutoFit/>
            </a:bodyPr>
            <a:lstStyle/>
            <a:p>
              <a:r>
                <a:rPr lang="pt-PT" sz="6000"/>
                <a:t>.</a:t>
              </a:r>
              <a:endParaRPr lang="en-US" sz="6000"/>
            </a:p>
          </p:txBody>
        </p:sp>
        <p:sp>
          <p:nvSpPr>
            <p:cNvPr id="924683" name="Text Box 11"/>
            <p:cNvSpPr txBox="1">
              <a:spLocks noChangeArrowheads="1"/>
            </p:cNvSpPr>
            <p:nvPr/>
          </p:nvSpPr>
          <p:spPr bwMode="auto">
            <a:xfrm>
              <a:off x="2160" y="2246"/>
              <a:ext cx="236" cy="634"/>
            </a:xfrm>
            <a:prstGeom prst="rect">
              <a:avLst/>
            </a:prstGeom>
            <a:noFill/>
            <a:ln w="9525">
              <a:noFill/>
              <a:miter lim="800000"/>
              <a:headEnd/>
              <a:tailEnd/>
            </a:ln>
            <a:effectLst/>
          </p:spPr>
          <p:txBody>
            <a:bodyPr>
              <a:spAutoFit/>
            </a:bodyPr>
            <a:lstStyle/>
            <a:p>
              <a:r>
                <a:rPr lang="pt-PT" sz="6000"/>
                <a:t>.</a:t>
              </a:r>
              <a:endParaRPr lang="en-US" sz="6000"/>
            </a:p>
          </p:txBody>
        </p:sp>
        <p:sp>
          <p:nvSpPr>
            <p:cNvPr id="924684" name="Text Box 12"/>
            <p:cNvSpPr txBox="1">
              <a:spLocks noChangeArrowheads="1"/>
            </p:cNvSpPr>
            <p:nvPr/>
          </p:nvSpPr>
          <p:spPr bwMode="auto">
            <a:xfrm>
              <a:off x="2112" y="2304"/>
              <a:ext cx="236" cy="634"/>
            </a:xfrm>
            <a:prstGeom prst="rect">
              <a:avLst/>
            </a:prstGeom>
            <a:noFill/>
            <a:ln w="9525">
              <a:noFill/>
              <a:miter lim="800000"/>
              <a:headEnd/>
              <a:tailEnd/>
            </a:ln>
            <a:effectLst/>
          </p:spPr>
          <p:txBody>
            <a:bodyPr>
              <a:spAutoFit/>
            </a:bodyPr>
            <a:lstStyle/>
            <a:p>
              <a:r>
                <a:rPr lang="pt-PT" sz="6000"/>
                <a:t>.</a:t>
              </a:r>
              <a:endParaRPr lang="en-US" sz="6000"/>
            </a:p>
          </p:txBody>
        </p:sp>
        <p:sp>
          <p:nvSpPr>
            <p:cNvPr id="924686" name="Text Box 14"/>
            <p:cNvSpPr txBox="1">
              <a:spLocks noChangeArrowheads="1"/>
            </p:cNvSpPr>
            <p:nvPr/>
          </p:nvSpPr>
          <p:spPr bwMode="auto">
            <a:xfrm>
              <a:off x="2308" y="2102"/>
              <a:ext cx="236" cy="634"/>
            </a:xfrm>
            <a:prstGeom prst="rect">
              <a:avLst/>
            </a:prstGeom>
            <a:noFill/>
            <a:ln w="9525">
              <a:noFill/>
              <a:miter lim="800000"/>
              <a:headEnd/>
              <a:tailEnd/>
            </a:ln>
            <a:effectLst/>
          </p:spPr>
          <p:txBody>
            <a:bodyPr>
              <a:spAutoFit/>
            </a:bodyPr>
            <a:lstStyle/>
            <a:p>
              <a:r>
                <a:rPr lang="pt-PT" sz="6000">
                  <a:solidFill>
                    <a:srgbClr val="FD3425"/>
                  </a:solidFill>
                </a:rPr>
                <a:t>.</a:t>
              </a:r>
              <a:endParaRPr lang="en-US" sz="6000">
                <a:solidFill>
                  <a:srgbClr val="FD3425"/>
                </a:solidFill>
              </a:endParaRPr>
            </a:p>
          </p:txBody>
        </p:sp>
        <p:sp>
          <p:nvSpPr>
            <p:cNvPr id="924687" name="Text Box 15"/>
            <p:cNvSpPr txBox="1">
              <a:spLocks noChangeArrowheads="1"/>
            </p:cNvSpPr>
            <p:nvPr/>
          </p:nvSpPr>
          <p:spPr bwMode="auto">
            <a:xfrm>
              <a:off x="2352" y="2294"/>
              <a:ext cx="236" cy="634"/>
            </a:xfrm>
            <a:prstGeom prst="rect">
              <a:avLst/>
            </a:prstGeom>
            <a:noFill/>
            <a:ln w="9525">
              <a:noFill/>
              <a:miter lim="800000"/>
              <a:headEnd/>
              <a:tailEnd/>
            </a:ln>
            <a:effectLst/>
          </p:spPr>
          <p:txBody>
            <a:bodyPr>
              <a:spAutoFit/>
            </a:bodyPr>
            <a:lstStyle/>
            <a:p>
              <a:r>
                <a:rPr lang="pt-PT" sz="6000">
                  <a:solidFill>
                    <a:srgbClr val="FD3425"/>
                  </a:solidFill>
                </a:rPr>
                <a:t>.</a:t>
              </a:r>
              <a:endParaRPr lang="en-US" sz="6000">
                <a:solidFill>
                  <a:srgbClr val="FD3425"/>
                </a:solidFill>
              </a:endParaRPr>
            </a:p>
          </p:txBody>
        </p:sp>
        <p:sp>
          <p:nvSpPr>
            <p:cNvPr id="924688" name="Text Box 16"/>
            <p:cNvSpPr txBox="1">
              <a:spLocks noChangeArrowheads="1"/>
            </p:cNvSpPr>
            <p:nvPr/>
          </p:nvSpPr>
          <p:spPr bwMode="auto">
            <a:xfrm>
              <a:off x="2496" y="2102"/>
              <a:ext cx="236" cy="634"/>
            </a:xfrm>
            <a:prstGeom prst="rect">
              <a:avLst/>
            </a:prstGeom>
            <a:noFill/>
            <a:ln w="9525">
              <a:noFill/>
              <a:miter lim="800000"/>
              <a:headEnd/>
              <a:tailEnd/>
            </a:ln>
            <a:effectLst/>
          </p:spPr>
          <p:txBody>
            <a:bodyPr>
              <a:spAutoFit/>
            </a:bodyPr>
            <a:lstStyle/>
            <a:p>
              <a:r>
                <a:rPr lang="pt-PT" sz="6000">
                  <a:solidFill>
                    <a:srgbClr val="FD3425"/>
                  </a:solidFill>
                </a:rPr>
                <a:t>.</a:t>
              </a:r>
              <a:endParaRPr lang="en-US" sz="6000">
                <a:solidFill>
                  <a:srgbClr val="FD3425"/>
                </a:solidFill>
              </a:endParaRPr>
            </a:p>
          </p:txBody>
        </p:sp>
      </p:grpSp>
      <p:sp>
        <p:nvSpPr>
          <p:cNvPr id="924689" name="Text Box 17"/>
          <p:cNvSpPr txBox="1">
            <a:spLocks noChangeArrowheads="1"/>
          </p:cNvSpPr>
          <p:nvPr/>
        </p:nvSpPr>
        <p:spPr bwMode="auto">
          <a:xfrm>
            <a:off x="5111750" y="2362200"/>
            <a:ext cx="2813050" cy="1006475"/>
          </a:xfrm>
          <a:prstGeom prst="rect">
            <a:avLst/>
          </a:prstGeom>
          <a:noFill/>
          <a:ln w="9525">
            <a:noFill/>
            <a:miter lim="800000"/>
            <a:headEnd/>
            <a:tailEnd/>
          </a:ln>
          <a:effectLst/>
        </p:spPr>
        <p:txBody>
          <a:bodyPr>
            <a:spAutoFit/>
          </a:bodyPr>
          <a:lstStyle/>
          <a:p>
            <a:r>
              <a:rPr lang="pt-PT" sz="6000">
                <a:solidFill>
                  <a:srgbClr val="FD3425"/>
                </a:solidFill>
              </a:rPr>
              <a:t>. </a:t>
            </a:r>
            <a:r>
              <a:rPr lang="pt-PT" sz="3600">
                <a:solidFill>
                  <a:srgbClr val="FD3425"/>
                </a:solidFill>
              </a:rPr>
              <a:t>Accuracy</a:t>
            </a:r>
            <a:endParaRPr lang="en-US" sz="3600">
              <a:solidFill>
                <a:srgbClr val="FD3425"/>
              </a:solidFill>
            </a:endParaRPr>
          </a:p>
        </p:txBody>
      </p:sp>
      <p:sp>
        <p:nvSpPr>
          <p:cNvPr id="924692" name="Text Box 20"/>
          <p:cNvSpPr txBox="1">
            <a:spLocks noChangeArrowheads="1"/>
          </p:cNvSpPr>
          <p:nvPr/>
        </p:nvSpPr>
        <p:spPr bwMode="auto">
          <a:xfrm>
            <a:off x="5389563" y="2819400"/>
            <a:ext cx="2078037" cy="1006475"/>
          </a:xfrm>
          <a:prstGeom prst="rect">
            <a:avLst/>
          </a:prstGeom>
          <a:noFill/>
          <a:ln w="9525">
            <a:noFill/>
            <a:miter lim="800000"/>
            <a:headEnd/>
            <a:tailEnd/>
          </a:ln>
          <a:effectLst/>
        </p:spPr>
        <p:txBody>
          <a:bodyPr wrap="none">
            <a:spAutoFit/>
          </a:bodyPr>
          <a:lstStyle/>
          <a:p>
            <a:r>
              <a:rPr lang="pt-PT" sz="6000">
                <a:solidFill>
                  <a:srgbClr val="090807"/>
                </a:solidFill>
              </a:rPr>
              <a:t>. </a:t>
            </a:r>
            <a:r>
              <a:rPr lang="pt-PT">
                <a:solidFill>
                  <a:srgbClr val="090807"/>
                </a:solidFill>
              </a:rPr>
              <a:t>Precision</a:t>
            </a:r>
            <a:endParaRPr lang="en-US">
              <a:solidFill>
                <a:srgbClr val="090807"/>
              </a:solidFill>
            </a:endParaRPr>
          </a:p>
        </p:txBody>
      </p:sp>
      <p:sp>
        <p:nvSpPr>
          <p:cNvPr id="924693" name="Text Box 21"/>
          <p:cNvSpPr txBox="1">
            <a:spLocks noChangeArrowheads="1"/>
          </p:cNvSpPr>
          <p:nvPr/>
        </p:nvSpPr>
        <p:spPr bwMode="auto">
          <a:xfrm>
            <a:off x="523875" y="4648200"/>
            <a:ext cx="4048125" cy="579438"/>
          </a:xfrm>
          <a:prstGeom prst="rect">
            <a:avLst/>
          </a:prstGeom>
          <a:noFill/>
          <a:ln w="9525">
            <a:noFill/>
            <a:miter lim="800000"/>
            <a:headEnd/>
            <a:tailEnd/>
          </a:ln>
          <a:effectLst/>
        </p:spPr>
        <p:txBody>
          <a:bodyPr wrap="none">
            <a:spAutoFit/>
          </a:bodyPr>
          <a:lstStyle/>
          <a:p>
            <a:r>
              <a:rPr lang="pt-PT"/>
              <a:t>Acc1 = (TP+TN)/Totex</a:t>
            </a:r>
            <a:endParaRPr lang="en-US"/>
          </a:p>
        </p:txBody>
      </p:sp>
      <p:sp>
        <p:nvSpPr>
          <p:cNvPr id="924694" name="Text Box 22"/>
          <p:cNvSpPr txBox="1">
            <a:spLocks noChangeArrowheads="1"/>
          </p:cNvSpPr>
          <p:nvPr/>
        </p:nvSpPr>
        <p:spPr bwMode="auto">
          <a:xfrm>
            <a:off x="-50800" y="5211763"/>
            <a:ext cx="8051800" cy="579437"/>
          </a:xfrm>
          <a:prstGeom prst="rect">
            <a:avLst/>
          </a:prstGeom>
          <a:noFill/>
          <a:ln w="9525">
            <a:noFill/>
            <a:miter lim="800000"/>
            <a:headEnd/>
            <a:tailEnd/>
          </a:ln>
          <a:effectLst/>
        </p:spPr>
        <p:txBody>
          <a:bodyPr>
            <a:spAutoFit/>
          </a:bodyPr>
          <a:lstStyle/>
          <a:p>
            <a:r>
              <a:rPr lang="pt-PT"/>
              <a:t>Acc2 = (TP/(TP+FP) + TN/(TN+FN)) / 2</a:t>
            </a:r>
            <a:endParaRPr lang="en-US"/>
          </a:p>
        </p:txBody>
      </p:sp>
      <p:sp>
        <p:nvSpPr>
          <p:cNvPr id="924695" name="Rectangle 23"/>
          <p:cNvSpPr>
            <a:spLocks noChangeArrowheads="1"/>
          </p:cNvSpPr>
          <p:nvPr/>
        </p:nvSpPr>
        <p:spPr bwMode="auto">
          <a:xfrm>
            <a:off x="1371600" y="6019800"/>
            <a:ext cx="1905000" cy="533400"/>
          </a:xfrm>
          <a:prstGeom prst="rect">
            <a:avLst/>
          </a:prstGeom>
          <a:noFill/>
          <a:ln w="25400">
            <a:solidFill>
              <a:srgbClr val="FF0000"/>
            </a:solidFill>
            <a:miter lim="800000"/>
            <a:headEnd/>
            <a:tailEnd/>
          </a:ln>
          <a:effectLst/>
        </p:spPr>
        <p:txBody>
          <a:bodyPr wrap="none" anchor="ctr"/>
          <a:lstStyle/>
          <a:p>
            <a:endParaRPr lang="pt-PT"/>
          </a:p>
        </p:txBody>
      </p:sp>
      <p:sp>
        <p:nvSpPr>
          <p:cNvPr id="924696" name="Rectangle 24"/>
          <p:cNvSpPr>
            <a:spLocks noChangeArrowheads="1"/>
          </p:cNvSpPr>
          <p:nvPr/>
        </p:nvSpPr>
        <p:spPr bwMode="auto">
          <a:xfrm>
            <a:off x="4572000" y="6019800"/>
            <a:ext cx="2133600" cy="533400"/>
          </a:xfrm>
          <a:prstGeom prst="rect">
            <a:avLst/>
          </a:prstGeom>
          <a:noFill/>
          <a:ln w="25400">
            <a:solidFill>
              <a:srgbClr val="FF0000"/>
            </a:solidFill>
            <a:miter lim="800000"/>
            <a:headEnd/>
            <a:tailEnd/>
          </a:ln>
          <a:effectLst/>
        </p:spPr>
        <p:txBody>
          <a:bodyPr wrap="none" anchor="ctr"/>
          <a:lstStyle/>
          <a:p>
            <a:endParaRPr lang="pt-PT"/>
          </a:p>
        </p:txBody>
      </p:sp>
      <p:sp>
        <p:nvSpPr>
          <p:cNvPr id="924697" name="Text Box 25"/>
          <p:cNvSpPr txBox="1">
            <a:spLocks noChangeArrowheads="1"/>
          </p:cNvSpPr>
          <p:nvPr/>
        </p:nvSpPr>
        <p:spPr bwMode="auto">
          <a:xfrm>
            <a:off x="1447800" y="6096000"/>
            <a:ext cx="1565275" cy="396875"/>
          </a:xfrm>
          <a:prstGeom prst="rect">
            <a:avLst/>
          </a:prstGeom>
          <a:noFill/>
          <a:ln w="9525">
            <a:noFill/>
            <a:miter lim="800000"/>
            <a:headEnd/>
            <a:tailEnd/>
          </a:ln>
          <a:effectLst/>
        </p:spPr>
        <p:txBody>
          <a:bodyPr wrap="none">
            <a:spAutoFit/>
          </a:bodyPr>
          <a:lstStyle/>
          <a:p>
            <a:r>
              <a:rPr lang="pt-PT" sz="2000"/>
              <a:t>Tx acerto pos</a:t>
            </a:r>
            <a:endParaRPr lang="en-US" sz="2000"/>
          </a:p>
        </p:txBody>
      </p:sp>
      <p:sp>
        <p:nvSpPr>
          <p:cNvPr id="924698" name="Text Box 26"/>
          <p:cNvSpPr txBox="1">
            <a:spLocks noChangeArrowheads="1"/>
          </p:cNvSpPr>
          <p:nvPr/>
        </p:nvSpPr>
        <p:spPr bwMode="auto">
          <a:xfrm>
            <a:off x="4821238" y="6096000"/>
            <a:ext cx="1579562" cy="396875"/>
          </a:xfrm>
          <a:prstGeom prst="rect">
            <a:avLst/>
          </a:prstGeom>
          <a:noFill/>
          <a:ln w="9525">
            <a:noFill/>
            <a:miter lim="800000"/>
            <a:headEnd/>
            <a:tailEnd/>
          </a:ln>
          <a:effectLst/>
        </p:spPr>
        <p:txBody>
          <a:bodyPr wrap="none">
            <a:spAutoFit/>
          </a:bodyPr>
          <a:lstStyle/>
          <a:p>
            <a:r>
              <a:rPr lang="pt-PT" sz="2000"/>
              <a:t>Tx acerto neg</a:t>
            </a:r>
            <a:endParaRPr lang="en-US" sz="2000"/>
          </a:p>
        </p:txBody>
      </p:sp>
      <p:sp>
        <p:nvSpPr>
          <p:cNvPr id="924699" name="Line 27"/>
          <p:cNvSpPr>
            <a:spLocks noChangeShapeType="1"/>
          </p:cNvSpPr>
          <p:nvPr/>
        </p:nvSpPr>
        <p:spPr bwMode="auto">
          <a:xfrm flipV="1">
            <a:off x="2209800" y="5791200"/>
            <a:ext cx="228600" cy="152400"/>
          </a:xfrm>
          <a:prstGeom prst="line">
            <a:avLst/>
          </a:prstGeom>
          <a:noFill/>
          <a:ln w="9525">
            <a:solidFill>
              <a:schemeClr val="tx1"/>
            </a:solidFill>
            <a:miter lim="800000"/>
            <a:headEnd/>
            <a:tailEnd type="triangle" w="med" len="med"/>
          </a:ln>
          <a:effectLst/>
        </p:spPr>
        <p:txBody>
          <a:bodyPr wrap="none"/>
          <a:lstStyle/>
          <a:p>
            <a:endParaRPr lang="pt-PT"/>
          </a:p>
        </p:txBody>
      </p:sp>
      <p:sp>
        <p:nvSpPr>
          <p:cNvPr id="924700" name="Line 28"/>
          <p:cNvSpPr>
            <a:spLocks noChangeShapeType="1"/>
          </p:cNvSpPr>
          <p:nvPr/>
        </p:nvSpPr>
        <p:spPr bwMode="auto">
          <a:xfrm flipV="1">
            <a:off x="5562600" y="5715000"/>
            <a:ext cx="152400" cy="228600"/>
          </a:xfrm>
          <a:prstGeom prst="line">
            <a:avLst/>
          </a:prstGeom>
          <a:noFill/>
          <a:ln w="9525">
            <a:solidFill>
              <a:schemeClr val="tx1"/>
            </a:solidFill>
            <a:miter lim="800000"/>
            <a:headEnd/>
            <a:tailEnd type="triangle" w="med" len="med"/>
          </a:ln>
          <a:effectLst/>
        </p:spPr>
        <p:txBody>
          <a:bodyPr wrap="none"/>
          <a:lstStyle/>
          <a:p>
            <a:endParaRPr lang="pt-PT"/>
          </a:p>
        </p:txBody>
      </p:sp>
      <p:sp>
        <p:nvSpPr>
          <p:cNvPr id="924704" name="Text Box 32"/>
          <p:cNvSpPr txBox="1">
            <a:spLocks noChangeArrowheads="1"/>
          </p:cNvSpPr>
          <p:nvPr/>
        </p:nvSpPr>
        <p:spPr bwMode="auto">
          <a:xfrm>
            <a:off x="533400" y="4038600"/>
            <a:ext cx="3052763" cy="579438"/>
          </a:xfrm>
          <a:prstGeom prst="rect">
            <a:avLst/>
          </a:prstGeom>
          <a:noFill/>
          <a:ln w="9525">
            <a:noFill/>
            <a:miter lim="800000"/>
            <a:headEnd/>
            <a:tailEnd/>
          </a:ln>
          <a:effectLst/>
        </p:spPr>
        <p:txBody>
          <a:bodyPr wrap="none">
            <a:spAutoFit/>
          </a:bodyPr>
          <a:lstStyle/>
          <a:p>
            <a:r>
              <a:rPr lang="pt-PT"/>
              <a:t>P = TP / (TP+FP)</a:t>
            </a:r>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1048" name="Group 232"/>
          <p:cNvGraphicFramePr>
            <a:graphicFrameLocks noGrp="1"/>
          </p:cNvGraphicFramePr>
          <p:nvPr/>
        </p:nvGraphicFramePr>
        <p:xfrm>
          <a:off x="0" y="609600"/>
          <a:ext cx="10090150" cy="2668589"/>
        </p:xfrm>
        <a:graphic>
          <a:graphicData uri="http://schemas.openxmlformats.org/drawingml/2006/table">
            <a:tbl>
              <a:tblPr/>
              <a:tblGrid>
                <a:gridCol w="2522538"/>
                <a:gridCol w="2522537"/>
                <a:gridCol w="2522538"/>
                <a:gridCol w="2522537"/>
              </a:tblGrid>
              <a:tr h="419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800" b="1" i="0" u="none" strike="noStrike" cap="none" normalizeH="0" baseline="0" smtClean="0">
                          <a:ln>
                            <a:noFill/>
                          </a:ln>
                          <a:solidFill>
                            <a:schemeClr val="tx1"/>
                          </a:solidFill>
                          <a:effectLst/>
                          <a:latin typeface="Times New Roman" pitchFamily="18" charset="0"/>
                        </a:rPr>
                        <a:t> A         </a:t>
                      </a:r>
                      <a:endParaRPr kumimoji="1" lang="en-US" sz="1800" b="0" i="0" u="none" strike="noStrike" cap="none" normalizeH="0" baseline="0" smtClean="0">
                        <a:ln>
                          <a:noFill/>
                        </a:ln>
                        <a:solidFill>
                          <a:schemeClr val="tx1"/>
                        </a:solidFill>
                        <a:effectLst/>
                        <a:latin typeface="Times New Roman" pitchFamily="18" charset="0"/>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800" b="1" i="0" u="none" strike="noStrike" cap="none" normalizeH="0" baseline="0" smtClean="0">
                          <a:ln>
                            <a:noFill/>
                          </a:ln>
                          <a:solidFill>
                            <a:schemeClr val="tx1"/>
                          </a:solidFill>
                          <a:effectLst/>
                          <a:latin typeface="Times New Roman" pitchFamily="18" charset="0"/>
                        </a:rPr>
                        <a:t>B</a:t>
                      </a:r>
                      <a:endParaRPr kumimoji="1" lang="en-US" sz="18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800" b="1" i="0" u="none" strike="noStrike" cap="none" normalizeH="0" baseline="0" smtClean="0">
                          <a:ln>
                            <a:noFill/>
                          </a:ln>
                          <a:solidFill>
                            <a:schemeClr val="tx1"/>
                          </a:solidFill>
                          <a:effectLst/>
                          <a:latin typeface="Times New Roman" pitchFamily="18" charset="0"/>
                        </a:rPr>
                        <a:t>C</a:t>
                      </a:r>
                      <a:endParaRPr kumimoji="1" lang="en-US" sz="18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800" b="1" i="0" u="none" strike="noStrike" cap="none" normalizeH="0" baseline="0" smtClean="0">
                          <a:ln>
                            <a:noFill/>
                          </a:ln>
                          <a:solidFill>
                            <a:schemeClr val="tx1"/>
                          </a:solidFill>
                          <a:effectLst/>
                          <a:latin typeface="Times New Roman" pitchFamily="18" charset="0"/>
                        </a:rPr>
                        <a:t>C'</a:t>
                      </a:r>
                      <a:endParaRPr kumimoji="1" lang="en-US" sz="1800" b="0" i="0" u="none" strike="noStrike" cap="none" normalizeH="0" baseline="0" smtClean="0">
                        <a:ln>
                          <a:noFill/>
                        </a:ln>
                        <a:solidFill>
                          <a:schemeClr val="tx1"/>
                        </a:solidFill>
                        <a:effectLst/>
                        <a:latin typeface="Times New Roman" pitchFamily="18" charset="0"/>
                      </a:endParaRPr>
                    </a:p>
                  </a:txBody>
                  <a:tcPr anchor="ctr" horzOverflow="overflow">
                    <a:lnL>
                      <a:noFill/>
                    </a:lnL>
                    <a:lnR cap="flat">
                      <a:noFill/>
                    </a:lnR>
                    <a:lnT cap="flat">
                      <a:noFill/>
                    </a:lnT>
                    <a:lnB>
                      <a:noFill/>
                    </a:lnB>
                    <a:lnTlToBr>
                      <a:noFill/>
                    </a:lnTlToBr>
                    <a:lnBlToTr>
                      <a:noFill/>
                    </a:lnBlToTr>
                    <a:noFill/>
                  </a:tcPr>
                </a:tc>
              </a:tr>
              <a:tr h="125412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0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0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0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pt-PT" sz="20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noFill/>
                  </a:tcPr>
                </a:tc>
              </a:tr>
              <a:tr h="331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TPR = 0.63</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TPR = 0.77</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TPR = 0.24</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TPR = 0.88</a:t>
                      </a:r>
                    </a:p>
                  </a:txBody>
                  <a:tcPr anchor="ctr" horzOverflow="overflow">
                    <a:lnL>
                      <a:noFill/>
                    </a:lnL>
                    <a:lnR cap="flat">
                      <a:noFill/>
                    </a:lnR>
                    <a:lnT>
                      <a:noFill/>
                    </a:lnT>
                    <a:lnB>
                      <a:noFill/>
                    </a:lnB>
                    <a:lnTlToBr>
                      <a:noFill/>
                    </a:lnTlToBr>
                    <a:lnBlToTr>
                      <a:noFill/>
                    </a:lnBlToTr>
                    <a:noFill/>
                  </a:tcPr>
                </a:tc>
              </a:tr>
              <a:tr h="331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FPR = 0.28</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FPR = 0.77</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FPR = 0.88</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FPR = 0.24</a:t>
                      </a:r>
                    </a:p>
                  </a:txBody>
                  <a:tcPr anchor="ctr" horzOverflow="overflow">
                    <a:lnL>
                      <a:noFill/>
                    </a:lnL>
                    <a:lnR cap="flat">
                      <a:noFill/>
                    </a:lnR>
                    <a:lnT>
                      <a:noFill/>
                    </a:lnT>
                    <a:lnB>
                      <a:noFill/>
                    </a:lnB>
                    <a:lnTlToBr>
                      <a:noFill/>
                    </a:lnTlToBr>
                    <a:lnBlToTr>
                      <a:noFill/>
                    </a:lnBlToTr>
                    <a:noFill/>
                  </a:tcPr>
                </a:tc>
              </a:tr>
              <a:tr h="331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ACC = 0.68</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ACC = 0.50</a:t>
                      </a: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ACC = 0.18</a:t>
                      </a: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ACC = 0.82</a:t>
                      </a:r>
                    </a:p>
                  </a:txBody>
                  <a:tcPr anchor="ctr" horzOverflow="overflow">
                    <a:lnL>
                      <a:noFill/>
                    </a:lnL>
                    <a:lnR cap="flat">
                      <a:noFill/>
                    </a:lnR>
                    <a:lnT>
                      <a:noFill/>
                    </a:lnT>
                    <a:lnB cap="flat">
                      <a:noFill/>
                    </a:lnB>
                    <a:lnTlToBr>
                      <a:noFill/>
                    </a:lnTlToBr>
                    <a:lnBlToTr>
                      <a:noFill/>
                    </a:lnBlToTr>
                    <a:noFill/>
                  </a:tcPr>
                </a:tc>
              </a:tr>
            </a:tbl>
          </a:graphicData>
        </a:graphic>
      </p:graphicFrame>
      <p:graphicFrame>
        <p:nvGraphicFramePr>
          <p:cNvPr id="931030" name="Group 214"/>
          <p:cNvGraphicFramePr>
            <a:graphicFrameLocks noGrp="1"/>
          </p:cNvGraphicFramePr>
          <p:nvPr/>
        </p:nvGraphicFramePr>
        <p:xfrm>
          <a:off x="15875" y="990600"/>
          <a:ext cx="2270125" cy="1371600"/>
        </p:xfrm>
        <a:graphic>
          <a:graphicData uri="http://schemas.openxmlformats.org/drawingml/2006/table">
            <a:tbl>
              <a:tblPr/>
              <a:tblGrid>
                <a:gridCol w="865188"/>
                <a:gridCol w="876300"/>
                <a:gridCol w="528637"/>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TP=63</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FP=28</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91</a:t>
                      </a:r>
                    </a:p>
                  </a:txBody>
                  <a:tcPr anchor="ctr" horzOverflow="overflow">
                    <a:lnL w="0" cap="flat" cmpd="sng" algn="ctr">
                      <a:solidFill>
                        <a:srgbClr val="010000"/>
                      </a:solidFill>
                      <a:prstDash val="solid"/>
                      <a:miter lim="800000"/>
                      <a:headEnd type="none" w="med" len="med"/>
                      <a:tailEnd type="none" w="med" len="med"/>
                    </a:lnL>
                    <a:lnR cap="flat">
                      <a:noFill/>
                    </a:lnR>
                    <a:lnT cap="flat">
                      <a:noFill/>
                    </a:lnT>
                    <a:lnB>
                      <a:noFill/>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FN=37</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TN=72</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109</a:t>
                      </a:r>
                    </a:p>
                  </a:txBody>
                  <a:tcPr anchor="ctr" horzOverflow="overflow">
                    <a:lnL w="0" cap="flat" cmpd="sng" algn="ctr">
                      <a:solidFill>
                        <a:srgbClr val="010000"/>
                      </a:solidFill>
                      <a:prstDash val="solid"/>
                      <a:miter lim="800000"/>
                      <a:headEnd type="none" w="med" len="med"/>
                      <a:tailEnd type="none" w="med" len="med"/>
                    </a:lnL>
                    <a:lnR cap="flat">
                      <a:noFill/>
                    </a:lnR>
                    <a:lnT>
                      <a:noFill/>
                    </a:lnT>
                    <a:lnB>
                      <a:noFill/>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100</a:t>
                      </a:r>
                    </a:p>
                  </a:txBody>
                  <a:tcPr anchor="ctr" horzOverflow="overflow">
                    <a:lnL cap="flat">
                      <a:noFill/>
                    </a:lnL>
                    <a:lnR>
                      <a:noFill/>
                    </a:lnR>
                    <a:lnT w="0" cap="flat" cmpd="sng" algn="ctr">
                      <a:solidFill>
                        <a:srgbClr val="010000"/>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100</a:t>
                      </a:r>
                    </a:p>
                  </a:txBody>
                  <a:tcPr anchor="ctr" horzOverflow="overflow">
                    <a:lnL>
                      <a:noFill/>
                    </a:lnL>
                    <a:lnR>
                      <a:noFill/>
                    </a:lnR>
                    <a:lnT w="0" cap="flat" cmpd="sng" algn="ctr">
                      <a:solidFill>
                        <a:srgbClr val="010000"/>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200</a:t>
                      </a:r>
                    </a:p>
                  </a:txBody>
                  <a:tcPr anchor="ctr" horzOverflow="overflow">
                    <a:lnL>
                      <a:noFill/>
                    </a:lnL>
                    <a:lnR cap="flat">
                      <a:noFill/>
                    </a:lnR>
                    <a:lnT>
                      <a:noFill/>
                    </a:lnT>
                    <a:lnB cap="flat">
                      <a:noFill/>
                    </a:lnB>
                    <a:lnTlToBr>
                      <a:noFill/>
                    </a:lnTlToBr>
                    <a:lnBlToTr>
                      <a:noFill/>
                    </a:lnBlToTr>
                    <a:noFill/>
                  </a:tcPr>
                </a:tc>
              </a:tr>
            </a:tbl>
          </a:graphicData>
        </a:graphic>
      </p:graphicFrame>
      <p:graphicFrame>
        <p:nvGraphicFramePr>
          <p:cNvPr id="931034" name="Group 218"/>
          <p:cNvGraphicFramePr>
            <a:graphicFrameLocks noGrp="1"/>
          </p:cNvGraphicFramePr>
          <p:nvPr/>
        </p:nvGraphicFramePr>
        <p:xfrm>
          <a:off x="2286000" y="990600"/>
          <a:ext cx="2133600" cy="1371600"/>
        </p:xfrm>
        <a:graphic>
          <a:graphicData uri="http://schemas.openxmlformats.org/drawingml/2006/table">
            <a:tbl>
              <a:tblPr/>
              <a:tblGrid>
                <a:gridCol w="812800"/>
                <a:gridCol w="825500"/>
                <a:gridCol w="495300"/>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TP=77</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FP=77</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154</a:t>
                      </a:r>
                    </a:p>
                  </a:txBody>
                  <a:tcPr anchor="ctr" horzOverflow="overflow">
                    <a:lnL w="0" cap="flat" cmpd="sng" algn="ctr">
                      <a:solidFill>
                        <a:srgbClr val="010000"/>
                      </a:solidFill>
                      <a:prstDash val="solid"/>
                      <a:miter lim="800000"/>
                      <a:headEnd type="none" w="med" len="med"/>
                      <a:tailEnd type="none" w="med" len="med"/>
                    </a:lnL>
                    <a:lnR cap="flat">
                      <a:noFill/>
                    </a:lnR>
                    <a:lnT cap="flat">
                      <a:noFill/>
                    </a:lnT>
                    <a:lnB>
                      <a:noFill/>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FN=23</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TN=23</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46</a:t>
                      </a:r>
                    </a:p>
                  </a:txBody>
                  <a:tcPr anchor="ctr" horzOverflow="overflow">
                    <a:lnL w="0" cap="flat" cmpd="sng" algn="ctr">
                      <a:solidFill>
                        <a:srgbClr val="010000"/>
                      </a:solidFill>
                      <a:prstDash val="solid"/>
                      <a:miter lim="800000"/>
                      <a:headEnd type="none" w="med" len="med"/>
                      <a:tailEnd type="none" w="med" len="med"/>
                    </a:lnL>
                    <a:lnR cap="flat">
                      <a:noFill/>
                    </a:lnR>
                    <a:lnT>
                      <a:noFill/>
                    </a:lnT>
                    <a:lnB>
                      <a:noFill/>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100</a:t>
                      </a:r>
                    </a:p>
                  </a:txBody>
                  <a:tcPr anchor="ctr" horzOverflow="overflow">
                    <a:lnL cap="flat">
                      <a:noFill/>
                    </a:lnL>
                    <a:lnR>
                      <a:noFill/>
                    </a:lnR>
                    <a:lnT w="0" cap="flat" cmpd="sng" algn="ctr">
                      <a:solidFill>
                        <a:srgbClr val="010000"/>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100</a:t>
                      </a:r>
                    </a:p>
                  </a:txBody>
                  <a:tcPr anchor="ctr" horzOverflow="overflow">
                    <a:lnL>
                      <a:noFill/>
                    </a:lnL>
                    <a:lnR>
                      <a:noFill/>
                    </a:lnR>
                    <a:lnT w="0" cap="flat" cmpd="sng" algn="ctr">
                      <a:solidFill>
                        <a:srgbClr val="010000"/>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200</a:t>
                      </a:r>
                    </a:p>
                  </a:txBody>
                  <a:tcPr anchor="ctr" horzOverflow="overflow">
                    <a:lnL>
                      <a:noFill/>
                    </a:lnL>
                    <a:lnR cap="flat">
                      <a:noFill/>
                    </a:lnR>
                    <a:lnT>
                      <a:noFill/>
                    </a:lnT>
                    <a:lnB cap="flat">
                      <a:noFill/>
                    </a:lnB>
                    <a:lnTlToBr>
                      <a:noFill/>
                    </a:lnTlToBr>
                    <a:lnBlToTr>
                      <a:noFill/>
                    </a:lnBlToTr>
                    <a:noFill/>
                  </a:tcPr>
                </a:tc>
              </a:tr>
            </a:tbl>
          </a:graphicData>
        </a:graphic>
      </p:graphicFrame>
      <p:graphicFrame>
        <p:nvGraphicFramePr>
          <p:cNvPr id="930965" name="Group 149"/>
          <p:cNvGraphicFramePr>
            <a:graphicFrameLocks noGrp="1"/>
          </p:cNvGraphicFramePr>
          <p:nvPr/>
        </p:nvGraphicFramePr>
        <p:xfrm>
          <a:off x="4495800" y="990600"/>
          <a:ext cx="2301875" cy="1371600"/>
        </p:xfrm>
        <a:graphic>
          <a:graphicData uri="http://schemas.openxmlformats.org/drawingml/2006/table">
            <a:tbl>
              <a:tblPr/>
              <a:tblGrid>
                <a:gridCol w="876300"/>
                <a:gridCol w="890588"/>
                <a:gridCol w="534987"/>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TP=24</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FP=88</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112</a:t>
                      </a:r>
                    </a:p>
                  </a:txBody>
                  <a:tcPr anchor="ctr" horzOverflow="overflow">
                    <a:lnL w="0" cap="flat" cmpd="sng" algn="ctr">
                      <a:solidFill>
                        <a:srgbClr val="010000"/>
                      </a:solidFill>
                      <a:prstDash val="solid"/>
                      <a:miter lim="800000"/>
                      <a:headEnd type="none" w="med" len="med"/>
                      <a:tailEnd type="none" w="med" len="med"/>
                    </a:lnL>
                    <a:lnR cap="flat">
                      <a:noFill/>
                    </a:lnR>
                    <a:lnT cap="flat">
                      <a:noFill/>
                    </a:lnT>
                    <a:lnB>
                      <a:noFill/>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FN=76</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TN=12</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88</a:t>
                      </a:r>
                    </a:p>
                  </a:txBody>
                  <a:tcPr anchor="ctr" horzOverflow="overflow">
                    <a:lnL w="0" cap="flat" cmpd="sng" algn="ctr">
                      <a:solidFill>
                        <a:srgbClr val="010000"/>
                      </a:solidFill>
                      <a:prstDash val="solid"/>
                      <a:miter lim="800000"/>
                      <a:headEnd type="none" w="med" len="med"/>
                      <a:tailEnd type="none" w="med" len="med"/>
                    </a:lnL>
                    <a:lnR cap="flat">
                      <a:noFill/>
                    </a:lnR>
                    <a:lnT>
                      <a:noFill/>
                    </a:lnT>
                    <a:lnB>
                      <a:noFill/>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100</a:t>
                      </a:r>
                    </a:p>
                  </a:txBody>
                  <a:tcPr anchor="ctr" horzOverflow="overflow">
                    <a:lnL cap="flat">
                      <a:noFill/>
                    </a:lnL>
                    <a:lnR>
                      <a:noFill/>
                    </a:lnR>
                    <a:lnT w="0" cap="flat" cmpd="sng" algn="ctr">
                      <a:solidFill>
                        <a:srgbClr val="010000"/>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100</a:t>
                      </a:r>
                    </a:p>
                  </a:txBody>
                  <a:tcPr anchor="ctr" horzOverflow="overflow">
                    <a:lnL>
                      <a:noFill/>
                    </a:lnL>
                    <a:lnR>
                      <a:noFill/>
                    </a:lnR>
                    <a:lnT w="0" cap="flat" cmpd="sng" algn="ctr">
                      <a:solidFill>
                        <a:srgbClr val="010000"/>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200</a:t>
                      </a:r>
                    </a:p>
                  </a:txBody>
                  <a:tcPr anchor="ctr" horzOverflow="overflow">
                    <a:lnL>
                      <a:noFill/>
                    </a:lnL>
                    <a:lnR cap="flat">
                      <a:noFill/>
                    </a:lnR>
                    <a:lnT>
                      <a:noFill/>
                    </a:lnT>
                    <a:lnB cap="flat">
                      <a:noFill/>
                    </a:lnB>
                    <a:lnTlToBr>
                      <a:noFill/>
                    </a:lnTlToBr>
                    <a:lnBlToTr>
                      <a:noFill/>
                    </a:lnBlToTr>
                    <a:noFill/>
                  </a:tcPr>
                </a:tc>
              </a:tr>
            </a:tbl>
          </a:graphicData>
        </a:graphic>
      </p:graphicFrame>
      <p:graphicFrame>
        <p:nvGraphicFramePr>
          <p:cNvPr id="931029" name="Group 213"/>
          <p:cNvGraphicFramePr>
            <a:graphicFrameLocks noGrp="1"/>
          </p:cNvGraphicFramePr>
          <p:nvPr/>
        </p:nvGraphicFramePr>
        <p:xfrm>
          <a:off x="6934200" y="990600"/>
          <a:ext cx="2232025" cy="1371600"/>
        </p:xfrm>
        <a:graphic>
          <a:graphicData uri="http://schemas.openxmlformats.org/drawingml/2006/table">
            <a:tbl>
              <a:tblPr/>
              <a:tblGrid>
                <a:gridCol w="850900"/>
                <a:gridCol w="862013"/>
                <a:gridCol w="519112"/>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TP=88</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FP=24</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112</a:t>
                      </a:r>
                    </a:p>
                  </a:txBody>
                  <a:tcPr anchor="ctr" horzOverflow="overflow">
                    <a:lnL w="0" cap="flat" cmpd="sng" algn="ctr">
                      <a:solidFill>
                        <a:srgbClr val="010000"/>
                      </a:solidFill>
                      <a:prstDash val="solid"/>
                      <a:miter lim="800000"/>
                      <a:headEnd type="none" w="med" len="med"/>
                      <a:tailEnd type="none" w="med" len="med"/>
                    </a:lnL>
                    <a:lnR cap="flat">
                      <a:noFill/>
                    </a:lnR>
                    <a:lnT cap="flat">
                      <a:noFill/>
                    </a:lnT>
                    <a:lnB>
                      <a:noFill/>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FN=12</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TN=76</a:t>
                      </a:r>
                    </a:p>
                  </a:txBody>
                  <a:tcPr anchor="ctr" horzOverflow="overflow">
                    <a:lnL w="0" cap="flat" cmpd="sng" algn="ctr">
                      <a:solidFill>
                        <a:srgbClr val="010000"/>
                      </a:solidFill>
                      <a:prstDash val="solid"/>
                      <a:miter lim="800000"/>
                      <a:headEnd type="none" w="med" len="med"/>
                      <a:tailEnd type="none" w="med" len="med"/>
                    </a:lnL>
                    <a:lnR w="0" cap="flat" cmpd="sng" algn="ctr">
                      <a:solidFill>
                        <a:srgbClr val="010000"/>
                      </a:solidFill>
                      <a:prstDash val="solid"/>
                      <a:miter lim="800000"/>
                      <a:headEnd type="none" w="med" len="med"/>
                      <a:tailEnd type="none" w="med" len="med"/>
                    </a:lnR>
                    <a:lnT w="0" cap="flat" cmpd="sng" algn="ctr">
                      <a:solidFill>
                        <a:srgbClr val="010000"/>
                      </a:solidFill>
                      <a:prstDash val="solid"/>
                      <a:miter lim="800000"/>
                      <a:headEnd type="none" w="med" len="med"/>
                      <a:tailEnd type="none" w="med" len="med"/>
                    </a:lnT>
                    <a:lnB w="0" cap="flat" cmpd="sng" algn="ctr">
                      <a:solidFill>
                        <a:srgbClr val="01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88</a:t>
                      </a:r>
                    </a:p>
                  </a:txBody>
                  <a:tcPr anchor="ctr" horzOverflow="overflow">
                    <a:lnL w="0" cap="flat" cmpd="sng" algn="ctr">
                      <a:solidFill>
                        <a:srgbClr val="010000"/>
                      </a:solidFill>
                      <a:prstDash val="solid"/>
                      <a:miter lim="800000"/>
                      <a:headEnd type="none" w="med" len="med"/>
                      <a:tailEnd type="none" w="med" len="med"/>
                    </a:lnL>
                    <a:lnR cap="flat">
                      <a:noFill/>
                    </a:lnR>
                    <a:lnT>
                      <a:noFill/>
                    </a:lnT>
                    <a:lnB>
                      <a:noFill/>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100</a:t>
                      </a:r>
                    </a:p>
                  </a:txBody>
                  <a:tcPr anchor="ctr" horzOverflow="overflow">
                    <a:lnL cap="flat">
                      <a:noFill/>
                    </a:lnL>
                    <a:lnR>
                      <a:noFill/>
                    </a:lnR>
                    <a:lnT w="0" cap="flat" cmpd="sng" algn="ctr">
                      <a:solidFill>
                        <a:srgbClr val="010000"/>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100</a:t>
                      </a:r>
                    </a:p>
                  </a:txBody>
                  <a:tcPr anchor="ctr" horzOverflow="overflow">
                    <a:lnL>
                      <a:noFill/>
                    </a:lnL>
                    <a:lnR>
                      <a:noFill/>
                    </a:lnR>
                    <a:lnT w="0" cap="flat" cmpd="sng" algn="ctr">
                      <a:solidFill>
                        <a:srgbClr val="010000"/>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200</a:t>
                      </a:r>
                    </a:p>
                  </a:txBody>
                  <a:tcPr anchor="ctr" horzOverflow="overflow">
                    <a:lnL>
                      <a:noFill/>
                    </a:lnL>
                    <a:lnR cap="flat">
                      <a:noFill/>
                    </a:lnR>
                    <a:lnT>
                      <a:noFill/>
                    </a:lnT>
                    <a:lnB cap="flat">
                      <a:noFill/>
                    </a:lnB>
                    <a:lnTlToBr>
                      <a:noFill/>
                    </a:lnTlToBr>
                    <a:lnBlToTr>
                      <a:noFill/>
                    </a:lnBlToTr>
                    <a:noFill/>
                  </a:tcPr>
                </a:tc>
              </a:tr>
            </a:tbl>
          </a:graphicData>
        </a:graphic>
      </p:graphicFrame>
      <p:pic>
        <p:nvPicPr>
          <p:cNvPr id="931035" name="Picture 219" descr="250px-ROC_space"/>
          <p:cNvPicPr>
            <a:picLocks noChangeAspect="1" noChangeArrowheads="1"/>
          </p:cNvPicPr>
          <p:nvPr/>
        </p:nvPicPr>
        <p:blipFill>
          <a:blip r:embed="rId2" cstate="print"/>
          <a:srcRect/>
          <a:stretch>
            <a:fillRect/>
          </a:stretch>
        </p:blipFill>
        <p:spPr bwMode="auto">
          <a:xfrm>
            <a:off x="2133600" y="3276600"/>
            <a:ext cx="3616325" cy="35052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a:xfrm>
            <a:off x="457200" y="76200"/>
            <a:ext cx="8229600" cy="1143000"/>
          </a:xfrm>
        </p:spPr>
        <p:txBody>
          <a:bodyPr/>
          <a:lstStyle/>
          <a:p>
            <a:r>
              <a:rPr lang="pt-PT" sz="3600"/>
              <a:t>Programação Lógica Indutiva: exemplo</a:t>
            </a:r>
            <a:endParaRPr lang="en-US" sz="3600"/>
          </a:p>
        </p:txBody>
      </p:sp>
      <p:pic>
        <p:nvPicPr>
          <p:cNvPr id="987139" name="Picture 3"/>
          <p:cNvPicPr>
            <a:picLocks noGrp="1" noChangeAspect="1" noChangeArrowheads="1"/>
          </p:cNvPicPr>
          <p:nvPr>
            <p:ph type="body" idx="1"/>
          </p:nvPr>
        </p:nvPicPr>
        <p:blipFill>
          <a:blip r:embed="rId2" cstate="print"/>
          <a:srcRect/>
          <a:stretch>
            <a:fillRect/>
          </a:stretch>
        </p:blipFill>
        <p:spPr>
          <a:xfrm>
            <a:off x="304800" y="1066800"/>
            <a:ext cx="8839200" cy="5181600"/>
          </a:xfrm>
          <a:noFill/>
          <a:ln/>
        </p:spPr>
      </p:pic>
      <p:sp>
        <p:nvSpPr>
          <p:cNvPr id="987140" name="Text Box 4"/>
          <p:cNvSpPr txBox="1">
            <a:spLocks noChangeArrowheads="1"/>
          </p:cNvSpPr>
          <p:nvPr/>
        </p:nvSpPr>
        <p:spPr bwMode="auto">
          <a:xfrm>
            <a:off x="2362200" y="2362200"/>
            <a:ext cx="685800" cy="430213"/>
          </a:xfrm>
          <a:prstGeom prst="rect">
            <a:avLst/>
          </a:prstGeom>
          <a:noFill/>
          <a:ln w="63500">
            <a:solidFill>
              <a:srgbClr val="33CCCC"/>
            </a:solidFill>
            <a:miter lim="800000"/>
            <a:headEnd/>
            <a:tailEnd/>
          </a:ln>
          <a:effectLst/>
        </p:spPr>
        <p:txBody>
          <a:bodyPr>
            <a:spAutoFit/>
          </a:bodyPr>
          <a:lstStyle/>
          <a:p>
            <a:pPr algn="l">
              <a:spcBef>
                <a:spcPct val="50000"/>
              </a:spcBef>
            </a:pPr>
            <a:endParaRPr lang="pt-PT" sz="1800">
              <a:latin typeface="Arial" charset="0"/>
            </a:endParaRPr>
          </a:p>
        </p:txBody>
      </p:sp>
      <p:sp>
        <p:nvSpPr>
          <p:cNvPr id="987141" name="Text Box 5"/>
          <p:cNvSpPr txBox="1">
            <a:spLocks noChangeArrowheads="1"/>
          </p:cNvSpPr>
          <p:nvPr/>
        </p:nvSpPr>
        <p:spPr bwMode="auto">
          <a:xfrm>
            <a:off x="838200" y="3048000"/>
            <a:ext cx="685800" cy="430213"/>
          </a:xfrm>
          <a:prstGeom prst="rect">
            <a:avLst/>
          </a:prstGeom>
          <a:noFill/>
          <a:ln w="63500">
            <a:solidFill>
              <a:srgbClr val="33CCCC"/>
            </a:solidFill>
            <a:miter lim="800000"/>
            <a:headEnd/>
            <a:tailEnd/>
          </a:ln>
          <a:effectLst/>
        </p:spPr>
        <p:txBody>
          <a:bodyPr>
            <a:spAutoFit/>
          </a:bodyPr>
          <a:lstStyle/>
          <a:p>
            <a:pPr algn="l">
              <a:spcBef>
                <a:spcPct val="50000"/>
              </a:spcBef>
            </a:pPr>
            <a:endParaRPr lang="pt-PT" sz="1800">
              <a:latin typeface="Arial" charset="0"/>
            </a:endParaRPr>
          </a:p>
        </p:txBody>
      </p:sp>
      <p:sp>
        <p:nvSpPr>
          <p:cNvPr id="987142" name="Text Box 6"/>
          <p:cNvSpPr txBox="1">
            <a:spLocks noChangeArrowheads="1"/>
          </p:cNvSpPr>
          <p:nvPr/>
        </p:nvSpPr>
        <p:spPr bwMode="auto">
          <a:xfrm>
            <a:off x="1752600" y="3657600"/>
            <a:ext cx="685800" cy="430213"/>
          </a:xfrm>
          <a:prstGeom prst="rect">
            <a:avLst/>
          </a:prstGeom>
          <a:noFill/>
          <a:ln w="63500">
            <a:solidFill>
              <a:srgbClr val="33CCCC"/>
            </a:solidFill>
            <a:miter lim="800000"/>
            <a:headEnd/>
            <a:tailEnd/>
          </a:ln>
          <a:effectLst/>
        </p:spPr>
        <p:txBody>
          <a:bodyPr>
            <a:spAutoFit/>
          </a:bodyPr>
          <a:lstStyle/>
          <a:p>
            <a:pPr algn="l">
              <a:spcBef>
                <a:spcPct val="50000"/>
              </a:spcBef>
            </a:pPr>
            <a:endParaRPr lang="pt-PT" sz="1800">
              <a:latin typeface="Arial" charset="0"/>
            </a:endParaRPr>
          </a:p>
        </p:txBody>
      </p:sp>
      <p:sp>
        <p:nvSpPr>
          <p:cNvPr id="987143" name="Text Box 7"/>
          <p:cNvSpPr txBox="1">
            <a:spLocks noChangeArrowheads="1"/>
          </p:cNvSpPr>
          <p:nvPr/>
        </p:nvSpPr>
        <p:spPr bwMode="auto">
          <a:xfrm>
            <a:off x="1447800" y="4343400"/>
            <a:ext cx="685800" cy="430213"/>
          </a:xfrm>
          <a:prstGeom prst="rect">
            <a:avLst/>
          </a:prstGeom>
          <a:noFill/>
          <a:ln w="63500">
            <a:solidFill>
              <a:srgbClr val="33CCCC"/>
            </a:solidFill>
            <a:miter lim="800000"/>
            <a:headEnd/>
            <a:tailEnd/>
          </a:ln>
          <a:effectLst/>
        </p:spPr>
        <p:txBody>
          <a:bodyPr>
            <a:spAutoFit/>
          </a:bodyPr>
          <a:lstStyle/>
          <a:p>
            <a:pPr algn="l">
              <a:spcBef>
                <a:spcPct val="50000"/>
              </a:spcBef>
            </a:pPr>
            <a:endParaRPr lang="pt-PT" sz="1800">
              <a:latin typeface="Arial" charset="0"/>
            </a:endParaRPr>
          </a:p>
        </p:txBody>
      </p:sp>
      <p:sp>
        <p:nvSpPr>
          <p:cNvPr id="987144" name="Text Box 8"/>
          <p:cNvSpPr txBox="1">
            <a:spLocks noChangeArrowheads="1"/>
          </p:cNvSpPr>
          <p:nvPr/>
        </p:nvSpPr>
        <p:spPr bwMode="auto">
          <a:xfrm>
            <a:off x="838200" y="5029200"/>
            <a:ext cx="685800" cy="430213"/>
          </a:xfrm>
          <a:prstGeom prst="rect">
            <a:avLst/>
          </a:prstGeom>
          <a:noFill/>
          <a:ln w="63500">
            <a:solidFill>
              <a:srgbClr val="33CCCC"/>
            </a:solidFill>
            <a:miter lim="800000"/>
            <a:headEnd/>
            <a:tailEnd/>
          </a:ln>
          <a:effectLst/>
        </p:spPr>
        <p:txBody>
          <a:bodyPr>
            <a:spAutoFit/>
          </a:bodyPr>
          <a:lstStyle/>
          <a:p>
            <a:pPr algn="l">
              <a:spcBef>
                <a:spcPct val="50000"/>
              </a:spcBef>
            </a:pPr>
            <a:endParaRPr lang="pt-PT" sz="1800">
              <a:latin typeface="Arial" charset="0"/>
            </a:endParaRPr>
          </a:p>
        </p:txBody>
      </p:sp>
      <p:sp>
        <p:nvSpPr>
          <p:cNvPr id="987145" name="Text Box 9"/>
          <p:cNvSpPr txBox="1">
            <a:spLocks noChangeArrowheads="1"/>
          </p:cNvSpPr>
          <p:nvPr/>
        </p:nvSpPr>
        <p:spPr bwMode="auto">
          <a:xfrm>
            <a:off x="1371600" y="1690688"/>
            <a:ext cx="2819400" cy="366712"/>
          </a:xfrm>
          <a:prstGeom prst="rect">
            <a:avLst/>
          </a:prstGeom>
          <a:solidFill>
            <a:schemeClr val="bg1"/>
          </a:solidFill>
          <a:ln w="9525">
            <a:noFill/>
            <a:miter lim="800000"/>
            <a:headEnd/>
            <a:tailEnd/>
          </a:ln>
          <a:effectLst/>
        </p:spPr>
        <p:txBody>
          <a:bodyPr>
            <a:spAutoFit/>
          </a:bodyPr>
          <a:lstStyle/>
          <a:p>
            <a:pPr algn="l">
              <a:spcBef>
                <a:spcPct val="50000"/>
              </a:spcBef>
            </a:pPr>
            <a:r>
              <a:rPr lang="pt-PT" sz="1800" b="1">
                <a:solidFill>
                  <a:srgbClr val="3C5CFC"/>
                </a:solidFill>
                <a:latin typeface="Arial" charset="0"/>
              </a:rPr>
              <a:t>TRAINS GOING EAST</a:t>
            </a:r>
            <a:endParaRPr lang="en-US" sz="1800" b="1">
              <a:solidFill>
                <a:srgbClr val="3C5CFC"/>
              </a:solidFill>
              <a:latin typeface="Arial" charset="0"/>
            </a:endParaRPr>
          </a:p>
        </p:txBody>
      </p:sp>
      <p:sp>
        <p:nvSpPr>
          <p:cNvPr id="987146" name="Text Box 10"/>
          <p:cNvSpPr txBox="1">
            <a:spLocks noChangeArrowheads="1"/>
          </p:cNvSpPr>
          <p:nvPr/>
        </p:nvSpPr>
        <p:spPr bwMode="auto">
          <a:xfrm>
            <a:off x="5181600" y="1690688"/>
            <a:ext cx="2819400" cy="366712"/>
          </a:xfrm>
          <a:prstGeom prst="rect">
            <a:avLst/>
          </a:prstGeom>
          <a:solidFill>
            <a:schemeClr val="bg1"/>
          </a:solidFill>
          <a:ln w="9525">
            <a:noFill/>
            <a:miter lim="800000"/>
            <a:headEnd/>
            <a:tailEnd/>
          </a:ln>
          <a:effectLst/>
        </p:spPr>
        <p:txBody>
          <a:bodyPr>
            <a:spAutoFit/>
          </a:bodyPr>
          <a:lstStyle/>
          <a:p>
            <a:pPr algn="l">
              <a:spcBef>
                <a:spcPct val="50000"/>
              </a:spcBef>
            </a:pPr>
            <a:r>
              <a:rPr lang="pt-PT" sz="1800" b="1">
                <a:solidFill>
                  <a:srgbClr val="3C5CFC"/>
                </a:solidFill>
                <a:latin typeface="Arial" charset="0"/>
              </a:rPr>
              <a:t>TRAINS GOING WEST</a:t>
            </a:r>
            <a:endParaRPr lang="en-US" sz="1800" b="1">
              <a:solidFill>
                <a:srgbClr val="3C5CFC"/>
              </a:solidFill>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pt-PT" sz="3200"/>
              <a:t>Programação Lógica Indutiva: exemplo</a:t>
            </a:r>
            <a:endParaRPr lang="en-US" sz="3200"/>
          </a:p>
        </p:txBody>
      </p:sp>
      <p:pic>
        <p:nvPicPr>
          <p:cNvPr id="988163" name="Picture 3"/>
          <p:cNvPicPr>
            <a:picLocks noGrp="1" noChangeAspect="1" noChangeArrowheads="1"/>
          </p:cNvPicPr>
          <p:nvPr>
            <p:ph type="body" idx="1"/>
          </p:nvPr>
        </p:nvPicPr>
        <p:blipFill>
          <a:blip r:embed="rId2" cstate="print"/>
          <a:srcRect/>
          <a:stretch>
            <a:fillRect/>
          </a:stretch>
        </p:blipFill>
        <p:spPr>
          <a:xfrm>
            <a:off x="304800" y="1066800"/>
            <a:ext cx="8839200" cy="5181600"/>
          </a:xfrm>
          <a:noFill/>
          <a:ln/>
        </p:spPr>
      </p:pic>
      <p:sp>
        <p:nvSpPr>
          <p:cNvPr id="988164" name="Text Box 4"/>
          <p:cNvSpPr txBox="1">
            <a:spLocks noChangeArrowheads="1"/>
          </p:cNvSpPr>
          <p:nvPr/>
        </p:nvSpPr>
        <p:spPr bwMode="auto">
          <a:xfrm>
            <a:off x="2362200" y="2362200"/>
            <a:ext cx="685800" cy="430213"/>
          </a:xfrm>
          <a:prstGeom prst="rect">
            <a:avLst/>
          </a:prstGeom>
          <a:noFill/>
          <a:ln w="63500">
            <a:solidFill>
              <a:srgbClr val="33CCCC"/>
            </a:solidFill>
            <a:miter lim="800000"/>
            <a:headEnd/>
            <a:tailEnd/>
          </a:ln>
          <a:effectLst/>
        </p:spPr>
        <p:txBody>
          <a:bodyPr>
            <a:spAutoFit/>
          </a:bodyPr>
          <a:lstStyle/>
          <a:p>
            <a:pPr algn="l">
              <a:spcBef>
                <a:spcPct val="50000"/>
              </a:spcBef>
            </a:pPr>
            <a:endParaRPr lang="pt-PT" sz="1800">
              <a:latin typeface="Arial" charset="0"/>
            </a:endParaRPr>
          </a:p>
        </p:txBody>
      </p:sp>
      <p:sp>
        <p:nvSpPr>
          <p:cNvPr id="988165" name="Text Box 5"/>
          <p:cNvSpPr txBox="1">
            <a:spLocks noChangeArrowheads="1"/>
          </p:cNvSpPr>
          <p:nvPr/>
        </p:nvSpPr>
        <p:spPr bwMode="auto">
          <a:xfrm>
            <a:off x="838200" y="3048000"/>
            <a:ext cx="685800" cy="430213"/>
          </a:xfrm>
          <a:prstGeom prst="rect">
            <a:avLst/>
          </a:prstGeom>
          <a:noFill/>
          <a:ln w="63500">
            <a:solidFill>
              <a:srgbClr val="33CCCC"/>
            </a:solidFill>
            <a:miter lim="800000"/>
            <a:headEnd/>
            <a:tailEnd/>
          </a:ln>
          <a:effectLst/>
        </p:spPr>
        <p:txBody>
          <a:bodyPr>
            <a:spAutoFit/>
          </a:bodyPr>
          <a:lstStyle/>
          <a:p>
            <a:pPr algn="l">
              <a:spcBef>
                <a:spcPct val="50000"/>
              </a:spcBef>
            </a:pPr>
            <a:endParaRPr lang="pt-PT" sz="1800">
              <a:latin typeface="Arial" charset="0"/>
            </a:endParaRPr>
          </a:p>
        </p:txBody>
      </p:sp>
      <p:sp>
        <p:nvSpPr>
          <p:cNvPr id="988166" name="Text Box 6"/>
          <p:cNvSpPr txBox="1">
            <a:spLocks noChangeArrowheads="1"/>
          </p:cNvSpPr>
          <p:nvPr/>
        </p:nvSpPr>
        <p:spPr bwMode="auto">
          <a:xfrm>
            <a:off x="1752600" y="3657600"/>
            <a:ext cx="685800" cy="430213"/>
          </a:xfrm>
          <a:prstGeom prst="rect">
            <a:avLst/>
          </a:prstGeom>
          <a:noFill/>
          <a:ln w="63500">
            <a:solidFill>
              <a:srgbClr val="33CCCC"/>
            </a:solidFill>
            <a:miter lim="800000"/>
            <a:headEnd/>
            <a:tailEnd/>
          </a:ln>
          <a:effectLst/>
        </p:spPr>
        <p:txBody>
          <a:bodyPr>
            <a:spAutoFit/>
          </a:bodyPr>
          <a:lstStyle/>
          <a:p>
            <a:pPr algn="l">
              <a:spcBef>
                <a:spcPct val="50000"/>
              </a:spcBef>
            </a:pPr>
            <a:endParaRPr lang="pt-PT" sz="1800">
              <a:latin typeface="Arial" charset="0"/>
            </a:endParaRPr>
          </a:p>
        </p:txBody>
      </p:sp>
      <p:sp>
        <p:nvSpPr>
          <p:cNvPr id="988167" name="Text Box 7"/>
          <p:cNvSpPr txBox="1">
            <a:spLocks noChangeArrowheads="1"/>
          </p:cNvSpPr>
          <p:nvPr/>
        </p:nvSpPr>
        <p:spPr bwMode="auto">
          <a:xfrm>
            <a:off x="1447800" y="4343400"/>
            <a:ext cx="685800" cy="430213"/>
          </a:xfrm>
          <a:prstGeom prst="rect">
            <a:avLst/>
          </a:prstGeom>
          <a:noFill/>
          <a:ln w="63500">
            <a:solidFill>
              <a:srgbClr val="33CCCC"/>
            </a:solidFill>
            <a:miter lim="800000"/>
            <a:headEnd/>
            <a:tailEnd/>
          </a:ln>
          <a:effectLst/>
        </p:spPr>
        <p:txBody>
          <a:bodyPr>
            <a:spAutoFit/>
          </a:bodyPr>
          <a:lstStyle/>
          <a:p>
            <a:pPr algn="l">
              <a:spcBef>
                <a:spcPct val="50000"/>
              </a:spcBef>
            </a:pPr>
            <a:endParaRPr lang="pt-PT" sz="1800">
              <a:latin typeface="Arial" charset="0"/>
            </a:endParaRPr>
          </a:p>
        </p:txBody>
      </p:sp>
      <p:sp>
        <p:nvSpPr>
          <p:cNvPr id="988168" name="Text Box 8"/>
          <p:cNvSpPr txBox="1">
            <a:spLocks noChangeArrowheads="1"/>
          </p:cNvSpPr>
          <p:nvPr/>
        </p:nvSpPr>
        <p:spPr bwMode="auto">
          <a:xfrm>
            <a:off x="838200" y="5029200"/>
            <a:ext cx="685800" cy="430213"/>
          </a:xfrm>
          <a:prstGeom prst="rect">
            <a:avLst/>
          </a:prstGeom>
          <a:noFill/>
          <a:ln w="63500">
            <a:solidFill>
              <a:srgbClr val="33CCCC"/>
            </a:solidFill>
            <a:miter lim="800000"/>
            <a:headEnd/>
            <a:tailEnd/>
          </a:ln>
          <a:effectLst/>
        </p:spPr>
        <p:txBody>
          <a:bodyPr>
            <a:spAutoFit/>
          </a:bodyPr>
          <a:lstStyle/>
          <a:p>
            <a:pPr algn="l">
              <a:spcBef>
                <a:spcPct val="50000"/>
              </a:spcBef>
            </a:pPr>
            <a:endParaRPr lang="pt-PT" sz="1800">
              <a:latin typeface="Arial" charset="0"/>
            </a:endParaRPr>
          </a:p>
        </p:txBody>
      </p:sp>
      <p:sp>
        <p:nvSpPr>
          <p:cNvPr id="988169" name="Text Box 9"/>
          <p:cNvSpPr txBox="1">
            <a:spLocks noChangeArrowheads="1"/>
          </p:cNvSpPr>
          <p:nvPr/>
        </p:nvSpPr>
        <p:spPr bwMode="auto">
          <a:xfrm>
            <a:off x="762000" y="5638800"/>
            <a:ext cx="7315200" cy="366713"/>
          </a:xfrm>
          <a:prstGeom prst="rect">
            <a:avLst/>
          </a:prstGeom>
          <a:noFill/>
          <a:ln w="9525">
            <a:noFill/>
            <a:miter lim="800000"/>
            <a:headEnd/>
            <a:tailEnd/>
          </a:ln>
          <a:effectLst/>
        </p:spPr>
        <p:txBody>
          <a:bodyPr>
            <a:spAutoFit/>
          </a:bodyPr>
          <a:lstStyle/>
          <a:p>
            <a:pPr algn="l">
              <a:spcBef>
                <a:spcPct val="50000"/>
              </a:spcBef>
            </a:pPr>
            <a:r>
              <a:rPr lang="pt-PT" sz="1800" b="1">
                <a:solidFill>
                  <a:srgbClr val="FF0000"/>
                </a:solidFill>
                <a:latin typeface="Arial" charset="0"/>
              </a:rPr>
              <a:t>      eastbound(</a:t>
            </a:r>
            <a:r>
              <a:rPr lang="pt-PT" sz="1800" b="1">
                <a:solidFill>
                  <a:srgbClr val="FD8B35"/>
                </a:solidFill>
                <a:latin typeface="Arial" charset="0"/>
              </a:rPr>
              <a:t>T</a:t>
            </a:r>
            <a:r>
              <a:rPr lang="pt-PT" sz="1800" b="1">
                <a:solidFill>
                  <a:srgbClr val="FF0000"/>
                </a:solidFill>
                <a:latin typeface="Arial" charset="0"/>
              </a:rPr>
              <a:t>)</a:t>
            </a:r>
            <a:r>
              <a:rPr lang="pt-PT" sz="1800" b="1">
                <a:solidFill>
                  <a:schemeClr val="accent2"/>
                </a:solidFill>
                <a:latin typeface="Arial" charset="0"/>
              </a:rPr>
              <a:t> IF</a:t>
            </a:r>
            <a:r>
              <a:rPr lang="pt-PT" sz="1800" b="1">
                <a:solidFill>
                  <a:srgbClr val="FF0000"/>
                </a:solidFill>
                <a:latin typeface="Arial" charset="0"/>
              </a:rPr>
              <a:t> has_car(</a:t>
            </a:r>
            <a:r>
              <a:rPr lang="pt-PT" sz="1800" b="1">
                <a:solidFill>
                  <a:srgbClr val="FD8B35"/>
                </a:solidFill>
                <a:latin typeface="Arial" charset="0"/>
              </a:rPr>
              <a:t>T</a:t>
            </a:r>
            <a:r>
              <a:rPr lang="pt-PT" sz="1800" b="1">
                <a:solidFill>
                  <a:srgbClr val="FF0000"/>
                </a:solidFill>
                <a:latin typeface="Arial" charset="0"/>
              </a:rPr>
              <a:t>,</a:t>
            </a:r>
            <a:r>
              <a:rPr lang="pt-PT" sz="1800" b="1">
                <a:solidFill>
                  <a:srgbClr val="00CC00"/>
                </a:solidFill>
                <a:latin typeface="Arial" charset="0"/>
              </a:rPr>
              <a:t>C</a:t>
            </a:r>
            <a:r>
              <a:rPr lang="pt-PT" sz="1800" b="1">
                <a:solidFill>
                  <a:srgbClr val="FF0000"/>
                </a:solidFill>
                <a:latin typeface="Arial" charset="0"/>
              </a:rPr>
              <a:t>) </a:t>
            </a:r>
            <a:r>
              <a:rPr lang="pt-PT" sz="1800" b="1">
                <a:solidFill>
                  <a:schemeClr val="accent2"/>
                </a:solidFill>
                <a:latin typeface="Arial" charset="0"/>
              </a:rPr>
              <a:t>AND</a:t>
            </a:r>
            <a:r>
              <a:rPr lang="pt-PT" sz="1800" b="1">
                <a:solidFill>
                  <a:srgbClr val="FF0000"/>
                </a:solidFill>
                <a:latin typeface="Arial" charset="0"/>
              </a:rPr>
              <a:t> short(</a:t>
            </a:r>
            <a:r>
              <a:rPr lang="pt-PT" sz="1800" b="1">
                <a:solidFill>
                  <a:srgbClr val="00CC00"/>
                </a:solidFill>
                <a:latin typeface="Arial" charset="0"/>
              </a:rPr>
              <a:t>C</a:t>
            </a:r>
            <a:r>
              <a:rPr lang="pt-PT" sz="1800" b="1">
                <a:solidFill>
                  <a:srgbClr val="FF0000"/>
                </a:solidFill>
                <a:latin typeface="Arial" charset="0"/>
              </a:rPr>
              <a:t>) </a:t>
            </a:r>
            <a:r>
              <a:rPr lang="pt-PT" sz="1800" b="1">
                <a:solidFill>
                  <a:schemeClr val="accent2"/>
                </a:solidFill>
                <a:latin typeface="Arial" charset="0"/>
              </a:rPr>
              <a:t>AND</a:t>
            </a:r>
            <a:r>
              <a:rPr lang="pt-PT" sz="1800" b="1">
                <a:solidFill>
                  <a:srgbClr val="FF0000"/>
                </a:solidFill>
                <a:latin typeface="Arial" charset="0"/>
              </a:rPr>
              <a:t> closed(</a:t>
            </a:r>
            <a:r>
              <a:rPr lang="pt-PT" sz="1800" b="1">
                <a:solidFill>
                  <a:srgbClr val="00CC00"/>
                </a:solidFill>
                <a:latin typeface="Arial" charset="0"/>
              </a:rPr>
              <a:t>C</a:t>
            </a:r>
            <a:r>
              <a:rPr lang="pt-PT" sz="1800" b="1">
                <a:solidFill>
                  <a:srgbClr val="FF0000"/>
                </a:solidFill>
                <a:latin typeface="Arial" charset="0"/>
              </a:rPr>
              <a:t>)</a:t>
            </a:r>
            <a:endParaRPr lang="en-US" sz="1800" b="1">
              <a:solidFill>
                <a:srgbClr val="FF0000"/>
              </a:solidFill>
              <a:latin typeface="Arial" charset="0"/>
            </a:endParaRPr>
          </a:p>
        </p:txBody>
      </p:sp>
      <p:sp>
        <p:nvSpPr>
          <p:cNvPr id="988170" name="Text Box 10"/>
          <p:cNvSpPr txBox="1">
            <a:spLocks noChangeArrowheads="1"/>
          </p:cNvSpPr>
          <p:nvPr/>
        </p:nvSpPr>
        <p:spPr bwMode="auto">
          <a:xfrm>
            <a:off x="1371600" y="1690688"/>
            <a:ext cx="2819400" cy="366712"/>
          </a:xfrm>
          <a:prstGeom prst="rect">
            <a:avLst/>
          </a:prstGeom>
          <a:solidFill>
            <a:schemeClr val="bg1"/>
          </a:solidFill>
          <a:ln w="9525">
            <a:noFill/>
            <a:miter lim="800000"/>
            <a:headEnd/>
            <a:tailEnd/>
          </a:ln>
          <a:effectLst/>
        </p:spPr>
        <p:txBody>
          <a:bodyPr>
            <a:spAutoFit/>
          </a:bodyPr>
          <a:lstStyle/>
          <a:p>
            <a:pPr algn="l">
              <a:spcBef>
                <a:spcPct val="50000"/>
              </a:spcBef>
            </a:pPr>
            <a:r>
              <a:rPr lang="pt-PT" sz="1800" b="1">
                <a:solidFill>
                  <a:srgbClr val="3C5CFC"/>
                </a:solidFill>
                <a:latin typeface="Arial" charset="0"/>
              </a:rPr>
              <a:t>TRAINS GOING EAST</a:t>
            </a:r>
            <a:endParaRPr lang="en-US" sz="1800" b="1">
              <a:solidFill>
                <a:srgbClr val="3C5CFC"/>
              </a:solidFill>
              <a:latin typeface="Arial" charset="0"/>
            </a:endParaRPr>
          </a:p>
        </p:txBody>
      </p:sp>
      <p:sp>
        <p:nvSpPr>
          <p:cNvPr id="988171" name="Text Box 11"/>
          <p:cNvSpPr txBox="1">
            <a:spLocks noChangeArrowheads="1"/>
          </p:cNvSpPr>
          <p:nvPr/>
        </p:nvSpPr>
        <p:spPr bwMode="auto">
          <a:xfrm>
            <a:off x="5181600" y="1690688"/>
            <a:ext cx="2819400" cy="366712"/>
          </a:xfrm>
          <a:prstGeom prst="rect">
            <a:avLst/>
          </a:prstGeom>
          <a:solidFill>
            <a:schemeClr val="bg1"/>
          </a:solidFill>
          <a:ln w="9525">
            <a:noFill/>
            <a:miter lim="800000"/>
            <a:headEnd/>
            <a:tailEnd/>
          </a:ln>
          <a:effectLst/>
        </p:spPr>
        <p:txBody>
          <a:bodyPr>
            <a:spAutoFit/>
          </a:bodyPr>
          <a:lstStyle/>
          <a:p>
            <a:pPr algn="l">
              <a:spcBef>
                <a:spcPct val="50000"/>
              </a:spcBef>
            </a:pPr>
            <a:r>
              <a:rPr lang="pt-PT" sz="1800" b="1">
                <a:solidFill>
                  <a:srgbClr val="3C5CFC"/>
                </a:solidFill>
                <a:latin typeface="Arial" charset="0"/>
              </a:rPr>
              <a:t>TRAINS GOING WEST</a:t>
            </a:r>
            <a:endParaRPr lang="en-US" sz="1800" b="1">
              <a:solidFill>
                <a:srgbClr val="3C5CFC"/>
              </a:solidFill>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9186" name="Rectangle 2"/>
          <p:cNvSpPr>
            <a:spLocks noGrp="1" noChangeArrowheads="1"/>
          </p:cNvSpPr>
          <p:nvPr>
            <p:ph type="title"/>
          </p:nvPr>
        </p:nvSpPr>
        <p:spPr>
          <a:xfrm>
            <a:off x="457200" y="-152400"/>
            <a:ext cx="8229600" cy="1143000"/>
          </a:xfrm>
        </p:spPr>
        <p:txBody>
          <a:bodyPr/>
          <a:lstStyle/>
          <a:p>
            <a:r>
              <a:rPr lang="pt-PT" sz="2800"/>
              <a:t>Outro exemplo menos trivial: extração de conhecimento relevante de mamografias</a:t>
            </a:r>
            <a:endParaRPr lang="en-US" sz="2800"/>
          </a:p>
        </p:txBody>
      </p:sp>
      <p:sp>
        <p:nvSpPr>
          <p:cNvPr id="989187" name="Rectangle 3"/>
          <p:cNvSpPr>
            <a:spLocks noGrp="1" noChangeArrowheads="1"/>
          </p:cNvSpPr>
          <p:nvPr>
            <p:ph type="body" idx="1"/>
          </p:nvPr>
        </p:nvSpPr>
        <p:spPr>
          <a:xfrm>
            <a:off x="457200" y="1066800"/>
            <a:ext cx="8382000" cy="5334000"/>
          </a:xfrm>
        </p:spPr>
        <p:txBody>
          <a:bodyPr/>
          <a:lstStyle/>
          <a:p>
            <a:pPr>
              <a:lnSpc>
                <a:spcPct val="80000"/>
              </a:lnSpc>
              <a:buFont typeface="Wingdings" pitchFamily="2" charset="2"/>
              <a:buNone/>
            </a:pPr>
            <a:r>
              <a:rPr lang="en-US" sz="1800" b="1">
                <a:latin typeface="Consolas" pitchFamily="49" charset="0"/>
              </a:rPr>
              <a:t>is_malignant(</a:t>
            </a:r>
            <a:r>
              <a:rPr lang="en-US" sz="1800" b="1">
                <a:solidFill>
                  <a:srgbClr val="FF0000"/>
                </a:solidFill>
                <a:latin typeface="Consolas" pitchFamily="49" charset="0"/>
              </a:rPr>
              <a:t>A</a:t>
            </a:r>
            <a:r>
              <a:rPr lang="en-US" sz="1800" b="1">
                <a:latin typeface="Consolas" pitchFamily="49" charset="0"/>
              </a:rPr>
              <a:t>)  if</a:t>
            </a:r>
          </a:p>
          <a:p>
            <a:pPr>
              <a:lnSpc>
                <a:spcPct val="80000"/>
              </a:lnSpc>
              <a:buFont typeface="Wingdings" pitchFamily="2" charset="2"/>
              <a:buNone/>
            </a:pPr>
            <a:r>
              <a:rPr lang="en-US" sz="1800" b="1">
                <a:latin typeface="Consolas" pitchFamily="49" charset="0"/>
              </a:rPr>
              <a:t>   'BIRADS_category'(</a:t>
            </a:r>
            <a:r>
              <a:rPr lang="en-US" sz="1800" b="1">
                <a:solidFill>
                  <a:srgbClr val="FF0000"/>
                </a:solidFill>
                <a:latin typeface="Consolas" pitchFamily="49" charset="0"/>
              </a:rPr>
              <a:t>A</a:t>
            </a:r>
            <a:r>
              <a:rPr lang="en-US" sz="1800" b="1">
                <a:latin typeface="Consolas" pitchFamily="49" charset="0"/>
              </a:rPr>
              <a:t>,b5),'MassPAO'(</a:t>
            </a:r>
            <a:r>
              <a:rPr lang="en-US" sz="1800" b="1">
                <a:solidFill>
                  <a:srgbClr val="FF0000"/>
                </a:solidFill>
                <a:latin typeface="Consolas" pitchFamily="49" charset="0"/>
              </a:rPr>
              <a:t>A</a:t>
            </a:r>
            <a:r>
              <a:rPr lang="en-US" sz="1800" b="1">
                <a:latin typeface="Consolas" pitchFamily="49" charset="0"/>
              </a:rPr>
              <a:t>,present),'Age'(</a:t>
            </a:r>
            <a:r>
              <a:rPr lang="en-US" sz="1800" b="1">
                <a:solidFill>
                  <a:srgbClr val="FF0000"/>
                </a:solidFill>
                <a:latin typeface="Consolas" pitchFamily="49" charset="0"/>
              </a:rPr>
              <a:t>A</a:t>
            </a:r>
            <a:r>
              <a:rPr lang="en-US" sz="1800" b="1">
                <a:latin typeface="Consolas" pitchFamily="49" charset="0"/>
              </a:rPr>
              <a:t>,age6570),  </a:t>
            </a:r>
          </a:p>
          <a:p>
            <a:pPr>
              <a:lnSpc>
                <a:spcPct val="80000"/>
              </a:lnSpc>
              <a:buFont typeface="Wingdings" pitchFamily="2" charset="2"/>
              <a:buNone/>
            </a:pPr>
            <a:r>
              <a:rPr lang="en-US" sz="1800" b="1">
                <a:latin typeface="Consolas" pitchFamily="49" charset="0"/>
              </a:rPr>
              <a:t>   previous_finding(</a:t>
            </a:r>
            <a:r>
              <a:rPr lang="en-US" sz="1800" b="1">
                <a:solidFill>
                  <a:srgbClr val="FF0000"/>
                </a:solidFill>
                <a:latin typeface="Consolas" pitchFamily="49" charset="0"/>
              </a:rPr>
              <a:t>A</a:t>
            </a:r>
            <a:r>
              <a:rPr lang="en-US" sz="1800" b="1">
                <a:latin typeface="Consolas" pitchFamily="49" charset="0"/>
              </a:rPr>
              <a:t>,</a:t>
            </a:r>
            <a:r>
              <a:rPr lang="en-US" sz="1800" b="1">
                <a:solidFill>
                  <a:srgbClr val="00CC00"/>
                </a:solidFill>
                <a:latin typeface="Consolas" pitchFamily="49" charset="0"/>
              </a:rPr>
              <a:t>B</a:t>
            </a:r>
            <a:r>
              <a:rPr lang="en-US" sz="1800" b="1">
                <a:latin typeface="Consolas" pitchFamily="49" charset="0"/>
              </a:rPr>
              <a:t>), 'MassesShape'(</a:t>
            </a:r>
            <a:r>
              <a:rPr lang="en-US" sz="1800" b="1">
                <a:solidFill>
                  <a:srgbClr val="00CC00"/>
                </a:solidFill>
                <a:latin typeface="Consolas" pitchFamily="49" charset="0"/>
              </a:rPr>
              <a:t>B</a:t>
            </a:r>
            <a:r>
              <a:rPr lang="en-US" sz="1800" b="1">
                <a:latin typeface="Consolas" pitchFamily="49" charset="0"/>
              </a:rPr>
              <a:t>,none), </a:t>
            </a:r>
          </a:p>
          <a:p>
            <a:pPr>
              <a:lnSpc>
                <a:spcPct val="80000"/>
              </a:lnSpc>
              <a:buFont typeface="Wingdings" pitchFamily="2" charset="2"/>
              <a:buNone/>
            </a:pPr>
            <a:r>
              <a:rPr lang="en-US" sz="1800" b="1">
                <a:latin typeface="Consolas" pitchFamily="49" charset="0"/>
              </a:rPr>
              <a:t>   'Calc_Punctate'(</a:t>
            </a:r>
            <a:r>
              <a:rPr lang="en-US" sz="1800" b="1">
                <a:solidFill>
                  <a:srgbClr val="00CC00"/>
                </a:solidFill>
                <a:latin typeface="Consolas" pitchFamily="49" charset="0"/>
              </a:rPr>
              <a:t>B</a:t>
            </a:r>
            <a:r>
              <a:rPr lang="en-US" sz="1800" b="1">
                <a:latin typeface="Consolas" pitchFamily="49" charset="0"/>
              </a:rPr>
              <a:t>,notPresent),  </a:t>
            </a:r>
          </a:p>
          <a:p>
            <a:pPr>
              <a:lnSpc>
                <a:spcPct val="80000"/>
              </a:lnSpc>
              <a:buFont typeface="Wingdings" pitchFamily="2" charset="2"/>
              <a:buNone/>
            </a:pPr>
            <a:r>
              <a:rPr lang="en-US" sz="1800" b="1">
                <a:latin typeface="Consolas" pitchFamily="49" charset="0"/>
              </a:rPr>
              <a:t>   previous_finding(</a:t>
            </a:r>
            <a:r>
              <a:rPr lang="en-US" sz="1800" b="1">
                <a:solidFill>
                  <a:srgbClr val="FF0000"/>
                </a:solidFill>
                <a:latin typeface="Consolas" pitchFamily="49" charset="0"/>
              </a:rPr>
              <a:t>A</a:t>
            </a:r>
            <a:r>
              <a:rPr lang="en-US" sz="1800" b="1">
                <a:latin typeface="Consolas" pitchFamily="49" charset="0"/>
              </a:rPr>
              <a:t>,</a:t>
            </a:r>
            <a:r>
              <a:rPr lang="en-US" sz="1800" b="1">
                <a:solidFill>
                  <a:srgbClr val="3C5CFC"/>
                </a:solidFill>
                <a:latin typeface="Consolas" pitchFamily="49" charset="0"/>
              </a:rPr>
              <a:t>C</a:t>
            </a:r>
            <a:r>
              <a:rPr lang="en-US" sz="1800" b="1">
                <a:latin typeface="Consolas" pitchFamily="49" charset="0"/>
              </a:rPr>
              <a:t>), 'BIRADS_category'(</a:t>
            </a:r>
            <a:r>
              <a:rPr lang="en-US" sz="1800" b="1">
                <a:solidFill>
                  <a:srgbClr val="3C5CFC"/>
                </a:solidFill>
                <a:latin typeface="Consolas" pitchFamily="49" charset="0"/>
              </a:rPr>
              <a:t>C</a:t>
            </a:r>
            <a:r>
              <a:rPr lang="en-US" sz="1800" b="1">
                <a:latin typeface="Consolas" pitchFamily="49" charset="0"/>
              </a:rPr>
              <a:t>,b3).</a:t>
            </a:r>
          </a:p>
          <a:p>
            <a:pPr>
              <a:lnSpc>
                <a:spcPct val="80000"/>
              </a:lnSpc>
              <a:buFont typeface="Wingdings" pitchFamily="2" charset="2"/>
              <a:buNone/>
            </a:pPr>
            <a:endParaRPr lang="en-US" sz="1800" b="1">
              <a:latin typeface="Consolas" pitchFamily="49" charset="0"/>
            </a:endParaRPr>
          </a:p>
          <a:p>
            <a:pPr>
              <a:lnSpc>
                <a:spcPct val="80000"/>
              </a:lnSpc>
              <a:buFont typeface="Wingdings" pitchFamily="2" charset="2"/>
              <a:buNone/>
            </a:pPr>
            <a:r>
              <a:rPr lang="en-US" sz="1800" b="1"/>
              <a:t>Esta regra diz que A é um caso maligno SE:</a:t>
            </a:r>
          </a:p>
          <a:p>
            <a:pPr>
              <a:lnSpc>
                <a:spcPct val="80000"/>
              </a:lnSpc>
              <a:buFont typeface="Wingdings" pitchFamily="2" charset="2"/>
              <a:buNone/>
            </a:pPr>
            <a:endParaRPr lang="en-US" sz="1800" b="1"/>
          </a:p>
          <a:p>
            <a:pPr>
              <a:lnSpc>
                <a:spcPct val="80000"/>
              </a:lnSpc>
              <a:buFont typeface="Wingdings" pitchFamily="2" charset="2"/>
              <a:buNone/>
            </a:pPr>
            <a:r>
              <a:rPr lang="en-US" sz="2000" b="1">
                <a:solidFill>
                  <a:srgbClr val="FD3425"/>
                </a:solidFill>
                <a:latin typeface="Consolas" pitchFamily="49" charset="0"/>
              </a:rPr>
              <a:t>A</a:t>
            </a:r>
            <a:r>
              <a:rPr lang="en-US" sz="2000" b="1">
                <a:latin typeface="Consolas" pitchFamily="49" charset="0"/>
              </a:rPr>
              <a:t> is classified as BI-RADS 5 AND had a mass present</a:t>
            </a:r>
          </a:p>
          <a:p>
            <a:pPr>
              <a:lnSpc>
                <a:spcPct val="80000"/>
              </a:lnSpc>
              <a:buFont typeface="Wingdings" pitchFamily="2" charset="2"/>
              <a:buNone/>
            </a:pPr>
            <a:r>
              <a:rPr lang="en-US" sz="2000" b="1">
                <a:latin typeface="Consolas" pitchFamily="49" charset="0"/>
              </a:rPr>
              <a:t>in a patient who: </a:t>
            </a:r>
          </a:p>
          <a:p>
            <a:pPr>
              <a:lnSpc>
                <a:spcPct val="80000"/>
              </a:lnSpc>
              <a:buFont typeface="Wingdings" pitchFamily="2" charset="2"/>
              <a:buNone/>
            </a:pPr>
            <a:r>
              <a:rPr lang="en-US" sz="2000" b="1">
                <a:latin typeface="Consolas" pitchFamily="49" charset="0"/>
              </a:rPr>
              <a:t>    was between the ages of 65 and 70 </a:t>
            </a:r>
          </a:p>
          <a:p>
            <a:pPr>
              <a:lnSpc>
                <a:spcPct val="80000"/>
              </a:lnSpc>
              <a:buFont typeface="Wingdings" pitchFamily="2" charset="2"/>
              <a:buNone/>
            </a:pPr>
            <a:r>
              <a:rPr lang="en-US" sz="2000" b="1">
                <a:latin typeface="Consolas" pitchFamily="49" charset="0"/>
              </a:rPr>
              <a:t>    had two prior mammograms (</a:t>
            </a:r>
            <a:r>
              <a:rPr lang="en-US" sz="2000" b="1">
                <a:solidFill>
                  <a:srgbClr val="00CC00"/>
                </a:solidFill>
                <a:latin typeface="Consolas" pitchFamily="49" charset="0"/>
              </a:rPr>
              <a:t>B</a:t>
            </a:r>
            <a:r>
              <a:rPr lang="en-US" sz="2000" b="1">
                <a:latin typeface="Consolas" pitchFamily="49" charset="0"/>
              </a:rPr>
              <a:t>, </a:t>
            </a:r>
            <a:r>
              <a:rPr lang="en-US" sz="2000" b="1">
                <a:solidFill>
                  <a:srgbClr val="3C5CFC"/>
                </a:solidFill>
                <a:latin typeface="Consolas" pitchFamily="49" charset="0"/>
              </a:rPr>
              <a:t>C</a:t>
            </a:r>
            <a:r>
              <a:rPr lang="en-US" sz="2000" b="1">
                <a:latin typeface="Consolas" pitchFamily="49" charset="0"/>
              </a:rPr>
              <a:t>)</a:t>
            </a:r>
          </a:p>
          <a:p>
            <a:pPr>
              <a:lnSpc>
                <a:spcPct val="80000"/>
              </a:lnSpc>
              <a:buFont typeface="Wingdings" pitchFamily="2" charset="2"/>
              <a:buNone/>
            </a:pPr>
            <a:r>
              <a:rPr lang="en-US" sz="2000" b="1">
                <a:latin typeface="Consolas" pitchFamily="49" charset="0"/>
              </a:rPr>
              <a:t>AND prior mammogram (</a:t>
            </a:r>
            <a:r>
              <a:rPr lang="en-US" sz="2000" b="1">
                <a:solidFill>
                  <a:srgbClr val="00CC00"/>
                </a:solidFill>
                <a:latin typeface="Consolas" pitchFamily="49" charset="0"/>
              </a:rPr>
              <a:t>B</a:t>
            </a:r>
            <a:r>
              <a:rPr lang="en-US" sz="2000" b="1">
                <a:latin typeface="Consolas" pitchFamily="49" charset="0"/>
              </a:rPr>
              <a:t>):  </a:t>
            </a:r>
          </a:p>
          <a:p>
            <a:pPr>
              <a:lnSpc>
                <a:spcPct val="80000"/>
              </a:lnSpc>
              <a:buFont typeface="Wingdings" pitchFamily="2" charset="2"/>
              <a:buNone/>
            </a:pPr>
            <a:r>
              <a:rPr lang="en-US" sz="2000" b="1">
                <a:latin typeface="Consolas" pitchFamily="49" charset="0"/>
              </a:rPr>
              <a:t>    had no mass shape described</a:t>
            </a:r>
          </a:p>
          <a:p>
            <a:pPr>
              <a:lnSpc>
                <a:spcPct val="80000"/>
              </a:lnSpc>
              <a:buFont typeface="Wingdings" pitchFamily="2" charset="2"/>
              <a:buNone/>
            </a:pPr>
            <a:r>
              <a:rPr lang="en-US" sz="2000" b="1">
                <a:latin typeface="Consolas" pitchFamily="49" charset="0"/>
              </a:rPr>
              <a:t>    had no punctate calcifications</a:t>
            </a:r>
          </a:p>
          <a:p>
            <a:pPr>
              <a:lnSpc>
                <a:spcPct val="80000"/>
              </a:lnSpc>
              <a:buFont typeface="Wingdings" pitchFamily="2" charset="2"/>
              <a:buNone/>
            </a:pPr>
            <a:r>
              <a:rPr lang="en-US" sz="2000" b="1">
                <a:latin typeface="Consolas" pitchFamily="49" charset="0"/>
              </a:rPr>
              <a:t>AND prior mammogram (</a:t>
            </a:r>
            <a:r>
              <a:rPr lang="en-US" sz="2000" b="1">
                <a:solidFill>
                  <a:srgbClr val="3C5CFC"/>
                </a:solidFill>
                <a:latin typeface="Consolas" pitchFamily="49" charset="0"/>
              </a:rPr>
              <a:t>C</a:t>
            </a:r>
            <a:r>
              <a:rPr lang="en-US" sz="2000" b="1">
                <a:latin typeface="Consolas" pitchFamily="49" charset="0"/>
              </a:rPr>
              <a:t>) was classified as BI-RADS 3</a:t>
            </a:r>
          </a:p>
          <a:p>
            <a:pPr>
              <a:lnSpc>
                <a:spcPct val="80000"/>
              </a:lnSpc>
              <a:buFont typeface="Wingdings" pitchFamily="2" charset="2"/>
              <a:buNone/>
            </a:pPr>
            <a:endParaRPr lang="pt-PT" sz="2000" b="1">
              <a:latin typeface="Consolas" pitchFamily="49" charset="0"/>
            </a:endParaRPr>
          </a:p>
          <a:p>
            <a:pPr>
              <a:lnSpc>
                <a:spcPct val="80000"/>
              </a:lnSpc>
              <a:buFont typeface="Wingdings" pitchFamily="2" charset="2"/>
              <a:buNone/>
            </a:pPr>
            <a:endParaRPr lang="en-US" sz="1200" b="1">
              <a:solidFill>
                <a:schemeClr val="accent2"/>
              </a:solidFill>
            </a:endParaRPr>
          </a:p>
        </p:txBody>
      </p:sp>
      <p:sp>
        <p:nvSpPr>
          <p:cNvPr id="989188" name="Line 4"/>
          <p:cNvSpPr>
            <a:spLocks noChangeShapeType="1"/>
          </p:cNvSpPr>
          <p:nvPr/>
        </p:nvSpPr>
        <p:spPr bwMode="auto">
          <a:xfrm flipH="1">
            <a:off x="7924800" y="5562600"/>
            <a:ext cx="685800" cy="0"/>
          </a:xfrm>
          <a:prstGeom prst="line">
            <a:avLst/>
          </a:prstGeom>
          <a:noFill/>
          <a:ln w="88900">
            <a:solidFill>
              <a:srgbClr val="FF0000"/>
            </a:solidFill>
            <a:round/>
            <a:headEnd/>
            <a:tailEnd type="triangle" w="med" len="med"/>
          </a:ln>
          <a:effectLst/>
        </p:spPr>
        <p:txBody>
          <a:bodyPr/>
          <a:lstStyle/>
          <a:p>
            <a:endParaRPr lang="pt-PT"/>
          </a:p>
        </p:txBody>
      </p:sp>
      <p:sp>
        <p:nvSpPr>
          <p:cNvPr id="989189" name="Line 5"/>
          <p:cNvSpPr>
            <a:spLocks noChangeShapeType="1"/>
          </p:cNvSpPr>
          <p:nvPr/>
        </p:nvSpPr>
        <p:spPr bwMode="auto">
          <a:xfrm flipH="1">
            <a:off x="7848600" y="3429000"/>
            <a:ext cx="685800" cy="0"/>
          </a:xfrm>
          <a:prstGeom prst="line">
            <a:avLst/>
          </a:prstGeom>
          <a:noFill/>
          <a:ln w="88900">
            <a:solidFill>
              <a:srgbClr val="FF0000"/>
            </a:solidFill>
            <a:round/>
            <a:headEnd/>
            <a:tailEnd type="triangle" w="med" len="med"/>
          </a:ln>
          <a:effectLst/>
        </p:spPr>
        <p:txBody>
          <a:bodyPr/>
          <a:lstStyle/>
          <a:p>
            <a:endParaRPr lang="pt-PT"/>
          </a:p>
        </p:txBody>
      </p:sp>
      <p:sp>
        <p:nvSpPr>
          <p:cNvPr id="989190" name="Text Box 6"/>
          <p:cNvSpPr txBox="1">
            <a:spLocks noChangeArrowheads="1"/>
          </p:cNvSpPr>
          <p:nvPr/>
        </p:nvSpPr>
        <p:spPr bwMode="auto">
          <a:xfrm>
            <a:off x="593725" y="5980113"/>
            <a:ext cx="5759450" cy="641350"/>
          </a:xfrm>
          <a:prstGeom prst="rect">
            <a:avLst/>
          </a:prstGeom>
          <a:noFill/>
          <a:ln w="9525">
            <a:noFill/>
            <a:miter lim="800000"/>
            <a:headEnd/>
            <a:tailEnd/>
          </a:ln>
          <a:effectLst/>
        </p:spPr>
        <p:txBody>
          <a:bodyPr wrap="none">
            <a:spAutoFit/>
          </a:bodyPr>
          <a:lstStyle/>
          <a:p>
            <a:pPr algn="l"/>
            <a:endParaRPr lang="en-US" sz="1800">
              <a:latin typeface="Arial" charset="0"/>
            </a:endParaRPr>
          </a:p>
          <a:p>
            <a:pPr algn="l"/>
            <a:r>
              <a:rPr lang="en-US" sz="1800">
                <a:latin typeface="Arial" charset="0"/>
              </a:rPr>
              <a:t>BI-RADS: </a:t>
            </a:r>
            <a:r>
              <a:rPr lang="en-US" sz="1800" b="1">
                <a:latin typeface="Arial" charset="0"/>
              </a:rPr>
              <a:t>B</a:t>
            </a:r>
            <a:r>
              <a:rPr lang="en-US" sz="1800">
                <a:latin typeface="Arial" charset="0"/>
              </a:rPr>
              <a:t>reast </a:t>
            </a:r>
            <a:r>
              <a:rPr lang="en-US" sz="1800" b="1">
                <a:latin typeface="Arial" charset="0"/>
              </a:rPr>
              <a:t>I</a:t>
            </a:r>
            <a:r>
              <a:rPr lang="en-US" sz="1800">
                <a:latin typeface="Arial" charset="0"/>
              </a:rPr>
              <a:t>maging </a:t>
            </a:r>
            <a:r>
              <a:rPr lang="en-US" sz="1800" b="1">
                <a:latin typeface="Arial" charset="0"/>
              </a:rPr>
              <a:t>R</a:t>
            </a:r>
            <a:r>
              <a:rPr lang="en-US" sz="1800">
                <a:latin typeface="Arial" charset="0"/>
              </a:rPr>
              <a:t>eporting </a:t>
            </a:r>
            <a:r>
              <a:rPr lang="en-US" sz="1800" b="1">
                <a:latin typeface="Arial" charset="0"/>
              </a:rPr>
              <a:t>A</a:t>
            </a:r>
            <a:r>
              <a:rPr lang="en-US" sz="1800">
                <a:latin typeface="Arial" charset="0"/>
              </a:rPr>
              <a:t>nd </a:t>
            </a:r>
            <a:r>
              <a:rPr lang="en-US" sz="1800" b="1">
                <a:latin typeface="Arial" charset="0"/>
              </a:rPr>
              <a:t>D</a:t>
            </a:r>
            <a:r>
              <a:rPr lang="en-US" sz="1800">
                <a:latin typeface="Arial" charset="0"/>
              </a:rPr>
              <a:t>ata </a:t>
            </a:r>
            <a:r>
              <a:rPr lang="en-US" sz="1800" b="1">
                <a:latin typeface="Arial" charset="0"/>
              </a:rPr>
              <a:t>S</a:t>
            </a:r>
            <a:r>
              <a:rPr lang="en-US" sz="1800">
                <a:latin typeface="Arial" charset="0"/>
              </a:rPr>
              <a:t>ystem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ature">
  <a:themeElements>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Nat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atur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C:\Arquivos de programas\Microsoft Office\Templates\Presentation Designs\Nature.pot</Template>
  <TotalTime>23383</TotalTime>
  <Words>3149</Words>
  <Application>Microsoft Office PowerPoint</Application>
  <PresentationFormat>Apresentação no Ecrã (4:3)</PresentationFormat>
  <Paragraphs>865</Paragraphs>
  <Slides>69</Slides>
  <Notes>1</Notes>
  <HiddenSlides>0</HiddenSlides>
  <MMClips>0</MMClips>
  <ScaleCrop>false</ScaleCrop>
  <HeadingPairs>
    <vt:vector size="4" baseType="variant">
      <vt:variant>
        <vt:lpstr>Tema</vt:lpstr>
      </vt:variant>
      <vt:variant>
        <vt:i4>1</vt:i4>
      </vt:variant>
      <vt:variant>
        <vt:lpstr>Títulos dos diapositivos</vt:lpstr>
      </vt:variant>
      <vt:variant>
        <vt:i4>69</vt:i4>
      </vt:variant>
    </vt:vector>
  </HeadingPairs>
  <TitlesOfParts>
    <vt:vector size="70" baseType="lpstr">
      <vt:lpstr>Nature</vt:lpstr>
      <vt:lpstr>Outros métodos</vt:lpstr>
      <vt:lpstr>Diapositivo 2</vt:lpstr>
      <vt:lpstr>Sistemas de aprendizagem</vt:lpstr>
      <vt:lpstr>Raciocínio Dedutivo</vt:lpstr>
      <vt:lpstr>Programação Lógica Indutiva: exemplo</vt:lpstr>
      <vt:lpstr>Programação Lógica Indutiva: exemplo</vt:lpstr>
      <vt:lpstr>Programação Lógica Indutiva: exemplo</vt:lpstr>
      <vt:lpstr>Programação Lógica Indutiva: exemplo</vt:lpstr>
      <vt:lpstr>Outro exemplo menos trivial: extração de conhecimento relevante de mamografias</vt:lpstr>
      <vt:lpstr>Programação Lógica Indutiva</vt:lpstr>
      <vt:lpstr>Programação Lógica Indutiva</vt:lpstr>
      <vt:lpstr>ILP: A Common Approach</vt:lpstr>
      <vt:lpstr>Some ILP Systems</vt:lpstr>
      <vt:lpstr>ILP Saturation</vt:lpstr>
      <vt:lpstr>ILP: Aleph</vt:lpstr>
      <vt:lpstr>ILP: Aleph</vt:lpstr>
      <vt:lpstr>ILP: Aleph</vt:lpstr>
      <vt:lpstr>Aleph: algoritmo</vt:lpstr>
      <vt:lpstr>Aleph: algoritmo</vt:lpstr>
      <vt:lpstr>Aleph: Knowledge Representation</vt:lpstr>
      <vt:lpstr>Representation: BK</vt:lpstr>
      <vt:lpstr>Representation: BK</vt:lpstr>
      <vt:lpstr>Representation: Examples</vt:lpstr>
      <vt:lpstr>Example of clause learned</vt:lpstr>
      <vt:lpstr>Aleph: algoritmo</vt:lpstr>
      <vt:lpstr>Aleph: algoritmo</vt:lpstr>
      <vt:lpstr>Aleph: Busca</vt:lpstr>
      <vt:lpstr>Aleph: Busca</vt:lpstr>
      <vt:lpstr>Aleph: Busca</vt:lpstr>
      <vt:lpstr>Aleph: algoritmo</vt:lpstr>
      <vt:lpstr>Aleph: algoritmo</vt:lpstr>
      <vt:lpstr>Aleph: algoritmo</vt:lpstr>
      <vt:lpstr>Aleph: algoritmo</vt:lpstr>
      <vt:lpstr>Aleph: algoritmo</vt:lpstr>
      <vt:lpstr>Aleph: example of run</vt:lpstr>
      <vt:lpstr>Aleph: how to run?</vt:lpstr>
      <vt:lpstr>Aleph: Comandos básicos</vt:lpstr>
      <vt:lpstr>Aleph: Parameters</vt:lpstr>
      <vt:lpstr>Aleph: Modes and Types</vt:lpstr>
      <vt:lpstr>Aleph: Modes and Types</vt:lpstr>
      <vt:lpstr>Case study 1: Learning rules for early diagnosis of rheumatic diseases</vt:lpstr>
      <vt:lpstr>Case study 1: rheumatic disease</vt:lpstr>
      <vt:lpstr>Case study 1: rheumatic disease</vt:lpstr>
      <vt:lpstr>Case study 1: rheumatic disease</vt:lpstr>
      <vt:lpstr>Case study 1: rheumatic disease</vt:lpstr>
      <vt:lpstr>Case study 1: rheumatic disease</vt:lpstr>
      <vt:lpstr>Case study 1: rheumatic disease</vt:lpstr>
      <vt:lpstr>Case study 1: rheumatic disease</vt:lpstr>
      <vt:lpstr>Case study 1: rheumatic disease</vt:lpstr>
      <vt:lpstr>Case study 1: rheumatic disease</vt:lpstr>
      <vt:lpstr>Medical evaluation</vt:lpstr>
      <vt:lpstr>Medical evaluation: without BK</vt:lpstr>
      <vt:lpstr>Medical evaluation: with BK</vt:lpstr>
      <vt:lpstr>Medical evaluation: with BK</vt:lpstr>
      <vt:lpstr>Medical evaluation: with BK</vt:lpstr>
      <vt:lpstr>Medical evaluation</vt:lpstr>
      <vt:lpstr>Using training ans test sets</vt:lpstr>
      <vt:lpstr>Using training and test sets</vt:lpstr>
      <vt:lpstr>Case study 2: drug discovery</vt:lpstr>
      <vt:lpstr>Case study 2: drug discovery</vt:lpstr>
      <vt:lpstr>Case study 2: drug discovery</vt:lpstr>
      <vt:lpstr>Como avaliar resultados?</vt:lpstr>
      <vt:lpstr>Como avaliar resultados?</vt:lpstr>
      <vt:lpstr>Como avaliar resultados?</vt:lpstr>
      <vt:lpstr>Como avaliar resultados?</vt:lpstr>
      <vt:lpstr>Avaliação</vt:lpstr>
      <vt:lpstr>Como avaliar resultados?</vt:lpstr>
      <vt:lpstr>Métricas</vt:lpstr>
      <vt:lpstr>Diapositivo 69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Marluce Pereira</dc:creator>
  <cp:lastModifiedBy>Inês Dutra</cp:lastModifiedBy>
  <cp:revision>530</cp:revision>
  <cp:lastPrinted>1601-01-01T00:00:00Z</cp:lastPrinted>
  <dcterms:created xsi:type="dcterms:W3CDTF">2001-08-19T20:15:21Z</dcterms:created>
  <dcterms:modified xsi:type="dcterms:W3CDTF">2011-05-24T18:45:37Z</dcterms:modified>
</cp:coreProperties>
</file>