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notesSlides/notesSlide69.xml" ContentType="application/vnd.openxmlformats-officedocument.presentationml.notesSlide+xml"/>
  <Override PartName="/ppt/slides/slide24.xml" ContentType="application/vnd.openxmlformats-officedocument.presentationml.slide+xml"/>
  <Override PartName="/ppt/slides/slide72.xml" ContentType="application/vnd.openxmlformats-officedocument.presentationml.slide+xml"/>
  <Override PartName="/ppt/notesSlides/notesSlide47.xml" ContentType="application/vnd.openxmlformats-officedocument.presentationml.notesSlide+xml"/>
  <Override PartName="/ppt/slides/slide66.xml" ContentType="application/vnd.openxmlformats-officedocument.presentationml.slide+xml"/>
  <Override PartName="/ppt/slides/slide50.xml" ContentType="application/vnd.openxmlformats-officedocument.presentationml.slide+xml"/>
  <Override PartName="/ppt/notesSlides/notesSlide89.xml" ContentType="application/vnd.openxmlformats-officedocument.presentationml.notesSlide+xml"/>
  <Override PartName="/ppt/slideLayouts/slideLayout13.xml" ContentType="application/vnd.openxmlformats-officedocument.presentationml.slideLayout+xml"/>
  <Override PartName="/ppt/notesSlides/notesSlide25.xml" ContentType="application/vnd.openxmlformats-officedocument.presentationml.notesSlide+xml"/>
  <Override PartName="/ppt/slides/slide44.xml" ContentType="application/vnd.openxmlformats-officedocument.presentationml.slide+xml"/>
  <Override PartName="/ppt/notesSlides/notesSlide67.xml" ContentType="application/vnd.openxmlformats-officedocument.presentationml.notesSlide+xml"/>
  <Override PartName="/ppt/slides/slide86.xml" ContentType="application/vnd.openxmlformats-officedocument.presentationml.slide+xml"/>
  <Override PartName="/ppt/slides/slide22.xml" ContentType="application/vnd.openxmlformats-officedocument.presentationml.slide+xml"/>
  <Override PartName="/ppt/notesSlides/notesSlide45.xml" ContentType="application/vnd.openxmlformats-officedocument.presentationml.notesSlide+xml"/>
  <Override PartName="/ppt/slides/slide64.xml" ContentType="application/vnd.openxmlformats-officedocument.presentationml.slide+xml"/>
  <Default Extension="xml" ContentType="application/xml"/>
  <Override PartName="/ppt/notesSlides/notesSlide87.xml" ContentType="application/vnd.openxmlformats-officedocument.presentationml.notesSlide+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slides/slide42.xml" ContentType="application/vnd.openxmlformats-officedocument.presentationml.slide+xml"/>
  <Override PartName="/ppt/notesSlides/notesSlide108.xml" ContentType="application/vnd.openxmlformats-officedocument.presentationml.notesSlide+xml"/>
  <Override PartName="/ppt/notesSlides/notesSlide65.xml" ContentType="application/vnd.openxmlformats-officedocument.presentationml.notesSlide+xml"/>
  <Override PartName="/ppt/slides/slide84.xml" ContentType="application/vnd.openxmlformats-officedocument.presentationml.slide+xml"/>
  <Override PartName="/ppt/slides/slide20.xml" ContentType="application/vnd.openxmlformats-officedocument.presentationml.slide+xml"/>
  <Override PartName="/ppt/notesSlides/notesSlide59.xml" ContentType="application/vnd.openxmlformats-officedocument.presentationml.notesSlide+xml"/>
  <Override PartName="/ppt/notesSlides/notesSlide43.xml" ContentType="application/vnd.openxmlformats-officedocument.presentationml.notesSlide+xml"/>
  <Override PartName="/ppt/slides/slide62.xml" ContentType="application/vnd.openxmlformats-officedocument.presentationml.slide+xml"/>
  <Override PartName="/ppt/notesSlides/notesSlide85.xml" ContentType="application/vnd.openxmlformats-officedocument.presentationml.notesSlide+xml"/>
  <Override PartName="/ppt/notesSlides/notesSlide21.xml" ContentType="application/vnd.openxmlformats-officedocument.presentationml.notesSlide+xml"/>
  <Override PartName="/ppt/slides/slide40.xml" ContentType="application/vnd.openxmlformats-officedocument.presentationml.slide+xml"/>
  <Override PartName="/ppt/slides/slide102.xml" ContentType="application/vnd.openxmlformats-officedocument.presentationml.slide+xml"/>
  <Override PartName="/ppt/notesSlides/notesSlide79.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Default Extension="jpeg" ContentType="image/jpeg"/>
  <Override PartName="/ppt/notesSlides/notesSlide106.xml" ContentType="application/vnd.openxmlformats-officedocument.presentationml.notesSlide+xml"/>
  <Override PartName="/ppt/notesSlides/notesSlide63.xml" ContentType="application/vnd.openxmlformats-officedocument.presentationml.notesSlide+xml"/>
  <Override PartName="/ppt/slides/slide82.xml" ContentType="application/vnd.openxmlformats-officedocument.presentationml.slide+xml"/>
  <Override PartName="/ppt/notesSlides/notesSlide57.xml" ContentType="application/vnd.openxmlformats-officedocument.presentationml.notesSlide+xml"/>
  <Override PartName="/ppt/embeddings/Microsoft_Equation3.bin" ContentType="application/vnd.openxmlformats-officedocument.oleObject"/>
  <Override PartName="/docProps/app.xml" ContentType="application/vnd.openxmlformats-officedocument.extended-properties+xml"/>
  <Override PartName="/ppt/slides/slide109.xml" ContentType="application/vnd.openxmlformats-officedocument.presentationml.slide+xml"/>
  <Override PartName="/ppt/slides/slide60.xml" ContentType="application/vnd.openxmlformats-officedocument.presentationml.slide+xml"/>
  <Override PartName="/ppt/notesSlides/notesSlide41.xml" ContentType="application/vnd.openxmlformats-officedocument.presentationml.notesSlide+xml"/>
  <Override PartName="/ppt/notesSlides/notesSlide99.xml" ContentType="application/vnd.openxmlformats-officedocument.presentationml.notesSlide+xml"/>
  <Override PartName="/ppt/slideLayouts/slideLayout8.xml" ContentType="application/vnd.openxmlformats-officedocument.presentationml.slideLayout+xml"/>
  <Override PartName="/ppt/notesSlides/notesSlide35.xml" ContentType="application/vnd.openxmlformats-officedocument.presentationml.notesSlide+xml"/>
  <Override PartName="/ppt/notesSlides/notesSlide83.xml" ContentType="application/vnd.openxmlformats-officedocument.presentationml.notesSlide+xml"/>
  <Override PartName="/ppt/slides/slide100.xml" ContentType="application/vnd.openxmlformats-officedocument.presentationml.slide+xml"/>
  <Override PartName="/ppt/notesSlides/notesSlide5.xml" ContentType="application/vnd.openxmlformats-officedocument.presentationml.notesSlide+xml"/>
  <Override PartName="/ppt/notesSlides/notesSlide77.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notesSlides/notesSlide104.xml" ContentType="application/vnd.openxmlformats-officedocument.presentationml.notesSlide+xml"/>
  <Override PartName="/ppt/notesSlides/notesSlide61.xml" ContentType="application/vnd.openxmlformats-officedocument.presentationml.notesSlide+xml"/>
  <Override PartName="/ppt/slides/slide80.xml" ContentType="application/vnd.openxmlformats-officedocument.presentationml.slide+xml"/>
  <Override PartName="/ppt/notesSlides/notesSlide55.xml" ContentType="application/vnd.openxmlformats-officedocument.presentationml.notesSlide+xml"/>
  <Override PartName="/ppt/embeddings/Microsoft_Equation1.bin" ContentType="application/vnd.openxmlformats-officedocument.oleObject"/>
  <Override PartName="/ppt/slides/slide107.xml" ContentType="application/vnd.openxmlformats-officedocument.presentationml.slide+xml"/>
  <Override PartName="/ppt/notesSlides/notesSlide97.xml" ContentType="application/vnd.openxmlformats-officedocument.presentationml.notesSlide+xml"/>
  <Override PartName="/ppt/slideMasters/slideMaster1.xml" ContentType="application/vnd.openxmlformats-officedocument.presentationml.slideMaster+xml"/>
  <Override PartName="/ppt/embeddings/oleObject2.bin" ContentType="application/vnd.openxmlformats-officedocument.oleObject"/>
  <Override PartName="/ppt/slideLayouts/slideLayout6.xml" ContentType="application/vnd.openxmlformats-officedocument.presentationml.slideLayout+xml"/>
  <Override PartName="/ppt/slides/slide39.xml" ContentType="application/vnd.openxmlformats-officedocument.presentationml.slide+xml"/>
  <Override PartName="/ppt/notesSlides/notesSlide33.xml" ContentType="application/vnd.openxmlformats-officedocument.presentationml.notesSlide+xml"/>
  <Override PartName="/ppt/handoutMasters/handoutMaster1.xml" ContentType="application/vnd.openxmlformats-officedocument.presentationml.handoutMaster+xml"/>
  <Override PartName="/ppt/notesSlides/notesSlide81.xml" ContentType="application/vnd.openxmlformats-officedocument.presentationml.notesSlide+xml"/>
  <Override PartName="/ppt/notesSlides/notesSlide75.xml" ContentType="application/vnd.openxmlformats-officedocument.presentationml.notesSlide+xml"/>
  <Override PartName="/ppt/notesSlides/notesSlide3.xml" ContentType="application/vnd.openxmlformats-officedocument.presentationml.notesSlide+xml"/>
  <Override PartName="/ppt/slides/slide94.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notesSlides/notesSlide102.xml" ContentType="application/vnd.openxmlformats-officedocument.presentationml.notesSlide+xml"/>
  <Override PartName="/ppt/slides/slide59.xml" ContentType="application/vnd.openxmlformats-officedocument.presentationml.slide+xml"/>
  <Override PartName="/ppt/notesSlides/notesSlide53.xml" ContentType="application/vnd.openxmlformats-officedocument.presentationml.notesSlide+xml"/>
  <Override PartName="/ppt/slides/slide105.xml" ContentType="application/vnd.openxmlformats-officedocument.presentationml.slide+xml"/>
  <Override PartName="/ppt/notesSlides/notesSlide95.xml" ContentType="application/vnd.openxmlformats-officedocument.presentationml.notesSlid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s/slide37.xml" ContentType="application/vnd.openxmlformats-officedocument.presentationml.slide+xml"/>
  <Override PartName="/ppt/notesSlides/notesSlide31.xml" ContentType="application/vnd.openxmlformats-officedocument.presentationml.notesSlide+xml"/>
  <Override PartName="/ppt/slides/slide79.xml" ContentType="application/vnd.openxmlformats-officedocument.presentationml.slide+xml"/>
  <Override PartName="/ppt/slides/slide92.xml" ContentType="application/vnd.openxmlformats-officedocument.presentationml.slide+xml"/>
  <Override PartName="/ppt/notesSlides/notesSlide73.xml" ContentType="application/vnd.openxmlformats-officedocument.presentationml.notesSlide+xml"/>
  <Override PartName="/ppt/notesSlides/notesSlide1.xml" ContentType="application/vnd.openxmlformats-officedocument.presentationml.notesSlide+xml"/>
  <Override PartName="/ppt/slides/slide15.xml" ContentType="application/vnd.openxmlformats-officedocument.presentationml.slide+xml"/>
  <Override PartName="/ppt/slides/slide3.xml" ContentType="application/vnd.openxmlformats-officedocument.presentationml.slide+xml"/>
  <Override PartName="/ppt/notesSlides/notesSlide100.xml" ContentType="application/vnd.openxmlformats-officedocument.presentationml.notesSlide+xml"/>
  <Override PartName="/ppt/notesSlides/notesSlide38.xml" ContentType="application/vnd.openxmlformats-officedocument.presentationml.notesSlide+xml"/>
  <Override PartName="/ppt/slides/slide57.xml" ContentType="application/vnd.openxmlformats-officedocument.presentationml.slide+xml"/>
  <Override PartName="/ppt/slides/slide70.xml" ContentType="application/vnd.openxmlformats-officedocument.presentationml.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slides/slide99.xml" ContentType="application/vnd.openxmlformats-officedocument.presentationml.slide+xml"/>
  <Override PartName="/ppt/notesSlides/notesSlide93.xml" ContentType="application/vnd.openxmlformats-officedocument.presentationml.notesSlide+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slides/slide35.xml" ContentType="application/vnd.openxmlformats-officedocument.presentationml.slide+xml"/>
  <Override PartName="/ppt/slides/slide29.xml" ContentType="application/vnd.openxmlformats-officedocument.presentationml.slide+xml"/>
  <Override PartName="/ppt/slides/slide77.xml" ContentType="application/vnd.openxmlformats-officedocument.presentationml.slide+xml"/>
  <Override PartName="/ppt/slides/slide90.xml" ContentType="application/vnd.openxmlformats-officedocument.presentationml.slide+xml"/>
  <Override PartName="/ppt/notesSlides/notesSlide71.xml" ContentType="application/vnd.openxmlformats-officedocument.presentationml.notesSlide+xml"/>
  <Override PartName="/ppt/slides/slide1.xml" ContentType="application/vnd.openxmlformats-officedocument.presentationml.slide+xml"/>
  <Override PartName="/ppt/slides/slide13.xml" ContentType="application/vnd.openxmlformats-officedocument.presentationml.slide+xml"/>
  <Override PartName="/ppt/notesSlides/notesSlide36.xml" ContentType="application/vnd.openxmlformats-officedocument.presentationml.notesSlide+xml"/>
  <Override PartName="/ppt/slides/slide55.xml" ContentType="application/vnd.openxmlformats-officedocument.presentationml.slide+xml"/>
  <Override PartName="/ppt/slides/slide49.xml" ContentType="application/vnd.openxmlformats-officedocument.presentationml.slide+xml"/>
  <Override PartName="/ppt/slides/slide97.xml" ContentType="application/vnd.openxmlformats-officedocument.presentationml.slide+xml"/>
  <Override PartName="/ppt/theme/theme3.xml" ContentType="application/vnd.openxmlformats-officedocument.theme+xml"/>
  <Override PartName="/ppt/notesSlides/notesSlide91.xml" ContentType="application/vnd.openxmlformats-officedocument.presentationml.notesSlid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slides/slide27.xml" ContentType="application/vnd.openxmlformats-officedocument.presentationml.slide+xml"/>
  <Override PartName="/ppt/slides/slide75.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s/slide69.xml" ContentType="application/vnd.openxmlformats-officedocument.presentationml.slide+xml"/>
  <Override PartName="/ppt/slides/slide53.xml" ContentType="application/vnd.openxmlformats-officedocument.presentationml.slide+xml"/>
  <Override PartName="/ppt/notesSlides/notesSlide28.xml" ContentType="application/vnd.openxmlformats-officedocument.presentationml.notesSlide+xml"/>
  <Override PartName="/ppt/slides/slide47.xml" ContentType="application/vnd.openxmlformats-officedocument.presentationml.slide+xml"/>
  <Override PartName="/ppt/theme/theme1.xml" ContentType="application/vnd.openxmlformats-officedocument.theme+xml"/>
  <Override PartName="/ppt/notesSlides/notesSlide12.xml" ContentType="application/vnd.openxmlformats-officedocument.presentationml.notesSlide+xml"/>
  <Override PartName="/ppt/slides/slide31.xml" ContentType="application/vnd.openxmlformats-officedocument.presentationml.slide+xml"/>
  <Override PartName="/ppt/slides/slide89.xml" ContentType="application/vnd.openxmlformats-officedocument.presentationml.slide+xml"/>
  <Override PartName="/ppt/slides/slide25.xml" ContentType="application/vnd.openxmlformats-officedocument.presentationml.slide+xml"/>
  <Override PartName="/ppt/slides/slide73.xml" ContentType="application/vnd.openxmlformats-officedocument.presentationml.slide+xml"/>
  <Override PartName="/ppt/notesSlides/notesSlide48.xml" ContentType="application/vnd.openxmlformats-officedocument.presentationml.notesSlide+xml"/>
  <Override PartName="/ppt/slides/slide67.xml" ContentType="application/vnd.openxmlformats-officedocument.presentationml.slide+xml"/>
  <Override PartName="/ppt/slides/slide51.xml" ContentType="application/vnd.openxmlformats-officedocument.presentationml.slide+xml"/>
  <Override PartName="/ppt/notesSlides/notesSlide26.xml" ContentType="application/vnd.openxmlformats-officedocument.presentationml.notesSlide+xml"/>
  <Override PartName="/ppt/slides/slide45.xml" ContentType="application/vnd.openxmlformats-officedocument.presentationml.slide+xml"/>
  <Override PartName="/ppt/notesSlides/notesSlide68.xml" ContentType="application/vnd.openxmlformats-officedocument.presentationml.notesSlide+xml"/>
  <Override PartName="/ppt/slides/slide87.xml" ContentType="application/vnd.openxmlformats-officedocument.presentationml.slide+xml"/>
  <Override PartName="/ppt/slides/slide23.xml" ContentType="application/vnd.openxmlformats-officedocument.presentationml.slide+xml"/>
  <Override PartName="/ppt/notesSlides/notesSlide46.xml" ContentType="application/vnd.openxmlformats-officedocument.presentationml.notesSlide+xml"/>
  <Override PartName="/ppt/slides/slide65.xml" ContentType="application/vnd.openxmlformats-officedocument.presentationml.slide+xml"/>
  <Override PartName="/ppt/notesSlides/notesSlide88.xml" ContentType="application/vnd.openxmlformats-officedocument.presentationml.notesSlide+xml"/>
  <Override PartName="/ppt/slideLayouts/slideLayout12.xml" ContentType="application/vnd.openxmlformats-officedocument.presentationml.slideLayout+xml"/>
  <Override PartName="/ppt/notesSlides/notesSlide24.xml" ContentType="application/vnd.openxmlformats-officedocument.presentationml.notesSlide+xml"/>
  <Override PartName="/ppt/slides/slide43.xml" ContentType="application/vnd.openxmlformats-officedocument.presentationml.slide+xml"/>
  <Override PartName="/ppt/notesSlides/notesSlide66.xml" ContentType="application/vnd.openxmlformats-officedocument.presentationml.notesSlide+xml"/>
  <Override PartName="/ppt/slides/slide85.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notesSlides/notesSlide44.xml" ContentType="application/vnd.openxmlformats-officedocument.presentationml.notesSlide+xml"/>
  <Override PartName="/ppt/slides/slide63.xml" ContentType="application/vnd.openxmlformats-officedocument.presentationml.slide+xml"/>
  <Override PartName="/ppt/notesSlides/notesSlide86.xml" ContentType="application/vnd.openxmlformats-officedocument.presentationml.notesSlide+xml"/>
  <Override PartName="/ppt/slideLayouts/slideLayout10.xml" ContentType="application/vnd.openxmlformats-officedocument.presentationml.slideLayout+xml"/>
  <Override PartName="/ppt/notesSlides/notesSlide22.xml" ContentType="application/vnd.openxmlformats-officedocument.presentationml.notesSlide+xml"/>
  <Override PartName="/ppt/slides/slide41.xml" ContentType="application/vnd.openxmlformats-officedocument.presentationml.slide+xml"/>
  <Override PartName="/ppt/slides/slide103.xml" ContentType="application/vnd.openxmlformats-officedocument.presentationml.slide+xml"/>
  <Override PartName="/ppt/presentation.xml" ContentType="application/vnd.openxmlformats-officedocument.presentationml.presentation.main+xml"/>
  <Override PartName="/ppt/notesSlides/notesSlide107.xml" ContentType="application/vnd.openxmlformats-officedocument.presentationml.notesSlide+xml"/>
  <Override PartName="/ppt/notesSlides/notesSlide64.xml" ContentType="application/vnd.openxmlformats-officedocument.presentationml.notesSlide+xml"/>
  <Override PartName="/ppt/slides/slide83.xml" ContentType="application/vnd.openxmlformats-officedocument.presentationml.slide+xml"/>
  <Override PartName="/ppt/notesSlides/notesSlide58.xml" ContentType="application/vnd.openxmlformats-officedocument.presentationml.notesSlide+xml"/>
  <Override PartName="/ppt/embeddings/Microsoft_Equation4.bin" ContentType="application/vnd.openxmlformats-officedocument.oleObject"/>
  <Override PartName="/ppt/notesSlides/notesSlide42.xml" ContentType="application/vnd.openxmlformats-officedocument.presentationml.notesSlide+xml"/>
  <Override PartName="/ppt/slides/slide61.xml" ContentType="application/vnd.openxmlformats-officedocument.presentationml.slide+xml"/>
  <Override PartName="/ppt/slideLayouts/slideLayout9.xml" ContentType="application/vnd.openxmlformats-officedocument.presentationml.slideLayout+xml"/>
  <Override PartName="/ppt/notesSlides/notesSlide84.xml" ContentType="application/vnd.openxmlformats-officedocument.presentationml.notesSlide+xml"/>
  <Override PartName="/ppt/notesSlides/notesSlide20.xml" ContentType="application/vnd.openxmlformats-officedocument.presentationml.notesSlide+xml"/>
  <Override PartName="/ppt/slides/slide101.xml" ContentType="application/vnd.openxmlformats-officedocument.presentationml.slide+xml"/>
  <Override PartName="/ppt/notesSlides/notesSlide7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105.xml" ContentType="application/vnd.openxmlformats-officedocument.presentationml.notesSlide+xml"/>
  <Override PartName="/ppt/notesSlides/notesSlide62.xml" ContentType="application/vnd.openxmlformats-officedocument.presentationml.notesSlide+xml"/>
  <Override PartName="/ppt/slides/slide81.xml" ContentType="application/vnd.openxmlformats-officedocument.presentationml.slide+xml"/>
  <Override PartName="/ppt/notesSlides/notesSlide56.xml" ContentType="application/vnd.openxmlformats-officedocument.presentationml.notesSlide+xml"/>
  <Override PartName="/ppt/embeddings/Microsoft_Equation2.bin" ContentType="application/vnd.openxmlformats-officedocument.oleObject"/>
  <Override PartName="/ppt/notesSlides/notesSlide40.xml" ContentType="application/vnd.openxmlformats-officedocument.presentationml.notesSlide+xml"/>
  <Override PartName="/ppt/slides/slide108.xml" ContentType="application/vnd.openxmlformats-officedocument.presentationml.slide+xml"/>
  <Override PartName="/ppt/slideMasters/slideMaster2.xml" ContentType="application/vnd.openxmlformats-officedocument.presentationml.slideMaster+xml"/>
  <Override PartName="/ppt/notesSlides/notesSlide98.xml" ContentType="application/vnd.openxmlformats-officedocument.presentationml.notesSlide+xml"/>
  <Override PartName="/ppt/slideLayouts/slideLayout7.xml" ContentType="application/vnd.openxmlformats-officedocument.presentationml.slideLayout+xml"/>
  <Override PartName="/ppt/notesSlides/notesSlide34.xml" ContentType="application/vnd.openxmlformats-officedocument.presentationml.notesSlide+xml"/>
  <Override PartName="/ppt/notesSlides/notesSlide82.xml" ContentType="application/vnd.openxmlformats-officedocument.presentationml.notesSlide+xml"/>
  <Override PartName="/ppt/notesSlides/notesSlide76.xml" ContentType="application/vnd.openxmlformats-officedocument.presentationml.notesSlide+xml"/>
  <Override PartName="/ppt/slides/slide95.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notesSlides/notesSlide103.xml" ContentType="application/vnd.openxmlformats-officedocument.presentationml.notesSlide+xml"/>
  <Override PartName="/ppt/notesSlides/notesSlide60.xml" ContentType="application/vnd.openxmlformats-officedocument.presentationml.notesSlide+xml"/>
  <Default Extension="vml" ContentType="application/vnd.openxmlformats-officedocument.vmlDrawing"/>
  <Override PartName="/ppt/notesSlides/notesSlide54.xml" ContentType="application/vnd.openxmlformats-officedocument.presentationml.notesSlide+xml"/>
  <Override PartName="/ppt/slides/slide106.xml" ContentType="application/vnd.openxmlformats-officedocument.presentationml.slide+xml"/>
  <Override PartName="/ppt/notesSlides/notesSlide96.xml" ContentType="application/vnd.openxmlformats-officedocument.presentationml.notesSlide+xml"/>
  <Override PartName="/ppt/tableStyles.xml" ContentType="application/vnd.openxmlformats-officedocument.presentationml.tableStyles+xml"/>
  <Override PartName="/ppt/embeddings/oleObject1.bin" ContentType="application/vnd.openxmlformats-officedocument.oleObject"/>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notesSlides/notesSlide32.xml" ContentType="application/vnd.openxmlformats-officedocument.presentationml.notesSlide+xml"/>
  <Override PartName="/ppt/notesSlides/notesSlide80.xml" ContentType="application/vnd.openxmlformats-officedocument.presentationml.notesSlide+xml"/>
  <Default Extension="bin" ContentType="application/vnd.openxmlformats-officedocument.presentationml.printerSettings"/>
  <Override PartName="/ppt/notesSlides/notesSlide74.xml" ContentType="application/vnd.openxmlformats-officedocument.presentationml.notesSlide+xml"/>
  <Override PartName="/ppt/notesSlides/notesSlide2.xml" ContentType="application/vnd.openxmlformats-officedocument.presentationml.notesSlide+xml"/>
  <Override PartName="/ppt/slides/slide93.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notesSlides/notesSlide101.xml" ContentType="application/vnd.openxmlformats-officedocument.presentationml.notesSlide+xml"/>
  <Override PartName="/ppt/notesSlides/notesSlide39.xml" ContentType="application/vnd.openxmlformats-officedocument.presentationml.notesSlide+xml"/>
  <Override PartName="/ppt/slides/slide58.xml" ContentType="application/vnd.openxmlformats-officedocument.presentationml.slide+xml"/>
  <Override PartName="/ppt/slides/slide71.xml" ContentType="application/vnd.openxmlformats-officedocument.presentationml.slide+xml"/>
  <Override PartName="/ppt/notesSlides/notesSlide52.xml" ContentType="application/vnd.openxmlformats-officedocument.presentationml.notesSlide+xml"/>
  <Override PartName="/ppt/slides/slide104.xml" ContentType="application/vnd.openxmlformats-officedocument.presentationml.slide+xml"/>
  <Override PartName="/ppt/notesSlides/notesSlide9.xml" ContentType="application/vnd.openxmlformats-officedocument.presentationml.notesSlide+xml"/>
  <Override PartName="/ppt/notesSlides/notesSlide94.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s/slide36.xml" ContentType="application/vnd.openxmlformats-officedocument.presentationml.slide+xml"/>
  <Override PartName="/ppt/notesSlides/notesSlide30.xml" ContentType="application/vnd.openxmlformats-officedocument.presentationml.notesSlide+xml"/>
  <Override PartName="/ppt/slides/slide78.xml" ContentType="application/vnd.openxmlformats-officedocument.presentationml.slide+xml"/>
  <Override PartName="/ppt/slides/slide91.xml" ContentType="application/vnd.openxmlformats-officedocument.presentationml.slide+xml"/>
  <Override PartName="/ppt/notesSlides/notesSlide72.xml" ContentType="application/vnd.openxmlformats-officedocument.presentationml.notesSlide+xml"/>
  <Override PartName="/ppt/slides/slide2.xml" ContentType="application/vnd.openxmlformats-officedocument.presentationml.slide+xml"/>
  <Override PartName="/ppt/slides/slide14.xml" ContentType="application/vnd.openxmlformats-officedocument.presentationml.slide+xml"/>
  <Override PartName="/ppt/notesSlides/notesSlide37.xml" ContentType="application/vnd.openxmlformats-officedocument.presentationml.notesSlide+xml"/>
  <Override PartName="/ppt/slides/slide56.xml" ContentType="application/vnd.openxmlformats-officedocument.presentationml.slide+xml"/>
  <Override PartName="/ppt/notesSlides/notesSlide50.xml" ContentType="application/vnd.openxmlformats-officedocument.presentationml.notesSlide+xml"/>
  <Override PartName="/ppt/slides/slide98.xml" ContentType="application/vnd.openxmlformats-officedocument.presentationml.slide+xml"/>
  <Override PartName="/ppt/theme/theme4.xml" ContentType="application/vnd.openxmlformats-officedocument.theme+xml"/>
  <Override PartName="/ppt/notesSlides/notesSlide92.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s/slide34.xml" ContentType="application/vnd.openxmlformats-officedocument.presentationml.slide+xml"/>
  <Override PartName="/ppt/slides/slide28.xml" ContentType="application/vnd.openxmlformats-officedocument.presentationml.slide+xml"/>
  <Override PartName="/ppt/slides/slide76.xml" ContentType="application/vnd.openxmlformats-officedocument.presentationml.slide+xml"/>
  <Override PartName="/ppt/notesSlides/notesSlide70.xml" ContentType="application/vnd.openxmlformats-officedocument.presentationml.notesSlide+xml"/>
  <Default Extension="png" ContentType="image/png"/>
  <Override PartName="/ppt/slides/slide12.xml" ContentType="application/vnd.openxmlformats-officedocument.presentationml.slide+xml"/>
  <Default Extension="wmf" ContentType="image/x-wmf"/>
  <Default Extension="emf" ContentType="image/x-emf"/>
  <Override PartName="/ppt/slides/slide54.xml" ContentType="application/vnd.openxmlformats-officedocument.presentationml.slide+xml"/>
  <Default Extension="rels" ContentType="application/vnd.openxmlformats-package.relationships+xml"/>
  <Override PartName="/ppt/notesSlides/notesSlide29.xml" ContentType="application/vnd.openxmlformats-officedocument.presentationml.notesSlide+xml"/>
  <Override PartName="/ppt/slides/slide48.xml" ContentType="application/vnd.openxmlformats-officedocument.presentationml.slide+xml"/>
  <Override PartName="/ppt/slides/slide96.xml" ContentType="application/vnd.openxmlformats-officedocument.presentationml.slide+xml"/>
  <Override PartName="/ppt/theme/theme2.xml" ContentType="application/vnd.openxmlformats-officedocument.theme+xml"/>
  <Override PartName="/ppt/notesSlides/notesSlide90.xml" ContentType="application/vnd.openxmlformats-officedocument.presentationml.notesSlide+xml"/>
  <Override PartName="/ppt/notesSlides/notesSlide13.xml" ContentType="application/vnd.openxmlformats-officedocument.presentationml.notesSlide+xml"/>
  <Override PartName="/ppt/slides/slide32.xml" ContentType="application/vnd.openxmlformats-officedocument.presentationml.slide+xml"/>
  <Override PartName="/ppt/slides/slide26.xml" ContentType="application/vnd.openxmlformats-officedocument.presentationml.slide+xml"/>
  <Override PartName="/ppt/slides/slide74.xml" ContentType="application/vnd.openxmlformats-officedocument.presentationml.slide+xml"/>
  <Override PartName="/ppt/slides/slide10.xml" ContentType="application/vnd.openxmlformats-officedocument.presentationml.slide+xml"/>
  <Override PartName="/ppt/slides/slide68.xml" ContentType="application/vnd.openxmlformats-officedocument.presentationml.slide+xml"/>
  <Override PartName="/ppt/notesSlides/notesSlide49.xml" ContentType="application/vnd.openxmlformats-officedocument.presentationml.notesSlide+xml"/>
  <Override PartName="/ppt/slides/slide52.xml" ContentType="application/vnd.openxmlformats-officedocument.presentationml.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8" r:id="rId1"/>
    <p:sldMasterId id="2147483650" r:id="rId2"/>
  </p:sldMasterIdLst>
  <p:notesMasterIdLst>
    <p:notesMasterId r:id="rId112"/>
  </p:notesMasterIdLst>
  <p:handoutMasterIdLst>
    <p:handoutMasterId r:id="rId113"/>
  </p:handoutMasterIdLst>
  <p:sldIdLst>
    <p:sldId id="269" r:id="rId3"/>
    <p:sldId id="270" r:id="rId4"/>
    <p:sldId id="393" r:id="rId5"/>
    <p:sldId id="394" r:id="rId6"/>
    <p:sldId id="530" r:id="rId7"/>
    <p:sldId id="531" r:id="rId8"/>
    <p:sldId id="532" r:id="rId9"/>
    <p:sldId id="533" r:id="rId10"/>
    <p:sldId id="534" r:id="rId11"/>
    <p:sldId id="535" r:id="rId12"/>
    <p:sldId id="536" r:id="rId13"/>
    <p:sldId id="537" r:id="rId14"/>
    <p:sldId id="681" r:id="rId15"/>
    <p:sldId id="549" r:id="rId16"/>
    <p:sldId id="665" r:id="rId17"/>
    <p:sldId id="538" r:id="rId18"/>
    <p:sldId id="667" r:id="rId19"/>
    <p:sldId id="668" r:id="rId20"/>
    <p:sldId id="540" r:id="rId21"/>
    <p:sldId id="407" r:id="rId22"/>
    <p:sldId id="697" r:id="rId23"/>
    <p:sldId id="669" r:id="rId24"/>
    <p:sldId id="670" r:id="rId25"/>
    <p:sldId id="671" r:id="rId26"/>
    <p:sldId id="672" r:id="rId27"/>
    <p:sldId id="673" r:id="rId28"/>
    <p:sldId id="675" r:id="rId29"/>
    <p:sldId id="674" r:id="rId30"/>
    <p:sldId id="543" r:id="rId31"/>
    <p:sldId id="544" r:id="rId32"/>
    <p:sldId id="545" r:id="rId33"/>
    <p:sldId id="568" r:id="rId34"/>
    <p:sldId id="550" r:id="rId35"/>
    <p:sldId id="569" r:id="rId36"/>
    <p:sldId id="554" r:id="rId37"/>
    <p:sldId id="570" r:id="rId38"/>
    <p:sldId id="571" r:id="rId39"/>
    <p:sldId id="582" r:id="rId40"/>
    <p:sldId id="583" r:id="rId41"/>
    <p:sldId id="585" r:id="rId42"/>
    <p:sldId id="584" r:id="rId43"/>
    <p:sldId id="586" r:id="rId44"/>
    <p:sldId id="587" r:id="rId45"/>
    <p:sldId id="401" r:id="rId46"/>
    <p:sldId id="402" r:id="rId47"/>
    <p:sldId id="676" r:id="rId48"/>
    <p:sldId id="678" r:id="rId49"/>
    <p:sldId id="417" r:id="rId50"/>
    <p:sldId id="418" r:id="rId51"/>
    <p:sldId id="419" r:id="rId52"/>
    <p:sldId id="589" r:id="rId53"/>
    <p:sldId id="680" r:id="rId54"/>
    <p:sldId id="588" r:id="rId55"/>
    <p:sldId id="698" r:id="rId56"/>
    <p:sldId id="421" r:id="rId57"/>
    <p:sldId id="422" r:id="rId58"/>
    <p:sldId id="423" r:id="rId59"/>
    <p:sldId id="424" r:id="rId60"/>
    <p:sldId id="425" r:id="rId61"/>
    <p:sldId id="426" r:id="rId62"/>
    <p:sldId id="428" r:id="rId63"/>
    <p:sldId id="430" r:id="rId64"/>
    <p:sldId id="431" r:id="rId65"/>
    <p:sldId id="432" r:id="rId66"/>
    <p:sldId id="591" r:id="rId67"/>
    <p:sldId id="592" r:id="rId68"/>
    <p:sldId id="593" r:id="rId69"/>
    <p:sldId id="594" r:id="rId70"/>
    <p:sldId id="467" r:id="rId71"/>
    <p:sldId id="611" r:id="rId72"/>
    <p:sldId id="612" r:id="rId73"/>
    <p:sldId id="613" r:id="rId74"/>
    <p:sldId id="614" r:id="rId75"/>
    <p:sldId id="615" r:id="rId76"/>
    <p:sldId id="616" r:id="rId77"/>
    <p:sldId id="652" r:id="rId78"/>
    <p:sldId id="653" r:id="rId79"/>
    <p:sldId id="654" r:id="rId80"/>
    <p:sldId id="655" r:id="rId81"/>
    <p:sldId id="656" r:id="rId82"/>
    <p:sldId id="657" r:id="rId83"/>
    <p:sldId id="504" r:id="rId84"/>
    <p:sldId id="505" r:id="rId85"/>
    <p:sldId id="506" r:id="rId86"/>
    <p:sldId id="507" r:id="rId87"/>
    <p:sldId id="508" r:id="rId88"/>
    <p:sldId id="509" r:id="rId89"/>
    <p:sldId id="510" r:id="rId90"/>
    <p:sldId id="511" r:id="rId91"/>
    <p:sldId id="512" r:id="rId92"/>
    <p:sldId id="699" r:id="rId93"/>
    <p:sldId id="682" r:id="rId94"/>
    <p:sldId id="683" r:id="rId95"/>
    <p:sldId id="685" r:id="rId96"/>
    <p:sldId id="690" r:id="rId97"/>
    <p:sldId id="686" r:id="rId98"/>
    <p:sldId id="687" r:id="rId99"/>
    <p:sldId id="688" r:id="rId100"/>
    <p:sldId id="689" r:id="rId101"/>
    <p:sldId id="691" r:id="rId102"/>
    <p:sldId id="692" r:id="rId103"/>
    <p:sldId id="693" r:id="rId104"/>
    <p:sldId id="694" r:id="rId105"/>
    <p:sldId id="695" r:id="rId106"/>
    <p:sldId id="696" r:id="rId107"/>
    <p:sldId id="361" r:id="rId108"/>
    <p:sldId id="362" r:id="rId109"/>
    <p:sldId id="363" r:id="rId110"/>
    <p:sldId id="364" r:id="rId111"/>
  </p:sldIdLst>
  <p:sldSz cx="7315200" cy="4114800"/>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65125" indent="92075"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730250" indent="18415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096963" indent="274638"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462088" indent="366713"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FF"/>
    <a:srgbClr val="483225"/>
    <a:srgbClr val="494834"/>
    <a:srgbClr val="FFFFFF"/>
    <a:srgbClr val="000000"/>
    <a:srgbClr val="EAEAEA"/>
    <a:srgbClr val="81C9F0"/>
    <a:srgbClr val="B0AD8A"/>
    <a:srgbClr val="DDDDDD"/>
    <a:srgbClr val="C1272D"/>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4910" autoAdjust="0"/>
    <p:restoredTop sz="86369" autoAdjust="0"/>
  </p:normalViewPr>
  <p:slideViewPr>
    <p:cSldViewPr snapToGrid="0" snapToObjects="1">
      <p:cViewPr varScale="1">
        <p:scale>
          <a:sx n="152" d="100"/>
          <a:sy n="152" d="100"/>
        </p:scale>
        <p:origin x="-104" y="-504"/>
      </p:cViewPr>
      <p:guideLst>
        <p:guide orient="horz" pos="1296"/>
        <p:guide pos="2304"/>
      </p:guideLst>
    </p:cSldViewPr>
  </p:slideViewPr>
  <p:outlineViewPr>
    <p:cViewPr>
      <p:scale>
        <a:sx n="33" d="100"/>
        <a:sy n="33" d="100"/>
      </p:scale>
      <p:origin x="0" y="9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Lst>
  </p:outlineViewPr>
  <p:notesTextViewPr>
    <p:cViewPr>
      <p:scale>
        <a:sx n="150" d="100"/>
        <a:sy n="150" d="100"/>
      </p:scale>
      <p:origin x="0" y="0"/>
    </p:cViewPr>
  </p:notesTextViewPr>
  <p:sorterViewPr>
    <p:cViewPr>
      <p:scale>
        <a:sx n="200" d="100"/>
        <a:sy n="200" d="100"/>
      </p:scale>
      <p:origin x="0" y="18688"/>
    </p:cViewPr>
  </p:sorterViewPr>
  <p:notesViewPr>
    <p:cSldViewPr snapToGrid="0" snapToObjects="1">
      <p:cViewPr>
        <p:scale>
          <a:sx n="100" d="100"/>
          <a:sy n="100" d="100"/>
        </p:scale>
        <p:origin x="-1746" y="7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8" Type="http://schemas.openxmlformats.org/officeDocument/2006/relationships/slide" Target="slides/slide106.xml"/><Relationship Id="rId109" Type="http://schemas.openxmlformats.org/officeDocument/2006/relationships/slide" Target="slides/slide10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10" Type="http://schemas.openxmlformats.org/officeDocument/2006/relationships/slide" Target="slides/slide108.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11" Type="http://schemas.openxmlformats.org/officeDocument/2006/relationships/slide" Target="slides/slide109.xml"/><Relationship Id="rId112" Type="http://schemas.openxmlformats.org/officeDocument/2006/relationships/notesMaster" Target="notesMasters/notesMaster1.xml"/><Relationship Id="rId113" Type="http://schemas.openxmlformats.org/officeDocument/2006/relationships/handoutMaster" Target="handoutMasters/handoutMaster1.xml"/><Relationship Id="rId114" Type="http://schemas.openxmlformats.org/officeDocument/2006/relationships/printerSettings" Target="printerSettings/printerSettings1.bin"/><Relationship Id="rId115" Type="http://schemas.openxmlformats.org/officeDocument/2006/relationships/presProps" Target="presProps.xml"/><Relationship Id="rId116" Type="http://schemas.openxmlformats.org/officeDocument/2006/relationships/viewProps" Target="viewProps.xml"/><Relationship Id="rId117" Type="http://schemas.openxmlformats.org/officeDocument/2006/relationships/theme" Target="theme/theme1.xml"/><Relationship Id="rId11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00" Type="http://schemas.openxmlformats.org/officeDocument/2006/relationships/slide" Target="slides/slide98.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_rels/viewProps.xml.rels><?xml version="1.0" encoding="UTF-8" standalone="yes"?>
<Relationships xmlns="http://schemas.openxmlformats.org/package/2006/relationships"><Relationship Id="rId9" Type="http://schemas.openxmlformats.org/officeDocument/2006/relationships/slide" Target="slides/slide11.xml"/><Relationship Id="rId20" Type="http://schemas.openxmlformats.org/officeDocument/2006/relationships/slide" Target="slides/slide46.xml"/><Relationship Id="rId21" Type="http://schemas.openxmlformats.org/officeDocument/2006/relationships/slide" Target="slides/slide47.xml"/><Relationship Id="rId22" Type="http://schemas.openxmlformats.org/officeDocument/2006/relationships/slide" Target="slides/slide70.xml"/><Relationship Id="rId23" Type="http://schemas.openxmlformats.org/officeDocument/2006/relationships/slide" Target="slides/slide73.xml"/><Relationship Id="rId24" Type="http://schemas.openxmlformats.org/officeDocument/2006/relationships/slide" Target="slides/slide74.xml"/><Relationship Id="rId25" Type="http://schemas.openxmlformats.org/officeDocument/2006/relationships/slide" Target="slides/slide75.xml"/><Relationship Id="rId26" Type="http://schemas.openxmlformats.org/officeDocument/2006/relationships/slide" Target="slides/slide94.xml"/><Relationship Id="rId27" Type="http://schemas.openxmlformats.org/officeDocument/2006/relationships/slide" Target="slides/slide95.xml"/><Relationship Id="rId28" Type="http://schemas.openxmlformats.org/officeDocument/2006/relationships/slide" Target="slides/slide96.xml"/><Relationship Id="rId29" Type="http://schemas.openxmlformats.org/officeDocument/2006/relationships/slide" Target="slides/slide97.xml"/><Relationship Id="rId30" Type="http://schemas.openxmlformats.org/officeDocument/2006/relationships/slide" Target="slides/slide98.xml"/><Relationship Id="rId31" Type="http://schemas.openxmlformats.org/officeDocument/2006/relationships/slide" Target="slides/slide99.xml"/><Relationship Id="rId32" Type="http://schemas.openxmlformats.org/officeDocument/2006/relationships/slide" Target="slides/slide106.xml"/><Relationship Id="rId10" Type="http://schemas.openxmlformats.org/officeDocument/2006/relationships/slide" Target="slides/slide12.xml"/><Relationship Id="rId11" Type="http://schemas.openxmlformats.org/officeDocument/2006/relationships/slide" Target="slides/slide14.xml"/><Relationship Id="rId12" Type="http://schemas.openxmlformats.org/officeDocument/2006/relationships/slide" Target="slides/slide16.xml"/><Relationship Id="rId13" Type="http://schemas.openxmlformats.org/officeDocument/2006/relationships/slide" Target="slides/slide19.xml"/><Relationship Id="rId14" Type="http://schemas.openxmlformats.org/officeDocument/2006/relationships/slide" Target="slides/slide21.xml"/><Relationship Id="rId15" Type="http://schemas.openxmlformats.org/officeDocument/2006/relationships/slide" Target="slides/slide29.xml"/><Relationship Id="rId16" Type="http://schemas.openxmlformats.org/officeDocument/2006/relationships/slide" Target="slides/slide30.xml"/><Relationship Id="rId17" Type="http://schemas.openxmlformats.org/officeDocument/2006/relationships/slide" Target="slides/slide31.xml"/><Relationship Id="rId18" Type="http://schemas.openxmlformats.org/officeDocument/2006/relationships/slide" Target="slides/slide32.xml"/><Relationship Id="rId19" Type="http://schemas.openxmlformats.org/officeDocument/2006/relationships/slide" Target="slides/slide33.xml"/><Relationship Id="rId1" Type="http://schemas.openxmlformats.org/officeDocument/2006/relationships/slide" Target="slides/slide1.xml"/><Relationship Id="rId2" Type="http://schemas.openxmlformats.org/officeDocument/2006/relationships/slide" Target="slides/slide2.xml"/><Relationship Id="rId3" Type="http://schemas.openxmlformats.org/officeDocument/2006/relationships/slide" Target="slides/slide5.xml"/><Relationship Id="rId4" Type="http://schemas.openxmlformats.org/officeDocument/2006/relationships/slide" Target="slides/slide6.xml"/><Relationship Id="rId5" Type="http://schemas.openxmlformats.org/officeDocument/2006/relationships/slide" Target="slides/slide7.xml"/><Relationship Id="rId6" Type="http://schemas.openxmlformats.org/officeDocument/2006/relationships/slide" Target="slides/slide8.xml"/><Relationship Id="rId7" Type="http://schemas.openxmlformats.org/officeDocument/2006/relationships/slide" Target="slides/slide9.xml"/><Relationship Id="rId8"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smtClean="0">
                <a:ea typeface="ＭＳ Ｐゴシック" pitchFamily="-112" charset="-128"/>
                <a:cs typeface="+mn-cs"/>
              </a:defRPr>
            </a:lvl1pPr>
          </a:lstStyle>
          <a:p>
            <a:pPr>
              <a:defRPr/>
            </a:pPr>
            <a:endParaRPr lang="en-US"/>
          </a:p>
        </p:txBody>
      </p:sp>
      <p:sp>
        <p:nvSpPr>
          <p:cNvPr id="24579"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smtClean="0">
                <a:ea typeface="ＭＳ Ｐゴシック" pitchFamily="-112" charset="-128"/>
                <a:cs typeface="+mn-cs"/>
              </a:defRPr>
            </a:lvl1pPr>
          </a:lstStyle>
          <a:p>
            <a:pPr>
              <a:defRPr/>
            </a:pPr>
            <a:endParaRPr lang="en-US"/>
          </a:p>
        </p:txBody>
      </p:sp>
      <p:sp>
        <p:nvSpPr>
          <p:cNvPr id="24580"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smtClean="0">
                <a:ea typeface="ＭＳ Ｐゴシック" pitchFamily="-112" charset="-128"/>
                <a:cs typeface="+mn-cs"/>
              </a:defRPr>
            </a:lvl1pPr>
          </a:lstStyle>
          <a:p>
            <a:pPr>
              <a:defRPr/>
            </a:pPr>
            <a:endParaRPr lang="en-US"/>
          </a:p>
        </p:txBody>
      </p:sp>
      <p:sp>
        <p:nvSpPr>
          <p:cNvPr id="24581"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66F02BA5-4795-994B-81D0-FA94910C4C1A}" type="slidenum">
              <a:rPr lang="en-US"/>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11264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smtClean="0">
                <a:ea typeface="ＭＳ Ｐゴシック" pitchFamily="-112" charset="-128"/>
                <a:cs typeface="+mn-cs"/>
              </a:defRPr>
            </a:lvl1pPr>
          </a:lstStyle>
          <a:p>
            <a:pPr>
              <a:defRPr/>
            </a:pPr>
            <a:endParaRPr lang="en-US"/>
          </a:p>
        </p:txBody>
      </p:sp>
      <p:sp>
        <p:nvSpPr>
          <p:cNvPr id="51203"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smtClean="0">
                <a:ea typeface="ＭＳ Ｐゴシック" pitchFamily="-112" charset="-128"/>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mc="http://schemas.openxmlformats.org/markup-compatibility/2006" xmlns:mv="urn:schemas-microsoft-com:mac:vml" xmlns="" xmlns:ma14="http://schemas.microsoft.com/office/mac/drawingml/2011/main" val="1"/>
            </a:ext>
          </a:extLst>
        </p:spPr>
      </p:sp>
      <p:sp>
        <p:nvSpPr>
          <p:cNvPr id="51205"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smtClean="0">
                <a:ea typeface="ＭＳ Ｐゴシック" pitchFamily="-112" charset="-128"/>
                <a:cs typeface="+mn-cs"/>
              </a:defRPr>
            </a:lvl1pPr>
          </a:lstStyle>
          <a:p>
            <a:pPr>
              <a:defRPr/>
            </a:pPr>
            <a:endParaRPr lang="en-US"/>
          </a:p>
        </p:txBody>
      </p:sp>
      <p:sp>
        <p:nvSpPr>
          <p:cNvPr id="51207"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706F8D69-B00F-F44E-9B61-4DC184CA17F8}" type="slidenum">
              <a:rPr lang="en-US"/>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3496680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ＭＳ Ｐゴシック" pitchFamily="-108" charset="-128"/>
      </a:defRPr>
    </a:lvl1pPr>
    <a:lvl2pPr marL="365125"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2pPr>
    <a:lvl3pPr marL="730250"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3pPr>
    <a:lvl4pPr marL="1096963"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4pPr>
    <a:lvl5pPr marL="1462088"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5pPr>
    <a:lvl6pPr marL="1828800" algn="l" defTabSz="365760" rtl="0" eaLnBrk="1" latinLnBrk="0" hangingPunct="1">
      <a:defRPr sz="1000" kern="1200">
        <a:solidFill>
          <a:schemeClr val="tx1"/>
        </a:solidFill>
        <a:latin typeface="+mn-lt"/>
        <a:ea typeface="+mn-ea"/>
        <a:cs typeface="+mn-cs"/>
      </a:defRPr>
    </a:lvl6pPr>
    <a:lvl7pPr marL="2194560" algn="l" defTabSz="365760" rtl="0" eaLnBrk="1" latinLnBrk="0" hangingPunct="1">
      <a:defRPr sz="1000" kern="1200">
        <a:solidFill>
          <a:schemeClr val="tx1"/>
        </a:solidFill>
        <a:latin typeface="+mn-lt"/>
        <a:ea typeface="+mn-ea"/>
        <a:cs typeface="+mn-cs"/>
      </a:defRPr>
    </a:lvl7pPr>
    <a:lvl8pPr marL="2560320" algn="l" defTabSz="365760" rtl="0" eaLnBrk="1" latinLnBrk="0" hangingPunct="1">
      <a:defRPr sz="1000" kern="1200">
        <a:solidFill>
          <a:schemeClr val="tx1"/>
        </a:solidFill>
        <a:latin typeface="+mn-lt"/>
        <a:ea typeface="+mn-ea"/>
        <a:cs typeface="+mn-cs"/>
      </a:defRPr>
    </a:lvl8pPr>
    <a:lvl9pPr marL="2926080" algn="l" defTabSz="36576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Until OpenGL 3.2, the number of</a:t>
            </a:r>
            <a:r>
              <a:rPr lang="en-US" baseline="0" dirty="0" smtClean="0"/>
              <a:t> </a:t>
            </a:r>
            <a:r>
              <a:rPr lang="en-US" i="1" baseline="0" dirty="0" smtClean="0"/>
              <a:t>shader stages</a:t>
            </a:r>
            <a:r>
              <a:rPr lang="en-US" i="0" baseline="0" dirty="0" smtClean="0"/>
              <a:t> in the OpenGL pipeline remained the same, with only vertex and fragment shaders being supported.  OpenGL version 3.2 added a new shader stage called </a:t>
            </a:r>
            <a:r>
              <a:rPr lang="en-US" i="1" baseline="0" dirty="0" smtClean="0"/>
              <a:t>geometry shading</a:t>
            </a:r>
            <a:r>
              <a:rPr lang="en-US" i="0" baseline="0" dirty="0" smtClean="0"/>
              <a:t> which allows the modification (and generation) of geometry within the OpenGL pipeline.  </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5715482"/>
      </p:ext>
    </p:extLst>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 to our first cube</a:t>
            </a:r>
            <a:r>
              <a:rPr lang="en-US" baseline="0" dirty="0" smtClean="0"/>
              <a:t> example, if we want to texture our cube, we need to provide texture coordinates for use in our shaders.  Following our previous example, we merely add an additional vertex attribute that contains our texture coordinates.  We do this for each of our vertices.  We will also need to update VBOs and shaders to take this new attribute into account.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101</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code snippet above demonstrates procedurally generating a two 64 × 64 texture maps.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102</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above OpenGL commands completely specify a texture object.  The code creates a texture id by calling </a:t>
            </a:r>
            <a:r>
              <a:rPr lang="en-US" baseline="0" dirty="0" err="1" smtClean="0"/>
              <a:t>glGenTextures</a:t>
            </a:r>
            <a:r>
              <a:rPr lang="en-US" baseline="0" dirty="0" smtClean="0"/>
              <a:t>().  It then binds the texture using </a:t>
            </a:r>
            <a:r>
              <a:rPr lang="en-US" baseline="0" dirty="0" err="1" smtClean="0"/>
              <a:t>glBindTexture</a:t>
            </a:r>
            <a:r>
              <a:rPr lang="en-US" baseline="0" dirty="0" smtClean="0"/>
              <a:t>() to open the object for use, and loading in the texture by calling glTexImage2D().  After that, numerous sampler characteristics are set, including the texture wrap modes, and </a:t>
            </a:r>
            <a:r>
              <a:rPr lang="en-US" baseline="0" dirty="0" err="1" smtClean="0"/>
              <a:t>texel</a:t>
            </a:r>
            <a:r>
              <a:rPr lang="en-US" baseline="0" dirty="0" smtClean="0"/>
              <a:t> filtering.</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103</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apply textures to our geometry, we need to modify both the vertex </a:t>
            </a:r>
            <a:r>
              <a:rPr lang="en-US" dirty="0" err="1" smtClean="0"/>
              <a:t>shader</a:t>
            </a:r>
            <a:r>
              <a:rPr lang="en-US" dirty="0" smtClean="0"/>
              <a:t> and the pixel </a:t>
            </a:r>
            <a:r>
              <a:rPr lang="en-US" dirty="0" err="1" smtClean="0"/>
              <a:t>shader</a:t>
            </a:r>
            <a:r>
              <a:rPr lang="en-US" dirty="0" smtClean="0"/>
              <a:t>.  Above, we add some simple</a:t>
            </a:r>
            <a:r>
              <a:rPr lang="en-US" baseline="0" dirty="0" smtClean="0"/>
              <a:t> logic to pass-thru the texture coordinates from an attribute into data for the rasterizer.</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104</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Continuing</a:t>
            </a:r>
            <a:r>
              <a:rPr lang="en-US" baseline="0" dirty="0" smtClean="0"/>
              <a:t> to update our shaders, we add some simple code to modify our fragment </a:t>
            </a:r>
            <a:r>
              <a:rPr lang="en-US" baseline="0" dirty="0" err="1" smtClean="0"/>
              <a:t>shader</a:t>
            </a:r>
            <a:r>
              <a:rPr lang="en-US" baseline="0" dirty="0" smtClean="0"/>
              <a:t> to include sampling a texture.  How the texture is sampled (e.g., coordinate wrap modes, </a:t>
            </a:r>
            <a:r>
              <a:rPr lang="en-US" baseline="0" dirty="0" err="1" smtClean="0"/>
              <a:t>texel</a:t>
            </a:r>
            <a:r>
              <a:rPr lang="en-US" baseline="0" dirty="0" smtClean="0"/>
              <a:t> filtering, etc.) is configured in the application using the </a:t>
            </a:r>
            <a:r>
              <a:rPr lang="en-US" baseline="0" dirty="0" err="1" smtClean="0"/>
              <a:t>glTexParameter</a:t>
            </a:r>
            <a:r>
              <a:rPr lang="en-US" baseline="0" dirty="0" smtClean="0"/>
              <a:t>*() call.</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105</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106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83783359"/>
      </p:ext>
    </p:extLst>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the above books except Angel and </a:t>
            </a:r>
            <a:r>
              <a:rPr lang="en-US" baseline="0" dirty="0" err="1" smtClean="0"/>
              <a:t>Shreiner</a:t>
            </a:r>
            <a:r>
              <a:rPr lang="en-US" baseline="0" dirty="0" smtClean="0"/>
              <a:t>, Interactive Computer Graphics (Addison-Wesley), are in the Addison-Wesley Professional series of OpenGL books. Books on </a:t>
            </a:r>
            <a:r>
              <a:rPr lang="en-US" baseline="0" dirty="0" err="1" smtClean="0"/>
              <a:t>WebGL</a:t>
            </a:r>
            <a:r>
              <a:rPr lang="en-US" baseline="0" dirty="0" smtClean="0"/>
              <a:t> are just starting to appear.</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5923638"/>
      </p:ext>
    </p:extLst>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108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62495922"/>
      </p:ext>
    </p:extLst>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example programs,</a:t>
            </a:r>
            <a:r>
              <a:rPr lang="en-US" baseline="0" dirty="0" smtClean="0"/>
              <a:t> </a:t>
            </a:r>
            <a:r>
              <a:rPr lang="en-US" dirty="0" smtClean="0"/>
              <a:t>a</a:t>
            </a:r>
            <a:r>
              <a:rPr lang="en-US" baseline="0" dirty="0" smtClean="0"/>
              <a:t> C++ matrix-vector package and the </a:t>
            </a:r>
            <a:r>
              <a:rPr lang="en-US" baseline="0" dirty="0" err="1" smtClean="0"/>
              <a:t>InitShader</a:t>
            </a:r>
            <a:r>
              <a:rPr lang="en-US" baseline="0" dirty="0" smtClean="0"/>
              <a:t> function are under the Book Support tab at </a:t>
            </a:r>
            <a:r>
              <a:rPr lang="en-US" baseline="0" dirty="0" err="1" smtClean="0"/>
              <a:t>www.cs.unm.edu</a:t>
            </a:r>
            <a:r>
              <a:rPr lang="en-US" baseline="0" dirty="0" smtClean="0"/>
              <a:t>/~angel</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make it easier for developers to choose the set of features they want to use in their application, OpenGL 3.2 also introduced </a:t>
            </a:r>
            <a:r>
              <a:rPr lang="en-US" i="1" baseline="0" dirty="0" smtClean="0"/>
              <a:t>profiles</a:t>
            </a:r>
            <a:r>
              <a:rPr lang="en-US" i="0" baseline="0" dirty="0" smtClean="0"/>
              <a:t> which allow further selection of OpenGL contexts.</a:t>
            </a:r>
          </a:p>
          <a:p>
            <a:endParaRPr lang="en-US" i="0" baseline="0" dirty="0" smtClean="0"/>
          </a:p>
          <a:p>
            <a:r>
              <a:rPr lang="en-US" i="0" baseline="0" dirty="0" smtClean="0"/>
              <a:t>The </a:t>
            </a:r>
            <a:r>
              <a:rPr lang="en-US" i="1" baseline="0" dirty="0" smtClean="0"/>
              <a:t>core</a:t>
            </a:r>
            <a:r>
              <a:rPr lang="en-US" i="0" baseline="0" dirty="0" smtClean="0"/>
              <a:t> profile is the modern, trimmed-down version of OpenGL that includes the latest features.  You can request a core profile for a Full or Forward-compatible profile.  Conversely, you could request a </a:t>
            </a:r>
            <a:r>
              <a:rPr lang="en-US" i="1" baseline="0" dirty="0" smtClean="0"/>
              <a:t>compatible</a:t>
            </a:r>
            <a:r>
              <a:rPr lang="en-US" i="0" baseline="0" dirty="0" smtClean="0"/>
              <a:t> profile, which includes all functionality (supported by the OpenGL driver on your system) in all versions of OpenGL up to, and including, the version you’ve requested.</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3731660"/>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OpenGL 4.X pipeline added another pair of shaders (which work in tandem, so we consider it a single stage) for supporting dynamic tessellation in the GPU.  </a:t>
            </a:r>
            <a:r>
              <a:rPr lang="en-US" i="1" dirty="0" smtClean="0"/>
              <a:t>Tessellation</a:t>
            </a:r>
            <a:r>
              <a:rPr lang="en-US" dirty="0" smtClean="0"/>
              <a:t> </a:t>
            </a:r>
            <a:r>
              <a:rPr lang="en-US" i="1" dirty="0" smtClean="0"/>
              <a:t>control</a:t>
            </a:r>
            <a:r>
              <a:rPr lang="en-US" dirty="0"/>
              <a:t> </a:t>
            </a:r>
            <a:r>
              <a:rPr lang="en-US" dirty="0" smtClean="0"/>
              <a:t>and </a:t>
            </a:r>
            <a:r>
              <a:rPr lang="en-US" i="1" dirty="0" smtClean="0"/>
              <a:t>tessellation evaluation </a:t>
            </a:r>
            <a:r>
              <a:rPr lang="en-US" dirty="0" smtClean="0"/>
              <a:t>shaders were added to OpenGL version 4.0.</a:t>
            </a:r>
          </a:p>
          <a:p>
            <a:endParaRPr lang="en-US" dirty="0" smtClean="0"/>
          </a:p>
          <a:p>
            <a:r>
              <a:rPr lang="en-US" dirty="0" smtClean="0"/>
              <a:t>The current version of OpenGL is 4.3, which includes some additional features over the 4.0 pipeline, but no new shading stages.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33083676"/>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WebGL</a:t>
            </a:r>
            <a:r>
              <a:rPr lang="en-US" dirty="0" smtClean="0"/>
              <a:t> is becoming</a:t>
            </a:r>
            <a:r>
              <a:rPr lang="en-US" baseline="0" dirty="0" smtClean="0"/>
              <a:t> increasingly more important now that it is supported by most browsers, including Mozilla and Chrome. Besides the advantage of being able to run without recompilation across platforms, it can easily be integrated with other Web applications and make use of a variety of portable packages available over the Web.</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begin, let us introduce a simplified model of the OpenGL pipeline.  Generally speaking, data flows from your application through the GPU to generate an image in the </a:t>
            </a:r>
            <a:r>
              <a:rPr lang="en-US" i="1" baseline="0" dirty="0" smtClean="0"/>
              <a:t>frame buffer</a:t>
            </a:r>
            <a:r>
              <a:rPr lang="en-US" i="0" baseline="0" dirty="0" smtClean="0"/>
              <a:t>.  Your application will provide </a:t>
            </a:r>
            <a:r>
              <a:rPr lang="en-US" i="1" baseline="0" dirty="0" smtClean="0"/>
              <a:t>vertices</a:t>
            </a:r>
            <a:r>
              <a:rPr lang="en-US" i="0" baseline="0" dirty="0" smtClean="0"/>
              <a:t>, which are collections of data that are composed to form geometric objects, to the OpenGL pipeline.  The </a:t>
            </a:r>
            <a:r>
              <a:rPr lang="en-US" i="1" baseline="0" dirty="0" smtClean="0"/>
              <a:t>vertex processing</a:t>
            </a:r>
            <a:r>
              <a:rPr lang="en-US" i="0" baseline="0" dirty="0" smtClean="0"/>
              <a:t> stage uses a vertex shader to process each vertex, doing any computations necessary to determine where in the frame buffer each piece of geometry should go.  The other shading stages we mentioned – tessellation and geometry shading – are also used for vertex processing, but we’re trying to keep this simple.</a:t>
            </a:r>
          </a:p>
          <a:p>
            <a:endParaRPr lang="en-US" i="0" baseline="0" dirty="0" smtClean="0"/>
          </a:p>
          <a:p>
            <a:r>
              <a:rPr lang="en-US" i="0" baseline="0" dirty="0" smtClean="0"/>
              <a:t>After all the vertices for a piece of geometry are processed, the </a:t>
            </a:r>
            <a:r>
              <a:rPr lang="en-US" i="1" baseline="0" dirty="0" smtClean="0"/>
              <a:t>rasterizer</a:t>
            </a:r>
            <a:r>
              <a:rPr lang="en-US" i="0" baseline="0" dirty="0" smtClean="0"/>
              <a:t> determines which pixels in the frame buffer are affected by the geometry, and for each pixel, the </a:t>
            </a:r>
            <a:r>
              <a:rPr lang="en-US" i="1" baseline="0" dirty="0" smtClean="0"/>
              <a:t>fragment processing</a:t>
            </a:r>
            <a:r>
              <a:rPr lang="en-US" i="0" baseline="0" dirty="0" smtClean="0"/>
              <a:t> stage is employed, where the </a:t>
            </a:r>
            <a:r>
              <a:rPr lang="en-US" i="1" baseline="0" dirty="0" smtClean="0"/>
              <a:t>fragment shader</a:t>
            </a:r>
            <a:r>
              <a:rPr lang="en-US" i="0" baseline="0" dirty="0" smtClean="0"/>
              <a:t> runs to determine the final color of the pixel.</a:t>
            </a:r>
          </a:p>
          <a:p>
            <a:endParaRPr lang="en-US" i="0" baseline="0" dirty="0" smtClean="0"/>
          </a:p>
          <a:p>
            <a:r>
              <a:rPr lang="en-US" i="0" baseline="0" dirty="0" smtClean="0"/>
              <a:t>In your OpenGL applications, you’ll usually need to do the following tasks:</a:t>
            </a:r>
          </a:p>
          <a:p>
            <a:pPr marL="181240" indent="-181240">
              <a:buFont typeface="Arial" pitchFamily="34" charset="0"/>
              <a:buChar char="•"/>
            </a:pPr>
            <a:r>
              <a:rPr lang="en-US" i="0" baseline="0" dirty="0" smtClean="0"/>
              <a:t>specify the vertices for your geometry</a:t>
            </a:r>
          </a:p>
          <a:p>
            <a:pPr marL="181240" indent="-181240">
              <a:buFont typeface="Arial" pitchFamily="34" charset="0"/>
              <a:buChar char="•"/>
            </a:pPr>
            <a:r>
              <a:rPr lang="en-US" i="0" baseline="0" dirty="0" smtClean="0"/>
              <a:t>load vertex and fragment shaders (and other shaders, if you’re using them as well)</a:t>
            </a:r>
          </a:p>
          <a:p>
            <a:pPr marL="181240" indent="-181240">
              <a:buFont typeface="Arial" pitchFamily="34" charset="0"/>
              <a:buChar char="•"/>
            </a:pPr>
            <a:r>
              <a:rPr lang="en-US" i="0" baseline="0" dirty="0" smtClean="0"/>
              <a:t>issue your geometry to engage the OpenGL pipeline for processing</a:t>
            </a:r>
          </a:p>
          <a:p>
            <a:r>
              <a:rPr lang="en-US" i="0" baseline="0" dirty="0" smtClean="0"/>
              <a:t>Of course, OpenGL is capable of many other operations as well, many of which are outside of the scope of this introductory course.  We have included references at the end of the notes for your further research and development.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299218"/>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You’ll find</a:t>
            </a:r>
            <a:r>
              <a:rPr lang="en-US" baseline="0" dirty="0" smtClean="0"/>
              <a:t> that a few techniques for programming with modern OpenGL goes a long way.  In fact, most programs – in terms of OpenGL activity – are very repetitive.  Differences usually occur in how objects are rendered, and that’s mostly handled in your shaders.</a:t>
            </a:r>
          </a:p>
          <a:p>
            <a:r>
              <a:rPr lang="en-US" baseline="0" dirty="0" smtClean="0"/>
              <a:t>There four steps you’ll use for rendering a geometric object are as follows:</a:t>
            </a:r>
          </a:p>
          <a:p>
            <a:pPr marL="241653" indent="-241653">
              <a:buFont typeface="+mj-lt"/>
              <a:buAutoNum type="arabicPeriod"/>
            </a:pPr>
            <a:r>
              <a:rPr lang="en-US" baseline="0" dirty="0" smtClean="0"/>
              <a:t>First, you’ll load and create OpenGL </a:t>
            </a:r>
            <a:r>
              <a:rPr lang="en-US" i="1" baseline="0" dirty="0" smtClean="0"/>
              <a:t>shader programs</a:t>
            </a:r>
            <a:r>
              <a:rPr lang="en-US" i="0" baseline="0" dirty="0" smtClean="0"/>
              <a:t> from shader source programs you create</a:t>
            </a:r>
          </a:p>
          <a:p>
            <a:pPr marL="241653" indent="-241653">
              <a:buFont typeface="+mj-lt"/>
              <a:buAutoNum type="arabicPeriod"/>
            </a:pPr>
            <a:r>
              <a:rPr lang="en-US" i="0" baseline="0" dirty="0" smtClean="0"/>
              <a:t>Next, you will need to load the data for your objects into OpenGL’s memory.  You do this by creating </a:t>
            </a:r>
            <a:r>
              <a:rPr lang="en-US" i="1" baseline="0" dirty="0" smtClean="0"/>
              <a:t>buffer objects</a:t>
            </a:r>
            <a:r>
              <a:rPr lang="en-US" i="0" baseline="0" dirty="0" smtClean="0"/>
              <a:t> and loading data into them.</a:t>
            </a:r>
          </a:p>
          <a:p>
            <a:pPr marL="241653" indent="-241653">
              <a:buFont typeface="+mj-lt"/>
              <a:buAutoNum type="arabicPeriod"/>
            </a:pPr>
            <a:r>
              <a:rPr lang="en-US" i="0" baseline="0" dirty="0" smtClean="0"/>
              <a:t>Continuing, OpenGL needs to be told how to interpret the data in your buffer objects and associate that data with variables that you’ll use in your shaders.  We call this </a:t>
            </a:r>
            <a:r>
              <a:rPr lang="en-US" i="1" baseline="0" dirty="0" smtClean="0"/>
              <a:t>shader plumbing</a:t>
            </a:r>
            <a:r>
              <a:rPr lang="en-US" i="0" baseline="0" dirty="0" smtClean="0"/>
              <a:t>.</a:t>
            </a:r>
          </a:p>
          <a:p>
            <a:pPr marL="241653" indent="-241653">
              <a:buFont typeface="+mj-lt"/>
              <a:buAutoNum type="arabicPeriod"/>
            </a:pPr>
            <a:r>
              <a:rPr lang="en-US" i="0" baseline="0" dirty="0" smtClean="0"/>
              <a:t>Finally, with your data initialized and shaders set up, you’ll render your objects</a:t>
            </a:r>
          </a:p>
          <a:p>
            <a:pPr marL="241653" indent="-241653">
              <a:buFont typeface="+mj-lt"/>
              <a:buAutoNum type="arabicPeriod"/>
            </a:pPr>
            <a:endParaRPr lang="en-US" i="0" baseline="0" dirty="0" smtClean="0"/>
          </a:p>
          <a:p>
            <a:pPr marL="241653" indent="-241653"/>
            <a:r>
              <a:rPr lang="en-US" i="0" baseline="0" dirty="0" smtClean="0"/>
              <a:t>We’ll expand on those steps more through the course, but you’ll find that most applications will merely iterate through those steps.</a:t>
            </a:r>
            <a:endParaRPr lang="en-US" i="1"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OpenGL</a:t>
            </a:r>
            <a:r>
              <a:rPr lang="en-US" baseline="0" dirty="0" smtClean="0"/>
              <a:t> will take care of filling the pixels in your application’s output window or image, it has no mechanisms for creating that </a:t>
            </a:r>
            <a:r>
              <a:rPr lang="en-US" i="1" baseline="0" dirty="0" smtClean="0"/>
              <a:t>rendering surface</a:t>
            </a:r>
            <a:r>
              <a:rPr lang="en-US" i="0" baseline="0" dirty="0" smtClean="0"/>
              <a:t>.  Instead, OpenGL relies on the native windowing system of your operating system to create a window, and make it available for OpenGL to render into.  For each windowing system (like Microsoft Windows, or the X Window System on Linux [and other </a:t>
            </a:r>
            <a:r>
              <a:rPr lang="en-US" i="0" baseline="0" dirty="0" err="1" smtClean="0"/>
              <a:t>Unixes</a:t>
            </a:r>
            <a:r>
              <a:rPr lang="en-US" i="0" baseline="0" dirty="0" smtClean="0"/>
              <a:t>]), there’s a </a:t>
            </a:r>
            <a:r>
              <a:rPr lang="en-US" i="1" baseline="0" dirty="0" smtClean="0"/>
              <a:t>binding library</a:t>
            </a:r>
            <a:r>
              <a:rPr lang="en-US" i="0" baseline="0" dirty="0" smtClean="0"/>
              <a:t> that lets mediates between OpenGL and the native windowing system.  </a:t>
            </a:r>
          </a:p>
          <a:p>
            <a:r>
              <a:rPr lang="en-US" i="0" baseline="0" dirty="0" smtClean="0"/>
              <a:t>Since each windowing system has different semantics for creating windows and binding OpenGL to them, discussing each one is outside of the scope of this course.  Instead, we use an open-source library named</a:t>
            </a:r>
            <a:r>
              <a:rPr lang="en-US" b="1" i="0" baseline="0" dirty="0" smtClean="0"/>
              <a:t> </a:t>
            </a:r>
            <a:r>
              <a:rPr lang="en-US" b="1" i="0" baseline="0" dirty="0" err="1" smtClean="0"/>
              <a:t>freeglut</a:t>
            </a:r>
            <a:r>
              <a:rPr lang="en-US" b="0" i="0" baseline="0" dirty="0" smtClean="0"/>
              <a:t> that abstracts each windowing system’s specifics into a simple library.  </a:t>
            </a:r>
            <a:r>
              <a:rPr lang="en-US" b="0" i="0" baseline="0" dirty="0" err="1" smtClean="0"/>
              <a:t>freeglut</a:t>
            </a:r>
            <a:r>
              <a:rPr lang="en-US" b="0" i="0" baseline="0" dirty="0" smtClean="0"/>
              <a:t> is a derivative of an older implementation called GLUT, and we’ll use those names interchangeably.  GLUT will help us in creating windows, dealing with user input and input devices, and other window-system activities.</a:t>
            </a:r>
          </a:p>
          <a:p>
            <a:endParaRPr lang="en-US" b="0" i="0" baseline="0" dirty="0" smtClean="0"/>
          </a:p>
          <a:p>
            <a:r>
              <a:rPr lang="en-US" b="0" i="0" baseline="0" dirty="0" smtClean="0"/>
              <a:t>You can find out more about </a:t>
            </a:r>
            <a:r>
              <a:rPr lang="en-US" b="0" i="0" baseline="0" dirty="0" err="1" smtClean="0"/>
              <a:t>freeglut</a:t>
            </a:r>
            <a:r>
              <a:rPr lang="en-US" b="0" i="0" baseline="0" dirty="0" smtClean="0"/>
              <a:t> at its website: </a:t>
            </a:r>
            <a:r>
              <a:rPr lang="en-US" b="0" i="0" baseline="0" dirty="0" smtClean="0">
                <a:latin typeface="Consolas" pitchFamily="49" charset="0"/>
                <a:cs typeface="Consolas" pitchFamily="49" charset="0"/>
              </a:rPr>
              <a:t>http://</a:t>
            </a:r>
            <a:r>
              <a:rPr lang="en-US" b="0" i="0" baseline="0" dirty="0" err="1" smtClean="0">
                <a:latin typeface="Consolas" pitchFamily="49" charset="0"/>
                <a:cs typeface="Consolas" pitchFamily="49" charset="0"/>
              </a:rPr>
              <a:t>freeglut.sourceforge.net</a:t>
            </a:r>
            <a:endParaRPr lang="en-US" b="0" i="0" baseline="0" dirty="0" smtClean="0">
              <a:latin typeface="Consolas" pitchFamily="49" charset="0"/>
              <a:cs typeface="Consolas" pitchFamily="49" charset="0"/>
            </a:endParaRPr>
          </a:p>
          <a:p>
            <a:endParaRPr lang="en-US" b="0" i="0" baseline="0" dirty="0" smtClean="0">
              <a:latin typeface="Consolas" pitchFamily="49" charset="0"/>
              <a:cs typeface="Consolas" pitchFamily="49" charset="0"/>
            </a:endParaRPr>
          </a:p>
          <a:p>
            <a:r>
              <a:rPr lang="en-US" b="0" i="0" baseline="0" dirty="0" smtClean="0">
                <a:latin typeface="Consolas" pitchFamily="49" charset="0"/>
                <a:cs typeface="Consolas" pitchFamily="49" charset="0"/>
              </a:rPr>
              <a:t>Both GLUT and </a:t>
            </a:r>
            <a:r>
              <a:rPr lang="en-US" b="0" i="0" baseline="0" dirty="0" err="1" smtClean="0">
                <a:latin typeface="Consolas" pitchFamily="49" charset="0"/>
                <a:cs typeface="Consolas" pitchFamily="49" charset="0"/>
              </a:rPr>
              <a:t>freeglut</a:t>
            </a:r>
            <a:r>
              <a:rPr lang="en-US" b="0" i="0" baseline="0" dirty="0" smtClean="0">
                <a:latin typeface="Consolas" pitchFamily="49" charset="0"/>
                <a:cs typeface="Consolas" pitchFamily="49" charset="0"/>
              </a:rPr>
              <a:t> use deprecated functions and should not work with a core profile. One alternative is GLFW which runs on Windows, Linux and Mac OS X.</a:t>
            </a:r>
            <a:endParaRPr lang="en-US"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like window systems, operating systems have different ways of working with</a:t>
            </a:r>
            <a:r>
              <a:rPr lang="en-US" baseline="0" dirty="0" smtClean="0"/>
              <a:t> libraries.  In some cases, the library you link your application exposes different functions than the library you execute your program with.  Microsoft Windows is a notable example where you compile your application with a</a:t>
            </a:r>
            <a:r>
              <a:rPr lang="en-US" baseline="0" dirty="0" smtClean="0">
                <a:latin typeface="Consolas" pitchFamily="49" charset="0"/>
                <a:cs typeface="Consolas" pitchFamily="49" charset="0"/>
              </a:rPr>
              <a:t> </a:t>
            </a:r>
            <a:r>
              <a:rPr lang="en-US" baseline="0" dirty="0" smtClean="0">
                <a:latin typeface="Courier New" pitchFamily="49" charset="0"/>
                <a:cs typeface="Courier New" pitchFamily="49" charset="0"/>
              </a:rPr>
              <a:t>.</a:t>
            </a:r>
            <a:r>
              <a:rPr lang="en-US" baseline="0" dirty="0" smtClean="0">
                <a:latin typeface="Consolas" pitchFamily="49" charset="0"/>
                <a:cs typeface="Consolas" pitchFamily="49" charset="0"/>
              </a:rPr>
              <a:t>lib</a:t>
            </a:r>
            <a:r>
              <a:rPr lang="en-US" baseline="0" dirty="0" smtClean="0">
                <a:latin typeface="Courier New" pitchFamily="49" charset="0"/>
                <a:cs typeface="Courier New" pitchFamily="49" charset="0"/>
              </a:rPr>
              <a:t> </a:t>
            </a:r>
            <a:r>
              <a:rPr lang="en-US" baseline="0" dirty="0" smtClean="0"/>
              <a:t>library, but use a .</a:t>
            </a:r>
            <a:r>
              <a:rPr lang="en-US" baseline="0" dirty="0" err="1" smtClean="0">
                <a:latin typeface="Consolas" pitchFamily="49" charset="0"/>
                <a:cs typeface="Consolas" pitchFamily="49" charset="0"/>
              </a:rPr>
              <a:t>dll</a:t>
            </a:r>
            <a:r>
              <a:rPr lang="en-US" baseline="0" dirty="0" smtClean="0"/>
              <a:t> at runtime for finding function definitions.</a:t>
            </a:r>
            <a:r>
              <a:rPr lang="en-US" dirty="0" smtClean="0"/>
              <a:t> As such, your application would generally need to use operating-system specific methods to access functions.  In general, this is troublesome and a lot of work.  Fortunately, another open-source library</a:t>
            </a:r>
            <a:r>
              <a:rPr lang="en-US" baseline="0" dirty="0" smtClean="0"/>
              <a:t> comes to our aid, GLEW, the OpenGL Extension Wrangler library.  It removes all the complexity of accessing OpenGL functions, and working with OpenGL extensions.  We use GLEW in our examples to simplify the code.  You can find details about GLEW at its website: </a:t>
            </a:r>
            <a:r>
              <a:rPr lang="en-US" baseline="0" dirty="0" smtClean="0">
                <a:latin typeface="Consolas" pitchFamily="49" charset="0"/>
                <a:cs typeface="Consolas" pitchFamily="49" charset="0"/>
              </a:rPr>
              <a:t>http://glew.sourceforge.net</a:t>
            </a:r>
          </a:p>
        </p:txBody>
      </p:sp>
      <p:sp>
        <p:nvSpPr>
          <p:cNvPr id="4" name="Slide Number Placeholder 3"/>
          <p:cNvSpPr>
            <a:spLocks noGrp="1"/>
          </p:cNvSpPr>
          <p:nvPr>
            <p:ph type="sldNum" sz="quarter" idx="10"/>
          </p:nvPr>
        </p:nvSpPr>
        <p:spPr/>
        <p:txBody>
          <a:bodyPr/>
          <a:lstStyle/>
          <a:p>
            <a:fld id="{706F8D69-B00F-F44E-9B61-4DC184CA17F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OpenGL,</a:t>
            </a:r>
            <a:r>
              <a:rPr lang="en-US" baseline="0" dirty="0" smtClean="0"/>
              <a:t> as in other graphics libraries, objects in the scene are composed of </a:t>
            </a:r>
            <a:r>
              <a:rPr lang="en-US" i="1" baseline="0" dirty="0" smtClean="0"/>
              <a:t>geometric primitives</a:t>
            </a:r>
            <a:r>
              <a:rPr lang="en-US" i="0" baseline="0" dirty="0" smtClean="0"/>
              <a:t>, which themselves are described by </a:t>
            </a:r>
            <a:r>
              <a:rPr lang="en-US" i="1" baseline="0" dirty="0" smtClean="0"/>
              <a:t>vertices</a:t>
            </a:r>
            <a:r>
              <a:rPr lang="en-US" i="0" baseline="0" dirty="0" smtClean="0"/>
              <a:t>.  A vertex in modern OpenGL is a collection of data values associated with a location in space.  Those data values might include colors, reflection information for lighting, or additional coordinates for use in texture mapping. Locations can be specified on 2, 3 or 4 dimensions but are stored in 4 dimensional </a:t>
            </a:r>
            <a:r>
              <a:rPr lang="en-US" i="1" baseline="0" dirty="0" smtClean="0"/>
              <a:t>homogeneous coordinates</a:t>
            </a:r>
            <a:r>
              <a:rPr lang="en-US" i="0" baseline="0" dirty="0" smtClean="0"/>
              <a:t>.</a:t>
            </a:r>
          </a:p>
          <a:p>
            <a:endParaRPr lang="en-US" i="0" baseline="0" dirty="0" smtClean="0"/>
          </a:p>
          <a:p>
            <a:r>
              <a:rPr lang="en-US" i="0" baseline="0" dirty="0" smtClean="0"/>
              <a:t>Vertices must be organized in OpenGL server-side objects called </a:t>
            </a:r>
            <a:r>
              <a:rPr lang="en-US" i="1" baseline="0" dirty="0" smtClean="0"/>
              <a:t>vertex buffer objects </a:t>
            </a:r>
            <a:r>
              <a:rPr lang="en-US" i="0" baseline="0" dirty="0" smtClean="0"/>
              <a:t>(also known </a:t>
            </a:r>
            <a:r>
              <a:rPr lang="en-US" i="0" baseline="0" dirty="0" err="1" smtClean="0"/>
              <a:t>as</a:t>
            </a:r>
            <a:r>
              <a:rPr lang="en-US" i="1" baseline="0" dirty="0" err="1" smtClean="0"/>
              <a:t>VBOs</a:t>
            </a:r>
            <a:r>
              <a:rPr lang="en-US" i="0" baseline="0" dirty="0" smtClean="0"/>
              <a:t>), which need to contain all of the vertex information for all of the primitives that you want to draw at one time.  VBOs can store vertex information in almost any format (i.e., an array-of-structures (</a:t>
            </a:r>
            <a:r>
              <a:rPr lang="en-US" i="0" baseline="0" dirty="0" err="1" smtClean="0"/>
              <a:t>AoS</a:t>
            </a:r>
            <a:r>
              <a:rPr lang="en-US" i="0" baseline="0" dirty="0" smtClean="0"/>
              <a:t>) each containing a single vertex’s information, or a structure-of-arrays (</a:t>
            </a:r>
            <a:r>
              <a:rPr lang="en-US" i="0" baseline="0" dirty="0" err="1" smtClean="0"/>
              <a:t>SoA</a:t>
            </a:r>
            <a:r>
              <a:rPr lang="en-US" i="0" baseline="0" dirty="0" smtClean="0"/>
              <a:t>) where all of the same “type” of data for a vertex is stored in a contiguous array, and the structure stores arrays for each attribute that a vertex can have).  The data within a VBO needs to be contiguous in memory, but doesn’t need to be tightly packed (i.e., data elements may be separated by any number of bytes, as long as the number of bytes between attributes is consistent).</a:t>
            </a:r>
          </a:p>
          <a:p>
            <a:endParaRPr lang="en-US" i="0" baseline="0" dirty="0" smtClean="0"/>
          </a:p>
          <a:p>
            <a:r>
              <a:rPr lang="en-US" i="0" baseline="0" dirty="0" smtClean="0"/>
              <a:t>VBOs are further required to be stored in </a:t>
            </a:r>
            <a:r>
              <a:rPr lang="en-US" i="1" baseline="0" dirty="0" smtClean="0"/>
              <a:t>vertex array objects</a:t>
            </a:r>
            <a:r>
              <a:rPr lang="en-US" i="0" baseline="0" dirty="0" smtClean="0"/>
              <a:t> (known as </a:t>
            </a:r>
            <a:r>
              <a:rPr lang="en-US" i="1" baseline="0" dirty="0" smtClean="0"/>
              <a:t>VAOs</a:t>
            </a:r>
            <a:r>
              <a:rPr lang="en-US" i="0" baseline="0" dirty="0" smtClean="0"/>
              <a:t>).  Since it may be the case that numerous VBOs are associated with a single object, VAOs simplify the management of the collection of VBOs.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focus</a:t>
            </a:r>
            <a:r>
              <a:rPr lang="en-US" baseline="0" dirty="0" smtClean="0"/>
              <a:t> of the course is on programming with a fully shader-based OpenGL. Thus we will developing applications from scratch emphasizing the differences between the older immediate mode (pre 3.1) versions of OpenGL and the present versions (3.1-4.3). The code we develop can be ported easily to OpenGL ES 2.0 and </a:t>
            </a:r>
            <a:r>
              <a:rPr lang="en-US" baseline="0" dirty="0" err="1" smtClean="0"/>
              <a:t>WebGL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3E405C1-4260-1B48-AB6A-1B181C8E9BB2}" type="slidenum">
              <a:rPr lang="en-US"/>
              <a:pPr/>
              <a:t>20</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To form 3D</a:t>
            </a:r>
            <a:r>
              <a:rPr lang="en-US" baseline="0" dirty="0" smtClean="0">
                <a:latin typeface="Arial" charset="0"/>
                <a:ea typeface="ＭＳ Ｐゴシック" charset="-128"/>
                <a:cs typeface="ＭＳ Ｐゴシック" charset="-128"/>
              </a:rPr>
              <a:t> geometric objects, you need to decompose them into geometric primitives that OpenGL can draw.  OpenGL only knows how to draw three things: points, lines, and triangles, but can use collections of the same type of primitive to optimize rendering.</a:t>
            </a:r>
          </a:p>
          <a:p>
            <a:pPr eaLnBrk="1" hangingPunct="1"/>
            <a:endParaRPr lang="en-US" dirty="0">
              <a:latin typeface="Arial" charset="0"/>
              <a:ea typeface="ＭＳ Ｐゴシック" charset="-128"/>
              <a:cs typeface="ＭＳ Ｐゴシック" charset="-128"/>
            </a:endParaRPr>
          </a:p>
        </p:txBody>
      </p:sp>
      <p:graphicFrame>
        <p:nvGraphicFramePr>
          <p:cNvPr id="6" name="Table 5"/>
          <p:cNvGraphicFramePr>
            <a:graphicFrameLocks noGrp="1"/>
          </p:cNvGraphicFramePr>
          <p:nvPr/>
        </p:nvGraphicFramePr>
        <p:xfrm>
          <a:off x="682046" y="5259788"/>
          <a:ext cx="5979382" cy="3781806"/>
        </p:xfrm>
        <a:graphic>
          <a:graphicData uri="http://schemas.openxmlformats.org/drawingml/2006/table">
            <a:tbl>
              <a:tblPr firstRow="1" bandRow="1">
                <a:tableStyleId>{00A15C55-8517-42AA-B614-E9B94910E393}</a:tableStyleId>
              </a:tblPr>
              <a:tblGrid>
                <a:gridCol w="1583193"/>
                <a:gridCol w="2403062"/>
                <a:gridCol w="1993127"/>
              </a:tblGrid>
              <a:tr h="389382">
                <a:tc>
                  <a:txBody>
                    <a:bodyPr/>
                    <a:lstStyle/>
                    <a:p>
                      <a:r>
                        <a:rPr lang="en-US" sz="1100" dirty="0" smtClean="0"/>
                        <a:t>OpenGL Primitive</a:t>
                      </a:r>
                      <a:endParaRPr lang="en-US" sz="1100" dirty="0"/>
                    </a:p>
                  </a:txBody>
                  <a:tcPr marL="97536" marR="97536" marT="48006" marB="48006" anchor="ctr"/>
                </a:tc>
                <a:tc>
                  <a:txBody>
                    <a:bodyPr/>
                    <a:lstStyle/>
                    <a:p>
                      <a:r>
                        <a:rPr lang="en-US" sz="1100" dirty="0" smtClean="0"/>
                        <a:t>Description</a:t>
                      </a:r>
                      <a:endParaRPr lang="en-US" sz="1100" dirty="0"/>
                    </a:p>
                  </a:txBody>
                  <a:tcPr marL="97536" marR="97536" marT="48006" marB="48006" anchor="ctr"/>
                </a:tc>
                <a:tc>
                  <a:txBody>
                    <a:bodyPr/>
                    <a:lstStyle/>
                    <a:p>
                      <a:r>
                        <a:rPr lang="en-US" sz="1100" dirty="0" smtClean="0"/>
                        <a:t>Total</a:t>
                      </a:r>
                      <a:r>
                        <a:rPr lang="en-US" sz="1100" baseline="0" dirty="0" smtClean="0"/>
                        <a:t> Vertices for </a:t>
                      </a:r>
                      <a:r>
                        <a:rPr lang="en-US" sz="1100" i="1" baseline="0" dirty="0" smtClean="0"/>
                        <a:t>n</a:t>
                      </a:r>
                      <a:r>
                        <a:rPr lang="en-US" sz="1100" i="0" baseline="0" dirty="0" smtClean="0"/>
                        <a:t> Primitives</a:t>
                      </a:r>
                      <a:endParaRPr lang="en-US" sz="1100" dirty="0"/>
                    </a:p>
                  </a:txBody>
                  <a:tcPr marL="97536" marR="97536" marT="48006" marB="48006" anchor="ctr"/>
                </a:tc>
              </a:tr>
              <a:tr h="416052">
                <a:tc>
                  <a:txBody>
                    <a:bodyPr/>
                    <a:lstStyle/>
                    <a:p>
                      <a:r>
                        <a:rPr lang="en-US" sz="1100" dirty="0" smtClean="0">
                          <a:latin typeface="Consolas" pitchFamily="49" charset="0"/>
                          <a:cs typeface="Consolas" pitchFamily="49" charset="0"/>
                        </a:rPr>
                        <a:t>GL_POINTS</a:t>
                      </a:r>
                      <a:endParaRPr lang="en-US" sz="1100" dirty="0">
                        <a:latin typeface="Consolas" pitchFamily="49" charset="0"/>
                        <a:cs typeface="Consolas" pitchFamily="49" charset="0"/>
                      </a:endParaRPr>
                    </a:p>
                  </a:txBody>
                  <a:tcPr marL="97536" marR="97536" marT="48006" marB="48006" anchor="ctr"/>
                </a:tc>
                <a:tc>
                  <a:txBody>
                    <a:bodyPr/>
                    <a:lstStyle/>
                    <a:p>
                      <a:r>
                        <a:rPr lang="en-US" sz="1100" dirty="0" smtClean="0"/>
                        <a:t>Render a single</a:t>
                      </a:r>
                      <a:r>
                        <a:rPr lang="en-US" sz="1100" baseline="0" dirty="0" smtClean="0"/>
                        <a:t> point per vertex (points may be larger than a single pixel)</a:t>
                      </a:r>
                      <a:endParaRPr lang="en-US" sz="1100" dirty="0"/>
                    </a:p>
                  </a:txBody>
                  <a:tcPr marL="97536" marR="97536" marT="48006" marB="48006" anchor="ctr"/>
                </a:tc>
                <a:tc>
                  <a:txBody>
                    <a:bodyPr/>
                    <a:lstStyle/>
                    <a:p>
                      <a:pPr algn="ctr"/>
                      <a:r>
                        <a:rPr lang="en-US" sz="1100" dirty="0" smtClean="0"/>
                        <a:t>n</a:t>
                      </a:r>
                      <a:endParaRPr lang="en-US" sz="1100" dirty="0"/>
                    </a:p>
                  </a:txBody>
                  <a:tcPr marL="97536" marR="97536" marT="48006" marB="48006" anchor="ctr"/>
                </a:tc>
              </a:tr>
              <a:tr h="416052">
                <a:tc>
                  <a:txBody>
                    <a:bodyPr/>
                    <a:lstStyle/>
                    <a:p>
                      <a:r>
                        <a:rPr lang="en-US" sz="1100" dirty="0" smtClean="0">
                          <a:latin typeface="Consolas" pitchFamily="49" charset="0"/>
                          <a:cs typeface="Consolas" pitchFamily="49" charset="0"/>
                        </a:rPr>
                        <a:t>GL_LINES</a:t>
                      </a:r>
                      <a:endParaRPr lang="en-US" sz="1100" dirty="0">
                        <a:latin typeface="Consolas" pitchFamily="49" charset="0"/>
                        <a:cs typeface="Consolas" pitchFamily="49" charset="0"/>
                      </a:endParaRPr>
                    </a:p>
                  </a:txBody>
                  <a:tcPr marL="97536" marR="97536" marT="48006" marB="48006" anchor="ctr"/>
                </a:tc>
                <a:tc>
                  <a:txBody>
                    <a:bodyPr/>
                    <a:lstStyle/>
                    <a:p>
                      <a:r>
                        <a:rPr lang="en-US" sz="1100" dirty="0" smtClean="0"/>
                        <a:t>Connect each pair of vertices with a single line segment.</a:t>
                      </a:r>
                      <a:endParaRPr lang="en-US" sz="1100" dirty="0"/>
                    </a:p>
                  </a:txBody>
                  <a:tcPr marL="97536" marR="97536" marT="48006" marB="48006" anchor="ctr"/>
                </a:tc>
                <a:tc>
                  <a:txBody>
                    <a:bodyPr/>
                    <a:lstStyle/>
                    <a:p>
                      <a:pPr algn="ctr"/>
                      <a:r>
                        <a:rPr lang="en-US" sz="1100" dirty="0" smtClean="0"/>
                        <a:t>2n</a:t>
                      </a:r>
                      <a:endParaRPr lang="en-US" sz="1100" dirty="0"/>
                    </a:p>
                  </a:txBody>
                  <a:tcPr marL="97536" marR="97536" marT="48006" marB="48006" anchor="ctr"/>
                </a:tc>
              </a:tr>
              <a:tr h="416052">
                <a:tc>
                  <a:txBody>
                    <a:bodyPr/>
                    <a:lstStyle/>
                    <a:p>
                      <a:r>
                        <a:rPr lang="en-US" sz="1100" dirty="0" smtClean="0">
                          <a:latin typeface="Consolas" pitchFamily="49" charset="0"/>
                          <a:cs typeface="Consolas" pitchFamily="49" charset="0"/>
                        </a:rPr>
                        <a:t>GL_LINE_STRIP</a:t>
                      </a:r>
                      <a:endParaRPr lang="en-US" sz="1100" dirty="0">
                        <a:latin typeface="Consolas" pitchFamily="49" charset="0"/>
                        <a:cs typeface="Consolas" pitchFamily="49" charset="0"/>
                      </a:endParaRPr>
                    </a:p>
                  </a:txBody>
                  <a:tcPr marL="97536" marR="97536" marT="48006" marB="48006" anchor="ctr"/>
                </a:tc>
                <a:tc>
                  <a:txBody>
                    <a:bodyPr/>
                    <a:lstStyle/>
                    <a:p>
                      <a:r>
                        <a:rPr lang="en-US" sz="1100" dirty="0" smtClean="0"/>
                        <a:t>Connect</a:t>
                      </a:r>
                      <a:r>
                        <a:rPr lang="en-US" sz="1100" baseline="0" dirty="0" smtClean="0"/>
                        <a:t> each successive vertex to the previous one with a line segment.</a:t>
                      </a:r>
                      <a:endParaRPr lang="en-US" sz="1100" dirty="0"/>
                    </a:p>
                  </a:txBody>
                  <a:tcPr marL="97536" marR="97536" marT="48006" marB="48006" anchor="ctr"/>
                </a:tc>
                <a:tc>
                  <a:txBody>
                    <a:bodyPr/>
                    <a:lstStyle/>
                    <a:p>
                      <a:pPr algn="ctr"/>
                      <a:r>
                        <a:rPr lang="en-US" sz="1100" dirty="0" smtClean="0"/>
                        <a:t>n+1</a:t>
                      </a:r>
                      <a:endParaRPr lang="en-US" sz="1100" dirty="0"/>
                    </a:p>
                  </a:txBody>
                  <a:tcPr marL="97536" marR="97536" marT="48006" marB="48006" anchor="ctr"/>
                </a:tc>
              </a:tr>
              <a:tr h="416052">
                <a:tc>
                  <a:txBody>
                    <a:bodyPr/>
                    <a:lstStyle/>
                    <a:p>
                      <a:r>
                        <a:rPr lang="en-US" sz="1100" dirty="0" smtClean="0">
                          <a:latin typeface="Consolas" pitchFamily="49" charset="0"/>
                          <a:cs typeface="Consolas" pitchFamily="49" charset="0"/>
                        </a:rPr>
                        <a:t>GL_LINE_LOOP</a:t>
                      </a:r>
                      <a:endParaRPr lang="en-US" sz="1100" dirty="0">
                        <a:latin typeface="Consolas" pitchFamily="49" charset="0"/>
                        <a:cs typeface="Consolas" pitchFamily="49" charset="0"/>
                      </a:endParaRPr>
                    </a:p>
                  </a:txBody>
                  <a:tcPr marL="97536" marR="97536" marT="48006" marB="48006" anchor="ctr"/>
                </a:tc>
                <a:tc>
                  <a:txBody>
                    <a:bodyPr/>
                    <a:lstStyle/>
                    <a:p>
                      <a:r>
                        <a:rPr lang="en-US" sz="1100" dirty="0" smtClean="0"/>
                        <a:t>Connect all vertices</a:t>
                      </a:r>
                      <a:r>
                        <a:rPr lang="en-US" sz="1100" baseline="0" dirty="0" smtClean="0"/>
                        <a:t> in a loop of line segments.</a:t>
                      </a:r>
                      <a:endParaRPr lang="en-US" sz="1100" dirty="0"/>
                    </a:p>
                  </a:txBody>
                  <a:tcPr marL="97536" marR="97536" marT="48006" marB="48006" anchor="ctr"/>
                </a:tc>
                <a:tc>
                  <a:txBody>
                    <a:bodyPr/>
                    <a:lstStyle/>
                    <a:p>
                      <a:pPr algn="ctr"/>
                      <a:r>
                        <a:rPr lang="en-US" sz="1100" dirty="0" smtClean="0"/>
                        <a:t>n</a:t>
                      </a:r>
                      <a:endParaRPr lang="en-US" sz="1100" dirty="0"/>
                    </a:p>
                  </a:txBody>
                  <a:tcPr marL="97536" marR="97536" marT="48006" marB="48006" anchor="ctr"/>
                </a:tc>
              </a:tr>
              <a:tr h="416052">
                <a:tc>
                  <a:txBody>
                    <a:bodyPr/>
                    <a:lstStyle/>
                    <a:p>
                      <a:r>
                        <a:rPr lang="en-US" sz="1100" dirty="0" smtClean="0">
                          <a:latin typeface="Consolas" pitchFamily="49" charset="0"/>
                          <a:cs typeface="Consolas" pitchFamily="49" charset="0"/>
                        </a:rPr>
                        <a:t>GL_TRIANGLES</a:t>
                      </a:r>
                      <a:endParaRPr lang="en-US" sz="1100" dirty="0">
                        <a:latin typeface="Consolas" pitchFamily="49" charset="0"/>
                        <a:cs typeface="Consolas" pitchFamily="49" charset="0"/>
                      </a:endParaRPr>
                    </a:p>
                  </a:txBody>
                  <a:tcPr marL="97536" marR="97536" marT="48006" marB="48006" anchor="ctr"/>
                </a:tc>
                <a:tc>
                  <a:txBody>
                    <a:bodyPr/>
                    <a:lstStyle/>
                    <a:p>
                      <a:r>
                        <a:rPr lang="en-US" sz="1100" dirty="0" smtClean="0"/>
                        <a:t>Render a triangle for each triple of vertices.</a:t>
                      </a:r>
                      <a:endParaRPr lang="en-US" sz="1100" dirty="0"/>
                    </a:p>
                  </a:txBody>
                  <a:tcPr marL="97536" marR="97536" marT="48006" marB="48006" anchor="ctr"/>
                </a:tc>
                <a:tc>
                  <a:txBody>
                    <a:bodyPr/>
                    <a:lstStyle/>
                    <a:p>
                      <a:pPr algn="ctr"/>
                      <a:r>
                        <a:rPr lang="en-US" sz="1100" dirty="0" smtClean="0"/>
                        <a:t>3n</a:t>
                      </a:r>
                      <a:endParaRPr lang="en-US" sz="1100" dirty="0"/>
                    </a:p>
                  </a:txBody>
                  <a:tcPr marL="97536" marR="97536" marT="48006" marB="48006" anchor="ctr"/>
                </a:tc>
              </a:tr>
              <a:tr h="736092">
                <a:tc>
                  <a:txBody>
                    <a:bodyPr/>
                    <a:lstStyle/>
                    <a:p>
                      <a:r>
                        <a:rPr lang="en-US" sz="1100" dirty="0" smtClean="0">
                          <a:latin typeface="Consolas" pitchFamily="49" charset="0"/>
                          <a:cs typeface="Consolas" pitchFamily="49" charset="0"/>
                        </a:rPr>
                        <a:t>GL_TRIANGLE_STRIP</a:t>
                      </a:r>
                      <a:endParaRPr lang="en-US" sz="1100" dirty="0">
                        <a:latin typeface="Consolas" pitchFamily="49" charset="0"/>
                        <a:cs typeface="Consolas" pitchFamily="49" charset="0"/>
                      </a:endParaRPr>
                    </a:p>
                  </a:txBody>
                  <a:tcPr marL="97536" marR="97536" marT="48006" marB="48006" anchor="ctr"/>
                </a:tc>
                <a:tc>
                  <a:txBody>
                    <a:bodyPr/>
                    <a:lstStyle/>
                    <a:p>
                      <a:r>
                        <a:rPr lang="en-US" sz="1100" dirty="0" smtClean="0"/>
                        <a:t>Render</a:t>
                      </a:r>
                      <a:r>
                        <a:rPr lang="en-US" sz="1100" baseline="0" dirty="0" smtClean="0"/>
                        <a:t> a triangle from the first three vertices in the list, and then create a new triangle with the last two rendered vertices, and the new vertex.</a:t>
                      </a:r>
                      <a:endParaRPr lang="en-US" sz="1100" dirty="0"/>
                    </a:p>
                  </a:txBody>
                  <a:tcPr marL="97536" marR="97536" marT="48006" marB="48006" anchor="ctr"/>
                </a:tc>
                <a:tc>
                  <a:txBody>
                    <a:bodyPr/>
                    <a:lstStyle/>
                    <a:p>
                      <a:pPr algn="ctr"/>
                      <a:r>
                        <a:rPr lang="en-US" sz="1100" dirty="0" smtClean="0"/>
                        <a:t>n+2</a:t>
                      </a:r>
                      <a:endParaRPr lang="en-US" sz="1100" dirty="0"/>
                    </a:p>
                  </a:txBody>
                  <a:tcPr marL="97536" marR="97536" marT="48006" marB="48006" anchor="ctr"/>
                </a:tc>
              </a:tr>
              <a:tr h="576072">
                <a:tc>
                  <a:txBody>
                    <a:bodyPr/>
                    <a:lstStyle/>
                    <a:p>
                      <a:r>
                        <a:rPr lang="en-US" sz="1100" dirty="0" smtClean="0">
                          <a:latin typeface="Consolas" pitchFamily="49" charset="0"/>
                          <a:cs typeface="Consolas" pitchFamily="49" charset="0"/>
                        </a:rPr>
                        <a:t>GL_TRIANGLE_FAN</a:t>
                      </a:r>
                      <a:endParaRPr lang="en-US" sz="1100" dirty="0">
                        <a:latin typeface="Consolas" pitchFamily="49" charset="0"/>
                        <a:cs typeface="Consolas" pitchFamily="49" charset="0"/>
                      </a:endParaRPr>
                    </a:p>
                  </a:txBody>
                  <a:tcPr marL="97536" marR="97536" marT="48006" marB="48006" anchor="ctr"/>
                </a:tc>
                <a:tc>
                  <a:txBody>
                    <a:bodyPr/>
                    <a:lstStyle/>
                    <a:p>
                      <a:r>
                        <a:rPr lang="en-US" sz="1100" dirty="0" smtClean="0"/>
                        <a:t>Create triangles by using the first vertex</a:t>
                      </a:r>
                      <a:r>
                        <a:rPr lang="en-US" sz="1100" baseline="0" dirty="0" smtClean="0"/>
                        <a:t> in the list, and pairs of successive vertices.</a:t>
                      </a:r>
                      <a:endParaRPr lang="en-US" sz="1100" dirty="0"/>
                    </a:p>
                  </a:txBody>
                  <a:tcPr marL="97536" marR="97536" marT="48006" marB="48006" anchor="ctr"/>
                </a:tc>
                <a:tc>
                  <a:txBody>
                    <a:bodyPr/>
                    <a:lstStyle/>
                    <a:p>
                      <a:pPr algn="ctr"/>
                      <a:r>
                        <a:rPr lang="en-US" sz="1100" dirty="0" smtClean="0"/>
                        <a:t>n+2</a:t>
                      </a:r>
                      <a:endParaRPr lang="en-US" sz="1100" dirty="0"/>
                    </a:p>
                  </a:txBody>
                  <a:tcPr marL="97536" marR="97536" marT="48006" marB="48006" anchor="ctr"/>
                </a:tc>
              </a:tr>
            </a:tbl>
          </a:graphicData>
        </a:graphic>
      </p:graphicFrame>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few slides</a:t>
            </a:r>
            <a:r>
              <a:rPr lang="en-US" baseline="0" dirty="0" smtClean="0"/>
              <a:t> will introduce our first example program, one which simply displays a cube with different colors at each vertex.  We aim for simplicity in this example, focusing on the OpenGL techniques, and not on optimal performance.</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simplify our application development, we define a few types and constants to make our code more readable and organized.</a:t>
            </a:r>
          </a:p>
          <a:p>
            <a:endParaRPr lang="en-US" baseline="0" dirty="0" smtClean="0"/>
          </a:p>
          <a:p>
            <a:r>
              <a:rPr lang="en-US" baseline="0" dirty="0" smtClean="0"/>
              <a:t>Our cube, like any other cube, has six square faces, each of which we’ll draw as two triangles.  In order to sizes memory arrays to hold the necessary vertex data, we define the constant </a:t>
            </a:r>
            <a:r>
              <a:rPr lang="en-US" baseline="0" dirty="0" err="1" smtClean="0">
                <a:latin typeface="Consolas" pitchFamily="49" charset="0"/>
                <a:cs typeface="Consolas" pitchFamily="49" charset="0"/>
              </a:rPr>
              <a:t>NumVertices</a:t>
            </a:r>
            <a:r>
              <a:rPr lang="en-US" baseline="0" dirty="0" smtClean="0">
                <a:latin typeface="+mn-lt"/>
                <a:cs typeface="Consolas" pitchFamily="49" charset="0"/>
              </a:rPr>
              <a:t>.</a:t>
            </a:r>
          </a:p>
          <a:p>
            <a:endParaRPr lang="en-US" baseline="0" dirty="0" smtClean="0">
              <a:latin typeface="+mn-lt"/>
              <a:cs typeface="Consolas" pitchFamily="49" charset="0"/>
            </a:endParaRPr>
          </a:p>
          <a:p>
            <a:r>
              <a:rPr lang="en-US" baseline="0" dirty="0" smtClean="0">
                <a:latin typeface="+mn-lt"/>
                <a:cs typeface="Consolas" pitchFamily="49" charset="0"/>
              </a:rPr>
              <a:t>Additionally, as we’ll see in our first shader, the OpenGL shading language, GLSL, has a built-in type called vec4, which represents a vector of four floating-point values.  We define a C++ class for our application that has the same semantics as that GLSL type.  Additionally, to logically associate a type for our data with what we intend to do with it, we leverage C++  </a:t>
            </a:r>
            <a:r>
              <a:rPr lang="en-US" baseline="0" dirty="0" err="1" smtClean="0">
                <a:latin typeface="+mn-lt"/>
                <a:cs typeface="Consolas" pitchFamily="49" charset="0"/>
              </a:rPr>
              <a:t>typedefs</a:t>
            </a:r>
            <a:r>
              <a:rPr lang="en-US" baseline="0" dirty="0" smtClean="0">
                <a:latin typeface="+mn-lt"/>
                <a:cs typeface="Consolas" pitchFamily="49" charset="0"/>
              </a:rPr>
              <a:t> to create aliases for colors and positions.</a:t>
            </a:r>
            <a:endParaRPr lang="en-US"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provide data for OpenGL to use, we need to stage it so that we can load it into the VBOs that our application will use.  In your applications, you might load these data from a file, or generate them on the fly.  For each vertex, we want to use two bits of data – </a:t>
            </a:r>
            <a:r>
              <a:rPr lang="en-US" i="1" baseline="0" dirty="0" smtClean="0"/>
              <a:t>vertex attributes</a:t>
            </a:r>
            <a:r>
              <a:rPr lang="en-US" i="0" baseline="0" dirty="0" smtClean="0"/>
              <a:t> in OpenGL speak – to help process each vertex to draw the cube.  In our case, each vertex has a position in space, and an associated color.  To store those values for later use in our VBOs, we create two arrays to hold the per vertex data. Note that we can organize our data in other ways such as with a single array with interleaved positions and colors.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our example we’ll copy the coordinates of our cube model into a VBO for OpenGL to use.  Here we set up an array of eight coordinates for the corners of a unit cube centered at the origin.</a:t>
            </a:r>
          </a:p>
          <a:p>
            <a:endParaRPr lang="en-US" baseline="0" dirty="0" smtClean="0"/>
          </a:p>
          <a:p>
            <a:r>
              <a:rPr lang="en-US" baseline="0" dirty="0" smtClean="0"/>
              <a:t>You may be asking yourself: “Why do we have four coordinates for 3D data?”  The answer is that in computer graphics, it’s often useful to include a fourth coordinate to represent three-dimensional coordinates, as it allows numerous mathematical techniques that are common operations in graphics to be done in the same way.  In fact, this four-dimensional coordinate has a proper name, </a:t>
            </a:r>
            <a:r>
              <a:rPr lang="en-US" i="0" baseline="0" dirty="0" smtClean="0"/>
              <a:t>a </a:t>
            </a:r>
            <a:r>
              <a:rPr lang="en-US" i="1" baseline="0" dirty="0" smtClean="0"/>
              <a:t>homogenous coordinate</a:t>
            </a:r>
            <a:r>
              <a:rPr lang="en-US" i="0" baseline="0" dirty="0" smtClean="0"/>
              <a:t>. We could also use a point3 type, i.e.</a:t>
            </a:r>
          </a:p>
          <a:p>
            <a:endParaRPr lang="en-US" i="0" baseline="0" dirty="0" smtClean="0"/>
          </a:p>
          <a:p>
            <a:r>
              <a:rPr lang="en-US" i="0" baseline="0" dirty="0" smtClean="0"/>
              <a:t>point2(-0.5, -0.5, 0.5) </a:t>
            </a:r>
          </a:p>
          <a:p>
            <a:endParaRPr lang="en-US" i="0" baseline="0" dirty="0" smtClean="0"/>
          </a:p>
          <a:p>
            <a:r>
              <a:rPr lang="en-US" i="0" baseline="0" dirty="0" smtClean="0"/>
              <a:t>which will be stored in 4 dimensions on the GPU.</a:t>
            </a:r>
          </a:p>
          <a:p>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like our positional data, we’ll set up a matching set of colors for each of the model’s vertices,</a:t>
            </a:r>
            <a:r>
              <a:rPr lang="en-US" baseline="0" dirty="0" smtClean="0"/>
              <a:t> which we’ll later copy into our VBO.  Here we set up eight RGBA colors.  In OpenGL, colors are processed in the pipeline as floating-point values in the range [0.0, 1.0].  Your input data can take any for; for example, image data from a digital photograph usually has values between [0, 255].  OpenGL will (if you request it), automatically convert those values into [0.0, 1.0], a process called </a:t>
            </a:r>
            <a:r>
              <a:rPr lang="en-US" i="1" baseline="0" dirty="0" smtClean="0"/>
              <a:t>normalizing</a:t>
            </a:r>
            <a:r>
              <a:rPr lang="en-US" i="0" baseline="0" dirty="0" smtClean="0"/>
              <a:t> values.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our cube is constructed from square cube faces, we create a small function, </a:t>
            </a:r>
            <a:r>
              <a:rPr lang="en-US" baseline="0" dirty="0" smtClean="0">
                <a:latin typeface="Consolas" pitchFamily="49" charset="0"/>
                <a:cs typeface="Consolas" pitchFamily="49" charset="0"/>
              </a:rPr>
              <a:t>quad()</a:t>
            </a:r>
            <a:r>
              <a:rPr lang="en-US" baseline="0" dirty="0" smtClean="0"/>
              <a:t>, which takes the indices into the original vertex color and position arrays, and copies the data into the VBO staging arrays.  If you were to use this method (and we’ll see better ways in a moment), you would need to remember to reset the </a:t>
            </a:r>
            <a:r>
              <a:rPr lang="en-US" baseline="0" dirty="0" smtClean="0">
                <a:latin typeface="Consolas" pitchFamily="49" charset="0"/>
                <a:cs typeface="Consolas" pitchFamily="49" charset="0"/>
              </a:rPr>
              <a:t>Index</a:t>
            </a:r>
            <a:r>
              <a:rPr lang="en-US" baseline="0" dirty="0" smtClean="0"/>
              <a:t> value between setting up your VBO arrays.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complete the</a:t>
            </a:r>
            <a:r>
              <a:rPr lang="en-US" baseline="0" dirty="0" smtClean="0"/>
              <a:t> generation of our cube’s VBO data by specifying the six faces using index values into our original </a:t>
            </a:r>
            <a:r>
              <a:rPr lang="en-US" baseline="0" dirty="0" err="1" smtClean="0">
                <a:latin typeface="Consolas" pitchFamily="49" charset="0"/>
                <a:cs typeface="Consolas" pitchFamily="49" charset="0"/>
              </a:rPr>
              <a:t>vertex_positions</a:t>
            </a:r>
            <a:r>
              <a:rPr lang="en-US" baseline="0" dirty="0" smtClean="0"/>
              <a:t> and </a:t>
            </a:r>
            <a:r>
              <a:rPr lang="en-US" baseline="0" dirty="0" err="1" smtClean="0">
                <a:latin typeface="Consolas" pitchFamily="49" charset="0"/>
                <a:cs typeface="Consolas" pitchFamily="49" charset="0"/>
              </a:rPr>
              <a:t>vertex_colors</a:t>
            </a:r>
            <a:r>
              <a:rPr lang="en-US" baseline="0" dirty="0" smtClean="0"/>
              <a:t> arrays.  It’s worth noting that the order that we choose our vertex indices is important, as it will affect something called </a:t>
            </a:r>
            <a:r>
              <a:rPr lang="en-US" i="1" baseline="0" dirty="0" err="1" smtClean="0"/>
              <a:t>backface</a:t>
            </a:r>
            <a:r>
              <a:rPr lang="en-US" i="1" baseline="0" dirty="0" smtClean="0"/>
              <a:t> culling</a:t>
            </a:r>
            <a:r>
              <a:rPr lang="en-US" i="0" baseline="0" dirty="0" smtClean="0"/>
              <a:t> later.</a:t>
            </a:r>
          </a:p>
          <a:p>
            <a:endParaRPr lang="en-US" i="0" baseline="0" dirty="0" smtClean="0"/>
          </a:p>
          <a:p>
            <a:r>
              <a:rPr lang="en-US" i="0" baseline="0" dirty="0" smtClean="0"/>
              <a:t>We’ll see later that instead of creating the cube by copying lots of data, we can use our original vertex data along with just the indices we passed into </a:t>
            </a:r>
            <a:r>
              <a:rPr lang="en-US" i="0" baseline="0" dirty="0" smtClean="0">
                <a:latin typeface="Consolas" pitchFamily="49" charset="0"/>
                <a:cs typeface="Consolas" pitchFamily="49" charset="0"/>
              </a:rPr>
              <a:t>quad()</a:t>
            </a:r>
            <a:r>
              <a:rPr lang="en-US" i="0" baseline="0" dirty="0" smtClean="0"/>
              <a:t> here to accomplish the same effect.  That technique is very common, and something you’ll use a lot.  We chose this to introduce the technique in this manner to simplify the OpenGL concepts for loading VBO data.</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Similarly</a:t>
            </a:r>
            <a:r>
              <a:rPr lang="en-US" baseline="0" dirty="0" smtClean="0"/>
              <a:t> to VBOs, </a:t>
            </a:r>
            <a:r>
              <a:rPr lang="en-US" i="1" baseline="0" dirty="0" smtClean="0"/>
              <a:t>vertex array objects</a:t>
            </a:r>
            <a:r>
              <a:rPr lang="en-US" i="0" baseline="0" dirty="0" smtClean="0"/>
              <a:t> (VAOs) encapsulate all of the VBO data for an object.  This allows much easier switching of data when rendering multiple objects (provided the data’s been set up in multiple VAOs).</a:t>
            </a:r>
          </a:p>
          <a:p>
            <a:endParaRPr lang="en-US" i="0" baseline="0" dirty="0" smtClean="0"/>
          </a:p>
          <a:p>
            <a:r>
              <a:rPr lang="en-US" i="0" baseline="0" dirty="0" smtClean="0"/>
              <a:t>The process for initializing a VAO is similar to that of a VBO, except a little less involved.</a:t>
            </a:r>
          </a:p>
          <a:p>
            <a:pPr marL="241653" indent="-241653">
              <a:buFont typeface="+mj-lt"/>
              <a:buAutoNum type="arabicPeriod"/>
            </a:pPr>
            <a:r>
              <a:rPr lang="en-US" i="0" baseline="0" dirty="0" smtClean="0"/>
              <a:t>First, generate a name VAO name by calling </a:t>
            </a:r>
            <a:r>
              <a:rPr lang="en-US" i="0" baseline="0" dirty="0" err="1" smtClean="0">
                <a:latin typeface="Consolas" pitchFamily="49" charset="0"/>
                <a:cs typeface="Consolas" pitchFamily="49" charset="0"/>
              </a:rPr>
              <a:t>glGenVertexArrays</a:t>
            </a:r>
            <a:r>
              <a:rPr lang="en-US" i="0" baseline="0" dirty="0" smtClean="0">
                <a:latin typeface="Consolas" pitchFamily="49" charset="0"/>
                <a:cs typeface="Consolas" pitchFamily="49" charset="0"/>
              </a:rPr>
              <a:t>()</a:t>
            </a:r>
            <a:endParaRPr lang="en-US" i="0" baseline="0" dirty="0" smtClean="0">
              <a:latin typeface="+mn-lt"/>
              <a:cs typeface="Consolas" pitchFamily="49" charset="0"/>
            </a:endParaRPr>
          </a:p>
          <a:p>
            <a:pPr marL="241653" indent="-241653">
              <a:buFont typeface="+mj-lt"/>
              <a:buAutoNum type="arabicPeriod"/>
            </a:pPr>
            <a:r>
              <a:rPr lang="en-US" i="0" baseline="0" dirty="0" smtClean="0">
                <a:latin typeface="+mn-lt"/>
                <a:cs typeface="Consolas" pitchFamily="49" charset="0"/>
              </a:rPr>
              <a:t>Next, make the VAO “current” by calling </a:t>
            </a:r>
            <a:r>
              <a:rPr lang="en-US" i="0" baseline="0" dirty="0" err="1" smtClean="0">
                <a:latin typeface="Consolas" pitchFamily="49" charset="0"/>
                <a:cs typeface="Consolas" pitchFamily="49" charset="0"/>
              </a:rPr>
              <a:t>glBindVertexArray</a:t>
            </a:r>
            <a:r>
              <a:rPr lang="en-US" i="0" baseline="0" dirty="0" smtClean="0">
                <a:latin typeface="Consolas" pitchFamily="49" charset="0"/>
                <a:cs typeface="Consolas" pitchFamily="49" charset="0"/>
              </a:rPr>
              <a:t>()</a:t>
            </a:r>
            <a:r>
              <a:rPr lang="en-US" i="0" baseline="0" dirty="0" smtClean="0">
                <a:latin typeface="+mn-lt"/>
                <a:cs typeface="Consolas" pitchFamily="49" charset="0"/>
              </a:rPr>
              <a:t>.  Similar to what was described for VBOs, you’ll call this every time you want to use or update the VBOs contained within this VAO.</a:t>
            </a:r>
            <a:endParaRPr lang="en-US" i="0" baseline="0" dirty="0" smtClean="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6853749-DBEA-6F4C-A359-F603E7575D2F}" type="slidenum">
              <a:rPr lang="en-US"/>
              <a:pPr/>
              <a:t>3</a:t>
            </a:fld>
            <a:endParaRPr lang="en-US" dirty="0"/>
          </a:p>
        </p:txBody>
      </p:sp>
      <p:sp>
        <p:nvSpPr>
          <p:cNvPr id="28675" name="Rectangle 2"/>
          <p:cNvSpPr>
            <a:spLocks noGrp="1" noRot="1" noChangeAspect="1" noChangeArrowheads="1" noTextEdit="1"/>
          </p:cNvSpPr>
          <p:nvPr>
            <p:ph type="sldImg"/>
          </p:nvPr>
        </p:nvSpPr>
        <p:spPr>
          <a:xfrm>
            <a:off x="457200" y="719138"/>
            <a:ext cx="6402388" cy="3600450"/>
          </a:xfrm>
          <a:ln/>
        </p:spPr>
      </p:sp>
      <p:sp>
        <p:nvSpPr>
          <p:cNvPr id="28676" name="Rectangle 3"/>
          <p:cNvSpPr>
            <a:spLocks noGrp="1" noChangeArrowheads="1"/>
          </p:cNvSpPr>
          <p:nvPr>
            <p:ph type="body" idx="1"/>
          </p:nvPr>
        </p:nvSpPr>
        <p:spPr>
          <a:xfrm>
            <a:off x="975360" y="4560570"/>
            <a:ext cx="5364480" cy="4322207"/>
          </a:xfrm>
          <a:noFill/>
          <a:ln/>
        </p:spPr>
        <p:txBody>
          <a:bodyPr/>
          <a:lstStyle/>
          <a:p>
            <a:pPr eaLnBrk="1" hangingPunct="1"/>
            <a:r>
              <a:rPr lang="en-US" dirty="0">
                <a:latin typeface="Arial" charset="0"/>
                <a:ea typeface="ＭＳ Ｐゴシック" charset="-128"/>
                <a:cs typeface="ＭＳ Ｐゴシック" charset="-128"/>
              </a:rPr>
              <a:t>OpenGL is a library </a:t>
            </a:r>
            <a:r>
              <a:rPr lang="en-US" dirty="0" smtClean="0">
                <a:latin typeface="Arial" charset="0"/>
                <a:ea typeface="ＭＳ Ｐゴシック" charset="-128"/>
                <a:cs typeface="ＭＳ Ｐゴシック" charset="-128"/>
              </a:rPr>
              <a:t>of function calls for </a:t>
            </a:r>
            <a:r>
              <a:rPr lang="en-US" dirty="0">
                <a:latin typeface="Arial" charset="0"/>
                <a:ea typeface="ＭＳ Ｐゴシック" charset="-128"/>
                <a:cs typeface="ＭＳ Ｐゴシック" charset="-128"/>
              </a:rPr>
              <a:t>doing computer </a:t>
            </a:r>
            <a:r>
              <a:rPr lang="en-US" dirty="0" smtClean="0">
                <a:latin typeface="Arial" charset="0"/>
                <a:ea typeface="ＭＳ Ｐゴシック" charset="-128"/>
                <a:cs typeface="ＭＳ Ｐゴシック" charset="-128"/>
              </a:rPr>
              <a:t>graphics.</a:t>
            </a:r>
            <a:r>
              <a:rPr lang="en-US" baseline="0" dirty="0" smtClean="0">
                <a:latin typeface="Arial" charset="0"/>
                <a:ea typeface="ＭＳ Ｐゴシック" charset="-128"/>
                <a:cs typeface="ＭＳ Ｐゴシック" charset="-128"/>
              </a:rPr>
              <a:t> With it, y</a:t>
            </a:r>
            <a:r>
              <a:rPr lang="en-US" dirty="0" smtClean="0">
                <a:latin typeface="Arial" charset="0"/>
                <a:ea typeface="ＭＳ Ｐゴシック" charset="-128"/>
                <a:cs typeface="ＭＳ Ｐゴシック" charset="-128"/>
              </a:rPr>
              <a:t>ou </a:t>
            </a:r>
            <a:r>
              <a:rPr lang="en-US" dirty="0">
                <a:latin typeface="Arial" charset="0"/>
                <a:ea typeface="ＭＳ Ｐゴシック" charset="-128"/>
                <a:cs typeface="ＭＳ Ｐゴシック" charset="-128"/>
              </a:rPr>
              <a:t>can create interactive applications that render high-quality color images composed of 3D geometric objects and images</a:t>
            </a:r>
            <a:r>
              <a:rPr lang="en-US" dirty="0" smtClean="0">
                <a:latin typeface="Arial" charset="0"/>
                <a:ea typeface="ＭＳ Ｐゴシック" charset="-128"/>
                <a:cs typeface="ＭＳ Ｐゴシック" charset="-128"/>
              </a:rPr>
              <a:t>.</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Additionally, the OpenGL API is window </a:t>
            </a:r>
            <a:r>
              <a:rPr lang="en-US" dirty="0">
                <a:latin typeface="Arial" charset="0"/>
                <a:ea typeface="ＭＳ Ｐゴシック" charset="-128"/>
                <a:cs typeface="ＭＳ Ｐゴシック" charset="-128"/>
              </a:rPr>
              <a:t>and operating system independent. </a:t>
            </a:r>
            <a:r>
              <a:rPr lang="en-US" dirty="0" smtClean="0">
                <a:latin typeface="Arial" charset="0"/>
                <a:ea typeface="ＭＳ Ｐゴシック" charset="-128"/>
                <a:cs typeface="ＭＳ Ｐゴシック" charset="-128"/>
              </a:rPr>
              <a:t>That</a:t>
            </a:r>
            <a:r>
              <a:rPr lang="en-US" baseline="0" dirty="0" smtClean="0">
                <a:latin typeface="Arial" charset="0"/>
                <a:ea typeface="ＭＳ Ｐゴシック" charset="-128"/>
                <a:cs typeface="ＭＳ Ｐゴシック" charset="-128"/>
              </a:rPr>
              <a:t> means that </a:t>
            </a:r>
            <a:r>
              <a:rPr lang="en-US" dirty="0" smtClean="0">
                <a:latin typeface="Arial" charset="0"/>
                <a:ea typeface="ＭＳ Ｐゴシック" charset="-128"/>
                <a:cs typeface="ＭＳ Ｐゴシック" charset="-128"/>
              </a:rPr>
              <a:t>the </a:t>
            </a:r>
            <a:r>
              <a:rPr lang="en-US" dirty="0">
                <a:latin typeface="Arial" charset="0"/>
                <a:ea typeface="ＭＳ Ｐゴシック" charset="-128"/>
                <a:cs typeface="ＭＳ Ｐゴシック" charset="-128"/>
              </a:rPr>
              <a:t>part of your application </a:t>
            </a:r>
            <a:r>
              <a:rPr lang="en-US" dirty="0" smtClean="0">
                <a:latin typeface="Arial" charset="0"/>
                <a:ea typeface="ＭＳ Ｐゴシック" charset="-128"/>
                <a:cs typeface="ＭＳ Ｐゴシック" charset="-128"/>
              </a:rPr>
              <a:t>that draws</a:t>
            </a:r>
            <a:r>
              <a:rPr lang="en-US" baseline="0" dirty="0" smtClean="0">
                <a:latin typeface="Arial" charset="0"/>
                <a:ea typeface="ＭＳ Ｐゴシック" charset="-128"/>
                <a:cs typeface="ＭＳ Ｐゴシック" charset="-128"/>
              </a:rPr>
              <a:t> can be </a:t>
            </a:r>
            <a:r>
              <a:rPr lang="en-US" dirty="0" smtClean="0">
                <a:latin typeface="Arial" charset="0"/>
                <a:ea typeface="ＭＳ Ｐゴシック" charset="-128"/>
                <a:cs typeface="ＭＳ Ｐゴシック" charset="-128"/>
              </a:rPr>
              <a:t>platform </a:t>
            </a:r>
            <a:r>
              <a:rPr lang="en-US" dirty="0">
                <a:latin typeface="Arial" charset="0"/>
                <a:ea typeface="ＭＳ Ｐゴシック" charset="-128"/>
                <a:cs typeface="ＭＳ Ｐゴシック" charset="-128"/>
              </a:rPr>
              <a:t>independent. However, in order for OpenGL to be able to render, it needs a window to draw into. Generally,  this is controlled by the windowing system on whatever platform you are working on.</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above</a:t>
            </a:r>
            <a:r>
              <a:rPr lang="en-US" baseline="0" dirty="0" smtClean="0"/>
              <a:t> sequence calls shows how to create and bind a VAO.  Since all geometric data in OpenGL must be stored in VAOs, you’ll use this code idiom often.</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we’ve talked a lot about VBOs, we haven’t detailed how one goes about creating them.  Vertex buffer objects, like all (memory) objects in OpenGL (as compared to geometric objects) are created in the same way, using the same set of functions.  In fact, you’ll see that the pattern of calls we make here are similar to other sequences of calls for doing other OpenGL operations.</a:t>
            </a:r>
          </a:p>
          <a:p>
            <a:r>
              <a:rPr lang="en-US" baseline="0" dirty="0" smtClean="0"/>
              <a:t>In the case of vertex buffer objects, you’ll do the following sequence of function calls:</a:t>
            </a:r>
          </a:p>
          <a:p>
            <a:pPr marL="241653" indent="-241653">
              <a:buFont typeface="+mj-lt"/>
              <a:buAutoNum type="arabicPeriod"/>
            </a:pPr>
            <a:r>
              <a:rPr lang="en-US" baseline="0" dirty="0" smtClean="0"/>
              <a:t>Generate a buffer’s name by calling </a:t>
            </a:r>
            <a:r>
              <a:rPr lang="en-US" baseline="0" dirty="0" err="1" smtClean="0">
                <a:latin typeface="Consolas" pitchFamily="49" charset="0"/>
                <a:cs typeface="Consolas" pitchFamily="49" charset="0"/>
              </a:rPr>
              <a:t>glGenBuffers</a:t>
            </a:r>
            <a:r>
              <a:rPr lang="en-US" baseline="0" dirty="0" smtClean="0">
                <a:latin typeface="Consolas" pitchFamily="49" charset="0"/>
                <a:cs typeface="Consolas" pitchFamily="49" charset="0"/>
              </a:rPr>
              <a:t>()</a:t>
            </a:r>
          </a:p>
          <a:p>
            <a:pPr marL="241653" indent="-241653">
              <a:buFont typeface="+mj-lt"/>
              <a:buAutoNum type="arabicPeriod"/>
            </a:pPr>
            <a:r>
              <a:rPr lang="en-US" baseline="0" dirty="0" smtClean="0"/>
              <a:t>Next, you’ll make that buffer the “current” buffer, which means it’s the selected buffer for reading or writing data values by calling </a:t>
            </a:r>
            <a:r>
              <a:rPr lang="en-US" baseline="0" dirty="0" err="1" smtClean="0">
                <a:latin typeface="Consolas" pitchFamily="49" charset="0"/>
                <a:cs typeface="Consolas" pitchFamily="49" charset="0"/>
              </a:rPr>
              <a:t>glBindBuffer</a:t>
            </a:r>
            <a:r>
              <a:rPr lang="en-US" baseline="0" dirty="0" smtClean="0">
                <a:latin typeface="Consolas" pitchFamily="49" charset="0"/>
                <a:cs typeface="Consolas" pitchFamily="49" charset="0"/>
              </a:rPr>
              <a:t>()</a:t>
            </a:r>
            <a:r>
              <a:rPr lang="en-US" baseline="0" dirty="0" smtClean="0">
                <a:latin typeface="+mn-lt"/>
                <a:cs typeface="Consolas" pitchFamily="49" charset="0"/>
              </a:rPr>
              <a:t>, with a type of </a:t>
            </a:r>
            <a:r>
              <a:rPr lang="en-US" baseline="0" dirty="0" smtClean="0">
                <a:latin typeface="Consolas" pitchFamily="49" charset="0"/>
                <a:cs typeface="Consolas" pitchFamily="49" charset="0"/>
              </a:rPr>
              <a:t>GL_ARRAY_BUFFER</a:t>
            </a:r>
            <a:r>
              <a:rPr lang="en-US" baseline="0" dirty="0" smtClean="0">
                <a:latin typeface="+mn-lt"/>
                <a:cs typeface="Consolas" pitchFamily="49" charset="0"/>
              </a:rPr>
              <a:t>.  There are different types of buffer objects, with an array buffer being the one used for storing geometric data.</a:t>
            </a:r>
            <a:endParaRPr lang="en-US" baseline="0" dirty="0" smtClean="0">
              <a:latin typeface="+mn-lt"/>
            </a:endParaRPr>
          </a:p>
          <a:p>
            <a:pPr marL="241653" indent="-241653">
              <a:buFont typeface="+mj-lt"/>
              <a:buAutoNum type="arabicPeriod"/>
            </a:pPr>
            <a:r>
              <a:rPr lang="en-US" baseline="0" dirty="0" smtClean="0"/>
              <a:t>To initialize a buffer, you’ll call </a:t>
            </a:r>
            <a:r>
              <a:rPr lang="en-US" baseline="0" dirty="0" err="1" smtClean="0">
                <a:latin typeface="Consolas" pitchFamily="49" charset="0"/>
                <a:cs typeface="Consolas" pitchFamily="49" charset="0"/>
              </a:rPr>
              <a:t>glBufferData</a:t>
            </a:r>
            <a:r>
              <a:rPr lang="en-US" baseline="0" dirty="0" smtClean="0">
                <a:latin typeface="Consolas" pitchFamily="49" charset="0"/>
                <a:cs typeface="Consolas" pitchFamily="49" charset="0"/>
              </a:rPr>
              <a:t>()</a:t>
            </a:r>
            <a:r>
              <a:rPr lang="en-US" baseline="0" dirty="0" smtClean="0"/>
              <a:t>, which will copy data from your application into the GPU’s memory.  You would do the same operation if you also wanted to update data in the buffer</a:t>
            </a:r>
          </a:p>
          <a:p>
            <a:pPr marL="241653" indent="-241653">
              <a:buFont typeface="+mj-lt"/>
              <a:buAutoNum type="arabicPeriod"/>
            </a:pPr>
            <a:r>
              <a:rPr lang="en-US" baseline="0" dirty="0" smtClean="0"/>
              <a:t>Finally, when it comes time to render using the data in the buffer, you’ll once again call </a:t>
            </a:r>
            <a:r>
              <a:rPr lang="en-US" baseline="0" dirty="0" err="1" smtClean="0">
                <a:latin typeface="Consolas" pitchFamily="49" charset="0"/>
                <a:cs typeface="Consolas" pitchFamily="49" charset="0"/>
              </a:rPr>
              <a:t>glBindVertexArray</a:t>
            </a:r>
            <a:r>
              <a:rPr lang="en-US" baseline="0" dirty="0" smtClean="0">
                <a:latin typeface="Consolas" pitchFamily="49" charset="0"/>
                <a:cs typeface="Consolas" pitchFamily="49" charset="0"/>
              </a:rPr>
              <a:t>()</a:t>
            </a:r>
            <a:r>
              <a:rPr lang="en-US" baseline="0" dirty="0" smtClean="0"/>
              <a:t> to make it and its VBOs current again.  In fact, if you have multiple objects, each with their own VAO, you’ll likely call </a:t>
            </a:r>
            <a:r>
              <a:rPr lang="en-US" baseline="0" dirty="0" err="1" smtClean="0">
                <a:latin typeface="Consolas" pitchFamily="49" charset="0"/>
                <a:cs typeface="Consolas" pitchFamily="49" charset="0"/>
              </a:rPr>
              <a:t>glBindVertexArray</a:t>
            </a:r>
            <a:r>
              <a:rPr lang="en-US" baseline="0" dirty="0" smtClean="0">
                <a:latin typeface="Consolas" pitchFamily="49" charset="0"/>
                <a:cs typeface="Consolas" pitchFamily="49" charset="0"/>
              </a:rPr>
              <a:t>()</a:t>
            </a:r>
            <a:r>
              <a:rPr lang="en-US" baseline="0" dirty="0" smtClean="0"/>
              <a:t> once per frame for each object.</a:t>
            </a:r>
          </a:p>
          <a:p>
            <a:pPr marL="241653" indent="-241653">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above</a:t>
            </a:r>
            <a:r>
              <a:rPr lang="en-US" baseline="0" dirty="0" smtClean="0"/>
              <a:t> sequence of calls illustrates generating, binding, and initializing a VBO with data.  In this example, we use a technique permitting data to be loaded into two steps, which we need as our data values are in two separate arrays.  It’s noteworthy to look at the </a:t>
            </a:r>
            <a:r>
              <a:rPr lang="en-US" baseline="0" dirty="0" err="1" smtClean="0">
                <a:latin typeface="Consolas" pitchFamily="49" charset="0"/>
                <a:cs typeface="Consolas" pitchFamily="49" charset="0"/>
              </a:rPr>
              <a:t>glBufferData</a:t>
            </a:r>
            <a:r>
              <a:rPr lang="en-US" baseline="0" dirty="0" smtClean="0">
                <a:latin typeface="Consolas" pitchFamily="49" charset="0"/>
                <a:cs typeface="Consolas" pitchFamily="49" charset="0"/>
              </a:rPr>
              <a:t>()</a:t>
            </a:r>
            <a:r>
              <a:rPr lang="en-US" baseline="0" dirty="0" smtClean="0"/>
              <a:t> call; in this call, we basically have OpenGL allocate an array sized to our needs (the combined size of our point and color arrays), but don’t transfer any data with the call, which is specified with the NULL value.  This is akin to calling </a:t>
            </a:r>
            <a:r>
              <a:rPr lang="en-US" baseline="0" dirty="0" err="1" smtClean="0">
                <a:latin typeface="Consolas" pitchFamily="49" charset="0"/>
                <a:cs typeface="Consolas" pitchFamily="49" charset="0"/>
              </a:rPr>
              <a:t>malloc</a:t>
            </a:r>
            <a:r>
              <a:rPr lang="en-US" baseline="0" dirty="0" smtClean="0">
                <a:latin typeface="Consolas" pitchFamily="49" charset="0"/>
                <a:cs typeface="Consolas" pitchFamily="49" charset="0"/>
              </a:rPr>
              <a:t>() </a:t>
            </a:r>
            <a:r>
              <a:rPr lang="en-US" baseline="0" dirty="0" smtClean="0"/>
              <a:t>to create a buffer of uninitialized data.  We later load that array with our calls to </a:t>
            </a:r>
            <a:r>
              <a:rPr lang="en-US" baseline="0" dirty="0" err="1" smtClean="0">
                <a:latin typeface="Consolas" pitchFamily="49" charset="0"/>
                <a:cs typeface="Consolas" pitchFamily="49" charset="0"/>
              </a:rPr>
              <a:t>glBufferSubData</a:t>
            </a:r>
            <a:r>
              <a:rPr lang="en-US" baseline="0" dirty="0" smtClean="0">
                <a:latin typeface="Consolas" pitchFamily="49" charset="0"/>
                <a:cs typeface="Consolas" pitchFamily="49" charset="0"/>
              </a:rPr>
              <a:t>()</a:t>
            </a:r>
            <a:r>
              <a:rPr lang="en-US" baseline="0" dirty="0" smtClean="0"/>
              <a:t>, which allows us to replace a subsection of our array.  This technique is also useful if you need to update data inside of a VBO at some point in the execution of your application.</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A3BE244-68F0-E548-9FDE-4303E5CCFD61}" type="slidenum">
              <a:rPr lang="en-US"/>
              <a:pPr/>
              <a:t>33</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The final step in preparing you data for processing by OpenGL (i.e., sending it down for rendering) is to specify which vertex attributes you’d</a:t>
            </a:r>
            <a:r>
              <a:rPr lang="en-US" baseline="0" dirty="0" smtClean="0">
                <a:latin typeface="Arial" charset="0"/>
                <a:ea typeface="ＭＳ Ｐゴシック" charset="-128"/>
                <a:cs typeface="ＭＳ Ｐゴシック" charset="-128"/>
              </a:rPr>
              <a:t> like issued to the graphics pipeline.  While this might seem superfluous, it allows you to specify multiple collections of data, and choose which ones you’d like to use at any given time.</a:t>
            </a:r>
          </a:p>
          <a:p>
            <a:pPr eaLnBrk="1" hangingPunct="1"/>
            <a:r>
              <a:rPr lang="en-US" baseline="0" dirty="0" smtClean="0">
                <a:latin typeface="Arial" charset="0"/>
                <a:ea typeface="ＭＳ Ｐゴシック" charset="-128"/>
                <a:cs typeface="ＭＳ Ｐゴシック" charset="-128"/>
              </a:rPr>
              <a:t>Each of the attributes that we enable must be associated with an “in” variable of the currently bound vertex shader.  You retrieve vertex attribute locations was retrieved from the compiled shader by calling </a:t>
            </a:r>
            <a:r>
              <a:rPr lang="en-US" baseline="0" dirty="0" smtClean="0">
                <a:latin typeface="Consolas" pitchFamily="49" charset="0"/>
                <a:ea typeface="ＭＳ Ｐゴシック" charset="-128"/>
                <a:cs typeface="Consolas" pitchFamily="49" charset="0"/>
              </a:rPr>
              <a:t>glGetAttribLocation().  </a:t>
            </a:r>
            <a:r>
              <a:rPr lang="en-US" baseline="0" dirty="0" smtClean="0">
                <a:latin typeface="Arial" charset="0"/>
                <a:ea typeface="ＭＳ Ｐゴシック" charset="-128"/>
                <a:cs typeface="ＭＳ Ｐゴシック" charset="-128"/>
              </a:rPr>
              <a:t>We discuss this call in the shader section.</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complete the “plumbing” of associating our vertex data with variables in our shader programs,</a:t>
            </a:r>
            <a:r>
              <a:rPr lang="en-US" baseline="0" dirty="0" smtClean="0"/>
              <a:t> you need to tell OpenGL where in our buffer object to find the vertex data, and which shader variable to pass the data to when we draw. The above code snippet shows that process for our two data sources.  In our shaders (which we’ll discuss in a moment), we have two variables: </a:t>
            </a:r>
            <a:r>
              <a:rPr lang="en-US" baseline="0" dirty="0" err="1" smtClean="0">
                <a:latin typeface="Consolas" pitchFamily="49" charset="0"/>
                <a:cs typeface="Consolas" pitchFamily="49" charset="0"/>
              </a:rPr>
              <a:t>vPosition</a:t>
            </a:r>
            <a:r>
              <a:rPr lang="en-US" baseline="0" dirty="0" smtClean="0"/>
              <a:t>, and </a:t>
            </a:r>
            <a:r>
              <a:rPr lang="en-US" baseline="0" dirty="0" err="1" smtClean="0">
                <a:latin typeface="Consolas" pitchFamily="49" charset="0"/>
                <a:cs typeface="Consolas" pitchFamily="49" charset="0"/>
              </a:rPr>
              <a:t>vColor</a:t>
            </a:r>
            <a:r>
              <a:rPr lang="en-US" baseline="0" dirty="0" smtClean="0"/>
              <a:t>, which we will associate with the data values in our VBOs that we copied form our </a:t>
            </a:r>
            <a:r>
              <a:rPr lang="en-US" baseline="0" dirty="0" err="1" smtClean="0">
                <a:latin typeface="Consolas" pitchFamily="49" charset="0"/>
                <a:cs typeface="Consolas" pitchFamily="49" charset="0"/>
              </a:rPr>
              <a:t>vertex_positions</a:t>
            </a:r>
            <a:r>
              <a:rPr lang="en-US" baseline="0" dirty="0" smtClean="0"/>
              <a:t> and </a:t>
            </a:r>
            <a:r>
              <a:rPr lang="en-US" baseline="0" dirty="0" err="1" smtClean="0">
                <a:latin typeface="Consolas" pitchFamily="49" charset="0"/>
                <a:cs typeface="Consolas" pitchFamily="49" charset="0"/>
              </a:rPr>
              <a:t>vertex_colors</a:t>
            </a:r>
            <a:r>
              <a:rPr lang="en-US" baseline="0" dirty="0" smtClean="0"/>
              <a:t> arrays.</a:t>
            </a:r>
          </a:p>
          <a:p>
            <a:endParaRPr lang="en-US" baseline="0" dirty="0" smtClean="0"/>
          </a:p>
          <a:p>
            <a:r>
              <a:rPr lang="en-US" baseline="0" dirty="0" smtClean="0"/>
              <a:t>The calls to </a:t>
            </a:r>
            <a:r>
              <a:rPr lang="en-US" baseline="0" dirty="0" err="1" smtClean="0">
                <a:latin typeface="Consolas" pitchFamily="49" charset="0"/>
                <a:cs typeface="Consolas" pitchFamily="49" charset="0"/>
              </a:rPr>
              <a:t>glGetAttribLocation</a:t>
            </a:r>
            <a:r>
              <a:rPr lang="en-US" baseline="0" dirty="0" smtClean="0">
                <a:latin typeface="Consolas" pitchFamily="49" charset="0"/>
                <a:cs typeface="Consolas" pitchFamily="49" charset="0"/>
              </a:rPr>
              <a:t>()</a:t>
            </a:r>
            <a:r>
              <a:rPr lang="en-US" baseline="0" dirty="0" smtClean="0"/>
              <a:t> will return a compiler-generated index which we need to use to complete the connection from our data to the shader inputs.  We also need to “turn the valve” on our data by enabling its attribute array by calling </a:t>
            </a:r>
            <a:r>
              <a:rPr lang="en-US" baseline="0" dirty="0" err="1" smtClean="0">
                <a:latin typeface="Consolas" pitchFamily="49" charset="0"/>
                <a:cs typeface="Consolas" pitchFamily="49" charset="0"/>
              </a:rPr>
              <a:t>glEnableVertexAttribArray</a:t>
            </a:r>
            <a:r>
              <a:rPr lang="en-US" baseline="0" dirty="0" smtClean="0">
                <a:latin typeface="Consolas" pitchFamily="49" charset="0"/>
                <a:cs typeface="Consolas" pitchFamily="49" charset="0"/>
              </a:rPr>
              <a:t>()</a:t>
            </a:r>
            <a:r>
              <a:rPr lang="en-US" baseline="0" dirty="0" smtClean="0"/>
              <a:t> with the selected attribute location.</a:t>
            </a:r>
          </a:p>
          <a:p>
            <a:r>
              <a:rPr lang="en-US" baseline="0" dirty="0" smtClean="0"/>
              <a:t>This is the most flexible approach to this process, but depending on your OpenGL version, you may be able to use the </a:t>
            </a:r>
            <a:r>
              <a:rPr lang="en-US" baseline="0" dirty="0" smtClean="0">
                <a:latin typeface="Consolas" pitchFamily="49" charset="0"/>
                <a:cs typeface="Consolas" pitchFamily="49" charset="0"/>
              </a:rPr>
              <a:t>layout</a:t>
            </a:r>
            <a:r>
              <a:rPr lang="en-US" baseline="0" dirty="0" smtClean="0"/>
              <a:t> construct, which allows you to specify the attribute location, as compared to having to retrieve it after compiling and linking your shaders.  We’ll discuss that in our shader section later in the course.</a:t>
            </a:r>
          </a:p>
          <a:p>
            <a:endParaRPr lang="en-US" baseline="0" dirty="0" smtClean="0"/>
          </a:p>
          <a:p>
            <a:r>
              <a:rPr lang="en-US" baseline="0" dirty="0" smtClean="0"/>
              <a:t>BUFFER_OFFSET is a simple macro defined to make the code more readable</a:t>
            </a:r>
          </a:p>
          <a:p>
            <a:endParaRPr lang="en-US" baseline="0" dirty="0" smtClean="0"/>
          </a:p>
          <a:p>
            <a:r>
              <a:rPr lang="en-US" dirty="0" smtClean="0"/>
              <a:t>#define BUFFER_OFFSET( offset )   ((</a:t>
            </a:r>
            <a:r>
              <a:rPr lang="en-US" dirty="0" err="1" smtClean="0"/>
              <a:t>GLvoid</a:t>
            </a:r>
            <a:r>
              <a:rPr lang="en-US" dirty="0" smtClean="0"/>
              <a:t>*) (offset))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DC6DC69-6E62-CA4D-B49A-A89042FDDDAF}" type="slidenum">
              <a:rPr lang="en-US"/>
              <a:pPr/>
              <a:t>35</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In order</a:t>
            </a:r>
            <a:r>
              <a:rPr lang="en-US" baseline="0" dirty="0" smtClean="0">
                <a:latin typeface="Arial" charset="0"/>
                <a:ea typeface="ＭＳ Ｐゴシック" charset="-128"/>
                <a:cs typeface="ＭＳ Ｐゴシック" charset="-128"/>
              </a:rPr>
              <a:t> to initiate the rendering of primitives, you need to issue a drawing routine.  While there are many routines for this in OpenGL, we’ll discuss the most fundamental ones.  The simplest routine is </a:t>
            </a:r>
            <a:r>
              <a:rPr lang="en-US" baseline="0" dirty="0" smtClean="0">
                <a:latin typeface="Consolas" pitchFamily="49" charset="0"/>
                <a:ea typeface="ＭＳ Ｐゴシック" charset="-128"/>
                <a:cs typeface="Consolas" pitchFamily="49" charset="0"/>
              </a:rPr>
              <a:t>glDrawArrays()</a:t>
            </a:r>
            <a:r>
              <a:rPr lang="en-US" baseline="0" dirty="0" smtClean="0">
                <a:latin typeface="Arial" charset="0"/>
                <a:ea typeface="ＭＳ Ｐゴシック" charset="-128"/>
                <a:cs typeface="ＭＳ Ｐゴシック" charset="-128"/>
              </a:rPr>
              <a:t>, to which you specify what type of graphics primitive you want to draw (e.g., here we’re rending a triangle strip), which vertex in the enabled vertex</a:t>
            </a:r>
            <a:r>
              <a:rPr lang="en-US" dirty="0" smtClean="0">
                <a:latin typeface="Arial" charset="0"/>
                <a:ea typeface="ＭＳ Ｐゴシック" charset="-128"/>
                <a:cs typeface="ＭＳ Ｐゴシック" charset="-128"/>
              </a:rPr>
              <a:t> attribute arrays </a:t>
            </a:r>
            <a:r>
              <a:rPr lang="en-US" baseline="0" dirty="0" smtClean="0">
                <a:latin typeface="Arial" charset="0"/>
                <a:ea typeface="ＭＳ Ｐゴシック" charset="-128"/>
                <a:cs typeface="ＭＳ Ｐゴシック" charset="-128"/>
              </a:rPr>
              <a:t>to start with, and how many vertices to send.</a:t>
            </a:r>
          </a:p>
          <a:p>
            <a:pPr eaLnBrk="1" hangingPunct="1"/>
            <a:endParaRPr lang="en-US" baseline="0"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This is the simplest way of rendering geometry in OpenGL Version 3.1.  You merely need to store you vertex data in sequence, and then </a:t>
            </a:r>
            <a:r>
              <a:rPr lang="en-US" dirty="0" smtClean="0">
                <a:latin typeface="Consolas" pitchFamily="49" charset="0"/>
                <a:ea typeface="ＭＳ Ｐゴシック" charset="-128"/>
                <a:cs typeface="Consolas" pitchFamily="49" charset="0"/>
              </a:rPr>
              <a:t>glDrawArrays()</a:t>
            </a:r>
            <a:r>
              <a:rPr lang="en-US" dirty="0" smtClean="0">
                <a:latin typeface="Arial" charset="0"/>
                <a:ea typeface="ＭＳ Ｐゴシック" charset="-128"/>
                <a:cs typeface="ＭＳ Ｐゴシック" charset="-128"/>
              </a:rPr>
              <a:t> takes care of the rest.  However, in some cases, this won’t be the most memory efficient method of doing things.  Many geometric objects share vertices between geometric primitives, and with this method, you need to replicate the data once for each vertex.  We’ll see a more flexible, in terms of memory storage and access in the next slides.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36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89602309"/>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E125609-E9B4-C04F-BF5D-4B17C9F45FD8}" type="slidenum">
              <a:rPr lang="en-US"/>
              <a:pPr/>
              <a:t>37</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As with any programming language, GLSL has types for variables.</a:t>
            </a:r>
            <a:r>
              <a:rPr lang="en-US" baseline="0" dirty="0" smtClean="0">
                <a:latin typeface="Arial" charset="0"/>
                <a:ea typeface="ＭＳ Ｐゴシック" charset="-128"/>
                <a:cs typeface="ＭＳ Ｐゴシック" charset="-128"/>
              </a:rPr>
              <a:t>  However, it includes vector-, and matrix-based types to simplify the operations that occur often in computer graphics.</a:t>
            </a:r>
          </a:p>
          <a:p>
            <a:pPr eaLnBrk="1" hangingPunct="1"/>
            <a:endParaRPr lang="en-US" baseline="0" dirty="0" smtClean="0">
              <a:latin typeface="Arial" charset="0"/>
              <a:ea typeface="ＭＳ Ｐゴシック" charset="-128"/>
              <a:cs typeface="ＭＳ Ｐゴシック" charset="-128"/>
            </a:endParaRPr>
          </a:p>
          <a:p>
            <a:pPr eaLnBrk="1" hangingPunct="1"/>
            <a:r>
              <a:rPr lang="en-US" baseline="0" dirty="0" smtClean="0">
                <a:latin typeface="Arial" charset="0"/>
                <a:ea typeface="ＭＳ Ｐゴシック" charset="-128"/>
                <a:cs typeface="ＭＳ Ｐゴシック" charset="-128"/>
              </a:rPr>
              <a:t>In addition to numerical types, other types like </a:t>
            </a:r>
            <a:r>
              <a:rPr lang="en-US" i="1" baseline="0" dirty="0" smtClean="0">
                <a:latin typeface="Arial" charset="0"/>
                <a:ea typeface="ＭＳ Ｐゴシック" charset="-128"/>
                <a:cs typeface="ＭＳ Ｐゴシック" charset="-128"/>
              </a:rPr>
              <a:t>texture samplers</a:t>
            </a:r>
            <a:r>
              <a:rPr lang="en-US" i="0" baseline="0" dirty="0" smtClean="0">
                <a:latin typeface="Arial" charset="0"/>
                <a:ea typeface="ＭＳ Ｐゴシック" charset="-128"/>
                <a:cs typeface="ＭＳ Ｐゴシック" charset="-128"/>
              </a:rPr>
              <a:t> are used to enable other OpenGL operations.  We’ll discuss texture samplers in the texture mapping section.</a:t>
            </a:r>
            <a:endParaRPr lang="en-US" dirty="0">
              <a:latin typeface="Arial" charset="0"/>
              <a:ea typeface="ＭＳ Ｐゴシック" charset="-128"/>
              <a:cs typeface="ＭＳ Ｐゴシック" charset="-128"/>
            </a:endParaRP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vector and matrix classes</a:t>
            </a:r>
            <a:r>
              <a:rPr lang="en-US" baseline="0" dirty="0" smtClean="0"/>
              <a:t> of GLSL are first-class types, with arithmetic and logical operations well defined.  This helps simplify your code, and prevent errors.</a:t>
            </a:r>
          </a:p>
          <a:p>
            <a:endParaRPr lang="en-US" baseline="0" dirty="0" smtClean="0"/>
          </a:p>
          <a:p>
            <a:r>
              <a:rPr lang="en-US" baseline="0" dirty="0" smtClean="0"/>
              <a:t>Note in the above example, overloading ensures that both a*</a:t>
            </a:r>
            <a:r>
              <a:rPr lang="en-US" baseline="0" dirty="0" err="1" smtClean="0"/>
              <a:t>m</a:t>
            </a:r>
            <a:r>
              <a:rPr lang="en-US" baseline="0" dirty="0" smtClean="0"/>
              <a:t> and </a:t>
            </a:r>
            <a:r>
              <a:rPr lang="en-US" baseline="0" dirty="0" err="1" smtClean="0"/>
              <a:t>m</a:t>
            </a:r>
            <a:r>
              <a:rPr lang="en-US" baseline="0" dirty="0" smtClean="0"/>
              <a:t>*a are defined although they will not in general produce the same result.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0987456"/>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GLSL’s vector types, you’ll find that often you may also want to access components within</a:t>
            </a:r>
            <a:r>
              <a:rPr lang="en-US" baseline="0" dirty="0" smtClean="0"/>
              <a:t> the vector, as well as operate on all of the vector’s components at the same time.  To support that, vectors and matrices (which are really a vector of vectors), support normal “C” vector accessing using the square-bracket notation (e.g., “[</a:t>
            </a:r>
            <a:r>
              <a:rPr lang="en-US" baseline="0" dirty="0" err="1" smtClean="0"/>
              <a:t>i</a:t>
            </a:r>
            <a:r>
              <a:rPr lang="en-US" baseline="0" dirty="0" smtClean="0"/>
              <a:t>]”), with zero-based indexing.  Additionally, vectors (but not matrices) support </a:t>
            </a:r>
            <a:r>
              <a:rPr lang="en-US" i="1" baseline="0" dirty="0" err="1" smtClean="0"/>
              <a:t>swizzling</a:t>
            </a:r>
            <a:r>
              <a:rPr lang="en-US" i="0" baseline="0" dirty="0" smtClean="0"/>
              <a:t>, which provides a very powerful method for accessing and manipulating vector components.</a:t>
            </a:r>
          </a:p>
          <a:p>
            <a:r>
              <a:rPr lang="en-US" i="1" baseline="0" dirty="0" smtClean="0"/>
              <a:t>Swizzles</a:t>
            </a:r>
            <a:r>
              <a:rPr lang="en-US" i="0" baseline="0" dirty="0" smtClean="0"/>
              <a:t> allow components within a vector to be accessed by name.</a:t>
            </a:r>
            <a:r>
              <a:rPr lang="en-US" i="0" dirty="0" smtClean="0"/>
              <a:t>  </a:t>
            </a:r>
            <a:r>
              <a:rPr lang="en-US" dirty="0" smtClean="0"/>
              <a:t>For example, the first element in a vector – element 0 – can also be referenced by the names “x”, “s”, and “r”.  Why all the names – to clarify their usage.  If you’re working with a color, for example, it may be clearer in the code to use “r” to represent the red channel, as compared to “x”, which make more sense as the x-positional coordinate</a:t>
            </a:r>
            <a:endParaRPr lang="en-US" i="1" baseline="0" dirty="0" smtClean="0"/>
          </a:p>
        </p:txBody>
      </p:sp>
      <p:sp>
        <p:nvSpPr>
          <p:cNvPr id="4" name="Slide Number Placeholder 3"/>
          <p:cNvSpPr>
            <a:spLocks noGrp="1"/>
          </p:cNvSpPr>
          <p:nvPr>
            <p:ph type="sldNum" sz="quarter" idx="10"/>
          </p:nvPr>
        </p:nvSpPr>
        <p:spPr/>
        <p:txBody>
          <a:bodyPr/>
          <a:lstStyle/>
          <a:p>
            <a:fld id="{706F8D69-B00F-F44E-9B61-4DC184CA17F8}" type="slidenum">
              <a:rPr lang="en-US" smtClean="0"/>
              <a:pPr/>
              <a:t>39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3764079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1454717-DC8C-8643-8BD1-6F811BA52B52}" type="slidenum">
              <a:rPr lang="en-US"/>
              <a:pPr/>
              <a:t>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While OpenGL has been</a:t>
            </a:r>
            <a:r>
              <a:rPr lang="en-US" baseline="0" dirty="0" smtClean="0">
                <a:latin typeface="Arial" charset="0"/>
                <a:ea typeface="ＭＳ Ｐゴシック" charset="-128"/>
                <a:cs typeface="ＭＳ Ｐゴシック" charset="-128"/>
              </a:rPr>
              <a:t> around for close to 20 years, a lot of changes have occurred in that time.  This course concentrates on the latest versions of OpenGL.  In these modern versions of OpenGL (which we defined as versions starting with version 3.1), OpenGL applications are </a:t>
            </a:r>
            <a:r>
              <a:rPr lang="en-US" i="1" baseline="0" dirty="0" smtClean="0">
                <a:latin typeface="Arial" charset="0"/>
                <a:ea typeface="ＭＳ Ｐゴシック" charset="-128"/>
                <a:cs typeface="ＭＳ Ｐゴシック" charset="-128"/>
              </a:rPr>
              <a:t>shader</a:t>
            </a:r>
            <a:r>
              <a:rPr lang="en-US" i="0" baseline="0" dirty="0" smtClean="0">
                <a:latin typeface="Arial" charset="0"/>
                <a:ea typeface="ＭＳ Ｐゴシック" charset="-128"/>
                <a:cs typeface="ＭＳ Ｐゴシック" charset="-128"/>
              </a:rPr>
              <a:t> based.  In fact most of this course will discuss shaders and the operations they support.</a:t>
            </a:r>
          </a:p>
          <a:p>
            <a:pPr eaLnBrk="1" hangingPunct="1"/>
            <a:endParaRPr lang="en-US" i="0" baseline="0" dirty="0" smtClean="0">
              <a:latin typeface="Arial" charset="0"/>
              <a:ea typeface="ＭＳ Ｐゴシック" charset="-128"/>
              <a:cs typeface="ＭＳ Ｐゴシック" charset="-128"/>
            </a:endParaRPr>
          </a:p>
          <a:p>
            <a:pPr eaLnBrk="1" hangingPunct="1"/>
            <a:r>
              <a:rPr lang="en-US" i="0" baseline="0" dirty="0" smtClean="0">
                <a:latin typeface="Arial" charset="0"/>
                <a:ea typeface="ＭＳ Ｐゴシック" charset="-128"/>
                <a:cs typeface="ＭＳ Ｐゴシック" charset="-128"/>
              </a:rPr>
              <a:t>If you’re familiar with previous versions of OpenGL, or other </a:t>
            </a:r>
            <a:r>
              <a:rPr lang="en-US" i="1" baseline="0" dirty="0" smtClean="0">
                <a:latin typeface="Arial" charset="0"/>
                <a:ea typeface="ＭＳ Ｐゴシック" charset="-128"/>
                <a:cs typeface="ＭＳ Ｐゴシック" charset="-128"/>
              </a:rPr>
              <a:t>rasterization-based</a:t>
            </a:r>
            <a:r>
              <a:rPr lang="en-US" i="0" baseline="0" dirty="0" smtClean="0">
                <a:latin typeface="Arial" charset="0"/>
                <a:ea typeface="ＭＳ Ｐゴシック" charset="-128"/>
                <a:cs typeface="ＭＳ Ｐゴシック" charset="-128"/>
              </a:rPr>
              <a:t> graphics pipelines that may have included </a:t>
            </a:r>
            <a:r>
              <a:rPr lang="en-US" i="1" baseline="0" dirty="0" smtClean="0">
                <a:latin typeface="Arial" charset="0"/>
                <a:ea typeface="ＭＳ Ｐゴシック" charset="-128"/>
                <a:cs typeface="ＭＳ Ｐゴシック" charset="-128"/>
              </a:rPr>
              <a:t>fixed-function </a:t>
            </a:r>
            <a:r>
              <a:rPr lang="en-US" i="0" baseline="0" dirty="0" smtClean="0">
                <a:latin typeface="Arial" charset="0"/>
                <a:ea typeface="ＭＳ Ｐゴシック" charset="-128"/>
                <a:cs typeface="ＭＳ Ｐゴシック" charset="-128"/>
              </a:rPr>
              <a:t>processing, we won’t be covering those techniques since these functions have been deprecated.  Instead, we’ll concentrate on showing how we can implement those techniques on a modern, shader-based graphics pipeline.</a:t>
            </a:r>
          </a:p>
          <a:p>
            <a:pPr eaLnBrk="1" hangingPunct="1"/>
            <a:endParaRPr lang="en-US" i="0" baseline="0" dirty="0" smtClean="0">
              <a:latin typeface="Arial" charset="0"/>
              <a:ea typeface="ＭＳ Ｐゴシック" charset="-128"/>
              <a:cs typeface="ＭＳ Ｐゴシック" charset="-128"/>
            </a:endParaRPr>
          </a:p>
          <a:p>
            <a:pPr eaLnBrk="1" hangingPunct="1"/>
            <a:r>
              <a:rPr lang="en-US" i="0" baseline="0" dirty="0" smtClean="0">
                <a:latin typeface="Arial" charset="0"/>
                <a:ea typeface="ＭＳ Ｐゴシック" charset="-128"/>
                <a:cs typeface="ＭＳ Ｐゴシック" charset="-128"/>
              </a:rPr>
              <a:t>In this modern world of OpenGL, all applications will need to provide shaders, and as such, providing some perspective on how the pipeline evolved and its phases will be illustrative.  We’ll discuss this next.</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types, GLSL has numerous qualifiers to describe a variable usage.  The most common of those are:</a:t>
            </a:r>
          </a:p>
          <a:p>
            <a:pPr marL="181240" indent="-181240">
              <a:buFont typeface="Arial"/>
              <a:buChar char="•"/>
            </a:pPr>
            <a:r>
              <a:rPr lang="en-US" baseline="0" dirty="0" smtClean="0">
                <a:latin typeface="Consolas"/>
                <a:cs typeface="Consolas"/>
              </a:rPr>
              <a:t>in</a:t>
            </a:r>
            <a:r>
              <a:rPr lang="en-US" baseline="0" dirty="0" smtClean="0"/>
              <a:t> qualifiers that indicate the </a:t>
            </a:r>
            <a:r>
              <a:rPr lang="en-US" baseline="0" dirty="0" err="1" smtClean="0"/>
              <a:t>shader</a:t>
            </a:r>
            <a:r>
              <a:rPr lang="en-US" baseline="0" dirty="0" smtClean="0"/>
              <a:t> variable will receive data flowing into the </a:t>
            </a:r>
            <a:r>
              <a:rPr lang="en-US" baseline="0" dirty="0" err="1" smtClean="0"/>
              <a:t>shader</a:t>
            </a:r>
            <a:r>
              <a:rPr lang="en-US" baseline="0" dirty="0" smtClean="0"/>
              <a:t>, either from the application, or the previous </a:t>
            </a:r>
            <a:r>
              <a:rPr lang="en-US" baseline="0" dirty="0" err="1" smtClean="0"/>
              <a:t>shader</a:t>
            </a:r>
            <a:r>
              <a:rPr lang="en-US" baseline="0" dirty="0" smtClean="0"/>
              <a:t> stage.</a:t>
            </a:r>
          </a:p>
          <a:p>
            <a:pPr marL="181240" indent="-181240">
              <a:buFont typeface="Arial"/>
              <a:buChar char="•"/>
            </a:pPr>
            <a:r>
              <a:rPr lang="en-US" baseline="0" dirty="0" smtClean="0">
                <a:latin typeface="Consolas"/>
                <a:cs typeface="Consolas"/>
              </a:rPr>
              <a:t>out</a:t>
            </a:r>
            <a:r>
              <a:rPr lang="en-US" baseline="0" dirty="0" smtClean="0"/>
              <a:t> qualifier which tag a variable as data output where data will flow to the next </a:t>
            </a:r>
            <a:r>
              <a:rPr lang="en-US" baseline="0" dirty="0" err="1" smtClean="0"/>
              <a:t>shader</a:t>
            </a:r>
            <a:r>
              <a:rPr lang="en-US" baseline="0" dirty="0" smtClean="0"/>
              <a:t> stage, or to the </a:t>
            </a:r>
            <a:r>
              <a:rPr lang="en-US" baseline="0" dirty="0" err="1" smtClean="0"/>
              <a:t>framebuffer</a:t>
            </a:r>
            <a:endParaRPr lang="en-US" baseline="0" dirty="0" smtClean="0"/>
          </a:p>
          <a:p>
            <a:pPr marL="181240" indent="-181240">
              <a:buFont typeface="Arial"/>
              <a:buChar char="•"/>
            </a:pPr>
            <a:r>
              <a:rPr lang="en-US" baseline="0" dirty="0" smtClean="0">
                <a:latin typeface="Consolas"/>
                <a:cs typeface="Consolas"/>
              </a:rPr>
              <a:t>uniform</a:t>
            </a:r>
            <a:r>
              <a:rPr lang="en-US" baseline="0" dirty="0" smtClean="0"/>
              <a:t> qualifiers for accessing data that doesn’t change across a draw operation</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0711000"/>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the</a:t>
            </a:r>
            <a:r>
              <a:rPr lang="en-US" baseline="0" dirty="0" smtClean="0"/>
              <a:t> “C” language, GLSL supports all of the logical flow control statements you’re used to.</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5374432"/>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GLSL</a:t>
            </a:r>
            <a:r>
              <a:rPr lang="en-US" baseline="0" dirty="0" smtClean="0"/>
              <a:t> also provides a rich library of functions supporting common operations.  While pretty much every vector- and matrix-related function available you can think of, along with the most common mathematical functions are built into GLSL, there’s no support for operations like reading files or printing values.  Shaders are really data-flow engines with data coming in, being processed, and sent on for further processing.  </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8481533"/>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Fundamental</a:t>
            </a:r>
            <a:r>
              <a:rPr lang="en-US" baseline="0" dirty="0" smtClean="0"/>
              <a:t> to </a:t>
            </a:r>
            <a:r>
              <a:rPr lang="en-US" baseline="0" dirty="0" err="1" smtClean="0"/>
              <a:t>shader</a:t>
            </a:r>
            <a:r>
              <a:rPr lang="en-US" baseline="0" dirty="0" smtClean="0"/>
              <a:t> processing are a couple of built-in GLSL variable which are the terminus for operations.  In particular, vertex data, which can be processed by up to for </a:t>
            </a:r>
            <a:r>
              <a:rPr lang="en-US" baseline="0" dirty="0" err="1" smtClean="0"/>
              <a:t>shader</a:t>
            </a:r>
            <a:r>
              <a:rPr lang="en-US" baseline="0" dirty="0" smtClean="0"/>
              <a:t> stages in OpenGL are all ended by setting a positional value into the built-in variable, </a:t>
            </a:r>
            <a:r>
              <a:rPr lang="en-US" baseline="0" dirty="0" err="1" smtClean="0">
                <a:latin typeface="Consolas"/>
                <a:cs typeface="Consolas"/>
              </a:rPr>
              <a:t>gl_Position</a:t>
            </a:r>
            <a:r>
              <a:rPr lang="en-US" baseline="0" dirty="0" smtClean="0"/>
              <a:t>.  Similarly, the output of a fragment </a:t>
            </a:r>
            <a:r>
              <a:rPr lang="en-US" baseline="0" dirty="0" err="1" smtClean="0"/>
              <a:t>shader</a:t>
            </a:r>
            <a:r>
              <a:rPr lang="en-US" baseline="0" dirty="0" smtClean="0"/>
              <a:t> (in version 3.1 of OpenGL) is set by writing values into the built-in variable </a:t>
            </a:r>
            <a:r>
              <a:rPr lang="en-US" baseline="0" dirty="0" err="1" smtClean="0">
                <a:latin typeface="Consolas"/>
                <a:cs typeface="Consolas"/>
              </a:rPr>
              <a:t>gl_FragColor</a:t>
            </a:r>
            <a:r>
              <a:rPr lang="en-US" baseline="0" dirty="0" smtClean="0"/>
              <a:t>.  Later versions of OpenGL allow fragment shaders to output to other variables of the user’s designation as well.</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64934224"/>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1E0E845-9CC2-A043-A7AF-4D0ACF842967}" type="slidenum">
              <a:rPr lang="en-US"/>
              <a:pPr/>
              <a:t>44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Here’s the simple vertex </a:t>
            </a:r>
            <a:r>
              <a:rPr lang="en-US" dirty="0" err="1" smtClean="0">
                <a:latin typeface="Arial" charset="0"/>
                <a:ea typeface="ＭＳ Ｐゴシック" charset="-128"/>
                <a:cs typeface="ＭＳ Ｐゴシック" charset="-128"/>
              </a:rPr>
              <a:t>shader</a:t>
            </a:r>
            <a:r>
              <a:rPr lang="en-US" dirty="0" smtClean="0">
                <a:latin typeface="Arial" charset="0"/>
                <a:ea typeface="ＭＳ Ｐゴシック" charset="-128"/>
                <a:cs typeface="ＭＳ Ｐゴシック" charset="-128"/>
              </a:rPr>
              <a:t> we use</a:t>
            </a:r>
            <a:r>
              <a:rPr lang="en-US" baseline="0" dirty="0" smtClean="0">
                <a:latin typeface="Arial" charset="0"/>
                <a:ea typeface="ＭＳ Ｐゴシック" charset="-128"/>
                <a:cs typeface="ＭＳ Ｐゴシック" charset="-128"/>
              </a:rPr>
              <a:t> in our cube rendering example.  It accepts two vertex attributes as input: the vertex’s position and color, and does very little processing on them; in fact, it merely copies the input into some output variables (with </a:t>
            </a:r>
            <a:r>
              <a:rPr lang="en-US" baseline="0" dirty="0" err="1" smtClean="0">
                <a:latin typeface="Consolas"/>
                <a:ea typeface="ＭＳ Ｐゴシック" charset="-128"/>
                <a:cs typeface="Consolas"/>
              </a:rPr>
              <a:t>gl_Position</a:t>
            </a:r>
            <a:r>
              <a:rPr lang="en-US" baseline="0" dirty="0" smtClean="0">
                <a:latin typeface="Arial" charset="0"/>
                <a:ea typeface="ＭＳ Ｐゴシック" charset="-128"/>
                <a:cs typeface="ＭＳ Ｐゴシック" charset="-128"/>
              </a:rPr>
              <a:t> being implicitly declared).  The results of each vertex </a:t>
            </a:r>
            <a:r>
              <a:rPr lang="en-US" baseline="0" dirty="0" err="1" smtClean="0">
                <a:latin typeface="Arial" charset="0"/>
                <a:ea typeface="ＭＳ Ｐゴシック" charset="-128"/>
                <a:cs typeface="ＭＳ Ｐゴシック" charset="-128"/>
              </a:rPr>
              <a:t>shader</a:t>
            </a:r>
            <a:r>
              <a:rPr lang="en-US" baseline="0" dirty="0" smtClean="0">
                <a:latin typeface="Arial" charset="0"/>
                <a:ea typeface="ＭＳ Ｐゴシック" charset="-128"/>
                <a:cs typeface="ＭＳ Ｐゴシック" charset="-128"/>
              </a:rPr>
              <a:t> execution are passed further down the OpenGL pipeline, and ultimately end their processing in the fragment </a:t>
            </a:r>
            <a:r>
              <a:rPr lang="en-US" baseline="0" dirty="0" err="1" smtClean="0">
                <a:latin typeface="Arial" charset="0"/>
                <a:ea typeface="ＭＳ Ｐゴシック" charset="-128"/>
                <a:cs typeface="ＭＳ Ｐゴシック" charset="-128"/>
              </a:rPr>
              <a:t>shader</a:t>
            </a:r>
            <a:r>
              <a:rPr lang="en-US" baseline="0" dirty="0" smtClean="0">
                <a:latin typeface="Arial" charset="0"/>
                <a:ea typeface="ＭＳ Ｐゴシック" charset="-128"/>
                <a:cs typeface="ＭＳ Ｐゴシック" charset="-128"/>
              </a:rPr>
              <a:t>.</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5D61512-380E-1446-9341-05E1CB00BF1B}" type="slidenum">
              <a:rPr lang="en-US"/>
              <a:pPr/>
              <a:t>45</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Here’s the associated fragment </a:t>
            </a:r>
            <a:r>
              <a:rPr lang="en-US" dirty="0" err="1" smtClean="0">
                <a:latin typeface="Arial" charset="0"/>
                <a:ea typeface="ＭＳ Ｐゴシック" charset="-128"/>
                <a:cs typeface="ＭＳ Ｐゴシック" charset="-128"/>
              </a:rPr>
              <a:t>shader</a:t>
            </a:r>
            <a:r>
              <a:rPr lang="en-US" dirty="0" smtClean="0">
                <a:latin typeface="Arial" charset="0"/>
                <a:ea typeface="ＭＳ Ｐゴシック" charset="-128"/>
                <a:cs typeface="ＭＳ Ｐゴシック" charset="-128"/>
              </a:rPr>
              <a:t> that we use in our cube example.  While this</a:t>
            </a:r>
            <a:r>
              <a:rPr lang="en-US" baseline="0" dirty="0" smtClean="0">
                <a:latin typeface="Arial" charset="0"/>
                <a:ea typeface="ＭＳ Ｐゴシック" charset="-128"/>
                <a:cs typeface="ＭＳ Ｐゴシック" charset="-128"/>
              </a:rPr>
              <a:t> </a:t>
            </a:r>
            <a:r>
              <a:rPr lang="en-US" baseline="0" dirty="0" err="1" smtClean="0">
                <a:latin typeface="Arial" charset="0"/>
                <a:ea typeface="ＭＳ Ｐゴシック" charset="-128"/>
                <a:cs typeface="ＭＳ Ｐゴシック" charset="-128"/>
              </a:rPr>
              <a:t>shader</a:t>
            </a:r>
            <a:r>
              <a:rPr lang="en-US" baseline="0" dirty="0" smtClean="0">
                <a:latin typeface="Arial" charset="0"/>
                <a:ea typeface="ＭＳ Ｐゴシック" charset="-128"/>
                <a:cs typeface="ＭＳ Ｐゴシック" charset="-128"/>
              </a:rPr>
              <a:t> is as simple as they come – merely setting the fragment’s color to the input color passed in, there’s been a lot of processing to this point.  In particular, every fragment that’s shaded was generated by the rasterizer, which is a built-in, non-programmable (i.e., you don’t write a shader to control its operation).  What’s magical about this process is that if the colors across the geometric primitive (for multi-vertex primitives: lines and triangles) is not the same, the rasterizer will interpolate those colors across the primitive, passing each iterated value into our </a:t>
            </a:r>
            <a:r>
              <a:rPr lang="en-US" baseline="0" dirty="0" smtClean="0">
                <a:latin typeface="Consolas"/>
                <a:ea typeface="ＭＳ Ｐゴシック" charset="-128"/>
                <a:cs typeface="Consolas"/>
              </a:rPr>
              <a:t>color</a:t>
            </a:r>
            <a:r>
              <a:rPr lang="en-US" baseline="0" dirty="0" smtClean="0">
                <a:latin typeface="Arial" charset="0"/>
                <a:ea typeface="ＭＳ Ｐゴシック" charset="-128"/>
                <a:cs typeface="ＭＳ Ｐゴシック" charset="-128"/>
              </a:rPr>
              <a:t> variable.</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Shaders</a:t>
            </a:r>
            <a:r>
              <a:rPr lang="en-US" baseline="0" dirty="0" smtClean="0"/>
              <a:t> need to be compiled in order to be used in your program. As compared to C programs, the compiler and linker are implemented in the OpenGL driver, and accessible through function calls from within your program. The diagram illustrates the steps required to compile and link each type of shader into your shader program. A program can contain either a vertex shader (which replaces the fixed-function vertex processing), a fragment shader (which replaces the fragment coloring stages), or both. If a shader isn’t present for a particular stage, the fixed-function part of the pipeline is used in its place.</a:t>
            </a:r>
          </a:p>
          <a:p>
            <a:endParaRPr lang="en-US" baseline="0" dirty="0" smtClean="0"/>
          </a:p>
          <a:p>
            <a:r>
              <a:rPr lang="en-US" baseline="0" dirty="0" smtClean="0"/>
              <a:t>Just a with regular programs, a syntax error from the compilation stage, or a missing symbol from the linker stage could prevent the successful </a:t>
            </a:r>
            <a:r>
              <a:rPr lang="en-US" dirty="0" smtClean="0"/>
              <a:t>generation </a:t>
            </a:r>
            <a:r>
              <a:rPr lang="en-US" baseline="0" dirty="0" smtClean="0"/>
              <a:t>of an executable program. There are routines for verifying the results of the compilation and link stages of the compilation process, but are not shown here. Instead, we’ve provided a routine that makes this process much simpler, as demonstrated on the next slide.</a:t>
            </a:r>
            <a:endParaRPr lang="en-US" dirty="0"/>
          </a:p>
        </p:txBody>
      </p:sp>
      <p:sp>
        <p:nvSpPr>
          <p:cNvPr id="4" name="Slide Number Placeholder 3"/>
          <p:cNvSpPr>
            <a:spLocks noGrp="1"/>
          </p:cNvSpPr>
          <p:nvPr>
            <p:ph type="sldNum" sz="quarter" idx="10"/>
          </p:nvPr>
        </p:nvSpPr>
        <p:spPr/>
        <p:txBody>
          <a:bodyPr/>
          <a:lstStyle/>
          <a:p>
            <a:fld id="{DA1863BB-6147-4F5F-B60F-8DA3E10FE7C6}"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simplify our lives, we created a routine that simplifies loading,</a:t>
            </a:r>
            <a:r>
              <a:rPr lang="en-US" baseline="0" dirty="0" smtClean="0"/>
              <a:t> compiling, and linking shaders: </a:t>
            </a:r>
            <a:r>
              <a:rPr lang="en-US" dirty="0" err="1" smtClean="0">
                <a:latin typeface="Consolas"/>
                <a:cs typeface="Consolas"/>
              </a:rPr>
              <a:t>InitShaders</a:t>
            </a:r>
            <a:r>
              <a:rPr lang="en-US" dirty="0" smtClean="0">
                <a:latin typeface="Consolas"/>
                <a:cs typeface="Consolas"/>
              </a:rPr>
              <a:t>()</a:t>
            </a:r>
            <a:r>
              <a:rPr lang="en-US" baseline="0" dirty="0" smtClean="0"/>
              <a:t>.  It implements the shader compilation and linking process shown on the previous slide. It also does full error checking, and will terminate your program if there’s an error at some stage in the process (production applications might choose a less terminal solution to the problem, but it’s useful in the classroom).</a:t>
            </a:r>
          </a:p>
          <a:p>
            <a:endParaRPr lang="en-US" baseline="0" dirty="0" smtClean="0"/>
          </a:p>
          <a:p>
            <a:r>
              <a:rPr lang="en-US" baseline="0" dirty="0" err="1" smtClean="0">
                <a:latin typeface="Consolas"/>
                <a:cs typeface="Consolas"/>
              </a:rPr>
              <a:t>InitShaders</a:t>
            </a:r>
            <a:r>
              <a:rPr lang="en-US" baseline="0" dirty="0" smtClean="0">
                <a:latin typeface="Consolas"/>
                <a:cs typeface="Consolas"/>
              </a:rPr>
              <a:t>()</a:t>
            </a:r>
            <a:r>
              <a:rPr lang="en-US" baseline="0" dirty="0" smtClean="0">
                <a:cs typeface="Courier New" pitchFamily="49" charset="0"/>
              </a:rPr>
              <a:t> </a:t>
            </a:r>
            <a:r>
              <a:rPr lang="en-US" baseline="0" dirty="0" smtClean="0"/>
              <a:t>accepts two parameters, each a filename to be loaded as source for the vertex and fragment </a:t>
            </a:r>
            <a:r>
              <a:rPr lang="en-US" baseline="0" dirty="0" err="1" smtClean="0"/>
              <a:t>shader</a:t>
            </a:r>
            <a:r>
              <a:rPr lang="en-US" baseline="0" dirty="0" smtClean="0"/>
              <a:t> stages, respectively.</a:t>
            </a:r>
          </a:p>
          <a:p>
            <a:r>
              <a:rPr lang="en-US" baseline="0" dirty="0" smtClean="0"/>
              <a:t>The value returned from </a:t>
            </a:r>
            <a:r>
              <a:rPr lang="en-US" baseline="0" dirty="0" err="1" smtClean="0">
                <a:latin typeface="Consolas"/>
                <a:cs typeface="Consolas"/>
              </a:rPr>
              <a:t>InitShaders</a:t>
            </a:r>
            <a:r>
              <a:rPr lang="en-US" baseline="0" dirty="0" smtClean="0">
                <a:latin typeface="Consolas"/>
                <a:cs typeface="Consolas"/>
              </a:rPr>
              <a:t>()</a:t>
            </a:r>
            <a:r>
              <a:rPr lang="en-US" baseline="0" dirty="0" smtClean="0"/>
              <a:t> will be a valid GLSL program id that you can pass into </a:t>
            </a:r>
            <a:r>
              <a:rPr lang="en-US" baseline="0" dirty="0" err="1" smtClean="0">
                <a:latin typeface="Consolas"/>
                <a:cs typeface="Consolas"/>
              </a:rPr>
              <a:t>glUseProgram</a:t>
            </a:r>
            <a:r>
              <a:rPr lang="en-US" baseline="0" dirty="0" smtClean="0">
                <a:latin typeface="Consolas"/>
                <a:cs typeface="Consolas"/>
              </a:rPr>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A1863BB-6147-4F5F-B60F-8DA3E10FE7C6}"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7CF5B81-1CD1-B740-BBA9-F3105EE408FC}" type="slidenum">
              <a:rPr lang="en-US"/>
              <a:pPr/>
              <a:t>48</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r>
              <a:rPr lang="en-US" dirty="0" smtClean="0"/>
              <a:t>OpenGL</a:t>
            </a:r>
            <a:r>
              <a:rPr lang="en-US" baseline="0" dirty="0" smtClean="0"/>
              <a:t> shaders, depending on which stage their associated with, process different types of data.  Some data for a shader changes for each shader invocation.  For example, each time a vertex shader executes, it’s presented with new data for a single vertex; likewise for fragment, and the other shader stages in the pipeline.  The number of executions of a particular shader rely on how much data was associated with the draw call that started the pipeline – if you call </a:t>
            </a:r>
            <a:r>
              <a:rPr lang="en-US" baseline="0" dirty="0" err="1" smtClean="0"/>
              <a:t>glDrawArrays</a:t>
            </a:r>
            <a:r>
              <a:rPr lang="en-US" baseline="0" dirty="0" smtClean="0"/>
              <a:t>() </a:t>
            </a:r>
            <a:r>
              <a:rPr lang="en-US" baseline="0" dirty="0" err="1" smtClean="0"/>
              <a:t>specifiying</a:t>
            </a:r>
            <a:r>
              <a:rPr lang="en-US" baseline="0" dirty="0" smtClean="0"/>
              <a:t> 100 vertices, your vertex shader will be called 100 times, each time with a different vertex.</a:t>
            </a:r>
          </a:p>
          <a:p>
            <a:endParaRPr lang="en-US" baseline="0" dirty="0" smtClean="0"/>
          </a:p>
          <a:p>
            <a:r>
              <a:rPr lang="en-US" baseline="0" dirty="0" smtClean="0"/>
              <a:t>Other data that a shader may use in processing may be constant across a draw call, or even all the drawing calls for a frame.  GLSL calls those </a:t>
            </a:r>
            <a:r>
              <a:rPr lang="en-US" i="1" baseline="0" dirty="0" smtClean="0"/>
              <a:t>uniform</a:t>
            </a:r>
            <a:r>
              <a:rPr lang="en-US" i="0" baseline="0" dirty="0" smtClean="0"/>
              <a:t> </a:t>
            </a:r>
            <a:r>
              <a:rPr lang="en-US" i="0" baseline="0" dirty="0" err="1" smtClean="0"/>
              <a:t>varialbes</a:t>
            </a:r>
            <a:r>
              <a:rPr lang="en-US" i="0" baseline="0" dirty="0" smtClean="0"/>
              <a:t>, since their value is uniform across the execution of all shaders for a single draw call.</a:t>
            </a:r>
          </a:p>
          <a:p>
            <a:endParaRPr lang="en-US" i="0" baseline="0" dirty="0" smtClean="0"/>
          </a:p>
          <a:p>
            <a:r>
              <a:rPr lang="en-US" i="0" baseline="0" dirty="0" smtClean="0"/>
              <a:t>Each of the </a:t>
            </a:r>
            <a:r>
              <a:rPr lang="en-US" i="0" baseline="0" dirty="0" err="1" smtClean="0"/>
              <a:t>shader’s</a:t>
            </a:r>
            <a:r>
              <a:rPr lang="en-US" i="0" baseline="0" dirty="0" smtClean="0"/>
              <a:t> input data variables (ins and uniforms) needs to be connected to a data source in the application.  We’ve already seen </a:t>
            </a:r>
            <a:r>
              <a:rPr lang="en-US" i="0" baseline="0" dirty="0" err="1" smtClean="0"/>
              <a:t>glGetAttribLocation</a:t>
            </a:r>
            <a:r>
              <a:rPr lang="en-US" i="0" baseline="0" dirty="0" smtClean="0"/>
              <a:t>() for retrieving information for connecting vertex data in a VBO to shader variable.  You will also use the same process for uniform variables, as we’ll describe shortly.</a:t>
            </a:r>
            <a:endParaRPr lang="en-US" dirty="0" smtClean="0"/>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FECDC38-152B-404F-8833-0CE3B68D2415}" type="slidenum">
              <a:rPr lang="en-US"/>
              <a:pPr/>
              <a:t>49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Once</a:t>
            </a:r>
            <a:r>
              <a:rPr lang="en-US" baseline="0" dirty="0" smtClean="0">
                <a:latin typeface="Arial" charset="0"/>
                <a:ea typeface="ＭＳ Ｐゴシック" charset="-128"/>
                <a:cs typeface="ＭＳ Ｐゴシック" charset="-128"/>
              </a:rPr>
              <a:t> you know the names of variables in a shader – whether they’re attributes or uniforms – you can determine their location using one of the </a:t>
            </a:r>
            <a:r>
              <a:rPr lang="en-US" baseline="0" dirty="0" err="1" smtClean="0">
                <a:latin typeface="Arial" charset="0"/>
                <a:ea typeface="ＭＳ Ｐゴシック" charset="-128"/>
                <a:cs typeface="ＭＳ Ｐゴシック" charset="-128"/>
              </a:rPr>
              <a:t>glGet</a:t>
            </a:r>
            <a:r>
              <a:rPr lang="en-US" baseline="0" dirty="0" smtClean="0">
                <a:latin typeface="Arial" charset="0"/>
                <a:ea typeface="ＭＳ Ｐゴシック" charset="-128"/>
                <a:cs typeface="ＭＳ Ｐゴシック" charset="-128"/>
              </a:rPr>
              <a:t>*Location() calls.</a:t>
            </a:r>
          </a:p>
          <a:p>
            <a:pPr eaLnBrk="1" hangingPunct="1"/>
            <a:r>
              <a:rPr lang="en-US" baseline="0" dirty="0" smtClean="0">
                <a:latin typeface="Arial" charset="0"/>
                <a:ea typeface="ＭＳ Ｐゴシック" charset="-128"/>
                <a:cs typeface="ＭＳ Ｐゴシック" charset="-128"/>
              </a:rPr>
              <a:t>If you don’t know the variables in a shader (if, for instance, you’re writing a library that accepts shaders), you can find out all of the shader variables by using the </a:t>
            </a:r>
            <a:r>
              <a:rPr lang="en-US" baseline="0" dirty="0" err="1" smtClean="0">
                <a:latin typeface="Arial" charset="0"/>
                <a:ea typeface="ＭＳ Ｐゴシック" charset="-128"/>
                <a:cs typeface="ＭＳ Ｐゴシック" charset="-128"/>
              </a:rPr>
              <a:t>glGetActiveAttrib</a:t>
            </a:r>
            <a:r>
              <a:rPr lang="en-US" baseline="0" dirty="0" smtClean="0">
                <a:latin typeface="Arial" charset="0"/>
                <a:ea typeface="ＭＳ Ｐゴシック" charset="-128"/>
                <a:cs typeface="ＭＳ Ｐゴシック" charset="-128"/>
              </a:rPr>
              <a:t>() function.</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9A57DE7-E792-A742-9759-C5AEDB34D8C6}" type="slidenum">
              <a:rPr lang="en-US"/>
              <a:pPr/>
              <a:t>50</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You’ve already</a:t>
            </a:r>
            <a:r>
              <a:rPr lang="en-US" baseline="0" dirty="0" smtClean="0">
                <a:latin typeface="Arial" charset="0"/>
                <a:ea typeface="ＭＳ Ｐゴシック" charset="-128"/>
                <a:cs typeface="ＭＳ Ｐゴシック" charset="-128"/>
              </a:rPr>
              <a:t> seen how one associates values with attributes by calling </a:t>
            </a:r>
            <a:r>
              <a:rPr lang="en-US" baseline="0" dirty="0" err="1" smtClean="0">
                <a:latin typeface="Arial" charset="0"/>
                <a:ea typeface="ＭＳ Ｐゴシック" charset="-128"/>
                <a:cs typeface="ＭＳ Ｐゴシック" charset="-128"/>
              </a:rPr>
              <a:t>glVertexAttribPointer</a:t>
            </a:r>
            <a:r>
              <a:rPr lang="en-US" baseline="0" dirty="0" smtClean="0">
                <a:latin typeface="Arial" charset="0"/>
                <a:ea typeface="ＭＳ Ｐゴシック" charset="-128"/>
                <a:cs typeface="ＭＳ Ｐゴシック" charset="-128"/>
              </a:rPr>
              <a:t>().  To specify a uniform’s value, we use one of the </a:t>
            </a:r>
            <a:r>
              <a:rPr lang="en-US" baseline="0" dirty="0" err="1" smtClean="0">
                <a:latin typeface="Arial" charset="0"/>
                <a:ea typeface="ＭＳ Ｐゴシック" charset="-128"/>
                <a:cs typeface="ＭＳ Ｐゴシック" charset="-128"/>
              </a:rPr>
              <a:t>glUniform</a:t>
            </a:r>
            <a:r>
              <a:rPr lang="en-US" baseline="0" dirty="0" smtClean="0">
                <a:latin typeface="Arial" charset="0"/>
                <a:ea typeface="ＭＳ Ｐゴシック" charset="-128"/>
                <a:cs typeface="ＭＳ Ｐゴシック" charset="-128"/>
              </a:rPr>
              <a:t>*() functions.  For setting a vector type, you’ll use one of the </a:t>
            </a:r>
            <a:r>
              <a:rPr lang="en-US" baseline="0" dirty="0" err="1" smtClean="0">
                <a:latin typeface="Arial" charset="0"/>
                <a:ea typeface="ＭＳ Ｐゴシック" charset="-128"/>
                <a:cs typeface="ＭＳ Ｐゴシック" charset="-128"/>
              </a:rPr>
              <a:t>glUniform</a:t>
            </a:r>
            <a:r>
              <a:rPr lang="en-US" baseline="0" dirty="0" smtClean="0">
                <a:latin typeface="Arial" charset="0"/>
                <a:ea typeface="ＭＳ Ｐゴシック" charset="-128"/>
                <a:cs typeface="ＭＳ Ｐゴシック" charset="-128"/>
              </a:rPr>
              <a:t>*() variants, and for matrices you’ll use a </a:t>
            </a:r>
            <a:r>
              <a:rPr lang="en-US" baseline="0" dirty="0" err="1" smtClean="0">
                <a:latin typeface="Arial" charset="0"/>
                <a:ea typeface="ＭＳ Ｐゴシック" charset="-128"/>
                <a:cs typeface="ＭＳ Ｐゴシック" charset="-128"/>
              </a:rPr>
              <a:t>glUniformMatrix</a:t>
            </a:r>
            <a:r>
              <a:rPr lang="en-US" baseline="0" dirty="0" smtClean="0">
                <a:latin typeface="Arial" charset="0"/>
                <a:ea typeface="ＭＳ Ｐゴシック" charset="-128"/>
                <a:cs typeface="ＭＳ Ｐゴシック" charset="-128"/>
              </a:rPr>
              <a:t> *() form.</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You’ll find</a:t>
            </a:r>
            <a:r>
              <a:rPr lang="en-US" baseline="0" dirty="0" smtClean="0"/>
              <a:t> that many OpenGL programs look very similar, particularly simple examples as we’re showing in class.  Above we demonstrate the basic initialization code for our examples.  In our main() routine, you can see our use of the </a:t>
            </a:r>
            <a:r>
              <a:rPr lang="en-US" baseline="0" dirty="0" err="1" smtClean="0"/>
              <a:t>freeglut</a:t>
            </a:r>
            <a:r>
              <a:rPr lang="en-US" baseline="0" dirty="0" smtClean="0"/>
              <a:t> and GLEW libraries.</a:t>
            </a:r>
          </a:p>
          <a:p>
            <a:endParaRPr lang="en-US" baseline="0" dirty="0" smtClean="0"/>
          </a:p>
          <a:p>
            <a:r>
              <a:rPr lang="en-US" baseline="0" dirty="0" smtClean="0"/>
              <a:t>The main() has a number of tasks:</a:t>
            </a:r>
          </a:p>
          <a:p>
            <a:pPr>
              <a:buFont typeface="Arial"/>
              <a:buChar char="•"/>
            </a:pPr>
            <a:r>
              <a:rPr lang="en-US" baseline="0" dirty="0" smtClean="0"/>
              <a:t> Initialize and open a window</a:t>
            </a:r>
          </a:p>
          <a:p>
            <a:pPr>
              <a:buFont typeface="Arial"/>
              <a:buChar char="•"/>
            </a:pPr>
            <a:r>
              <a:rPr lang="en-US" baseline="0" dirty="0" smtClean="0"/>
              <a:t>Initialize the buffers and parameters by calling init()</a:t>
            </a:r>
          </a:p>
          <a:p>
            <a:pPr>
              <a:buFont typeface="Arial"/>
              <a:buChar char="•"/>
            </a:pPr>
            <a:r>
              <a:rPr lang="en-US" baseline="0" dirty="0" smtClean="0"/>
              <a:t>Specify the callback functions for events</a:t>
            </a:r>
          </a:p>
          <a:p>
            <a:pPr>
              <a:buFont typeface="Arial"/>
              <a:buChar char="•"/>
            </a:pPr>
            <a:r>
              <a:rPr lang="en-US" baseline="0" dirty="0" smtClean="0"/>
              <a:t>Enter an infinite event loop</a:t>
            </a:r>
          </a:p>
          <a:p>
            <a:pPr>
              <a:buFont typeface="Arial"/>
              <a:buChar char="•"/>
            </a:pPr>
            <a:endParaRPr lang="en-US" baseline="0" dirty="0" smtClean="0"/>
          </a:p>
          <a:p>
            <a:pPr>
              <a:buFontTx/>
              <a:buNone/>
            </a:pPr>
            <a:r>
              <a:rPr lang="en-US" baseline="0" dirty="0" smtClean="0"/>
              <a:t>Although callbacks aren’t required by OpenGL, it is the standard method for developing interactive applications.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display callback is required by </a:t>
            </a:r>
            <a:r>
              <a:rPr lang="en-US" dirty="0" err="1" smtClean="0"/>
              <a:t>freeglut</a:t>
            </a:r>
            <a:r>
              <a:rPr lang="en-US" dirty="0" smtClean="0"/>
              <a:t>. It is invoked whenever OpenGL determines</a:t>
            </a:r>
            <a:r>
              <a:rPr lang="en-US" baseline="0" dirty="0" smtClean="0"/>
              <a:t> a window has to be redrawn, i.e. when a window is first opened or the contents of a window are changed. In our example we use a keyboard callback to end the program.</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begin delving</a:t>
            </a:r>
            <a:r>
              <a:rPr lang="en-US" baseline="0" dirty="0" smtClean="0"/>
              <a:t> into shader specifics by first taking a look at vertex shaders.  As you’ve probably arrived at, vertex shaders are used to process vertices, and have the required responsibility of specifying the vertex’s position in clip coordinates.  This process usually involves numerous vertex transformations, which we’ll discuss next.  Additionally, a vertex shader may be responsible for determine additional information about a vertex for use by the rasterizer, including specifying colors.</a:t>
            </a:r>
          </a:p>
          <a:p>
            <a:r>
              <a:rPr lang="en-US" baseline="0" dirty="0" smtClean="0"/>
              <a:t>To begin our discussion of vertex transformations, we’ll first describe the </a:t>
            </a:r>
            <a:r>
              <a:rPr lang="en-US" i="1" baseline="0" dirty="0" smtClean="0"/>
              <a:t>synthetic camera model</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A8E7501-4790-A140-836B-F9B0C96C21C3}" type="slidenum">
              <a:rPr lang="en-US"/>
              <a:pPr/>
              <a:t>55</a:t>
            </a:fld>
            <a:endParaRPr lang="en-US"/>
          </a:p>
        </p:txBody>
      </p:sp>
      <p:sp>
        <p:nvSpPr>
          <p:cNvPr id="83971" name="Rectangle 2"/>
          <p:cNvSpPr>
            <a:spLocks noGrp="1" noRot="1" noChangeAspect="1" noChangeArrowheads="1" noTextEdit="1"/>
          </p:cNvSpPr>
          <p:nvPr>
            <p:ph type="sldImg"/>
          </p:nvPr>
        </p:nvSpPr>
        <p:spPr>
          <a:xfrm>
            <a:off x="457200" y="719138"/>
            <a:ext cx="6402388" cy="3600450"/>
          </a:xfrm>
          <a:ln/>
        </p:spPr>
      </p:sp>
      <p:sp>
        <p:nvSpPr>
          <p:cNvPr id="83972" name="Rectangle 3"/>
          <p:cNvSpPr>
            <a:spLocks noGrp="1" noChangeArrowheads="1"/>
          </p:cNvSpPr>
          <p:nvPr>
            <p:ph type="body" idx="1"/>
          </p:nvPr>
        </p:nvSpPr>
        <p:spPr>
          <a:xfrm>
            <a:off x="975360" y="4560570"/>
            <a:ext cx="5364480" cy="4322207"/>
          </a:xfrm>
          <a:noFill/>
          <a:ln/>
        </p:spPr>
        <p:txBody>
          <a:bodyPr lIns="96644" tIns="48322" rIns="96644" bIns="48322"/>
          <a:lstStyle/>
          <a:p>
            <a:pPr eaLnBrk="1" hangingPunct="1"/>
            <a:r>
              <a:rPr lang="en-US" dirty="0">
                <a:latin typeface="Arial" charset="0"/>
                <a:ea typeface="ＭＳ Ｐゴシック" charset="-128"/>
                <a:cs typeface="ＭＳ Ｐゴシック" charset="-128"/>
              </a:rPr>
              <a:t>This model has become know as the synthetic camera model.</a:t>
            </a:r>
          </a:p>
          <a:p>
            <a:pPr eaLnBrk="1" hangingPunct="1"/>
            <a:r>
              <a:rPr lang="en-US" dirty="0">
                <a:latin typeface="Arial" charset="0"/>
                <a:ea typeface="ＭＳ Ｐゴシック" charset="-128"/>
                <a:cs typeface="ＭＳ Ｐゴシック" charset="-128"/>
              </a:rPr>
              <a:t>Note that both the objects to be viewed and the camera are three-dimensional while the resulting image is two dimensional.</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5B74CB1-2267-3844-B7FF-8FCC81ACB9F4}" type="slidenum">
              <a:rPr lang="en-US"/>
              <a:pPr/>
              <a:t>56</a:t>
            </a:fld>
            <a:endParaRPr lang="en-US"/>
          </a:p>
        </p:txBody>
      </p:sp>
      <p:sp>
        <p:nvSpPr>
          <p:cNvPr id="86019" name="Rectangle 2"/>
          <p:cNvSpPr>
            <a:spLocks noGrp="1" noRot="1" noChangeAspect="1" noChangeArrowheads="1" noTextEdit="1"/>
          </p:cNvSpPr>
          <p:nvPr>
            <p:ph type="sldImg"/>
          </p:nvPr>
        </p:nvSpPr>
        <p:spPr>
          <a:xfrm>
            <a:off x="457200" y="720725"/>
            <a:ext cx="6402388" cy="3600450"/>
          </a:xfrm>
          <a:ln/>
        </p:spPr>
      </p:sp>
      <p:sp>
        <p:nvSpPr>
          <p:cNvPr id="86020" name="Rectangle 3"/>
          <p:cNvSpPr>
            <a:spLocks noGrp="1" noChangeArrowheads="1"/>
          </p:cNvSpPr>
          <p:nvPr>
            <p:ph type="body" idx="1"/>
          </p:nvPr>
        </p:nvSpPr>
        <p:spPr>
          <a:xfrm>
            <a:off x="731520" y="4588908"/>
            <a:ext cx="5852160" cy="4262199"/>
          </a:xfrm>
          <a:noFill/>
          <a:ln/>
        </p:spPr>
        <p:txBody>
          <a:bodyPr/>
          <a:lstStyle/>
          <a:p>
            <a:pPr eaLnBrk="1" hangingPunct="1"/>
            <a:r>
              <a:rPr lang="en-US" dirty="0">
                <a:latin typeface="Arial" charset="0"/>
                <a:ea typeface="ＭＳ Ｐゴシック" charset="-128"/>
                <a:cs typeface="ＭＳ Ｐゴシック" charset="-128"/>
              </a:rPr>
              <a:t>The processing required for converting a vertex from 3D</a:t>
            </a:r>
            <a:r>
              <a:rPr lang="en-US" dirty="0" smtClean="0">
                <a:latin typeface="Arial" charset="0"/>
                <a:ea typeface="ＭＳ Ｐゴシック" charset="-128"/>
                <a:cs typeface="ＭＳ Ｐゴシック" charset="-128"/>
              </a:rPr>
              <a:t> or 4D space </a:t>
            </a:r>
            <a:r>
              <a:rPr lang="en-US" dirty="0">
                <a:latin typeface="Arial" charset="0"/>
                <a:ea typeface="ＭＳ Ｐゴシック" charset="-128"/>
                <a:cs typeface="ＭＳ Ｐゴシック" charset="-128"/>
              </a:rPr>
              <a:t>into a 2D window coordinate is done by the transform stage of the graphics pipeline.  The operations in that stage are illustrated above.  The purple boxes represent a matrix multiplication operation.  In graphics, all of our matrices are 4</a:t>
            </a:r>
            <a:r>
              <a:rPr lang="en-US" dirty="0">
                <a:latin typeface="Arial" charset="0"/>
                <a:ea typeface="Arial" charset="0"/>
                <a:cs typeface="Arial" charset="0"/>
              </a:rPr>
              <a:t>×4 matrices (they’re homogenous, hence the reason for homogenous coordinates)</a:t>
            </a:r>
            <a:r>
              <a:rPr lang="en-US" dirty="0" smtClean="0">
                <a:latin typeface="Arial" charset="0"/>
                <a:ea typeface="Arial" charset="0"/>
                <a:cs typeface="Arial" charset="0"/>
              </a:rPr>
              <a:t>.</a:t>
            </a:r>
          </a:p>
          <a:p>
            <a:pPr eaLnBrk="1" hangingPunct="1"/>
            <a:endParaRPr lang="en-US" dirty="0" smtClean="0">
              <a:latin typeface="Arial" charset="0"/>
              <a:ea typeface="Arial" charset="0"/>
              <a:cs typeface="Arial" charset="0"/>
            </a:endParaRPr>
          </a:p>
          <a:p>
            <a:pPr eaLnBrk="1" hangingPunct="1"/>
            <a:r>
              <a:rPr lang="en-US" dirty="0">
                <a:latin typeface="Arial" charset="0"/>
                <a:ea typeface="Arial" charset="0"/>
                <a:cs typeface="Arial" charset="0"/>
              </a:rPr>
              <a:t>When we want to draw an geometric object, like a chair for instance, we first determine all of the vertices that we want to associate with the chair.  Next, we determine how those vertices should be grouped to form geometric primitives, and the order we’re going to send them to the graphics subsystem.  This process is called </a:t>
            </a:r>
            <a:r>
              <a:rPr lang="en-US" i="1" dirty="0">
                <a:latin typeface="Arial" charset="0"/>
                <a:ea typeface="Arial" charset="0"/>
                <a:cs typeface="Arial" charset="0"/>
              </a:rPr>
              <a:t>modeling</a:t>
            </a:r>
            <a:r>
              <a:rPr lang="en-US" dirty="0">
                <a:latin typeface="Arial" charset="0"/>
                <a:ea typeface="Arial" charset="0"/>
                <a:cs typeface="Arial" charset="0"/>
              </a:rPr>
              <a:t>.  Quite often, we’ll model an object in its own little 3D coordinate system.  When we want to add that object into the scene we’re developing, we need to determine its </a:t>
            </a:r>
            <a:r>
              <a:rPr lang="en-US" i="1" dirty="0">
                <a:latin typeface="Arial" charset="0"/>
                <a:ea typeface="Arial" charset="0"/>
                <a:cs typeface="Arial" charset="0"/>
              </a:rPr>
              <a:t>world coordinates.</a:t>
            </a:r>
            <a:r>
              <a:rPr lang="en-US" dirty="0">
                <a:latin typeface="Arial" charset="0"/>
                <a:ea typeface="Arial" charset="0"/>
                <a:cs typeface="Arial" charset="0"/>
              </a:rPr>
              <a:t>  We do this by specifying a </a:t>
            </a:r>
            <a:r>
              <a:rPr lang="en-US" i="1" dirty="0">
                <a:latin typeface="Arial" charset="0"/>
                <a:ea typeface="Arial" charset="0"/>
                <a:cs typeface="Arial" charset="0"/>
              </a:rPr>
              <a:t>modeling transformation</a:t>
            </a:r>
            <a:r>
              <a:rPr lang="en-US" dirty="0">
                <a:latin typeface="Arial" charset="0"/>
                <a:ea typeface="Arial" charset="0"/>
                <a:cs typeface="Arial" charset="0"/>
              </a:rPr>
              <a:t>, which tells the system how to move from one coordinate system to another.</a:t>
            </a:r>
            <a:r>
              <a:rPr lang="en-US" dirty="0" smtClean="0">
                <a:latin typeface="Arial" charset="0"/>
                <a:ea typeface="Arial" charset="0"/>
                <a:cs typeface="Arial" charset="0"/>
              </a:rPr>
              <a:t> </a:t>
            </a:r>
          </a:p>
          <a:p>
            <a:pPr eaLnBrk="1" hangingPunct="1"/>
            <a:endParaRPr lang="en-US" dirty="0" smtClean="0">
              <a:latin typeface="Arial" charset="0"/>
              <a:ea typeface="Arial" charset="0"/>
              <a:cs typeface="Arial" charset="0"/>
            </a:endParaRPr>
          </a:p>
          <a:p>
            <a:pPr eaLnBrk="1" hangingPunct="1"/>
            <a:r>
              <a:rPr lang="en-US" dirty="0">
                <a:latin typeface="Arial" charset="0"/>
                <a:ea typeface="Arial" charset="0"/>
                <a:cs typeface="Arial" charset="0"/>
              </a:rPr>
              <a:t>Modeling transformations, in combination with </a:t>
            </a:r>
            <a:r>
              <a:rPr lang="en-US" i="1" dirty="0">
                <a:latin typeface="Arial" charset="0"/>
                <a:ea typeface="Arial" charset="0"/>
                <a:cs typeface="Arial" charset="0"/>
              </a:rPr>
              <a:t>viewing</a:t>
            </a:r>
            <a:r>
              <a:rPr lang="en-US" dirty="0">
                <a:latin typeface="Arial" charset="0"/>
                <a:ea typeface="Arial" charset="0"/>
                <a:cs typeface="Arial" charset="0"/>
              </a:rPr>
              <a:t> transforms, which dictate where the viewing frustum is in world coordinates, are the first transformation that a vertex goes through.  Next, the </a:t>
            </a:r>
            <a:r>
              <a:rPr lang="en-US" i="1" dirty="0">
                <a:latin typeface="Arial" charset="0"/>
                <a:ea typeface="Arial" charset="0"/>
                <a:cs typeface="Arial" charset="0"/>
              </a:rPr>
              <a:t>projection transform</a:t>
            </a:r>
            <a:r>
              <a:rPr lang="en-US" dirty="0">
                <a:latin typeface="Arial" charset="0"/>
                <a:ea typeface="Arial" charset="0"/>
                <a:cs typeface="Arial" charset="0"/>
              </a:rPr>
              <a:t> is applied which maps the vertex into another space called </a:t>
            </a:r>
            <a:r>
              <a:rPr lang="en-US" i="1" dirty="0">
                <a:latin typeface="Arial" charset="0"/>
                <a:ea typeface="Arial" charset="0"/>
                <a:cs typeface="Arial" charset="0"/>
              </a:rPr>
              <a:t>clip coordinates,</a:t>
            </a:r>
            <a:r>
              <a:rPr lang="en-US" dirty="0">
                <a:latin typeface="Arial" charset="0"/>
                <a:ea typeface="Arial" charset="0"/>
                <a:cs typeface="Arial" charset="0"/>
              </a:rPr>
              <a:t> which is where clipping occurs.  After clipping, we divide by the </a:t>
            </a:r>
            <a:r>
              <a:rPr lang="en-US" i="1" dirty="0" err="1">
                <a:latin typeface="Arial" charset="0"/>
                <a:ea typeface="Arial" charset="0"/>
                <a:cs typeface="Arial" charset="0"/>
              </a:rPr>
              <a:t>w</a:t>
            </a:r>
            <a:r>
              <a:rPr lang="en-US" dirty="0">
                <a:latin typeface="Arial" charset="0"/>
                <a:ea typeface="Arial" charset="0"/>
                <a:cs typeface="Arial" charset="0"/>
              </a:rPr>
              <a:t> value of the vertex, which is modified by projection.  This division operation is what allows the farther-objects-being-smaller activity.  The transformed, clipped coordinates are then mapped into the window.</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94F6B8B-06E3-6041-A488-A683031667F4}" type="slidenum">
              <a:rPr lang="en-US"/>
              <a:pPr/>
              <a:t>57</a:t>
            </a:fld>
            <a:endParaRPr lang="en-US"/>
          </a:p>
        </p:txBody>
      </p:sp>
      <p:sp>
        <p:nvSpPr>
          <p:cNvPr id="88067" name="Rectangle 2"/>
          <p:cNvSpPr>
            <a:spLocks noGrp="1" noRot="1" noChangeAspect="1" noChangeArrowheads="1" noTextEdit="1"/>
          </p:cNvSpPr>
          <p:nvPr>
            <p:ph type="sldImg"/>
          </p:nvPr>
        </p:nvSpPr>
        <p:spPr>
          <a:xfrm>
            <a:off x="457200" y="719138"/>
            <a:ext cx="6402388" cy="3600450"/>
          </a:xfrm>
          <a:ln/>
        </p:spPr>
      </p:sp>
      <p:sp>
        <p:nvSpPr>
          <p:cNvPr id="88068" name="Rectangle 3"/>
          <p:cNvSpPr>
            <a:spLocks noGrp="1" noChangeArrowheads="1"/>
          </p:cNvSpPr>
          <p:nvPr>
            <p:ph type="body" idx="1"/>
          </p:nvPr>
        </p:nvSpPr>
        <p:spPr>
          <a:xfrm>
            <a:off x="975360" y="4560570"/>
            <a:ext cx="5364480" cy="4322207"/>
          </a:xfrm>
          <a:noFill/>
          <a:ln/>
        </p:spPr>
        <p:txBody>
          <a:bodyPr lIns="96644" tIns="48322" rIns="96644" bIns="48322"/>
          <a:lstStyle/>
          <a:p>
            <a:pPr eaLnBrk="1" hangingPunct="1"/>
            <a:r>
              <a:rPr lang="en-US">
                <a:latin typeface="Arial" charset="0"/>
                <a:ea typeface="ＭＳ Ｐゴシック" charset="-128"/>
                <a:cs typeface="ＭＳ Ｐゴシック" charset="-128"/>
              </a:rPr>
              <a:t>Note that human vision and a camera lens have cone-shaped viewing volumes. OpenGL (and almost all computer graphics APIs) describe a pyramid-shaped viewing volume. Therefore, the computer will “see” differently from the natural viewpoints, especially along the edges of viewing volumes. This is particularly pronounced for wide-angle “fish-eye” camera lenses.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78E6E47-32A2-454F-89A8-35933F7D5742}" type="slidenum">
              <a:rPr lang="en-US"/>
              <a:pPr/>
              <a:t>58</a:t>
            </a:fld>
            <a:endParaRPr lang="en-US"/>
          </a:p>
        </p:txBody>
      </p:sp>
      <p:sp>
        <p:nvSpPr>
          <p:cNvPr id="90115" name="Rectangle 2"/>
          <p:cNvSpPr>
            <a:spLocks noGrp="1" noRot="1" noChangeAspect="1" noChangeArrowheads="1" noTextEdit="1"/>
          </p:cNvSpPr>
          <p:nvPr>
            <p:ph type="sldImg"/>
          </p:nvPr>
        </p:nvSpPr>
        <p:spPr>
          <a:xfrm>
            <a:off x="457200" y="719138"/>
            <a:ext cx="6402388" cy="3600450"/>
          </a:xfrm>
          <a:ln/>
        </p:spPr>
      </p:sp>
      <p:sp>
        <p:nvSpPr>
          <p:cNvPr id="90116" name="Rectangle 3"/>
          <p:cNvSpPr>
            <a:spLocks noGrp="1" noChangeArrowheads="1"/>
          </p:cNvSpPr>
          <p:nvPr>
            <p:ph type="body" idx="1"/>
          </p:nvPr>
        </p:nvSpPr>
        <p:spPr>
          <a:xfrm>
            <a:off x="975360" y="4560570"/>
            <a:ext cx="5364480" cy="4322207"/>
          </a:xfrm>
          <a:noFill/>
          <a:ln/>
        </p:spPr>
        <p:txBody>
          <a:bodyPr lIns="96644" tIns="48322" rIns="96644" bIns="48322"/>
          <a:lstStyle/>
          <a:p>
            <a:pPr eaLnBrk="1" hangingPunct="1"/>
            <a:r>
              <a:rPr lang="en-US" dirty="0">
                <a:latin typeface="Arial" charset="0"/>
                <a:ea typeface="ＭＳ Ｐゴシック" charset="-128"/>
                <a:cs typeface="ＭＳ Ｐゴシック" charset="-128"/>
              </a:rPr>
              <a:t>By using 4</a:t>
            </a:r>
            <a:r>
              <a:rPr lang="en-US" dirty="0">
                <a:latin typeface="Arial" charset="0"/>
                <a:ea typeface="Arial" charset="0"/>
                <a:cs typeface="Arial" charset="0"/>
              </a:rPr>
              <a:t>×4 matrices, OpenGL can represent all geometric transformations using one matrix format.  </a:t>
            </a:r>
            <a:r>
              <a:rPr lang="en-US" dirty="0">
                <a:latin typeface="Arial" charset="0"/>
                <a:ea typeface="ＭＳ Ｐゴシック" charset="-128"/>
                <a:cs typeface="ＭＳ Ｐゴシック" charset="-128"/>
              </a:rPr>
              <a:t>Perspective projections and translations require the 4</a:t>
            </a:r>
            <a:r>
              <a:rPr lang="en-US" baseline="30000" dirty="0">
                <a:latin typeface="Arial" charset="0"/>
                <a:ea typeface="ＭＳ Ｐゴシック" charset="-128"/>
                <a:cs typeface="ＭＳ Ｐゴシック" charset="-128"/>
              </a:rPr>
              <a:t>th</a:t>
            </a:r>
            <a:r>
              <a:rPr lang="en-US" dirty="0">
                <a:latin typeface="Arial" charset="0"/>
                <a:ea typeface="ＭＳ Ｐゴシック" charset="-128"/>
                <a:cs typeface="ＭＳ Ｐゴシック" charset="-128"/>
              </a:rPr>
              <a:t> row and column.  Otherwise, these operations would require an vector-addition operation, in addition to the matrix multiplication</a:t>
            </a:r>
            <a:r>
              <a:rPr lang="en-US" dirty="0" smtClean="0">
                <a:latin typeface="Arial" charset="0"/>
                <a:ea typeface="ＭＳ Ｐゴシック" charset="-128"/>
                <a:cs typeface="ＭＳ Ｐゴシック" charset="-128"/>
              </a:rPr>
              <a:t>.</a:t>
            </a:r>
          </a:p>
          <a:p>
            <a:pPr eaLnBrk="1" hangingPunct="1"/>
            <a:endParaRPr lang="en-US" dirty="0" smtClean="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While OpenGL specifies matrices in column-major order, this is often confusing for “C” programmers who are used to row-major ordering for two-dimensional arrays.  OpenGL provides routines for loading both column- and row-major matrices.  However, for standard OpenGL transformations, there are functions that automatically generate the matrices for you, so you don’t generally need to be concerned about this until you start doing more advanced operations.</a:t>
            </a:r>
          </a:p>
          <a:p>
            <a:pPr eaLnBrk="1" hangingPunct="1"/>
            <a:r>
              <a:rPr lang="en-US" dirty="0">
                <a:latin typeface="Arial" charset="0"/>
                <a:ea typeface="ＭＳ Ｐゴシック" charset="-128"/>
                <a:cs typeface="ＭＳ Ｐゴシック" charset="-128"/>
              </a:rPr>
              <a:t>For operations other than perspective projection, the fourth row is always</a:t>
            </a:r>
            <a:r>
              <a:rPr lang="en-US" dirty="0" smtClean="0">
                <a:latin typeface="Arial" charset="0"/>
                <a:ea typeface="ＭＳ Ｐゴシック" charset="-128"/>
                <a:cs typeface="ＭＳ Ｐゴシック" charset="-128"/>
              </a:rPr>
              <a:t> (</a:t>
            </a:r>
            <a:r>
              <a:rPr lang="en-US" dirty="0">
                <a:latin typeface="Arial" charset="0"/>
                <a:ea typeface="ＭＳ Ｐゴシック" charset="-128"/>
                <a:cs typeface="ＭＳ Ｐゴシック" charset="-128"/>
              </a:rPr>
              <a:t>0, 0, 0, 1) which leaves the w-coordinate unchanged..</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598656D-11E9-4A40-92FB-65D78DD49D1F}" type="slidenum">
              <a:rPr lang="en-US"/>
              <a:pPr/>
              <a:t>59</a:t>
            </a:fld>
            <a:endParaRPr lang="en-US"/>
          </a:p>
        </p:txBody>
      </p:sp>
      <p:sp>
        <p:nvSpPr>
          <p:cNvPr id="92163" name="Rectangle 2"/>
          <p:cNvSpPr>
            <a:spLocks noGrp="1" noRot="1" noChangeAspect="1" noChangeArrowheads="1" noTextEdit="1"/>
          </p:cNvSpPr>
          <p:nvPr>
            <p:ph type="sldImg"/>
          </p:nvPr>
        </p:nvSpPr>
        <p:spPr>
          <a:xfrm>
            <a:off x="457200" y="720725"/>
            <a:ext cx="6402388" cy="3600450"/>
          </a:xfrm>
          <a:ln/>
        </p:spPr>
      </p:sp>
      <p:sp>
        <p:nvSpPr>
          <p:cNvPr id="92164" name="Rectangle 3"/>
          <p:cNvSpPr>
            <a:spLocks noGrp="1" noChangeArrowheads="1"/>
          </p:cNvSpPr>
          <p:nvPr>
            <p:ph type="body" idx="1"/>
          </p:nvPr>
        </p:nvSpPr>
        <p:spPr>
          <a:xfrm>
            <a:off x="731520" y="4650582"/>
            <a:ext cx="5852160" cy="4138851"/>
          </a:xfrm>
          <a:noFill/>
          <a:ln/>
        </p:spPr>
        <p:txBody>
          <a:bodyPr/>
          <a:lstStyle/>
          <a:p>
            <a:pPr eaLnBrk="1" hangingPunct="1">
              <a:lnSpc>
                <a:spcPct val="90000"/>
              </a:lnSpc>
            </a:pPr>
            <a:r>
              <a:rPr lang="en-US">
                <a:latin typeface="Arial" charset="0"/>
                <a:ea typeface="ＭＳ Ｐゴシック" charset="-128"/>
                <a:cs typeface="ＭＳ Ｐゴシック" charset="-128"/>
              </a:rPr>
              <a:t>Another essential part of the graphics processing is setting up how much of the world we can see.  We construct a </a:t>
            </a:r>
            <a:r>
              <a:rPr lang="en-US" i="1">
                <a:latin typeface="Arial" charset="0"/>
                <a:ea typeface="ＭＳ Ｐゴシック" charset="-128"/>
                <a:cs typeface="ＭＳ Ｐゴシック" charset="-128"/>
              </a:rPr>
              <a:t>viewing frustum</a:t>
            </a:r>
            <a:r>
              <a:rPr lang="en-US">
                <a:latin typeface="Arial" charset="0"/>
                <a:ea typeface="ＭＳ Ｐゴシック" charset="-128"/>
                <a:cs typeface="ＭＳ Ｐゴシック" charset="-128"/>
              </a:rPr>
              <a:t>, which defines the chunk of 3-space that we can see.  There are two types of views: a </a:t>
            </a:r>
            <a:r>
              <a:rPr lang="en-US" i="1">
                <a:latin typeface="Arial" charset="0"/>
                <a:ea typeface="ＭＳ Ｐゴシック" charset="-128"/>
                <a:cs typeface="ＭＳ Ｐゴシック" charset="-128"/>
              </a:rPr>
              <a:t>perspective view</a:t>
            </a:r>
            <a:r>
              <a:rPr lang="en-US">
                <a:latin typeface="Arial" charset="0"/>
                <a:ea typeface="ＭＳ Ｐゴシック" charset="-128"/>
                <a:cs typeface="ＭＳ Ｐゴシック" charset="-128"/>
              </a:rPr>
              <a:t>, which you’re familiar with as it’s how your eye works, is used to generate frames that match your view of reality</a:t>
            </a:r>
            <a:r>
              <a:rPr lang="en-US">
                <a:latin typeface="Arial" charset="0"/>
                <a:ea typeface="Arial" charset="0"/>
                <a:cs typeface="Arial" charset="0"/>
              </a:rPr>
              <a:t>–</a:t>
            </a:r>
            <a:r>
              <a:rPr lang="en-US">
                <a:latin typeface="Arial" charset="0"/>
                <a:ea typeface="ＭＳ Ｐゴシック" charset="-128"/>
                <a:cs typeface="ＭＳ Ｐゴシック" charset="-128"/>
              </a:rPr>
              <a:t>things farther from your appear smaller.  This is the type of view used for video games, simulations, and most graphics applications in general.</a:t>
            </a:r>
          </a:p>
          <a:p>
            <a:pPr eaLnBrk="1" hangingPunct="1">
              <a:lnSpc>
                <a:spcPct val="90000"/>
              </a:lnSpc>
            </a:pPr>
            <a:r>
              <a:rPr lang="en-US">
                <a:latin typeface="Arial" charset="0"/>
                <a:ea typeface="ＭＳ Ｐゴシック" charset="-128"/>
                <a:cs typeface="ＭＳ Ｐゴシック" charset="-128"/>
              </a:rPr>
              <a:t>The other view, </a:t>
            </a:r>
            <a:r>
              <a:rPr lang="en-US" i="1">
                <a:latin typeface="Arial" charset="0"/>
                <a:ea typeface="ＭＳ Ｐゴシック" charset="-128"/>
                <a:cs typeface="ＭＳ Ｐゴシック" charset="-128"/>
              </a:rPr>
              <a:t>orthographic</a:t>
            </a:r>
            <a:r>
              <a:rPr lang="en-US">
                <a:latin typeface="Arial" charset="0"/>
                <a:ea typeface="ＭＳ Ｐゴシック" charset="-128"/>
                <a:cs typeface="ＭＳ Ｐゴシック" charset="-128"/>
              </a:rPr>
              <a:t>, is used principally for engineering and design situations, where relative lengths and angles need to be preserved.</a:t>
            </a:r>
          </a:p>
          <a:p>
            <a:pPr eaLnBrk="1" hangingPunct="1">
              <a:lnSpc>
                <a:spcPct val="90000"/>
              </a:lnSpc>
            </a:pPr>
            <a:r>
              <a:rPr lang="en-US">
                <a:latin typeface="Arial" charset="0"/>
                <a:ea typeface="ＭＳ Ｐゴシック" charset="-128"/>
                <a:cs typeface="ＭＳ Ｐゴシック" charset="-128"/>
              </a:rPr>
              <a:t>For a perspective, we locate the eye at the apex of the frustum pyramid.  We can see any objects which are between the two planes perpendicular to eye (they’re called the </a:t>
            </a:r>
            <a:r>
              <a:rPr lang="en-US" i="1">
                <a:latin typeface="Arial" charset="0"/>
                <a:ea typeface="ＭＳ Ｐゴシック" charset="-128"/>
                <a:cs typeface="ＭＳ Ｐゴシック" charset="-128"/>
              </a:rPr>
              <a:t>near</a:t>
            </a:r>
            <a:r>
              <a:rPr lang="en-US">
                <a:latin typeface="Arial" charset="0"/>
                <a:ea typeface="ＭＳ Ｐゴシック" charset="-128"/>
                <a:cs typeface="ＭＳ Ｐゴシック" charset="-128"/>
              </a:rPr>
              <a:t> and </a:t>
            </a:r>
            <a:r>
              <a:rPr lang="en-US" i="1">
                <a:latin typeface="Arial" charset="0"/>
                <a:ea typeface="ＭＳ Ｐゴシック" charset="-128"/>
                <a:cs typeface="ＭＳ Ｐゴシック" charset="-128"/>
              </a:rPr>
              <a:t>far</a:t>
            </a:r>
            <a:r>
              <a:rPr lang="en-US">
                <a:latin typeface="Arial" charset="0"/>
                <a:ea typeface="ＭＳ Ｐゴシック" charset="-128"/>
                <a:cs typeface="ＭＳ Ｐゴシック" charset="-128"/>
              </a:rPr>
              <a:t> clipping planes, respectively).  Any vertices between near and far, and inside the four planes that connect them will be rendered.  Otherwise, those vertices are </a:t>
            </a:r>
            <a:r>
              <a:rPr lang="en-US" i="1">
                <a:latin typeface="Arial" charset="0"/>
                <a:ea typeface="ＭＳ Ｐゴシック" charset="-128"/>
                <a:cs typeface="ＭＳ Ｐゴシック" charset="-128"/>
              </a:rPr>
              <a:t>clipped</a:t>
            </a:r>
            <a:r>
              <a:rPr lang="en-US">
                <a:latin typeface="Arial" charset="0"/>
                <a:ea typeface="ＭＳ Ｐゴシック" charset="-128"/>
                <a:cs typeface="ＭＳ Ｐゴシック" charset="-128"/>
              </a:rPr>
              <a:t> out and discarded.  In some cases a primitive will be entirely outside of the view, and the system will discard it for that frame.  Other primitives might intersect the frustum, which we </a:t>
            </a:r>
            <a:r>
              <a:rPr lang="en-US" i="1">
                <a:latin typeface="Arial" charset="0"/>
                <a:ea typeface="ＭＳ Ｐゴシック" charset="-128"/>
                <a:cs typeface="ＭＳ Ｐゴシック" charset="-128"/>
              </a:rPr>
              <a:t>clip</a:t>
            </a:r>
            <a:r>
              <a:rPr lang="en-US">
                <a:latin typeface="Arial" charset="0"/>
                <a:ea typeface="ＭＳ Ｐゴシック" charset="-128"/>
                <a:cs typeface="ＭＳ Ｐゴシック" charset="-128"/>
              </a:rPr>
              <a:t> such that the part of them that’s outside is discarded and we create new vertices for the modified primitive.</a:t>
            </a:r>
          </a:p>
          <a:p>
            <a:pPr eaLnBrk="1" hangingPunct="1">
              <a:lnSpc>
                <a:spcPct val="90000"/>
              </a:lnSpc>
            </a:pPr>
            <a:r>
              <a:rPr lang="en-US">
                <a:latin typeface="Arial" charset="0"/>
                <a:ea typeface="ＭＳ Ｐゴシック" charset="-128"/>
                <a:cs typeface="ＭＳ Ｐゴシック" charset="-128"/>
              </a:rPr>
              <a:t>While the system can easily determine which primitive are inside the frustum, it’s wasteful of system bandwidth to have lots of primitives discarded in this manner.  We utilize a technique named </a:t>
            </a:r>
            <a:r>
              <a:rPr lang="en-US" i="1">
                <a:latin typeface="Arial" charset="0"/>
                <a:ea typeface="ＭＳ Ｐゴシック" charset="-128"/>
                <a:cs typeface="ＭＳ Ｐゴシック" charset="-128"/>
              </a:rPr>
              <a:t>culling</a:t>
            </a:r>
            <a:r>
              <a:rPr lang="en-US">
                <a:latin typeface="Arial" charset="0"/>
                <a:ea typeface="ＭＳ Ｐゴシック" charset="-128"/>
                <a:cs typeface="ＭＳ Ｐゴシック" charset="-128"/>
              </a:rPr>
              <a:t> to determine exactly which primitives need to be sent to the graphics processor, and send only those primitives to maximize its efficiency.</a:t>
            </a:r>
          </a:p>
          <a:p>
            <a:pPr eaLnBrk="1" hangingPunct="1">
              <a:lnSpc>
                <a:spcPct val="90000"/>
              </a:lnSpc>
            </a:pPr>
            <a:endParaRPr lang="en-US">
              <a:latin typeface="Arial" charset="0"/>
              <a:ea typeface="ＭＳ Ｐゴシック" charset="-128"/>
              <a:cs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C20C7CE-DD8D-1543-9878-1820009890DF}" type="slidenum">
              <a:rPr lang="en-US"/>
              <a:pPr/>
              <a:t>60</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In</a:t>
            </a:r>
            <a:r>
              <a:rPr lang="en-US" baseline="0" dirty="0" smtClean="0">
                <a:latin typeface="Arial" charset="0"/>
                <a:ea typeface="ＭＳ Ｐゴシック" charset="-128"/>
                <a:cs typeface="ＭＳ Ｐゴシック" charset="-128"/>
              </a:rPr>
              <a:t> OpenGL, the default viewing frusta are always configured in the same manner, which defines the orientation of our clip coordinates.  Specifically, clip coordinates are defined with the “eye” located at the origin, looking down the –z axis.  From there, we define two distances: our </a:t>
            </a:r>
            <a:r>
              <a:rPr lang="en-US" i="1" baseline="0" dirty="0" smtClean="0">
                <a:latin typeface="Arial" charset="0"/>
                <a:ea typeface="ＭＳ Ｐゴシック" charset="-128"/>
                <a:cs typeface="ＭＳ Ｐゴシック" charset="-128"/>
              </a:rPr>
              <a:t>near</a:t>
            </a:r>
            <a:r>
              <a:rPr lang="en-US" i="0" baseline="0" dirty="0" smtClean="0">
                <a:latin typeface="Arial" charset="0"/>
                <a:ea typeface="ＭＳ Ｐゴシック" charset="-128"/>
                <a:cs typeface="ＭＳ Ｐゴシック" charset="-128"/>
              </a:rPr>
              <a:t> and </a:t>
            </a:r>
            <a:r>
              <a:rPr lang="en-US" i="1" baseline="0" dirty="0" smtClean="0">
                <a:latin typeface="Arial" charset="0"/>
                <a:ea typeface="ＭＳ Ｐゴシック" charset="-128"/>
                <a:cs typeface="ＭＳ Ｐゴシック" charset="-128"/>
              </a:rPr>
              <a:t>far clip distances</a:t>
            </a:r>
            <a:r>
              <a:rPr lang="en-US" i="0" baseline="0" dirty="0" smtClean="0">
                <a:latin typeface="Arial" charset="0"/>
                <a:ea typeface="ＭＳ Ｐゴシック" charset="-128"/>
                <a:cs typeface="ＭＳ Ｐゴシック" charset="-128"/>
              </a:rPr>
              <a:t>, which specify the location of our near and far clipping planes.  The viewing volume is then completely by specifying the positions of the enclosing planes that are parallel to the view direction .</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initial version of OpenGL was announced in July of 1994.  That version of OpenGL implemented what’s called a </a:t>
            </a:r>
            <a:r>
              <a:rPr lang="en-US" i="1" baseline="0" dirty="0" smtClean="0"/>
              <a:t>fixed-function</a:t>
            </a:r>
            <a:r>
              <a:rPr lang="en-US" i="0" baseline="0" dirty="0" smtClean="0"/>
              <a:t> </a:t>
            </a:r>
            <a:r>
              <a:rPr lang="en-US" i="1" baseline="0" dirty="0" smtClean="0"/>
              <a:t>pipeline</a:t>
            </a:r>
            <a:r>
              <a:rPr lang="en-US" i="0" baseline="0" dirty="0" smtClean="0"/>
              <a:t>, which means that all of the operations that OpenGL supported were fully-defined, and an application could only modify their operation by changing a set of input values (like colors or positions).  The other point of a fixed-function pipeline is that the order of operations was always the same – that is, you can’t reorder the sequence operations occur.</a:t>
            </a:r>
          </a:p>
          <a:p>
            <a:endParaRPr lang="en-US" i="0" baseline="0" dirty="0" smtClean="0"/>
          </a:p>
          <a:p>
            <a:r>
              <a:rPr lang="en-US" i="0" baseline="0" dirty="0" smtClean="0"/>
              <a:t>This pipeline was the basis of many versions of OpenGL and expanded in many ways, and is still available for use.  However, modern GPUs and their features have diverged from this pipeline, and support of these previous versions of OpenGL are for supporting current applications.  If you’re developing a new application, we strongly recommend using the techniques that we’ll discuss.  Those techniques can be more flexible, and will likely preform better than using one of these early versions of OpenGL since they can take advantage of the capabilities of recent Graphics Processing Units (</a:t>
            </a:r>
            <a:r>
              <a:rPr lang="en-US" i="0" baseline="0" dirty="0" err="1" smtClean="0"/>
              <a:t>GPUs</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5234328"/>
      </p:ext>
    </p:extLst>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86F233C-14D0-724C-B224-379C6A5225F1}" type="slidenum">
              <a:rPr lang="en-US"/>
              <a:pPr/>
              <a:t>61</a:t>
            </a:fld>
            <a:endParaRPr lang="en-US"/>
          </a:p>
        </p:txBody>
      </p:sp>
      <p:sp>
        <p:nvSpPr>
          <p:cNvPr id="98307" name="Rectangle 2"/>
          <p:cNvSpPr>
            <a:spLocks noGrp="1" noRot="1" noChangeAspect="1" noChangeArrowheads="1" noTextEdit="1"/>
          </p:cNvSpPr>
          <p:nvPr>
            <p:ph type="sldImg"/>
          </p:nvPr>
        </p:nvSpPr>
        <p:spPr>
          <a:xfrm>
            <a:off x="457200" y="719138"/>
            <a:ext cx="6402388" cy="3600450"/>
          </a:xfrm>
          <a:ln/>
        </p:spPr>
      </p:sp>
      <p:sp>
        <p:nvSpPr>
          <p:cNvPr id="98308" name="Rectangle 3"/>
          <p:cNvSpPr>
            <a:spLocks noGrp="1" noChangeArrowheads="1"/>
          </p:cNvSpPr>
          <p:nvPr>
            <p:ph type="body" idx="1"/>
          </p:nvPr>
        </p:nvSpPr>
        <p:spPr>
          <a:xfrm>
            <a:off x="973668" y="4562237"/>
            <a:ext cx="5367867" cy="4320540"/>
          </a:xfrm>
          <a:noFill/>
          <a:ln/>
        </p:spPr>
        <p:txBody>
          <a:bodyPr lIns="96644" tIns="48322" rIns="96644" bIns="48322"/>
          <a:lstStyle/>
          <a:p>
            <a:pPr eaLnBrk="1" hangingPunct="1"/>
            <a:r>
              <a:rPr lang="en-US" dirty="0" err="1" smtClean="0">
                <a:latin typeface="Courier New" charset="0"/>
                <a:ea typeface="ＭＳ Ｐゴシック" charset="-128"/>
                <a:cs typeface="ＭＳ Ｐゴシック" charset="-128"/>
              </a:rPr>
              <a:t>LookAt</a:t>
            </a:r>
            <a:r>
              <a:rPr lang="en-US" dirty="0">
                <a:latin typeface="Courier New" charset="0"/>
                <a:ea typeface="ＭＳ Ｐゴシック" charset="-128"/>
                <a:cs typeface="ＭＳ Ｐゴシック" charset="-128"/>
              </a:rPr>
              <a:t>() </a:t>
            </a:r>
            <a:r>
              <a:rPr lang="en-US" dirty="0" smtClean="0">
                <a:latin typeface="Arial" charset="0"/>
                <a:ea typeface="ＭＳ Ｐゴシック" charset="-128"/>
                <a:cs typeface="ＭＳ Ｐゴシック" charset="-128"/>
              </a:rPr>
              <a:t>generates a viewing matrix based</a:t>
            </a:r>
            <a:r>
              <a:rPr lang="en-US" baseline="0" dirty="0" smtClean="0">
                <a:latin typeface="Arial" charset="0"/>
                <a:ea typeface="ＭＳ Ｐゴシック" charset="-128"/>
                <a:cs typeface="ＭＳ Ｐゴシック" charset="-128"/>
              </a:rPr>
              <a:t> on several points. </a:t>
            </a:r>
            <a:r>
              <a:rPr lang="en-US" dirty="0" err="1" smtClean="0">
                <a:latin typeface="Courier New" charset="0"/>
                <a:ea typeface="ＭＳ Ｐゴシック" charset="-128"/>
                <a:cs typeface="ＭＳ Ｐゴシック" charset="-128"/>
              </a:rPr>
              <a:t>LookAt</a:t>
            </a:r>
            <a:r>
              <a:rPr lang="en-US" dirty="0">
                <a:latin typeface="Courier New" charset="0"/>
                <a:ea typeface="ＭＳ Ｐゴシック" charset="-128"/>
                <a:cs typeface="ＭＳ Ｐゴシック" charset="-128"/>
              </a:rPr>
              <a:t>() </a:t>
            </a:r>
            <a:r>
              <a:rPr lang="en-US" dirty="0" smtClean="0">
                <a:latin typeface="Arial" charset="0"/>
                <a:ea typeface="ＭＳ Ｐゴシック" charset="-128"/>
                <a:cs typeface="ＭＳ Ｐゴシック" charset="-128"/>
              </a:rPr>
              <a:t>provides </a:t>
            </a:r>
            <a:r>
              <a:rPr lang="en-US" dirty="0" err="1" smtClean="0">
                <a:latin typeface="Arial" charset="0"/>
                <a:ea typeface="ＭＳ Ｐゴシック" charset="-128"/>
                <a:cs typeface="ＭＳ Ｐゴシック" charset="-128"/>
              </a:rPr>
              <a:t>natrual</a:t>
            </a:r>
            <a:r>
              <a:rPr lang="en-US" dirty="0" smtClean="0">
                <a:latin typeface="Arial" charset="0"/>
                <a:ea typeface="ＭＳ Ｐゴシック" charset="-128"/>
                <a:cs typeface="ＭＳ Ｐゴシック" charset="-128"/>
              </a:rPr>
              <a:t> semantics</a:t>
            </a:r>
            <a:r>
              <a:rPr lang="en-US" baseline="0" dirty="0" smtClean="0">
                <a:latin typeface="Arial" charset="0"/>
                <a:ea typeface="ＭＳ Ｐゴシック" charset="-128"/>
                <a:cs typeface="ＭＳ Ｐゴシック" charset="-128"/>
              </a:rPr>
              <a:t> for modeling flight</a:t>
            </a:r>
            <a:r>
              <a:rPr lang="en-US" dirty="0" smtClean="0">
                <a:latin typeface="Arial" charset="0"/>
                <a:ea typeface="ＭＳ Ｐゴシック" charset="-128"/>
                <a:cs typeface="ＭＳ Ｐゴシック" charset="-128"/>
              </a:rPr>
              <a:t> application,</a:t>
            </a:r>
            <a:r>
              <a:rPr lang="en-US" baseline="0" dirty="0" smtClean="0">
                <a:latin typeface="Arial" charset="0"/>
                <a:ea typeface="ＭＳ Ｐゴシック" charset="-128"/>
                <a:cs typeface="ＭＳ Ｐゴシック" charset="-128"/>
              </a:rPr>
              <a:t> but care must be taken to avoid degenerate numerical situations, where the generated viewing matrix is undefined</a:t>
            </a:r>
            <a:r>
              <a:rPr lang="en-US" dirty="0" smtClean="0">
                <a:latin typeface="Arial" charset="0"/>
                <a:ea typeface="ＭＳ Ｐゴシック" charset="-128"/>
                <a:cs typeface="ＭＳ Ｐゴシック" charset="-128"/>
              </a:rPr>
              <a:t>.</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An alternative is to specify a sequence of rotations and translations that are concatenated with an initial identity matrix.</a:t>
            </a:r>
          </a:p>
          <a:p>
            <a:pPr eaLnBrk="1" hangingPunct="1"/>
            <a:r>
              <a:rPr lang="en-US" i="1" dirty="0">
                <a:latin typeface="Arial" charset="0"/>
                <a:ea typeface="ＭＳ Ｐゴシック" charset="-128"/>
                <a:cs typeface="ＭＳ Ｐゴシック" charset="-128"/>
              </a:rPr>
              <a:t>Note:</a:t>
            </a:r>
            <a:r>
              <a:rPr lang="en-US" dirty="0">
                <a:latin typeface="Arial" charset="0"/>
                <a:ea typeface="ＭＳ Ｐゴシック" charset="-128"/>
                <a:cs typeface="ＭＳ Ｐゴシック" charset="-128"/>
              </a:rPr>
              <a:t> that the name </a:t>
            </a:r>
            <a:r>
              <a:rPr lang="en-US" dirty="0" err="1">
                <a:latin typeface="Arial" charset="0"/>
                <a:ea typeface="ＭＳ Ｐゴシック" charset="-128"/>
                <a:cs typeface="ＭＳ Ｐゴシック" charset="-128"/>
              </a:rPr>
              <a:t>modelview</a:t>
            </a:r>
            <a:r>
              <a:rPr lang="en-US" dirty="0">
                <a:latin typeface="Arial" charset="0"/>
                <a:ea typeface="ＭＳ Ｐゴシック" charset="-128"/>
                <a:cs typeface="ＭＳ Ｐゴシック" charset="-128"/>
              </a:rPr>
              <a:t> matrix is appropriate since moving objects in the model front of the camera is equivalent to moving the camera to view a set of objects.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541F39A-E475-E441-B48F-0DD599A4F878}" type="slidenum">
              <a:rPr lang="en-US"/>
              <a:pPr/>
              <a:t>62</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a:t>
            </a:r>
            <a:r>
              <a:rPr lang="en-US" baseline="0" dirty="0" smtClean="0">
                <a:latin typeface="Arial" charset="0"/>
                <a:ea typeface="ＭＳ Ｐゴシック" charset="-128"/>
                <a:cs typeface="ＭＳ Ｐゴシック" charset="-128"/>
              </a:rPr>
              <a:t> we show the construction of a translation matrix.  Translations really move coordinate systems, and not individual objects.  </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E232E7D-6046-AD4D-B051-A77EB6ACBABA}" type="slidenum">
              <a:rPr lang="en-US"/>
              <a:pPr/>
              <a:t>63</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 we show the construction of a scale matrix, which is used to change the shape of space, but not move</a:t>
            </a:r>
            <a:r>
              <a:rPr lang="en-US" baseline="0" dirty="0" smtClean="0">
                <a:latin typeface="Arial" charset="0"/>
                <a:ea typeface="ＭＳ Ｐゴシック" charset="-128"/>
                <a:cs typeface="ＭＳ Ｐゴシック" charset="-128"/>
              </a:rPr>
              <a:t> it (or more precisely, the origin).  The above illustration has a translation to show how space was modified, but a simple scale matrix will not include such a translation.</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49A5FE8-3302-ED46-B59F-54DD787276FC}" type="slidenum">
              <a:rPr lang="en-US"/>
              <a:pPr/>
              <a:t>64</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 we show the effects of a rotation</a:t>
            </a:r>
            <a:r>
              <a:rPr lang="en-US" baseline="0" dirty="0" smtClean="0">
                <a:latin typeface="Arial" charset="0"/>
                <a:ea typeface="ＭＳ Ｐゴシック" charset="-128"/>
                <a:cs typeface="ＭＳ Ｐゴシック" charset="-128"/>
              </a:rPr>
              <a:t> matrix on space.  Once again, a translation has been applied in the image to make it easier to see the rotation’s affect.</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example vertex shader for</a:t>
            </a:r>
            <a:r>
              <a:rPr lang="en-US" baseline="0" dirty="0" smtClean="0"/>
              <a:t> rotating our cube.  We generate the matrices in the shader (as compared to in the application), based on the input angle </a:t>
            </a:r>
            <a:r>
              <a:rPr lang="en-US" baseline="0" dirty="0" smtClean="0">
                <a:latin typeface="Consolas" pitchFamily="49" charset="0"/>
                <a:cs typeface="Consolas" pitchFamily="49" charset="0"/>
              </a:rPr>
              <a:t>theta</a:t>
            </a:r>
            <a:r>
              <a:rPr lang="en-US" baseline="0" dirty="0" smtClean="0"/>
              <a:t>.  It’s useful to note that we can </a:t>
            </a:r>
            <a:r>
              <a:rPr lang="en-US" baseline="0" dirty="0" err="1" smtClean="0"/>
              <a:t>vectorize</a:t>
            </a:r>
            <a:r>
              <a:rPr lang="en-US" baseline="0" dirty="0" smtClean="0"/>
              <a:t> numerous computations.  For example, we can generate a vectors of </a:t>
            </a:r>
            <a:r>
              <a:rPr lang="en-US" baseline="0" dirty="0" err="1" smtClean="0"/>
              <a:t>sines</a:t>
            </a:r>
            <a:r>
              <a:rPr lang="en-US" baseline="0" dirty="0" smtClean="0"/>
              <a:t> and cosines for the input angle, which we’ll use in further computations.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Completing</a:t>
            </a:r>
            <a:r>
              <a:rPr lang="en-US" baseline="0" dirty="0" smtClean="0"/>
              <a:t> our shader, we compose two of three rotation matrices (one around each axis). In generating our matrices, we use one of the many matrix constructor functions (in this case, specifying the 16 individual elements).  It’s important to note in this case, that our matrices are column-major, so we need to take care in the placement of the values in the constructor. </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66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complete</a:t>
            </a:r>
            <a:r>
              <a:rPr lang="en-US" baseline="0" dirty="0" smtClean="0"/>
              <a:t> our shader here by generating the last rotation matrix, and ) and then use the composition of those matrices to transform the input vertex position.   We also </a:t>
            </a:r>
            <a:r>
              <a:rPr lang="en-US" i="1" baseline="0" dirty="0" smtClean="0"/>
              <a:t>pass-thru</a:t>
            </a:r>
            <a:r>
              <a:rPr lang="en-US" i="0" baseline="0" dirty="0" smtClean="0"/>
              <a:t> the color values by assigning the input color to an output variable.</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67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we merely need</a:t>
            </a:r>
            <a:r>
              <a:rPr lang="en-US" baseline="0" dirty="0" smtClean="0"/>
              <a:t> to supply the angle values into our shader through our uniform plumbing.  In this case, we track each of the axes rotation angle, and store them in a </a:t>
            </a:r>
            <a:r>
              <a:rPr lang="en-US" baseline="0" dirty="0" smtClean="0">
                <a:latin typeface="Consolas" pitchFamily="49" charset="0"/>
                <a:cs typeface="Consolas" pitchFamily="49" charset="0"/>
              </a:rPr>
              <a:t>vec3</a:t>
            </a:r>
            <a:r>
              <a:rPr lang="en-US" baseline="0" dirty="0" smtClean="0"/>
              <a:t> that matches the angle declaration in the shader.  We also keep track of the uniform’s location so we can easily update its value.</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2"/>
          <p:cNvSpPr>
            <a:spLocks noGrp="1" noRot="1" noChangeAspect="1" noChangeArrowheads="1"/>
          </p:cNvSpPr>
          <p:nvPr>
            <p:ph type="sldImg"/>
          </p:nvPr>
        </p:nvSpPr>
        <p:spPr>
          <a:solidFill>
            <a:srgbClr val="FFFFFF"/>
          </a:solidFill>
          <a:ln/>
        </p:spPr>
      </p:sp>
      <p:sp>
        <p:nvSpPr>
          <p:cNvPr id="133123" name="Rectangle 3"/>
          <p:cNvSpPr>
            <a:spLocks noGrp="1" noChangeArrowheads="1"/>
          </p:cNvSpPr>
          <p:nvPr>
            <p:ph type="body" idx="1"/>
          </p:nvPr>
        </p:nvSpPr>
        <p:spPr>
          <a:xfrm>
            <a:off x="973668" y="4562237"/>
            <a:ext cx="5367867" cy="4320540"/>
          </a:xfrm>
          <a:noFill/>
          <a:ln/>
        </p:spPr>
        <p:txBody>
          <a:bodyPr/>
          <a:lstStyle/>
          <a:p>
            <a:r>
              <a:rPr lang="en-US"/>
              <a:t>Lighting is an important technique in computer graphics. Without lighting, objects tend to look like they are made out of plastic.</a:t>
            </a:r>
          </a:p>
          <a:p>
            <a:r>
              <a:rPr lang="en-US"/>
              <a:t>OpenGL divides lighting into three parts: material properties, light properties and global lighting parameters.</a:t>
            </a:r>
          </a:p>
          <a:p>
            <a:r>
              <a:rPr lang="en-US"/>
              <a:t>Lighting is available in both RGBA mode and color index mode. RGBA is more flexible and less restrictive than color index mode lighting.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many features and improvements were added into the fixed-function OpenGL pipeline, designs of GPUs were exposing more features than could be added into OpenGL.  To allow applications to gain access to these new GPU features, OpenGL version 2.0 officially added </a:t>
            </a:r>
            <a:r>
              <a:rPr lang="en-US" i="1" baseline="0" dirty="0" smtClean="0"/>
              <a:t>programmable shaders</a:t>
            </a:r>
            <a:r>
              <a:rPr lang="en-US" i="0" baseline="0" dirty="0" smtClean="0"/>
              <a:t> into the graphics pipeline.  This version of the pipeline allowed an application to create small programs, called </a:t>
            </a:r>
            <a:r>
              <a:rPr lang="en-US" i="1" baseline="0" dirty="0" smtClean="0"/>
              <a:t>shaders</a:t>
            </a:r>
            <a:r>
              <a:rPr lang="en-US" i="0" baseline="0" dirty="0" smtClean="0"/>
              <a:t>, that were responsible for implementing the features required by the application.  In the 2.0 version of the pipeline, two programmable stages were made available:</a:t>
            </a:r>
          </a:p>
          <a:p>
            <a:pPr marL="181240" indent="-181240">
              <a:buFont typeface="Arial" pitchFamily="34" charset="0"/>
              <a:buChar char="•"/>
            </a:pPr>
            <a:r>
              <a:rPr lang="en-US" i="1" baseline="0" dirty="0" smtClean="0"/>
              <a:t>vertex shading</a:t>
            </a:r>
            <a:r>
              <a:rPr lang="en-US" i="0" baseline="0" dirty="0" smtClean="0"/>
              <a:t> enabled the application full control over manipulation of the 3D geometry provided by the application</a:t>
            </a:r>
          </a:p>
          <a:p>
            <a:pPr marL="181240" indent="-181240">
              <a:buFont typeface="Arial" pitchFamily="34" charset="0"/>
              <a:buChar char="•"/>
            </a:pPr>
            <a:r>
              <a:rPr lang="en-US" i="1" baseline="0" dirty="0" smtClean="0"/>
              <a:t>fragment shading</a:t>
            </a:r>
            <a:r>
              <a:rPr lang="en-US" i="0" baseline="0" dirty="0" smtClean="0"/>
              <a:t> provided the application capabilities for </a:t>
            </a:r>
            <a:r>
              <a:rPr lang="en-US" i="1" baseline="0" dirty="0" smtClean="0"/>
              <a:t>shading </a:t>
            </a:r>
            <a:r>
              <a:rPr lang="en-US" i="0" baseline="0" dirty="0" smtClean="0"/>
              <a:t>pixels (the terms classically used for determining a pixel’s color).</a:t>
            </a:r>
          </a:p>
          <a:p>
            <a:r>
              <a:rPr lang="en-US" i="0" baseline="0" dirty="0" smtClean="0"/>
              <a:t>OpenGL 2.0 also fully supported OpenGL 1.X’s pipeline, allowing the application to use both version of the pipeline: fixed-function, and </a:t>
            </a:r>
            <a:r>
              <a:rPr lang="en-US" i="1" baseline="0" dirty="0" smtClean="0"/>
              <a:t>programmable</a:t>
            </a:r>
            <a:r>
              <a:rPr lang="en-US" i="0" baseline="0" dirty="0" smtClean="0"/>
              <a:t>. </a:t>
            </a:r>
          </a:p>
          <a:p>
            <a:endParaRPr lang="en-US" i="1" dirty="0" smtClean="0"/>
          </a:p>
        </p:txBody>
      </p:sp>
      <p:sp>
        <p:nvSpPr>
          <p:cNvPr id="4" name="Slide Number Placeholder 3"/>
          <p:cNvSpPr>
            <a:spLocks noGrp="1"/>
          </p:cNvSpPr>
          <p:nvPr>
            <p:ph type="sldNum" sz="quarter" idx="10"/>
          </p:nvPr>
        </p:nvSpPr>
        <p:spPr/>
        <p:txBody>
          <a:bodyPr/>
          <a:lstStyle/>
          <a:p>
            <a:fld id="{706F8D69-B00F-F44E-9B61-4DC184CA17F8}" type="slidenum">
              <a:rPr lang="en-US" smtClean="0"/>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30569"/>
      </p:ext>
    </p:extLst>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r>
              <a:rPr lang="en-US" dirty="0"/>
              <a:t>OpenGL can use the shade at one vertex to shade an entire polygon (constant shading) or </a:t>
            </a:r>
            <a:r>
              <a:rPr lang="en-US" dirty="0" smtClean="0"/>
              <a:t>interpolate </a:t>
            </a:r>
            <a:r>
              <a:rPr lang="en-US" dirty="0"/>
              <a:t>the shades at the vertices across the polygon (smooth shading), the default.</a:t>
            </a:r>
            <a:r>
              <a:rPr lang="en-US" dirty="0" smtClean="0"/>
              <a:t> </a:t>
            </a:r>
          </a:p>
          <a:p>
            <a:endParaRPr lang="en-US" dirty="0" smtClean="0"/>
          </a:p>
          <a:p>
            <a:r>
              <a:rPr lang="en-US" dirty="0" smtClean="0"/>
              <a:t>The</a:t>
            </a:r>
            <a:r>
              <a:rPr lang="en-US" baseline="0" dirty="0" smtClean="0"/>
              <a:t> original lighting model that was supported in hardware and OpenGL was due to </a:t>
            </a:r>
            <a:r>
              <a:rPr lang="en-US" baseline="0" dirty="0" err="1" smtClean="0"/>
              <a:t>Phong</a:t>
            </a:r>
            <a:r>
              <a:rPr lang="en-US" baseline="0" dirty="0" smtClean="0"/>
              <a:t> and later modified by </a:t>
            </a:r>
            <a:r>
              <a:rPr lang="en-US" baseline="0" dirty="0" err="1" smtClean="0"/>
              <a:t>Blinn</a:t>
            </a:r>
            <a:r>
              <a:rPr lang="en-US" baseline="0" dirty="0" smtClean="0"/>
              <a:t>. Although the lighting functions have been deprecated, the model can easily be implemented in shaders and forms the basis for other models.</a:t>
            </a:r>
            <a:endParaRPr lang="en-US" dirty="0" smtClean="0"/>
          </a:p>
          <a:p>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en-US"/>
              <a:t>The orientation of a surface is specified by the normal at each point. For a flat polygon the normal is constant over the polygon. Because normals are specified by the application program and can be changed between the specification of vertices, when we shade a polygon it can appear to be curved.</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2"/>
          <p:cNvSpPr>
            <a:spLocks noGrp="1" noRot="1" noChangeAspect="1" noChangeArrowheads="1"/>
          </p:cNvSpPr>
          <p:nvPr>
            <p:ph type="sldImg"/>
          </p:nvPr>
        </p:nvSpPr>
        <p:spPr>
          <a:solidFill>
            <a:srgbClr val="FFFFFF"/>
          </a:solidFill>
          <a:ln/>
        </p:spPr>
      </p:sp>
      <p:sp>
        <p:nvSpPr>
          <p:cNvPr id="139267" name="Rectangle 3"/>
          <p:cNvSpPr>
            <a:spLocks noGrp="1" noChangeArrowheads="1"/>
          </p:cNvSpPr>
          <p:nvPr>
            <p:ph type="body" idx="1"/>
          </p:nvPr>
        </p:nvSpPr>
        <p:spPr>
          <a:xfrm>
            <a:off x="973668" y="4562237"/>
            <a:ext cx="5367867" cy="4320540"/>
          </a:xfrm>
          <a:noFill/>
          <a:ln/>
        </p:spPr>
        <p:txBody>
          <a:bodyPr/>
          <a:lstStyle/>
          <a:p>
            <a:r>
              <a:rPr lang="en-US"/>
              <a:t>OpenGL lighting is based on the Phong lighting model. At each vertex in the primitive, a color is computed using that primitives material properties along with the light settings.</a:t>
            </a:r>
          </a:p>
          <a:p>
            <a:r>
              <a:rPr lang="en-US"/>
              <a:t>The color for the vertex is computed by adding four computed colors for the final vertex color. The four contributors to the vertex color are:</a:t>
            </a:r>
          </a:p>
          <a:p>
            <a:pPr lvl="1">
              <a:buFontTx/>
              <a:buChar char="•"/>
            </a:pPr>
            <a:r>
              <a:rPr lang="en-US"/>
              <a:t> </a:t>
            </a:r>
            <a:r>
              <a:rPr lang="en-US" i="1"/>
              <a:t>Ambient</a:t>
            </a:r>
            <a:r>
              <a:rPr lang="en-US"/>
              <a:t> is color of the object from all the undirected light in a scene.</a:t>
            </a:r>
          </a:p>
          <a:p>
            <a:pPr lvl="1">
              <a:buFontTx/>
              <a:buChar char="•"/>
            </a:pPr>
            <a:r>
              <a:rPr lang="en-US"/>
              <a:t> </a:t>
            </a:r>
            <a:r>
              <a:rPr lang="en-US" i="1"/>
              <a:t>Diffuse</a:t>
            </a:r>
            <a:r>
              <a:rPr lang="en-US"/>
              <a:t> is the base color of the object under current lighting. There must be a light shining on the object to get a diffuse contribution.</a:t>
            </a:r>
          </a:p>
          <a:p>
            <a:pPr lvl="1">
              <a:buFontTx/>
              <a:buChar char="•"/>
            </a:pPr>
            <a:r>
              <a:rPr lang="en-US"/>
              <a:t> </a:t>
            </a:r>
            <a:r>
              <a:rPr lang="en-US" i="1"/>
              <a:t>Specular</a:t>
            </a:r>
            <a:r>
              <a:rPr lang="en-US"/>
              <a:t> is the contribution of the shiny highlights on the object.</a:t>
            </a:r>
          </a:p>
          <a:p>
            <a:pPr lvl="1">
              <a:buFontTx/>
              <a:buChar char="•"/>
            </a:pPr>
            <a:r>
              <a:rPr lang="en-US"/>
              <a:t> </a:t>
            </a:r>
            <a:r>
              <a:rPr lang="en-US" i="1"/>
              <a:t>Emission</a:t>
            </a:r>
            <a:r>
              <a:rPr lang="en-US"/>
              <a:t> is the contribution added in if the object emits light (i.e., glows)</a:t>
            </a:r>
          </a:p>
          <a:p>
            <a:endParaRPr lang="en-US"/>
          </a:p>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2"/>
          <p:cNvSpPr>
            <a:spLocks noGrp="1" noRot="1" noChangeAspect="1" noChangeArrowheads="1"/>
          </p:cNvSpPr>
          <p:nvPr>
            <p:ph type="sldImg"/>
          </p:nvPr>
        </p:nvSpPr>
        <p:spPr>
          <a:solidFill>
            <a:srgbClr val="FFFFFF"/>
          </a:solidFill>
          <a:ln/>
        </p:spPr>
      </p:sp>
      <p:sp>
        <p:nvSpPr>
          <p:cNvPr id="141315" name="Rectangle 3"/>
          <p:cNvSpPr>
            <a:spLocks noGrp="1" noChangeArrowheads="1"/>
          </p:cNvSpPr>
          <p:nvPr>
            <p:ph type="body" idx="1"/>
          </p:nvPr>
        </p:nvSpPr>
        <p:spPr>
          <a:xfrm>
            <a:off x="973668" y="4562237"/>
            <a:ext cx="5367867" cy="4320540"/>
          </a:xfrm>
          <a:noFill/>
          <a:ln/>
        </p:spPr>
        <p:txBody>
          <a:bodyPr/>
          <a:lstStyle/>
          <a:p>
            <a:r>
              <a:rPr lang="en-US" dirty="0"/>
              <a:t>The lighting normal tells OpenGL how the object reflects light around a vertex. If you imagine that there is a small mirror at the vertex, the lighting normal describes how the mirror is oriented, and consequently how light is reflected.</a:t>
            </a:r>
          </a:p>
          <a:p>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2"/>
          <p:cNvSpPr>
            <a:spLocks noGrp="1" noRot="1" noChangeAspect="1" noChangeArrowheads="1"/>
          </p:cNvSpPr>
          <p:nvPr>
            <p:ph type="sldImg"/>
          </p:nvPr>
        </p:nvSpPr>
        <p:spPr>
          <a:solidFill>
            <a:srgbClr val="FFFFFF"/>
          </a:solidFill>
          <a:ln/>
        </p:spPr>
      </p:sp>
      <p:sp>
        <p:nvSpPr>
          <p:cNvPr id="143363" name="Rectangle 3"/>
          <p:cNvSpPr>
            <a:spLocks noGrp="1" noChangeArrowheads="1"/>
          </p:cNvSpPr>
          <p:nvPr>
            <p:ph type="body" idx="1"/>
          </p:nvPr>
        </p:nvSpPr>
        <p:spPr>
          <a:xfrm>
            <a:off x="973668" y="4562237"/>
            <a:ext cx="5367867" cy="4320540"/>
          </a:xfrm>
          <a:noFill/>
          <a:ln/>
        </p:spPr>
        <p:txBody>
          <a:bodyPr/>
          <a:lstStyle/>
          <a:p>
            <a:r>
              <a:rPr lang="en-US" dirty="0"/>
              <a:t>Material properties describe the color and surface properties of a material (dull, shiny, </a:t>
            </a:r>
            <a:r>
              <a:rPr lang="en-US" dirty="0" smtClean="0"/>
              <a:t>etc).</a:t>
            </a:r>
            <a:r>
              <a:rPr lang="en-US" baseline="0" dirty="0" smtClean="0"/>
              <a:t>  The properties described above are components of the </a:t>
            </a:r>
            <a:r>
              <a:rPr lang="en-US" baseline="0" dirty="0" err="1" smtClean="0"/>
              <a:t>Phong</a:t>
            </a:r>
            <a:r>
              <a:rPr lang="en-US" baseline="0" dirty="0" smtClean="0"/>
              <a:t> lighting model, a simple model that yields reasonable results with little computation.  Each of the material components would be passed into a vertex shader, for example, to be used in the lighting computation along with the vertex’s position and lighting normal.</a:t>
            </a:r>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declare numerous variables that we’ll use in computing a color using a simple lighting model.  All</a:t>
            </a:r>
            <a:r>
              <a:rPr lang="en-US" baseline="0" dirty="0" smtClean="0"/>
              <a:t> of the uniform values are passed in from the application and describe the material and light properties being rendered.</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76</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initial parts of our shader, we generate numerous vector quantities to be used in our lighting computation.</a:t>
            </a:r>
          </a:p>
          <a:p>
            <a:pPr>
              <a:buFont typeface="Arial" pitchFamily="34" charset="0"/>
              <a:buChar char="•"/>
            </a:pPr>
            <a:r>
              <a:rPr lang="en-US" baseline="0" dirty="0" smtClean="0"/>
              <a:t> pos represents the vertex’s position in eye coordinates</a:t>
            </a:r>
          </a:p>
          <a:p>
            <a:pPr>
              <a:buFont typeface="Arial" pitchFamily="34" charset="0"/>
              <a:buChar char="•"/>
            </a:pPr>
            <a:r>
              <a:rPr lang="en-US" baseline="0" dirty="0" smtClean="0"/>
              <a:t> L represents the vector from the vertex to the light</a:t>
            </a:r>
          </a:p>
          <a:p>
            <a:pPr>
              <a:buFont typeface="Arial" pitchFamily="34" charset="0"/>
              <a:buChar char="•"/>
            </a:pPr>
            <a:r>
              <a:rPr lang="en-US" baseline="0" dirty="0" smtClean="0"/>
              <a:t> E represents the “eye” vector, which is the vector from the vertex’s eye-space position to the origin</a:t>
            </a:r>
          </a:p>
          <a:p>
            <a:pPr>
              <a:buFont typeface="Arial" pitchFamily="34" charset="0"/>
              <a:buChar char="•"/>
            </a:pPr>
            <a:r>
              <a:rPr lang="en-US" baseline="0" dirty="0" smtClean="0"/>
              <a:t> H is the “half vector” which is the normalized vector half-way between the light and eye vectors</a:t>
            </a:r>
          </a:p>
          <a:p>
            <a:pPr>
              <a:buFont typeface="Arial" pitchFamily="34" charset="0"/>
              <a:buChar char="•"/>
            </a:pPr>
            <a:r>
              <a:rPr lang="en-US" baseline="0" dirty="0" smtClean="0"/>
              <a:t> N is the transformed vertex normal</a:t>
            </a:r>
          </a:p>
          <a:p>
            <a:pPr>
              <a:buFont typeface="Arial" pitchFamily="34" charset="0"/>
              <a:buNone/>
            </a:pPr>
            <a:r>
              <a:rPr lang="en-US" baseline="0" dirty="0" smtClean="0"/>
              <a:t>Note that all of these quantities are vec3’s, since we’re dealing with vectors, as compared to homogenous coordinates.  When we need to convert form a homogenous coordinate to a vector, we use a vector swizzle to extract the components we need.</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77</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complete</a:t>
            </a:r>
            <a:r>
              <a:rPr lang="en-US" baseline="0" dirty="0" smtClean="0"/>
              <a:t> our lighting computation.  The </a:t>
            </a:r>
            <a:r>
              <a:rPr lang="en-US" baseline="0" dirty="0" err="1" smtClean="0"/>
              <a:t>Phong</a:t>
            </a:r>
            <a:r>
              <a:rPr lang="en-US" baseline="0" dirty="0" smtClean="0"/>
              <a:t> model, which this shader is based on, uses various material properties as we described before.  Likewise, each light can contribute to those same properties.  The combination of the material and light properties are represented as our “product” variables in this shader.  The products are merely the component-wise products of the light and objects same material </a:t>
            </a:r>
            <a:r>
              <a:rPr lang="en-US" baseline="0" dirty="0" err="1" smtClean="0"/>
              <a:t>propreties</a:t>
            </a:r>
            <a:r>
              <a:rPr lang="en-US" baseline="0" dirty="0" smtClean="0"/>
              <a:t>.  These values are computed in the application and passed into the shader.</a:t>
            </a:r>
          </a:p>
          <a:p>
            <a:r>
              <a:rPr lang="en-US" baseline="0" dirty="0" smtClean="0"/>
              <a:t>In the </a:t>
            </a:r>
            <a:r>
              <a:rPr lang="en-US" baseline="0" dirty="0" err="1" smtClean="0"/>
              <a:t>Phong</a:t>
            </a:r>
            <a:r>
              <a:rPr lang="en-US" baseline="0" dirty="0" smtClean="0"/>
              <a:t> model, each material product is attenuated by the magnitude of the various vector products.  Starting with the most influential component of lighting, the diffuse color, we use the dot product of the lighting normal and light vector, clamping the value if the dot product is negative (which physically means the light’s behind the object).  We continue by computing the </a:t>
            </a:r>
            <a:r>
              <a:rPr lang="en-US" baseline="0" dirty="0" err="1" smtClean="0"/>
              <a:t>specular</a:t>
            </a:r>
            <a:r>
              <a:rPr lang="en-US" baseline="0" dirty="0" smtClean="0"/>
              <a:t> component, which is computed as the dot product of the normal and the half-vector raised to the shininess value.  Finally, if the light is behind the object, we correct the </a:t>
            </a:r>
            <a:r>
              <a:rPr lang="en-US" baseline="0" dirty="0" err="1" smtClean="0"/>
              <a:t>specular</a:t>
            </a:r>
            <a:r>
              <a:rPr lang="en-US" baseline="0" dirty="0" smtClean="0"/>
              <a:t> contribution.</a:t>
            </a:r>
          </a:p>
          <a:p>
            <a:r>
              <a:rPr lang="en-US" baseline="0" dirty="0" smtClean="0"/>
              <a:t>Finally, we compose the final vertex color as the sum of the computed ambient, diffuse, and </a:t>
            </a:r>
            <a:r>
              <a:rPr lang="en-US" baseline="0" dirty="0" err="1" smtClean="0"/>
              <a:t>specular</a:t>
            </a:r>
            <a:r>
              <a:rPr lang="en-US" baseline="0" dirty="0" smtClean="0"/>
              <a:t> colors, and update the transformed vertex position.</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78</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79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70610690"/>
      </p:ext>
    </p:extLst>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 shading</a:t>
            </a:r>
            <a:r>
              <a:rPr lang="en-US" baseline="0" dirty="0" smtClean="0"/>
              <a:t> stage that OpenGL supports is </a:t>
            </a:r>
            <a:r>
              <a:rPr lang="en-US" i="1" baseline="0" dirty="0" smtClean="0"/>
              <a:t>fragment shading</a:t>
            </a:r>
            <a:r>
              <a:rPr lang="en-US" i="0" baseline="0" dirty="0" smtClean="0"/>
              <a:t> which allows an application per-pixel-location control over the color that may be written to that location.  Fragments, which are on their way to the </a:t>
            </a:r>
            <a:r>
              <a:rPr lang="en-US" i="0" baseline="0" dirty="0" err="1" smtClean="0"/>
              <a:t>framebuffer</a:t>
            </a:r>
            <a:r>
              <a:rPr lang="en-US" i="0" baseline="0" dirty="0" smtClean="0"/>
              <a:t>, but still need to do some pass some additional processing to become pixels.  However, the computational power available in shading fragments is a great asset to generating images.  In a fragment shader, you can compute lighting values – similar to what we just discussed in vertex shading – per fragment, which gives much better results, or add bump mapping, which provides the illusion of greater surface detail.  Likewise, we’ll apply texture maps, which allow us to increase the detail for our models without increasing the geometric complexity.</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80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Until</a:t>
            </a:r>
            <a:r>
              <a:rPr lang="en-US" baseline="0" dirty="0" smtClean="0"/>
              <a:t> OpenGL 3.0, features have only been added (but never removed) from OpenGL, providing a lot of application backwards compatibility (up to the use of extensions).  OpenGL version 3.0 introduced the mechanisms for removing features from OpenGL, called the </a:t>
            </a:r>
            <a:r>
              <a:rPr lang="en-US" i="1" baseline="0" dirty="0" smtClean="0"/>
              <a:t>deprecation model.</a:t>
            </a:r>
            <a:r>
              <a:rPr lang="en-US" i="0" baseline="0" dirty="0" smtClean="0"/>
              <a:t>  It defines how the OpenGL design committee (the OpenGL Architecture Review Board (ARB) of the Khronos Group) will advertise of which and how functionality is removed from OpenGL.</a:t>
            </a:r>
          </a:p>
          <a:p>
            <a:endParaRPr lang="en-US" baseline="0" dirty="0" smtClean="0"/>
          </a:p>
          <a:p>
            <a:r>
              <a:rPr lang="en-US" baseline="0" dirty="0" smtClean="0"/>
              <a:t>You might ask: why remove features from OpenGL?  Over the 15 years to OpenGL 3.0, GPU features and capabilities expanded and some of the methods used in older versions of OpenGL were not as efficient as modern methods.  While removing them could break support for older applications, it also simplified and optimized the GPUs allowing better performance.</a:t>
            </a:r>
          </a:p>
          <a:p>
            <a:endParaRPr lang="en-US" baseline="0" dirty="0" smtClean="0"/>
          </a:p>
          <a:p>
            <a:r>
              <a:rPr lang="en-US" baseline="0" dirty="0" smtClean="0"/>
              <a:t>Within an OpenGL application, OpenGL uses an opaque data structure called a </a:t>
            </a:r>
            <a:r>
              <a:rPr lang="en-US" i="1" baseline="0" dirty="0" smtClean="0"/>
              <a:t>context</a:t>
            </a:r>
            <a:r>
              <a:rPr lang="en-US" i="0" baseline="0" dirty="0" smtClean="0"/>
              <a:t>, which OpenGL uses to store shaders and other data.  Contexts come in two flavors:</a:t>
            </a:r>
          </a:p>
          <a:p>
            <a:pPr marL="181240" indent="-181240">
              <a:buFont typeface="Arial" pitchFamily="34" charset="0"/>
              <a:buChar char="•"/>
            </a:pPr>
            <a:r>
              <a:rPr lang="en-US" i="1" baseline="0" dirty="0" smtClean="0"/>
              <a:t>full</a:t>
            </a:r>
            <a:r>
              <a:rPr lang="en-US" i="0" baseline="0" dirty="0" smtClean="0"/>
              <a:t> contexts expose all the features of the current version of OpenGL, including features that are marked deprecated.</a:t>
            </a:r>
          </a:p>
          <a:p>
            <a:pPr marL="181240" indent="-181240">
              <a:buFont typeface="Arial" pitchFamily="34" charset="0"/>
              <a:buChar char="•"/>
            </a:pPr>
            <a:r>
              <a:rPr lang="en-US" i="1" baseline="0" dirty="0" smtClean="0"/>
              <a:t>forward-compatible</a:t>
            </a:r>
            <a:r>
              <a:rPr lang="en-US" i="0" baseline="0" dirty="0" smtClean="0"/>
              <a:t> contexts enable only the features that will be available in the next version of OpenGL (i.e., deprecated features pretend to be removed), which can help developers make sure their applications work with future version of OpenGL.</a:t>
            </a:r>
          </a:p>
          <a:p>
            <a:r>
              <a:rPr lang="en-US" i="0" baseline="0" dirty="0" smtClean="0"/>
              <a:t>Forward-compatible contexts are available in OpenGL versions from 3.1 onwards.</a:t>
            </a:r>
          </a:p>
        </p:txBody>
      </p:sp>
      <p:sp>
        <p:nvSpPr>
          <p:cNvPr id="4" name="Slide Number Placeholder 3"/>
          <p:cNvSpPr>
            <a:spLocks noGrp="1"/>
          </p:cNvSpPr>
          <p:nvPr>
            <p:ph type="sldNum" sz="quarter" idx="10"/>
          </p:nvPr>
        </p:nvSpPr>
        <p:spPr/>
        <p:txBody>
          <a:bodyPr/>
          <a:lstStyle/>
          <a:p>
            <a:fld id="{706F8D69-B00F-F44E-9B61-4DC184CA17F8}" type="slidenum">
              <a:rPr lang="en-US" smtClean="0"/>
              <a:pPr/>
              <a:t>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8109739"/>
      </p:ext>
    </p:extLst>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example</a:t>
            </a:r>
            <a:r>
              <a:rPr lang="en-US" baseline="0" dirty="0" smtClean="0"/>
              <a:t> of what we can do in a fragment shader, consider using our lighting model, but for every pixel, as compared to at the vertex level.  Doing </a:t>
            </a:r>
            <a:r>
              <a:rPr lang="en-US" i="1" baseline="0" dirty="0" smtClean="0"/>
              <a:t>fragment lighting</a:t>
            </a:r>
            <a:r>
              <a:rPr lang="en-US" i="0" baseline="0" dirty="0" smtClean="0"/>
              <a:t>  provides much better visual result, but using almost identical shader code (except you need to move it from your vertex shader into your fragment shader).  The only trick required is that we need to have the rasterizer provide us updated normal values for each fragment.  However, that’s just like iterating a color, so there’s </a:t>
            </a:r>
            <a:r>
              <a:rPr lang="en-US" i="0" baseline="0" smtClean="0"/>
              <a:t>almost nothing to it.</a:t>
            </a:r>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81</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140D6F6F-B7E3-8E4B-9269-F41CED003297}" type="slidenum">
              <a:rPr lang="en-US"/>
              <a:pPr/>
              <a:t>82</a:t>
            </a:fld>
            <a:endParaRPr lang="en-US"/>
          </a:p>
        </p:txBody>
      </p:sp>
      <p:sp>
        <p:nvSpPr>
          <p:cNvPr id="224259"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53" tIns="48326" rIns="96653" bIns="48326" anchor="b">
            <a:prstTxWarp prst="textNoShape">
              <a:avLst/>
            </a:prstTxWarp>
          </a:bodyPr>
          <a:lstStyle/>
          <a:p>
            <a:pPr algn="r"/>
            <a:fld id="{45E0DFEA-5F6F-5544-9F4E-2594DA53610E}" type="slidenum">
              <a:rPr lang="en-US" sz="1300"/>
              <a:pPr algn="r"/>
              <a:t>82</a:t>
            </a:fld>
            <a:endParaRPr lang="en-US" sz="1300"/>
          </a:p>
        </p:txBody>
      </p:sp>
      <p:sp>
        <p:nvSpPr>
          <p:cNvPr id="224260" name="Rectangle 2"/>
          <p:cNvSpPr>
            <a:spLocks noGrp="1" noRot="1" noChangeAspect="1" noChangeArrowheads="1" noTextEdit="1"/>
          </p:cNvSpPr>
          <p:nvPr>
            <p:ph type="sldImg"/>
          </p:nvPr>
        </p:nvSpPr>
        <p:spPr>
          <a:ln/>
        </p:spPr>
      </p:sp>
      <p:sp>
        <p:nvSpPr>
          <p:cNvPr id="224261"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We’ll now analyze</a:t>
            </a:r>
            <a:r>
              <a:rPr lang="en-US" baseline="0" dirty="0" smtClean="0">
                <a:latin typeface="Arial" charset="0"/>
                <a:ea typeface="ＭＳ Ｐゴシック" charset="-128"/>
                <a:cs typeface="ＭＳ Ｐゴシック" charset="-128"/>
              </a:rPr>
              <a:t> a few case studies from different applications.</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C5219750-DA8A-E849-8B5E-0312F49606D8}" type="slidenum">
              <a:rPr lang="en-US"/>
              <a:pPr/>
              <a:t>83</a:t>
            </a:fld>
            <a:endParaRPr lang="en-US"/>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The first simple application we’ll look at is</a:t>
            </a:r>
            <a:r>
              <a:rPr lang="en-US" baseline="0" dirty="0" smtClean="0">
                <a:latin typeface="Arial" charset="0"/>
                <a:ea typeface="ＭＳ Ｐゴシック" charset="-128"/>
                <a:cs typeface="ＭＳ Ｐゴシック" charset="-128"/>
              </a:rPr>
              <a:t> rendering height fields, as you might do when rendering terrain in an outdoor game or flight simulator.</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D23D9A6F-C196-7E4E-8F46-6BA96FF9410B}" type="slidenum">
              <a:rPr lang="en-US"/>
              <a:pPr/>
              <a:t>84</a:t>
            </a:fld>
            <a:endParaRPr lang="en-US"/>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We’d first</a:t>
            </a:r>
            <a:r>
              <a:rPr lang="en-US" baseline="0" dirty="0" smtClean="0">
                <a:latin typeface="Arial" charset="0"/>
                <a:ea typeface="ＭＳ Ｐゴシック" charset="-128"/>
                <a:cs typeface="ＭＳ Ｐゴシック" charset="-128"/>
              </a:rPr>
              <a:t> like to render a wire-frame version of our mesh, which we’ll draw a individual line loops.</a:t>
            </a:r>
          </a:p>
          <a:p>
            <a:pPr eaLnBrk="1" hangingPunct="1"/>
            <a:r>
              <a:rPr lang="en-US" baseline="0" dirty="0" smtClean="0">
                <a:latin typeface="Arial" charset="0"/>
                <a:ea typeface="ＭＳ Ｐゴシック" charset="-128"/>
                <a:cs typeface="ＭＳ Ｐゴシック" charset="-128"/>
              </a:rPr>
              <a:t>To begin, we build our data set by sampling the function </a:t>
            </a:r>
            <a:r>
              <a:rPr lang="en-US" i="1" baseline="0" dirty="0" smtClean="0">
                <a:latin typeface="Times New Roman" pitchFamily="18" charset="0"/>
                <a:ea typeface="ＭＳ Ｐゴシック" charset="-128"/>
                <a:cs typeface="Times New Roman" pitchFamily="18" charset="0"/>
              </a:rPr>
              <a:t>f</a:t>
            </a:r>
            <a:r>
              <a:rPr lang="en-US" i="0" baseline="0" dirty="0" smtClean="0">
                <a:latin typeface="Arial" charset="0"/>
                <a:ea typeface="ＭＳ Ｐゴシック" charset="-128"/>
                <a:cs typeface="ＭＳ Ｐゴシック" charset="-128"/>
              </a:rPr>
              <a:t> for a particular time across the domain of points.  From there, we build our array of points to render.</a:t>
            </a:r>
            <a:r>
              <a:rPr lang="en-US" i="0" baseline="0" dirty="0">
                <a:latin typeface="Arial" charset="0"/>
                <a:ea typeface="ＭＳ Ｐゴシック" charset="-128"/>
                <a:cs typeface="ＭＳ Ｐゴシック" charset="-128"/>
              </a:rPr>
              <a:t> </a:t>
            </a:r>
            <a:r>
              <a:rPr lang="en-US" i="0" baseline="0" dirty="0" smtClean="0">
                <a:latin typeface="Arial" charset="0"/>
                <a:ea typeface="ＭＳ Ｐゴシック" charset="-128"/>
                <a:cs typeface="ＭＳ Ｐゴシック" charset="-128"/>
              </a:rPr>
              <a:t> Once we have our data and have loaded into our VBOs we render it by drawing the individual wireframe quadrilaterals.</a:t>
            </a:r>
          </a:p>
          <a:p>
            <a:pPr eaLnBrk="1" hangingPunct="1"/>
            <a:r>
              <a:rPr lang="en-US" i="0" baseline="0" dirty="0" smtClean="0">
                <a:latin typeface="Arial" charset="0"/>
                <a:ea typeface="ＭＳ Ｐゴシック" charset="-128"/>
                <a:cs typeface="ＭＳ Ｐゴシック" charset="-128"/>
              </a:rPr>
              <a:t>There are many ways to render a wireframe surface like this – give some thought of other methods.</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70CE5322-D115-E34C-8047-BFFE29118227}" type="slidenum">
              <a:rPr lang="en-US"/>
              <a:pPr/>
              <a:t>85</a:t>
            </a:fld>
            <a:endParaRPr lang="en-US"/>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69DF8C22-8620-0644-84E5-3E32736E9C4D}" type="slidenum">
              <a:rPr lang="en-US"/>
              <a:pPr/>
              <a:t>86</a:t>
            </a:fld>
            <a:endParaRPr lang="en-US"/>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Here’s a rendering of the</a:t>
            </a:r>
            <a:r>
              <a:rPr lang="en-US" baseline="0" dirty="0" smtClean="0">
                <a:latin typeface="Arial" charset="0"/>
                <a:ea typeface="ＭＳ Ｐゴシック" charset="-128"/>
                <a:cs typeface="ＭＳ Ｐゴシック" charset="-128"/>
              </a:rPr>
              <a:t> mesh we just generated.</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A810A356-9520-8B44-8707-C89C02819CCC}" type="slidenum">
              <a:rPr lang="en-US"/>
              <a:pPr/>
              <a:t>87</a:t>
            </a:fld>
            <a:endParaRPr lang="en-US"/>
          </a:p>
        </p:txBody>
      </p:sp>
      <p:sp>
        <p:nvSpPr>
          <p:cNvPr id="234499" name="Slide Image Placeholder 1"/>
          <p:cNvSpPr>
            <a:spLocks noGrp="1" noRot="1" noChangeAspect="1" noTextEdit="1"/>
          </p:cNvSpPr>
          <p:nvPr>
            <p:ph type="sldImg"/>
          </p:nvPr>
        </p:nvSpPr>
        <p:spPr>
          <a:ln/>
        </p:spPr>
      </p:sp>
      <p:sp>
        <p:nvSpPr>
          <p:cNvPr id="234500" name="Notes Placeholder 2"/>
          <p:cNvSpPr>
            <a:spLocks noGrp="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While</a:t>
            </a:r>
            <a:r>
              <a:rPr lang="en-US" baseline="0" dirty="0" smtClean="0">
                <a:latin typeface="Arial" charset="0"/>
                <a:ea typeface="ＭＳ Ｐゴシック" charset="-128"/>
                <a:cs typeface="ＭＳ Ｐゴシック" charset="-128"/>
              </a:rPr>
              <a:t> the wireframe version is of some interest, we can create better looking meshes by adding a few more effects.  We’ll begin by creating a solid mesh by converting each wireframe quadrilateral into a solid quad composed of two separate triangles.  Turns out with our pervious set of points, we can merely changed our </a:t>
            </a:r>
            <a:r>
              <a:rPr lang="en-US" baseline="0" dirty="0" err="1" smtClean="0">
                <a:latin typeface="Consolas" pitchFamily="49" charset="0"/>
                <a:ea typeface="ＭＳ Ｐゴシック" charset="-128"/>
                <a:cs typeface="Consolas" pitchFamily="49" charset="0"/>
              </a:rPr>
              <a:t>glDrawArrays</a:t>
            </a:r>
            <a:r>
              <a:rPr lang="en-US" baseline="0" dirty="0" smtClean="0">
                <a:latin typeface="Consolas" pitchFamily="49" charset="0"/>
                <a:ea typeface="ＭＳ Ｐゴシック" charset="-128"/>
                <a:cs typeface="Consolas" pitchFamily="49" charset="0"/>
              </a:rPr>
              <a:t>() </a:t>
            </a:r>
            <a:r>
              <a:rPr lang="en-US" baseline="0" dirty="0" smtClean="0">
                <a:latin typeface="Arial" charset="0"/>
                <a:ea typeface="ＭＳ Ｐゴシック" charset="-128"/>
                <a:cs typeface="ＭＳ Ｐゴシック" charset="-128"/>
              </a:rPr>
              <a:t>call – or more specifically, the geometric primitive type – to render a solid surface.</a:t>
            </a:r>
          </a:p>
          <a:p>
            <a:pPr eaLnBrk="1" hangingPunct="1"/>
            <a:r>
              <a:rPr lang="en-US" baseline="0" dirty="0" smtClean="0">
                <a:latin typeface="Arial" charset="0"/>
                <a:ea typeface="ＭＳ Ｐゴシック" charset="-128"/>
                <a:cs typeface="ＭＳ Ｐゴシック" charset="-128"/>
              </a:rPr>
              <a:t>However, if we don’t do some additional modification of one of our shaders, we’ll get a large back blob.  To produce a more useful rendering, we’ll add lighting computations into our vertex </a:t>
            </a:r>
            <a:r>
              <a:rPr lang="en-US" baseline="0" dirty="0" err="1" smtClean="0">
                <a:latin typeface="Arial" charset="0"/>
                <a:ea typeface="ＭＳ Ｐゴシック" charset="-128"/>
                <a:cs typeface="ＭＳ Ｐゴシック" charset="-128"/>
              </a:rPr>
              <a:t>shader</a:t>
            </a:r>
            <a:r>
              <a:rPr lang="en-US" baseline="0" dirty="0" smtClean="0">
                <a:latin typeface="Arial" charset="0"/>
                <a:ea typeface="ＭＳ Ｐゴシック" charset="-128"/>
                <a:cs typeface="ＭＳ Ｐゴシック" charset="-128"/>
              </a:rPr>
              <a:t>, computing a lighting color for each vertex, which will be passed to the fragment </a:t>
            </a:r>
            <a:r>
              <a:rPr lang="en-US" baseline="0" dirty="0" err="1" smtClean="0">
                <a:latin typeface="Arial" charset="0"/>
                <a:ea typeface="ＭＳ Ｐゴシック" charset="-128"/>
                <a:cs typeface="ＭＳ Ｐゴシック" charset="-128"/>
              </a:rPr>
              <a:t>shader</a:t>
            </a:r>
            <a:r>
              <a:rPr lang="en-US" baseline="0" dirty="0" smtClean="0">
                <a:latin typeface="Arial" charset="0"/>
                <a:ea typeface="ＭＳ Ｐゴシック" charset="-128"/>
                <a:cs typeface="ＭＳ Ｐゴシック" charset="-128"/>
              </a:rPr>
              <a:t>.</a:t>
            </a:r>
            <a:endParaRPr lang="en-US" dirty="0">
              <a:latin typeface="Arial" charset="0"/>
              <a:ea typeface="ＭＳ Ｐゴシック" charset="-128"/>
              <a:cs typeface="ＭＳ Ｐゴシック" charset="-128"/>
            </a:endParaRPr>
          </a:p>
        </p:txBody>
      </p:sp>
      <p:sp>
        <p:nvSpPr>
          <p:cNvPr id="23450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prstTxWarp prst="textNoShape">
              <a:avLst/>
            </a:prstTxWarp>
          </a:bodyPr>
          <a:lstStyle/>
          <a:p>
            <a:pPr algn="r"/>
            <a:fld id="{B6A9BA76-AB1E-034F-A225-A0AE9CC18977}" type="slidenum">
              <a:rPr lang="en-US" sz="1300"/>
              <a:pPr algn="r"/>
              <a:t>87</a:t>
            </a:fld>
            <a:endParaRPr lang="en-US" sz="1300"/>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4E3350A7-A533-294C-86FC-925520E1D1A1}" type="slidenum">
              <a:rPr lang="en-US"/>
              <a:pPr/>
              <a:t>88</a:t>
            </a:fld>
            <a:endParaRPr lang="en-US"/>
          </a:p>
        </p:txBody>
      </p:sp>
      <p:sp>
        <p:nvSpPr>
          <p:cNvPr id="236547" name="Slide Image Placeholder 1"/>
          <p:cNvSpPr>
            <a:spLocks noGrp="1" noRot="1" noChangeAspect="1" noTextEdit="1"/>
          </p:cNvSpPr>
          <p:nvPr>
            <p:ph type="sldImg"/>
          </p:nvPr>
        </p:nvSpPr>
        <p:spPr>
          <a:ln/>
        </p:spPr>
      </p:sp>
      <p:sp>
        <p:nvSpPr>
          <p:cNvPr id="236548" name="Notes Placeholder 2"/>
          <p:cNvSpPr>
            <a:spLocks noGrp="1"/>
          </p:cNvSpPr>
          <p:nvPr>
            <p:ph type="body" idx="1"/>
          </p:nvPr>
        </p:nvSpPr>
        <p:spPr>
          <a:noFill/>
          <a:ln/>
        </p:spPr>
        <p:txBody>
          <a:bodyPr/>
          <a:lstStyle/>
          <a:p>
            <a:pPr eaLnBrk="1" hangingPunct="1"/>
            <a:r>
              <a:rPr lang="en-US">
                <a:latin typeface="Arial" charset="0"/>
                <a:ea typeface="ＭＳ Ｐゴシック" charset="-128"/>
                <a:cs typeface="ＭＳ Ｐゴシック" charset="-128"/>
              </a:rPr>
              <a:t>Details of lighting model are not important to here. The model includes the standard modified Phong diffuse and specular terms without distance.</a:t>
            </a:r>
          </a:p>
          <a:p>
            <a:pPr eaLnBrk="1" hangingPunct="1"/>
            <a:r>
              <a:rPr lang="en-US">
                <a:latin typeface="Arial" charset="0"/>
                <a:ea typeface="ＭＳ Ｐゴシック" charset="-128"/>
                <a:cs typeface="ＭＳ Ｐゴシック" charset="-128"/>
              </a:rPr>
              <a:t>Note that we do the lighting in eye coordinates and therefore must compute the eye position in this frame.</a:t>
            </a:r>
          </a:p>
          <a:p>
            <a:pPr eaLnBrk="1" hangingPunct="1"/>
            <a:r>
              <a:rPr lang="en-US">
                <a:latin typeface="Arial" charset="0"/>
                <a:ea typeface="ＭＳ Ｐゴシック" charset="-128"/>
                <a:cs typeface="ＭＳ Ｐゴシック" charset="-128"/>
              </a:rPr>
              <a:t>All the light and material properties are set in the application and are available through the OpenGL state.</a:t>
            </a:r>
          </a:p>
        </p:txBody>
      </p:sp>
      <p:sp>
        <p:nvSpPr>
          <p:cNvPr id="236549"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prstTxWarp prst="textNoShape">
              <a:avLst/>
            </a:prstTxWarp>
          </a:bodyPr>
          <a:lstStyle/>
          <a:p>
            <a:pPr algn="r"/>
            <a:fld id="{6A46E36A-1CE4-D04C-B854-5945F4AA52DE}" type="slidenum">
              <a:rPr lang="en-US" sz="1300"/>
              <a:pPr algn="r"/>
              <a:t>88</a:t>
            </a:fld>
            <a:endParaRPr lang="en-US" sz="1300"/>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2316FC61-C51D-1942-83DE-ECD5FD8B47DA}" type="slidenum">
              <a:rPr lang="en-US"/>
              <a:pPr/>
              <a:t>89</a:t>
            </a:fld>
            <a:endParaRPr lang="en-US"/>
          </a:p>
        </p:txBody>
      </p:sp>
      <p:sp>
        <p:nvSpPr>
          <p:cNvPr id="238595" name="Slide Image Placeholder 1"/>
          <p:cNvSpPr>
            <a:spLocks noGrp="1" noRot="1" noChangeAspect="1" noTextEdit="1"/>
          </p:cNvSpPr>
          <p:nvPr>
            <p:ph type="sldImg"/>
          </p:nvPr>
        </p:nvSpPr>
        <p:spPr>
          <a:ln/>
        </p:spPr>
      </p:sp>
      <p:sp>
        <p:nvSpPr>
          <p:cNvPr id="238596" name="Notes Placeholder 2"/>
          <p:cNvSpPr>
            <a:spLocks noGrp="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
        <p:nvSpPr>
          <p:cNvPr id="23859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prstTxWarp prst="textNoShape">
              <a:avLst/>
            </a:prstTxWarp>
          </a:bodyPr>
          <a:lstStyle/>
          <a:p>
            <a:pPr algn="r"/>
            <a:fld id="{885D5A51-95E3-AB4F-8958-C6770EC5A1A2}" type="slidenum">
              <a:rPr lang="en-US" sz="1300"/>
              <a:pPr algn="r"/>
              <a:t>89</a:t>
            </a:fld>
            <a:endParaRPr lang="en-US" sz="1300"/>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7E1D94FE-65D4-A24A-B7F1-86663598EAA0}" type="slidenum">
              <a:rPr lang="en-US"/>
              <a:pPr/>
              <a:t>90</a:t>
            </a:fld>
            <a:endParaRPr lang="en-US"/>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Here’s a rendering of our shaded, solid</a:t>
            </a:r>
            <a:r>
              <a:rPr lang="en-US" baseline="0" dirty="0" smtClean="0">
                <a:latin typeface="Arial" charset="0"/>
                <a:ea typeface="ＭＳ Ｐゴシック" charset="-128"/>
                <a:cs typeface="ＭＳ Ｐゴシック" charset="-128"/>
              </a:rPr>
              <a:t> mesh.</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OpenGL</a:t>
            </a:r>
            <a:r>
              <a:rPr lang="en-US" baseline="0" dirty="0" smtClean="0"/>
              <a:t> version 3.1 was the first version to remove deprecated features, and break backwards compatibility with previous versions of OpenGL.  The features removed from included the old-style fixed-function pipeline, among other lesser features.</a:t>
            </a:r>
          </a:p>
          <a:p>
            <a:endParaRPr lang="en-US" baseline="0" dirty="0" smtClean="0"/>
          </a:p>
          <a:p>
            <a:r>
              <a:rPr lang="en-US" baseline="0" dirty="0" smtClean="0"/>
              <a:t>One major refinement introduced in 3.1 was requiring all data to be placed in GPU-resident </a:t>
            </a:r>
            <a:r>
              <a:rPr lang="en-US" i="1" baseline="0" dirty="0" smtClean="0"/>
              <a:t>buffer objects</a:t>
            </a:r>
            <a:r>
              <a:rPr lang="en-US" i="0" baseline="0" dirty="0" smtClean="0"/>
              <a:t>, which help reduce the impacts of various computer system architecture limitations related to </a:t>
            </a:r>
            <a:r>
              <a:rPr lang="en-US" i="0" baseline="0" dirty="0" err="1" smtClean="0"/>
              <a:t>GPUs</a:t>
            </a:r>
            <a:r>
              <a:rPr lang="en-US" i="0" baseline="0" dirty="0" smtClean="0"/>
              <a:t>.</a:t>
            </a:r>
          </a:p>
          <a:p>
            <a:endParaRPr lang="en-US" i="0" baseline="0" dirty="0" smtClean="0"/>
          </a:p>
          <a:p>
            <a:r>
              <a:rPr lang="en-US" i="0" baseline="0" dirty="0" smtClean="0"/>
              <a:t>While many features were removed from OpenGL 3.1, the OpenGL ARB realized that to make it easy for application developers to transition their products, they introduced an OpenGL extensions, </a:t>
            </a:r>
            <a:r>
              <a:rPr lang="en-US" i="0" baseline="0" dirty="0" err="1" smtClean="0">
                <a:latin typeface="Consolas" pitchFamily="49" charset="0"/>
                <a:cs typeface="Consolas" pitchFamily="49" charset="0"/>
              </a:rPr>
              <a:t>GL_ARB_compatibility</a:t>
            </a:r>
            <a:r>
              <a:rPr lang="en-US" i="0" baseline="0" dirty="0" smtClean="0"/>
              <a:t>, that allowed access to the removed features.</a:t>
            </a:r>
            <a:endParaRPr lang="en-US" i="1"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4775009"/>
      </p:ext>
    </p:extLst>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91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70610690"/>
      </p:ext>
    </p:extLst>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2"/>
          <p:cNvSpPr>
            <a:spLocks noGrp="1" noRot="1" noChangeAspect="1" noChangeArrowheads="1"/>
          </p:cNvSpPr>
          <p:nvPr>
            <p:ph type="sldImg"/>
          </p:nvPr>
        </p:nvSpPr>
        <p:spPr>
          <a:solidFill>
            <a:srgbClr val="FFFFFF"/>
          </a:solidFill>
          <a:ln/>
        </p:spPr>
      </p:sp>
      <p:sp>
        <p:nvSpPr>
          <p:cNvPr id="176131" name="Rectangle 3"/>
          <p:cNvSpPr>
            <a:spLocks noGrp="1" noChangeArrowheads="1"/>
          </p:cNvSpPr>
          <p:nvPr>
            <p:ph type="body" idx="1"/>
          </p:nvPr>
        </p:nvSpPr>
        <p:spPr>
          <a:xfrm>
            <a:off x="973668" y="4562237"/>
            <a:ext cx="5367867" cy="4320540"/>
          </a:xfrm>
          <a:noFill/>
          <a:ln/>
        </p:spPr>
        <p:txBody>
          <a:bodyPr/>
          <a:lstStyle/>
          <a:p>
            <a:r>
              <a:rPr lang="en-US"/>
              <a:t>Textures are images that can be thought of as continuous and be one, two, three, or four dimensional. By convention, the coordinates of the image are </a:t>
            </a:r>
            <a:r>
              <a:rPr lang="en-US" i="1"/>
              <a:t>s</a:t>
            </a:r>
            <a:r>
              <a:rPr lang="en-US"/>
              <a:t>, </a:t>
            </a:r>
            <a:r>
              <a:rPr lang="en-US" i="1"/>
              <a:t>t</a:t>
            </a:r>
            <a:r>
              <a:rPr lang="en-US"/>
              <a:t>, </a:t>
            </a:r>
            <a:r>
              <a:rPr lang="en-US" i="1"/>
              <a:t>r</a:t>
            </a:r>
            <a:r>
              <a:rPr lang="en-US"/>
              <a:t> and </a:t>
            </a:r>
            <a:r>
              <a:rPr lang="en-US" i="1"/>
              <a:t>q</a:t>
            </a:r>
            <a:r>
              <a:rPr lang="en-US"/>
              <a:t>. Thus for the two dimensional image above, a point in the image is given by its (</a:t>
            </a:r>
            <a:r>
              <a:rPr lang="en-US" i="1"/>
              <a:t>s, t</a:t>
            </a:r>
            <a:r>
              <a:rPr lang="en-US"/>
              <a:t>) values with (</a:t>
            </a:r>
            <a:r>
              <a:rPr lang="en-US" i="1"/>
              <a:t>0, 0</a:t>
            </a:r>
            <a:r>
              <a:rPr lang="en-US"/>
              <a:t>) in the lower-left corner and (</a:t>
            </a:r>
            <a:r>
              <a:rPr lang="en-US" i="1"/>
              <a:t>1, 1</a:t>
            </a:r>
            <a:r>
              <a:rPr lang="en-US"/>
              <a:t>) in the top-right corner.</a:t>
            </a:r>
          </a:p>
          <a:p>
            <a:r>
              <a:rPr lang="en-US"/>
              <a:t>A texture map for a two-dimensional geometric object in (</a:t>
            </a:r>
            <a:r>
              <a:rPr lang="en-US" i="1"/>
              <a:t>x, y, z</a:t>
            </a:r>
            <a:r>
              <a:rPr lang="en-US"/>
              <a:t>) world coordinates maps a point in (</a:t>
            </a:r>
            <a:r>
              <a:rPr lang="en-US" i="1"/>
              <a:t>s, t</a:t>
            </a:r>
            <a:r>
              <a:rPr lang="en-US"/>
              <a:t>) space to a corresponding point on the screen.</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Rectangle 2"/>
          <p:cNvSpPr>
            <a:spLocks noGrp="1" noRot="1" noChangeAspect="1" noChangeArrowheads="1"/>
          </p:cNvSpPr>
          <p:nvPr>
            <p:ph type="sldImg"/>
          </p:nvPr>
        </p:nvSpPr>
        <p:spPr>
          <a:solidFill>
            <a:srgbClr val="FFFFFF"/>
          </a:solidFill>
          <a:ln/>
        </p:spPr>
      </p:sp>
      <p:sp>
        <p:nvSpPr>
          <p:cNvPr id="178179" name="Rectangle 3"/>
          <p:cNvSpPr>
            <a:spLocks noGrp="1" noChangeArrowheads="1"/>
          </p:cNvSpPr>
          <p:nvPr>
            <p:ph type="body" idx="1"/>
          </p:nvPr>
        </p:nvSpPr>
        <p:spPr>
          <a:xfrm>
            <a:off x="973668" y="4562237"/>
            <a:ext cx="5367867" cy="4320540"/>
          </a:xfrm>
          <a:noFill/>
          <a:ln/>
        </p:spPr>
        <p:txBody>
          <a:bodyPr/>
          <a:lstStyle/>
          <a:p>
            <a:r>
              <a:rPr lang="en-US" dirty="0"/>
              <a:t>The advantage of texture mapping is that visual detail is in the image, not in the geometry. Thus, the complexity of an image does not affect the geometric pipeline (transformations, clipping) in OpenGL. Texture is added during rasterization where the geometric and pixel pipelines meet.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Rectangle 2"/>
          <p:cNvSpPr>
            <a:spLocks noGrp="1" noRot="1" noChangeAspect="1" noChangeArrowheads="1"/>
          </p:cNvSpPr>
          <p:nvPr>
            <p:ph type="sldImg"/>
          </p:nvPr>
        </p:nvSpPr>
        <p:spPr>
          <a:solidFill>
            <a:srgbClr val="FFFFFF"/>
          </a:solidFill>
          <a:ln/>
        </p:spPr>
      </p:sp>
      <p:sp>
        <p:nvSpPr>
          <p:cNvPr id="182275" name="Rectangle 3"/>
          <p:cNvSpPr>
            <a:spLocks noGrp="1" noChangeArrowheads="1"/>
          </p:cNvSpPr>
          <p:nvPr>
            <p:ph type="body" idx="1"/>
          </p:nvPr>
        </p:nvSpPr>
        <p:spPr>
          <a:xfrm>
            <a:off x="973668" y="4562237"/>
            <a:ext cx="5367867" cy="4320540"/>
          </a:xfrm>
          <a:noFill/>
          <a:ln/>
        </p:spPr>
        <p:txBody>
          <a:bodyPr/>
          <a:lstStyle/>
          <a:p>
            <a:r>
              <a:rPr lang="en-US"/>
              <a:t>In the simplest approach, we must perform these three steps.</a:t>
            </a:r>
          </a:p>
          <a:p>
            <a:r>
              <a:rPr lang="en-US"/>
              <a:t>Textures reside in texture memory. When we assign an image to a texture it is copied from processor memory to texture memory where pixels are formatted differently. </a:t>
            </a:r>
          </a:p>
          <a:p>
            <a:r>
              <a:rPr lang="en-US"/>
              <a:t>Texture coordinates are actually part of the state as are other vertex attributes such as color and normals. As with colors, OpenGL interpolates texture inside geometric objects.</a:t>
            </a:r>
          </a:p>
          <a:p>
            <a:r>
              <a:rPr lang="en-US"/>
              <a:t>Because textures are really discrete and of limited extent, texture mapping is subject to aliasing errors that can be controlled through filtering.</a:t>
            </a:r>
          </a:p>
          <a:p>
            <a:r>
              <a:rPr lang="en-US"/>
              <a:t>Texture memory is a limited resource and having only  a single active texture can lead to inefficient code.</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2"/>
          <p:cNvSpPr>
            <a:spLocks noGrp="1" noRot="1" noChangeAspect="1" noChangeArrowheads="1"/>
          </p:cNvSpPr>
          <p:nvPr>
            <p:ph type="sldImg"/>
          </p:nvPr>
        </p:nvSpPr>
        <p:spPr>
          <a:xfrm>
            <a:off x="460375" y="719138"/>
            <a:ext cx="6396038" cy="3597275"/>
          </a:xfrm>
          <a:ln w="12700" cap="flat">
            <a:solidFill>
              <a:schemeClr val="tx1"/>
            </a:solidFill>
          </a:ln>
        </p:spPr>
      </p:sp>
      <p:sp>
        <p:nvSpPr>
          <p:cNvPr id="200707" name="Rectangle 3"/>
          <p:cNvSpPr>
            <a:spLocks noGrp="1" noChangeArrowheads="1"/>
          </p:cNvSpPr>
          <p:nvPr>
            <p:ph type="body" idx="1"/>
          </p:nvPr>
        </p:nvSpPr>
        <p:spPr>
          <a:xfrm>
            <a:off x="973668" y="4560570"/>
            <a:ext cx="5367867" cy="4318874"/>
          </a:xfrm>
          <a:noFill/>
          <a:ln/>
        </p:spPr>
        <p:txBody>
          <a:bodyPr lIns="98792" tIns="49397" rIns="98792" bIns="49397"/>
          <a:lstStyle/>
          <a:p>
            <a:r>
              <a:rPr lang="en-US" dirty="0"/>
              <a:t>The general steps to enable texturing are listed above.  Some steps are optional, and due to the number of combinations, complete coverage of the topic is outside the scope of this course</a:t>
            </a:r>
            <a:r>
              <a:rPr lang="en-US" dirty="0" smtClean="0"/>
              <a:t>.</a:t>
            </a:r>
          </a:p>
          <a:p>
            <a:endParaRPr lang="en-US" dirty="0" smtClean="0"/>
          </a:p>
          <a:p>
            <a:r>
              <a:rPr lang="en-US" dirty="0"/>
              <a:t>Here we use the </a:t>
            </a:r>
            <a:r>
              <a:rPr lang="en-US" i="1" dirty="0"/>
              <a:t>texture object</a:t>
            </a:r>
            <a:r>
              <a:rPr lang="en-US" dirty="0"/>
              <a:t> approach.  Using texture objects may enable your OpenGL implementation to make some optimizations behind the scenes</a:t>
            </a:r>
            <a:r>
              <a:rPr lang="en-US" dirty="0" smtClean="0"/>
              <a:t>.</a:t>
            </a:r>
          </a:p>
          <a:p>
            <a:endParaRPr lang="en-US" dirty="0" smtClean="0"/>
          </a:p>
          <a:p>
            <a:r>
              <a:rPr lang="en-US" dirty="0"/>
              <a:t>As with any other OpenGL state, texture mapping requires that </a:t>
            </a:r>
            <a:r>
              <a:rPr lang="en-US" dirty="0" err="1">
                <a:latin typeface="Courier New" charset="0"/>
              </a:rPr>
              <a:t>glEnable</a:t>
            </a:r>
            <a:r>
              <a:rPr lang="en-US" dirty="0">
                <a:latin typeface="Courier New" charset="0"/>
              </a:rPr>
              <a:t>()</a:t>
            </a:r>
            <a:r>
              <a:rPr lang="en-US" dirty="0"/>
              <a:t> be called.  The tokens for texturing are:</a:t>
            </a:r>
          </a:p>
          <a:p>
            <a:r>
              <a:rPr lang="en-US" dirty="0"/>
              <a:t>	</a:t>
            </a:r>
            <a:r>
              <a:rPr lang="en-US" dirty="0">
                <a:latin typeface="Courier New" charset="0"/>
              </a:rPr>
              <a:t>GL_TEXTURE_1D</a:t>
            </a:r>
            <a:r>
              <a:rPr lang="en-US" dirty="0"/>
              <a:t> - one dimensional texturing</a:t>
            </a:r>
          </a:p>
          <a:p>
            <a:r>
              <a:rPr lang="en-US" dirty="0"/>
              <a:t>	</a:t>
            </a:r>
            <a:r>
              <a:rPr lang="en-US" dirty="0">
                <a:latin typeface="Courier New" charset="0"/>
              </a:rPr>
              <a:t>GL_TEXTURE_2D</a:t>
            </a:r>
            <a:r>
              <a:rPr lang="en-US" dirty="0"/>
              <a:t> - two dimensional texturing</a:t>
            </a:r>
          </a:p>
          <a:p>
            <a:r>
              <a:rPr lang="en-US" dirty="0"/>
              <a:t>	</a:t>
            </a:r>
            <a:r>
              <a:rPr lang="en-US" dirty="0">
                <a:latin typeface="Courier New" charset="0"/>
              </a:rPr>
              <a:t>GL_TEXTURE_3D</a:t>
            </a:r>
            <a:r>
              <a:rPr lang="en-US" dirty="0"/>
              <a:t> - three dimensional texturing</a:t>
            </a:r>
          </a:p>
          <a:p>
            <a:r>
              <a:rPr lang="en-US" dirty="0"/>
              <a:t>2D texturing is the most commonly used.  1D texturing is useful for applying contours to objects ( like altitude contours to mountains ).  3D texturing is useful for volume rendering.</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Rectangle 2"/>
          <p:cNvSpPr>
            <a:spLocks noGrp="1" noRot="1" noChangeAspect="1" noChangeArrowheads="1"/>
          </p:cNvSpPr>
          <p:nvPr>
            <p:ph type="sldImg"/>
          </p:nvPr>
        </p:nvSpPr>
        <p:spPr>
          <a:solidFill>
            <a:srgbClr val="FFFFFF"/>
          </a:solidFill>
          <a:ln/>
        </p:spPr>
      </p:sp>
      <p:sp>
        <p:nvSpPr>
          <p:cNvPr id="184323" name="Rectangle 3"/>
          <p:cNvSpPr>
            <a:spLocks noGrp="1" noChangeArrowheads="1"/>
          </p:cNvSpPr>
          <p:nvPr>
            <p:ph type="body" idx="1"/>
          </p:nvPr>
        </p:nvSpPr>
        <p:spPr>
          <a:xfrm>
            <a:off x="973668" y="4562237"/>
            <a:ext cx="5367867" cy="4320540"/>
          </a:xfrm>
          <a:noFill/>
          <a:ln/>
        </p:spPr>
        <p:txBody>
          <a:bodyPr/>
          <a:lstStyle/>
          <a:p>
            <a:r>
              <a:rPr lang="en-US"/>
              <a:t>The first step in creating texture objects is to have OpenGL reserve some indices for your objects.  </a:t>
            </a:r>
            <a:r>
              <a:rPr lang="en-US">
                <a:latin typeface="Courier New" charset="0"/>
              </a:rPr>
              <a:t>glGenTextures()</a:t>
            </a:r>
            <a:r>
              <a:rPr lang="en-US"/>
              <a:t> will request </a:t>
            </a:r>
            <a:r>
              <a:rPr lang="en-US" i="1"/>
              <a:t>n</a:t>
            </a:r>
            <a:r>
              <a:rPr lang="en-US"/>
              <a:t> texture ids and return those values back to you in </a:t>
            </a:r>
            <a:r>
              <a:rPr lang="en-US">
                <a:latin typeface="Courier New" charset="0"/>
              </a:rPr>
              <a:t>texIds</a:t>
            </a:r>
            <a:r>
              <a:rPr lang="en-US"/>
              <a:t>.</a:t>
            </a:r>
          </a:p>
          <a:p>
            <a:r>
              <a:rPr lang="en-US"/>
              <a:t>To begin defining a texture object, you call </a:t>
            </a:r>
            <a:r>
              <a:rPr lang="en-US">
                <a:latin typeface="Courier New" charset="0"/>
              </a:rPr>
              <a:t>glBindTexture()</a:t>
            </a:r>
            <a:r>
              <a:rPr lang="en-US"/>
              <a:t> with the id of the object you want to create.  The target is one of </a:t>
            </a:r>
            <a:r>
              <a:rPr lang="en-US">
                <a:latin typeface="Courier New" charset="0"/>
              </a:rPr>
              <a:t>GL_TEXTURE_{123}D()</a:t>
            </a:r>
            <a:r>
              <a:rPr lang="en-US"/>
              <a:t>.  All texturing calls become part of the object until the next </a:t>
            </a:r>
            <a:r>
              <a:rPr lang="en-US">
                <a:latin typeface="Courier New" charset="0"/>
              </a:rPr>
              <a:t>glBindTexture()</a:t>
            </a:r>
            <a:r>
              <a:rPr lang="en-US"/>
              <a:t> is called.</a:t>
            </a:r>
          </a:p>
          <a:p>
            <a:r>
              <a:rPr lang="en-US"/>
              <a:t>To have OpenGL use a particular texture object, call </a:t>
            </a:r>
            <a:r>
              <a:rPr lang="en-US">
                <a:latin typeface="Courier New" charset="0"/>
              </a:rPr>
              <a:t>glBindTexture()</a:t>
            </a:r>
            <a:r>
              <a:rPr lang="en-US"/>
              <a:t> with the target and id of the object you want to be active.</a:t>
            </a:r>
          </a:p>
          <a:p>
            <a:r>
              <a:rPr lang="en-US"/>
              <a:t>To delete texture objects, use </a:t>
            </a:r>
            <a:r>
              <a:rPr lang="en-US">
                <a:latin typeface="Courier New" charset="0"/>
              </a:rPr>
              <a:t>glDeleteTextures( n, *texIds )</a:t>
            </a:r>
            <a:r>
              <a:rPr lang="en-US"/>
              <a:t>, where </a:t>
            </a:r>
            <a:r>
              <a:rPr lang="en-US">
                <a:latin typeface="Courier New" charset="0"/>
              </a:rPr>
              <a:t>texIds </a:t>
            </a:r>
            <a:r>
              <a:rPr lang="en-US"/>
              <a:t>is an array of texture object identifiers to be deleted. </a:t>
            </a:r>
          </a:p>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Rectangle 2"/>
          <p:cNvSpPr>
            <a:spLocks noGrp="1" noRot="1" noChangeAspect="1" noChangeArrowheads="1"/>
          </p:cNvSpPr>
          <p:nvPr>
            <p:ph type="sldImg"/>
          </p:nvPr>
        </p:nvSpPr>
        <p:spPr>
          <a:solidFill>
            <a:srgbClr val="FFFFFF"/>
          </a:solidFill>
          <a:ln/>
        </p:spPr>
      </p:sp>
      <p:sp>
        <p:nvSpPr>
          <p:cNvPr id="186371" name="Rectangle 3"/>
          <p:cNvSpPr>
            <a:spLocks noGrp="1" noChangeArrowheads="1"/>
          </p:cNvSpPr>
          <p:nvPr>
            <p:ph type="body" idx="1"/>
          </p:nvPr>
        </p:nvSpPr>
        <p:spPr>
          <a:xfrm>
            <a:off x="973668" y="4562237"/>
            <a:ext cx="5367867" cy="4320540"/>
          </a:xfrm>
          <a:solidFill>
            <a:srgbClr val="FFFFFF"/>
          </a:solidFill>
          <a:ln/>
        </p:spPr>
        <p:txBody>
          <a:bodyPr/>
          <a:lstStyle/>
          <a:p>
            <a:r>
              <a:rPr lang="en-US" dirty="0" smtClean="0"/>
              <a:t>After</a:t>
            </a:r>
            <a:r>
              <a:rPr lang="en-US" baseline="0" dirty="0" smtClean="0"/>
              <a:t> creating a texture object, you’ll need to bind to it to initialize or use the texture stored in the object.  This operation is very similar to what you’ve seen when working with VAOs and VBOs.</a:t>
            </a:r>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Rectangle 2"/>
          <p:cNvSpPr>
            <a:spLocks noGrp="1" noRot="1" noChangeAspect="1" noChangeArrowheads="1"/>
          </p:cNvSpPr>
          <p:nvPr>
            <p:ph type="sldImg"/>
          </p:nvPr>
        </p:nvSpPr>
        <p:spPr>
          <a:solidFill>
            <a:srgbClr val="FFFFFF"/>
          </a:solidFill>
          <a:ln/>
        </p:spPr>
      </p:sp>
      <p:sp>
        <p:nvSpPr>
          <p:cNvPr id="188419" name="Rectangle 3"/>
          <p:cNvSpPr>
            <a:spLocks noGrp="1" noChangeArrowheads="1"/>
          </p:cNvSpPr>
          <p:nvPr>
            <p:ph type="body" idx="1"/>
          </p:nvPr>
        </p:nvSpPr>
        <p:spPr>
          <a:xfrm>
            <a:off x="973668" y="4562237"/>
            <a:ext cx="5367867" cy="4320540"/>
          </a:xfrm>
          <a:noFill/>
          <a:ln/>
        </p:spPr>
        <p:txBody>
          <a:bodyPr/>
          <a:lstStyle/>
          <a:p>
            <a:r>
              <a:rPr lang="en-US" dirty="0"/>
              <a:t>Specifying the </a:t>
            </a:r>
            <a:r>
              <a:rPr lang="en-US" dirty="0" err="1"/>
              <a:t>texels</a:t>
            </a:r>
            <a:r>
              <a:rPr lang="en-US" dirty="0"/>
              <a:t> for a texture is done using the </a:t>
            </a:r>
            <a:r>
              <a:rPr lang="en-US" dirty="0" err="1">
                <a:latin typeface="Courier New" charset="0"/>
              </a:rPr>
              <a:t>glTexImage</a:t>
            </a:r>
            <a:r>
              <a:rPr lang="en-US" dirty="0">
                <a:latin typeface="Courier New" charset="0"/>
              </a:rPr>
              <a:t>{123}D()</a:t>
            </a:r>
            <a:r>
              <a:rPr lang="en-US" dirty="0"/>
              <a:t> call.  This will transfer the </a:t>
            </a:r>
            <a:r>
              <a:rPr lang="en-US" dirty="0" err="1"/>
              <a:t>texels</a:t>
            </a:r>
            <a:r>
              <a:rPr lang="en-US" dirty="0"/>
              <a:t> in CPU memory to OpenGL, where they will be processed and converted into an internal format.</a:t>
            </a:r>
          </a:p>
          <a:p>
            <a:r>
              <a:rPr lang="en-US" dirty="0" smtClean="0"/>
              <a:t>The </a:t>
            </a:r>
            <a:r>
              <a:rPr lang="en-US" dirty="0"/>
              <a:t>level parameter is used for defining how OpenGL should use this image when mapping </a:t>
            </a:r>
            <a:r>
              <a:rPr lang="en-US" dirty="0" err="1"/>
              <a:t>texels</a:t>
            </a:r>
            <a:r>
              <a:rPr lang="en-US" dirty="0"/>
              <a:t> to pixels.  Generally, you’ll set the level to 0, unless you are using a texturing technique called </a:t>
            </a:r>
            <a:r>
              <a:rPr lang="en-US" dirty="0" err="1"/>
              <a:t>mipmapping</a:t>
            </a:r>
            <a:r>
              <a:rPr lang="en-US" dirty="0"/>
              <a:t>, which we will discuss in the next section.   </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Rectangle 2"/>
          <p:cNvSpPr>
            <a:spLocks noGrp="1" noRot="1" noChangeAspect="1" noChangeArrowheads="1"/>
          </p:cNvSpPr>
          <p:nvPr>
            <p:ph type="sldImg"/>
          </p:nvPr>
        </p:nvSpPr>
        <p:spPr>
          <a:solidFill>
            <a:srgbClr val="FFFFFF"/>
          </a:solidFill>
          <a:ln/>
        </p:spPr>
      </p:sp>
      <p:sp>
        <p:nvSpPr>
          <p:cNvPr id="192515" name="Rectangle 3"/>
          <p:cNvSpPr>
            <a:spLocks noGrp="1" noChangeArrowheads="1"/>
          </p:cNvSpPr>
          <p:nvPr>
            <p:ph type="body" idx="1"/>
          </p:nvPr>
        </p:nvSpPr>
        <p:spPr>
          <a:xfrm>
            <a:off x="973668" y="4562237"/>
            <a:ext cx="5367867" cy="4320540"/>
          </a:xfrm>
          <a:noFill/>
          <a:ln/>
        </p:spPr>
        <p:txBody>
          <a:bodyPr/>
          <a:lstStyle/>
          <a:p>
            <a:r>
              <a:rPr lang="en-US" dirty="0"/>
              <a:t>When you want to map a texture onto a geometric primitive, you need to provide texture coordinates. </a:t>
            </a:r>
            <a:r>
              <a:rPr lang="en-US" dirty="0" smtClean="0"/>
              <a:t>Valid </a:t>
            </a:r>
            <a:r>
              <a:rPr lang="en-US" dirty="0"/>
              <a:t>texture coordinates are between 0 and 1, for each texture dimension, </a:t>
            </a:r>
            <a:r>
              <a:rPr lang="en-US" baseline="0" dirty="0" smtClean="0"/>
              <a:t> and usually manifest in shaders as vertex attributes.  We’ll see how to deal with texture coordinates outside the range [0, 1] in a moment.</a:t>
            </a:r>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like vertex</a:t>
            </a:r>
            <a:r>
              <a:rPr lang="en-US" baseline="0" dirty="0" smtClean="0"/>
              <a:t> attributes were associated with data in the application, so too with textures.  In particular, you access a texture defined in your application using a </a:t>
            </a:r>
            <a:r>
              <a:rPr lang="en-US" i="1" baseline="0" dirty="0" smtClean="0"/>
              <a:t>texture sampler</a:t>
            </a:r>
            <a:r>
              <a:rPr lang="en-US" i="0" baseline="0" dirty="0" smtClean="0"/>
              <a:t> in your </a:t>
            </a:r>
            <a:r>
              <a:rPr lang="en-US" i="0" baseline="0" dirty="0" err="1" smtClean="0"/>
              <a:t>shader</a:t>
            </a:r>
            <a:r>
              <a:rPr lang="en-US" i="0" baseline="0" dirty="0" smtClean="0"/>
              <a:t>.  The type of the sampler needs to match the type of the associated texture.  For example, you would use a sampler2D to work with a two-dimensional texture created with glTexImage2D( GL_TEXTURE_2D, … );</a:t>
            </a:r>
          </a:p>
          <a:p>
            <a:endParaRPr lang="en-US" i="0" baseline="0" dirty="0" smtClean="0"/>
          </a:p>
          <a:p>
            <a:r>
              <a:rPr lang="en-US" i="0" baseline="0" dirty="0" smtClean="0"/>
              <a:t>Within the </a:t>
            </a:r>
            <a:r>
              <a:rPr lang="en-US" i="0" baseline="0" dirty="0" err="1" smtClean="0"/>
              <a:t>shader</a:t>
            </a:r>
            <a:r>
              <a:rPr lang="en-US" i="0" baseline="0" dirty="0" smtClean="0"/>
              <a:t>, you use the texture() function to retrieve data values from the texture associated with your sampler.  To the texture() function, you pass the sampler as well as the texture coordinates where you want to pull the data from.</a:t>
            </a:r>
          </a:p>
          <a:p>
            <a:endParaRPr lang="en-US" i="0" baseline="0" dirty="0" smtClean="0"/>
          </a:p>
          <a:p>
            <a:r>
              <a:rPr lang="en-US" i="0" baseline="0" dirty="0" smtClean="0"/>
              <a:t>Note: the overloaded texture() method was added into GLSL version 3.30.  Prior to that release, there were special texture functions for each type of texture sampler (e.g., there was a texture2D() call for use with the sampler2D).</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file://localhost/Volumes/eGo/S2012/PowerPoint:Keynote/S2012%20PPT:KEY/PP_Files/PP_04_Header.jpg"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file://localhost/Volumes/eGo/S2012/PowerPoint:Keynote/S2012%20PPT:KEY/PP_Files/PP_04_Header.jpg"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file://localhost/Volumes/eGo/S2012/PowerPoint:Keynote/S2012%20PPT:KEY/PP_Files/PP_04_Header.jpg"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file://localhost/Volumes/eGo/S2012/PowerPoint:Keynote/S2012%20PPT:KEY/PP_Files/PP_04_Header.jpg"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1_Title Slid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294642" y="838200"/>
            <a:ext cx="6746015" cy="946683"/>
          </a:xfrm>
          <a:prstGeom prst="rect">
            <a:avLst/>
          </a:prstGeom>
        </p:spPr>
        <p:txBody>
          <a:bodyPr/>
          <a:lstStyle>
            <a:lvl1pPr algn="ctr">
              <a:defRPr sz="3200">
                <a:solidFill>
                  <a:schemeClr val="bg2"/>
                </a:solidFill>
              </a:defRPr>
            </a:lvl1pPr>
          </a:lstStyle>
          <a:p>
            <a:r>
              <a:rPr lang="en-US" dirty="0"/>
              <a:t>Click to edit Master title style</a:t>
            </a:r>
          </a:p>
        </p:txBody>
      </p:sp>
      <p:sp>
        <p:nvSpPr>
          <p:cNvPr id="44035" name="Rectangle 3"/>
          <p:cNvSpPr>
            <a:spLocks noGrp="1" noChangeArrowheads="1"/>
          </p:cNvSpPr>
          <p:nvPr>
            <p:ph type="subTitle" idx="1"/>
          </p:nvPr>
        </p:nvSpPr>
        <p:spPr>
          <a:xfrm>
            <a:off x="297181" y="1981200"/>
            <a:ext cx="6744970" cy="1680211"/>
          </a:xfrm>
          <a:prstGeom prst="rect">
            <a:avLst/>
          </a:prstGeom>
        </p:spPr>
        <p:txBody>
          <a:bodyPr/>
          <a:lstStyle>
            <a:lvl1pPr marL="0" indent="0" algn="ctr">
              <a:buFontTx/>
              <a:buNone/>
              <a:defRPr>
                <a:solidFill>
                  <a:schemeClr val="tx1"/>
                </a:solidFill>
              </a:defRPr>
            </a:lvl1pPr>
          </a:lstStyle>
          <a:p>
            <a:r>
              <a:rPr lang="en-US" dirty="0"/>
              <a:t>Click to edit Master subtitle style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06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75" y="762000"/>
            <a:ext cx="6731000" cy="32162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P_04_Header.jpg" descr="/Volumes/eGo/S2012/PowerPoint:Keynote/S2012 PPT:KEY/PP_Files/PP_04_Header.jpg"/>
          <p:cNvPicPr>
            <a:picLocks noChangeAspect="1"/>
          </p:cNvPicPr>
          <p:nvPr userDrawn="1"/>
        </p:nvPicPr>
        <p:blipFill>
          <a:blip r:embed="rId2" r:link="rId3"/>
          <a:stretch>
            <a:fillRect/>
          </a:stretch>
        </p:blipFill>
        <p:spPr>
          <a:xfrm>
            <a:off x="0" y="0"/>
            <a:ext cx="7315200" cy="58293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143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43841" y="762000"/>
            <a:ext cx="3304540" cy="3215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670301" y="762000"/>
            <a:ext cx="3305810" cy="3215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P_04_Header.jpg" descr="/Volumes/eGo/S2012/PowerPoint:Keynote/S2012 PPT:KEY/PP_Files/PP_04_Header.jpg"/>
          <p:cNvPicPr>
            <a:picLocks noChangeAspect="1"/>
          </p:cNvPicPr>
          <p:nvPr userDrawn="1"/>
        </p:nvPicPr>
        <p:blipFill>
          <a:blip r:embed="rId2" r:link="rId3"/>
          <a:stretch>
            <a:fillRect/>
          </a:stretch>
        </p:blipFill>
        <p:spPr>
          <a:xfrm>
            <a:off x="0" y="0"/>
            <a:ext cx="7315200" cy="58293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5369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5760" y="3813810"/>
            <a:ext cx="1706880" cy="219075"/>
          </a:xfrm>
          <a:prstGeom prst="rect">
            <a:avLst/>
          </a:prstGeom>
        </p:spPr>
        <p:txBody>
          <a:bodyPr lIns="65306" tIns="32653" rIns="65306" bIns="32653"/>
          <a:lstStyle/>
          <a:p>
            <a:fld id="{E1220AB2-AD0C-4446-95F4-E2B62F61BFCE}" type="datetimeFigureOut">
              <a:rPr lang="en-US" smtClean="0"/>
              <a:pPr/>
              <a:t>8/7/12</a:t>
            </a:fld>
            <a:endParaRPr lang="en-US"/>
          </a:p>
        </p:txBody>
      </p:sp>
      <p:sp>
        <p:nvSpPr>
          <p:cNvPr id="3" name="Footer Placeholder 2"/>
          <p:cNvSpPr>
            <a:spLocks noGrp="1"/>
          </p:cNvSpPr>
          <p:nvPr>
            <p:ph type="ftr" sz="quarter" idx="11"/>
          </p:nvPr>
        </p:nvSpPr>
        <p:spPr>
          <a:xfrm>
            <a:off x="2499360" y="3813810"/>
            <a:ext cx="2316480" cy="219075"/>
          </a:xfrm>
          <a:prstGeom prst="rect">
            <a:avLst/>
          </a:prstGeom>
        </p:spPr>
        <p:txBody>
          <a:bodyPr lIns="65306" tIns="32653" rIns="65306" bIns="32653"/>
          <a:lstStyle/>
          <a:p>
            <a:endParaRPr lang="en-US"/>
          </a:p>
        </p:txBody>
      </p:sp>
      <p:sp>
        <p:nvSpPr>
          <p:cNvPr id="4" name="Slide Number Placeholder 3"/>
          <p:cNvSpPr>
            <a:spLocks noGrp="1"/>
          </p:cNvSpPr>
          <p:nvPr>
            <p:ph type="sldNum" sz="quarter" idx="12"/>
          </p:nvPr>
        </p:nvSpPr>
        <p:spPr>
          <a:xfrm>
            <a:off x="5242560" y="3813810"/>
            <a:ext cx="1706880" cy="219075"/>
          </a:xfrm>
          <a:prstGeom prst="rect">
            <a:avLst/>
          </a:prstGeom>
        </p:spPr>
        <p:txBody>
          <a:bodyPr lIns="65306" tIns="32653" rIns="65306" bIns="32653"/>
          <a:lstStyle/>
          <a:p>
            <a:fld id="{8BD4EA55-AECB-4C3B-938F-127A467043E2}" type="slidenum">
              <a:rPr lang="en-US" smtClean="0"/>
              <a:pPr/>
              <a:t>‹#›</a:t>
            </a:fld>
            <a:endParaRPr lang="en-US"/>
          </a:p>
        </p:txBody>
      </p:sp>
      <p:pic>
        <p:nvPicPr>
          <p:cNvPr id="5" name="PP_04_Header.jpg" descr="/Volumes/eGo/S2012/PowerPoint:Keynote/S2012 PPT:KEY/PP_Files/PP_04_Header.jpg"/>
          <p:cNvPicPr>
            <a:picLocks noChangeAspect="1"/>
          </p:cNvPicPr>
          <p:nvPr userDrawn="1"/>
        </p:nvPicPr>
        <p:blipFill>
          <a:blip r:embed="rId2" r:link="rId3"/>
          <a:stretch>
            <a:fillRect/>
          </a:stretch>
        </p:blipFill>
        <p:spPr>
          <a:xfrm>
            <a:off x="0" y="0"/>
            <a:ext cx="7315200" cy="582930"/>
          </a:xfrm>
          <a:prstGeom prst="rect">
            <a:avLst/>
          </a:prstGeom>
        </p:spPr>
      </p:pic>
      <p:sp>
        <p:nvSpPr>
          <p:cNvPr id="6" name="Text Box 10"/>
          <p:cNvSpPr txBox="1">
            <a:spLocks noChangeArrowheads="1"/>
          </p:cNvSpPr>
          <p:nvPr userDrawn="1"/>
        </p:nvSpPr>
        <p:spPr bwMode="auto">
          <a:xfrm>
            <a:off x="304800" y="152400"/>
            <a:ext cx="6345238" cy="38164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Edit this text to create a Heading</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760" y="960120"/>
            <a:ext cx="3230880" cy="2715578"/>
          </a:xfrm>
        </p:spPr>
        <p:txBody>
          <a:bodyPr/>
          <a:lstStyle>
            <a:lvl1pPr>
              <a:defRPr sz="16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718560" y="960120"/>
            <a:ext cx="3230880" cy="2715578"/>
          </a:xfrm>
        </p:spPr>
        <p:txBody>
          <a:bodyPr/>
          <a:lstStyle>
            <a:lvl1pPr>
              <a:defRPr sz="16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365760" y="3813810"/>
            <a:ext cx="1706880" cy="219075"/>
          </a:xfrm>
          <a:prstGeom prst="rect">
            <a:avLst/>
          </a:prstGeom>
        </p:spPr>
        <p:txBody>
          <a:bodyPr lIns="65306" tIns="32653" rIns="65306" bIns="32653"/>
          <a:lstStyle/>
          <a:p>
            <a:fld id="{E1220AB2-AD0C-4446-95F4-E2B62F61BFCE}" type="datetimeFigureOut">
              <a:rPr lang="en-US" smtClean="0"/>
              <a:pPr/>
              <a:t>8/7/12</a:t>
            </a:fld>
            <a:endParaRPr lang="en-US" dirty="0"/>
          </a:p>
        </p:txBody>
      </p:sp>
      <p:sp>
        <p:nvSpPr>
          <p:cNvPr id="6" name="Footer Placeholder 5"/>
          <p:cNvSpPr>
            <a:spLocks noGrp="1"/>
          </p:cNvSpPr>
          <p:nvPr>
            <p:ph type="ftr" sz="quarter" idx="11"/>
          </p:nvPr>
        </p:nvSpPr>
        <p:spPr>
          <a:xfrm>
            <a:off x="2499360" y="3813810"/>
            <a:ext cx="2316480" cy="219075"/>
          </a:xfrm>
          <a:prstGeom prst="rect">
            <a:avLst/>
          </a:prstGeom>
        </p:spPr>
        <p:txBody>
          <a:bodyPr lIns="65306" tIns="32653" rIns="65306" bIns="32653"/>
          <a:lstStyle/>
          <a:p>
            <a:endParaRPr lang="en-US"/>
          </a:p>
        </p:txBody>
      </p:sp>
      <p:sp>
        <p:nvSpPr>
          <p:cNvPr id="7" name="Slide Number Placeholder 6"/>
          <p:cNvSpPr>
            <a:spLocks noGrp="1"/>
          </p:cNvSpPr>
          <p:nvPr>
            <p:ph type="sldNum" sz="quarter" idx="12"/>
          </p:nvPr>
        </p:nvSpPr>
        <p:spPr>
          <a:xfrm>
            <a:off x="5242560" y="3813810"/>
            <a:ext cx="1706880" cy="219075"/>
          </a:xfrm>
          <a:prstGeom prst="rect">
            <a:avLst/>
          </a:prstGeom>
        </p:spPr>
        <p:txBody>
          <a:bodyPr lIns="65306" tIns="32653" rIns="65306" bIns="32653"/>
          <a:lstStyle/>
          <a:p>
            <a:fld id="{8BD4EA55-AECB-4C3B-938F-127A467043E2}" type="slidenum">
              <a:rPr lang="en-US" smtClean="0"/>
              <a:pPr/>
              <a:t>‹#›</a:t>
            </a:fld>
            <a:endParaRPr lang="en-US"/>
          </a:p>
        </p:txBody>
      </p:sp>
      <p:pic>
        <p:nvPicPr>
          <p:cNvPr id="8" name="PP_04_Header.jpg" descr="/Volumes/eGo/S2012/PowerPoint:Keynote/S2012 PPT:KEY/PP_Files/PP_04_Header.jpg"/>
          <p:cNvPicPr>
            <a:picLocks noChangeAspect="1"/>
          </p:cNvPicPr>
          <p:nvPr userDrawn="1"/>
        </p:nvPicPr>
        <p:blipFill>
          <a:blip r:embed="rId2" r:link="rId3"/>
          <a:stretch>
            <a:fillRect/>
          </a:stretch>
        </p:blipFill>
        <p:spPr>
          <a:xfrm>
            <a:off x="0" y="0"/>
            <a:ext cx="7315200" cy="5829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and Content">
    <p:spTree>
      <p:nvGrpSpPr>
        <p:cNvPr id="1" name=""/>
        <p:cNvGrpSpPr/>
        <p:nvPr/>
      </p:nvGrpSpPr>
      <p:grpSpPr>
        <a:xfrm>
          <a:off x="0" y="0"/>
          <a:ext cx="0" cy="0"/>
          <a:chOff x="0" y="0"/>
          <a:chExt cx="0" cy="0"/>
        </a:xfrm>
      </p:grpSpPr>
      <p:sp>
        <p:nvSpPr>
          <p:cNvPr id="9" name="Rectangle 3"/>
          <p:cNvSpPr>
            <a:spLocks noGrp="1" noChangeArrowheads="1"/>
          </p:cNvSpPr>
          <p:nvPr>
            <p:ph type="body" idx="1"/>
          </p:nvPr>
        </p:nvSpPr>
        <p:spPr>
          <a:xfrm>
            <a:off x="279400" y="762000"/>
            <a:ext cx="6807200" cy="3124200"/>
          </a:xfrm>
          <a:prstGeom prst="rect">
            <a:avLst/>
          </a:prstGeom>
        </p:spPr>
        <p:txBody>
          <a:bodyPr/>
          <a:lstStyle/>
          <a:p>
            <a:pPr lvl="0" eaLnBrk="1" hangingPunct="1">
              <a:spcBef>
                <a:spcPts val="200"/>
              </a:spcBef>
              <a:spcAft>
                <a:spcPts val="200"/>
              </a:spcAft>
              <a:buClr>
                <a:schemeClr val="accent6"/>
              </a:buClr>
              <a:buFont typeface="Wingdings" pitchFamily="-112" charset="2"/>
              <a:buChar char="§"/>
              <a:defRPr/>
            </a:pPr>
            <a:r>
              <a:rPr lang="en-US" sz="2000" smtClean="0">
                <a:solidFill>
                  <a:schemeClr val="tx1"/>
                </a:solidFill>
                <a:effectLst/>
                <a:ea typeface="ＭＳ Ｐゴシック" pitchFamily="-112" charset="-128"/>
              </a:rPr>
              <a:t>Click to edit Master text styles</a:t>
            </a:r>
          </a:p>
          <a:p>
            <a:pPr lvl="1" eaLnBrk="1" hangingPunct="1">
              <a:spcBef>
                <a:spcPts val="200"/>
              </a:spcBef>
              <a:spcAft>
                <a:spcPts val="200"/>
              </a:spcAft>
              <a:buClr>
                <a:schemeClr val="accent6"/>
              </a:buClr>
              <a:buFont typeface="Wingdings" pitchFamily="-112" charset="2"/>
              <a:buChar char="§"/>
              <a:defRPr/>
            </a:pPr>
            <a:r>
              <a:rPr lang="en-US" sz="2000" smtClean="0">
                <a:solidFill>
                  <a:schemeClr val="tx1"/>
                </a:solidFill>
                <a:effectLst/>
                <a:ea typeface="ＭＳ Ｐゴシック" pitchFamily="-112" charset="-128"/>
              </a:rPr>
              <a:t>Second level</a:t>
            </a:r>
          </a:p>
          <a:p>
            <a:pPr lvl="2" eaLnBrk="1" hangingPunct="1">
              <a:spcBef>
                <a:spcPts val="200"/>
              </a:spcBef>
              <a:spcAft>
                <a:spcPts val="200"/>
              </a:spcAft>
              <a:buClr>
                <a:schemeClr val="accent6"/>
              </a:buClr>
              <a:buFont typeface="Wingdings" pitchFamily="-112" charset="2"/>
              <a:buChar char="§"/>
              <a:defRPr/>
            </a:pPr>
            <a:r>
              <a:rPr lang="en-US" sz="2000" smtClean="0">
                <a:solidFill>
                  <a:schemeClr val="tx1"/>
                </a:solidFill>
                <a:effectLst/>
                <a:ea typeface="ＭＳ Ｐゴシック" pitchFamily="-112" charset="-128"/>
              </a:rPr>
              <a:t>Third level</a:t>
            </a:r>
          </a:p>
          <a:p>
            <a:pPr lvl="3" eaLnBrk="1" hangingPunct="1">
              <a:spcBef>
                <a:spcPts val="200"/>
              </a:spcBef>
              <a:spcAft>
                <a:spcPts val="200"/>
              </a:spcAft>
              <a:buClr>
                <a:schemeClr val="accent6"/>
              </a:buClr>
              <a:buFont typeface="Wingdings" pitchFamily="-112" charset="2"/>
              <a:buChar char="§"/>
              <a:defRPr/>
            </a:pPr>
            <a:r>
              <a:rPr lang="en-US" sz="2000" smtClean="0">
                <a:solidFill>
                  <a:schemeClr val="tx1"/>
                </a:solidFill>
                <a:effectLst/>
                <a:ea typeface="ＭＳ Ｐゴシック" pitchFamily="-112" charset="-128"/>
              </a:rPr>
              <a:t>Fourth level</a:t>
            </a:r>
          </a:p>
          <a:p>
            <a:pPr lvl="4" eaLnBrk="1" hangingPunct="1">
              <a:spcBef>
                <a:spcPts val="200"/>
              </a:spcBef>
              <a:spcAft>
                <a:spcPts val="200"/>
              </a:spcAft>
              <a:buClr>
                <a:schemeClr val="accent6"/>
              </a:buClr>
              <a:buFont typeface="Wingdings" pitchFamily="-112" charset="2"/>
              <a:buChar char="§"/>
              <a:defRPr/>
            </a:pPr>
            <a:r>
              <a:rPr lang="en-US" sz="2000" smtClean="0">
                <a:solidFill>
                  <a:schemeClr val="tx1"/>
                </a:solidFill>
                <a:effectLst/>
                <a:ea typeface="ＭＳ Ｐゴシック" pitchFamily="-112" charset="-128"/>
              </a:rPr>
              <a:t>Fifth level</a:t>
            </a:r>
            <a:endParaRPr lang="en-US" sz="1800" dirty="0" smtClean="0">
              <a:solidFill>
                <a:schemeClr val="tx1"/>
              </a:solidFill>
              <a:effectLst>
                <a:outerShdw blurRad="38100" dist="38100" dir="2700000" algn="tl">
                  <a:srgbClr val="C0C0C0"/>
                </a:outerShdw>
              </a:effectLst>
              <a:ea typeface="ＭＳ Ｐゴシック" pitchFamily="-112"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0143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65760" y="3813810"/>
            <a:ext cx="1706880" cy="219075"/>
          </a:xfrm>
          <a:prstGeom prst="rect">
            <a:avLst/>
          </a:prstGeom>
        </p:spPr>
        <p:txBody>
          <a:bodyPr lIns="65306" tIns="32653" rIns="65306" bIns="32653"/>
          <a:lstStyle/>
          <a:p>
            <a:fld id="{E1220AB2-AD0C-4446-95F4-E2B62F61BFCE}" type="datetimeFigureOut">
              <a:rPr lang="en-US" smtClean="0"/>
              <a:pPr/>
              <a:t>8/7/12</a:t>
            </a:fld>
            <a:endParaRPr lang="en-US"/>
          </a:p>
        </p:txBody>
      </p:sp>
      <p:sp>
        <p:nvSpPr>
          <p:cNvPr id="4" name="Footer Placeholder 3"/>
          <p:cNvSpPr>
            <a:spLocks noGrp="1"/>
          </p:cNvSpPr>
          <p:nvPr>
            <p:ph type="ftr" sz="quarter" idx="11"/>
          </p:nvPr>
        </p:nvSpPr>
        <p:spPr>
          <a:xfrm>
            <a:off x="2499360" y="3813810"/>
            <a:ext cx="2316480" cy="219075"/>
          </a:xfrm>
          <a:prstGeom prst="rect">
            <a:avLst/>
          </a:prstGeom>
        </p:spPr>
        <p:txBody>
          <a:bodyPr lIns="65306" tIns="32653" rIns="65306" bIns="32653"/>
          <a:lstStyle/>
          <a:p>
            <a:endParaRPr lang="en-US"/>
          </a:p>
        </p:txBody>
      </p:sp>
      <p:sp>
        <p:nvSpPr>
          <p:cNvPr id="5" name="Slide Number Placeholder 4"/>
          <p:cNvSpPr>
            <a:spLocks noGrp="1"/>
          </p:cNvSpPr>
          <p:nvPr>
            <p:ph type="sldNum" sz="quarter" idx="12"/>
          </p:nvPr>
        </p:nvSpPr>
        <p:spPr>
          <a:xfrm>
            <a:off x="5242560" y="3813810"/>
            <a:ext cx="1706880" cy="219075"/>
          </a:xfrm>
          <a:prstGeom prst="rect">
            <a:avLst/>
          </a:prstGeom>
        </p:spPr>
        <p:txBody>
          <a:bodyPr lIns="65306" tIns="32653" rIns="65306" bIns="32653"/>
          <a:lstStyle/>
          <a:p>
            <a:fld id="{8BD4EA55-AECB-4C3B-938F-127A467043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760" y="1317307"/>
            <a:ext cx="3230880" cy="2715578"/>
          </a:xfrm>
          <a:prstGeom prst="rect">
            <a:avLst/>
          </a:prstGeom>
        </p:spPr>
        <p:txBody>
          <a:bodyPr/>
          <a:lstStyle>
            <a:lvl1pPr>
              <a:defRPr sz="16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718560" y="960120"/>
            <a:ext cx="3230880" cy="2715578"/>
          </a:xfrm>
          <a:prstGeom prst="rect">
            <a:avLst/>
          </a:prstGeom>
        </p:spPr>
        <p:txBody>
          <a:bodyPr/>
          <a:lstStyle>
            <a:lvl1pPr>
              <a:defRPr sz="16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365760" y="3813810"/>
            <a:ext cx="1706880" cy="219075"/>
          </a:xfrm>
          <a:prstGeom prst="rect">
            <a:avLst/>
          </a:prstGeom>
        </p:spPr>
        <p:txBody>
          <a:bodyPr lIns="65306" tIns="32653" rIns="65306" bIns="32653"/>
          <a:lstStyle/>
          <a:p>
            <a:fld id="{E1220AB2-AD0C-4446-95F4-E2B62F61BFCE}" type="datetimeFigureOut">
              <a:rPr lang="en-US" smtClean="0"/>
              <a:pPr/>
              <a:t>8/7/12</a:t>
            </a:fld>
            <a:endParaRPr lang="en-US" dirty="0"/>
          </a:p>
        </p:txBody>
      </p:sp>
      <p:sp>
        <p:nvSpPr>
          <p:cNvPr id="6" name="Footer Placeholder 5"/>
          <p:cNvSpPr>
            <a:spLocks noGrp="1"/>
          </p:cNvSpPr>
          <p:nvPr>
            <p:ph type="ftr" sz="quarter" idx="11"/>
          </p:nvPr>
        </p:nvSpPr>
        <p:spPr>
          <a:xfrm>
            <a:off x="2499360" y="3813810"/>
            <a:ext cx="2316480" cy="219075"/>
          </a:xfrm>
          <a:prstGeom prst="rect">
            <a:avLst/>
          </a:prstGeom>
        </p:spPr>
        <p:txBody>
          <a:bodyPr lIns="65306" tIns="32653" rIns="65306" bIns="32653"/>
          <a:lstStyle/>
          <a:p>
            <a:endParaRPr lang="en-US"/>
          </a:p>
        </p:txBody>
      </p:sp>
      <p:sp>
        <p:nvSpPr>
          <p:cNvPr id="7" name="Slide Number Placeholder 6"/>
          <p:cNvSpPr>
            <a:spLocks noGrp="1"/>
          </p:cNvSpPr>
          <p:nvPr>
            <p:ph type="sldNum" sz="quarter" idx="12"/>
          </p:nvPr>
        </p:nvSpPr>
        <p:spPr>
          <a:xfrm>
            <a:off x="5242560" y="3813810"/>
            <a:ext cx="1706880" cy="219075"/>
          </a:xfrm>
          <a:prstGeom prst="rect">
            <a:avLst/>
          </a:prstGeom>
        </p:spPr>
        <p:txBody>
          <a:bodyPr lIns="65306" tIns="32653" rIns="65306" bIns="32653"/>
          <a:lstStyle/>
          <a:p>
            <a:fld id="{8BD4EA55-AECB-4C3B-938F-127A467043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Text, and Content">
    <p:spTree>
      <p:nvGrpSpPr>
        <p:cNvPr id="1" name=""/>
        <p:cNvGrpSpPr/>
        <p:nvPr/>
      </p:nvGrpSpPr>
      <p:grpSpPr>
        <a:xfrm>
          <a:off x="0" y="0"/>
          <a:ext cx="0" cy="0"/>
          <a:chOff x="0" y="0"/>
          <a:chExt cx="0" cy="0"/>
        </a:xfrm>
      </p:grpSpPr>
      <p:sp>
        <p:nvSpPr>
          <p:cNvPr id="12" name="Rectangle 3"/>
          <p:cNvSpPr>
            <a:spLocks noGrp="1" noChangeArrowheads="1"/>
          </p:cNvSpPr>
          <p:nvPr>
            <p:ph type="body" sz="half" idx="4294967295"/>
          </p:nvPr>
        </p:nvSpPr>
        <p:spPr>
          <a:xfrm>
            <a:off x="244475" y="745181"/>
            <a:ext cx="3303588" cy="3065462"/>
          </a:xfrm>
          <a:prstGeom prst="rect">
            <a:avLst/>
          </a:prstGeom>
        </p:spPr>
        <p:txBody>
          <a:bodyPr>
            <a:normAutofit/>
          </a:bodyPr>
          <a:lstStyle/>
          <a:p>
            <a:pPr lvl="0" eaLnBrk="1" hangingPunct="1">
              <a:spcBef>
                <a:spcPts val="200"/>
              </a:spcBef>
              <a:spcAft>
                <a:spcPts val="200"/>
              </a:spcAft>
              <a:buClr>
                <a:schemeClr val="accent6"/>
              </a:buClr>
              <a:buFont typeface="Wingdings" charset="0"/>
              <a:buChar char="§"/>
            </a:pPr>
            <a:r>
              <a:rPr lang="en-US" sz="2100" smtClean="0">
                <a:solidFill>
                  <a:schemeClr val="tx1"/>
                </a:solidFill>
                <a:effectLst/>
                <a:latin typeface="Arial" charset="0"/>
                <a:ea typeface="ＭＳ Ｐゴシック" charset="0"/>
                <a:cs typeface="ＭＳ Ｐゴシック" charset="0"/>
              </a:rPr>
              <a:t>Click to edit Master text styles</a:t>
            </a:r>
          </a:p>
          <a:p>
            <a:pPr lvl="1" eaLnBrk="1" hangingPunct="1">
              <a:spcBef>
                <a:spcPts val="200"/>
              </a:spcBef>
              <a:spcAft>
                <a:spcPts val="200"/>
              </a:spcAft>
              <a:buClr>
                <a:schemeClr val="accent6"/>
              </a:buClr>
              <a:buFont typeface="Wingdings" charset="0"/>
              <a:buChar char="§"/>
            </a:pPr>
            <a:r>
              <a:rPr lang="en-US" sz="2100" smtClean="0">
                <a:solidFill>
                  <a:schemeClr val="tx1"/>
                </a:solidFill>
                <a:effectLst/>
                <a:latin typeface="Arial" charset="0"/>
                <a:ea typeface="ＭＳ Ｐゴシック" charset="0"/>
                <a:cs typeface="ＭＳ Ｐゴシック" charset="0"/>
              </a:rPr>
              <a:t>Second level</a:t>
            </a:r>
          </a:p>
          <a:p>
            <a:pPr lvl="2" eaLnBrk="1" hangingPunct="1">
              <a:spcBef>
                <a:spcPts val="200"/>
              </a:spcBef>
              <a:spcAft>
                <a:spcPts val="200"/>
              </a:spcAft>
              <a:buClr>
                <a:schemeClr val="accent6"/>
              </a:buClr>
              <a:buFont typeface="Wingdings" charset="0"/>
              <a:buChar char="§"/>
            </a:pPr>
            <a:r>
              <a:rPr lang="en-US" sz="2100" smtClean="0">
                <a:solidFill>
                  <a:schemeClr val="tx1"/>
                </a:solidFill>
                <a:effectLst/>
                <a:latin typeface="Arial" charset="0"/>
                <a:ea typeface="ＭＳ Ｐゴシック" charset="0"/>
                <a:cs typeface="ＭＳ Ｐゴシック" charset="0"/>
              </a:rPr>
              <a:t>Third level</a:t>
            </a:r>
          </a:p>
          <a:p>
            <a:pPr lvl="3" eaLnBrk="1" hangingPunct="1">
              <a:spcBef>
                <a:spcPts val="200"/>
              </a:spcBef>
              <a:spcAft>
                <a:spcPts val="200"/>
              </a:spcAft>
              <a:buClr>
                <a:schemeClr val="accent6"/>
              </a:buClr>
              <a:buFont typeface="Wingdings" charset="0"/>
              <a:buChar char="§"/>
            </a:pPr>
            <a:r>
              <a:rPr lang="en-US" sz="2100" smtClean="0">
                <a:solidFill>
                  <a:schemeClr val="tx1"/>
                </a:solidFill>
                <a:effectLst/>
                <a:latin typeface="Arial" charset="0"/>
                <a:ea typeface="ＭＳ Ｐゴシック" charset="0"/>
                <a:cs typeface="ＭＳ Ｐゴシック" charset="0"/>
              </a:rPr>
              <a:t>Fourth level</a:t>
            </a:r>
          </a:p>
        </p:txBody>
      </p:sp>
      <p:sp>
        <p:nvSpPr>
          <p:cNvPr id="13" name="Rectangle 4"/>
          <p:cNvSpPr>
            <a:spLocks noGrp="1" noChangeArrowheads="1"/>
          </p:cNvSpPr>
          <p:nvPr>
            <p:ph sz="half" idx="4294967295"/>
          </p:nvPr>
        </p:nvSpPr>
        <p:spPr>
          <a:xfrm>
            <a:off x="3803650" y="762644"/>
            <a:ext cx="3305175" cy="3041650"/>
          </a:xfrm>
          <a:prstGeom prst="rect">
            <a:avLst/>
          </a:prstGeom>
        </p:spPr>
        <p:txBody>
          <a:bodyPr/>
          <a:lstStyle/>
          <a:p>
            <a:pPr lvl="0" eaLnBrk="1" hangingPunct="1">
              <a:buFontTx/>
              <a:buNone/>
              <a:defRPr/>
            </a:pPr>
            <a:r>
              <a:rPr lang="en-US" sz="2200" smtClean="0">
                <a:effectLst>
                  <a:outerShdw blurRad="38100" dist="38100" dir="2700000" algn="tl">
                    <a:srgbClr val="C0C0C0"/>
                  </a:outerShdw>
                </a:effectLst>
                <a:ea typeface="ＭＳ Ｐゴシック" pitchFamily="-112" charset="-128"/>
              </a:rPr>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5536983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5760" y="3813810"/>
            <a:ext cx="1706880" cy="219075"/>
          </a:xfrm>
          <a:prstGeom prst="rect">
            <a:avLst/>
          </a:prstGeom>
        </p:spPr>
        <p:txBody>
          <a:bodyPr lIns="65306" tIns="32653" rIns="65306" bIns="32653"/>
          <a:lstStyle/>
          <a:p>
            <a:fld id="{E1220AB2-AD0C-4446-95F4-E2B62F61BFCE}" type="datetimeFigureOut">
              <a:rPr lang="en-US" smtClean="0"/>
              <a:pPr/>
              <a:t>8/7/12</a:t>
            </a:fld>
            <a:endParaRPr lang="en-US"/>
          </a:p>
        </p:txBody>
      </p:sp>
      <p:sp>
        <p:nvSpPr>
          <p:cNvPr id="3" name="Footer Placeholder 2"/>
          <p:cNvSpPr>
            <a:spLocks noGrp="1"/>
          </p:cNvSpPr>
          <p:nvPr>
            <p:ph type="ftr" sz="quarter" idx="11"/>
          </p:nvPr>
        </p:nvSpPr>
        <p:spPr>
          <a:xfrm>
            <a:off x="2499360" y="3813810"/>
            <a:ext cx="2316480" cy="219075"/>
          </a:xfrm>
          <a:prstGeom prst="rect">
            <a:avLst/>
          </a:prstGeom>
        </p:spPr>
        <p:txBody>
          <a:bodyPr lIns="65306" tIns="32653" rIns="65306" bIns="32653"/>
          <a:lstStyle/>
          <a:p>
            <a:endParaRPr lang="en-US"/>
          </a:p>
        </p:txBody>
      </p:sp>
      <p:sp>
        <p:nvSpPr>
          <p:cNvPr id="4" name="Slide Number Placeholder 3"/>
          <p:cNvSpPr>
            <a:spLocks noGrp="1"/>
          </p:cNvSpPr>
          <p:nvPr>
            <p:ph type="sldNum" sz="quarter" idx="12"/>
          </p:nvPr>
        </p:nvSpPr>
        <p:spPr>
          <a:xfrm>
            <a:off x="5242560" y="3813810"/>
            <a:ext cx="1706880" cy="219075"/>
          </a:xfrm>
          <a:prstGeom prst="rect">
            <a:avLst/>
          </a:prstGeom>
        </p:spPr>
        <p:txBody>
          <a:bodyPr lIns="65306" tIns="32653" rIns="65306" bIns="32653"/>
          <a:lstStyle/>
          <a:p>
            <a:fld id="{8BD4EA55-AECB-4C3B-938F-127A467043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5760" y="3813810"/>
            <a:ext cx="1706880" cy="219075"/>
          </a:xfrm>
          <a:prstGeom prst="rect">
            <a:avLst/>
          </a:prstGeom>
        </p:spPr>
        <p:txBody>
          <a:bodyPr lIns="65306" tIns="32653" rIns="65306" bIns="32653"/>
          <a:lstStyle/>
          <a:p>
            <a:fld id="{E1220AB2-AD0C-4446-95F4-E2B62F61BFCE}" type="datetimeFigureOut">
              <a:rPr lang="en-US" smtClean="0"/>
              <a:pPr/>
              <a:t>8/7/12</a:t>
            </a:fld>
            <a:endParaRPr lang="en-US"/>
          </a:p>
        </p:txBody>
      </p:sp>
      <p:sp>
        <p:nvSpPr>
          <p:cNvPr id="3" name="Footer Placeholder 2"/>
          <p:cNvSpPr>
            <a:spLocks noGrp="1"/>
          </p:cNvSpPr>
          <p:nvPr>
            <p:ph type="ftr" sz="quarter" idx="11"/>
          </p:nvPr>
        </p:nvSpPr>
        <p:spPr>
          <a:xfrm>
            <a:off x="2499360" y="3813810"/>
            <a:ext cx="2316480" cy="219075"/>
          </a:xfrm>
          <a:prstGeom prst="rect">
            <a:avLst/>
          </a:prstGeom>
        </p:spPr>
        <p:txBody>
          <a:bodyPr lIns="65306" tIns="32653" rIns="65306" bIns="32653"/>
          <a:lstStyle/>
          <a:p>
            <a:endParaRPr lang="en-US"/>
          </a:p>
        </p:txBody>
      </p:sp>
      <p:sp>
        <p:nvSpPr>
          <p:cNvPr id="4" name="Slide Number Placeholder 3"/>
          <p:cNvSpPr>
            <a:spLocks noGrp="1"/>
          </p:cNvSpPr>
          <p:nvPr>
            <p:ph type="sldNum" sz="quarter" idx="12"/>
          </p:nvPr>
        </p:nvSpPr>
        <p:spPr>
          <a:xfrm>
            <a:off x="5242560" y="3813810"/>
            <a:ext cx="1706880" cy="219075"/>
          </a:xfrm>
          <a:prstGeom prst="rect">
            <a:avLst/>
          </a:prstGeom>
        </p:spPr>
        <p:txBody>
          <a:bodyPr lIns="65306" tIns="32653" rIns="65306" bIns="32653"/>
          <a:lstStyle/>
          <a:p>
            <a:fld id="{8BD4EA55-AECB-4C3B-938F-127A467043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721475" cy="609600"/>
          </a:xfrm>
          <a:prstGeom prst="rect">
            <a:avLst/>
          </a:prstGeom>
        </p:spPr>
        <p:txBody>
          <a:bodyPr/>
          <a:lstStyle>
            <a:lvl1pPr>
              <a:defRPr>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365760" y="3813810"/>
            <a:ext cx="1706880" cy="219075"/>
          </a:xfrm>
          <a:prstGeom prst="rect">
            <a:avLst/>
          </a:prstGeom>
        </p:spPr>
        <p:txBody>
          <a:bodyPr lIns="65306" tIns="32653" rIns="65306" bIns="32653"/>
          <a:lstStyle/>
          <a:p>
            <a:fld id="{E1220AB2-AD0C-4446-95F4-E2B62F61BFCE}" type="datetimeFigureOut">
              <a:rPr lang="en-US" smtClean="0"/>
              <a:pPr/>
              <a:t>8/7/12</a:t>
            </a:fld>
            <a:endParaRPr lang="en-US"/>
          </a:p>
        </p:txBody>
      </p:sp>
      <p:sp>
        <p:nvSpPr>
          <p:cNvPr id="4" name="Footer Placeholder 3"/>
          <p:cNvSpPr>
            <a:spLocks noGrp="1"/>
          </p:cNvSpPr>
          <p:nvPr>
            <p:ph type="ftr" sz="quarter" idx="11"/>
          </p:nvPr>
        </p:nvSpPr>
        <p:spPr>
          <a:xfrm>
            <a:off x="2499360" y="3813810"/>
            <a:ext cx="2316480" cy="219075"/>
          </a:xfrm>
          <a:prstGeom prst="rect">
            <a:avLst/>
          </a:prstGeom>
        </p:spPr>
        <p:txBody>
          <a:bodyPr lIns="65306" tIns="32653" rIns="65306" bIns="32653"/>
          <a:lstStyle/>
          <a:p>
            <a:endParaRPr lang="en-US"/>
          </a:p>
        </p:txBody>
      </p:sp>
      <p:sp>
        <p:nvSpPr>
          <p:cNvPr id="5" name="Slide Number Placeholder 4"/>
          <p:cNvSpPr>
            <a:spLocks noGrp="1"/>
          </p:cNvSpPr>
          <p:nvPr>
            <p:ph type="sldNum" sz="quarter" idx="12"/>
          </p:nvPr>
        </p:nvSpPr>
        <p:spPr>
          <a:xfrm>
            <a:off x="5242560" y="3813810"/>
            <a:ext cx="1706880" cy="219075"/>
          </a:xfrm>
          <a:prstGeom prst="rect">
            <a:avLst/>
          </a:prstGeom>
        </p:spPr>
        <p:txBody>
          <a:bodyPr lIns="65306" tIns="32653" rIns="65306" bIns="32653"/>
          <a:lstStyle/>
          <a:p>
            <a:fld id="{8BD4EA55-AECB-4C3B-938F-127A467043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294642" y="838200"/>
            <a:ext cx="6746015" cy="946683"/>
          </a:xfrm>
          <a:prstGeom prst="rect">
            <a:avLst/>
          </a:prstGeom>
        </p:spPr>
        <p:txBody>
          <a:bodyPr/>
          <a:lstStyle>
            <a:lvl1pPr algn="ctr">
              <a:defRPr sz="3200">
                <a:solidFill>
                  <a:schemeClr val="bg2"/>
                </a:solidFill>
              </a:defRPr>
            </a:lvl1pPr>
          </a:lstStyle>
          <a:p>
            <a:r>
              <a:rPr lang="en-US" dirty="0"/>
              <a:t>Click to edit Master title style</a:t>
            </a:r>
          </a:p>
        </p:txBody>
      </p:sp>
      <p:sp>
        <p:nvSpPr>
          <p:cNvPr id="44035" name="Rectangle 3"/>
          <p:cNvSpPr>
            <a:spLocks noGrp="1" noChangeArrowheads="1"/>
          </p:cNvSpPr>
          <p:nvPr>
            <p:ph type="subTitle" idx="1"/>
          </p:nvPr>
        </p:nvSpPr>
        <p:spPr>
          <a:xfrm>
            <a:off x="297181" y="1981200"/>
            <a:ext cx="6744970" cy="1680211"/>
          </a:xfrm>
        </p:spPr>
        <p:txBody>
          <a:bodyPr/>
          <a:lstStyle>
            <a:lvl1pPr marL="0" indent="0" algn="ctr">
              <a:buFontTx/>
              <a:buNone/>
              <a:defRPr>
                <a:solidFill>
                  <a:schemeClr val="tx1"/>
                </a:solidFill>
              </a:defRPr>
            </a:lvl1pPr>
          </a:lstStyle>
          <a:p>
            <a:r>
              <a:rPr lang="en-US" dirty="0"/>
              <a:t>Click to edit Master subtitle style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0658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1" Type="http://schemas.openxmlformats.org/officeDocument/2006/relationships/image" Target="file://localhost/Volumes/eGo/S2012/PowerPoint:Keynote/S2012%20PPT:KEY/PP_Files/PP_04_Header.jpg"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theme" Target="../theme/theme2.xml"/><Relationship Id="rId7" Type="http://schemas.openxmlformats.org/officeDocument/2006/relationships/image" Target="../media/image1.jpeg"/><Relationship Id="rId8" Type="http://schemas.openxmlformats.org/officeDocument/2006/relationships/image" Target="file://localhost/Volumes/eGo/S2012/PowerPoint:Keynote/S2012%20PPT:KEY/PP_Files/PP_04_Header.jpg" TargetMode="External"/><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FFFFFF"/>
        </a:solidFill>
        <a:effectLst/>
      </p:bgPr>
    </p:bg>
    <p:spTree>
      <p:nvGrpSpPr>
        <p:cNvPr id="1" name=""/>
        <p:cNvGrpSpPr/>
        <p:nvPr/>
      </p:nvGrpSpPr>
      <p:grpSpPr>
        <a:xfrm>
          <a:off x="0" y="0"/>
          <a:ext cx="0" cy="0"/>
          <a:chOff x="0" y="0"/>
          <a:chExt cx="0" cy="0"/>
        </a:xfrm>
      </p:grpSpPr>
      <p:pic>
        <p:nvPicPr>
          <p:cNvPr id="2" name="PP_04_Header.jpg" descr="/Volumes/eGo/S2012/PowerPoint:Keynote/S2012 PPT:KEY/PP_Files/PP_04_Header.jpg"/>
          <p:cNvPicPr>
            <a:picLocks noChangeAspect="1"/>
          </p:cNvPicPr>
          <p:nvPr userDrawn="1"/>
        </p:nvPicPr>
        <p:blipFill>
          <a:blip r:embed="rId10" r:link="rId11"/>
          <a:stretch>
            <a:fillRect/>
          </a:stretch>
        </p:blipFill>
        <p:spPr>
          <a:xfrm>
            <a:off x="0" y="0"/>
            <a:ext cx="7315200" cy="582930"/>
          </a:xfrm>
          <a:prstGeom prst="rect">
            <a:avLst/>
          </a:prstGeom>
        </p:spPr>
      </p:pic>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xStyles>
    <p:titleStyle>
      <a:lvl1pPr algn="l" rtl="0" eaLnBrk="0" fontAlgn="base" hangingPunct="0">
        <a:spcBef>
          <a:spcPct val="0"/>
        </a:spcBef>
        <a:spcAft>
          <a:spcPct val="0"/>
        </a:spcAft>
        <a:defRPr sz="3000" b="1">
          <a:solidFill>
            <a:schemeClr val="bg2"/>
          </a:solidFill>
          <a:effectLst/>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5pPr>
      <a:lvl6pPr marL="365760" algn="l" rtl="0" fontAlgn="base">
        <a:spcBef>
          <a:spcPct val="0"/>
        </a:spcBef>
        <a:spcAft>
          <a:spcPct val="0"/>
        </a:spcAft>
        <a:defRPr sz="3000" b="1">
          <a:solidFill>
            <a:schemeClr val="tx2"/>
          </a:solidFill>
          <a:latin typeface="Arial" pitchFamily="-108" charset="0"/>
        </a:defRPr>
      </a:lvl6pPr>
      <a:lvl7pPr marL="731520" algn="l" rtl="0" fontAlgn="base">
        <a:spcBef>
          <a:spcPct val="0"/>
        </a:spcBef>
        <a:spcAft>
          <a:spcPct val="0"/>
        </a:spcAft>
        <a:defRPr sz="3000" b="1">
          <a:solidFill>
            <a:schemeClr val="tx2"/>
          </a:solidFill>
          <a:latin typeface="Arial" pitchFamily="-108" charset="0"/>
        </a:defRPr>
      </a:lvl7pPr>
      <a:lvl8pPr marL="1097280" algn="l" rtl="0" fontAlgn="base">
        <a:spcBef>
          <a:spcPct val="0"/>
        </a:spcBef>
        <a:spcAft>
          <a:spcPct val="0"/>
        </a:spcAft>
        <a:defRPr sz="3000" b="1">
          <a:solidFill>
            <a:schemeClr val="tx2"/>
          </a:solidFill>
          <a:latin typeface="Arial" pitchFamily="-108" charset="0"/>
        </a:defRPr>
      </a:lvl8pPr>
      <a:lvl9pPr marL="1463040" algn="l" rtl="0" fontAlgn="base">
        <a:spcBef>
          <a:spcPct val="0"/>
        </a:spcBef>
        <a:spcAft>
          <a:spcPct val="0"/>
        </a:spcAft>
        <a:defRPr sz="3000" b="1">
          <a:solidFill>
            <a:schemeClr val="tx2"/>
          </a:solidFill>
          <a:latin typeface="Arial" pitchFamily="-108" charset="0"/>
        </a:defRPr>
      </a:lvl9pPr>
    </p:titleStyle>
    <p:body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p:bodyStyle>
    <p:otherStyle>
      <a:defPPr>
        <a:defRPr lang="en-US"/>
      </a:defPPr>
      <a:lvl1pPr marL="0" algn="l" defTabSz="365760" rtl="0" eaLnBrk="1" latinLnBrk="0" hangingPunct="1">
        <a:defRPr sz="1400" kern="1200">
          <a:solidFill>
            <a:schemeClr val="tx1"/>
          </a:solidFill>
          <a:latin typeface="+mn-lt"/>
          <a:ea typeface="+mn-ea"/>
          <a:cs typeface="+mn-cs"/>
        </a:defRPr>
      </a:lvl1pPr>
      <a:lvl2pPr marL="365760" algn="l" defTabSz="365760" rtl="0" eaLnBrk="1" latinLnBrk="0" hangingPunct="1">
        <a:defRPr sz="1400" kern="1200">
          <a:solidFill>
            <a:schemeClr val="tx1"/>
          </a:solidFill>
          <a:latin typeface="+mn-lt"/>
          <a:ea typeface="+mn-ea"/>
          <a:cs typeface="+mn-cs"/>
        </a:defRPr>
      </a:lvl2pPr>
      <a:lvl3pPr marL="731520" algn="l" defTabSz="365760" rtl="0" eaLnBrk="1" latinLnBrk="0" hangingPunct="1">
        <a:defRPr sz="1400" kern="1200">
          <a:solidFill>
            <a:schemeClr val="tx1"/>
          </a:solidFill>
          <a:latin typeface="+mn-lt"/>
          <a:ea typeface="+mn-ea"/>
          <a:cs typeface="+mn-cs"/>
        </a:defRPr>
      </a:lvl3pPr>
      <a:lvl4pPr marL="1097280" algn="l" defTabSz="365760" rtl="0" eaLnBrk="1" latinLnBrk="0" hangingPunct="1">
        <a:defRPr sz="1400" kern="1200">
          <a:solidFill>
            <a:schemeClr val="tx1"/>
          </a:solidFill>
          <a:latin typeface="+mn-lt"/>
          <a:ea typeface="+mn-ea"/>
          <a:cs typeface="+mn-cs"/>
        </a:defRPr>
      </a:lvl4pPr>
      <a:lvl5pPr marL="1463040" algn="l" defTabSz="365760" rtl="0" eaLnBrk="1" latinLnBrk="0" hangingPunct="1">
        <a:defRPr sz="1400" kern="1200">
          <a:solidFill>
            <a:schemeClr val="tx1"/>
          </a:solidFill>
          <a:latin typeface="+mn-lt"/>
          <a:ea typeface="+mn-ea"/>
          <a:cs typeface="+mn-cs"/>
        </a:defRPr>
      </a:lvl5pPr>
      <a:lvl6pPr marL="1828800" algn="l" defTabSz="365760" rtl="0" eaLnBrk="1" latinLnBrk="0" hangingPunct="1">
        <a:defRPr sz="1400" kern="1200">
          <a:solidFill>
            <a:schemeClr val="tx1"/>
          </a:solidFill>
          <a:latin typeface="+mn-lt"/>
          <a:ea typeface="+mn-ea"/>
          <a:cs typeface="+mn-cs"/>
        </a:defRPr>
      </a:lvl6pPr>
      <a:lvl7pPr marL="2194560" algn="l" defTabSz="365760" rtl="0" eaLnBrk="1" latinLnBrk="0" hangingPunct="1">
        <a:defRPr sz="1400" kern="1200">
          <a:solidFill>
            <a:schemeClr val="tx1"/>
          </a:solidFill>
          <a:latin typeface="+mn-lt"/>
          <a:ea typeface="+mn-ea"/>
          <a:cs typeface="+mn-cs"/>
        </a:defRPr>
      </a:lvl7pPr>
      <a:lvl8pPr marL="2560320" algn="l" defTabSz="365760" rtl="0" eaLnBrk="1" latinLnBrk="0" hangingPunct="1">
        <a:defRPr sz="1400" kern="1200">
          <a:solidFill>
            <a:schemeClr val="tx1"/>
          </a:solidFill>
          <a:latin typeface="+mn-lt"/>
          <a:ea typeface="+mn-ea"/>
          <a:cs typeface="+mn-cs"/>
        </a:defRPr>
      </a:lvl8pPr>
      <a:lvl9pPr marL="2926080" algn="l" defTabSz="36576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FFFFFF"/>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bwMode="auto">
          <a:xfrm>
            <a:off x="244475" y="914400"/>
            <a:ext cx="6731000" cy="3063875"/>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8" name="PP_04_Header.jpg" descr="/Volumes/eGo/S2012/PowerPoint:Keynote/S2012 PPT:KEY/PP_Files/PP_04_Header.jpg"/>
          <p:cNvPicPr>
            <a:picLocks noChangeAspect="1"/>
          </p:cNvPicPr>
          <p:nvPr userDrawn="1"/>
        </p:nvPicPr>
        <p:blipFill>
          <a:blip r:embed="rId7" r:link="rId8"/>
          <a:stretch>
            <a:fillRect/>
          </a:stretch>
        </p:blipFill>
        <p:spPr>
          <a:xfrm>
            <a:off x="0" y="0"/>
            <a:ext cx="7315200" cy="582930"/>
          </a:xfrm>
          <a:prstGeom prst="rect">
            <a:avLst/>
          </a:prstGeom>
        </p:spPr>
      </p:pic>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txStyles>
    <p:titleStyle>
      <a:lvl1pPr algn="l" rtl="0" eaLnBrk="0" fontAlgn="base" hangingPunct="0">
        <a:spcBef>
          <a:spcPct val="0"/>
        </a:spcBef>
        <a:spcAft>
          <a:spcPct val="0"/>
        </a:spcAft>
        <a:defRPr lang="en-US" sz="2400" b="1" dirty="0">
          <a:solidFill>
            <a:schemeClr val="bg2"/>
          </a:solidFill>
          <a:effectLst>
            <a:outerShdw blurRad="50800" dist="38100" dir="2700000" algn="tl" rotWithShape="0">
              <a:schemeClr val="accent4">
                <a:alpha val="43000"/>
              </a:schemeClr>
            </a:outerShdw>
          </a:effectLst>
          <a:latin typeface="Arial Bold" charset="0"/>
          <a:ea typeface="ＭＳ Ｐゴシック" pitchFamily="-108" charset="-128"/>
          <a:cs typeface="ＭＳ Ｐゴシック" pitchFamily="-108" charset="-128"/>
        </a:defRPr>
      </a:lvl1pPr>
      <a:lvl2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5pPr>
      <a:lvl6pPr marL="365760" algn="l" rtl="0" fontAlgn="base">
        <a:spcBef>
          <a:spcPct val="0"/>
        </a:spcBef>
        <a:spcAft>
          <a:spcPct val="0"/>
        </a:spcAft>
        <a:defRPr sz="3000" b="1">
          <a:solidFill>
            <a:schemeClr val="tx2"/>
          </a:solidFill>
          <a:latin typeface="Arial" pitchFamily="-108" charset="0"/>
        </a:defRPr>
      </a:lvl6pPr>
      <a:lvl7pPr marL="731520" algn="l" rtl="0" fontAlgn="base">
        <a:spcBef>
          <a:spcPct val="0"/>
        </a:spcBef>
        <a:spcAft>
          <a:spcPct val="0"/>
        </a:spcAft>
        <a:defRPr sz="3000" b="1">
          <a:solidFill>
            <a:schemeClr val="tx2"/>
          </a:solidFill>
          <a:latin typeface="Arial" pitchFamily="-108" charset="0"/>
        </a:defRPr>
      </a:lvl7pPr>
      <a:lvl8pPr marL="1097280" algn="l" rtl="0" fontAlgn="base">
        <a:spcBef>
          <a:spcPct val="0"/>
        </a:spcBef>
        <a:spcAft>
          <a:spcPct val="0"/>
        </a:spcAft>
        <a:defRPr sz="3000" b="1">
          <a:solidFill>
            <a:schemeClr val="tx2"/>
          </a:solidFill>
          <a:latin typeface="Arial" pitchFamily="-108" charset="0"/>
        </a:defRPr>
      </a:lvl8pPr>
      <a:lvl9pPr marL="1463040" algn="l" rtl="0" fontAlgn="base">
        <a:spcBef>
          <a:spcPct val="0"/>
        </a:spcBef>
        <a:spcAft>
          <a:spcPct val="0"/>
        </a:spcAft>
        <a:defRPr sz="3000" b="1">
          <a:solidFill>
            <a:schemeClr val="tx2"/>
          </a:solidFill>
          <a:latin typeface="Arial" pitchFamily="-108" charset="0"/>
        </a:defRPr>
      </a:lvl9pPr>
    </p:titleStyle>
    <p:bodyStyle>
      <a:lvl1pPr marL="273050" indent="-273050" algn="l" rtl="0" eaLnBrk="0" fontAlgn="base" hangingPunct="0">
        <a:lnSpc>
          <a:spcPct val="110000"/>
        </a:lnSpc>
        <a:spcBef>
          <a:spcPts val="475"/>
        </a:spcBef>
        <a:spcAft>
          <a:spcPts val="475"/>
        </a:spcAft>
        <a:buClr>
          <a:schemeClr val="accent6"/>
        </a:buClr>
        <a:buSzPct val="110000"/>
        <a:buFont typeface="Wingdings" charset="2"/>
        <a:buChar char="§"/>
        <a:defRPr lang="en-US" sz="2000" dirty="0" smtClean="0">
          <a:solidFill>
            <a:schemeClr val="tx1"/>
          </a:solidFill>
          <a:effectLst/>
          <a:latin typeface="+mn-lt"/>
          <a:ea typeface="ＭＳ Ｐゴシック" pitchFamily="-112"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Wingdings" charset="2"/>
        <a:buChar char="§"/>
        <a:defRPr lang="en-US" sz="1700" dirty="0" smtClean="0">
          <a:solidFill>
            <a:schemeClr val="tx1"/>
          </a:solidFill>
          <a:effectLst/>
          <a:latin typeface="+mn-lt"/>
          <a:ea typeface="ＭＳ Ｐゴシック" pitchFamily="-112" charset="-128"/>
          <a:cs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Font typeface="Wingdings" charset="2"/>
        <a:buChar char="§"/>
        <a:defRPr lang="en-US" sz="1700" dirty="0" smtClean="0">
          <a:solidFill>
            <a:schemeClr val="tx1"/>
          </a:solidFill>
          <a:effectLst/>
          <a:latin typeface="+mn-lt"/>
          <a:ea typeface="ＭＳ Ｐゴシック" pitchFamily="-112" charset="-128"/>
          <a:cs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Wingdings" charset="2"/>
        <a:buChar char="§"/>
        <a:defRPr lang="en-US" sz="1700" dirty="0" smtClean="0">
          <a:solidFill>
            <a:schemeClr val="tx1"/>
          </a:solidFill>
          <a:effectLst/>
          <a:latin typeface="+mn-lt"/>
          <a:ea typeface="ＭＳ Ｐゴシック" pitchFamily="-112" charset="-128"/>
          <a:cs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Wingdings" charset="2"/>
        <a:buChar char="§"/>
        <a:defRPr lang="en-US" sz="1700" dirty="0" smtClean="0">
          <a:solidFill>
            <a:schemeClr val="tx1"/>
          </a:solidFill>
          <a:effectLst/>
          <a:latin typeface="+mn-lt"/>
          <a:ea typeface="ＭＳ Ｐゴシック" pitchFamily="-112" charset="-128"/>
          <a:cs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p:bodyStyle>
    <p:otherStyle>
      <a:defPPr>
        <a:defRPr lang="en-US"/>
      </a:defPPr>
      <a:lvl1pPr marL="0" algn="l" defTabSz="365760" rtl="0" eaLnBrk="1" latinLnBrk="0" hangingPunct="1">
        <a:defRPr sz="1400" kern="1200">
          <a:solidFill>
            <a:schemeClr val="tx1"/>
          </a:solidFill>
          <a:latin typeface="+mn-lt"/>
          <a:ea typeface="+mn-ea"/>
          <a:cs typeface="+mn-cs"/>
        </a:defRPr>
      </a:lvl1pPr>
      <a:lvl2pPr marL="365760" algn="l" defTabSz="365760" rtl="0" eaLnBrk="1" latinLnBrk="0" hangingPunct="1">
        <a:defRPr sz="1400" kern="1200">
          <a:solidFill>
            <a:schemeClr val="tx1"/>
          </a:solidFill>
          <a:latin typeface="+mn-lt"/>
          <a:ea typeface="+mn-ea"/>
          <a:cs typeface="+mn-cs"/>
        </a:defRPr>
      </a:lvl2pPr>
      <a:lvl3pPr marL="731520" algn="l" defTabSz="365760" rtl="0" eaLnBrk="1" latinLnBrk="0" hangingPunct="1">
        <a:defRPr sz="1400" kern="1200">
          <a:solidFill>
            <a:schemeClr val="tx1"/>
          </a:solidFill>
          <a:latin typeface="+mn-lt"/>
          <a:ea typeface="+mn-ea"/>
          <a:cs typeface="+mn-cs"/>
        </a:defRPr>
      </a:lvl3pPr>
      <a:lvl4pPr marL="1097280" algn="l" defTabSz="365760" rtl="0" eaLnBrk="1" latinLnBrk="0" hangingPunct="1">
        <a:defRPr sz="1400" kern="1200">
          <a:solidFill>
            <a:schemeClr val="tx1"/>
          </a:solidFill>
          <a:latin typeface="+mn-lt"/>
          <a:ea typeface="+mn-ea"/>
          <a:cs typeface="+mn-cs"/>
        </a:defRPr>
      </a:lvl4pPr>
      <a:lvl5pPr marL="1463040" algn="l" defTabSz="365760" rtl="0" eaLnBrk="1" latinLnBrk="0" hangingPunct="1">
        <a:defRPr sz="1400" kern="1200">
          <a:solidFill>
            <a:schemeClr val="tx1"/>
          </a:solidFill>
          <a:latin typeface="+mn-lt"/>
          <a:ea typeface="+mn-ea"/>
          <a:cs typeface="+mn-cs"/>
        </a:defRPr>
      </a:lvl5pPr>
      <a:lvl6pPr marL="1828800" algn="l" defTabSz="365760" rtl="0" eaLnBrk="1" latinLnBrk="0" hangingPunct="1">
        <a:defRPr sz="1400" kern="1200">
          <a:solidFill>
            <a:schemeClr val="tx1"/>
          </a:solidFill>
          <a:latin typeface="+mn-lt"/>
          <a:ea typeface="+mn-ea"/>
          <a:cs typeface="+mn-cs"/>
        </a:defRPr>
      </a:lvl6pPr>
      <a:lvl7pPr marL="2194560" algn="l" defTabSz="365760" rtl="0" eaLnBrk="1" latinLnBrk="0" hangingPunct="1">
        <a:defRPr sz="1400" kern="1200">
          <a:solidFill>
            <a:schemeClr val="tx1"/>
          </a:solidFill>
          <a:latin typeface="+mn-lt"/>
          <a:ea typeface="+mn-ea"/>
          <a:cs typeface="+mn-cs"/>
        </a:defRPr>
      </a:lvl7pPr>
      <a:lvl8pPr marL="2560320" algn="l" defTabSz="365760" rtl="0" eaLnBrk="1" latinLnBrk="0" hangingPunct="1">
        <a:defRPr sz="1400" kern="1200">
          <a:solidFill>
            <a:schemeClr val="tx1"/>
          </a:solidFill>
          <a:latin typeface="+mn-lt"/>
          <a:ea typeface="+mn-ea"/>
          <a:cs typeface="+mn-cs"/>
        </a:defRPr>
      </a:lvl8pPr>
      <a:lvl9pPr marL="2926080" algn="l" defTabSz="36576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hyperlink" Target="http://www.khronos.org/"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1" Type="http://schemas.openxmlformats.org/officeDocument/2006/relationships/vmlDrawing" Target="../drawings/vmlDrawing3.vml"/><Relationship Id="rId2"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image" Target="../media/image8.jpeg"/><Relationship Id="rId5" Type="http://schemas.openxmlformats.org/officeDocument/2006/relationships/oleObject" Target="../embeddings/Microsoft_Equation3.bin"/><Relationship Id="rId1" Type="http://schemas.openxmlformats.org/officeDocument/2006/relationships/vmlDrawing" Target="../drawings/vmlDrawing4.vml"/><Relationship Id="rId2"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image" Target="../media/image10.jpeg"/><Relationship Id="rId5" Type="http://schemas.openxmlformats.org/officeDocument/2006/relationships/oleObject" Target="../embeddings/Microsoft_Equation4.bin"/><Relationship Id="rId1" Type="http://schemas.openxmlformats.org/officeDocument/2006/relationships/vmlDrawing" Target="../drawings/vmlDrawing5.vml"/><Relationship Id="rId2"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1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1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1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17.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lstStyle/>
          <a:p>
            <a:r>
              <a:rPr lang="en-US" sz="2900" dirty="0" smtClean="0">
                <a:solidFill>
                  <a:srgbClr val="000000"/>
                </a:solidFill>
              </a:rPr>
              <a:t>Introduction to Modern OpenGL Programming</a:t>
            </a:r>
            <a:endParaRPr lang="en-US" sz="2900" dirty="0">
              <a:solidFill>
                <a:srgbClr val="000000"/>
              </a:solidFill>
            </a:endParaRPr>
          </a:p>
        </p:txBody>
      </p:sp>
      <p:sp>
        <p:nvSpPr>
          <p:cNvPr id="3" name="Subtitle 2"/>
          <p:cNvSpPr>
            <a:spLocks noGrp="1"/>
          </p:cNvSpPr>
          <p:nvPr>
            <p:ph type="subTitle" idx="1"/>
          </p:nvPr>
        </p:nvSpPr>
        <p:spPr/>
        <p:txBody>
          <a:bodyPr/>
          <a:lstStyle/>
          <a:p>
            <a:r>
              <a:rPr lang="en-US" sz="2200" dirty="0" smtClean="0"/>
              <a:t>Ed Angel</a:t>
            </a:r>
            <a:br>
              <a:rPr lang="en-US" sz="2200" dirty="0" smtClean="0"/>
            </a:br>
            <a:r>
              <a:rPr lang="en-US" sz="2200" dirty="0" smtClean="0"/>
              <a:t>University of New Mexico</a:t>
            </a:r>
          </a:p>
          <a:p>
            <a:r>
              <a:rPr lang="en-US" sz="2200" dirty="0" smtClean="0"/>
              <a:t>Dave </a:t>
            </a:r>
            <a:r>
              <a:rPr lang="en-US" sz="2200" dirty="0" err="1" smtClean="0"/>
              <a:t>Shreiner</a:t>
            </a:r>
            <a:r>
              <a:rPr lang="en-US" sz="2200" smtClean="0"/>
              <a:t/>
            </a:r>
            <a:br>
              <a:rPr lang="en-US" sz="2200" smtClean="0"/>
            </a:br>
            <a:r>
              <a:rPr lang="en-US" sz="2200" smtClean="0"/>
              <a:t>ARM, Inc</a:t>
            </a: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86222" y="640930"/>
            <a:ext cx="6807200" cy="3427174"/>
          </a:xfrm>
        </p:spPr>
        <p:txBody>
          <a:bodyPr/>
          <a:lstStyle/>
          <a:p>
            <a:pPr>
              <a:buClr>
                <a:srgbClr val="0000FF"/>
              </a:buClr>
              <a:buNone/>
            </a:pPr>
            <a:r>
              <a:rPr lang="en-US" sz="2000" dirty="0" smtClean="0"/>
              <a:t>OpenGL 3.2 (released August 3</a:t>
            </a:r>
            <a:r>
              <a:rPr lang="en-US" sz="2000" baseline="30000" dirty="0" smtClean="0"/>
              <a:t>rd</a:t>
            </a:r>
            <a:r>
              <a:rPr lang="en-US" sz="2000" dirty="0" smtClean="0"/>
              <a:t>, 2009) added an additional shading stage – </a:t>
            </a:r>
            <a:r>
              <a:rPr lang="en-US" sz="2000" i="1" dirty="0" smtClean="0"/>
              <a:t>geometry shaders</a:t>
            </a:r>
            <a:endParaRPr lang="en-US" sz="2000" dirty="0"/>
          </a:p>
        </p:txBody>
      </p:sp>
      <p:sp>
        <p:nvSpPr>
          <p:cNvPr id="2" name="Title 1"/>
          <p:cNvSpPr>
            <a:spLocks noGrp="1"/>
          </p:cNvSpPr>
          <p:nvPr>
            <p:ph type="title" idx="4294967295"/>
          </p:nvPr>
        </p:nvSpPr>
        <p:spPr>
          <a:xfrm>
            <a:off x="1028577" y="0"/>
            <a:ext cx="6721475" cy="579438"/>
          </a:xfrm>
          <a:prstGeom prst="rect">
            <a:avLst/>
          </a:prstGeom>
        </p:spPr>
        <p:txBody>
          <a:bodyPr/>
          <a:lstStyle/>
          <a:p>
            <a:r>
              <a:rPr lang="en-US" sz="2400" dirty="0" smtClean="0"/>
              <a:t>More </a:t>
            </a:r>
            <a:r>
              <a:rPr lang="en-US" sz="2400" dirty="0" err="1" smtClean="0"/>
              <a:t>Programability</a:t>
            </a:r>
            <a:endParaRPr lang="en-US" sz="2400" dirty="0"/>
          </a:p>
        </p:txBody>
      </p:sp>
      <p:grpSp>
        <p:nvGrpSpPr>
          <p:cNvPr id="4" name="Group 37"/>
          <p:cNvGrpSpPr/>
          <p:nvPr/>
        </p:nvGrpSpPr>
        <p:grpSpPr>
          <a:xfrm>
            <a:off x="229009" y="1689673"/>
            <a:ext cx="6864413" cy="1222295"/>
            <a:chOff x="286261" y="2741690"/>
            <a:chExt cx="8580516" cy="2037159"/>
          </a:xfrm>
        </p:grpSpPr>
        <p:sp>
          <p:nvSpPr>
            <p:cNvPr id="5" name="Rounded Rectangle 4"/>
            <p:cNvSpPr/>
            <p:nvPr/>
          </p:nvSpPr>
          <p:spPr>
            <a:xfrm>
              <a:off x="4014266" y="3177713"/>
              <a:ext cx="999460" cy="672051"/>
            </a:xfrm>
            <a:prstGeom prst="roundRect">
              <a:avLst/>
            </a:prstGeom>
            <a:solidFill>
              <a:schemeClr val="bg2">
                <a:lumMod val="75000"/>
                <a:lumOff val="2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rgbClr val="FFFFFF"/>
                  </a:solidFill>
                </a:rPr>
                <a:t>Primitive</a:t>
              </a:r>
            </a:p>
            <a:p>
              <a:pPr algn="ctr"/>
              <a:r>
                <a:rPr lang="en-US" sz="700" dirty="0" smtClean="0">
                  <a:solidFill>
                    <a:srgbClr val="FFFFFF"/>
                  </a:solidFill>
                </a:rPr>
                <a:t>Setup and Rasterization</a:t>
              </a:r>
              <a:endParaRPr lang="en-US" sz="700" dirty="0">
                <a:solidFill>
                  <a:srgbClr val="FFFFFF"/>
                </a:solidFill>
              </a:endParaRPr>
            </a:p>
          </p:txBody>
        </p:sp>
        <p:sp>
          <p:nvSpPr>
            <p:cNvPr id="6" name="Rounded Rectangle 5"/>
            <p:cNvSpPr/>
            <p:nvPr/>
          </p:nvSpPr>
          <p:spPr>
            <a:xfrm>
              <a:off x="5273959" y="3177713"/>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rgbClr val="FFFFFF"/>
                  </a:solidFill>
                </a:rPr>
                <a:t>Fragment</a:t>
              </a:r>
              <a:br>
                <a:rPr lang="en-US" sz="700" dirty="0" smtClean="0">
                  <a:solidFill>
                    <a:srgbClr val="FFFFFF"/>
                  </a:solidFill>
                </a:rPr>
              </a:br>
              <a:r>
                <a:rPr lang="en-US" sz="700" dirty="0" smtClean="0">
                  <a:solidFill>
                    <a:srgbClr val="FFFFFF"/>
                  </a:solidFill>
                </a:rPr>
                <a:t>Shader</a:t>
              </a:r>
              <a:endParaRPr lang="en-US" sz="700" dirty="0">
                <a:solidFill>
                  <a:srgbClr val="FFFFFF"/>
                </a:solidFill>
              </a:endParaRPr>
            </a:p>
          </p:txBody>
        </p:sp>
        <p:sp>
          <p:nvSpPr>
            <p:cNvPr id="7" name="Rounded Rectangle 6"/>
            <p:cNvSpPr/>
            <p:nvPr/>
          </p:nvSpPr>
          <p:spPr>
            <a:xfrm>
              <a:off x="6533652" y="3177713"/>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Blending</a:t>
              </a:r>
              <a:endParaRPr lang="en-US" sz="700" dirty="0"/>
            </a:p>
          </p:txBody>
        </p:sp>
        <p:pic>
          <p:nvPicPr>
            <p:cNvPr id="8" name="Picture 8" descr="T:\redtransteapot.png"/>
            <p:cNvPicPr>
              <a:picLocks noChangeAspect="1" noChangeArrowheads="1"/>
            </p:cNvPicPr>
            <p:nvPr/>
          </p:nvPicPr>
          <p:blipFill>
            <a:blip r:embed="rId3" cstate="print"/>
            <a:srcRect/>
            <a:stretch>
              <a:fillRect/>
            </a:stretch>
          </p:blipFill>
          <p:spPr bwMode="auto">
            <a:xfrm>
              <a:off x="7793346" y="2975972"/>
              <a:ext cx="1073431" cy="1073431"/>
            </a:xfrm>
            <a:prstGeom prst="rect">
              <a:avLst/>
            </a:prstGeom>
            <a:noFill/>
            <a:ln>
              <a:solidFill>
                <a:schemeClr val="tx2">
                  <a:lumMod val="40000"/>
                  <a:lumOff val="60000"/>
                </a:schemeClr>
              </a:solidFill>
            </a:ln>
          </p:spPr>
        </p:pic>
        <p:sp>
          <p:nvSpPr>
            <p:cNvPr id="9" name="Rounded Rectangle 8"/>
            <p:cNvSpPr/>
            <p:nvPr/>
          </p:nvSpPr>
          <p:spPr>
            <a:xfrm>
              <a:off x="286261" y="2741690"/>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Vertex</a:t>
              </a:r>
              <a:br>
                <a:rPr lang="en-US" sz="700" dirty="0" smtClean="0"/>
              </a:br>
              <a:r>
                <a:rPr lang="en-US" sz="700" dirty="0" smtClean="0"/>
                <a:t>Data</a:t>
              </a:r>
              <a:endParaRPr lang="en-US" sz="700" dirty="0"/>
            </a:p>
          </p:txBody>
        </p:sp>
        <p:sp>
          <p:nvSpPr>
            <p:cNvPr id="10" name="Rounded Rectangle 9"/>
            <p:cNvSpPr/>
            <p:nvPr/>
          </p:nvSpPr>
          <p:spPr>
            <a:xfrm>
              <a:off x="286261" y="4106798"/>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Pixel</a:t>
              </a:r>
              <a:br>
                <a:rPr lang="en-US" sz="700" dirty="0" smtClean="0"/>
              </a:br>
              <a:r>
                <a:rPr lang="en-US" sz="700" dirty="0" smtClean="0"/>
                <a:t>Data</a:t>
              </a:r>
              <a:endParaRPr lang="en-US" sz="700" dirty="0"/>
            </a:p>
          </p:txBody>
        </p:sp>
        <p:sp>
          <p:nvSpPr>
            <p:cNvPr id="11" name="Rounded Rectangle 10"/>
            <p:cNvSpPr/>
            <p:nvPr/>
          </p:nvSpPr>
          <p:spPr>
            <a:xfrm>
              <a:off x="1605319" y="2741690"/>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rgbClr val="FFFFFF"/>
                  </a:solidFill>
                </a:rPr>
                <a:t>Vertex</a:t>
              </a:r>
              <a:br>
                <a:rPr lang="en-US" sz="700" dirty="0" smtClean="0">
                  <a:solidFill>
                    <a:srgbClr val="FFFFFF"/>
                  </a:solidFill>
                </a:rPr>
              </a:br>
              <a:r>
                <a:rPr lang="en-US" sz="700" dirty="0" smtClean="0">
                  <a:solidFill>
                    <a:srgbClr val="FFFFFF"/>
                  </a:solidFill>
                </a:rPr>
                <a:t>Shader</a:t>
              </a:r>
              <a:endParaRPr lang="en-US" sz="700" dirty="0">
                <a:solidFill>
                  <a:srgbClr val="FFFFFF"/>
                </a:solidFill>
              </a:endParaRPr>
            </a:p>
          </p:txBody>
        </p:sp>
        <p:sp>
          <p:nvSpPr>
            <p:cNvPr id="12" name="Rounded Rectangle 11"/>
            <p:cNvSpPr/>
            <p:nvPr/>
          </p:nvSpPr>
          <p:spPr>
            <a:xfrm>
              <a:off x="1605319" y="4104956"/>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Texture</a:t>
              </a:r>
              <a:br>
                <a:rPr lang="en-US" sz="700" dirty="0" smtClean="0"/>
              </a:br>
              <a:r>
                <a:rPr lang="en-US" sz="700" dirty="0" smtClean="0"/>
                <a:t>Store</a:t>
              </a:r>
              <a:endParaRPr lang="en-US" sz="700" dirty="0"/>
            </a:p>
          </p:txBody>
        </p:sp>
        <p:cxnSp>
          <p:nvCxnSpPr>
            <p:cNvPr id="13" name="Straight Arrow Connector 12"/>
            <p:cNvCxnSpPr>
              <a:stCxn id="9" idx="3"/>
              <a:endCxn id="11" idx="1"/>
            </p:cNvCxnSpPr>
            <p:nvPr/>
          </p:nvCxnSpPr>
          <p:spPr>
            <a:xfrm>
              <a:off x="1285721" y="3077716"/>
              <a:ext cx="319598"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1" idx="3"/>
              <a:endCxn id="5" idx="1"/>
            </p:cNvCxnSpPr>
            <p:nvPr/>
          </p:nvCxnSpPr>
          <p:spPr>
            <a:xfrm>
              <a:off x="2604779" y="3077716"/>
              <a:ext cx="1409487" cy="436023"/>
            </a:xfrm>
            <a:prstGeom prst="bentConnector3">
              <a:avLst>
                <a:gd name="adj1" fmla="val 85455"/>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0" idx="3"/>
              <a:endCxn id="12" idx="1"/>
            </p:cNvCxnSpPr>
            <p:nvPr/>
          </p:nvCxnSpPr>
          <p:spPr>
            <a:xfrm flipV="1">
              <a:off x="1285721" y="4440982"/>
              <a:ext cx="319598" cy="1842"/>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6" name="Shape 15"/>
            <p:cNvCxnSpPr>
              <a:stCxn id="12" idx="3"/>
              <a:endCxn id="6" idx="2"/>
            </p:cNvCxnSpPr>
            <p:nvPr/>
          </p:nvCxnSpPr>
          <p:spPr>
            <a:xfrm flipV="1">
              <a:off x="2604779" y="3849764"/>
              <a:ext cx="3168910" cy="591218"/>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6" idx="1"/>
            </p:cNvCxnSpPr>
            <p:nvPr/>
          </p:nvCxnSpPr>
          <p:spPr>
            <a:xfrm>
              <a:off x="5013726" y="3513739"/>
              <a:ext cx="260233"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3"/>
            </p:cNvCxnSpPr>
            <p:nvPr/>
          </p:nvCxnSpPr>
          <p:spPr>
            <a:xfrm>
              <a:off x="6273419" y="3513739"/>
              <a:ext cx="224791"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3"/>
              <a:endCxn id="8" idx="1"/>
            </p:cNvCxnSpPr>
            <p:nvPr/>
          </p:nvCxnSpPr>
          <p:spPr>
            <a:xfrm flipV="1">
              <a:off x="7533112" y="3512688"/>
              <a:ext cx="260234" cy="1051"/>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668570" y="3458185"/>
              <a:ext cx="999460" cy="672051"/>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700" dirty="0" smtClean="0">
                  <a:solidFill>
                    <a:schemeClr val="bg1">
                      <a:lumMod val="50000"/>
                    </a:schemeClr>
                  </a:solidFill>
                </a:rPr>
                <a:t>Geometry</a:t>
              </a:r>
              <a:br>
                <a:rPr lang="en-US" sz="700" dirty="0" smtClean="0">
                  <a:solidFill>
                    <a:schemeClr val="bg1">
                      <a:lumMod val="50000"/>
                    </a:schemeClr>
                  </a:solidFill>
                </a:rPr>
              </a:br>
              <a:r>
                <a:rPr lang="en-US" sz="700" dirty="0" smtClean="0">
                  <a:solidFill>
                    <a:schemeClr val="bg1">
                      <a:lumMod val="50000"/>
                    </a:schemeClr>
                  </a:solidFill>
                </a:rPr>
                <a:t>Shader</a:t>
              </a:r>
              <a:endParaRPr lang="en-US" sz="700" dirty="0">
                <a:solidFill>
                  <a:schemeClr val="bg1">
                    <a:lumMod val="50000"/>
                  </a:schemeClr>
                </a:solidFill>
              </a:endParaRPr>
            </a:p>
          </p:txBody>
        </p:sp>
        <p:cxnSp>
          <p:nvCxnSpPr>
            <p:cNvPr id="26" name="Elbow Connector 25"/>
            <p:cNvCxnSpPr>
              <a:stCxn id="11" idx="3"/>
              <a:endCxn id="22" idx="0"/>
            </p:cNvCxnSpPr>
            <p:nvPr/>
          </p:nvCxnSpPr>
          <p:spPr>
            <a:xfrm>
              <a:off x="2604779" y="3077716"/>
              <a:ext cx="563521" cy="380469"/>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2" idx="3"/>
              <a:endCxn id="5" idx="1"/>
            </p:cNvCxnSpPr>
            <p:nvPr/>
          </p:nvCxnSpPr>
          <p:spPr>
            <a:xfrm flipV="1">
              <a:off x="3668030" y="3513739"/>
              <a:ext cx="346236" cy="280472"/>
            </a:xfrm>
            <a:prstGeom prst="bentConnector3">
              <a:avLst>
                <a:gd name="adj1" fmla="val 40787"/>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a:stCxn id="12" idx="0"/>
            <a:endCxn id="11" idx="2"/>
          </p:cNvCxnSpPr>
          <p:nvPr/>
        </p:nvCxnSpPr>
        <p:spPr>
          <a:xfrm rot="5400000" flipH="1" flipV="1">
            <a:off x="1476676" y="2300109"/>
            <a:ext cx="414729" cy="127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44" name="Shape 43"/>
          <p:cNvCxnSpPr>
            <a:stCxn id="12" idx="0"/>
            <a:endCxn id="22" idx="1"/>
          </p:cNvCxnSpPr>
          <p:nvPr/>
        </p:nvCxnSpPr>
        <p:spPr>
          <a:xfrm rot="5400000" flipH="1" flipV="1">
            <a:off x="1816225" y="2189001"/>
            <a:ext cx="186447" cy="450817"/>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2530" name="Rectangle 2"/>
          <p:cNvSpPr>
            <a:spLocks noGrp="1" noChangeArrowheads="1"/>
          </p:cNvSpPr>
          <p:nvPr>
            <p:ph type="title" idx="4294967295"/>
          </p:nvPr>
        </p:nvSpPr>
        <p:spPr>
          <a:xfrm>
            <a:off x="19050" y="0"/>
            <a:ext cx="6721475" cy="579438"/>
          </a:xfrm>
          <a:prstGeom prst="rect">
            <a:avLst/>
          </a:prstGeom>
        </p:spPr>
        <p:txBody>
          <a:bodyPr/>
          <a:lstStyle/>
          <a:p>
            <a:r>
              <a:rPr lang="en-US" sz="2400" dirty="0" smtClean="0"/>
              <a:t>Applying the Texture in the Shader</a:t>
            </a:r>
            <a:endParaRPr lang="en-US" sz="2400" dirty="0"/>
          </a:p>
        </p:txBody>
      </p:sp>
      <p:sp>
        <p:nvSpPr>
          <p:cNvPr id="219139" name="Rectangle 3"/>
          <p:cNvSpPr>
            <a:spLocks noGrp="1" noChangeArrowheads="1"/>
          </p:cNvSpPr>
          <p:nvPr>
            <p:ph idx="4294967295"/>
          </p:nvPr>
        </p:nvSpPr>
        <p:spPr>
          <a:xfrm>
            <a:off x="9525" y="672487"/>
            <a:ext cx="6731000" cy="3216275"/>
          </a:xfrm>
          <a:prstGeom prst="rect">
            <a:avLst/>
          </a:prstGeom>
        </p:spPr>
        <p:txBody>
          <a:bodyPr/>
          <a:lstStyle/>
          <a:p>
            <a:pPr marL="0" indent="0">
              <a:buNone/>
            </a:pPr>
            <a:r>
              <a:rPr lang="en-US" sz="2000" b="1" dirty="0" smtClean="0">
                <a:solidFill>
                  <a:srgbClr val="0000FF"/>
                </a:solidFill>
                <a:latin typeface="Courier New"/>
                <a:cs typeface="Consolas" pitchFamily="49" charset="0"/>
              </a:rPr>
              <a:t>// Declare the sampler</a:t>
            </a:r>
          </a:p>
          <a:p>
            <a:pPr marL="0" indent="0">
              <a:buNone/>
            </a:pPr>
            <a:r>
              <a:rPr lang="en-US" sz="2000" b="1" dirty="0" smtClean="0">
                <a:solidFill>
                  <a:srgbClr val="0000FF"/>
                </a:solidFill>
                <a:latin typeface="Courier New"/>
                <a:cs typeface="Consolas" pitchFamily="49" charset="0"/>
              </a:rPr>
              <a:t>uniform sampler2D </a:t>
            </a:r>
            <a:r>
              <a:rPr lang="en-US" sz="2000" b="1" dirty="0" err="1" smtClean="0">
                <a:solidFill>
                  <a:srgbClr val="0000FF"/>
                </a:solidFill>
                <a:latin typeface="Courier New"/>
                <a:cs typeface="Consolas" pitchFamily="49" charset="0"/>
              </a:rPr>
              <a:t>diffuse_mat</a:t>
            </a:r>
            <a:r>
              <a:rPr lang="en-US" sz="2000" b="1" dirty="0" smtClean="0">
                <a:solidFill>
                  <a:srgbClr val="0000FF"/>
                </a:solidFill>
                <a:latin typeface="Courier New"/>
                <a:cs typeface="Consolas" pitchFamily="49" charset="0"/>
              </a:rPr>
              <a:t>;</a:t>
            </a:r>
          </a:p>
          <a:p>
            <a:pPr marL="0" indent="0">
              <a:buNone/>
            </a:pPr>
            <a:r>
              <a:rPr lang="en-US" sz="2000" b="1" dirty="0" smtClean="0">
                <a:solidFill>
                  <a:srgbClr val="0000FF"/>
                </a:solidFill>
                <a:latin typeface="Courier New"/>
                <a:cs typeface="Consolas" pitchFamily="49" charset="0"/>
              </a:rPr>
              <a:t>// GLSL 3.30 has overloaded texture();</a:t>
            </a:r>
          </a:p>
          <a:p>
            <a:pPr marL="0" indent="0">
              <a:buNone/>
            </a:pPr>
            <a:r>
              <a:rPr lang="en-US" sz="2000" b="1" dirty="0" smtClean="0">
                <a:solidFill>
                  <a:srgbClr val="0000FF"/>
                </a:solidFill>
                <a:latin typeface="Courier New"/>
                <a:cs typeface="Consolas" pitchFamily="49" charset="0"/>
              </a:rPr>
              <a:t>// Apply the material color</a:t>
            </a:r>
          </a:p>
          <a:p>
            <a:pPr marL="0" indent="0">
              <a:buNone/>
            </a:pPr>
            <a:r>
              <a:rPr lang="en-US" sz="2000" b="1" dirty="0" smtClean="0">
                <a:solidFill>
                  <a:srgbClr val="0000FF"/>
                </a:solidFill>
                <a:latin typeface="Courier New"/>
                <a:cs typeface="Consolas" pitchFamily="49" charset="0"/>
              </a:rPr>
              <a:t>vec3 diffuse = intensity *</a:t>
            </a:r>
            <a:br>
              <a:rPr lang="en-US" sz="2000" b="1" dirty="0" smtClean="0">
                <a:solidFill>
                  <a:srgbClr val="0000FF"/>
                </a:solidFill>
                <a:latin typeface="Courier New"/>
                <a:cs typeface="Consolas" pitchFamily="49" charset="0"/>
              </a:rPr>
            </a:br>
            <a:r>
              <a:rPr lang="en-US" sz="2000" b="1" dirty="0" smtClean="0">
                <a:solidFill>
                  <a:srgbClr val="0000FF"/>
                </a:solidFill>
                <a:latin typeface="Courier New"/>
                <a:cs typeface="Consolas" pitchFamily="49" charset="0"/>
              </a:rPr>
              <a:t>   texture2D(diffuse_mat, </a:t>
            </a:r>
            <a:r>
              <a:rPr lang="en-US" sz="2000" b="1" dirty="0" err="1" smtClean="0">
                <a:solidFill>
                  <a:srgbClr val="0000FF"/>
                </a:solidFill>
                <a:latin typeface="Courier New"/>
                <a:cs typeface="Consolas" pitchFamily="49" charset="0"/>
              </a:rPr>
              <a:t>coord).rgb</a:t>
            </a:r>
            <a:r>
              <a:rPr lang="en-US" sz="2000" b="1" dirty="0" smtClean="0">
                <a:solidFill>
                  <a:srgbClr val="0000FF"/>
                </a:solidFill>
                <a:latin typeface="Courier New"/>
                <a:cs typeface="Consolas" pitchFamily="49" charset="0"/>
              </a:rPr>
              <a:t>;</a:t>
            </a:r>
          </a:p>
          <a:p>
            <a:pPr marL="0" indent="0">
              <a:buNone/>
            </a:pPr>
            <a:endParaRPr lang="en-US" sz="2000" b="1" dirty="0">
              <a:solidFill>
                <a:srgbClr val="0000FF"/>
              </a:solidFill>
              <a:latin typeface="Courier New"/>
              <a:cs typeface="Consolas" pitchFamily="49"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Applying Texture to Cube</a:t>
            </a:r>
            <a:endParaRPr lang="en-US" sz="2400" dirty="0"/>
          </a:p>
        </p:txBody>
      </p:sp>
      <p:sp>
        <p:nvSpPr>
          <p:cNvPr id="3" name="Content Placeholder 2"/>
          <p:cNvSpPr>
            <a:spLocks noGrp="1"/>
          </p:cNvSpPr>
          <p:nvPr>
            <p:ph idx="4294967295"/>
          </p:nvPr>
        </p:nvSpPr>
        <p:spPr>
          <a:xfrm>
            <a:off x="292100" y="449262"/>
            <a:ext cx="6731000" cy="3216275"/>
          </a:xfrm>
          <a:prstGeom prst="rect">
            <a:avLst/>
          </a:prstGeom>
        </p:spPr>
        <p:txBody>
          <a:bodyPr>
            <a:noAutofit/>
          </a:bodyPr>
          <a:lstStyle/>
          <a:p>
            <a:pPr marL="0" indent="0">
              <a:spcBef>
                <a:spcPts val="0"/>
              </a:spcBef>
              <a:spcAft>
                <a:spcPts val="0"/>
              </a:spcAft>
              <a:buNone/>
            </a:pPr>
            <a:r>
              <a:rPr lang="en-US" sz="2000" b="1" dirty="0">
                <a:solidFill>
                  <a:srgbClr val="0000FF"/>
                </a:solidFill>
                <a:latin typeface="Courier New"/>
                <a:cs typeface="Consolas" pitchFamily="49" charset="0"/>
              </a:rPr>
              <a:t>// add texture </a:t>
            </a:r>
            <a:r>
              <a:rPr lang="en-US" sz="2000" b="1" dirty="0" smtClean="0">
                <a:solidFill>
                  <a:srgbClr val="0000FF"/>
                </a:solidFill>
                <a:latin typeface="Courier New"/>
                <a:cs typeface="Consolas" pitchFamily="49" charset="0"/>
              </a:rPr>
              <a:t>coordinate </a:t>
            </a:r>
            <a:r>
              <a:rPr lang="en-US" sz="2000" b="1" dirty="0">
                <a:solidFill>
                  <a:srgbClr val="0000FF"/>
                </a:solidFill>
                <a:latin typeface="Courier New"/>
                <a:cs typeface="Consolas" pitchFamily="49" charset="0"/>
              </a:rPr>
              <a:t>attribute  to quad function</a:t>
            </a:r>
          </a:p>
          <a:p>
            <a:pPr marL="0" indent="0">
              <a:spcBef>
                <a:spcPts val="0"/>
              </a:spcBef>
              <a:spcAft>
                <a:spcPts val="0"/>
              </a:spcAft>
              <a:buNone/>
            </a:pPr>
            <a:endParaRPr lang="en-US" sz="2000" b="1" dirty="0">
              <a:solidFill>
                <a:srgbClr val="0000FF"/>
              </a:solidFill>
              <a:latin typeface="Courier New"/>
              <a:cs typeface="Consolas" pitchFamily="49" charset="0"/>
            </a:endParaRPr>
          </a:p>
          <a:p>
            <a:pPr marL="0" indent="0">
              <a:spcBef>
                <a:spcPts val="0"/>
              </a:spcBef>
              <a:spcAft>
                <a:spcPts val="0"/>
              </a:spcAft>
              <a:buNone/>
            </a:pPr>
            <a:r>
              <a:rPr lang="en-US" sz="2000" b="1" dirty="0">
                <a:solidFill>
                  <a:srgbClr val="0000FF"/>
                </a:solidFill>
                <a:latin typeface="Courier New"/>
                <a:cs typeface="Consolas" pitchFamily="49" charset="0"/>
              </a:rPr>
              <a:t>quad( </a:t>
            </a:r>
            <a:r>
              <a:rPr lang="en-US" sz="2000" b="1" dirty="0" err="1">
                <a:solidFill>
                  <a:srgbClr val="0000FF"/>
                </a:solidFill>
                <a:latin typeface="Courier New"/>
                <a:cs typeface="Consolas" pitchFamily="49" charset="0"/>
              </a:rPr>
              <a:t>int</a:t>
            </a:r>
            <a:r>
              <a:rPr lang="en-US" sz="2000" b="1" dirty="0">
                <a:solidFill>
                  <a:srgbClr val="0000FF"/>
                </a:solidFill>
                <a:latin typeface="Courier New"/>
                <a:cs typeface="Consolas" pitchFamily="49" charset="0"/>
              </a:rPr>
              <a:t> a, </a:t>
            </a:r>
            <a:r>
              <a:rPr lang="en-US" sz="2000" b="1" dirty="0" err="1">
                <a:solidFill>
                  <a:srgbClr val="0000FF"/>
                </a:solidFill>
                <a:latin typeface="Courier New"/>
                <a:cs typeface="Consolas" pitchFamily="49" charset="0"/>
              </a:rPr>
              <a:t>int</a:t>
            </a:r>
            <a:r>
              <a:rPr lang="en-US" sz="2000" b="1" dirty="0">
                <a:solidFill>
                  <a:srgbClr val="0000FF"/>
                </a:solidFill>
                <a:latin typeface="Courier New"/>
                <a:cs typeface="Consolas" pitchFamily="49" charset="0"/>
              </a:rPr>
              <a:t> b, </a:t>
            </a:r>
            <a:r>
              <a:rPr lang="en-US" sz="2000" b="1" dirty="0" err="1">
                <a:solidFill>
                  <a:srgbClr val="0000FF"/>
                </a:solidFill>
                <a:latin typeface="Courier New"/>
                <a:cs typeface="Consolas" pitchFamily="49" charset="0"/>
              </a:rPr>
              <a:t>int</a:t>
            </a:r>
            <a:r>
              <a:rPr lang="en-US" sz="2000" b="1" dirty="0">
                <a:solidFill>
                  <a:srgbClr val="0000FF"/>
                </a:solidFill>
                <a:latin typeface="Courier New"/>
                <a:cs typeface="Consolas" pitchFamily="49" charset="0"/>
              </a:rPr>
              <a:t> c, </a:t>
            </a:r>
            <a:r>
              <a:rPr lang="en-US" sz="2000" b="1" dirty="0" err="1">
                <a:solidFill>
                  <a:srgbClr val="0000FF"/>
                </a:solidFill>
                <a:latin typeface="Courier New"/>
                <a:cs typeface="Consolas" pitchFamily="49" charset="0"/>
              </a:rPr>
              <a:t>int</a:t>
            </a:r>
            <a:r>
              <a:rPr lang="en-US" sz="2000" b="1" dirty="0">
                <a:solidFill>
                  <a:srgbClr val="0000FF"/>
                </a:solidFill>
                <a:latin typeface="Courier New"/>
                <a:cs typeface="Consolas" pitchFamily="49" charset="0"/>
              </a:rPr>
              <a:t> d )</a:t>
            </a:r>
          </a:p>
          <a:p>
            <a:pPr marL="0" indent="0">
              <a:spcBef>
                <a:spcPts val="0"/>
              </a:spcBef>
              <a:spcAft>
                <a:spcPts val="0"/>
              </a:spcAft>
              <a:buNone/>
            </a:pPr>
            <a:r>
              <a:rPr lang="en-US" sz="2000" b="1" dirty="0" smtClean="0">
                <a:solidFill>
                  <a:srgbClr val="0000FF"/>
                </a:solidFill>
                <a:latin typeface="Courier New"/>
                <a:cs typeface="Consolas" pitchFamily="49" charset="0"/>
              </a:rPr>
              <a:t>{</a:t>
            </a:r>
            <a:endParaRPr lang="en-US" sz="2000" b="1" dirty="0">
              <a:solidFill>
                <a:srgbClr val="0000FF"/>
              </a:solidFill>
              <a:latin typeface="Courier New"/>
              <a:cs typeface="Consolas" pitchFamily="49" charset="0"/>
            </a:endParaRPr>
          </a:p>
          <a:p>
            <a:pPr marL="0" indent="0">
              <a:spcBef>
                <a:spcPts val="0"/>
              </a:spcBef>
              <a:spcAft>
                <a:spcPts val="0"/>
              </a:spcAft>
              <a:buNone/>
            </a:pPr>
            <a:r>
              <a:rPr lang="en-US" sz="2000" b="1" dirty="0">
                <a:solidFill>
                  <a:srgbClr val="0000FF"/>
                </a:solidFill>
                <a:latin typeface="Courier New"/>
                <a:cs typeface="Consolas" pitchFamily="49" charset="0"/>
              </a:rPr>
              <a:t>    </a:t>
            </a:r>
            <a:r>
              <a:rPr lang="en-US" sz="2000" b="1" dirty="0" err="1">
                <a:solidFill>
                  <a:srgbClr val="0000FF"/>
                </a:solidFill>
                <a:latin typeface="Courier New"/>
                <a:cs typeface="Consolas" pitchFamily="49" charset="0"/>
              </a:rPr>
              <a:t>quad_colors</a:t>
            </a:r>
            <a:r>
              <a:rPr lang="en-US" sz="2000" b="1" dirty="0">
                <a:solidFill>
                  <a:srgbClr val="0000FF"/>
                </a:solidFill>
                <a:latin typeface="Courier New"/>
                <a:cs typeface="Consolas" pitchFamily="49" charset="0"/>
              </a:rPr>
              <a:t>[Index] = </a:t>
            </a:r>
            <a:r>
              <a:rPr lang="en-US" sz="2000" b="1" dirty="0" err="1" smtClean="0">
                <a:solidFill>
                  <a:srgbClr val="0000FF"/>
                </a:solidFill>
                <a:latin typeface="Courier New"/>
                <a:cs typeface="Consolas" pitchFamily="49" charset="0"/>
              </a:rPr>
              <a:t>vertex_colors</a:t>
            </a:r>
            <a:r>
              <a:rPr lang="en-US" sz="2000" b="1" dirty="0" smtClean="0">
                <a:solidFill>
                  <a:srgbClr val="0000FF"/>
                </a:solidFill>
                <a:latin typeface="Courier New"/>
                <a:cs typeface="Consolas" pitchFamily="49" charset="0"/>
              </a:rPr>
              <a:t>[a</a:t>
            </a:r>
            <a:r>
              <a:rPr lang="en-US" sz="2000" b="1" dirty="0">
                <a:solidFill>
                  <a:srgbClr val="0000FF"/>
                </a:solidFill>
                <a:latin typeface="Courier New"/>
                <a:cs typeface="Consolas" pitchFamily="49" charset="0"/>
              </a:rPr>
              <a:t>];</a:t>
            </a:r>
          </a:p>
          <a:p>
            <a:pPr marL="0" indent="0">
              <a:spcBef>
                <a:spcPts val="0"/>
              </a:spcBef>
              <a:spcAft>
                <a:spcPts val="0"/>
              </a:spcAft>
              <a:buNone/>
            </a:pPr>
            <a:r>
              <a:rPr lang="en-US" sz="2000" b="1" dirty="0">
                <a:solidFill>
                  <a:srgbClr val="0000FF"/>
                </a:solidFill>
                <a:latin typeface="Courier New"/>
                <a:cs typeface="Consolas" pitchFamily="49" charset="0"/>
              </a:rPr>
              <a:t>    points[Index] = </a:t>
            </a:r>
            <a:r>
              <a:rPr lang="en-US" sz="2000" b="1" dirty="0" err="1" smtClean="0">
                <a:solidFill>
                  <a:srgbClr val="0000FF"/>
                </a:solidFill>
                <a:latin typeface="Courier New"/>
                <a:cs typeface="Consolas" pitchFamily="49" charset="0"/>
              </a:rPr>
              <a:t>vertex_positions</a:t>
            </a:r>
            <a:r>
              <a:rPr lang="en-US" sz="2000" b="1" dirty="0" smtClean="0">
                <a:solidFill>
                  <a:srgbClr val="0000FF"/>
                </a:solidFill>
                <a:latin typeface="Courier New"/>
                <a:cs typeface="Consolas" pitchFamily="49" charset="0"/>
              </a:rPr>
              <a:t>[a</a:t>
            </a:r>
            <a:r>
              <a:rPr lang="en-US" sz="2000" b="1" dirty="0">
                <a:solidFill>
                  <a:srgbClr val="0000FF"/>
                </a:solidFill>
                <a:latin typeface="Courier New"/>
                <a:cs typeface="Consolas" pitchFamily="49" charset="0"/>
              </a:rPr>
              <a:t>];</a:t>
            </a:r>
          </a:p>
          <a:p>
            <a:pPr marL="0" indent="0">
              <a:spcBef>
                <a:spcPts val="0"/>
              </a:spcBef>
              <a:spcAft>
                <a:spcPts val="0"/>
              </a:spcAft>
              <a:buNone/>
            </a:pPr>
            <a:r>
              <a:rPr lang="en-US" sz="2000" b="1" dirty="0">
                <a:solidFill>
                  <a:srgbClr val="0000FF"/>
                </a:solidFill>
                <a:latin typeface="Courier New"/>
                <a:cs typeface="Consolas" pitchFamily="49" charset="0"/>
              </a:rPr>
              <a:t>    </a:t>
            </a:r>
            <a:r>
              <a:rPr lang="en-US" sz="2000" b="1" dirty="0" err="1">
                <a:solidFill>
                  <a:srgbClr val="0000FF"/>
                </a:solidFill>
                <a:latin typeface="Courier New"/>
                <a:cs typeface="Consolas" pitchFamily="49" charset="0"/>
              </a:rPr>
              <a:t>tex_coords</a:t>
            </a:r>
            <a:r>
              <a:rPr lang="en-US" sz="2000" b="1" dirty="0">
                <a:solidFill>
                  <a:srgbClr val="0000FF"/>
                </a:solidFill>
                <a:latin typeface="Courier New"/>
                <a:cs typeface="Consolas" pitchFamily="49" charset="0"/>
              </a:rPr>
              <a:t>[Index] = vec2( 0.0, 0.0 );</a:t>
            </a:r>
          </a:p>
          <a:p>
            <a:pPr marL="0" indent="0">
              <a:spcBef>
                <a:spcPts val="0"/>
              </a:spcBef>
              <a:spcAft>
                <a:spcPts val="0"/>
              </a:spcAft>
              <a:buNone/>
            </a:pPr>
            <a:r>
              <a:rPr lang="en-US" sz="2000" b="1" dirty="0">
                <a:solidFill>
                  <a:srgbClr val="0000FF"/>
                </a:solidFill>
                <a:latin typeface="Courier New"/>
                <a:cs typeface="Consolas" pitchFamily="49" charset="0"/>
              </a:rPr>
              <a:t>    Index++;</a:t>
            </a:r>
          </a:p>
          <a:p>
            <a:pPr marL="0" indent="0">
              <a:spcBef>
                <a:spcPts val="0"/>
              </a:spcBef>
              <a:spcAft>
                <a:spcPts val="0"/>
              </a:spcAft>
              <a:buNone/>
            </a:pPr>
            <a:r>
              <a:rPr lang="en-US" sz="2000" b="1" dirty="0" smtClean="0">
                <a:solidFill>
                  <a:srgbClr val="0000FF"/>
                </a:solidFill>
                <a:latin typeface="Courier New"/>
                <a:cs typeface="Consolas" pitchFamily="49" charset="0"/>
              </a:rPr>
              <a:t>    … </a:t>
            </a:r>
            <a:r>
              <a:rPr lang="en-US" sz="2000" b="1" dirty="0">
                <a:solidFill>
                  <a:srgbClr val="0000FF"/>
                </a:solidFill>
                <a:latin typeface="Courier New"/>
                <a:cs typeface="Consolas" pitchFamily="49" charset="0"/>
              </a:rPr>
              <a:t>// rest of </a:t>
            </a:r>
            <a:r>
              <a:rPr lang="en-US" sz="2000" b="1" dirty="0" smtClean="0">
                <a:solidFill>
                  <a:srgbClr val="0000FF"/>
                </a:solidFill>
                <a:latin typeface="Courier New"/>
                <a:cs typeface="Consolas" pitchFamily="49" charset="0"/>
              </a:rPr>
              <a:t>vertices</a:t>
            </a:r>
          </a:p>
          <a:p>
            <a:pPr marL="0" indent="0">
              <a:spcBef>
                <a:spcPts val="0"/>
              </a:spcBef>
              <a:spcAft>
                <a:spcPts val="0"/>
              </a:spcAft>
              <a:buNone/>
            </a:pPr>
            <a:r>
              <a:rPr lang="en-US" sz="2000" b="1" dirty="0" smtClean="0">
                <a:solidFill>
                  <a:srgbClr val="0000FF"/>
                </a:solidFill>
                <a:latin typeface="Courier New"/>
                <a:cs typeface="Consolas" pitchFamily="49" charset="0"/>
              </a:rPr>
              <a:t>}</a:t>
            </a:r>
            <a:endParaRPr lang="en-US" sz="2000" b="1" dirty="0">
              <a:solidFill>
                <a:srgbClr val="0000FF"/>
              </a:solidFill>
              <a:latin typeface="Courier New"/>
              <a:cs typeface="Consolas" pitchFamily="49"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525" y="0"/>
            <a:ext cx="6721475" cy="579438"/>
          </a:xfrm>
          <a:prstGeom prst="rect">
            <a:avLst/>
          </a:prstGeom>
        </p:spPr>
        <p:txBody>
          <a:bodyPr/>
          <a:lstStyle/>
          <a:p>
            <a:r>
              <a:rPr lang="en-US" sz="2400" dirty="0" smtClean="0"/>
              <a:t>Creating a Texture Image</a:t>
            </a:r>
            <a:endParaRPr lang="en-US" sz="2400" dirty="0"/>
          </a:p>
        </p:txBody>
      </p:sp>
      <p:sp>
        <p:nvSpPr>
          <p:cNvPr id="3" name="Content Placeholder 2"/>
          <p:cNvSpPr>
            <a:spLocks noGrp="1"/>
          </p:cNvSpPr>
          <p:nvPr>
            <p:ph idx="4294967295"/>
          </p:nvPr>
        </p:nvSpPr>
        <p:spPr>
          <a:xfrm>
            <a:off x="9525" y="449262"/>
            <a:ext cx="7193531" cy="3216275"/>
          </a:xfrm>
          <a:prstGeom prst="rect">
            <a:avLst/>
          </a:prstGeom>
        </p:spPr>
        <p:txBody>
          <a:bodyPr>
            <a:noAutofit/>
          </a:bodyPr>
          <a:lstStyle/>
          <a:p>
            <a:pPr marL="0" indent="0">
              <a:spcBef>
                <a:spcPts val="0"/>
              </a:spcBef>
              <a:spcAft>
                <a:spcPts val="0"/>
              </a:spcAft>
              <a:buNone/>
            </a:pPr>
            <a:r>
              <a:rPr lang="en-US" sz="1600" b="1" dirty="0" smtClean="0">
                <a:solidFill>
                  <a:srgbClr val="0000FF"/>
                </a:solidFill>
                <a:latin typeface="Courier New"/>
                <a:cs typeface="Consolas" pitchFamily="49" charset="0"/>
              </a:rPr>
              <a:t>// </a:t>
            </a:r>
            <a:r>
              <a:rPr lang="en-US" sz="1600" b="1" dirty="0">
                <a:solidFill>
                  <a:srgbClr val="0000FF"/>
                </a:solidFill>
                <a:latin typeface="Courier New"/>
                <a:cs typeface="Consolas" pitchFamily="49" charset="0"/>
              </a:rPr>
              <a:t>Create a checkerboard pattern</a:t>
            </a:r>
          </a:p>
          <a:p>
            <a:pPr marL="0" indent="0">
              <a:spcBef>
                <a:spcPts val="0"/>
              </a:spcBef>
              <a:spcAft>
                <a:spcPts val="0"/>
              </a:spcAft>
              <a:buNone/>
            </a:pPr>
            <a:r>
              <a:rPr lang="en-US" sz="1600" b="1" dirty="0" smtClean="0">
                <a:solidFill>
                  <a:srgbClr val="0000FF"/>
                </a:solidFill>
                <a:latin typeface="Courier New"/>
                <a:cs typeface="Consolas" pitchFamily="49" charset="0"/>
              </a:rPr>
              <a:t>for </a:t>
            </a:r>
            <a:r>
              <a:rPr lang="en-US" sz="1600" b="1" dirty="0">
                <a:solidFill>
                  <a:srgbClr val="0000FF"/>
                </a:solidFill>
                <a:latin typeface="Courier New"/>
                <a:cs typeface="Consolas" pitchFamily="49" charset="0"/>
              </a:rPr>
              <a:t>( </a:t>
            </a:r>
            <a:r>
              <a:rPr lang="en-US" sz="1600" b="1" dirty="0" err="1">
                <a:solidFill>
                  <a:srgbClr val="0000FF"/>
                </a:solidFill>
                <a:latin typeface="Courier New"/>
                <a:cs typeface="Consolas" pitchFamily="49" charset="0"/>
              </a:rPr>
              <a:t>int</a:t>
            </a:r>
            <a:r>
              <a:rPr lang="en-US" sz="1600" b="1" dirty="0">
                <a:solidFill>
                  <a:srgbClr val="0000FF"/>
                </a:solidFill>
                <a:latin typeface="Courier New"/>
                <a:cs typeface="Consolas" pitchFamily="49" charset="0"/>
              </a:rPr>
              <a:t> i = 0; i &lt; 64; i++ ) {</a:t>
            </a:r>
          </a:p>
          <a:p>
            <a:pPr marL="0" indent="0">
              <a:spcBef>
                <a:spcPts val="0"/>
              </a:spcBef>
              <a:spcAft>
                <a:spcPts val="0"/>
              </a:spcAft>
              <a:buNone/>
            </a:pPr>
            <a:r>
              <a:rPr lang="en-US" sz="1600" b="1" dirty="0" smtClean="0">
                <a:solidFill>
                  <a:srgbClr val="0000FF"/>
                </a:solidFill>
                <a:latin typeface="Courier New"/>
                <a:cs typeface="Consolas" pitchFamily="49" charset="0"/>
              </a:rPr>
              <a:t>    </a:t>
            </a:r>
            <a:r>
              <a:rPr lang="en-US" sz="1600" b="1" dirty="0">
                <a:solidFill>
                  <a:srgbClr val="0000FF"/>
                </a:solidFill>
                <a:latin typeface="Courier New"/>
                <a:cs typeface="Consolas" pitchFamily="49" charset="0"/>
              </a:rPr>
              <a:t>for ( </a:t>
            </a:r>
            <a:r>
              <a:rPr lang="en-US" sz="1600" b="1" dirty="0" err="1">
                <a:solidFill>
                  <a:srgbClr val="0000FF"/>
                </a:solidFill>
                <a:latin typeface="Courier New"/>
                <a:cs typeface="Consolas" pitchFamily="49" charset="0"/>
              </a:rPr>
              <a:t>int</a:t>
            </a:r>
            <a:r>
              <a:rPr lang="en-US" sz="1600" b="1" dirty="0">
                <a:solidFill>
                  <a:srgbClr val="0000FF"/>
                </a:solidFill>
                <a:latin typeface="Courier New"/>
                <a:cs typeface="Consolas" pitchFamily="49" charset="0"/>
              </a:rPr>
              <a:t> j = 0; j &lt; 64; j++ ) {</a:t>
            </a:r>
          </a:p>
          <a:p>
            <a:pPr marL="0" indent="0">
              <a:spcBef>
                <a:spcPts val="0"/>
              </a:spcBef>
              <a:spcAft>
                <a:spcPts val="0"/>
              </a:spcAft>
              <a:buNone/>
            </a:pPr>
            <a:r>
              <a:rPr lang="en-US" sz="1600" b="1" dirty="0" smtClean="0">
                <a:solidFill>
                  <a:srgbClr val="0000FF"/>
                </a:solidFill>
                <a:latin typeface="Courier New"/>
                <a:cs typeface="Consolas" pitchFamily="49" charset="0"/>
              </a:rPr>
              <a:t>        </a:t>
            </a:r>
            <a:r>
              <a:rPr lang="en-US" sz="1600" b="1" dirty="0" err="1">
                <a:solidFill>
                  <a:srgbClr val="0000FF"/>
                </a:solidFill>
                <a:latin typeface="Courier New"/>
                <a:cs typeface="Consolas" pitchFamily="49" charset="0"/>
              </a:rPr>
              <a:t>GLubyte</a:t>
            </a:r>
            <a:r>
              <a:rPr lang="en-US" sz="1600" b="1" dirty="0">
                <a:solidFill>
                  <a:srgbClr val="0000FF"/>
                </a:solidFill>
                <a:latin typeface="Courier New"/>
                <a:cs typeface="Consolas" pitchFamily="49" charset="0"/>
              </a:rPr>
              <a:t> </a:t>
            </a:r>
            <a:r>
              <a:rPr lang="en-US" sz="1600" b="1" dirty="0" err="1" smtClean="0">
                <a:solidFill>
                  <a:srgbClr val="0000FF"/>
                </a:solidFill>
                <a:latin typeface="Courier New"/>
                <a:cs typeface="Consolas" pitchFamily="49" charset="0"/>
              </a:rPr>
              <a:t>c</a:t>
            </a:r>
            <a:r>
              <a:rPr lang="en-US" sz="1600" b="1" dirty="0" smtClean="0">
                <a:solidFill>
                  <a:srgbClr val="0000FF"/>
                </a:solidFill>
                <a:latin typeface="Courier New"/>
                <a:cs typeface="Consolas" pitchFamily="49" charset="0"/>
              </a:rPr>
              <a:t>;</a:t>
            </a:r>
          </a:p>
          <a:p>
            <a:pPr marL="0" indent="0">
              <a:spcBef>
                <a:spcPts val="0"/>
              </a:spcBef>
              <a:spcAft>
                <a:spcPts val="0"/>
              </a:spcAft>
              <a:buNone/>
            </a:pPr>
            <a:r>
              <a:rPr lang="en-US" sz="1600" b="1" dirty="0" smtClean="0">
                <a:solidFill>
                  <a:srgbClr val="0000FF"/>
                </a:solidFill>
                <a:latin typeface="Courier New"/>
                <a:cs typeface="Consolas" pitchFamily="49" charset="0"/>
              </a:rPr>
              <a:t>        c </a:t>
            </a:r>
            <a:r>
              <a:rPr lang="en-US" sz="1600" b="1" dirty="0">
                <a:solidFill>
                  <a:srgbClr val="0000FF"/>
                </a:solidFill>
                <a:latin typeface="Courier New"/>
                <a:cs typeface="Consolas" pitchFamily="49" charset="0"/>
              </a:rPr>
              <a:t>= </a:t>
            </a:r>
            <a:r>
              <a:rPr lang="en-US" sz="1600" b="1" dirty="0" smtClean="0">
                <a:solidFill>
                  <a:srgbClr val="0000FF"/>
                </a:solidFill>
                <a:latin typeface="Courier New"/>
                <a:cs typeface="Consolas" pitchFamily="49" charset="0"/>
              </a:rPr>
              <a:t>(((i &amp; 0x8</a:t>
            </a:r>
            <a:r>
              <a:rPr lang="en-US" sz="1600" b="1" dirty="0">
                <a:solidFill>
                  <a:srgbClr val="0000FF"/>
                </a:solidFill>
                <a:latin typeface="Courier New"/>
                <a:cs typeface="Consolas" pitchFamily="49" charset="0"/>
              </a:rPr>
              <a:t>) == 0</a:t>
            </a:r>
            <a:r>
              <a:rPr lang="en-US" sz="1600" b="1" dirty="0" smtClean="0">
                <a:solidFill>
                  <a:srgbClr val="0000FF"/>
                </a:solidFill>
                <a:latin typeface="Courier New"/>
                <a:cs typeface="Consolas" pitchFamily="49" charset="0"/>
              </a:rPr>
              <a:t>) ^ ((</a:t>
            </a:r>
            <a:r>
              <a:rPr lang="en-US" sz="1600" b="1" dirty="0">
                <a:solidFill>
                  <a:srgbClr val="0000FF"/>
                </a:solidFill>
                <a:latin typeface="Courier New"/>
                <a:cs typeface="Consolas" pitchFamily="49" charset="0"/>
              </a:rPr>
              <a:t>j &amp; 0x8) </a:t>
            </a:r>
            <a:r>
              <a:rPr lang="en-US" sz="1600" b="1" dirty="0" smtClean="0">
                <a:solidFill>
                  <a:srgbClr val="0000FF"/>
                </a:solidFill>
                <a:latin typeface="Courier New"/>
                <a:cs typeface="Consolas" pitchFamily="49" charset="0"/>
              </a:rPr>
              <a:t>== </a:t>
            </a:r>
            <a:r>
              <a:rPr lang="en-US" sz="1600" b="1" dirty="0">
                <a:solidFill>
                  <a:srgbClr val="0000FF"/>
                </a:solidFill>
                <a:latin typeface="Courier New"/>
                <a:cs typeface="Consolas" pitchFamily="49" charset="0"/>
              </a:rPr>
              <a:t>0)) * 255;</a:t>
            </a:r>
          </a:p>
          <a:p>
            <a:pPr marL="0" indent="0">
              <a:spcBef>
                <a:spcPts val="0"/>
              </a:spcBef>
              <a:spcAft>
                <a:spcPts val="0"/>
              </a:spcAft>
              <a:buNone/>
            </a:pPr>
            <a:r>
              <a:rPr lang="en-US" sz="1600" b="1" dirty="0" smtClean="0">
                <a:solidFill>
                  <a:srgbClr val="0000FF"/>
                </a:solidFill>
                <a:latin typeface="Courier New"/>
                <a:cs typeface="Consolas" pitchFamily="49" charset="0"/>
              </a:rPr>
              <a:t>        </a:t>
            </a:r>
            <a:r>
              <a:rPr lang="en-US" sz="1600" b="1" dirty="0">
                <a:solidFill>
                  <a:srgbClr val="0000FF"/>
                </a:solidFill>
                <a:latin typeface="Courier New"/>
                <a:cs typeface="Consolas" pitchFamily="49" charset="0"/>
              </a:rPr>
              <a:t>image[i][j][0]  = c;</a:t>
            </a:r>
          </a:p>
          <a:p>
            <a:pPr marL="0" indent="0">
              <a:spcBef>
                <a:spcPts val="0"/>
              </a:spcBef>
              <a:spcAft>
                <a:spcPts val="0"/>
              </a:spcAft>
              <a:buNone/>
            </a:pPr>
            <a:r>
              <a:rPr lang="en-US" sz="1600" b="1" dirty="0" smtClean="0">
                <a:solidFill>
                  <a:srgbClr val="0000FF"/>
                </a:solidFill>
                <a:latin typeface="Courier New"/>
                <a:cs typeface="Consolas" pitchFamily="49" charset="0"/>
              </a:rPr>
              <a:t>        </a:t>
            </a:r>
            <a:r>
              <a:rPr lang="en-US" sz="1600" b="1" dirty="0">
                <a:solidFill>
                  <a:srgbClr val="0000FF"/>
                </a:solidFill>
                <a:latin typeface="Courier New"/>
                <a:cs typeface="Consolas" pitchFamily="49" charset="0"/>
              </a:rPr>
              <a:t>image[i][j][1]  = c;</a:t>
            </a:r>
          </a:p>
          <a:p>
            <a:pPr marL="0" indent="0">
              <a:spcBef>
                <a:spcPts val="0"/>
              </a:spcBef>
              <a:spcAft>
                <a:spcPts val="0"/>
              </a:spcAft>
              <a:buNone/>
            </a:pPr>
            <a:r>
              <a:rPr lang="en-US" sz="1600" b="1" dirty="0" smtClean="0">
                <a:solidFill>
                  <a:srgbClr val="0000FF"/>
                </a:solidFill>
                <a:latin typeface="Courier New"/>
                <a:cs typeface="Consolas" pitchFamily="49" charset="0"/>
              </a:rPr>
              <a:t>        </a:t>
            </a:r>
            <a:r>
              <a:rPr lang="en-US" sz="1600" b="1" dirty="0">
                <a:solidFill>
                  <a:srgbClr val="0000FF"/>
                </a:solidFill>
                <a:latin typeface="Courier New"/>
                <a:cs typeface="Consolas" pitchFamily="49" charset="0"/>
              </a:rPr>
              <a:t>image[i][j][2]  = c;</a:t>
            </a:r>
          </a:p>
          <a:p>
            <a:pPr marL="0" indent="0">
              <a:spcBef>
                <a:spcPts val="0"/>
              </a:spcBef>
              <a:spcAft>
                <a:spcPts val="0"/>
              </a:spcAft>
              <a:buNone/>
            </a:pPr>
            <a:r>
              <a:rPr lang="en-US" sz="1600" b="1" dirty="0" smtClean="0">
                <a:solidFill>
                  <a:srgbClr val="0000FF"/>
                </a:solidFill>
                <a:latin typeface="Courier New"/>
                <a:cs typeface="Consolas" pitchFamily="49" charset="0"/>
              </a:rPr>
              <a:t>        </a:t>
            </a:r>
            <a:r>
              <a:rPr lang="en-US" sz="1600" b="1" dirty="0">
                <a:solidFill>
                  <a:srgbClr val="0000FF"/>
                </a:solidFill>
                <a:latin typeface="Courier New"/>
                <a:cs typeface="Consolas" pitchFamily="49" charset="0"/>
              </a:rPr>
              <a:t>image2[i][j][0] = c;</a:t>
            </a:r>
          </a:p>
          <a:p>
            <a:pPr marL="0" indent="0">
              <a:spcBef>
                <a:spcPts val="0"/>
              </a:spcBef>
              <a:spcAft>
                <a:spcPts val="0"/>
              </a:spcAft>
              <a:buNone/>
            </a:pPr>
            <a:r>
              <a:rPr lang="en-US" sz="1600" b="1" dirty="0" smtClean="0">
                <a:solidFill>
                  <a:srgbClr val="0000FF"/>
                </a:solidFill>
                <a:latin typeface="Courier New"/>
                <a:cs typeface="Consolas" pitchFamily="49" charset="0"/>
              </a:rPr>
              <a:t>        </a:t>
            </a:r>
            <a:r>
              <a:rPr lang="en-US" sz="1600" b="1" dirty="0">
                <a:solidFill>
                  <a:srgbClr val="0000FF"/>
                </a:solidFill>
                <a:latin typeface="Courier New"/>
                <a:cs typeface="Consolas" pitchFamily="49" charset="0"/>
              </a:rPr>
              <a:t>image2[i][j][1] = 0;</a:t>
            </a:r>
          </a:p>
          <a:p>
            <a:pPr marL="0" indent="0">
              <a:spcBef>
                <a:spcPts val="0"/>
              </a:spcBef>
              <a:spcAft>
                <a:spcPts val="0"/>
              </a:spcAft>
              <a:buNone/>
            </a:pPr>
            <a:r>
              <a:rPr lang="en-US" sz="1600" b="1" dirty="0" smtClean="0">
                <a:solidFill>
                  <a:srgbClr val="0000FF"/>
                </a:solidFill>
                <a:latin typeface="Courier New"/>
                <a:cs typeface="Consolas" pitchFamily="49" charset="0"/>
              </a:rPr>
              <a:t>        </a:t>
            </a:r>
            <a:r>
              <a:rPr lang="en-US" sz="1600" b="1" dirty="0">
                <a:solidFill>
                  <a:srgbClr val="0000FF"/>
                </a:solidFill>
                <a:latin typeface="Courier New"/>
                <a:cs typeface="Consolas" pitchFamily="49" charset="0"/>
              </a:rPr>
              <a:t>image2[i][j][2] = c;</a:t>
            </a:r>
          </a:p>
          <a:p>
            <a:pPr marL="0" indent="0">
              <a:spcBef>
                <a:spcPts val="0"/>
              </a:spcBef>
              <a:spcAft>
                <a:spcPts val="0"/>
              </a:spcAft>
              <a:buNone/>
            </a:pPr>
            <a:r>
              <a:rPr lang="en-US" sz="1600" b="1" dirty="0">
                <a:solidFill>
                  <a:srgbClr val="0000FF"/>
                </a:solidFill>
                <a:latin typeface="Courier New"/>
                <a:cs typeface="Consolas" pitchFamily="49" charset="0"/>
              </a:rPr>
              <a:t>        }</a:t>
            </a:r>
          </a:p>
          <a:p>
            <a:pPr marL="0" indent="0">
              <a:spcBef>
                <a:spcPts val="0"/>
              </a:spcBef>
              <a:spcAft>
                <a:spcPts val="0"/>
              </a:spcAft>
              <a:buNone/>
            </a:pPr>
            <a:r>
              <a:rPr lang="en-US" sz="1600" b="1" dirty="0">
                <a:solidFill>
                  <a:srgbClr val="0000FF"/>
                </a:solidFill>
                <a:latin typeface="Courier New"/>
                <a:cs typeface="Consolas" pitchFamily="49" charset="0"/>
              </a:rPr>
              <a:t>    }</a:t>
            </a:r>
          </a:p>
          <a:p>
            <a:pPr marL="0" indent="0">
              <a:spcBef>
                <a:spcPts val="0"/>
              </a:spcBef>
              <a:spcAft>
                <a:spcPts val="0"/>
              </a:spcAft>
              <a:buNone/>
            </a:pPr>
            <a:endParaRPr lang="en-US" sz="1600" b="1" dirty="0">
              <a:solidFill>
                <a:srgbClr val="0000FF"/>
              </a:solidFill>
              <a:latin typeface="Courier New"/>
              <a:cs typeface="Consolas" pitchFamily="49"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 y="0"/>
            <a:ext cx="6721475" cy="579438"/>
          </a:xfrm>
          <a:prstGeom prst="rect">
            <a:avLst/>
          </a:prstGeom>
        </p:spPr>
        <p:txBody>
          <a:bodyPr/>
          <a:lstStyle/>
          <a:p>
            <a:r>
              <a:rPr lang="en-US" sz="2400" dirty="0" smtClean="0"/>
              <a:t>Texture Object</a:t>
            </a:r>
            <a:endParaRPr lang="en-US" sz="2400" dirty="0"/>
          </a:p>
        </p:txBody>
      </p:sp>
      <p:sp>
        <p:nvSpPr>
          <p:cNvPr id="3" name="Content Placeholder 2"/>
          <p:cNvSpPr>
            <a:spLocks noGrp="1"/>
          </p:cNvSpPr>
          <p:nvPr>
            <p:ph idx="4294967295"/>
          </p:nvPr>
        </p:nvSpPr>
        <p:spPr>
          <a:xfrm>
            <a:off x="9525" y="702726"/>
            <a:ext cx="6731000" cy="3216275"/>
          </a:xfrm>
          <a:prstGeom prst="rect">
            <a:avLst/>
          </a:prstGeom>
        </p:spPr>
        <p:txBody>
          <a:bodyPr>
            <a:noAutofit/>
          </a:bodyPr>
          <a:lstStyle/>
          <a:p>
            <a:pPr marL="0" indent="0">
              <a:spcBef>
                <a:spcPts val="0"/>
              </a:spcBef>
              <a:spcAft>
                <a:spcPts val="0"/>
              </a:spcAft>
              <a:buNone/>
            </a:pPr>
            <a:r>
              <a:rPr lang="en-US" sz="1400" dirty="0" err="1" smtClean="0">
                <a:solidFill>
                  <a:srgbClr val="0000FF"/>
                </a:solidFill>
                <a:latin typeface="Consolas" pitchFamily="49" charset="0"/>
                <a:cs typeface="Consolas" pitchFamily="49" charset="0"/>
              </a:rPr>
              <a:t>GLuint</a:t>
            </a:r>
            <a:r>
              <a:rPr lang="en-US" sz="1400" dirty="0" smtClean="0">
                <a:solidFill>
                  <a:srgbClr val="0000FF"/>
                </a:solidFill>
                <a:latin typeface="Consolas" pitchFamily="49" charset="0"/>
                <a:cs typeface="Consolas" pitchFamily="49" charset="0"/>
              </a:rPr>
              <a:t> textures[1];</a:t>
            </a:r>
          </a:p>
          <a:p>
            <a:pPr marL="0" indent="0">
              <a:spcBef>
                <a:spcPts val="0"/>
              </a:spcBef>
              <a:spcAft>
                <a:spcPts val="0"/>
              </a:spcAft>
              <a:buNone/>
            </a:pPr>
            <a:r>
              <a:rPr lang="en-US" sz="1400" dirty="0" err="1" smtClean="0">
                <a:solidFill>
                  <a:srgbClr val="0000FF"/>
                </a:solidFill>
                <a:latin typeface="Consolas" pitchFamily="49" charset="0"/>
                <a:cs typeface="Consolas" pitchFamily="49" charset="0"/>
              </a:rPr>
              <a:t>glGenTextures</a:t>
            </a:r>
            <a:r>
              <a:rPr lang="en-US" sz="1400" dirty="0">
                <a:solidFill>
                  <a:srgbClr val="0000FF"/>
                </a:solidFill>
                <a:latin typeface="Consolas" pitchFamily="49" charset="0"/>
                <a:cs typeface="Consolas" pitchFamily="49" charset="0"/>
              </a:rPr>
              <a:t>( 1, textures );</a:t>
            </a:r>
          </a:p>
          <a:p>
            <a:pPr marL="0" indent="0">
              <a:spcBef>
                <a:spcPts val="0"/>
              </a:spcBef>
              <a:spcAft>
                <a:spcPts val="0"/>
              </a:spcAft>
              <a:buNone/>
            </a:pPr>
            <a:endParaRPr lang="en-US" sz="1400" dirty="0">
              <a:solidFill>
                <a:srgbClr val="0000FF"/>
              </a:solidFill>
              <a:latin typeface="Consolas" pitchFamily="49" charset="0"/>
              <a:cs typeface="Consolas" pitchFamily="49" charset="0"/>
            </a:endParaRPr>
          </a:p>
          <a:p>
            <a:pPr marL="0" indent="0">
              <a:spcBef>
                <a:spcPts val="0"/>
              </a:spcBef>
              <a:spcAft>
                <a:spcPts val="0"/>
              </a:spcAft>
              <a:buNone/>
            </a:pPr>
            <a:r>
              <a:rPr lang="en-US" sz="1400" dirty="0" err="1">
                <a:solidFill>
                  <a:srgbClr val="0000FF"/>
                </a:solidFill>
                <a:latin typeface="Consolas" pitchFamily="49" charset="0"/>
                <a:cs typeface="Consolas" pitchFamily="49" charset="0"/>
              </a:rPr>
              <a:t>glBindTexture</a:t>
            </a:r>
            <a:r>
              <a:rPr lang="en-US" sz="1400" dirty="0">
                <a:solidFill>
                  <a:srgbClr val="0000FF"/>
                </a:solidFill>
                <a:latin typeface="Consolas" pitchFamily="49" charset="0"/>
                <a:cs typeface="Consolas" pitchFamily="49" charset="0"/>
              </a:rPr>
              <a:t>( GL_TEXTURE_2D, textures[0] );</a:t>
            </a:r>
          </a:p>
          <a:p>
            <a:pPr marL="0" indent="0">
              <a:spcBef>
                <a:spcPts val="0"/>
              </a:spcBef>
              <a:spcAft>
                <a:spcPts val="0"/>
              </a:spcAft>
              <a:buNone/>
            </a:pPr>
            <a:r>
              <a:rPr lang="en-US" sz="1400" dirty="0">
                <a:solidFill>
                  <a:srgbClr val="0000FF"/>
                </a:solidFill>
                <a:latin typeface="Consolas" pitchFamily="49" charset="0"/>
                <a:cs typeface="Consolas" pitchFamily="49" charset="0"/>
              </a:rPr>
              <a:t>glTexImage2D( GL_TEXTURE_2D, 0, GL_RGB, </a:t>
            </a:r>
            <a:r>
              <a:rPr lang="en-US" sz="1400" dirty="0" err="1" smtClean="0">
                <a:solidFill>
                  <a:srgbClr val="0000FF"/>
                </a:solidFill>
                <a:latin typeface="Consolas" pitchFamily="49" charset="0"/>
                <a:cs typeface="Consolas" pitchFamily="49" charset="0"/>
              </a:rPr>
              <a:t>TextureSize</a:t>
            </a:r>
            <a:r>
              <a:rPr lang="en-US" sz="1400" dirty="0" smtClean="0">
                <a:solidFill>
                  <a:srgbClr val="0000FF"/>
                </a:solidFill>
                <a:latin typeface="Consolas" pitchFamily="49" charset="0"/>
                <a:cs typeface="Consolas" pitchFamily="49" charset="0"/>
              </a:rPr>
              <a:t>,</a:t>
            </a:r>
            <a:br>
              <a:rPr lang="en-US" sz="1400" dirty="0" smtClean="0">
                <a:solidFill>
                  <a:srgbClr val="0000FF"/>
                </a:solidFill>
                <a:latin typeface="Consolas" pitchFamily="49" charset="0"/>
                <a:cs typeface="Consolas" pitchFamily="49" charset="0"/>
              </a:rPr>
            </a:br>
            <a:r>
              <a:rPr lang="en-US" sz="1400" dirty="0" smtClean="0">
                <a:solidFill>
                  <a:srgbClr val="0000FF"/>
                </a:solidFill>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TextureSize</a:t>
            </a:r>
            <a:r>
              <a:rPr lang="en-US" sz="1400" dirty="0">
                <a:solidFill>
                  <a:srgbClr val="0000FF"/>
                </a:solidFill>
                <a:latin typeface="Consolas" pitchFamily="49" charset="0"/>
                <a:cs typeface="Consolas" pitchFamily="49" charset="0"/>
              </a:rPr>
              <a:t>, GL_RGB, GL_UNSIGNED_BYTE, image );</a:t>
            </a:r>
          </a:p>
          <a:p>
            <a:pPr marL="0" indent="0">
              <a:spcBef>
                <a:spcPts val="0"/>
              </a:spcBef>
              <a:spcAft>
                <a:spcPts val="0"/>
              </a:spcAft>
              <a:buNone/>
            </a:pPr>
            <a:r>
              <a:rPr lang="en-US" sz="1400" dirty="0" err="1" smtClean="0">
                <a:solidFill>
                  <a:srgbClr val="0000FF"/>
                </a:solidFill>
                <a:latin typeface="Consolas" pitchFamily="49" charset="0"/>
                <a:cs typeface="Consolas" pitchFamily="49" charset="0"/>
              </a:rPr>
              <a:t>glTexParameterf</a:t>
            </a:r>
            <a:r>
              <a:rPr lang="en-US" sz="1400" dirty="0">
                <a:solidFill>
                  <a:srgbClr val="0000FF"/>
                </a:solidFill>
                <a:latin typeface="Consolas" pitchFamily="49" charset="0"/>
                <a:cs typeface="Consolas" pitchFamily="49" charset="0"/>
              </a:rPr>
              <a:t>( GL_TEXTURE_2D, </a:t>
            </a:r>
            <a:r>
              <a:rPr lang="en-US" sz="1400" dirty="0" smtClean="0">
                <a:solidFill>
                  <a:srgbClr val="0000FF"/>
                </a:solidFill>
                <a:latin typeface="Consolas" pitchFamily="49" charset="0"/>
                <a:cs typeface="Consolas" pitchFamily="49" charset="0"/>
              </a:rPr>
              <a:t>GL_TEXTURE_WRAP_S, GL_REPEAT </a:t>
            </a:r>
            <a:r>
              <a:rPr lang="en-US" sz="1400" dirty="0">
                <a:solidFill>
                  <a:srgbClr val="0000FF"/>
                </a:solidFill>
                <a:latin typeface="Consolas" pitchFamily="49" charset="0"/>
                <a:cs typeface="Consolas" pitchFamily="49" charset="0"/>
              </a:rPr>
              <a:t>);</a:t>
            </a:r>
          </a:p>
          <a:p>
            <a:pPr marL="0" indent="0">
              <a:spcBef>
                <a:spcPts val="0"/>
              </a:spcBef>
              <a:spcAft>
                <a:spcPts val="0"/>
              </a:spcAft>
              <a:buNone/>
            </a:pPr>
            <a:r>
              <a:rPr lang="en-US" sz="1400" dirty="0" err="1" smtClean="0">
                <a:solidFill>
                  <a:srgbClr val="0000FF"/>
                </a:solidFill>
                <a:latin typeface="Consolas" pitchFamily="49" charset="0"/>
                <a:cs typeface="Consolas" pitchFamily="49" charset="0"/>
              </a:rPr>
              <a:t>glTexParameterf</a:t>
            </a:r>
            <a:r>
              <a:rPr lang="en-US" sz="1400" dirty="0">
                <a:solidFill>
                  <a:srgbClr val="0000FF"/>
                </a:solidFill>
                <a:latin typeface="Consolas" pitchFamily="49" charset="0"/>
                <a:cs typeface="Consolas" pitchFamily="49" charset="0"/>
              </a:rPr>
              <a:t>( GL_TEXTURE_2D, </a:t>
            </a:r>
            <a:r>
              <a:rPr lang="en-US" sz="1400" dirty="0" smtClean="0">
                <a:solidFill>
                  <a:srgbClr val="0000FF"/>
                </a:solidFill>
                <a:latin typeface="Consolas" pitchFamily="49" charset="0"/>
                <a:cs typeface="Consolas" pitchFamily="49" charset="0"/>
              </a:rPr>
              <a:t>GL_TEXTURE_WRAP_T, GL_REPEAT </a:t>
            </a:r>
            <a:r>
              <a:rPr lang="en-US" sz="1400" dirty="0">
                <a:solidFill>
                  <a:srgbClr val="0000FF"/>
                </a:solidFill>
                <a:latin typeface="Consolas" pitchFamily="49" charset="0"/>
                <a:cs typeface="Consolas" pitchFamily="49" charset="0"/>
              </a:rPr>
              <a:t>);</a:t>
            </a:r>
          </a:p>
          <a:p>
            <a:pPr marL="0" indent="0">
              <a:spcBef>
                <a:spcPts val="0"/>
              </a:spcBef>
              <a:spcAft>
                <a:spcPts val="0"/>
              </a:spcAft>
              <a:buNone/>
            </a:pPr>
            <a:r>
              <a:rPr lang="en-US" sz="1400" dirty="0" err="1" smtClean="0">
                <a:solidFill>
                  <a:srgbClr val="0000FF"/>
                </a:solidFill>
                <a:latin typeface="Consolas" pitchFamily="49" charset="0"/>
                <a:cs typeface="Consolas" pitchFamily="49" charset="0"/>
              </a:rPr>
              <a:t>glTexParameterf</a:t>
            </a:r>
            <a:r>
              <a:rPr lang="en-US" sz="1400" dirty="0">
                <a:solidFill>
                  <a:srgbClr val="0000FF"/>
                </a:solidFill>
                <a:latin typeface="Consolas" pitchFamily="49" charset="0"/>
                <a:cs typeface="Consolas" pitchFamily="49" charset="0"/>
              </a:rPr>
              <a:t>( GL_TEXTURE_2D, </a:t>
            </a:r>
            <a:r>
              <a:rPr lang="en-US" sz="1400" dirty="0" smtClean="0">
                <a:solidFill>
                  <a:srgbClr val="0000FF"/>
                </a:solidFill>
                <a:latin typeface="Consolas" pitchFamily="49" charset="0"/>
                <a:cs typeface="Consolas" pitchFamily="49" charset="0"/>
              </a:rPr>
              <a:t/>
            </a:r>
            <a:br>
              <a:rPr lang="en-US" sz="1400" dirty="0" smtClean="0">
                <a:solidFill>
                  <a:srgbClr val="0000FF"/>
                </a:solidFill>
                <a:latin typeface="Consolas" pitchFamily="49" charset="0"/>
                <a:cs typeface="Consolas" pitchFamily="49" charset="0"/>
              </a:rPr>
            </a:br>
            <a:r>
              <a:rPr lang="en-US" sz="1400" dirty="0" smtClean="0">
                <a:solidFill>
                  <a:srgbClr val="0000FF"/>
                </a:solidFill>
                <a:latin typeface="Consolas" pitchFamily="49" charset="0"/>
                <a:cs typeface="Consolas" pitchFamily="49" charset="0"/>
              </a:rPr>
              <a:t>                   GL_TEXTURE_MAG_FILTER, GL_NEAREST </a:t>
            </a:r>
            <a:r>
              <a:rPr lang="en-US" sz="1400" dirty="0">
                <a:solidFill>
                  <a:srgbClr val="0000FF"/>
                </a:solidFill>
                <a:latin typeface="Consolas" pitchFamily="49" charset="0"/>
                <a:cs typeface="Consolas" pitchFamily="49" charset="0"/>
              </a:rPr>
              <a:t>);</a:t>
            </a:r>
          </a:p>
          <a:p>
            <a:pPr marL="0" indent="0">
              <a:spcBef>
                <a:spcPts val="0"/>
              </a:spcBef>
              <a:spcAft>
                <a:spcPts val="0"/>
              </a:spcAft>
              <a:buNone/>
            </a:pPr>
            <a:r>
              <a:rPr lang="en-US" sz="1400" dirty="0" err="1" smtClean="0">
                <a:solidFill>
                  <a:srgbClr val="0000FF"/>
                </a:solidFill>
                <a:latin typeface="Consolas" pitchFamily="49" charset="0"/>
                <a:cs typeface="Consolas" pitchFamily="49" charset="0"/>
              </a:rPr>
              <a:t>glTexParameterf</a:t>
            </a:r>
            <a:r>
              <a:rPr lang="en-US" sz="1400" dirty="0">
                <a:solidFill>
                  <a:srgbClr val="0000FF"/>
                </a:solidFill>
                <a:latin typeface="Consolas" pitchFamily="49" charset="0"/>
                <a:cs typeface="Consolas" pitchFamily="49" charset="0"/>
              </a:rPr>
              <a:t>( </a:t>
            </a:r>
            <a:r>
              <a:rPr lang="en-US" sz="1400" dirty="0" smtClean="0">
                <a:solidFill>
                  <a:srgbClr val="0000FF"/>
                </a:solidFill>
                <a:latin typeface="Consolas" pitchFamily="49" charset="0"/>
                <a:cs typeface="Consolas" pitchFamily="49" charset="0"/>
              </a:rPr>
              <a:t>GL_TEXTURE_2D,</a:t>
            </a:r>
            <a:br>
              <a:rPr lang="en-US" sz="1400" dirty="0" smtClean="0">
                <a:solidFill>
                  <a:srgbClr val="0000FF"/>
                </a:solidFill>
                <a:latin typeface="Consolas" pitchFamily="49" charset="0"/>
                <a:cs typeface="Consolas" pitchFamily="49" charset="0"/>
              </a:rPr>
            </a:br>
            <a:r>
              <a:rPr lang="en-US" sz="1400" dirty="0" smtClean="0">
                <a:solidFill>
                  <a:srgbClr val="0000FF"/>
                </a:solidFill>
                <a:latin typeface="Consolas" pitchFamily="49" charset="0"/>
                <a:cs typeface="Consolas" pitchFamily="49" charset="0"/>
              </a:rPr>
              <a:t>                   GL_TEXTURE_MIN_FILTER, GL_NEAREST </a:t>
            </a:r>
            <a:r>
              <a:rPr lang="en-US" sz="1400" dirty="0">
                <a:solidFill>
                  <a:srgbClr val="0000FF"/>
                </a:solidFill>
                <a:latin typeface="Consolas" pitchFamily="49" charset="0"/>
                <a:cs typeface="Consolas" pitchFamily="49" charset="0"/>
              </a:rPr>
              <a:t>);</a:t>
            </a:r>
          </a:p>
          <a:p>
            <a:pPr marL="0" indent="0">
              <a:spcBef>
                <a:spcPts val="0"/>
              </a:spcBef>
              <a:spcAft>
                <a:spcPts val="0"/>
              </a:spcAft>
              <a:buNone/>
            </a:pPr>
            <a:r>
              <a:rPr lang="en-US" sz="1400" dirty="0" err="1">
                <a:solidFill>
                  <a:srgbClr val="0000FF"/>
                </a:solidFill>
                <a:latin typeface="Consolas" pitchFamily="49" charset="0"/>
                <a:cs typeface="Consolas" pitchFamily="49" charset="0"/>
              </a:rPr>
              <a:t>glActiveTexture</a:t>
            </a:r>
            <a:r>
              <a:rPr lang="en-US" sz="1400" dirty="0">
                <a:solidFill>
                  <a:srgbClr val="0000FF"/>
                </a:solidFill>
                <a:latin typeface="Consolas" pitchFamily="49" charset="0"/>
                <a:cs typeface="Consolas" pitchFamily="49" charset="0"/>
              </a:rPr>
              <a:t>( GL_TEXTURE0 );</a:t>
            </a:r>
          </a:p>
          <a:p>
            <a:pPr marL="0" indent="0">
              <a:spcBef>
                <a:spcPts val="0"/>
              </a:spcBef>
              <a:spcAft>
                <a:spcPts val="0"/>
              </a:spcAft>
              <a:buNone/>
            </a:pPr>
            <a:endParaRPr lang="en-US" sz="1400" dirty="0">
              <a:solidFill>
                <a:srgbClr val="0000FF"/>
              </a:solidFill>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Vertex Shader</a:t>
            </a:r>
            <a:endParaRPr lang="en-US" sz="2400" dirty="0"/>
          </a:p>
        </p:txBody>
      </p:sp>
      <p:sp>
        <p:nvSpPr>
          <p:cNvPr id="3" name="Content Placeholder 2"/>
          <p:cNvSpPr>
            <a:spLocks noGrp="1"/>
          </p:cNvSpPr>
          <p:nvPr>
            <p:ph idx="4294967295"/>
          </p:nvPr>
        </p:nvSpPr>
        <p:spPr>
          <a:xfrm>
            <a:off x="292100" y="605961"/>
            <a:ext cx="6731000" cy="3216275"/>
          </a:xfrm>
          <a:prstGeom prst="rect">
            <a:avLst/>
          </a:prstGeom>
        </p:spPr>
        <p:txBody>
          <a:bodyPr>
            <a:noAutofit/>
          </a:bodyPr>
          <a:lstStyle/>
          <a:p>
            <a:pPr marL="0" indent="0">
              <a:spcBef>
                <a:spcPts val="0"/>
              </a:spcBef>
              <a:spcAft>
                <a:spcPts val="0"/>
              </a:spcAft>
              <a:buNone/>
            </a:pPr>
            <a:r>
              <a:rPr lang="en-US" sz="1600" b="1" dirty="0">
                <a:solidFill>
                  <a:srgbClr val="0000FF"/>
                </a:solidFill>
                <a:latin typeface="Courier New"/>
                <a:cs typeface="Consolas" pitchFamily="49" charset="0"/>
              </a:rPr>
              <a:t>in vec4 </a:t>
            </a:r>
            <a:r>
              <a:rPr lang="en-US" sz="1600" b="1" dirty="0" err="1">
                <a:solidFill>
                  <a:srgbClr val="0000FF"/>
                </a:solidFill>
                <a:latin typeface="Courier New"/>
                <a:cs typeface="Consolas" pitchFamily="49" charset="0"/>
              </a:rPr>
              <a:t>vPosition</a:t>
            </a:r>
            <a:r>
              <a:rPr lang="en-US" sz="1600" b="1" dirty="0">
                <a:solidFill>
                  <a:srgbClr val="0000FF"/>
                </a:solidFill>
                <a:latin typeface="Courier New"/>
                <a:cs typeface="Consolas" pitchFamily="49" charset="0"/>
              </a:rPr>
              <a:t>;</a:t>
            </a:r>
          </a:p>
          <a:p>
            <a:pPr marL="0" indent="0">
              <a:spcBef>
                <a:spcPts val="0"/>
              </a:spcBef>
              <a:spcAft>
                <a:spcPts val="0"/>
              </a:spcAft>
              <a:buNone/>
            </a:pPr>
            <a:r>
              <a:rPr lang="en-US" sz="1600" b="1" dirty="0">
                <a:solidFill>
                  <a:srgbClr val="0000FF"/>
                </a:solidFill>
                <a:latin typeface="Courier New"/>
                <a:cs typeface="Consolas" pitchFamily="49" charset="0"/>
              </a:rPr>
              <a:t>in vec4 </a:t>
            </a:r>
            <a:r>
              <a:rPr lang="en-US" sz="1600" b="1" dirty="0" err="1">
                <a:solidFill>
                  <a:srgbClr val="0000FF"/>
                </a:solidFill>
                <a:latin typeface="Courier New"/>
                <a:cs typeface="Consolas" pitchFamily="49" charset="0"/>
              </a:rPr>
              <a:t>vColor</a:t>
            </a:r>
            <a:r>
              <a:rPr lang="en-US" sz="1600" b="1" dirty="0">
                <a:solidFill>
                  <a:srgbClr val="0000FF"/>
                </a:solidFill>
                <a:latin typeface="Courier New"/>
                <a:cs typeface="Consolas" pitchFamily="49" charset="0"/>
              </a:rPr>
              <a:t>;</a:t>
            </a:r>
          </a:p>
          <a:p>
            <a:pPr marL="0" indent="0">
              <a:spcBef>
                <a:spcPts val="0"/>
              </a:spcBef>
              <a:spcAft>
                <a:spcPts val="0"/>
              </a:spcAft>
              <a:buNone/>
            </a:pPr>
            <a:r>
              <a:rPr lang="en-US" sz="1600" b="1" dirty="0">
                <a:solidFill>
                  <a:srgbClr val="0000FF"/>
                </a:solidFill>
                <a:latin typeface="Courier New"/>
                <a:cs typeface="Consolas" pitchFamily="49" charset="0"/>
              </a:rPr>
              <a:t>in vec2 </a:t>
            </a:r>
            <a:r>
              <a:rPr lang="en-US" sz="1600" b="1" dirty="0" err="1">
                <a:solidFill>
                  <a:srgbClr val="0000FF"/>
                </a:solidFill>
                <a:latin typeface="Courier New"/>
                <a:cs typeface="Consolas" pitchFamily="49" charset="0"/>
              </a:rPr>
              <a:t>vTexCoord</a:t>
            </a:r>
            <a:r>
              <a:rPr lang="en-US" sz="1600" b="1" dirty="0">
                <a:solidFill>
                  <a:srgbClr val="0000FF"/>
                </a:solidFill>
                <a:latin typeface="Courier New"/>
                <a:cs typeface="Consolas" pitchFamily="49" charset="0"/>
              </a:rPr>
              <a:t>;</a:t>
            </a:r>
          </a:p>
          <a:p>
            <a:pPr marL="0" indent="0">
              <a:spcBef>
                <a:spcPts val="0"/>
              </a:spcBef>
              <a:spcAft>
                <a:spcPts val="0"/>
              </a:spcAft>
              <a:buNone/>
            </a:pPr>
            <a:endParaRPr lang="en-US" sz="1600" b="1" dirty="0">
              <a:solidFill>
                <a:srgbClr val="0000FF"/>
              </a:solidFill>
              <a:latin typeface="Courier New"/>
              <a:cs typeface="Consolas" pitchFamily="49" charset="0"/>
            </a:endParaRPr>
          </a:p>
          <a:p>
            <a:pPr marL="0" indent="0">
              <a:spcBef>
                <a:spcPts val="0"/>
              </a:spcBef>
              <a:spcAft>
                <a:spcPts val="0"/>
              </a:spcAft>
              <a:buNone/>
            </a:pPr>
            <a:r>
              <a:rPr lang="en-US" sz="1600" b="1" dirty="0">
                <a:solidFill>
                  <a:srgbClr val="0000FF"/>
                </a:solidFill>
                <a:latin typeface="Courier New"/>
                <a:cs typeface="Consolas" pitchFamily="49" charset="0"/>
              </a:rPr>
              <a:t>out vec4 color;</a:t>
            </a:r>
          </a:p>
          <a:p>
            <a:pPr marL="0" indent="0">
              <a:spcBef>
                <a:spcPts val="0"/>
              </a:spcBef>
              <a:spcAft>
                <a:spcPts val="0"/>
              </a:spcAft>
              <a:buNone/>
            </a:pPr>
            <a:r>
              <a:rPr lang="en-US" sz="1600" b="1" dirty="0">
                <a:solidFill>
                  <a:srgbClr val="0000FF"/>
                </a:solidFill>
                <a:latin typeface="Courier New"/>
                <a:cs typeface="Consolas" pitchFamily="49" charset="0"/>
              </a:rPr>
              <a:t>out vec2 </a:t>
            </a:r>
            <a:r>
              <a:rPr lang="en-US" sz="1600" b="1" dirty="0" err="1">
                <a:solidFill>
                  <a:srgbClr val="0000FF"/>
                </a:solidFill>
                <a:latin typeface="Courier New"/>
                <a:cs typeface="Consolas" pitchFamily="49" charset="0"/>
              </a:rPr>
              <a:t>texCoord</a:t>
            </a:r>
            <a:r>
              <a:rPr lang="en-US" sz="1600" b="1" dirty="0">
                <a:solidFill>
                  <a:srgbClr val="0000FF"/>
                </a:solidFill>
                <a:latin typeface="Courier New"/>
                <a:cs typeface="Consolas" pitchFamily="49" charset="0"/>
              </a:rPr>
              <a:t>;</a:t>
            </a:r>
          </a:p>
          <a:p>
            <a:pPr marL="0" indent="0">
              <a:spcBef>
                <a:spcPts val="0"/>
              </a:spcBef>
              <a:spcAft>
                <a:spcPts val="0"/>
              </a:spcAft>
              <a:buNone/>
            </a:pPr>
            <a:endParaRPr lang="en-US" sz="1600" b="1" dirty="0">
              <a:solidFill>
                <a:srgbClr val="0000FF"/>
              </a:solidFill>
              <a:latin typeface="Courier New"/>
              <a:cs typeface="Consolas" pitchFamily="49" charset="0"/>
            </a:endParaRPr>
          </a:p>
          <a:p>
            <a:pPr marL="0" indent="0">
              <a:spcBef>
                <a:spcPts val="0"/>
              </a:spcBef>
              <a:spcAft>
                <a:spcPts val="0"/>
              </a:spcAft>
              <a:buNone/>
            </a:pPr>
            <a:r>
              <a:rPr lang="en-US" sz="1600" b="1" dirty="0">
                <a:solidFill>
                  <a:srgbClr val="0000FF"/>
                </a:solidFill>
                <a:latin typeface="Courier New"/>
                <a:cs typeface="Consolas" pitchFamily="49" charset="0"/>
              </a:rPr>
              <a:t>void main</a:t>
            </a:r>
            <a:r>
              <a:rPr lang="en-US" sz="1600" b="1" dirty="0" smtClean="0">
                <a:solidFill>
                  <a:srgbClr val="0000FF"/>
                </a:solidFill>
                <a:latin typeface="Courier New"/>
                <a:cs typeface="Consolas" pitchFamily="49" charset="0"/>
              </a:rPr>
              <a:t>()</a:t>
            </a:r>
          </a:p>
          <a:p>
            <a:pPr marL="0" indent="0">
              <a:spcBef>
                <a:spcPts val="0"/>
              </a:spcBef>
              <a:spcAft>
                <a:spcPts val="0"/>
              </a:spcAft>
              <a:buNone/>
            </a:pPr>
            <a:r>
              <a:rPr lang="en-US" sz="1600" b="1" dirty="0" smtClean="0">
                <a:solidFill>
                  <a:srgbClr val="0000FF"/>
                </a:solidFill>
                <a:latin typeface="Courier New"/>
                <a:cs typeface="Consolas" pitchFamily="49" charset="0"/>
              </a:rPr>
              <a:t>{</a:t>
            </a:r>
            <a:endParaRPr lang="en-US" sz="1600" b="1" dirty="0">
              <a:solidFill>
                <a:srgbClr val="0000FF"/>
              </a:solidFill>
              <a:latin typeface="Courier New"/>
              <a:cs typeface="Consolas" pitchFamily="49" charset="0"/>
            </a:endParaRPr>
          </a:p>
          <a:p>
            <a:pPr marL="0" indent="0">
              <a:spcBef>
                <a:spcPts val="0"/>
              </a:spcBef>
              <a:spcAft>
                <a:spcPts val="0"/>
              </a:spcAft>
              <a:buNone/>
            </a:pPr>
            <a:r>
              <a:rPr lang="en-US" sz="1600" b="1" dirty="0">
                <a:solidFill>
                  <a:srgbClr val="0000FF"/>
                </a:solidFill>
                <a:latin typeface="Courier New"/>
                <a:cs typeface="Consolas" pitchFamily="49" charset="0"/>
              </a:rPr>
              <a:t>    color       = </a:t>
            </a:r>
            <a:r>
              <a:rPr lang="en-US" sz="1600" b="1" dirty="0" err="1">
                <a:solidFill>
                  <a:srgbClr val="0000FF"/>
                </a:solidFill>
                <a:latin typeface="Courier New"/>
                <a:cs typeface="Consolas" pitchFamily="49" charset="0"/>
              </a:rPr>
              <a:t>vColor</a:t>
            </a:r>
            <a:r>
              <a:rPr lang="en-US" sz="1600" b="1" dirty="0">
                <a:solidFill>
                  <a:srgbClr val="0000FF"/>
                </a:solidFill>
                <a:latin typeface="Courier New"/>
                <a:cs typeface="Consolas" pitchFamily="49" charset="0"/>
              </a:rPr>
              <a:t>;</a:t>
            </a:r>
          </a:p>
          <a:p>
            <a:pPr marL="0" indent="0">
              <a:spcBef>
                <a:spcPts val="0"/>
              </a:spcBef>
              <a:spcAft>
                <a:spcPts val="0"/>
              </a:spcAft>
              <a:buNone/>
            </a:pPr>
            <a:r>
              <a:rPr lang="en-US" sz="1600" b="1" dirty="0">
                <a:solidFill>
                  <a:srgbClr val="0000FF"/>
                </a:solidFill>
                <a:latin typeface="Courier New"/>
                <a:cs typeface="Consolas" pitchFamily="49" charset="0"/>
              </a:rPr>
              <a:t>    </a:t>
            </a:r>
            <a:r>
              <a:rPr lang="en-US" sz="1600" b="1" dirty="0" err="1">
                <a:solidFill>
                  <a:srgbClr val="0000FF"/>
                </a:solidFill>
                <a:latin typeface="Courier New"/>
                <a:cs typeface="Consolas" pitchFamily="49" charset="0"/>
              </a:rPr>
              <a:t>texCoord</a:t>
            </a:r>
            <a:r>
              <a:rPr lang="en-US" sz="1600" b="1" dirty="0">
                <a:solidFill>
                  <a:srgbClr val="0000FF"/>
                </a:solidFill>
                <a:latin typeface="Courier New"/>
                <a:cs typeface="Consolas" pitchFamily="49" charset="0"/>
              </a:rPr>
              <a:t>    = </a:t>
            </a:r>
            <a:r>
              <a:rPr lang="en-US" sz="1600" b="1" dirty="0" err="1">
                <a:solidFill>
                  <a:srgbClr val="0000FF"/>
                </a:solidFill>
                <a:latin typeface="Courier New"/>
                <a:cs typeface="Consolas" pitchFamily="49" charset="0"/>
              </a:rPr>
              <a:t>vTexCoord</a:t>
            </a:r>
            <a:r>
              <a:rPr lang="en-US" sz="1600" b="1" dirty="0">
                <a:solidFill>
                  <a:srgbClr val="0000FF"/>
                </a:solidFill>
                <a:latin typeface="Courier New"/>
                <a:cs typeface="Consolas" pitchFamily="49" charset="0"/>
              </a:rPr>
              <a:t>;</a:t>
            </a:r>
          </a:p>
          <a:p>
            <a:pPr marL="0" indent="0">
              <a:spcBef>
                <a:spcPts val="0"/>
              </a:spcBef>
              <a:spcAft>
                <a:spcPts val="0"/>
              </a:spcAft>
              <a:buNone/>
            </a:pPr>
            <a:r>
              <a:rPr lang="en-US" sz="1600" b="1" dirty="0">
                <a:solidFill>
                  <a:srgbClr val="0000FF"/>
                </a:solidFill>
                <a:latin typeface="Courier New"/>
                <a:cs typeface="Consolas" pitchFamily="49" charset="0"/>
              </a:rPr>
              <a:t>    </a:t>
            </a:r>
            <a:r>
              <a:rPr lang="en-US" sz="1600" b="1" dirty="0" err="1">
                <a:solidFill>
                  <a:srgbClr val="0000FF"/>
                </a:solidFill>
                <a:latin typeface="Courier New"/>
                <a:cs typeface="Consolas" pitchFamily="49" charset="0"/>
              </a:rPr>
              <a:t>gl_Position</a:t>
            </a:r>
            <a:r>
              <a:rPr lang="en-US" sz="1600" b="1" dirty="0">
                <a:solidFill>
                  <a:srgbClr val="0000FF"/>
                </a:solidFill>
                <a:latin typeface="Courier New"/>
                <a:cs typeface="Consolas" pitchFamily="49" charset="0"/>
              </a:rPr>
              <a:t> = </a:t>
            </a:r>
            <a:r>
              <a:rPr lang="en-US" sz="1600" b="1" dirty="0" err="1">
                <a:solidFill>
                  <a:srgbClr val="0000FF"/>
                </a:solidFill>
                <a:latin typeface="Courier New"/>
                <a:cs typeface="Consolas" pitchFamily="49" charset="0"/>
              </a:rPr>
              <a:t>vPosition</a:t>
            </a:r>
            <a:r>
              <a:rPr lang="en-US" sz="1600" b="1" dirty="0">
                <a:solidFill>
                  <a:srgbClr val="0000FF"/>
                </a:solidFill>
                <a:latin typeface="Courier New"/>
                <a:cs typeface="Consolas" pitchFamily="49" charset="0"/>
              </a:rPr>
              <a:t>;</a:t>
            </a:r>
          </a:p>
          <a:p>
            <a:pPr marL="0" indent="0">
              <a:spcBef>
                <a:spcPts val="0"/>
              </a:spcBef>
              <a:spcAft>
                <a:spcPts val="0"/>
              </a:spcAft>
              <a:buNone/>
            </a:pPr>
            <a:r>
              <a:rPr lang="en-US" sz="1600" b="1" dirty="0">
                <a:solidFill>
                  <a:srgbClr val="0000FF"/>
                </a:solidFill>
                <a:latin typeface="Courier New"/>
                <a:cs typeface="Consolas" pitchFamily="49" charset="0"/>
              </a:rPr>
              <a:t>} </a:t>
            </a:r>
          </a:p>
          <a:p>
            <a:pPr marL="0" indent="0">
              <a:spcBef>
                <a:spcPts val="0"/>
              </a:spcBef>
              <a:spcAft>
                <a:spcPts val="0"/>
              </a:spcAft>
              <a:buNone/>
            </a:pPr>
            <a:endParaRPr lang="en-US" sz="1800" b="1" dirty="0">
              <a:solidFill>
                <a:srgbClr val="0000FF"/>
              </a:solidFill>
              <a:latin typeface="Courier New"/>
              <a:cs typeface="Consolas" pitchFamily="49"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525" y="0"/>
            <a:ext cx="6721475" cy="579438"/>
          </a:xfrm>
          <a:prstGeom prst="rect">
            <a:avLst/>
          </a:prstGeom>
        </p:spPr>
        <p:txBody>
          <a:bodyPr/>
          <a:lstStyle/>
          <a:p>
            <a:r>
              <a:rPr lang="en-US" sz="2400" dirty="0" smtClean="0"/>
              <a:t>Fragment </a:t>
            </a:r>
            <a:r>
              <a:rPr lang="en-US" sz="2400" dirty="0" err="1" smtClean="0"/>
              <a:t>Shader</a:t>
            </a:r>
            <a:endParaRPr lang="en-US" sz="2400" dirty="0"/>
          </a:p>
        </p:txBody>
      </p:sp>
      <p:sp>
        <p:nvSpPr>
          <p:cNvPr id="3" name="Content Placeholder 2"/>
          <p:cNvSpPr>
            <a:spLocks noGrp="1"/>
          </p:cNvSpPr>
          <p:nvPr>
            <p:ph idx="4294967295"/>
          </p:nvPr>
        </p:nvSpPr>
        <p:spPr>
          <a:xfrm>
            <a:off x="227695" y="672487"/>
            <a:ext cx="6859810" cy="3216275"/>
          </a:xfrm>
          <a:prstGeom prst="rect">
            <a:avLst/>
          </a:prstGeom>
        </p:spPr>
        <p:txBody>
          <a:bodyPr>
            <a:normAutofit/>
          </a:bodyPr>
          <a:lstStyle/>
          <a:p>
            <a:pPr marL="0" indent="0">
              <a:spcBef>
                <a:spcPts val="0"/>
              </a:spcBef>
              <a:spcAft>
                <a:spcPts val="0"/>
              </a:spcAft>
              <a:buNone/>
            </a:pPr>
            <a:r>
              <a:rPr lang="en-US" sz="1600" b="1" dirty="0">
                <a:solidFill>
                  <a:srgbClr val="0000FF"/>
                </a:solidFill>
                <a:latin typeface="Courier New"/>
                <a:cs typeface="Consolas" pitchFamily="49" charset="0"/>
              </a:rPr>
              <a:t>in vec4 color;</a:t>
            </a:r>
          </a:p>
          <a:p>
            <a:pPr marL="0" indent="0">
              <a:spcBef>
                <a:spcPts val="0"/>
              </a:spcBef>
              <a:spcAft>
                <a:spcPts val="0"/>
              </a:spcAft>
              <a:buNone/>
            </a:pPr>
            <a:r>
              <a:rPr lang="en-US" sz="1600" b="1" dirty="0">
                <a:solidFill>
                  <a:srgbClr val="0000FF"/>
                </a:solidFill>
                <a:latin typeface="Courier New"/>
                <a:cs typeface="Consolas" pitchFamily="49" charset="0"/>
              </a:rPr>
              <a:t>in vec2 </a:t>
            </a:r>
            <a:r>
              <a:rPr lang="en-US" sz="1600" b="1" dirty="0" err="1">
                <a:solidFill>
                  <a:srgbClr val="0000FF"/>
                </a:solidFill>
                <a:latin typeface="Courier New"/>
                <a:cs typeface="Consolas" pitchFamily="49" charset="0"/>
              </a:rPr>
              <a:t>texCoord</a:t>
            </a:r>
            <a:r>
              <a:rPr lang="en-US" sz="1600" b="1" dirty="0" smtClean="0">
                <a:solidFill>
                  <a:srgbClr val="0000FF"/>
                </a:solidFill>
                <a:latin typeface="Courier New"/>
                <a:cs typeface="Consolas" pitchFamily="49" charset="0"/>
              </a:rPr>
              <a:t>;</a:t>
            </a:r>
          </a:p>
          <a:p>
            <a:pPr marL="0" indent="0">
              <a:spcBef>
                <a:spcPts val="0"/>
              </a:spcBef>
              <a:spcAft>
                <a:spcPts val="0"/>
              </a:spcAft>
              <a:buNone/>
            </a:pPr>
            <a:r>
              <a:rPr lang="en-US" sz="1600" b="1" dirty="0" smtClean="0">
                <a:solidFill>
                  <a:srgbClr val="0000FF"/>
                </a:solidFill>
                <a:latin typeface="Courier New"/>
                <a:cs typeface="Consolas" pitchFamily="49" charset="0"/>
              </a:rPr>
              <a:t>out vec4 </a:t>
            </a:r>
            <a:r>
              <a:rPr lang="en-US" sz="1600" b="1" dirty="0" err="1" smtClean="0">
                <a:solidFill>
                  <a:srgbClr val="0000FF"/>
                </a:solidFill>
                <a:latin typeface="Courier New"/>
                <a:cs typeface="Consolas" pitchFamily="49" charset="0"/>
              </a:rPr>
              <a:t>FragColor</a:t>
            </a:r>
            <a:r>
              <a:rPr lang="en-US" sz="1600" b="1" dirty="0" smtClean="0">
                <a:solidFill>
                  <a:srgbClr val="0000FF"/>
                </a:solidFill>
                <a:latin typeface="Courier New"/>
                <a:cs typeface="Consolas" pitchFamily="49" charset="0"/>
              </a:rPr>
              <a:t>;</a:t>
            </a:r>
            <a:endParaRPr lang="en-US" sz="1600" b="1" dirty="0" smtClean="0">
              <a:solidFill>
                <a:srgbClr val="0000FF"/>
              </a:solidFill>
              <a:latin typeface="Courier New"/>
              <a:cs typeface="Consolas" pitchFamily="49" charset="0"/>
            </a:endParaRPr>
          </a:p>
          <a:p>
            <a:pPr marL="0" indent="0">
              <a:spcBef>
                <a:spcPts val="0"/>
              </a:spcBef>
              <a:spcAft>
                <a:spcPts val="0"/>
              </a:spcAft>
              <a:buNone/>
            </a:pPr>
            <a:endParaRPr lang="en-US" sz="1600" b="1" dirty="0">
              <a:solidFill>
                <a:srgbClr val="0000FF"/>
              </a:solidFill>
              <a:latin typeface="Courier New"/>
              <a:cs typeface="Consolas" pitchFamily="49" charset="0"/>
            </a:endParaRPr>
          </a:p>
          <a:p>
            <a:pPr marL="0" indent="0">
              <a:spcBef>
                <a:spcPts val="0"/>
              </a:spcBef>
              <a:spcAft>
                <a:spcPts val="0"/>
              </a:spcAft>
              <a:buNone/>
            </a:pPr>
            <a:r>
              <a:rPr lang="en-US" sz="1600" b="1" dirty="0">
                <a:solidFill>
                  <a:srgbClr val="0000FF"/>
                </a:solidFill>
                <a:latin typeface="Courier New"/>
                <a:cs typeface="Consolas" pitchFamily="49" charset="0"/>
              </a:rPr>
              <a:t>uniform </a:t>
            </a:r>
            <a:r>
              <a:rPr lang="en-US" sz="1600" b="1" dirty="0" smtClean="0">
                <a:solidFill>
                  <a:srgbClr val="0000FF"/>
                </a:solidFill>
                <a:latin typeface="Courier New"/>
                <a:cs typeface="Consolas" pitchFamily="49" charset="0"/>
              </a:rPr>
              <a:t>sampler </a:t>
            </a:r>
            <a:r>
              <a:rPr lang="en-US" sz="1600" b="1" dirty="0">
                <a:solidFill>
                  <a:srgbClr val="0000FF"/>
                </a:solidFill>
                <a:latin typeface="Courier New"/>
                <a:cs typeface="Consolas" pitchFamily="49" charset="0"/>
              </a:rPr>
              <a:t>texture;</a:t>
            </a:r>
          </a:p>
          <a:p>
            <a:pPr marL="0" indent="0">
              <a:spcBef>
                <a:spcPts val="0"/>
              </a:spcBef>
              <a:spcAft>
                <a:spcPts val="0"/>
              </a:spcAft>
              <a:buNone/>
            </a:pPr>
            <a:endParaRPr lang="en-US" sz="1600" b="1" dirty="0">
              <a:solidFill>
                <a:srgbClr val="0000FF"/>
              </a:solidFill>
              <a:latin typeface="Courier New"/>
              <a:cs typeface="Consolas" pitchFamily="49" charset="0"/>
            </a:endParaRPr>
          </a:p>
          <a:p>
            <a:pPr marL="0" indent="0">
              <a:spcBef>
                <a:spcPts val="0"/>
              </a:spcBef>
              <a:spcAft>
                <a:spcPts val="0"/>
              </a:spcAft>
              <a:buNone/>
            </a:pPr>
            <a:r>
              <a:rPr lang="en-US" sz="1600" b="1" dirty="0">
                <a:solidFill>
                  <a:srgbClr val="0000FF"/>
                </a:solidFill>
                <a:latin typeface="Courier New"/>
                <a:cs typeface="Consolas" pitchFamily="49" charset="0"/>
              </a:rPr>
              <a:t>void main() </a:t>
            </a:r>
          </a:p>
          <a:p>
            <a:pPr marL="0" indent="0">
              <a:spcBef>
                <a:spcPts val="0"/>
              </a:spcBef>
              <a:spcAft>
                <a:spcPts val="0"/>
              </a:spcAft>
              <a:buNone/>
            </a:pPr>
            <a:r>
              <a:rPr lang="en-US" sz="1600" b="1" dirty="0">
                <a:solidFill>
                  <a:srgbClr val="0000FF"/>
                </a:solidFill>
                <a:latin typeface="Courier New"/>
                <a:cs typeface="Consolas" pitchFamily="49" charset="0"/>
              </a:rPr>
              <a:t>{ </a:t>
            </a:r>
            <a:endParaRPr lang="en-US" sz="1600" b="1" dirty="0" smtClean="0">
              <a:solidFill>
                <a:srgbClr val="0000FF"/>
              </a:solidFill>
              <a:latin typeface="Courier New"/>
              <a:cs typeface="Consolas" pitchFamily="49" charset="0"/>
            </a:endParaRPr>
          </a:p>
          <a:p>
            <a:pPr marL="0" indent="0">
              <a:spcBef>
                <a:spcPts val="0"/>
              </a:spcBef>
              <a:spcAft>
                <a:spcPts val="0"/>
              </a:spcAft>
              <a:buNone/>
            </a:pPr>
            <a:r>
              <a:rPr lang="en-US" sz="1600" b="1" dirty="0" smtClean="0">
                <a:solidFill>
                  <a:srgbClr val="0000FF"/>
                </a:solidFill>
                <a:latin typeface="Courier New"/>
                <a:cs typeface="Consolas" pitchFamily="49" charset="0"/>
              </a:rPr>
              <a:t>   </a:t>
            </a:r>
            <a:r>
              <a:rPr lang="en-US" sz="1600" b="1" dirty="0" err="1" smtClean="0">
                <a:solidFill>
                  <a:srgbClr val="0000FF"/>
                </a:solidFill>
                <a:latin typeface="Courier New"/>
                <a:cs typeface="Consolas" pitchFamily="49" charset="0"/>
              </a:rPr>
              <a:t>FragColor</a:t>
            </a:r>
            <a:r>
              <a:rPr lang="en-US" sz="1600" b="1" dirty="0" smtClean="0">
                <a:solidFill>
                  <a:srgbClr val="0000FF"/>
                </a:solidFill>
                <a:latin typeface="Courier New"/>
                <a:cs typeface="Consolas" pitchFamily="49" charset="0"/>
              </a:rPr>
              <a:t> </a:t>
            </a:r>
            <a:r>
              <a:rPr lang="en-US" sz="1600" b="1" dirty="0">
                <a:solidFill>
                  <a:srgbClr val="0000FF"/>
                </a:solidFill>
                <a:latin typeface="Courier New"/>
                <a:cs typeface="Consolas" pitchFamily="49" charset="0"/>
              </a:rPr>
              <a:t>= color * </a:t>
            </a:r>
            <a:r>
              <a:rPr lang="en-US" sz="1600" b="1" dirty="0" smtClean="0">
                <a:solidFill>
                  <a:srgbClr val="0000FF"/>
                </a:solidFill>
                <a:latin typeface="Courier New"/>
                <a:cs typeface="Consolas" pitchFamily="49" charset="0"/>
              </a:rPr>
              <a:t>texture( </a:t>
            </a:r>
            <a:r>
              <a:rPr lang="en-US" sz="1600" b="1" dirty="0">
                <a:solidFill>
                  <a:srgbClr val="0000FF"/>
                </a:solidFill>
                <a:latin typeface="Courier New"/>
                <a:cs typeface="Consolas" pitchFamily="49" charset="0"/>
              </a:rPr>
              <a:t>texture</a:t>
            </a:r>
            <a:r>
              <a:rPr lang="en-US" sz="1600" b="1" dirty="0" smtClean="0">
                <a:solidFill>
                  <a:srgbClr val="0000FF"/>
                </a:solidFill>
                <a:latin typeface="Courier New"/>
                <a:cs typeface="Consolas" pitchFamily="49" charset="0"/>
              </a:rPr>
              <a:t>, </a:t>
            </a:r>
            <a:r>
              <a:rPr lang="en-US" sz="1600" b="1" dirty="0" err="1" smtClean="0">
                <a:solidFill>
                  <a:srgbClr val="0000FF"/>
                </a:solidFill>
                <a:latin typeface="Courier New"/>
                <a:cs typeface="Consolas" pitchFamily="49" charset="0"/>
              </a:rPr>
              <a:t>texCoord</a:t>
            </a:r>
            <a:r>
              <a:rPr lang="en-US" sz="1600" b="1" dirty="0" smtClean="0">
                <a:solidFill>
                  <a:srgbClr val="0000FF"/>
                </a:solidFill>
                <a:latin typeface="Courier New"/>
                <a:cs typeface="Consolas" pitchFamily="49" charset="0"/>
              </a:rPr>
              <a:t> </a:t>
            </a:r>
            <a:r>
              <a:rPr lang="en-US" sz="1600" b="1" dirty="0">
                <a:solidFill>
                  <a:srgbClr val="0000FF"/>
                </a:solidFill>
                <a:latin typeface="Courier New"/>
                <a:cs typeface="Consolas" pitchFamily="49" charset="0"/>
              </a:rPr>
              <a:t>);</a:t>
            </a:r>
          </a:p>
          <a:p>
            <a:pPr marL="0" indent="0">
              <a:spcBef>
                <a:spcPts val="0"/>
              </a:spcBef>
              <a:spcAft>
                <a:spcPts val="0"/>
              </a:spcAft>
              <a:buNone/>
            </a:pPr>
            <a:r>
              <a:rPr lang="en-US" sz="1600" b="1" dirty="0">
                <a:solidFill>
                  <a:srgbClr val="0000FF"/>
                </a:solidFill>
                <a:latin typeface="Courier New"/>
                <a:cs typeface="Consolas" pitchFamily="49" charset="0"/>
              </a:rPr>
              <a:t>}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1921299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 &amp; A</a:t>
            </a:r>
            <a:endParaRPr lang="en-US" dirty="0"/>
          </a:p>
        </p:txBody>
      </p:sp>
      <p:sp>
        <p:nvSpPr>
          <p:cNvPr id="5" name="Subtitle 4"/>
          <p:cNvSpPr>
            <a:spLocks noGrp="1"/>
          </p:cNvSpPr>
          <p:nvPr>
            <p:ph type="subTitle" idx="1"/>
          </p:nvPr>
        </p:nvSpPr>
        <p:spPr/>
        <p:txBody>
          <a:bodyPr/>
          <a:lstStyle/>
          <a:p>
            <a:r>
              <a:rPr lang="en-US" smtClean="0"/>
              <a:t>Thanks for Coming!</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79400" y="495300"/>
            <a:ext cx="6807200" cy="3124200"/>
          </a:xfrm>
        </p:spPr>
        <p:txBody>
          <a:bodyPr/>
          <a:lstStyle/>
          <a:p>
            <a:pPr lvl="1">
              <a:buClr>
                <a:srgbClr val="0000FF"/>
              </a:buClr>
            </a:pPr>
            <a:r>
              <a:rPr lang="en-US" sz="1800" dirty="0" smtClean="0"/>
              <a:t>The OpenGL Programming Guide, 7th Edition</a:t>
            </a:r>
          </a:p>
          <a:p>
            <a:pPr lvl="1">
              <a:buClr>
                <a:srgbClr val="0000FF"/>
              </a:buClr>
            </a:pPr>
            <a:r>
              <a:rPr lang="en-US" sz="1800" dirty="0" smtClean="0"/>
              <a:t>Interactive Computer Graphics: A Top-down Approach using OpenGL, 6th Edition</a:t>
            </a:r>
          </a:p>
          <a:p>
            <a:pPr lvl="1">
              <a:buClr>
                <a:srgbClr val="0000FF"/>
              </a:buClr>
            </a:pPr>
            <a:r>
              <a:rPr lang="en-US" sz="1800" dirty="0" smtClean="0"/>
              <a:t>The OpenGL </a:t>
            </a:r>
            <a:r>
              <a:rPr lang="en-US" sz="1800" dirty="0" err="1" smtClean="0"/>
              <a:t>Superbible</a:t>
            </a:r>
            <a:r>
              <a:rPr lang="en-US" sz="1800" dirty="0" smtClean="0"/>
              <a:t>, 5th Edition</a:t>
            </a:r>
          </a:p>
          <a:p>
            <a:pPr lvl="1">
              <a:buClr>
                <a:srgbClr val="0000FF"/>
              </a:buClr>
            </a:pPr>
            <a:r>
              <a:rPr lang="en-US" sz="1800" dirty="0" smtClean="0"/>
              <a:t>The OpenGL Shading Language Guide, 3rd Edition</a:t>
            </a:r>
          </a:p>
          <a:p>
            <a:pPr lvl="1">
              <a:buClr>
                <a:srgbClr val="0000FF"/>
              </a:buClr>
            </a:pPr>
            <a:r>
              <a:rPr lang="en-US" sz="1800" dirty="0" smtClean="0"/>
              <a:t>OpenGL and the X Window System</a:t>
            </a:r>
          </a:p>
          <a:p>
            <a:pPr lvl="1">
              <a:buClr>
                <a:srgbClr val="0000FF"/>
              </a:buClr>
            </a:pPr>
            <a:r>
              <a:rPr lang="en-US" sz="1800" dirty="0" smtClean="0"/>
              <a:t>OpenGL Programming for Mac OS X</a:t>
            </a:r>
          </a:p>
          <a:p>
            <a:pPr lvl="1">
              <a:buClr>
                <a:srgbClr val="0000FF"/>
              </a:buClr>
            </a:pPr>
            <a:r>
              <a:rPr lang="en-US" sz="1800" dirty="0" smtClean="0"/>
              <a:t>OpenGL ES 2.0 </a:t>
            </a:r>
          </a:p>
          <a:p>
            <a:pPr lvl="1">
              <a:buClr>
                <a:srgbClr val="0000FF"/>
              </a:buClr>
            </a:pPr>
            <a:r>
              <a:rPr lang="en-US" sz="1800" dirty="0" err="1" smtClean="0"/>
              <a:t>WebGL</a:t>
            </a:r>
            <a:r>
              <a:rPr lang="en-US" sz="1800" dirty="0" smtClean="0"/>
              <a:t> (to appear)</a:t>
            </a:r>
            <a:endParaRPr lang="en-US" sz="1800" dirty="0"/>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Resources</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79400" y="800849"/>
            <a:ext cx="6807200" cy="3124200"/>
          </a:xfrm>
        </p:spPr>
        <p:txBody>
          <a:bodyPr>
            <a:normAutofit fontScale="85000" lnSpcReduction="20000"/>
          </a:bodyPr>
          <a:lstStyle/>
          <a:p>
            <a:pPr>
              <a:buClr>
                <a:srgbClr val="0000FF"/>
              </a:buClr>
              <a:buFont typeface="Wingdings" charset="2"/>
              <a:buChar char="§"/>
            </a:pPr>
            <a:r>
              <a:rPr lang="en-US" dirty="0" smtClean="0"/>
              <a:t>The OpenGL Website: www.opengl.org</a:t>
            </a:r>
          </a:p>
          <a:p>
            <a:pPr lvl="1">
              <a:buClr>
                <a:srgbClr val="0000FF"/>
              </a:buClr>
            </a:pPr>
            <a:r>
              <a:rPr lang="en-US" dirty="0" smtClean="0"/>
              <a:t>API specifications</a:t>
            </a:r>
          </a:p>
          <a:p>
            <a:pPr lvl="1">
              <a:buClr>
                <a:srgbClr val="0000FF"/>
              </a:buClr>
            </a:pPr>
            <a:r>
              <a:rPr lang="en-US" dirty="0" smtClean="0"/>
              <a:t>Reference pages and developer resources</a:t>
            </a:r>
          </a:p>
          <a:p>
            <a:pPr lvl="1">
              <a:buClr>
                <a:srgbClr val="0000FF"/>
              </a:buClr>
            </a:pPr>
            <a:r>
              <a:rPr lang="en-US" dirty="0" smtClean="0"/>
              <a:t>PDF of the OpenGL Reference Card</a:t>
            </a:r>
          </a:p>
          <a:p>
            <a:pPr lvl="1">
              <a:buClr>
                <a:srgbClr val="0000FF"/>
              </a:buClr>
            </a:pPr>
            <a:r>
              <a:rPr lang="en-US" dirty="0" smtClean="0"/>
              <a:t>Discussion forums</a:t>
            </a:r>
          </a:p>
          <a:p>
            <a:pPr>
              <a:buClr>
                <a:srgbClr val="0000FF"/>
              </a:buClr>
              <a:buFont typeface="Wingdings" charset="2"/>
              <a:buChar char="§"/>
            </a:pPr>
            <a:r>
              <a:rPr lang="en-US" dirty="0" smtClean="0"/>
              <a:t>The </a:t>
            </a:r>
            <a:r>
              <a:rPr lang="en-US" dirty="0" err="1" smtClean="0"/>
              <a:t>Khronos</a:t>
            </a:r>
            <a:r>
              <a:rPr lang="en-US" dirty="0" smtClean="0"/>
              <a:t> Website: </a:t>
            </a:r>
            <a:r>
              <a:rPr lang="en-US" dirty="0" smtClean="0">
                <a:hlinkClick r:id="rId3"/>
              </a:rPr>
              <a:t>www.khronos.org</a:t>
            </a:r>
            <a:endParaRPr lang="en-US" dirty="0" smtClean="0"/>
          </a:p>
          <a:p>
            <a:pPr lvl="1">
              <a:buClr>
                <a:srgbClr val="0000FF"/>
              </a:buClr>
            </a:pPr>
            <a:r>
              <a:rPr lang="en-US" dirty="0" smtClean="0"/>
              <a:t>Overview of all </a:t>
            </a:r>
            <a:r>
              <a:rPr lang="en-US" dirty="0" err="1" smtClean="0"/>
              <a:t>Khronos</a:t>
            </a:r>
            <a:r>
              <a:rPr lang="en-US" dirty="0" smtClean="0"/>
              <a:t> APIs</a:t>
            </a:r>
          </a:p>
          <a:p>
            <a:pPr lvl="1">
              <a:buClr>
                <a:srgbClr val="0000FF"/>
              </a:buClr>
            </a:pPr>
            <a:r>
              <a:rPr lang="en-US" dirty="0" smtClean="0"/>
              <a:t>Numerous presentations</a:t>
            </a:r>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Resources</a:t>
            </a:r>
            <a:endParaRPr lang="en-US" sz="24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54000" y="782705"/>
            <a:ext cx="6807200" cy="3124200"/>
          </a:xfrm>
        </p:spPr>
        <p:txBody>
          <a:bodyPr/>
          <a:lstStyle/>
          <a:p>
            <a:pPr>
              <a:buClr>
                <a:srgbClr val="0000FF"/>
              </a:buClr>
              <a:buFont typeface="Wingdings" charset="2"/>
              <a:buChar char="§"/>
            </a:pPr>
            <a:r>
              <a:rPr lang="en-US" dirty="0" smtClean="0"/>
              <a:t>Feel free to drop us any questions:</a:t>
            </a:r>
          </a:p>
          <a:p>
            <a:pPr lvl="1">
              <a:buClr>
                <a:srgbClr val="0000FF"/>
              </a:buClr>
              <a:buFont typeface="Wingdings" charset="2"/>
              <a:buChar char="§"/>
            </a:pPr>
            <a:r>
              <a:rPr lang="en-US" dirty="0" err="1" smtClean="0"/>
              <a:t>angel@cs.unm.edu</a:t>
            </a:r>
            <a:endParaRPr lang="en-US" dirty="0" smtClean="0"/>
          </a:p>
          <a:p>
            <a:pPr lvl="1">
              <a:buClr>
                <a:srgbClr val="0000FF"/>
              </a:buClr>
              <a:buFont typeface="Wingdings" charset="2"/>
              <a:buChar char="§"/>
            </a:pPr>
            <a:r>
              <a:rPr lang="en-US" dirty="0" err="1" smtClean="0"/>
              <a:t>shreiner@siggraph.org</a:t>
            </a:r>
            <a:endParaRPr lang="en-US" dirty="0" smtClean="0"/>
          </a:p>
          <a:p>
            <a:pPr>
              <a:buClr>
                <a:srgbClr val="0000FF"/>
              </a:buClr>
              <a:buFont typeface="Wingdings" charset="2"/>
              <a:buChar char="§"/>
            </a:pPr>
            <a:r>
              <a:rPr lang="en-US" dirty="0" smtClean="0"/>
              <a:t>Course notes and programs available at</a:t>
            </a:r>
            <a:endParaRPr lang="en-US" dirty="0" smtClean="0">
              <a:solidFill>
                <a:schemeClr val="bg2"/>
              </a:solidFill>
            </a:endParaRPr>
          </a:p>
          <a:p>
            <a:pPr lvl="1">
              <a:buClr>
                <a:srgbClr val="0000FF"/>
              </a:buClr>
              <a:buFont typeface="Wingdings" charset="2"/>
              <a:buChar char="§"/>
            </a:pPr>
            <a:r>
              <a:rPr lang="en-US" dirty="0" err="1" smtClean="0"/>
              <a:t>www.daveshreiner.com</a:t>
            </a:r>
            <a:r>
              <a:rPr lang="en-US" dirty="0" smtClean="0"/>
              <a:t>/SIGGRAPH</a:t>
            </a:r>
          </a:p>
          <a:p>
            <a:pPr lvl="1">
              <a:buClr>
                <a:srgbClr val="0000FF"/>
              </a:buClr>
              <a:buFont typeface="Wingdings" charset="2"/>
              <a:buChar char="§"/>
            </a:pPr>
            <a:r>
              <a:rPr lang="en-US" dirty="0" err="1" smtClean="0"/>
              <a:t>www.cs.unm.edu</a:t>
            </a:r>
            <a:r>
              <a:rPr lang="en-US" dirty="0" smtClean="0"/>
              <a:t>/~angel</a:t>
            </a:r>
          </a:p>
        </p:txBody>
      </p:sp>
      <p:sp>
        <p:nvSpPr>
          <p:cNvPr id="2" name="Title 1"/>
          <p:cNvSpPr>
            <a:spLocks noGrp="1"/>
          </p:cNvSpPr>
          <p:nvPr>
            <p:ph type="title" idx="4294967295"/>
          </p:nvPr>
        </p:nvSpPr>
        <p:spPr>
          <a:xfrm>
            <a:off x="0" y="0"/>
            <a:ext cx="6721475" cy="579438"/>
          </a:xfrm>
          <a:prstGeom prst="rect">
            <a:avLst/>
          </a:prstGeom>
        </p:spPr>
        <p:txBody>
          <a:bodyPr/>
          <a:lstStyle/>
          <a:p>
            <a:pPr algn="ctr"/>
            <a:r>
              <a:rPr lang="en-US" sz="2400" dirty="0" smtClean="0"/>
              <a:t>Thanks!</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56218" y="622928"/>
            <a:ext cx="6807200" cy="3124200"/>
          </a:xfrm>
        </p:spPr>
        <p:txBody>
          <a:bodyPr/>
          <a:lstStyle/>
          <a:p>
            <a:pPr>
              <a:buClr>
                <a:srgbClr val="0000FF"/>
              </a:buClr>
              <a:buFont typeface="Wingdings" charset="2"/>
              <a:buChar char="§"/>
            </a:pPr>
            <a:r>
              <a:rPr lang="en-US" sz="2400" dirty="0" smtClean="0"/>
              <a:t>OpenGL 3.2 also introduced </a:t>
            </a:r>
            <a:r>
              <a:rPr lang="en-US" sz="2400" i="1" dirty="0" smtClean="0"/>
              <a:t>context profiles</a:t>
            </a:r>
          </a:p>
          <a:p>
            <a:pPr lvl="1">
              <a:buClr>
                <a:srgbClr val="0000FF"/>
              </a:buClr>
              <a:buFont typeface="Wingdings" charset="2"/>
              <a:buChar char="§"/>
            </a:pPr>
            <a:r>
              <a:rPr lang="en-US" sz="2000" dirty="0" smtClean="0"/>
              <a:t>profiles control which features are exposed</a:t>
            </a:r>
          </a:p>
          <a:p>
            <a:pPr lvl="2">
              <a:buClr>
                <a:srgbClr val="0000FF"/>
              </a:buClr>
              <a:buFont typeface="Wingdings" charset="2"/>
              <a:buChar char="§"/>
            </a:pPr>
            <a:r>
              <a:rPr lang="en-US" sz="1600" dirty="0" smtClean="0"/>
              <a:t>it’s like </a:t>
            </a:r>
            <a:r>
              <a:rPr lang="en-US" sz="1600" dirty="0" err="1" smtClean="0">
                <a:solidFill>
                  <a:srgbClr val="0000FF"/>
                </a:solidFill>
                <a:latin typeface="Consolas" pitchFamily="49" charset="0"/>
                <a:cs typeface="Consolas" pitchFamily="49" charset="0"/>
              </a:rPr>
              <a:t>GL_ARB_compatibility</a:t>
            </a:r>
            <a:r>
              <a:rPr lang="en-US" sz="1600" dirty="0" smtClean="0"/>
              <a:t>, only not insane </a:t>
            </a:r>
            <a:r>
              <a:rPr lang="en-US" sz="1600" dirty="0" smtClean="0">
                <a:sym typeface="Wingdings" pitchFamily="2" charset="2"/>
              </a:rPr>
              <a:t></a:t>
            </a:r>
          </a:p>
          <a:p>
            <a:pPr lvl="1">
              <a:buClr>
                <a:srgbClr val="0000FF"/>
              </a:buClr>
              <a:buFont typeface="Wingdings" charset="2"/>
              <a:buChar char="§"/>
            </a:pPr>
            <a:r>
              <a:rPr lang="en-US" sz="2000" dirty="0" smtClean="0">
                <a:sym typeface="Wingdings" pitchFamily="2" charset="2"/>
              </a:rPr>
              <a:t>currently two types of profiles: </a:t>
            </a:r>
            <a:r>
              <a:rPr lang="en-US" sz="2000" i="1" dirty="0" smtClean="0">
                <a:sym typeface="Wingdings" pitchFamily="2" charset="2"/>
              </a:rPr>
              <a:t>core</a:t>
            </a:r>
            <a:r>
              <a:rPr lang="en-US" sz="2000" dirty="0" smtClean="0">
                <a:sym typeface="Wingdings" pitchFamily="2" charset="2"/>
              </a:rPr>
              <a:t> and </a:t>
            </a:r>
            <a:r>
              <a:rPr lang="en-US" sz="2000" i="1" dirty="0" smtClean="0">
                <a:sym typeface="Wingdings" pitchFamily="2" charset="2"/>
              </a:rPr>
              <a:t>compatible</a:t>
            </a:r>
            <a:endParaRPr lang="en-US" sz="2000" dirty="0"/>
          </a:p>
        </p:txBody>
      </p:sp>
      <p:sp>
        <p:nvSpPr>
          <p:cNvPr id="2" name="Title 1"/>
          <p:cNvSpPr>
            <a:spLocks noGrp="1"/>
          </p:cNvSpPr>
          <p:nvPr>
            <p:ph type="title" idx="4294967295"/>
          </p:nvPr>
        </p:nvSpPr>
        <p:spPr>
          <a:xfrm>
            <a:off x="296862" y="0"/>
            <a:ext cx="6721475" cy="579438"/>
          </a:xfrm>
          <a:prstGeom prst="rect">
            <a:avLst/>
          </a:prstGeom>
        </p:spPr>
        <p:txBody>
          <a:bodyPr/>
          <a:lstStyle/>
          <a:p>
            <a:r>
              <a:rPr lang="en-US" sz="2400" dirty="0" smtClean="0"/>
              <a:t>More Evolution – Context Profiles</a:t>
            </a:r>
            <a:endParaRPr lang="en-US" sz="2400" dirty="0"/>
          </a:p>
        </p:txBody>
      </p:sp>
      <p:graphicFrame>
        <p:nvGraphicFramePr>
          <p:cNvPr id="4" name="Table 3"/>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41261244"/>
              </p:ext>
            </p:extLst>
          </p:nvPr>
        </p:nvGraphicFramePr>
        <p:xfrm>
          <a:off x="715926" y="2621304"/>
          <a:ext cx="5883347" cy="1346080"/>
        </p:xfrm>
        <a:graphic>
          <a:graphicData uri="http://schemas.openxmlformats.org/drawingml/2006/table">
            <a:tbl>
              <a:tblPr firstRow="1" bandRow="1">
                <a:tableStyleId>{5C22544A-7EE6-4342-B048-85BDC9FD1C3A}</a:tableStyleId>
              </a:tblPr>
              <a:tblGrid>
                <a:gridCol w="1485722"/>
                <a:gridCol w="1326943"/>
                <a:gridCol w="3070682"/>
              </a:tblGrid>
              <a:tr h="269216">
                <a:tc>
                  <a:txBody>
                    <a:bodyPr/>
                    <a:lstStyle/>
                    <a:p>
                      <a:r>
                        <a:rPr lang="en-US" sz="800" dirty="0" smtClean="0"/>
                        <a:t>Context Type</a:t>
                      </a:r>
                      <a:endParaRPr lang="en-US" sz="800" dirty="0"/>
                    </a:p>
                  </a:txBody>
                  <a:tcPr marL="73152" marR="73152" marT="27432" marB="27432"/>
                </a:tc>
                <a:tc>
                  <a:txBody>
                    <a:bodyPr/>
                    <a:lstStyle/>
                    <a:p>
                      <a:r>
                        <a:rPr lang="en-US" sz="800" dirty="0" smtClean="0"/>
                        <a:t>Profile</a:t>
                      </a:r>
                      <a:endParaRPr lang="en-US" sz="800" dirty="0"/>
                    </a:p>
                  </a:txBody>
                  <a:tcPr marL="73152" marR="73152" marT="27432" marB="27432"/>
                </a:tc>
                <a:tc>
                  <a:txBody>
                    <a:bodyPr/>
                    <a:lstStyle/>
                    <a:p>
                      <a:r>
                        <a:rPr lang="en-US" sz="800" dirty="0" smtClean="0"/>
                        <a:t>Description</a:t>
                      </a:r>
                      <a:endParaRPr lang="en-US" sz="800" dirty="0"/>
                    </a:p>
                  </a:txBody>
                  <a:tcPr marL="73152" marR="73152" marT="27432" marB="27432"/>
                </a:tc>
              </a:tr>
              <a:tr h="269216">
                <a:tc rowSpan="2">
                  <a:txBody>
                    <a:bodyPr/>
                    <a:lstStyle/>
                    <a:p>
                      <a:r>
                        <a:rPr lang="en-US" sz="800" dirty="0" smtClean="0"/>
                        <a:t>Full</a:t>
                      </a:r>
                      <a:endParaRPr lang="en-US" sz="800" dirty="0"/>
                    </a:p>
                  </a:txBody>
                  <a:tcPr marL="73152" marR="73152" marT="27432" marB="27432" anchor="ctr"/>
                </a:tc>
                <a:tc>
                  <a:txBody>
                    <a:bodyPr/>
                    <a:lstStyle/>
                    <a:p>
                      <a:r>
                        <a:rPr lang="en-US" sz="800" dirty="0" smtClean="0"/>
                        <a:t>core</a:t>
                      </a:r>
                      <a:endParaRPr lang="en-US" sz="800" dirty="0"/>
                    </a:p>
                  </a:txBody>
                  <a:tcPr marL="73152" marR="73152" marT="27432" marB="27432" anchor="ctr"/>
                </a:tc>
                <a:tc>
                  <a:txBody>
                    <a:bodyPr/>
                    <a:lstStyle/>
                    <a:p>
                      <a:r>
                        <a:rPr lang="en-US" sz="800" dirty="0" smtClean="0"/>
                        <a:t>All</a:t>
                      </a:r>
                      <a:r>
                        <a:rPr lang="en-US" sz="800" baseline="0" dirty="0" smtClean="0"/>
                        <a:t> features of the current release</a:t>
                      </a:r>
                      <a:endParaRPr lang="en-US" sz="800" dirty="0"/>
                    </a:p>
                  </a:txBody>
                  <a:tcPr marL="73152" marR="73152" marT="27432" marB="27432" anchor="ctr"/>
                </a:tc>
              </a:tr>
              <a:tr h="269216">
                <a:tc vMerge="1">
                  <a:txBody>
                    <a:bodyPr/>
                    <a:lstStyle/>
                    <a:p>
                      <a:endParaRPr lang="en-US" dirty="0"/>
                    </a:p>
                  </a:txBody>
                  <a:tcPr/>
                </a:tc>
                <a:tc>
                  <a:txBody>
                    <a:bodyPr/>
                    <a:lstStyle/>
                    <a:p>
                      <a:r>
                        <a:rPr lang="en-US" sz="800" dirty="0" smtClean="0"/>
                        <a:t>compatible</a:t>
                      </a:r>
                      <a:endParaRPr lang="en-US" sz="800" dirty="0"/>
                    </a:p>
                  </a:txBody>
                  <a:tcPr marL="73152" marR="73152" marT="27432" marB="27432" anchor="ctr"/>
                </a:tc>
                <a:tc>
                  <a:txBody>
                    <a:bodyPr/>
                    <a:lstStyle/>
                    <a:p>
                      <a:r>
                        <a:rPr lang="en-US" sz="800" dirty="0" smtClean="0"/>
                        <a:t>All features ever in OpenGL</a:t>
                      </a:r>
                      <a:endParaRPr lang="en-US" sz="800" dirty="0"/>
                    </a:p>
                  </a:txBody>
                  <a:tcPr marL="73152" marR="73152" marT="27432" marB="27432" anchor="ctr"/>
                </a:tc>
              </a:tr>
              <a:tr h="269216">
                <a:tc rowSpan="2">
                  <a:txBody>
                    <a:bodyPr/>
                    <a:lstStyle/>
                    <a:p>
                      <a:r>
                        <a:rPr lang="en-US" sz="800" dirty="0" smtClean="0"/>
                        <a:t>Forward Compatible</a:t>
                      </a:r>
                      <a:endParaRPr lang="en-US" sz="800" dirty="0"/>
                    </a:p>
                  </a:txBody>
                  <a:tcPr marL="73152" marR="73152" marT="27432" marB="27432" anchor="ctr"/>
                </a:tc>
                <a:tc>
                  <a:txBody>
                    <a:bodyPr/>
                    <a:lstStyle/>
                    <a:p>
                      <a:r>
                        <a:rPr lang="en-US" sz="800" dirty="0" smtClean="0"/>
                        <a:t>core</a:t>
                      </a:r>
                      <a:endParaRPr lang="en-US" sz="800" dirty="0"/>
                    </a:p>
                  </a:txBody>
                  <a:tcPr marL="73152" marR="73152" marT="27432" marB="27432" anchor="ctr"/>
                </a:tc>
                <a:tc>
                  <a:txBody>
                    <a:bodyPr/>
                    <a:lstStyle/>
                    <a:p>
                      <a:r>
                        <a:rPr lang="en-US" sz="800" dirty="0" smtClean="0"/>
                        <a:t>All non-deprecated features</a:t>
                      </a:r>
                      <a:endParaRPr lang="en-US" sz="800" dirty="0"/>
                    </a:p>
                  </a:txBody>
                  <a:tcPr marL="73152" marR="73152" marT="27432" marB="27432" anchor="ctr"/>
                </a:tc>
              </a:tr>
              <a:tr h="269216">
                <a:tc vMerge="1">
                  <a:txBody>
                    <a:bodyPr/>
                    <a:lstStyle/>
                    <a:p>
                      <a:endParaRPr lang="en-US" dirty="0"/>
                    </a:p>
                  </a:txBody>
                  <a:tcPr/>
                </a:tc>
                <a:tc>
                  <a:txBody>
                    <a:bodyPr/>
                    <a:lstStyle/>
                    <a:p>
                      <a:r>
                        <a:rPr lang="en-US" sz="800" dirty="0" smtClean="0"/>
                        <a:t>compatible</a:t>
                      </a:r>
                      <a:endParaRPr lang="en-US" sz="800" dirty="0"/>
                    </a:p>
                  </a:txBody>
                  <a:tcPr marL="73152" marR="73152" marT="27432" marB="27432" anchor="ctr"/>
                </a:tc>
                <a:tc>
                  <a:txBody>
                    <a:bodyPr/>
                    <a:lstStyle/>
                    <a:p>
                      <a:r>
                        <a:rPr lang="en-US" sz="800" dirty="0" smtClean="0">
                          <a:solidFill>
                            <a:srgbClr val="FF0000"/>
                          </a:solidFill>
                        </a:rPr>
                        <a:t>Not supported</a:t>
                      </a:r>
                      <a:endParaRPr lang="en-US" sz="800" dirty="0">
                        <a:solidFill>
                          <a:srgbClr val="FF0000"/>
                        </a:solidFill>
                      </a:endParaRPr>
                    </a:p>
                  </a:txBody>
                  <a:tcPr marL="73152" marR="73152" marT="27432" marB="27432"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46659" y="495300"/>
            <a:ext cx="6807200" cy="3124200"/>
          </a:xfrm>
        </p:spPr>
        <p:txBody>
          <a:bodyPr>
            <a:noAutofit/>
          </a:bodyPr>
          <a:lstStyle/>
          <a:p>
            <a:pPr>
              <a:buClr>
                <a:srgbClr val="0000FF"/>
              </a:buClr>
              <a:buFont typeface="Wingdings" charset="2"/>
              <a:buChar char="§"/>
            </a:pPr>
            <a:r>
              <a:rPr lang="en-US" sz="2000" dirty="0" smtClean="0"/>
              <a:t>OpenGL 4.1 (released July 25</a:t>
            </a:r>
            <a:r>
              <a:rPr lang="en-US" sz="2000" baseline="30000" dirty="0" smtClean="0"/>
              <a:t>th</a:t>
            </a:r>
            <a:r>
              <a:rPr lang="en-US" sz="2000" dirty="0" smtClean="0"/>
              <a:t>, 2010) included additional shading stages – </a:t>
            </a:r>
            <a:r>
              <a:rPr lang="en-US" sz="2000" i="1" dirty="0" smtClean="0"/>
              <a:t>tessellation-control and tessellation-evaluation shaders</a:t>
            </a:r>
          </a:p>
          <a:p>
            <a:pPr>
              <a:buClr>
                <a:srgbClr val="0000FF"/>
              </a:buClr>
              <a:buFont typeface="Wingdings" charset="2"/>
              <a:buChar char="§"/>
            </a:pPr>
            <a:r>
              <a:rPr lang="en-US" sz="2000" dirty="0" smtClean="0"/>
              <a:t>Latest version is 4.3</a:t>
            </a:r>
          </a:p>
          <a:p>
            <a:endParaRPr lang="en-US" i="1" dirty="0" smtClean="0"/>
          </a:p>
          <a:p>
            <a:endParaRPr lang="en-US" i="1" dirty="0" smtClean="0"/>
          </a:p>
          <a:p>
            <a:endParaRPr lang="en-US" i="1" dirty="0" smtClean="0"/>
          </a:p>
          <a:p>
            <a:endParaRPr lang="en-US" i="1" dirty="0" smtClean="0"/>
          </a:p>
          <a:p>
            <a:endParaRPr lang="en-US" i="1" dirty="0" smtClean="0"/>
          </a:p>
        </p:txBody>
      </p:sp>
      <p:sp>
        <p:nvSpPr>
          <p:cNvPr id="2" name="Title 1"/>
          <p:cNvSpPr>
            <a:spLocks noGrp="1"/>
          </p:cNvSpPr>
          <p:nvPr>
            <p:ph type="title" idx="4294967295"/>
          </p:nvPr>
        </p:nvSpPr>
        <p:spPr>
          <a:xfrm>
            <a:off x="593725" y="0"/>
            <a:ext cx="6721475" cy="579438"/>
          </a:xfrm>
          <a:prstGeom prst="rect">
            <a:avLst/>
          </a:prstGeom>
        </p:spPr>
        <p:txBody>
          <a:bodyPr/>
          <a:lstStyle/>
          <a:p>
            <a:r>
              <a:rPr lang="en-US" sz="2400" dirty="0" smtClean="0"/>
              <a:t>The Latest Pipelines</a:t>
            </a:r>
            <a:endParaRPr lang="en-US" sz="2400" dirty="0"/>
          </a:p>
        </p:txBody>
      </p:sp>
      <p:grpSp>
        <p:nvGrpSpPr>
          <p:cNvPr id="4" name="Group 124"/>
          <p:cNvGrpSpPr/>
          <p:nvPr/>
        </p:nvGrpSpPr>
        <p:grpSpPr>
          <a:xfrm>
            <a:off x="246659" y="2347657"/>
            <a:ext cx="6821881" cy="1630301"/>
            <a:chOff x="286261" y="2996882"/>
            <a:chExt cx="8527351" cy="2717169"/>
          </a:xfrm>
        </p:grpSpPr>
        <p:sp>
          <p:nvSpPr>
            <p:cNvPr id="5" name="Rounded Rectangle 4"/>
            <p:cNvSpPr/>
            <p:nvPr/>
          </p:nvSpPr>
          <p:spPr>
            <a:xfrm>
              <a:off x="5273960" y="3377352"/>
              <a:ext cx="999460" cy="672051"/>
            </a:xfrm>
            <a:prstGeom prst="roundRect">
              <a:avLst/>
            </a:prstGeom>
            <a:solidFill>
              <a:schemeClr val="bg2">
                <a:lumMod val="75000"/>
                <a:lumOff val="2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rgbClr val="FFFFFF"/>
                  </a:solidFill>
                </a:rPr>
                <a:t>Primitive</a:t>
              </a:r>
            </a:p>
            <a:p>
              <a:pPr algn="ctr"/>
              <a:r>
                <a:rPr lang="en-US" sz="700" dirty="0" smtClean="0">
                  <a:solidFill>
                    <a:srgbClr val="FFFFFF"/>
                  </a:solidFill>
                </a:rPr>
                <a:t>Setup and Rasterization</a:t>
              </a:r>
              <a:endParaRPr lang="en-US" sz="700" dirty="0">
                <a:solidFill>
                  <a:srgbClr val="FFFFFF"/>
                </a:solidFill>
              </a:endParaRPr>
            </a:p>
          </p:txBody>
        </p:sp>
        <p:sp>
          <p:nvSpPr>
            <p:cNvPr id="6" name="Rounded Rectangle 5"/>
            <p:cNvSpPr/>
            <p:nvPr/>
          </p:nvSpPr>
          <p:spPr>
            <a:xfrm>
              <a:off x="6533653" y="3377352"/>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rgbClr val="FFFFFF"/>
                  </a:solidFill>
                </a:rPr>
                <a:t>Fragment</a:t>
              </a:r>
              <a:br>
                <a:rPr lang="en-US" sz="700" dirty="0" smtClean="0">
                  <a:solidFill>
                    <a:srgbClr val="FFFFFF"/>
                  </a:solidFill>
                </a:rPr>
              </a:br>
              <a:r>
                <a:rPr lang="en-US" sz="700" dirty="0" smtClean="0">
                  <a:solidFill>
                    <a:srgbClr val="FFFFFF"/>
                  </a:solidFill>
                </a:rPr>
                <a:t>Shader</a:t>
              </a:r>
              <a:endParaRPr lang="en-US" sz="700" dirty="0">
                <a:solidFill>
                  <a:srgbClr val="FFFFFF"/>
                </a:solidFill>
              </a:endParaRPr>
            </a:p>
          </p:txBody>
        </p:sp>
        <p:sp>
          <p:nvSpPr>
            <p:cNvPr id="7" name="Rounded Rectangle 6"/>
            <p:cNvSpPr/>
            <p:nvPr/>
          </p:nvSpPr>
          <p:spPr>
            <a:xfrm>
              <a:off x="7777166" y="3377352"/>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Blending</a:t>
              </a:r>
              <a:endParaRPr lang="en-US" sz="700" dirty="0"/>
            </a:p>
          </p:txBody>
        </p:sp>
        <p:pic>
          <p:nvPicPr>
            <p:cNvPr id="8" name="Picture 8" descr="T:\redtransteapot.png"/>
            <p:cNvPicPr>
              <a:picLocks noChangeAspect="1" noChangeArrowheads="1"/>
            </p:cNvPicPr>
            <p:nvPr/>
          </p:nvPicPr>
          <p:blipFill>
            <a:blip r:embed="rId3" cstate="print"/>
            <a:srcRect/>
            <a:stretch>
              <a:fillRect/>
            </a:stretch>
          </p:blipFill>
          <p:spPr bwMode="auto">
            <a:xfrm>
              <a:off x="7740181" y="4640620"/>
              <a:ext cx="1073431" cy="1073431"/>
            </a:xfrm>
            <a:prstGeom prst="rect">
              <a:avLst/>
            </a:prstGeom>
            <a:noFill/>
            <a:ln>
              <a:solidFill>
                <a:schemeClr val="tx2">
                  <a:lumMod val="40000"/>
                  <a:lumOff val="60000"/>
                </a:schemeClr>
              </a:solidFill>
            </a:ln>
          </p:spPr>
        </p:pic>
        <p:sp>
          <p:nvSpPr>
            <p:cNvPr id="9" name="Rounded Rectangle 8"/>
            <p:cNvSpPr/>
            <p:nvPr/>
          </p:nvSpPr>
          <p:spPr>
            <a:xfrm>
              <a:off x="286261" y="2996882"/>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Vertex</a:t>
              </a:r>
              <a:br>
                <a:rPr lang="en-US" sz="700" dirty="0" smtClean="0"/>
              </a:br>
              <a:r>
                <a:rPr lang="en-US" sz="700" dirty="0" smtClean="0"/>
                <a:t>Data</a:t>
              </a:r>
              <a:endParaRPr lang="en-US" sz="700" dirty="0"/>
            </a:p>
          </p:txBody>
        </p:sp>
        <p:sp>
          <p:nvSpPr>
            <p:cNvPr id="10" name="Rounded Rectangle 9"/>
            <p:cNvSpPr/>
            <p:nvPr/>
          </p:nvSpPr>
          <p:spPr>
            <a:xfrm>
              <a:off x="286261" y="4968071"/>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Pixel</a:t>
              </a:r>
              <a:br>
                <a:rPr lang="en-US" sz="700" dirty="0" smtClean="0"/>
              </a:br>
              <a:r>
                <a:rPr lang="en-US" sz="700" dirty="0" smtClean="0"/>
                <a:t>Data</a:t>
              </a:r>
              <a:endParaRPr lang="en-US" sz="700" dirty="0"/>
            </a:p>
          </p:txBody>
        </p:sp>
        <p:sp>
          <p:nvSpPr>
            <p:cNvPr id="11" name="Rounded Rectangle 10"/>
            <p:cNvSpPr/>
            <p:nvPr/>
          </p:nvSpPr>
          <p:spPr>
            <a:xfrm>
              <a:off x="1605319" y="2996882"/>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rgbClr val="FFFFFF"/>
                  </a:solidFill>
                </a:rPr>
                <a:t>Vertex</a:t>
              </a:r>
              <a:br>
                <a:rPr lang="en-US" sz="700" dirty="0" smtClean="0">
                  <a:solidFill>
                    <a:srgbClr val="FFFFFF"/>
                  </a:solidFill>
                </a:rPr>
              </a:br>
              <a:r>
                <a:rPr lang="en-US" sz="700" dirty="0" smtClean="0">
                  <a:solidFill>
                    <a:srgbClr val="FFFFFF"/>
                  </a:solidFill>
                </a:rPr>
                <a:t>Shader</a:t>
              </a:r>
              <a:endParaRPr lang="en-US" sz="700" dirty="0">
                <a:solidFill>
                  <a:srgbClr val="FFFFFF"/>
                </a:solidFill>
              </a:endParaRPr>
            </a:p>
          </p:txBody>
        </p:sp>
        <p:sp>
          <p:nvSpPr>
            <p:cNvPr id="12" name="Rounded Rectangle 11"/>
            <p:cNvSpPr/>
            <p:nvPr/>
          </p:nvSpPr>
          <p:spPr>
            <a:xfrm>
              <a:off x="1605319" y="4966229"/>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Texture</a:t>
              </a:r>
              <a:br>
                <a:rPr lang="en-US" sz="700" dirty="0" smtClean="0"/>
              </a:br>
              <a:r>
                <a:rPr lang="en-US" sz="700" dirty="0" smtClean="0"/>
                <a:t>Store</a:t>
              </a:r>
              <a:endParaRPr lang="en-US" sz="700" dirty="0"/>
            </a:p>
          </p:txBody>
        </p:sp>
        <p:cxnSp>
          <p:nvCxnSpPr>
            <p:cNvPr id="13" name="Straight Arrow Connector 12"/>
            <p:cNvCxnSpPr>
              <a:stCxn id="9" idx="3"/>
              <a:endCxn id="11" idx="1"/>
            </p:cNvCxnSpPr>
            <p:nvPr/>
          </p:nvCxnSpPr>
          <p:spPr>
            <a:xfrm>
              <a:off x="1285721" y="3332908"/>
              <a:ext cx="319598"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1" idx="3"/>
              <a:endCxn id="5" idx="1"/>
            </p:cNvCxnSpPr>
            <p:nvPr/>
          </p:nvCxnSpPr>
          <p:spPr>
            <a:xfrm>
              <a:off x="2604779" y="3332908"/>
              <a:ext cx="2669181" cy="380470"/>
            </a:xfrm>
            <a:prstGeom prst="bentConnector3">
              <a:avLst>
                <a:gd name="adj1" fmla="val 8719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0" idx="3"/>
              <a:endCxn id="12" idx="1"/>
            </p:cNvCxnSpPr>
            <p:nvPr/>
          </p:nvCxnSpPr>
          <p:spPr>
            <a:xfrm flipV="1">
              <a:off x="1285721" y="5302255"/>
              <a:ext cx="319598" cy="1842"/>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6" name="Shape 15"/>
            <p:cNvCxnSpPr>
              <a:stCxn id="12" idx="3"/>
              <a:endCxn id="6" idx="2"/>
            </p:cNvCxnSpPr>
            <p:nvPr/>
          </p:nvCxnSpPr>
          <p:spPr>
            <a:xfrm flipV="1">
              <a:off x="2604779" y="4049403"/>
              <a:ext cx="4428604" cy="1252852"/>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6" idx="1"/>
            </p:cNvCxnSpPr>
            <p:nvPr/>
          </p:nvCxnSpPr>
          <p:spPr>
            <a:xfrm>
              <a:off x="6273420" y="3713378"/>
              <a:ext cx="260233"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3"/>
            </p:cNvCxnSpPr>
            <p:nvPr/>
          </p:nvCxnSpPr>
          <p:spPr>
            <a:xfrm>
              <a:off x="7533113" y="3713378"/>
              <a:ext cx="224791"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8" idx="0"/>
            </p:cNvCxnSpPr>
            <p:nvPr/>
          </p:nvCxnSpPr>
          <p:spPr>
            <a:xfrm rot="16200000" flipH="1">
              <a:off x="7981288" y="4345010"/>
              <a:ext cx="591217" cy="1"/>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976385" y="3970158"/>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rgbClr val="FFFFFF"/>
                  </a:solidFill>
                </a:rPr>
                <a:t>Geometry</a:t>
              </a:r>
              <a:br>
                <a:rPr lang="en-US" sz="700" dirty="0" smtClean="0">
                  <a:solidFill>
                    <a:srgbClr val="FFFFFF"/>
                  </a:solidFill>
                </a:rPr>
              </a:br>
              <a:r>
                <a:rPr lang="en-US" sz="700" dirty="0" smtClean="0">
                  <a:solidFill>
                    <a:srgbClr val="FFFFFF"/>
                  </a:solidFill>
                </a:rPr>
                <a:t>Shader</a:t>
              </a:r>
              <a:endParaRPr lang="en-US" sz="700" dirty="0">
                <a:solidFill>
                  <a:srgbClr val="FFFFFF"/>
                </a:solidFill>
              </a:endParaRPr>
            </a:p>
          </p:txBody>
        </p:sp>
        <p:cxnSp>
          <p:nvCxnSpPr>
            <p:cNvPr id="26" name="Elbow Connector 25"/>
            <p:cNvCxnSpPr>
              <a:stCxn id="11" idx="3"/>
              <a:endCxn id="22" idx="0"/>
            </p:cNvCxnSpPr>
            <p:nvPr/>
          </p:nvCxnSpPr>
          <p:spPr>
            <a:xfrm>
              <a:off x="2604779" y="3332908"/>
              <a:ext cx="1871336" cy="637250"/>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2" idx="3"/>
              <a:endCxn id="5" idx="1"/>
            </p:cNvCxnSpPr>
            <p:nvPr/>
          </p:nvCxnSpPr>
          <p:spPr>
            <a:xfrm flipV="1">
              <a:off x="4975845" y="3713378"/>
              <a:ext cx="298115" cy="592806"/>
            </a:xfrm>
            <a:prstGeom prst="bentConnector3">
              <a:avLst>
                <a:gd name="adj1" fmla="val 2860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1605522" y="3970158"/>
              <a:ext cx="999460" cy="672051"/>
            </a:xfrm>
            <a:prstGeom prst="roundRect">
              <a:avLst/>
            </a:prstGeom>
            <a:solidFill>
              <a:srgbClr val="81C9F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chemeClr val="tx1"/>
                  </a:solidFill>
                </a:rPr>
                <a:t>Tessellation</a:t>
              </a:r>
              <a:br>
                <a:rPr lang="en-US" sz="700" dirty="0" smtClean="0">
                  <a:solidFill>
                    <a:schemeClr val="tx1"/>
                  </a:solidFill>
                </a:rPr>
              </a:br>
              <a:r>
                <a:rPr lang="en-US" sz="700" dirty="0" smtClean="0">
                  <a:solidFill>
                    <a:schemeClr val="tx1"/>
                  </a:solidFill>
                </a:rPr>
                <a:t>Control</a:t>
              </a:r>
              <a:br>
                <a:rPr lang="en-US" sz="700" dirty="0" smtClean="0">
                  <a:solidFill>
                    <a:schemeClr val="tx1"/>
                  </a:solidFill>
                </a:rPr>
              </a:br>
              <a:r>
                <a:rPr lang="en-US" sz="700" dirty="0" smtClean="0">
                  <a:solidFill>
                    <a:schemeClr val="tx1"/>
                  </a:solidFill>
                </a:rPr>
                <a:t>Shader</a:t>
              </a:r>
              <a:endParaRPr lang="en-US" sz="700" dirty="0">
                <a:solidFill>
                  <a:schemeClr val="tx1"/>
                </a:solidFill>
              </a:endParaRPr>
            </a:p>
          </p:txBody>
        </p:sp>
        <p:sp>
          <p:nvSpPr>
            <p:cNvPr id="37" name="Rounded Rectangle 36"/>
            <p:cNvSpPr/>
            <p:nvPr/>
          </p:nvSpPr>
          <p:spPr>
            <a:xfrm>
              <a:off x="2790954" y="3968568"/>
              <a:ext cx="999460" cy="672051"/>
            </a:xfrm>
            <a:prstGeom prst="roundRect">
              <a:avLst/>
            </a:prstGeom>
            <a:solidFill>
              <a:srgbClr val="81C9F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chemeClr val="tx1"/>
                  </a:solidFill>
                </a:rPr>
                <a:t>Tessellation</a:t>
              </a:r>
              <a:br>
                <a:rPr lang="en-US" sz="700" dirty="0" smtClean="0">
                  <a:solidFill>
                    <a:schemeClr val="tx1"/>
                  </a:solidFill>
                </a:rPr>
              </a:br>
              <a:r>
                <a:rPr lang="en-US" sz="700" dirty="0" smtClean="0">
                  <a:solidFill>
                    <a:schemeClr val="tx1"/>
                  </a:solidFill>
                </a:rPr>
                <a:t>Evaluation</a:t>
              </a:r>
              <a:br>
                <a:rPr lang="en-US" sz="700" dirty="0" smtClean="0">
                  <a:solidFill>
                    <a:schemeClr val="tx1"/>
                  </a:solidFill>
                </a:rPr>
              </a:br>
              <a:r>
                <a:rPr lang="en-US" sz="700" dirty="0" smtClean="0">
                  <a:solidFill>
                    <a:schemeClr val="tx1"/>
                  </a:solidFill>
                </a:rPr>
                <a:t>Shader</a:t>
              </a:r>
              <a:endParaRPr lang="en-US" sz="700" dirty="0">
                <a:solidFill>
                  <a:schemeClr val="tx1"/>
                </a:solidFill>
              </a:endParaRPr>
            </a:p>
          </p:txBody>
        </p:sp>
        <p:cxnSp>
          <p:nvCxnSpPr>
            <p:cNvPr id="52" name="Straight Arrow Connector 51"/>
            <p:cNvCxnSpPr>
              <a:stCxn id="34" idx="3"/>
              <a:endCxn id="37" idx="1"/>
            </p:cNvCxnSpPr>
            <p:nvPr/>
          </p:nvCxnSpPr>
          <p:spPr>
            <a:xfrm flipV="1">
              <a:off x="2604982" y="4304594"/>
              <a:ext cx="185972" cy="159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7" idx="3"/>
              <a:endCxn id="22" idx="1"/>
            </p:cNvCxnSpPr>
            <p:nvPr/>
          </p:nvCxnSpPr>
          <p:spPr>
            <a:xfrm>
              <a:off x="3790414" y="4304594"/>
              <a:ext cx="185971" cy="159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25"/>
            <p:cNvCxnSpPr>
              <a:endCxn id="5" idx="1"/>
            </p:cNvCxnSpPr>
            <p:nvPr/>
          </p:nvCxnSpPr>
          <p:spPr>
            <a:xfrm flipV="1">
              <a:off x="3790416" y="3713378"/>
              <a:ext cx="1483544" cy="592806"/>
            </a:xfrm>
            <a:prstGeom prst="bentConnector3">
              <a:avLst>
                <a:gd name="adj1" fmla="val 6998"/>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11" idx="3"/>
              <a:endCxn id="34" idx="0"/>
            </p:cNvCxnSpPr>
            <p:nvPr/>
          </p:nvCxnSpPr>
          <p:spPr>
            <a:xfrm flipH="1">
              <a:off x="2105252" y="3332908"/>
              <a:ext cx="499527" cy="637250"/>
            </a:xfrm>
            <a:prstGeom prst="bentConnector4">
              <a:avLst>
                <a:gd name="adj1" fmla="val -45763"/>
                <a:gd name="adj2" fmla="val 76365"/>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11" idx="3"/>
              <a:endCxn id="37" idx="0"/>
            </p:cNvCxnSpPr>
            <p:nvPr/>
          </p:nvCxnSpPr>
          <p:spPr>
            <a:xfrm>
              <a:off x="2604778" y="3332909"/>
              <a:ext cx="685905" cy="635660"/>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79" name="Elbow Connector 66"/>
            <p:cNvCxnSpPr>
              <a:stCxn id="12" idx="3"/>
              <a:endCxn id="37" idx="2"/>
            </p:cNvCxnSpPr>
            <p:nvPr/>
          </p:nvCxnSpPr>
          <p:spPr>
            <a:xfrm flipV="1">
              <a:off x="2604779" y="4640619"/>
              <a:ext cx="685905" cy="661636"/>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82" name="Elbow Connector 66"/>
            <p:cNvCxnSpPr>
              <a:stCxn id="12" idx="3"/>
              <a:endCxn id="22" idx="2"/>
            </p:cNvCxnSpPr>
            <p:nvPr/>
          </p:nvCxnSpPr>
          <p:spPr>
            <a:xfrm flipV="1">
              <a:off x="2604779" y="4642209"/>
              <a:ext cx="1871336" cy="660046"/>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98" name="Elbow Connector 66"/>
            <p:cNvCxnSpPr>
              <a:stCxn id="12" idx="3"/>
              <a:endCxn id="34" idx="2"/>
            </p:cNvCxnSpPr>
            <p:nvPr/>
          </p:nvCxnSpPr>
          <p:spPr>
            <a:xfrm flipH="1" flipV="1">
              <a:off x="2105252" y="4642209"/>
              <a:ext cx="499527" cy="660046"/>
            </a:xfrm>
            <a:prstGeom prst="bentConnector4">
              <a:avLst>
                <a:gd name="adj1" fmla="val -45763"/>
                <a:gd name="adj2" fmla="val 75455"/>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16" name="Elbow Connector 66"/>
            <p:cNvCxnSpPr>
              <a:stCxn id="12" idx="3"/>
            </p:cNvCxnSpPr>
            <p:nvPr/>
          </p:nvCxnSpPr>
          <p:spPr>
            <a:xfrm flipH="1" flipV="1">
              <a:off x="2105252" y="3668933"/>
              <a:ext cx="499527" cy="1633322"/>
            </a:xfrm>
            <a:prstGeom prst="bentConnector4">
              <a:avLst>
                <a:gd name="adj1" fmla="val -9578"/>
                <a:gd name="adj2" fmla="val 9609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593725" y="0"/>
            <a:ext cx="6721475" cy="57943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bg2"/>
                </a:solidFill>
                <a:effectLst/>
                <a:uLnTx/>
                <a:uFillTx/>
                <a:latin typeface="+mj-lt"/>
                <a:ea typeface="ＭＳ Ｐゴシック" pitchFamily="-108" charset="-128"/>
                <a:cs typeface="ＭＳ Ｐゴシック" pitchFamily="-108" charset="-128"/>
              </a:rPr>
              <a:t>OpenGL</a:t>
            </a:r>
            <a:r>
              <a:rPr kumimoji="0" lang="en-US" sz="2400" b="1" i="0" u="none" strike="noStrike" kern="0" cap="none" spc="0" normalizeH="0" noProof="0" dirty="0" smtClean="0">
                <a:ln>
                  <a:noFill/>
                </a:ln>
                <a:solidFill>
                  <a:schemeClr val="bg2"/>
                </a:solidFill>
                <a:effectLst/>
                <a:uLnTx/>
                <a:uFillTx/>
                <a:latin typeface="+mj-lt"/>
                <a:ea typeface="ＭＳ Ｐゴシック" pitchFamily="-108" charset="-128"/>
                <a:cs typeface="ＭＳ Ｐゴシック" pitchFamily="-108" charset="-128"/>
              </a:rPr>
              <a:t> ES and </a:t>
            </a:r>
            <a:r>
              <a:rPr kumimoji="0" lang="en-US" sz="2400" b="1" i="0" u="none" strike="noStrike" kern="0" cap="none" spc="0" normalizeH="0" noProof="0" dirty="0" err="1" smtClean="0">
                <a:ln>
                  <a:noFill/>
                </a:ln>
                <a:solidFill>
                  <a:schemeClr val="bg2"/>
                </a:solidFill>
                <a:effectLst/>
                <a:uLnTx/>
                <a:uFillTx/>
                <a:latin typeface="+mj-lt"/>
                <a:ea typeface="ＭＳ Ｐゴシック" pitchFamily="-108" charset="-128"/>
                <a:cs typeface="ＭＳ Ｐゴシック" pitchFamily="-108" charset="-128"/>
              </a:rPr>
              <a:t>WebGL</a:t>
            </a:r>
            <a:endParaRPr kumimoji="0" lang="en-US" sz="2400" b="1" i="0" u="none" strike="noStrike" kern="0" cap="none" spc="0" normalizeH="0" baseline="0" noProof="0" dirty="0">
              <a:ln>
                <a:noFill/>
              </a:ln>
              <a:solidFill>
                <a:schemeClr val="bg2"/>
              </a:solidFill>
              <a:effectLst/>
              <a:uLnTx/>
              <a:uFillTx/>
              <a:latin typeface="+mj-lt"/>
              <a:ea typeface="ＭＳ Ｐゴシック" pitchFamily="-108" charset="-128"/>
              <a:cs typeface="ＭＳ Ｐゴシック" pitchFamily="-108" charset="-128"/>
            </a:endParaRPr>
          </a:p>
        </p:txBody>
      </p:sp>
      <p:sp>
        <p:nvSpPr>
          <p:cNvPr id="4" name="Content Placeholder 2"/>
          <p:cNvSpPr txBox="1">
            <a:spLocks/>
          </p:cNvSpPr>
          <p:nvPr/>
        </p:nvSpPr>
        <p:spPr>
          <a:xfrm>
            <a:off x="254000" y="616880"/>
            <a:ext cx="6807200" cy="3124200"/>
          </a:xfrm>
          <a:prstGeom prst="rect">
            <a:avLst/>
          </a:prstGeom>
        </p:spPr>
        <p:txBody>
          <a:bodyPr>
            <a:noAutofit/>
          </a:bodyPr>
          <a:lstStyle/>
          <a:p>
            <a:pPr marL="273050" marR="0" lvl="0" indent="-273050" algn="l" defTabSz="914400" rtl="0" eaLnBrk="0" fontAlgn="base" latinLnBrk="0" hangingPunct="0">
              <a:lnSpc>
                <a:spcPct val="110000"/>
              </a:lnSpc>
              <a:spcBef>
                <a:spcPts val="475"/>
              </a:spcBef>
              <a:spcAft>
                <a:spcPts val="475"/>
              </a:spcAft>
              <a:buClr>
                <a:srgbClr val="0000FF"/>
              </a:buClr>
              <a:buSzPct val="110000"/>
              <a:buFont typeface="Wingdings"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pitchFamily="-108" charset="-128"/>
                <a:cs typeface="ＭＳ Ｐゴシック" pitchFamily="-108" charset="-128"/>
              </a:rPr>
              <a:t>OpenGL ES 2.0</a:t>
            </a:r>
          </a:p>
          <a:p>
            <a:pPr marL="638175" lvl="1" indent="-273050" eaLnBrk="0" hangingPunct="0">
              <a:lnSpc>
                <a:spcPct val="110000"/>
              </a:lnSpc>
              <a:spcBef>
                <a:spcPts val="475"/>
              </a:spcBef>
              <a:spcAft>
                <a:spcPts val="475"/>
              </a:spcAft>
              <a:buClr>
                <a:srgbClr val="0000FF"/>
              </a:buClr>
              <a:buSzPct val="110000"/>
              <a:buFont typeface="Wingdings" charset="2"/>
              <a:buChar char="§"/>
            </a:pPr>
            <a:r>
              <a:rPr lang="en-US" kern="0" noProof="0" dirty="0" smtClean="0">
                <a:latin typeface="+mn-lt"/>
                <a:ea typeface="ＭＳ Ｐゴシック" pitchFamily="-108" charset="-128"/>
                <a:cs typeface="ＭＳ Ｐゴシック" pitchFamily="-108" charset="-128"/>
              </a:rPr>
              <a:t>Designed for embedded and hand-held devices such as cell phones</a:t>
            </a:r>
          </a:p>
          <a:p>
            <a:pPr marL="638175" lvl="1" indent="-273050" eaLnBrk="0" hangingPunct="0">
              <a:lnSpc>
                <a:spcPct val="110000"/>
              </a:lnSpc>
              <a:spcBef>
                <a:spcPts val="475"/>
              </a:spcBef>
              <a:spcAft>
                <a:spcPts val="475"/>
              </a:spcAft>
              <a:buClr>
                <a:srgbClr val="0000FF"/>
              </a:buClr>
              <a:buSzPct val="110000"/>
              <a:buFont typeface="Wingdings" charset="2"/>
              <a:buChar char="§"/>
            </a:pPr>
            <a:r>
              <a:rPr lang="en-US" kern="0" dirty="0" smtClean="0">
                <a:latin typeface="+mn-lt"/>
                <a:ea typeface="ＭＳ Ｐゴシック" pitchFamily="-108" charset="-128"/>
                <a:cs typeface="ＭＳ Ｐゴシック" pitchFamily="-108" charset="-128"/>
              </a:rPr>
              <a:t>Based on OpenGL 3.1</a:t>
            </a:r>
            <a:endParaRPr lang="en-US" kern="0" noProof="0" dirty="0" smtClean="0">
              <a:latin typeface="+mn-lt"/>
              <a:ea typeface="ＭＳ Ｐゴシック" pitchFamily="-108" charset="-128"/>
              <a:cs typeface="ＭＳ Ｐゴシック" pitchFamily="-108" charset="-128"/>
            </a:endParaRPr>
          </a:p>
          <a:p>
            <a:pPr marL="638175" lvl="1" indent="-273050" eaLnBrk="0" hangingPunct="0">
              <a:lnSpc>
                <a:spcPct val="110000"/>
              </a:lnSpc>
              <a:spcBef>
                <a:spcPts val="475"/>
              </a:spcBef>
              <a:spcAft>
                <a:spcPts val="475"/>
              </a:spcAft>
              <a:buClr>
                <a:srgbClr val="0000FF"/>
              </a:buClr>
              <a:buSzPct val="110000"/>
              <a:buFont typeface="Wingdings" charset="2"/>
              <a:buChar char="§"/>
            </a:pPr>
            <a:r>
              <a:rPr kumimoji="0" lang="en-US" b="0" i="0" u="none" strike="noStrike" kern="0" cap="none" spc="0" normalizeH="0" baseline="0" dirty="0" smtClean="0">
                <a:ln>
                  <a:noFill/>
                </a:ln>
                <a:solidFill>
                  <a:schemeClr val="tx1"/>
                </a:solidFill>
                <a:effectLst/>
                <a:uLnTx/>
                <a:uFillTx/>
                <a:latin typeface="+mn-lt"/>
                <a:ea typeface="ＭＳ Ｐゴシック" pitchFamily="-108" charset="-128"/>
                <a:cs typeface="ＭＳ Ｐゴシック" pitchFamily="-108" charset="-128"/>
              </a:rPr>
              <a:t>Shader</a:t>
            </a:r>
            <a:r>
              <a:rPr kumimoji="0" lang="en-US" b="0" i="0" u="none" strike="noStrike" kern="0" cap="none" spc="0" normalizeH="0" dirty="0" smtClean="0">
                <a:ln>
                  <a:noFill/>
                </a:ln>
                <a:solidFill>
                  <a:schemeClr val="tx1"/>
                </a:solidFill>
                <a:effectLst/>
                <a:uLnTx/>
                <a:uFillTx/>
                <a:latin typeface="+mn-lt"/>
                <a:ea typeface="ＭＳ Ｐゴシック" pitchFamily="-108" charset="-128"/>
                <a:cs typeface="ＭＳ Ｐゴシック" pitchFamily="-108" charset="-128"/>
              </a:rPr>
              <a:t> based</a:t>
            </a:r>
            <a:endParaRPr kumimoji="0" lang="en-US" b="0" i="1" u="none" strike="noStrike" kern="0" cap="none" spc="0" normalizeH="0" baseline="0" noProof="0" dirty="0" smtClean="0">
              <a:ln>
                <a:noFill/>
              </a:ln>
              <a:solidFill>
                <a:schemeClr val="tx1"/>
              </a:solidFill>
              <a:effectLst/>
              <a:uLnTx/>
              <a:uFillTx/>
              <a:latin typeface="+mn-lt"/>
              <a:ea typeface="ＭＳ Ｐゴシック" pitchFamily="-108" charset="-128"/>
              <a:cs typeface="ＭＳ Ｐゴシック" pitchFamily="-108" charset="-128"/>
            </a:endParaRPr>
          </a:p>
          <a:p>
            <a:pPr marL="273050" marR="0" lvl="0" indent="-273050" algn="l" defTabSz="914400" rtl="0" eaLnBrk="0" fontAlgn="base" latinLnBrk="0" hangingPunct="0">
              <a:lnSpc>
                <a:spcPct val="110000"/>
              </a:lnSpc>
              <a:spcBef>
                <a:spcPts val="475"/>
              </a:spcBef>
              <a:spcAft>
                <a:spcPts val="475"/>
              </a:spcAft>
              <a:buClr>
                <a:srgbClr val="0000FF"/>
              </a:buClr>
              <a:buSzPct val="110000"/>
              <a:buFont typeface="Wingdings" charset="2"/>
              <a:buChar char="§"/>
              <a:tabLst/>
              <a:defRPr/>
            </a:pPr>
            <a:r>
              <a:rPr kumimoji="0" lang="en-US" sz="2000" b="0" i="0" u="none" strike="noStrike" kern="0" cap="none" spc="0" normalizeH="0" baseline="0" noProof="0" dirty="0" err="1" smtClean="0">
                <a:ln>
                  <a:noFill/>
                </a:ln>
                <a:solidFill>
                  <a:schemeClr val="tx1"/>
                </a:solidFill>
                <a:effectLst/>
                <a:uLnTx/>
                <a:uFillTx/>
                <a:latin typeface="+mn-lt"/>
                <a:ea typeface="ＭＳ Ｐゴシック" pitchFamily="-108" charset="-128"/>
                <a:cs typeface="ＭＳ Ｐゴシック" pitchFamily="-108" charset="-128"/>
              </a:rPr>
              <a:t>WebGL</a:t>
            </a:r>
            <a:r>
              <a:rPr kumimoji="0" lang="en-US" sz="2000" b="0" i="0" u="none" strike="noStrike" kern="0" cap="none" spc="0" normalizeH="0" baseline="0" noProof="0" dirty="0" smtClean="0">
                <a:ln>
                  <a:noFill/>
                </a:ln>
                <a:solidFill>
                  <a:schemeClr val="tx1"/>
                </a:solidFill>
                <a:effectLst/>
                <a:uLnTx/>
                <a:uFillTx/>
                <a:latin typeface="+mn-lt"/>
                <a:ea typeface="ＭＳ Ｐゴシック" pitchFamily="-108" charset="-128"/>
                <a:cs typeface="ＭＳ Ｐゴシック" pitchFamily="-108" charset="-128"/>
              </a:rPr>
              <a:t> </a:t>
            </a:r>
          </a:p>
          <a:p>
            <a:pPr marL="638175" lvl="1" indent="-273050" eaLnBrk="0" hangingPunct="0">
              <a:lnSpc>
                <a:spcPct val="110000"/>
              </a:lnSpc>
              <a:spcBef>
                <a:spcPts val="475"/>
              </a:spcBef>
              <a:spcAft>
                <a:spcPts val="475"/>
              </a:spcAft>
              <a:buClr>
                <a:srgbClr val="0000FF"/>
              </a:buClr>
              <a:buSzPct val="110000"/>
              <a:buFont typeface="Wingdings" charset="2"/>
              <a:buChar char="§"/>
            </a:pPr>
            <a:r>
              <a:rPr lang="en-US" kern="0" dirty="0" smtClean="0">
                <a:latin typeface="+mn-lt"/>
                <a:ea typeface="ＭＳ Ｐゴシック" pitchFamily="-108" charset="-128"/>
                <a:cs typeface="ＭＳ Ｐゴシック" pitchFamily="-108" charset="-128"/>
              </a:rPr>
              <a:t>JavaScript implementation of ES 2.0</a:t>
            </a:r>
          </a:p>
          <a:p>
            <a:pPr marL="638175" lvl="1" indent="-273050" eaLnBrk="0" hangingPunct="0">
              <a:lnSpc>
                <a:spcPct val="110000"/>
              </a:lnSpc>
              <a:spcBef>
                <a:spcPts val="475"/>
              </a:spcBef>
              <a:spcAft>
                <a:spcPts val="475"/>
              </a:spcAft>
              <a:buClr>
                <a:srgbClr val="0000FF"/>
              </a:buClr>
              <a:buSzPct val="110000"/>
              <a:buFont typeface="Wingdings" charset="2"/>
              <a:buChar char="§"/>
            </a:pPr>
            <a:r>
              <a:rPr kumimoji="0" lang="en-US" b="0" i="0" u="none" strike="noStrike" kern="0" cap="none" spc="0" normalizeH="0" baseline="0" noProof="0" dirty="0" smtClean="0">
                <a:ln>
                  <a:noFill/>
                </a:ln>
                <a:solidFill>
                  <a:schemeClr val="tx1"/>
                </a:solidFill>
                <a:effectLst/>
                <a:uLnTx/>
                <a:uFillTx/>
                <a:latin typeface="+mn-lt"/>
                <a:ea typeface="ＭＳ Ｐゴシック" pitchFamily="-108" charset="-128"/>
                <a:cs typeface="ＭＳ Ｐゴシック" pitchFamily="-108" charset="-128"/>
              </a:rPr>
              <a:t>Runs</a:t>
            </a:r>
            <a:r>
              <a:rPr kumimoji="0" lang="en-US" b="0" i="0" u="none" strike="noStrike" kern="0" cap="none" spc="0" normalizeH="0" noProof="0" dirty="0" smtClean="0">
                <a:ln>
                  <a:noFill/>
                </a:ln>
                <a:solidFill>
                  <a:schemeClr val="tx1"/>
                </a:solidFill>
                <a:effectLst/>
                <a:uLnTx/>
                <a:uFillTx/>
                <a:latin typeface="+mn-lt"/>
                <a:ea typeface="ＭＳ Ｐゴシック" pitchFamily="-108" charset="-128"/>
                <a:cs typeface="ＭＳ Ｐゴシック" pitchFamily="-108" charset="-128"/>
              </a:rPr>
              <a:t> on most </a:t>
            </a:r>
            <a:r>
              <a:rPr lang="en-US" kern="0" dirty="0" smtClean="0">
                <a:latin typeface="+mn-lt"/>
                <a:ea typeface="ＭＳ Ｐゴシック" pitchFamily="-108" charset="-128"/>
                <a:cs typeface="ＭＳ Ｐゴシック" pitchFamily="-108" charset="-128"/>
              </a:rPr>
              <a:t>recent browsers</a:t>
            </a:r>
            <a:endParaRPr kumimoji="0" lang="en-US" b="0" i="0" u="none" strike="noStrike" kern="0" cap="none" spc="0" normalizeH="0" baseline="0" noProof="0" dirty="0" smtClean="0">
              <a:ln>
                <a:noFill/>
              </a:ln>
              <a:solidFill>
                <a:schemeClr val="tx1"/>
              </a:solidFill>
              <a:effectLst/>
              <a:uLnTx/>
              <a:uFillTx/>
              <a:latin typeface="+mn-lt"/>
              <a:ea typeface="ＭＳ Ｐゴシック" pitchFamily="-108" charset="-128"/>
              <a:cs typeface="ＭＳ Ｐゴシック" pitchFamily="-108" charset="-128"/>
            </a:endParaRPr>
          </a:p>
          <a:p>
            <a:pPr marL="273050" marR="0" lvl="0" indent="-273050" algn="l" defTabSz="914400" rtl="0" eaLnBrk="0" fontAlgn="base" latinLnBrk="0" hangingPunct="0">
              <a:lnSpc>
                <a:spcPct val="110000"/>
              </a:lnSpc>
              <a:spcBef>
                <a:spcPts val="475"/>
              </a:spcBef>
              <a:spcAft>
                <a:spcPts val="475"/>
              </a:spcAft>
              <a:buClr>
                <a:schemeClr val="accent6"/>
              </a:buClr>
              <a:buSzPct val="110000"/>
              <a:buFontTx/>
              <a:buChar char="•"/>
              <a:tabLst/>
              <a:defRPr/>
            </a:pPr>
            <a:endParaRPr kumimoji="0" lang="en-US" sz="2500" b="0" i="1" u="none" strike="noStrike" kern="0" cap="none" spc="0" normalizeH="0" baseline="0" noProof="0" dirty="0" smtClean="0">
              <a:ln>
                <a:noFill/>
              </a:ln>
              <a:solidFill>
                <a:schemeClr val="tx1"/>
              </a:solidFill>
              <a:effectLst/>
              <a:uLnTx/>
              <a:uFillTx/>
              <a:latin typeface="+mn-lt"/>
              <a:ea typeface="ＭＳ Ｐゴシック" pitchFamily="-108" charset="-128"/>
              <a:cs typeface="ＭＳ Ｐゴシック" pitchFamily="-108" charset="-128"/>
            </a:endParaRPr>
          </a:p>
          <a:p>
            <a:pPr marL="273050" marR="0" lvl="0" indent="-273050" algn="l" defTabSz="914400" rtl="0" eaLnBrk="0" fontAlgn="base" latinLnBrk="0" hangingPunct="0">
              <a:lnSpc>
                <a:spcPct val="110000"/>
              </a:lnSpc>
              <a:spcBef>
                <a:spcPts val="475"/>
              </a:spcBef>
              <a:spcAft>
                <a:spcPts val="475"/>
              </a:spcAft>
              <a:buClr>
                <a:schemeClr val="accent6"/>
              </a:buClr>
              <a:buSzPct val="110000"/>
              <a:buFontTx/>
              <a:buChar char="•"/>
              <a:tabLst/>
              <a:defRPr/>
            </a:pPr>
            <a:endParaRPr kumimoji="0" lang="en-US" sz="2500" b="0" i="1" u="none" strike="noStrike" kern="0" cap="none" spc="0" normalizeH="0" baseline="0" noProof="0" dirty="0" smtClean="0">
              <a:ln>
                <a:noFill/>
              </a:ln>
              <a:solidFill>
                <a:schemeClr val="tx1"/>
              </a:solidFill>
              <a:effectLst/>
              <a:uLnTx/>
              <a:uFillTx/>
              <a:latin typeface="+mn-lt"/>
              <a:ea typeface="ＭＳ Ｐゴシック" pitchFamily="-108" charset="-128"/>
              <a:cs typeface="ＭＳ Ｐゴシック" pitchFamily="-108" charset="-128"/>
            </a:endParaRPr>
          </a:p>
          <a:p>
            <a:pPr marL="273050" marR="0" lvl="0" indent="-273050" algn="l" defTabSz="914400" rtl="0" eaLnBrk="0" fontAlgn="base" latinLnBrk="0" hangingPunct="0">
              <a:lnSpc>
                <a:spcPct val="110000"/>
              </a:lnSpc>
              <a:spcBef>
                <a:spcPts val="475"/>
              </a:spcBef>
              <a:spcAft>
                <a:spcPts val="475"/>
              </a:spcAft>
              <a:buClr>
                <a:schemeClr val="accent6"/>
              </a:buClr>
              <a:buSzPct val="110000"/>
              <a:buFontTx/>
              <a:buChar char="•"/>
              <a:tabLst/>
              <a:defRPr/>
            </a:pPr>
            <a:endParaRPr kumimoji="0" lang="en-US" sz="2500" b="0" i="1" u="none" strike="noStrike" kern="0" cap="none" spc="0" normalizeH="0" baseline="0" noProof="0" dirty="0" smtClean="0">
              <a:ln>
                <a:noFill/>
              </a:ln>
              <a:solidFill>
                <a:schemeClr val="tx1"/>
              </a:solidFill>
              <a:effectLst/>
              <a:uLnTx/>
              <a:uFillTx/>
              <a:latin typeface="+mn-lt"/>
              <a:ea typeface="ＭＳ Ｐゴシック" pitchFamily="-108" charset="-128"/>
              <a:cs typeface="ＭＳ Ｐゴシック" pitchFamily="-108" charset="-128"/>
            </a:endParaRPr>
          </a:p>
          <a:p>
            <a:pPr marL="273050" marR="0" lvl="0" indent="-273050" algn="l" defTabSz="914400" rtl="0" eaLnBrk="0" fontAlgn="base" latinLnBrk="0" hangingPunct="0">
              <a:lnSpc>
                <a:spcPct val="110000"/>
              </a:lnSpc>
              <a:spcBef>
                <a:spcPts val="475"/>
              </a:spcBef>
              <a:spcAft>
                <a:spcPts val="475"/>
              </a:spcAft>
              <a:buClr>
                <a:schemeClr val="accent6"/>
              </a:buClr>
              <a:buSzPct val="110000"/>
              <a:buFontTx/>
              <a:buChar char="•"/>
              <a:tabLst/>
              <a:defRPr/>
            </a:pPr>
            <a:endParaRPr kumimoji="0" lang="en-US" sz="2500" b="0" i="1" u="none" strike="noStrike" kern="0" cap="none" spc="0" normalizeH="0" baseline="0" noProof="0" dirty="0" smtClean="0">
              <a:ln>
                <a:noFill/>
              </a:ln>
              <a:solidFill>
                <a:schemeClr val="tx1"/>
              </a:solidFill>
              <a:effectLst/>
              <a:uLnTx/>
              <a:uFillTx/>
              <a:latin typeface="+mn-lt"/>
              <a:ea typeface="ＭＳ Ｐゴシック" pitchFamily="-108" charset="-128"/>
              <a:cs typeface="ＭＳ Ｐゴシック" pitchFamily="-108" charset="-128"/>
            </a:endParaRPr>
          </a:p>
          <a:p>
            <a:pPr marL="273050" marR="0" lvl="0" indent="-273050" algn="l" defTabSz="914400" rtl="0" eaLnBrk="0" fontAlgn="base" latinLnBrk="0" hangingPunct="0">
              <a:lnSpc>
                <a:spcPct val="110000"/>
              </a:lnSpc>
              <a:spcBef>
                <a:spcPts val="475"/>
              </a:spcBef>
              <a:spcAft>
                <a:spcPts val="475"/>
              </a:spcAft>
              <a:buClr>
                <a:schemeClr val="accent6"/>
              </a:buClr>
              <a:buSzPct val="110000"/>
              <a:buFontTx/>
              <a:buChar char="•"/>
              <a:tabLst/>
              <a:defRPr/>
            </a:pPr>
            <a:endParaRPr kumimoji="0" lang="en-US" sz="2500" b="0" i="1" u="none" strike="noStrike" kern="0" cap="none" spc="0" normalizeH="0" baseline="0" noProof="0" dirty="0" smtClean="0">
              <a:ln>
                <a:noFill/>
              </a:ln>
              <a:solidFill>
                <a:schemeClr val="tx1"/>
              </a:solidFill>
              <a:effectLst/>
              <a:uLnTx/>
              <a:uFillTx/>
              <a:latin typeface="+mn-lt"/>
              <a:ea typeface="ＭＳ Ｐゴシック" pitchFamily="-108" charset="-128"/>
              <a:cs typeface="ＭＳ Ｐゴシック" pitchFamily="-108"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US" dirty="0" smtClean="0"/>
              <a:t>OpenGL Application Development</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691" y="0"/>
            <a:ext cx="6721475" cy="609600"/>
          </a:xfrm>
          <a:prstGeom prst="rect">
            <a:avLst/>
          </a:prstGeom>
        </p:spPr>
        <p:txBody>
          <a:bodyPr/>
          <a:lstStyle/>
          <a:p>
            <a:r>
              <a:rPr lang="en-US" sz="2400" dirty="0" smtClean="0"/>
              <a:t>A Simplified Pipeline Model</a:t>
            </a:r>
            <a:endParaRPr lang="en-US" sz="2400" dirty="0"/>
          </a:p>
        </p:txBody>
      </p:sp>
      <p:sp>
        <p:nvSpPr>
          <p:cNvPr id="3" name="Rounded Rectangle 2"/>
          <p:cNvSpPr/>
          <p:nvPr/>
        </p:nvSpPr>
        <p:spPr>
          <a:xfrm>
            <a:off x="533400" y="2013196"/>
            <a:ext cx="1177047" cy="59359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100" dirty="0" smtClean="0">
                <a:solidFill>
                  <a:srgbClr val="FFFFFF"/>
                </a:solidFill>
              </a:rPr>
              <a:t>Vertex</a:t>
            </a:r>
            <a:br>
              <a:rPr lang="en-US" sz="1100" dirty="0" smtClean="0">
                <a:solidFill>
                  <a:srgbClr val="FFFFFF"/>
                </a:solidFill>
              </a:rPr>
            </a:br>
            <a:r>
              <a:rPr lang="en-US" sz="1100" dirty="0" smtClean="0">
                <a:solidFill>
                  <a:srgbClr val="FFFFFF"/>
                </a:solidFill>
              </a:rPr>
              <a:t>Processing</a:t>
            </a:r>
            <a:endParaRPr lang="en-US" sz="1100" dirty="0">
              <a:solidFill>
                <a:srgbClr val="FFFFFF"/>
              </a:solidFill>
            </a:endParaRPr>
          </a:p>
        </p:txBody>
      </p:sp>
      <p:sp>
        <p:nvSpPr>
          <p:cNvPr id="4" name="Rounded Rectangle 3"/>
          <p:cNvSpPr/>
          <p:nvPr/>
        </p:nvSpPr>
        <p:spPr>
          <a:xfrm>
            <a:off x="2304552" y="2013196"/>
            <a:ext cx="1177047" cy="59359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100" dirty="0" smtClean="0">
                <a:solidFill>
                  <a:srgbClr val="FFFFFF"/>
                </a:solidFill>
              </a:rPr>
              <a:t>Rasterizer</a:t>
            </a:r>
            <a:endParaRPr lang="en-US" sz="1100" dirty="0">
              <a:solidFill>
                <a:srgbClr val="FFFFFF"/>
              </a:solidFill>
            </a:endParaRPr>
          </a:p>
        </p:txBody>
      </p:sp>
      <p:sp>
        <p:nvSpPr>
          <p:cNvPr id="5" name="Rounded Rectangle 4"/>
          <p:cNvSpPr/>
          <p:nvPr/>
        </p:nvSpPr>
        <p:spPr>
          <a:xfrm>
            <a:off x="4075704" y="2013196"/>
            <a:ext cx="1177047" cy="59359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100" dirty="0" smtClean="0">
                <a:solidFill>
                  <a:srgbClr val="FFFFFF"/>
                </a:solidFill>
              </a:rPr>
              <a:t>Fragment Processing</a:t>
            </a:r>
            <a:endParaRPr lang="en-US" sz="1100" dirty="0">
              <a:solidFill>
                <a:srgbClr val="FFFFFF"/>
              </a:solidFill>
            </a:endParaRPr>
          </a:p>
        </p:txBody>
      </p:sp>
      <p:pic>
        <p:nvPicPr>
          <p:cNvPr id="6" name="Picture 8" descr="T:\redtransteapot.png"/>
          <p:cNvPicPr>
            <a:picLocks noChangeAspect="1" noChangeArrowheads="1"/>
          </p:cNvPicPr>
          <p:nvPr/>
        </p:nvPicPr>
        <p:blipFill>
          <a:blip r:embed="rId3" cstate="print"/>
          <a:srcRect/>
          <a:stretch>
            <a:fillRect/>
          </a:stretch>
        </p:blipFill>
        <p:spPr bwMode="auto">
          <a:xfrm>
            <a:off x="5791200" y="1930816"/>
            <a:ext cx="1011145" cy="758358"/>
          </a:xfrm>
          <a:prstGeom prst="rect">
            <a:avLst/>
          </a:prstGeom>
          <a:noFill/>
          <a:ln>
            <a:solidFill>
              <a:schemeClr val="tx2">
                <a:lumMod val="40000"/>
                <a:lumOff val="60000"/>
              </a:schemeClr>
            </a:solidFill>
          </a:ln>
        </p:spPr>
      </p:pic>
      <p:sp>
        <p:nvSpPr>
          <p:cNvPr id="7" name="Flowchart: Document 6"/>
          <p:cNvSpPr/>
          <p:nvPr/>
        </p:nvSpPr>
        <p:spPr>
          <a:xfrm>
            <a:off x="626623" y="3048000"/>
            <a:ext cx="990600" cy="685800"/>
          </a:xfrm>
          <a:prstGeom prst="flowChartDocumen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dirty="0" smtClean="0">
                <a:solidFill>
                  <a:srgbClr val="483225"/>
                </a:solidFill>
              </a:rPr>
              <a:t>Vertex</a:t>
            </a:r>
          </a:p>
          <a:p>
            <a:pPr algn="ctr"/>
            <a:r>
              <a:rPr lang="en-US" sz="1100" dirty="0" smtClean="0">
                <a:solidFill>
                  <a:srgbClr val="483225"/>
                </a:solidFill>
              </a:rPr>
              <a:t>Shader</a:t>
            </a:r>
            <a:endParaRPr lang="en-US" sz="1100" dirty="0">
              <a:solidFill>
                <a:srgbClr val="483225"/>
              </a:solidFill>
            </a:endParaRPr>
          </a:p>
        </p:txBody>
      </p:sp>
      <p:sp>
        <p:nvSpPr>
          <p:cNvPr id="8" name="Flowchart: Document 7"/>
          <p:cNvSpPr/>
          <p:nvPr/>
        </p:nvSpPr>
        <p:spPr>
          <a:xfrm>
            <a:off x="4168927" y="3048000"/>
            <a:ext cx="990600" cy="685800"/>
          </a:xfrm>
          <a:prstGeom prst="flowChartDocumen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dirty="0" smtClean="0">
                <a:solidFill>
                  <a:srgbClr val="483225"/>
                </a:solidFill>
              </a:rPr>
              <a:t>Fragment</a:t>
            </a:r>
          </a:p>
          <a:p>
            <a:pPr algn="ctr"/>
            <a:r>
              <a:rPr lang="en-US" sz="1100" dirty="0" smtClean="0">
                <a:solidFill>
                  <a:srgbClr val="483225"/>
                </a:solidFill>
              </a:rPr>
              <a:t>Shader</a:t>
            </a:r>
            <a:endParaRPr lang="en-US" sz="1100" dirty="0">
              <a:solidFill>
                <a:srgbClr val="483225"/>
              </a:solidFill>
            </a:endParaRPr>
          </a:p>
        </p:txBody>
      </p:sp>
      <p:cxnSp>
        <p:nvCxnSpPr>
          <p:cNvPr id="11" name="Straight Arrow Connector 10"/>
          <p:cNvCxnSpPr>
            <a:stCxn id="3" idx="3"/>
            <a:endCxn id="4" idx="1"/>
          </p:cNvCxnSpPr>
          <p:nvPr/>
        </p:nvCxnSpPr>
        <p:spPr>
          <a:xfrm>
            <a:off x="1710447" y="2309995"/>
            <a:ext cx="594105" cy="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5" idx="1"/>
          </p:cNvCxnSpPr>
          <p:nvPr/>
        </p:nvCxnSpPr>
        <p:spPr>
          <a:xfrm>
            <a:off x="3481599" y="2309995"/>
            <a:ext cx="594105" cy="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6" idx="1"/>
          </p:cNvCxnSpPr>
          <p:nvPr/>
        </p:nvCxnSpPr>
        <p:spPr>
          <a:xfrm>
            <a:off x="5252751" y="2309995"/>
            <a:ext cx="538449" cy="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0"/>
            <a:endCxn id="3" idx="2"/>
          </p:cNvCxnSpPr>
          <p:nvPr/>
        </p:nvCxnSpPr>
        <p:spPr>
          <a:xfrm flipV="1">
            <a:off x="1121923" y="2606794"/>
            <a:ext cx="1" cy="441206"/>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0"/>
            <a:endCxn id="5" idx="2"/>
          </p:cNvCxnSpPr>
          <p:nvPr/>
        </p:nvCxnSpPr>
        <p:spPr>
          <a:xfrm flipV="1">
            <a:off x="4664227" y="2606794"/>
            <a:ext cx="1" cy="441206"/>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1290109" y="1066800"/>
            <a:ext cx="4348691"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GPU Data Flow</a:t>
            </a:r>
            <a:endParaRPr lang="en-US" sz="1200" dirty="0"/>
          </a:p>
        </p:txBody>
      </p:sp>
      <p:sp>
        <p:nvSpPr>
          <p:cNvPr id="27" name="TextBox 26"/>
          <p:cNvSpPr txBox="1"/>
          <p:nvPr/>
        </p:nvSpPr>
        <p:spPr>
          <a:xfrm>
            <a:off x="228600" y="1103411"/>
            <a:ext cx="1061509" cy="307777"/>
          </a:xfrm>
          <a:prstGeom prst="rect">
            <a:avLst/>
          </a:prstGeom>
          <a:noFill/>
        </p:spPr>
        <p:txBody>
          <a:bodyPr wrap="none" rtlCol="0">
            <a:spAutoFit/>
          </a:bodyPr>
          <a:lstStyle/>
          <a:p>
            <a:r>
              <a:rPr lang="en-US" sz="1400" dirty="0" smtClean="0"/>
              <a:t>Application</a:t>
            </a:r>
            <a:endParaRPr lang="en-US" sz="1400" dirty="0"/>
          </a:p>
        </p:txBody>
      </p:sp>
      <p:sp>
        <p:nvSpPr>
          <p:cNvPr id="28" name="TextBox 27"/>
          <p:cNvSpPr txBox="1"/>
          <p:nvPr/>
        </p:nvSpPr>
        <p:spPr>
          <a:xfrm>
            <a:off x="5719562" y="1103410"/>
            <a:ext cx="1154419" cy="307777"/>
          </a:xfrm>
          <a:prstGeom prst="rect">
            <a:avLst/>
          </a:prstGeom>
          <a:noFill/>
        </p:spPr>
        <p:txBody>
          <a:bodyPr wrap="none" rtlCol="0">
            <a:spAutoFit/>
          </a:bodyPr>
          <a:lstStyle/>
          <a:p>
            <a:r>
              <a:rPr lang="en-US" sz="1400" dirty="0" err="1" smtClean="0"/>
              <a:t>Framebuffer</a:t>
            </a:r>
            <a:endParaRPr lang="en-US" sz="1400" dirty="0"/>
          </a:p>
        </p:txBody>
      </p:sp>
      <p:sp>
        <p:nvSpPr>
          <p:cNvPr id="29" name="TextBox 28"/>
          <p:cNvSpPr txBox="1"/>
          <p:nvPr/>
        </p:nvSpPr>
        <p:spPr>
          <a:xfrm>
            <a:off x="76200" y="1752600"/>
            <a:ext cx="694421" cy="261610"/>
          </a:xfrm>
          <a:prstGeom prst="rect">
            <a:avLst/>
          </a:prstGeom>
          <a:noFill/>
        </p:spPr>
        <p:txBody>
          <a:bodyPr wrap="none" rtlCol="0">
            <a:spAutoFit/>
          </a:bodyPr>
          <a:lstStyle/>
          <a:p>
            <a:r>
              <a:rPr lang="en-US" sz="1100" i="1" dirty="0" smtClean="0"/>
              <a:t>Vertices</a:t>
            </a:r>
            <a:endParaRPr lang="en-US" sz="1100" i="1" dirty="0"/>
          </a:p>
        </p:txBody>
      </p:sp>
      <p:sp>
        <p:nvSpPr>
          <p:cNvPr id="31" name="TextBox 30"/>
          <p:cNvSpPr txBox="1"/>
          <p:nvPr/>
        </p:nvSpPr>
        <p:spPr>
          <a:xfrm>
            <a:off x="1667779" y="1751586"/>
            <a:ext cx="694421" cy="261610"/>
          </a:xfrm>
          <a:prstGeom prst="rect">
            <a:avLst/>
          </a:prstGeom>
          <a:noFill/>
        </p:spPr>
        <p:txBody>
          <a:bodyPr wrap="none" rtlCol="0">
            <a:spAutoFit/>
          </a:bodyPr>
          <a:lstStyle/>
          <a:p>
            <a:r>
              <a:rPr lang="en-US" sz="1100" i="1" dirty="0" smtClean="0"/>
              <a:t>Vertices</a:t>
            </a:r>
            <a:endParaRPr lang="en-US" sz="1100" i="1" dirty="0"/>
          </a:p>
        </p:txBody>
      </p:sp>
      <p:sp>
        <p:nvSpPr>
          <p:cNvPr id="32" name="TextBox 31"/>
          <p:cNvSpPr txBox="1"/>
          <p:nvPr/>
        </p:nvSpPr>
        <p:spPr>
          <a:xfrm>
            <a:off x="3339047" y="1752600"/>
            <a:ext cx="857927" cy="261610"/>
          </a:xfrm>
          <a:prstGeom prst="rect">
            <a:avLst/>
          </a:prstGeom>
          <a:noFill/>
        </p:spPr>
        <p:txBody>
          <a:bodyPr wrap="none" rtlCol="0">
            <a:spAutoFit/>
          </a:bodyPr>
          <a:lstStyle/>
          <a:p>
            <a:r>
              <a:rPr lang="en-US" sz="1100" i="1" dirty="0" smtClean="0"/>
              <a:t>Fragments</a:t>
            </a:r>
            <a:endParaRPr lang="en-US" sz="1100" i="1" dirty="0"/>
          </a:p>
        </p:txBody>
      </p:sp>
      <p:sp>
        <p:nvSpPr>
          <p:cNvPr id="33" name="TextBox 32"/>
          <p:cNvSpPr txBox="1"/>
          <p:nvPr/>
        </p:nvSpPr>
        <p:spPr>
          <a:xfrm>
            <a:off x="5228225" y="1751586"/>
            <a:ext cx="562975" cy="261610"/>
          </a:xfrm>
          <a:prstGeom prst="rect">
            <a:avLst/>
          </a:prstGeom>
          <a:noFill/>
        </p:spPr>
        <p:txBody>
          <a:bodyPr wrap="none" rtlCol="0">
            <a:spAutoFit/>
          </a:bodyPr>
          <a:lstStyle/>
          <a:p>
            <a:r>
              <a:rPr lang="en-US" sz="1100" i="1" dirty="0" smtClean="0"/>
              <a:t>Pixels</a:t>
            </a:r>
            <a:endParaRPr lang="en-US" sz="1100" i="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7900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79400" y="728275"/>
            <a:ext cx="6807200" cy="3124200"/>
          </a:xfrm>
        </p:spPr>
        <p:txBody>
          <a:bodyPr/>
          <a:lstStyle/>
          <a:p>
            <a:r>
              <a:rPr lang="en-US" dirty="0" smtClean="0"/>
              <a:t>Modern OpenGL programs essentially do the following steps:</a:t>
            </a:r>
          </a:p>
          <a:p>
            <a:pPr marL="612248" lvl="1" indent="-326532">
              <a:buClr>
                <a:srgbClr val="0000FF"/>
              </a:buClr>
              <a:buFont typeface="+mj-lt"/>
              <a:buAutoNum type="arabicPeriod"/>
            </a:pPr>
            <a:r>
              <a:rPr lang="en-US" dirty="0" smtClean="0"/>
              <a:t>Create shader programs</a:t>
            </a:r>
          </a:p>
          <a:p>
            <a:pPr marL="612248" lvl="1" indent="-326532">
              <a:buClr>
                <a:srgbClr val="0000FF"/>
              </a:buClr>
              <a:buFont typeface="+mj-lt"/>
              <a:buAutoNum type="arabicPeriod"/>
            </a:pPr>
            <a:r>
              <a:rPr lang="en-US" dirty="0" smtClean="0"/>
              <a:t>Create buffer objects and load data into them</a:t>
            </a:r>
          </a:p>
          <a:p>
            <a:pPr marL="612248" lvl="1" indent="-326532">
              <a:buClr>
                <a:srgbClr val="0000FF"/>
              </a:buClr>
              <a:buFont typeface="+mj-lt"/>
              <a:buAutoNum type="arabicPeriod"/>
            </a:pPr>
            <a:r>
              <a:rPr lang="en-US" dirty="0" smtClean="0"/>
              <a:t>“Connect” data locations with shader variables</a:t>
            </a:r>
          </a:p>
          <a:p>
            <a:pPr marL="612248" lvl="1" indent="-326532">
              <a:buClr>
                <a:srgbClr val="0000FF"/>
              </a:buClr>
              <a:buFont typeface="+mj-lt"/>
              <a:buAutoNum type="arabicPeriod"/>
            </a:pPr>
            <a:r>
              <a:rPr lang="en-US" dirty="0" smtClean="0"/>
              <a:t>Render</a:t>
            </a:r>
            <a:endParaRPr lang="en-US" dirty="0"/>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OpenGL Programming in a Nutshell</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79400" y="806897"/>
            <a:ext cx="6807200" cy="3124200"/>
          </a:xfrm>
        </p:spPr>
        <p:txBody>
          <a:bodyPr>
            <a:normAutofit fontScale="70000" lnSpcReduction="20000"/>
          </a:bodyPr>
          <a:lstStyle/>
          <a:p>
            <a:pPr>
              <a:buClr>
                <a:srgbClr val="0000FF"/>
              </a:buClr>
              <a:buFont typeface="Wingdings" charset="2"/>
              <a:buChar char="§"/>
            </a:pPr>
            <a:r>
              <a:rPr lang="en-US" dirty="0" smtClean="0"/>
              <a:t>OpenGL applications need a place to render into</a:t>
            </a:r>
          </a:p>
          <a:p>
            <a:pPr lvl="1">
              <a:buClr>
                <a:srgbClr val="0000FF"/>
              </a:buClr>
              <a:buFont typeface="Wingdings" charset="2"/>
              <a:buChar char="§"/>
            </a:pPr>
            <a:r>
              <a:rPr lang="en-US" dirty="0" smtClean="0"/>
              <a:t>usually an on-screen window</a:t>
            </a:r>
          </a:p>
          <a:p>
            <a:pPr>
              <a:buClr>
                <a:srgbClr val="0000FF"/>
              </a:buClr>
              <a:buFont typeface="Wingdings" charset="2"/>
              <a:buChar char="§"/>
            </a:pPr>
            <a:r>
              <a:rPr lang="en-US" dirty="0" smtClean="0"/>
              <a:t>Need to communicate with native windowing system</a:t>
            </a:r>
          </a:p>
          <a:p>
            <a:pPr>
              <a:buClr>
                <a:srgbClr val="0000FF"/>
              </a:buClr>
              <a:buFont typeface="Wingdings" charset="2"/>
              <a:buChar char="§"/>
            </a:pPr>
            <a:r>
              <a:rPr lang="en-US" dirty="0" smtClean="0"/>
              <a:t>Each windowing system interface is different</a:t>
            </a:r>
          </a:p>
          <a:p>
            <a:pPr>
              <a:buClr>
                <a:srgbClr val="0000FF"/>
              </a:buClr>
              <a:buFont typeface="Wingdings" charset="2"/>
              <a:buChar char="§"/>
            </a:pPr>
            <a:r>
              <a:rPr lang="en-US" dirty="0" smtClean="0"/>
              <a:t>We use GLUT (more specifically, </a:t>
            </a:r>
            <a:r>
              <a:rPr lang="en-US" dirty="0" err="1" smtClean="0"/>
              <a:t>freeglut</a:t>
            </a:r>
            <a:r>
              <a:rPr lang="en-US" dirty="0" smtClean="0"/>
              <a:t>)</a:t>
            </a:r>
          </a:p>
          <a:p>
            <a:pPr lvl="1">
              <a:buClr>
                <a:srgbClr val="0000FF"/>
              </a:buClr>
              <a:buFont typeface="Wingdings" charset="2"/>
              <a:buChar char="§"/>
            </a:pPr>
            <a:r>
              <a:rPr lang="en-US" dirty="0" smtClean="0"/>
              <a:t>simple, open-source library that works everywhere</a:t>
            </a:r>
          </a:p>
          <a:p>
            <a:pPr lvl="1">
              <a:buClr>
                <a:srgbClr val="0000FF"/>
              </a:buClr>
              <a:buFont typeface="Wingdings" charset="2"/>
              <a:buChar char="§"/>
            </a:pPr>
            <a:r>
              <a:rPr lang="en-US" dirty="0" smtClean="0"/>
              <a:t>handles all windowing operations:</a:t>
            </a:r>
            <a:endParaRPr lang="en-US" dirty="0"/>
          </a:p>
          <a:p>
            <a:pPr lvl="2">
              <a:buClr>
                <a:srgbClr val="0000FF"/>
              </a:buClr>
              <a:buFont typeface="Wingdings" charset="2"/>
              <a:buChar char="§"/>
            </a:pPr>
            <a:r>
              <a:rPr lang="en-US" dirty="0" smtClean="0"/>
              <a:t>opening windows</a:t>
            </a:r>
          </a:p>
          <a:p>
            <a:pPr lvl="2">
              <a:buClr>
                <a:srgbClr val="0000FF"/>
              </a:buClr>
              <a:buFont typeface="Wingdings" charset="2"/>
              <a:buChar char="§"/>
            </a:pPr>
            <a:r>
              <a:rPr lang="en-US" dirty="0" smtClean="0"/>
              <a:t>input processing</a:t>
            </a:r>
          </a:p>
          <a:p>
            <a:endParaRPr lang="en-US" dirty="0" smtClean="0"/>
          </a:p>
        </p:txBody>
      </p:sp>
      <p:sp>
        <p:nvSpPr>
          <p:cNvPr id="2" name="Title 1"/>
          <p:cNvSpPr>
            <a:spLocks noGrp="1"/>
          </p:cNvSpPr>
          <p:nvPr>
            <p:ph type="title" idx="4294967295"/>
          </p:nvPr>
        </p:nvSpPr>
        <p:spPr>
          <a:xfrm>
            <a:off x="0" y="0"/>
            <a:ext cx="6721475" cy="579438"/>
          </a:xfrm>
          <a:prstGeom prst="rect">
            <a:avLst/>
          </a:prstGeom>
        </p:spPr>
        <p:txBody>
          <a:bodyPr/>
          <a:lstStyle/>
          <a:p>
            <a:r>
              <a:rPr lang="en-US" sz="2300" dirty="0" smtClean="0"/>
              <a:t>Application Framework Requirements</a:t>
            </a:r>
            <a:endParaRPr lang="en-US" sz="23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77500" lnSpcReduction="20000"/>
          </a:bodyPr>
          <a:lstStyle/>
          <a:p>
            <a:pPr>
              <a:buClr>
                <a:srgbClr val="0000FF"/>
              </a:buClr>
              <a:buFont typeface="Wingdings" charset="2"/>
              <a:buChar char="§"/>
            </a:pPr>
            <a:r>
              <a:rPr lang="en-US" dirty="0" smtClean="0"/>
              <a:t>Operating systems deal with library functions differently</a:t>
            </a:r>
          </a:p>
          <a:p>
            <a:pPr lvl="1">
              <a:buClr>
                <a:srgbClr val="0000FF"/>
              </a:buClr>
              <a:buFont typeface="Wingdings" charset="2"/>
              <a:buChar char="§"/>
            </a:pPr>
            <a:r>
              <a:rPr lang="en-US" dirty="0" smtClean="0"/>
              <a:t>compiler linkage and runtime libraries may expose different functions</a:t>
            </a:r>
          </a:p>
          <a:p>
            <a:pPr>
              <a:buClr>
                <a:srgbClr val="0000FF"/>
              </a:buClr>
              <a:buFont typeface="Wingdings" charset="2"/>
              <a:buChar char="§"/>
            </a:pPr>
            <a:r>
              <a:rPr lang="en-US" dirty="0" smtClean="0"/>
              <a:t>Additionally, OpenGL has many versions and profiles which expose different sets of functions</a:t>
            </a:r>
          </a:p>
          <a:p>
            <a:pPr lvl="1">
              <a:buClr>
                <a:srgbClr val="0000FF"/>
              </a:buClr>
              <a:buFont typeface="Wingdings" charset="2"/>
              <a:buChar char="§"/>
            </a:pPr>
            <a:r>
              <a:rPr lang="en-US" dirty="0" smtClean="0"/>
              <a:t>managing function access is cumbersome, and window-system dependent</a:t>
            </a:r>
          </a:p>
          <a:p>
            <a:pPr>
              <a:buClr>
                <a:srgbClr val="0000FF"/>
              </a:buClr>
              <a:buFont typeface="Wingdings" charset="2"/>
              <a:buChar char="§"/>
            </a:pPr>
            <a:r>
              <a:rPr lang="en-US" dirty="0" smtClean="0"/>
              <a:t>We use another open-source library, GLEW, to hide those details</a:t>
            </a:r>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Simplifying Working with OpenGL</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Content Placeholder 11"/>
          <p:cNvSpPr>
            <a:spLocks noGrp="1"/>
          </p:cNvSpPr>
          <p:nvPr>
            <p:ph type="body" idx="1"/>
          </p:nvPr>
        </p:nvSpPr>
        <p:spPr>
          <a:xfrm>
            <a:off x="279400" y="812945"/>
            <a:ext cx="6807200" cy="3124200"/>
          </a:xfrm>
        </p:spPr>
        <p:txBody>
          <a:bodyPr>
            <a:normAutofit fontScale="62500" lnSpcReduction="20000"/>
          </a:bodyPr>
          <a:lstStyle/>
          <a:p>
            <a:pPr>
              <a:buClr>
                <a:srgbClr val="0000FF"/>
              </a:buClr>
              <a:buFont typeface="Wingdings" charset="2"/>
              <a:buChar char="§"/>
            </a:pPr>
            <a:r>
              <a:rPr lang="en-US" dirty="0" smtClean="0"/>
              <a:t>Geometric objects are represented using vertices</a:t>
            </a:r>
          </a:p>
          <a:p>
            <a:pPr>
              <a:buClr>
                <a:srgbClr val="0000FF"/>
              </a:buClr>
              <a:buFont typeface="Wingdings" charset="2"/>
              <a:buChar char="§"/>
            </a:pPr>
            <a:r>
              <a:rPr lang="en-US" dirty="0" smtClean="0"/>
              <a:t>A vertex is a collection of generic attributes</a:t>
            </a:r>
          </a:p>
          <a:p>
            <a:pPr lvl="1">
              <a:buClr>
                <a:srgbClr val="0000FF"/>
              </a:buClr>
              <a:buFont typeface="Wingdings" charset="2"/>
              <a:buChar char="§"/>
            </a:pPr>
            <a:r>
              <a:rPr lang="en-US" dirty="0" smtClean="0"/>
              <a:t>positional coordinates</a:t>
            </a:r>
          </a:p>
          <a:p>
            <a:pPr lvl="1">
              <a:buClr>
                <a:srgbClr val="0000FF"/>
              </a:buClr>
              <a:buFont typeface="Wingdings" charset="2"/>
              <a:buChar char="§"/>
            </a:pPr>
            <a:r>
              <a:rPr lang="en-US" dirty="0" smtClean="0"/>
              <a:t>colors</a:t>
            </a:r>
          </a:p>
          <a:p>
            <a:pPr lvl="1">
              <a:buClr>
                <a:srgbClr val="0000FF"/>
              </a:buClr>
              <a:buFont typeface="Wingdings" charset="2"/>
              <a:buChar char="§"/>
            </a:pPr>
            <a:r>
              <a:rPr lang="en-US" dirty="0" smtClean="0"/>
              <a:t>texture coordinates</a:t>
            </a:r>
          </a:p>
          <a:p>
            <a:pPr lvl="1">
              <a:buClr>
                <a:srgbClr val="0000FF"/>
              </a:buClr>
              <a:buFont typeface="Wingdings" charset="2"/>
              <a:buChar char="§"/>
            </a:pPr>
            <a:r>
              <a:rPr lang="en-US" dirty="0" smtClean="0"/>
              <a:t>any other data associated with that point in space</a:t>
            </a:r>
          </a:p>
          <a:p>
            <a:pPr>
              <a:buClr>
                <a:srgbClr val="0000FF"/>
              </a:buClr>
              <a:buFont typeface="Wingdings" charset="2"/>
              <a:buChar char="§"/>
            </a:pPr>
            <a:r>
              <a:rPr lang="en-US" dirty="0" smtClean="0"/>
              <a:t>Position stored in 4 dimensional homogeneous coordinates</a:t>
            </a:r>
          </a:p>
          <a:p>
            <a:pPr>
              <a:buClr>
                <a:srgbClr val="0000FF"/>
              </a:buClr>
              <a:buFont typeface="Wingdings" charset="2"/>
              <a:buChar char="§"/>
            </a:pPr>
            <a:r>
              <a:rPr lang="en-US" dirty="0" smtClean="0"/>
              <a:t>Vertex data must be stored in </a:t>
            </a:r>
            <a:r>
              <a:rPr lang="en-US" i="1" dirty="0" smtClean="0"/>
              <a:t>vertex buffer objects </a:t>
            </a:r>
            <a:r>
              <a:rPr lang="en-US" dirty="0" smtClean="0"/>
              <a:t>(VBOs)</a:t>
            </a:r>
          </a:p>
          <a:p>
            <a:pPr>
              <a:buClr>
                <a:srgbClr val="0000FF"/>
              </a:buClr>
              <a:buFont typeface="Wingdings" charset="2"/>
              <a:buChar char="§"/>
            </a:pPr>
            <a:r>
              <a:rPr lang="en-US" dirty="0" smtClean="0"/>
              <a:t>VBOs must be stored in </a:t>
            </a:r>
            <a:r>
              <a:rPr lang="en-US" i="1" dirty="0" smtClean="0"/>
              <a:t>vertex array objects </a:t>
            </a:r>
            <a:r>
              <a:rPr lang="en-US" dirty="0" smtClean="0"/>
              <a:t>(VAOs)</a:t>
            </a:r>
            <a:endParaRPr lang="en-US" dirty="0"/>
          </a:p>
        </p:txBody>
      </p:sp>
      <p:sp>
        <p:nvSpPr>
          <p:cNvPr id="2" name="Title 1"/>
          <p:cNvSpPr>
            <a:spLocks noGrp="1"/>
          </p:cNvSpPr>
          <p:nvPr>
            <p:ph type="title" idx="4294967295"/>
          </p:nvPr>
        </p:nvSpPr>
        <p:spPr>
          <a:xfrm>
            <a:off x="149026" y="0"/>
            <a:ext cx="6721475" cy="579438"/>
          </a:xfrm>
          <a:prstGeom prst="rect">
            <a:avLst/>
          </a:prstGeom>
        </p:spPr>
        <p:txBody>
          <a:bodyPr/>
          <a:lstStyle/>
          <a:p>
            <a:r>
              <a:rPr lang="en-US" dirty="0" smtClean="0"/>
              <a:t>Representing Geometric Objects</a:t>
            </a:r>
            <a:endParaRPr lang="en-US" dirty="0"/>
          </a:p>
        </p:txBody>
      </p:sp>
      <p:grpSp>
        <p:nvGrpSpPr>
          <p:cNvPr id="3" name="Group 12"/>
          <p:cNvGrpSpPr/>
          <p:nvPr/>
        </p:nvGrpSpPr>
        <p:grpSpPr>
          <a:xfrm>
            <a:off x="4360155" y="1273757"/>
            <a:ext cx="2406405" cy="943743"/>
            <a:chOff x="393700" y="3626891"/>
            <a:chExt cx="3008006" cy="1572905"/>
          </a:xfrm>
        </p:grpSpPr>
        <p:grpSp>
          <p:nvGrpSpPr>
            <p:cNvPr id="4" name="Group 11"/>
            <p:cNvGrpSpPr/>
            <p:nvPr/>
          </p:nvGrpSpPr>
          <p:grpSpPr>
            <a:xfrm>
              <a:off x="393700" y="3708400"/>
              <a:ext cx="1289050" cy="1420813"/>
              <a:chOff x="393700" y="3708400"/>
              <a:chExt cx="1289050" cy="1420813"/>
            </a:xfrm>
          </p:grpSpPr>
          <p:sp>
            <p:nvSpPr>
              <p:cNvPr id="8" name="Freeform 5"/>
              <p:cNvSpPr>
                <a:spLocks/>
              </p:cNvSpPr>
              <p:nvPr/>
            </p:nvSpPr>
            <p:spPr bwMode="auto">
              <a:xfrm>
                <a:off x="439738" y="3746500"/>
                <a:ext cx="1189037" cy="1336675"/>
              </a:xfrm>
              <a:custGeom>
                <a:avLst/>
                <a:gdLst>
                  <a:gd name="T0" fmla="*/ 923644354 w 1152"/>
                  <a:gd name="T1" fmla="*/ 0 h 1108"/>
                  <a:gd name="T2" fmla="*/ 0 w 1152"/>
                  <a:gd name="T3" fmla="*/ 1612545177 h 1108"/>
                  <a:gd name="T4" fmla="*/ 1227264746 w 1152"/>
                  <a:gd name="T5" fmla="*/ 1095890129 h 1108"/>
                  <a:gd name="T6" fmla="*/ 923644354 w 1152"/>
                  <a:gd name="T7" fmla="*/ 0 h 1108"/>
                  <a:gd name="T8" fmla="*/ 0 60000 65536"/>
                  <a:gd name="T9" fmla="*/ 0 60000 65536"/>
                  <a:gd name="T10" fmla="*/ 0 60000 65536"/>
                  <a:gd name="T11" fmla="*/ 0 60000 65536"/>
                  <a:gd name="T12" fmla="*/ 0 w 1152"/>
                  <a:gd name="T13" fmla="*/ 0 h 1108"/>
                  <a:gd name="T14" fmla="*/ 1152 w 1152"/>
                  <a:gd name="T15" fmla="*/ 1108 h 1108"/>
                </a:gdLst>
                <a:ahLst/>
                <a:cxnLst>
                  <a:cxn ang="T8">
                    <a:pos x="T0" y="T1"/>
                  </a:cxn>
                  <a:cxn ang="T9">
                    <a:pos x="T2" y="T3"/>
                  </a:cxn>
                  <a:cxn ang="T10">
                    <a:pos x="T4" y="T5"/>
                  </a:cxn>
                  <a:cxn ang="T11">
                    <a:pos x="T6" y="T7"/>
                  </a:cxn>
                </a:cxnLst>
                <a:rect l="T12" t="T13" r="T14" b="T15"/>
                <a:pathLst>
                  <a:path w="1152" h="1108">
                    <a:moveTo>
                      <a:pt x="867" y="0"/>
                    </a:moveTo>
                    <a:lnTo>
                      <a:pt x="0" y="1108"/>
                    </a:lnTo>
                    <a:lnTo>
                      <a:pt x="1152" y="753"/>
                    </a:lnTo>
                    <a:lnTo>
                      <a:pt x="867" y="0"/>
                    </a:lnTo>
                    <a:close/>
                  </a:path>
                </a:pathLst>
              </a:custGeom>
              <a:solidFill>
                <a:srgbClr val="AF8BF1"/>
              </a:solidFill>
              <a:ln w="9525">
                <a:noFill/>
                <a:round/>
                <a:headEnd/>
                <a:tailEnd/>
              </a:ln>
            </p:spPr>
            <p:txBody>
              <a:bodyPr>
                <a:prstTxWarp prst="textNoShape">
                  <a:avLst/>
                </a:prstTxWarp>
              </a:bodyPr>
              <a:lstStyle/>
              <a:p>
                <a:endParaRPr lang="en-US" dirty="0"/>
              </a:p>
            </p:txBody>
          </p:sp>
          <p:sp>
            <p:nvSpPr>
              <p:cNvPr id="9" name="Oval 6"/>
              <p:cNvSpPr>
                <a:spLocks noChangeArrowheads="1"/>
              </p:cNvSpPr>
              <p:nvPr/>
            </p:nvSpPr>
            <p:spPr bwMode="auto">
              <a:xfrm>
                <a:off x="1268413" y="3708400"/>
                <a:ext cx="109537" cy="128588"/>
              </a:xfrm>
              <a:prstGeom prst="ellipse">
                <a:avLst/>
              </a:prstGeom>
              <a:solidFill>
                <a:srgbClr val="FF6600"/>
              </a:solidFill>
              <a:ln w="9525">
                <a:noFill/>
                <a:round/>
                <a:headEnd/>
                <a:tailEnd/>
              </a:ln>
            </p:spPr>
            <p:txBody>
              <a:bodyPr wrap="none" anchor="ctr">
                <a:prstTxWarp prst="textNoShape">
                  <a:avLst/>
                </a:prstTxWarp>
              </a:bodyPr>
              <a:lstStyle/>
              <a:p>
                <a:endParaRPr lang="en-US" dirty="0"/>
              </a:p>
            </p:txBody>
          </p:sp>
          <p:sp>
            <p:nvSpPr>
              <p:cNvPr id="10" name="Oval 7"/>
              <p:cNvSpPr>
                <a:spLocks noChangeArrowheads="1"/>
              </p:cNvSpPr>
              <p:nvPr/>
            </p:nvSpPr>
            <p:spPr bwMode="auto">
              <a:xfrm>
                <a:off x="393700" y="5000625"/>
                <a:ext cx="111125" cy="128588"/>
              </a:xfrm>
              <a:prstGeom prst="ellipse">
                <a:avLst/>
              </a:prstGeom>
              <a:solidFill>
                <a:srgbClr val="FF6600"/>
              </a:solidFill>
              <a:ln w="9525">
                <a:noFill/>
                <a:round/>
                <a:headEnd/>
                <a:tailEnd/>
              </a:ln>
            </p:spPr>
            <p:txBody>
              <a:bodyPr wrap="none" anchor="ctr">
                <a:prstTxWarp prst="textNoShape">
                  <a:avLst/>
                </a:prstTxWarp>
              </a:bodyPr>
              <a:lstStyle/>
              <a:p>
                <a:endParaRPr lang="en-US" dirty="0"/>
              </a:p>
            </p:txBody>
          </p:sp>
          <p:sp>
            <p:nvSpPr>
              <p:cNvPr id="11" name="Oval 8"/>
              <p:cNvSpPr>
                <a:spLocks noChangeArrowheads="1"/>
              </p:cNvSpPr>
              <p:nvPr/>
            </p:nvSpPr>
            <p:spPr bwMode="auto">
              <a:xfrm>
                <a:off x="1573213" y="4572000"/>
                <a:ext cx="109537" cy="128588"/>
              </a:xfrm>
              <a:prstGeom prst="ellipse">
                <a:avLst/>
              </a:prstGeom>
              <a:solidFill>
                <a:srgbClr val="FF6600"/>
              </a:solidFill>
              <a:ln w="9525">
                <a:noFill/>
                <a:round/>
                <a:headEnd/>
                <a:tailEnd/>
              </a:ln>
            </p:spPr>
            <p:txBody>
              <a:bodyPr wrap="none" anchor="ctr">
                <a:prstTxWarp prst="textNoShape">
                  <a:avLst/>
                </a:prstTxWarp>
              </a:bodyPr>
              <a:lstStyle/>
              <a:p>
                <a:endParaRPr lang="en-US" dirty="0"/>
              </a:p>
            </p:txBody>
          </p:sp>
        </p:grpSp>
        <p:cxnSp>
          <p:nvCxnSpPr>
            <p:cNvPr id="6" name="AutoShape 10"/>
            <p:cNvCxnSpPr>
              <a:cxnSpLocks noChangeShapeType="1"/>
              <a:endCxn id="11" idx="6"/>
            </p:cNvCxnSpPr>
            <p:nvPr/>
          </p:nvCxnSpPr>
          <p:spPr bwMode="auto">
            <a:xfrm flipH="1">
              <a:off x="1682750" y="4473575"/>
              <a:ext cx="1155700" cy="163513"/>
            </a:xfrm>
            <a:prstGeom prst="straightConnector1">
              <a:avLst/>
            </a:prstGeom>
            <a:noFill/>
            <a:ln w="9525">
              <a:solidFill>
                <a:schemeClr val="tx1"/>
              </a:solidFill>
              <a:round/>
              <a:headEnd/>
              <a:tailEnd type="triangle" w="med" len="med"/>
            </a:ln>
          </p:spPr>
        </p:cxnSp>
        <p:graphicFrame>
          <p:nvGraphicFramePr>
            <p:cNvPr id="7" name="Object 6"/>
            <p:cNvGraphicFramePr>
              <a:graphicFrameLocks noChangeAspect="1"/>
            </p:cNvGraphicFramePr>
            <p:nvPr/>
          </p:nvGraphicFramePr>
          <p:xfrm>
            <a:off x="2877404" y="3626891"/>
            <a:ext cx="524302" cy="1572905"/>
          </p:xfrm>
          <a:graphic>
            <a:graphicData uri="http://schemas.openxmlformats.org/presentationml/2006/ole">
              <p:oleObj spid="_x0000_s508976" name="Equation" r:id="rId4" imgW="304800" imgH="914400" progId="">
                <p:embed/>
              </p:oleObj>
            </a:graphicData>
          </a:graphic>
        </p:graphicFrame>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a:buClr>
                <a:srgbClr val="3366FF"/>
              </a:buClr>
              <a:buFont typeface="Wingdings" charset="2"/>
              <a:buChar char="§"/>
            </a:pPr>
            <a:r>
              <a:rPr lang="en-US" sz="2000" dirty="0" smtClean="0"/>
              <a:t>Evolution of the OpenGL Pipeline</a:t>
            </a:r>
          </a:p>
          <a:p>
            <a:pPr>
              <a:buClr>
                <a:srgbClr val="3366FF"/>
              </a:buClr>
              <a:buFont typeface="Wingdings" charset="2"/>
              <a:buChar char="§"/>
            </a:pPr>
            <a:r>
              <a:rPr lang="en-US" sz="2000" dirty="0" smtClean="0"/>
              <a:t>A Prototype Application in OpenGL</a:t>
            </a:r>
          </a:p>
          <a:p>
            <a:pPr>
              <a:buClr>
                <a:srgbClr val="3366FF"/>
              </a:buClr>
              <a:buFont typeface="Wingdings" charset="2"/>
              <a:buChar char="§"/>
            </a:pPr>
            <a:r>
              <a:rPr lang="en-US" sz="2000" dirty="0" smtClean="0"/>
              <a:t>OpenGL Shading Language (GLSL)</a:t>
            </a:r>
          </a:p>
          <a:p>
            <a:pPr>
              <a:buClr>
                <a:srgbClr val="3366FF"/>
              </a:buClr>
              <a:buFont typeface="Wingdings" charset="2"/>
              <a:buChar char="§"/>
            </a:pPr>
            <a:r>
              <a:rPr lang="en-US" sz="2000" dirty="0" smtClean="0"/>
              <a:t>Vertex Shaders</a:t>
            </a:r>
          </a:p>
          <a:p>
            <a:pPr>
              <a:buClr>
                <a:srgbClr val="3366FF"/>
              </a:buClr>
              <a:buFont typeface="Wingdings" charset="2"/>
              <a:buChar char="§"/>
            </a:pPr>
            <a:r>
              <a:rPr lang="en-US" sz="2000" dirty="0" smtClean="0"/>
              <a:t>Fragment Shaders</a:t>
            </a:r>
          </a:p>
          <a:p>
            <a:pPr>
              <a:buClr>
                <a:srgbClr val="3366FF"/>
              </a:buClr>
              <a:buFont typeface="Wingdings" charset="2"/>
              <a:buChar char="§"/>
            </a:pPr>
            <a:r>
              <a:rPr lang="en-US" sz="2000" dirty="0" smtClean="0"/>
              <a:t>Examples</a:t>
            </a:r>
          </a:p>
        </p:txBody>
      </p:sp>
      <p:sp>
        <p:nvSpPr>
          <p:cNvPr id="2" name="Title 1"/>
          <p:cNvSpPr>
            <a:spLocks noGrp="1"/>
          </p:cNvSpPr>
          <p:nvPr>
            <p:ph type="title" idx="4294967295"/>
          </p:nvPr>
        </p:nvSpPr>
        <p:spPr>
          <a:xfrm>
            <a:off x="0" y="0"/>
            <a:ext cx="6721475" cy="579438"/>
          </a:xfrm>
          <a:prstGeom prst="rect">
            <a:avLst/>
          </a:prstGeom>
        </p:spPr>
        <p:txBody>
          <a:bodyPr/>
          <a:lstStyle/>
          <a:p>
            <a:pPr algn="ctr"/>
            <a:r>
              <a:rPr lang="en-US" sz="2400" dirty="0" smtClean="0"/>
              <a:t>Agenda</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163830" y="426721"/>
            <a:ext cx="6807200" cy="3124200"/>
          </a:xfrm>
        </p:spPr>
        <p:txBody>
          <a:bodyPr/>
          <a:lstStyle/>
          <a:p>
            <a:pPr>
              <a:buNone/>
            </a:pPr>
            <a:r>
              <a:rPr lang="en-US" dirty="0" smtClean="0"/>
              <a:t>All primitives are specified by vertices</a:t>
            </a:r>
            <a:endParaRPr lang="en-US" dirty="0"/>
          </a:p>
        </p:txBody>
      </p:sp>
      <p:sp>
        <p:nvSpPr>
          <p:cNvPr id="378882" name="Rectangle 2"/>
          <p:cNvSpPr>
            <a:spLocks noGrp="1" noChangeArrowheads="1"/>
          </p:cNvSpPr>
          <p:nvPr>
            <p:ph type="title" idx="4294967295"/>
          </p:nvPr>
        </p:nvSpPr>
        <p:spPr>
          <a:xfrm>
            <a:off x="126682" y="-1"/>
            <a:ext cx="6721475" cy="579437"/>
          </a:xfrm>
          <a:prstGeom prst="rect">
            <a:avLst/>
          </a:prstGeom>
        </p:spPr>
        <p:txBody>
          <a:bodyPr/>
          <a:lstStyle/>
          <a:p>
            <a:r>
              <a:rPr lang="en-US" sz="2400" dirty="0" smtClean="0"/>
              <a:t>OpenGL’s Geometric Primitives</a:t>
            </a:r>
            <a:endParaRPr lang="en-US" sz="2400" dirty="0"/>
          </a:p>
        </p:txBody>
      </p:sp>
      <p:grpSp>
        <p:nvGrpSpPr>
          <p:cNvPr id="5" name="Group 13"/>
          <p:cNvGrpSpPr>
            <a:grpSpLocks/>
          </p:cNvGrpSpPr>
          <p:nvPr/>
        </p:nvGrpSpPr>
        <p:grpSpPr bwMode="auto">
          <a:xfrm>
            <a:off x="2438400" y="2667000"/>
            <a:ext cx="2339340" cy="1253491"/>
            <a:chOff x="124" y="2964"/>
            <a:chExt cx="1842" cy="1316"/>
          </a:xfrm>
        </p:grpSpPr>
        <p:sp>
          <p:nvSpPr>
            <p:cNvPr id="378894" name="Rectangle 14"/>
            <p:cNvSpPr>
              <a:spLocks noChangeArrowheads="1"/>
            </p:cNvSpPr>
            <p:nvPr/>
          </p:nvSpPr>
          <p:spPr bwMode="auto">
            <a:xfrm>
              <a:off x="124" y="3892"/>
              <a:ext cx="1842" cy="388"/>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b="1" dirty="0">
                  <a:solidFill>
                    <a:srgbClr val="000000"/>
                  </a:solidFill>
                  <a:effectLst>
                    <a:outerShdw blurRad="38100" dist="38100" dir="2700000" algn="tl">
                      <a:srgbClr val="DDDDDD"/>
                    </a:outerShdw>
                  </a:effectLst>
                  <a:latin typeface="Consolas" pitchFamily="49" charset="0"/>
                  <a:cs typeface="Consolas" pitchFamily="49" charset="0"/>
                </a:rPr>
                <a:t>GL_TRIANGLE_STRIP</a:t>
              </a:r>
            </a:p>
          </p:txBody>
        </p:sp>
        <p:grpSp>
          <p:nvGrpSpPr>
            <p:cNvPr id="6" name="Group 15"/>
            <p:cNvGrpSpPr>
              <a:grpSpLocks/>
            </p:cNvGrpSpPr>
            <p:nvPr/>
          </p:nvGrpSpPr>
          <p:grpSpPr bwMode="auto">
            <a:xfrm>
              <a:off x="662" y="2964"/>
              <a:ext cx="673" cy="853"/>
              <a:chOff x="858" y="2910"/>
              <a:chExt cx="673" cy="913"/>
            </a:xfrm>
          </p:grpSpPr>
          <p:sp>
            <p:nvSpPr>
              <p:cNvPr id="54314" name="Freeform 16"/>
              <p:cNvSpPr>
                <a:spLocks/>
              </p:cNvSpPr>
              <p:nvPr/>
            </p:nvSpPr>
            <p:spPr bwMode="auto">
              <a:xfrm>
                <a:off x="858" y="2910"/>
                <a:ext cx="673" cy="337"/>
              </a:xfrm>
              <a:custGeom>
                <a:avLst/>
                <a:gdLst>
                  <a:gd name="T0" fmla="*/ 0 w 673"/>
                  <a:gd name="T1" fmla="*/ 48 h 337"/>
                  <a:gd name="T2" fmla="*/ 672 w 673"/>
                  <a:gd name="T3" fmla="*/ 0 h 337"/>
                  <a:gd name="T4" fmla="*/ 144 w 673"/>
                  <a:gd name="T5" fmla="*/ 336 h 337"/>
                  <a:gd name="T6" fmla="*/ 0 w 673"/>
                  <a:gd name="T7" fmla="*/ 48 h 337"/>
                  <a:gd name="T8" fmla="*/ 0 60000 65536"/>
                  <a:gd name="T9" fmla="*/ 0 60000 65536"/>
                  <a:gd name="T10" fmla="*/ 0 60000 65536"/>
                  <a:gd name="T11" fmla="*/ 0 60000 65536"/>
                  <a:gd name="T12" fmla="*/ 0 w 673"/>
                  <a:gd name="T13" fmla="*/ 0 h 337"/>
                  <a:gd name="T14" fmla="*/ 673 w 673"/>
                  <a:gd name="T15" fmla="*/ 337 h 337"/>
                </a:gdLst>
                <a:ahLst/>
                <a:cxnLst>
                  <a:cxn ang="T8">
                    <a:pos x="T0" y="T1"/>
                  </a:cxn>
                  <a:cxn ang="T9">
                    <a:pos x="T2" y="T3"/>
                  </a:cxn>
                  <a:cxn ang="T10">
                    <a:pos x="T4" y="T5"/>
                  </a:cxn>
                  <a:cxn ang="T11">
                    <a:pos x="T6" y="T7"/>
                  </a:cxn>
                </a:cxnLst>
                <a:rect l="T12" t="T13" r="T14" b="T15"/>
                <a:pathLst>
                  <a:path w="673" h="337">
                    <a:moveTo>
                      <a:pt x="0" y="48"/>
                    </a:moveTo>
                    <a:lnTo>
                      <a:pt x="672" y="0"/>
                    </a:lnTo>
                    <a:lnTo>
                      <a:pt x="144" y="336"/>
                    </a:lnTo>
                    <a:lnTo>
                      <a:pt x="0" y="48"/>
                    </a:lnTo>
                  </a:path>
                </a:pathLst>
              </a:custGeom>
              <a:gradFill rotWithShape="0">
                <a:gsLst>
                  <a:gs pos="0">
                    <a:srgbClr val="5F5F5F"/>
                  </a:gs>
                  <a:gs pos="100000">
                    <a:schemeClr val="bg1"/>
                  </a:gs>
                </a:gsLst>
                <a:lin ang="18900000" scaled="1"/>
              </a:gradFill>
              <a:ln w="12700" cap="rnd">
                <a:solidFill>
                  <a:srgbClr val="FFFFFF"/>
                </a:solidFill>
                <a:round/>
                <a:headEnd/>
                <a:tailEnd/>
              </a:ln>
            </p:spPr>
            <p:txBody>
              <a:bodyPr>
                <a:prstTxWarp prst="textNoShape">
                  <a:avLst/>
                </a:prstTxWarp>
              </a:bodyPr>
              <a:lstStyle/>
              <a:p>
                <a:endParaRPr lang="en-US"/>
              </a:p>
            </p:txBody>
          </p:sp>
          <p:sp>
            <p:nvSpPr>
              <p:cNvPr id="54315" name="Freeform 17"/>
              <p:cNvSpPr>
                <a:spLocks/>
              </p:cNvSpPr>
              <p:nvPr/>
            </p:nvSpPr>
            <p:spPr bwMode="auto">
              <a:xfrm>
                <a:off x="1002" y="2910"/>
                <a:ext cx="529" cy="337"/>
              </a:xfrm>
              <a:custGeom>
                <a:avLst/>
                <a:gdLst>
                  <a:gd name="T0" fmla="*/ 0 w 529"/>
                  <a:gd name="T1" fmla="*/ 336 h 337"/>
                  <a:gd name="T2" fmla="*/ 528 w 529"/>
                  <a:gd name="T3" fmla="*/ 0 h 337"/>
                  <a:gd name="T4" fmla="*/ 384 w 529"/>
                  <a:gd name="T5" fmla="*/ 288 h 337"/>
                  <a:gd name="T6" fmla="*/ 0 w 529"/>
                  <a:gd name="T7" fmla="*/ 336 h 337"/>
                  <a:gd name="T8" fmla="*/ 0 60000 65536"/>
                  <a:gd name="T9" fmla="*/ 0 60000 65536"/>
                  <a:gd name="T10" fmla="*/ 0 60000 65536"/>
                  <a:gd name="T11" fmla="*/ 0 60000 65536"/>
                  <a:gd name="T12" fmla="*/ 0 w 529"/>
                  <a:gd name="T13" fmla="*/ 0 h 337"/>
                  <a:gd name="T14" fmla="*/ 529 w 529"/>
                  <a:gd name="T15" fmla="*/ 337 h 337"/>
                </a:gdLst>
                <a:ahLst/>
                <a:cxnLst>
                  <a:cxn ang="T8">
                    <a:pos x="T0" y="T1"/>
                  </a:cxn>
                  <a:cxn ang="T9">
                    <a:pos x="T2" y="T3"/>
                  </a:cxn>
                  <a:cxn ang="T10">
                    <a:pos x="T4" y="T5"/>
                  </a:cxn>
                  <a:cxn ang="T11">
                    <a:pos x="T6" y="T7"/>
                  </a:cxn>
                </a:cxnLst>
                <a:rect l="T12" t="T13" r="T14" b="T15"/>
                <a:pathLst>
                  <a:path w="529" h="337">
                    <a:moveTo>
                      <a:pt x="0" y="336"/>
                    </a:moveTo>
                    <a:lnTo>
                      <a:pt x="528" y="0"/>
                    </a:lnTo>
                    <a:lnTo>
                      <a:pt x="384" y="288"/>
                    </a:lnTo>
                    <a:lnTo>
                      <a:pt x="0" y="336"/>
                    </a:lnTo>
                  </a:path>
                </a:pathLst>
              </a:custGeom>
              <a:gradFill rotWithShape="0">
                <a:gsLst>
                  <a:gs pos="0">
                    <a:srgbClr val="5F5F5F"/>
                  </a:gs>
                  <a:gs pos="100000">
                    <a:schemeClr val="bg1"/>
                  </a:gs>
                </a:gsLst>
                <a:lin ang="18900000" scaled="1"/>
              </a:gradFill>
              <a:ln w="12700" cap="rnd">
                <a:solidFill>
                  <a:srgbClr val="FFFFFF"/>
                </a:solidFill>
                <a:round/>
                <a:headEnd/>
                <a:tailEnd/>
              </a:ln>
            </p:spPr>
            <p:txBody>
              <a:bodyPr>
                <a:prstTxWarp prst="textNoShape">
                  <a:avLst/>
                </a:prstTxWarp>
              </a:bodyPr>
              <a:lstStyle/>
              <a:p>
                <a:endParaRPr lang="en-US"/>
              </a:p>
            </p:txBody>
          </p:sp>
          <p:sp>
            <p:nvSpPr>
              <p:cNvPr id="54316" name="Freeform 18"/>
              <p:cNvSpPr>
                <a:spLocks/>
              </p:cNvSpPr>
              <p:nvPr/>
            </p:nvSpPr>
            <p:spPr bwMode="auto">
              <a:xfrm>
                <a:off x="954" y="3198"/>
                <a:ext cx="433" cy="289"/>
              </a:xfrm>
              <a:custGeom>
                <a:avLst/>
                <a:gdLst>
                  <a:gd name="T0" fmla="*/ 432 w 433"/>
                  <a:gd name="T1" fmla="*/ 0 h 289"/>
                  <a:gd name="T2" fmla="*/ 48 w 433"/>
                  <a:gd name="T3" fmla="*/ 48 h 289"/>
                  <a:gd name="T4" fmla="*/ 0 w 433"/>
                  <a:gd name="T5" fmla="*/ 288 h 289"/>
                  <a:gd name="T6" fmla="*/ 432 w 433"/>
                  <a:gd name="T7" fmla="*/ 0 h 289"/>
                  <a:gd name="T8" fmla="*/ 0 60000 65536"/>
                  <a:gd name="T9" fmla="*/ 0 60000 65536"/>
                  <a:gd name="T10" fmla="*/ 0 60000 65536"/>
                  <a:gd name="T11" fmla="*/ 0 60000 65536"/>
                  <a:gd name="T12" fmla="*/ 0 w 433"/>
                  <a:gd name="T13" fmla="*/ 0 h 289"/>
                  <a:gd name="T14" fmla="*/ 433 w 433"/>
                  <a:gd name="T15" fmla="*/ 289 h 289"/>
                </a:gdLst>
                <a:ahLst/>
                <a:cxnLst>
                  <a:cxn ang="T8">
                    <a:pos x="T0" y="T1"/>
                  </a:cxn>
                  <a:cxn ang="T9">
                    <a:pos x="T2" y="T3"/>
                  </a:cxn>
                  <a:cxn ang="T10">
                    <a:pos x="T4" y="T5"/>
                  </a:cxn>
                  <a:cxn ang="T11">
                    <a:pos x="T6" y="T7"/>
                  </a:cxn>
                </a:cxnLst>
                <a:rect l="T12" t="T13" r="T14" b="T15"/>
                <a:pathLst>
                  <a:path w="433" h="289">
                    <a:moveTo>
                      <a:pt x="432" y="0"/>
                    </a:moveTo>
                    <a:lnTo>
                      <a:pt x="48" y="48"/>
                    </a:lnTo>
                    <a:lnTo>
                      <a:pt x="0" y="288"/>
                    </a:lnTo>
                    <a:lnTo>
                      <a:pt x="432" y="0"/>
                    </a:lnTo>
                  </a:path>
                </a:pathLst>
              </a:custGeom>
              <a:gradFill rotWithShape="0">
                <a:gsLst>
                  <a:gs pos="0">
                    <a:srgbClr val="5F5F5F"/>
                  </a:gs>
                  <a:gs pos="100000">
                    <a:srgbClr val="AFAFAF"/>
                  </a:gs>
                </a:gsLst>
                <a:lin ang="2700000" scaled="1"/>
              </a:gradFill>
              <a:ln w="12700" cap="rnd">
                <a:solidFill>
                  <a:srgbClr val="FFFFFF"/>
                </a:solidFill>
                <a:round/>
                <a:headEnd/>
                <a:tailEnd/>
              </a:ln>
            </p:spPr>
            <p:txBody>
              <a:bodyPr>
                <a:prstTxWarp prst="textNoShape">
                  <a:avLst/>
                </a:prstTxWarp>
              </a:bodyPr>
              <a:lstStyle/>
              <a:p>
                <a:endParaRPr lang="en-US"/>
              </a:p>
            </p:txBody>
          </p:sp>
          <p:sp>
            <p:nvSpPr>
              <p:cNvPr id="378899" name="Freeform 19"/>
              <p:cNvSpPr>
                <a:spLocks/>
              </p:cNvSpPr>
              <p:nvPr/>
            </p:nvSpPr>
            <p:spPr bwMode="auto">
              <a:xfrm>
                <a:off x="954" y="3198"/>
                <a:ext cx="433" cy="337"/>
              </a:xfrm>
              <a:custGeom>
                <a:avLst/>
                <a:gdLst/>
                <a:ahLst/>
                <a:cxnLst>
                  <a:cxn ang="0">
                    <a:pos x="432" y="0"/>
                  </a:cxn>
                  <a:cxn ang="0">
                    <a:pos x="384" y="336"/>
                  </a:cxn>
                  <a:cxn ang="0">
                    <a:pos x="0" y="288"/>
                  </a:cxn>
                  <a:cxn ang="0">
                    <a:pos x="432" y="0"/>
                  </a:cxn>
                </a:cxnLst>
                <a:rect l="0" t="0" r="r" b="b"/>
                <a:pathLst>
                  <a:path w="433" h="337">
                    <a:moveTo>
                      <a:pt x="432" y="0"/>
                    </a:moveTo>
                    <a:lnTo>
                      <a:pt x="384" y="336"/>
                    </a:lnTo>
                    <a:lnTo>
                      <a:pt x="0" y="288"/>
                    </a:lnTo>
                    <a:lnTo>
                      <a:pt x="432" y="0"/>
                    </a:lnTo>
                  </a:path>
                </a:pathLst>
              </a:custGeom>
              <a:gradFill rotWithShape="0">
                <a:gsLst>
                  <a:gs pos="0">
                    <a:schemeClr val="tx1"/>
                  </a:gs>
                  <a:gs pos="100000">
                    <a:schemeClr val="tx1">
                      <a:gamma/>
                      <a:tint val="30196"/>
                      <a:invGamma/>
                    </a:schemeClr>
                  </a:gs>
                </a:gsLst>
                <a:lin ang="2700000" scaled="1"/>
              </a:gradFill>
              <a:ln w="12700" cap="rnd" cmpd="sng">
                <a:solidFill>
                  <a:srgbClr val="FFFFFF"/>
                </a:solidFill>
                <a:prstDash val="solid"/>
                <a:round/>
                <a:headEnd/>
                <a:tailEnd/>
              </a:ln>
              <a:effectLst/>
            </p:spPr>
            <p:txBody>
              <a:bodyPr>
                <a:prstTxWarp prst="textNoShape">
                  <a:avLst/>
                </a:prstTxWarp>
              </a:bodyPr>
              <a:lstStyle/>
              <a:p>
                <a:endParaRPr lang="en-US"/>
              </a:p>
            </p:txBody>
          </p:sp>
          <p:sp>
            <p:nvSpPr>
              <p:cNvPr id="54318" name="Freeform 20"/>
              <p:cNvSpPr>
                <a:spLocks/>
              </p:cNvSpPr>
              <p:nvPr/>
            </p:nvSpPr>
            <p:spPr bwMode="auto">
              <a:xfrm>
                <a:off x="954" y="3486"/>
                <a:ext cx="385" cy="337"/>
              </a:xfrm>
              <a:custGeom>
                <a:avLst/>
                <a:gdLst>
                  <a:gd name="T0" fmla="*/ 0 w 385"/>
                  <a:gd name="T1" fmla="*/ 0 h 337"/>
                  <a:gd name="T2" fmla="*/ 192 w 385"/>
                  <a:gd name="T3" fmla="*/ 336 h 337"/>
                  <a:gd name="T4" fmla="*/ 384 w 385"/>
                  <a:gd name="T5" fmla="*/ 48 h 337"/>
                  <a:gd name="T6" fmla="*/ 0 w 385"/>
                  <a:gd name="T7" fmla="*/ 0 h 337"/>
                  <a:gd name="T8" fmla="*/ 0 60000 65536"/>
                  <a:gd name="T9" fmla="*/ 0 60000 65536"/>
                  <a:gd name="T10" fmla="*/ 0 60000 65536"/>
                  <a:gd name="T11" fmla="*/ 0 60000 65536"/>
                  <a:gd name="T12" fmla="*/ 0 w 385"/>
                  <a:gd name="T13" fmla="*/ 0 h 337"/>
                  <a:gd name="T14" fmla="*/ 385 w 385"/>
                  <a:gd name="T15" fmla="*/ 337 h 337"/>
                </a:gdLst>
                <a:ahLst/>
                <a:cxnLst>
                  <a:cxn ang="T8">
                    <a:pos x="T0" y="T1"/>
                  </a:cxn>
                  <a:cxn ang="T9">
                    <a:pos x="T2" y="T3"/>
                  </a:cxn>
                  <a:cxn ang="T10">
                    <a:pos x="T4" y="T5"/>
                  </a:cxn>
                  <a:cxn ang="T11">
                    <a:pos x="T6" y="T7"/>
                  </a:cxn>
                </a:cxnLst>
                <a:rect l="T12" t="T13" r="T14" b="T15"/>
                <a:pathLst>
                  <a:path w="385" h="337">
                    <a:moveTo>
                      <a:pt x="0" y="0"/>
                    </a:moveTo>
                    <a:lnTo>
                      <a:pt x="192" y="336"/>
                    </a:lnTo>
                    <a:lnTo>
                      <a:pt x="384" y="48"/>
                    </a:lnTo>
                    <a:lnTo>
                      <a:pt x="0" y="0"/>
                    </a:lnTo>
                  </a:path>
                </a:pathLst>
              </a:custGeom>
              <a:gradFill rotWithShape="0">
                <a:gsLst>
                  <a:gs pos="0">
                    <a:schemeClr val="tx1"/>
                  </a:gs>
                  <a:gs pos="100000">
                    <a:schemeClr val="bg1"/>
                  </a:gs>
                </a:gsLst>
                <a:lin ang="18900000" scaled="1"/>
              </a:gradFill>
              <a:ln w="12700" cap="rnd">
                <a:solidFill>
                  <a:srgbClr val="FFFFFF"/>
                </a:solidFill>
                <a:round/>
                <a:headEnd/>
                <a:tailEnd/>
              </a:ln>
            </p:spPr>
            <p:txBody>
              <a:bodyPr>
                <a:prstTxWarp prst="textNoShape">
                  <a:avLst/>
                </a:prstTxWarp>
              </a:bodyPr>
              <a:lstStyle/>
              <a:p>
                <a:endParaRPr lang="en-US"/>
              </a:p>
            </p:txBody>
          </p:sp>
          <p:sp>
            <p:nvSpPr>
              <p:cNvPr id="54319" name="Freeform 21"/>
              <p:cNvSpPr>
                <a:spLocks/>
              </p:cNvSpPr>
              <p:nvPr/>
            </p:nvSpPr>
            <p:spPr bwMode="auto">
              <a:xfrm>
                <a:off x="1146" y="3534"/>
                <a:ext cx="337" cy="289"/>
              </a:xfrm>
              <a:custGeom>
                <a:avLst/>
                <a:gdLst>
                  <a:gd name="T0" fmla="*/ 192 w 337"/>
                  <a:gd name="T1" fmla="*/ 0 h 289"/>
                  <a:gd name="T2" fmla="*/ 336 w 337"/>
                  <a:gd name="T3" fmla="*/ 192 h 289"/>
                  <a:gd name="T4" fmla="*/ 0 w 337"/>
                  <a:gd name="T5" fmla="*/ 288 h 289"/>
                  <a:gd name="T6" fmla="*/ 192 w 337"/>
                  <a:gd name="T7" fmla="*/ 0 h 289"/>
                  <a:gd name="T8" fmla="*/ 0 60000 65536"/>
                  <a:gd name="T9" fmla="*/ 0 60000 65536"/>
                  <a:gd name="T10" fmla="*/ 0 60000 65536"/>
                  <a:gd name="T11" fmla="*/ 0 60000 65536"/>
                  <a:gd name="T12" fmla="*/ 0 w 337"/>
                  <a:gd name="T13" fmla="*/ 0 h 289"/>
                  <a:gd name="T14" fmla="*/ 337 w 337"/>
                  <a:gd name="T15" fmla="*/ 289 h 289"/>
                </a:gdLst>
                <a:ahLst/>
                <a:cxnLst>
                  <a:cxn ang="T8">
                    <a:pos x="T0" y="T1"/>
                  </a:cxn>
                  <a:cxn ang="T9">
                    <a:pos x="T2" y="T3"/>
                  </a:cxn>
                  <a:cxn ang="T10">
                    <a:pos x="T4" y="T5"/>
                  </a:cxn>
                  <a:cxn ang="T11">
                    <a:pos x="T6" y="T7"/>
                  </a:cxn>
                </a:cxnLst>
                <a:rect l="T12" t="T13" r="T14" b="T15"/>
                <a:pathLst>
                  <a:path w="337" h="289">
                    <a:moveTo>
                      <a:pt x="192" y="0"/>
                    </a:moveTo>
                    <a:lnTo>
                      <a:pt x="336" y="192"/>
                    </a:lnTo>
                    <a:lnTo>
                      <a:pt x="0" y="288"/>
                    </a:lnTo>
                    <a:lnTo>
                      <a:pt x="192" y="0"/>
                    </a:lnTo>
                  </a:path>
                </a:pathLst>
              </a:custGeom>
              <a:gradFill rotWithShape="0">
                <a:gsLst>
                  <a:gs pos="0">
                    <a:srgbClr val="5F5F5F"/>
                  </a:gs>
                  <a:gs pos="100000">
                    <a:srgbClr val="AFAFAF"/>
                  </a:gs>
                </a:gsLst>
                <a:lin ang="18900000" scaled="1"/>
              </a:gradFill>
              <a:ln w="12700" cap="rnd">
                <a:solidFill>
                  <a:srgbClr val="FFFFFF"/>
                </a:solidFill>
                <a:round/>
                <a:headEnd/>
                <a:tailEnd/>
              </a:ln>
            </p:spPr>
            <p:txBody>
              <a:bodyPr>
                <a:prstTxWarp prst="textNoShape">
                  <a:avLst/>
                </a:prstTxWarp>
              </a:bodyPr>
              <a:lstStyle/>
              <a:p>
                <a:endParaRPr lang="en-US"/>
              </a:p>
            </p:txBody>
          </p:sp>
        </p:grpSp>
      </p:grpSp>
      <p:grpSp>
        <p:nvGrpSpPr>
          <p:cNvPr id="7" name="Group 22"/>
          <p:cNvGrpSpPr>
            <a:grpSpLocks/>
          </p:cNvGrpSpPr>
          <p:nvPr/>
        </p:nvGrpSpPr>
        <p:grpSpPr bwMode="auto">
          <a:xfrm>
            <a:off x="4953000" y="2895600"/>
            <a:ext cx="2085340" cy="805814"/>
            <a:chOff x="2078" y="3401"/>
            <a:chExt cx="1642" cy="846"/>
          </a:xfrm>
        </p:grpSpPr>
        <p:grpSp>
          <p:nvGrpSpPr>
            <p:cNvPr id="8" name="Group 23"/>
            <p:cNvGrpSpPr>
              <a:grpSpLocks/>
            </p:cNvGrpSpPr>
            <p:nvPr/>
          </p:nvGrpSpPr>
          <p:grpSpPr bwMode="auto">
            <a:xfrm>
              <a:off x="2472" y="3401"/>
              <a:ext cx="769" cy="360"/>
              <a:chOff x="2679" y="3379"/>
              <a:chExt cx="769" cy="385"/>
            </a:xfrm>
          </p:grpSpPr>
          <p:sp>
            <p:nvSpPr>
              <p:cNvPr id="378904" name="Freeform 24"/>
              <p:cNvSpPr>
                <a:spLocks/>
              </p:cNvSpPr>
              <p:nvPr/>
            </p:nvSpPr>
            <p:spPr bwMode="auto">
              <a:xfrm>
                <a:off x="2679" y="3379"/>
                <a:ext cx="433" cy="289"/>
              </a:xfrm>
              <a:custGeom>
                <a:avLst/>
                <a:gdLst/>
                <a:ahLst/>
                <a:cxnLst>
                  <a:cxn ang="0">
                    <a:pos x="432" y="0"/>
                  </a:cxn>
                  <a:cxn ang="0">
                    <a:pos x="48" y="48"/>
                  </a:cxn>
                  <a:cxn ang="0">
                    <a:pos x="0" y="288"/>
                  </a:cxn>
                  <a:cxn ang="0">
                    <a:pos x="432" y="0"/>
                  </a:cxn>
                </a:cxnLst>
                <a:rect l="0" t="0" r="r" b="b"/>
                <a:pathLst>
                  <a:path w="433" h="289">
                    <a:moveTo>
                      <a:pt x="432" y="0"/>
                    </a:moveTo>
                    <a:lnTo>
                      <a:pt x="48" y="48"/>
                    </a:lnTo>
                    <a:lnTo>
                      <a:pt x="0" y="288"/>
                    </a:lnTo>
                    <a:lnTo>
                      <a:pt x="432" y="0"/>
                    </a:lnTo>
                  </a:path>
                </a:pathLst>
              </a:custGeom>
              <a:gradFill rotWithShape="0">
                <a:gsLst>
                  <a:gs pos="0">
                    <a:schemeClr val="accent1"/>
                  </a:gs>
                  <a:gs pos="100000">
                    <a:schemeClr val="accent1">
                      <a:gamma/>
                      <a:shade val="69804"/>
                      <a:invGamma/>
                    </a:schemeClr>
                  </a:gs>
                </a:gsLst>
                <a:lin ang="18900000" scaled="1"/>
              </a:gradFill>
              <a:ln w="12700" cap="rnd" cmpd="sng">
                <a:solidFill>
                  <a:srgbClr val="FFFFFF"/>
                </a:solidFill>
                <a:prstDash val="solid"/>
                <a:round/>
                <a:headEnd/>
                <a:tailEnd/>
              </a:ln>
              <a:effectLst/>
            </p:spPr>
            <p:txBody>
              <a:bodyPr>
                <a:prstTxWarp prst="textNoShape">
                  <a:avLst/>
                </a:prstTxWarp>
              </a:bodyPr>
              <a:lstStyle/>
              <a:p>
                <a:endParaRPr lang="en-US"/>
              </a:p>
            </p:txBody>
          </p:sp>
          <p:sp>
            <p:nvSpPr>
              <p:cNvPr id="378905" name="Freeform 25"/>
              <p:cNvSpPr>
                <a:spLocks/>
              </p:cNvSpPr>
              <p:nvPr/>
            </p:nvSpPr>
            <p:spPr bwMode="auto">
              <a:xfrm>
                <a:off x="2679" y="3379"/>
                <a:ext cx="529" cy="289"/>
              </a:xfrm>
              <a:custGeom>
                <a:avLst/>
                <a:gdLst/>
                <a:ahLst/>
                <a:cxnLst>
                  <a:cxn ang="0">
                    <a:pos x="0" y="288"/>
                  </a:cxn>
                  <a:cxn ang="0">
                    <a:pos x="528" y="144"/>
                  </a:cxn>
                  <a:cxn ang="0">
                    <a:pos x="432" y="0"/>
                  </a:cxn>
                  <a:cxn ang="0">
                    <a:pos x="0" y="288"/>
                  </a:cxn>
                </a:cxnLst>
                <a:rect l="0" t="0" r="r" b="b"/>
                <a:pathLst>
                  <a:path w="529" h="289">
                    <a:moveTo>
                      <a:pt x="0" y="288"/>
                    </a:moveTo>
                    <a:lnTo>
                      <a:pt x="528" y="144"/>
                    </a:lnTo>
                    <a:lnTo>
                      <a:pt x="432" y="0"/>
                    </a:lnTo>
                    <a:lnTo>
                      <a:pt x="0" y="288"/>
                    </a:lnTo>
                  </a:path>
                </a:pathLst>
              </a:custGeom>
              <a:gradFill rotWithShape="0">
                <a:gsLst>
                  <a:gs pos="0">
                    <a:schemeClr val="accent1"/>
                  </a:gs>
                  <a:gs pos="100000">
                    <a:schemeClr val="accent1">
                      <a:gamma/>
                      <a:shade val="69804"/>
                      <a:invGamma/>
                    </a:schemeClr>
                  </a:gs>
                </a:gsLst>
                <a:lin ang="18900000" scaled="1"/>
              </a:gradFill>
              <a:ln w="12700" cap="rnd" cmpd="sng">
                <a:solidFill>
                  <a:srgbClr val="FFFFFF"/>
                </a:solidFill>
                <a:prstDash val="solid"/>
                <a:round/>
                <a:headEnd/>
                <a:tailEnd/>
              </a:ln>
              <a:effectLst/>
            </p:spPr>
            <p:txBody>
              <a:bodyPr>
                <a:prstTxWarp prst="textNoShape">
                  <a:avLst/>
                </a:prstTxWarp>
              </a:bodyPr>
              <a:lstStyle/>
              <a:p>
                <a:endParaRPr lang="en-US"/>
              </a:p>
            </p:txBody>
          </p:sp>
          <p:sp>
            <p:nvSpPr>
              <p:cNvPr id="378906" name="Freeform 26"/>
              <p:cNvSpPr>
                <a:spLocks/>
              </p:cNvSpPr>
              <p:nvPr/>
            </p:nvSpPr>
            <p:spPr bwMode="auto">
              <a:xfrm>
                <a:off x="2679" y="3523"/>
                <a:ext cx="769" cy="142"/>
              </a:xfrm>
              <a:custGeom>
                <a:avLst/>
                <a:gdLst/>
                <a:ahLst/>
                <a:cxnLst>
                  <a:cxn ang="0">
                    <a:pos x="0" y="144"/>
                  </a:cxn>
                  <a:cxn ang="0">
                    <a:pos x="528" y="0"/>
                  </a:cxn>
                  <a:cxn ang="0">
                    <a:pos x="768" y="48"/>
                  </a:cxn>
                  <a:cxn ang="0">
                    <a:pos x="0" y="144"/>
                  </a:cxn>
                </a:cxnLst>
                <a:rect l="0" t="0" r="r" b="b"/>
                <a:pathLst>
                  <a:path w="769" h="145">
                    <a:moveTo>
                      <a:pt x="0" y="144"/>
                    </a:moveTo>
                    <a:lnTo>
                      <a:pt x="528" y="0"/>
                    </a:lnTo>
                    <a:lnTo>
                      <a:pt x="768" y="48"/>
                    </a:lnTo>
                    <a:lnTo>
                      <a:pt x="0" y="144"/>
                    </a:lnTo>
                  </a:path>
                </a:pathLst>
              </a:custGeom>
              <a:gradFill rotWithShape="0">
                <a:gsLst>
                  <a:gs pos="0">
                    <a:schemeClr val="accent1"/>
                  </a:gs>
                  <a:gs pos="100000">
                    <a:schemeClr val="accent1">
                      <a:gamma/>
                      <a:shade val="69804"/>
                      <a:invGamma/>
                    </a:schemeClr>
                  </a:gs>
                </a:gsLst>
                <a:lin ang="18900000" scaled="1"/>
              </a:gradFill>
              <a:ln w="12700" cap="rnd" cmpd="sng">
                <a:solidFill>
                  <a:srgbClr val="FFFFFF"/>
                </a:solidFill>
                <a:prstDash val="solid"/>
                <a:round/>
                <a:headEnd/>
                <a:tailEnd/>
              </a:ln>
              <a:effectLst/>
            </p:spPr>
            <p:txBody>
              <a:bodyPr>
                <a:prstTxWarp prst="textNoShape">
                  <a:avLst/>
                </a:prstTxWarp>
              </a:bodyPr>
              <a:lstStyle/>
              <a:p>
                <a:endParaRPr lang="en-US"/>
              </a:p>
            </p:txBody>
          </p:sp>
          <p:sp>
            <p:nvSpPr>
              <p:cNvPr id="378907" name="Freeform 27"/>
              <p:cNvSpPr>
                <a:spLocks/>
              </p:cNvSpPr>
              <p:nvPr/>
            </p:nvSpPr>
            <p:spPr bwMode="auto">
              <a:xfrm>
                <a:off x="2679" y="3572"/>
                <a:ext cx="769" cy="195"/>
              </a:xfrm>
              <a:custGeom>
                <a:avLst/>
                <a:gdLst/>
                <a:ahLst/>
                <a:cxnLst>
                  <a:cxn ang="0">
                    <a:pos x="0" y="96"/>
                  </a:cxn>
                  <a:cxn ang="0">
                    <a:pos x="768" y="0"/>
                  </a:cxn>
                  <a:cxn ang="0">
                    <a:pos x="576" y="192"/>
                  </a:cxn>
                  <a:cxn ang="0">
                    <a:pos x="0" y="96"/>
                  </a:cxn>
                </a:cxnLst>
                <a:rect l="0" t="0" r="r" b="b"/>
                <a:pathLst>
                  <a:path w="769" h="193">
                    <a:moveTo>
                      <a:pt x="0" y="96"/>
                    </a:moveTo>
                    <a:lnTo>
                      <a:pt x="768" y="0"/>
                    </a:lnTo>
                    <a:lnTo>
                      <a:pt x="576" y="192"/>
                    </a:lnTo>
                    <a:lnTo>
                      <a:pt x="0" y="96"/>
                    </a:lnTo>
                  </a:path>
                </a:pathLst>
              </a:custGeom>
              <a:gradFill rotWithShape="0">
                <a:gsLst>
                  <a:gs pos="0">
                    <a:schemeClr val="accent1"/>
                  </a:gs>
                  <a:gs pos="100000">
                    <a:schemeClr val="accent1">
                      <a:gamma/>
                      <a:shade val="69804"/>
                      <a:invGamma/>
                    </a:schemeClr>
                  </a:gs>
                </a:gsLst>
                <a:lin ang="18900000" scaled="1"/>
              </a:gradFill>
              <a:ln w="12700" cap="rnd" cmpd="sng">
                <a:solidFill>
                  <a:srgbClr val="FFFFFF"/>
                </a:solidFill>
                <a:prstDash val="solid"/>
                <a:round/>
                <a:headEnd/>
                <a:tailEnd/>
              </a:ln>
              <a:effectLst/>
            </p:spPr>
            <p:txBody>
              <a:bodyPr>
                <a:prstTxWarp prst="textNoShape">
                  <a:avLst/>
                </a:prstTxWarp>
              </a:bodyPr>
              <a:lstStyle/>
              <a:p>
                <a:endParaRPr lang="en-US"/>
              </a:p>
            </p:txBody>
          </p:sp>
        </p:grpSp>
        <p:sp>
          <p:nvSpPr>
            <p:cNvPr id="378908" name="Rectangle 28"/>
            <p:cNvSpPr>
              <a:spLocks noChangeArrowheads="1"/>
            </p:cNvSpPr>
            <p:nvPr/>
          </p:nvSpPr>
          <p:spPr bwMode="auto">
            <a:xfrm>
              <a:off x="2078" y="3859"/>
              <a:ext cx="1642" cy="388"/>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b="1" dirty="0">
                  <a:solidFill>
                    <a:srgbClr val="000000"/>
                  </a:solidFill>
                  <a:effectLst>
                    <a:outerShdw blurRad="38100" dist="38100" dir="2700000" algn="tl">
                      <a:srgbClr val="DDDDDD"/>
                    </a:outerShdw>
                  </a:effectLst>
                  <a:latin typeface="Consolas" pitchFamily="49" charset="0"/>
                  <a:cs typeface="Consolas" pitchFamily="49" charset="0"/>
                </a:rPr>
                <a:t>GL_TRIANGLE_FAN</a:t>
              </a:r>
            </a:p>
          </p:txBody>
        </p:sp>
      </p:grpSp>
      <p:grpSp>
        <p:nvGrpSpPr>
          <p:cNvPr id="11" name="Group 36"/>
          <p:cNvGrpSpPr>
            <a:grpSpLocks/>
          </p:cNvGrpSpPr>
          <p:nvPr/>
        </p:nvGrpSpPr>
        <p:grpSpPr bwMode="auto">
          <a:xfrm>
            <a:off x="1676400" y="1674495"/>
            <a:ext cx="1198880" cy="712469"/>
            <a:chOff x="1256" y="1684"/>
            <a:chExt cx="944" cy="748"/>
          </a:xfrm>
        </p:grpSpPr>
        <p:grpSp>
          <p:nvGrpSpPr>
            <p:cNvPr id="12" name="Group 37"/>
            <p:cNvGrpSpPr>
              <a:grpSpLocks/>
            </p:cNvGrpSpPr>
            <p:nvPr/>
          </p:nvGrpSpPr>
          <p:grpSpPr bwMode="auto">
            <a:xfrm>
              <a:off x="1434" y="1684"/>
              <a:ext cx="562" cy="307"/>
              <a:chOff x="1434" y="1514"/>
              <a:chExt cx="562" cy="329"/>
            </a:xfrm>
          </p:grpSpPr>
          <p:sp>
            <p:nvSpPr>
              <p:cNvPr id="54298" name="Line 38"/>
              <p:cNvSpPr>
                <a:spLocks noChangeShapeType="1"/>
              </p:cNvSpPr>
              <p:nvPr/>
            </p:nvSpPr>
            <p:spPr bwMode="auto">
              <a:xfrm flipV="1">
                <a:off x="1434" y="1514"/>
                <a:ext cx="328" cy="329"/>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54299" name="Line 39"/>
              <p:cNvSpPr>
                <a:spLocks noChangeShapeType="1"/>
              </p:cNvSpPr>
              <p:nvPr/>
            </p:nvSpPr>
            <p:spPr bwMode="auto">
              <a:xfrm>
                <a:off x="1796" y="1514"/>
                <a:ext cx="200" cy="222"/>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grpSp>
        <p:sp>
          <p:nvSpPr>
            <p:cNvPr id="378920" name="Rectangle 40"/>
            <p:cNvSpPr>
              <a:spLocks noChangeArrowheads="1"/>
            </p:cNvSpPr>
            <p:nvPr/>
          </p:nvSpPr>
          <p:spPr bwMode="auto">
            <a:xfrm>
              <a:off x="1256" y="2044"/>
              <a:ext cx="944" cy="388"/>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b="1" dirty="0">
                  <a:solidFill>
                    <a:srgbClr val="000000"/>
                  </a:solidFill>
                  <a:effectLst>
                    <a:outerShdw blurRad="38100" dist="38100" dir="2700000" algn="tl">
                      <a:srgbClr val="DDDDDD"/>
                    </a:outerShdw>
                  </a:effectLst>
                  <a:latin typeface="Consolas" pitchFamily="49" charset="0"/>
                  <a:cs typeface="Consolas" pitchFamily="49" charset="0"/>
                </a:rPr>
                <a:t>GL_LINES</a:t>
              </a:r>
            </a:p>
          </p:txBody>
        </p:sp>
      </p:grpSp>
      <p:grpSp>
        <p:nvGrpSpPr>
          <p:cNvPr id="13" name="Group 41"/>
          <p:cNvGrpSpPr>
            <a:grpSpLocks/>
          </p:cNvGrpSpPr>
          <p:nvPr/>
        </p:nvGrpSpPr>
        <p:grpSpPr bwMode="auto">
          <a:xfrm>
            <a:off x="5467350" y="1371600"/>
            <a:ext cx="1705610" cy="1061086"/>
            <a:chOff x="3262" y="1629"/>
            <a:chExt cx="1343" cy="1114"/>
          </a:xfrm>
          <a:noFill/>
        </p:grpSpPr>
        <p:sp>
          <p:nvSpPr>
            <p:cNvPr id="54294" name="Freeform 42"/>
            <p:cNvSpPr>
              <a:spLocks/>
            </p:cNvSpPr>
            <p:nvPr/>
          </p:nvSpPr>
          <p:spPr bwMode="auto">
            <a:xfrm>
              <a:off x="3564" y="1629"/>
              <a:ext cx="665" cy="668"/>
            </a:xfrm>
            <a:custGeom>
              <a:avLst/>
              <a:gdLst>
                <a:gd name="T0" fmla="*/ 336 w 665"/>
                <a:gd name="T1" fmla="*/ 268 h 715"/>
                <a:gd name="T2" fmla="*/ 243 w 665"/>
                <a:gd name="T3" fmla="*/ 44 h 715"/>
                <a:gd name="T4" fmla="*/ 586 w 665"/>
                <a:gd name="T5" fmla="*/ 0 h 715"/>
                <a:gd name="T6" fmla="*/ 0 w 665"/>
                <a:gd name="T7" fmla="*/ 231 h 715"/>
                <a:gd name="T8" fmla="*/ 429 w 665"/>
                <a:gd name="T9" fmla="*/ 623 h 715"/>
                <a:gd name="T10" fmla="*/ 664 w 665"/>
                <a:gd name="T11" fmla="*/ 243 h 715"/>
                <a:gd name="T12" fmla="*/ 336 w 665"/>
                <a:gd name="T13" fmla="*/ 268 h 715"/>
                <a:gd name="T14" fmla="*/ 0 60000 65536"/>
                <a:gd name="T15" fmla="*/ 0 60000 65536"/>
                <a:gd name="T16" fmla="*/ 0 60000 65536"/>
                <a:gd name="T17" fmla="*/ 0 60000 65536"/>
                <a:gd name="T18" fmla="*/ 0 60000 65536"/>
                <a:gd name="T19" fmla="*/ 0 60000 65536"/>
                <a:gd name="T20" fmla="*/ 0 60000 65536"/>
                <a:gd name="T21" fmla="*/ 0 w 665"/>
                <a:gd name="T22" fmla="*/ 0 h 715"/>
                <a:gd name="T23" fmla="*/ 665 w 665"/>
                <a:gd name="T24" fmla="*/ 715 h 7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5" h="715">
                  <a:moveTo>
                    <a:pt x="336" y="307"/>
                  </a:moveTo>
                  <a:lnTo>
                    <a:pt x="243" y="50"/>
                  </a:lnTo>
                  <a:lnTo>
                    <a:pt x="586" y="0"/>
                  </a:lnTo>
                  <a:lnTo>
                    <a:pt x="0" y="264"/>
                  </a:lnTo>
                  <a:lnTo>
                    <a:pt x="429" y="714"/>
                  </a:lnTo>
                  <a:lnTo>
                    <a:pt x="664" y="278"/>
                  </a:lnTo>
                  <a:lnTo>
                    <a:pt x="336" y="307"/>
                  </a:lnTo>
                </a:path>
              </a:pathLst>
            </a:custGeom>
            <a:grpFill/>
            <a:ln w="12700" cap="rnd">
              <a:solidFill>
                <a:srgbClr val="000000"/>
              </a:solidFill>
              <a:round/>
              <a:headEnd/>
              <a:tailEnd/>
            </a:ln>
          </p:spPr>
          <p:txBody>
            <a:bodyPr>
              <a:prstTxWarp prst="textNoShape">
                <a:avLst/>
              </a:prstTxWarp>
            </a:bodyPr>
            <a:lstStyle/>
            <a:p>
              <a:endParaRPr lang="en-US"/>
            </a:p>
          </p:txBody>
        </p:sp>
        <p:sp>
          <p:nvSpPr>
            <p:cNvPr id="378923" name="Rectangle 43"/>
            <p:cNvSpPr>
              <a:spLocks noChangeArrowheads="1"/>
            </p:cNvSpPr>
            <p:nvPr/>
          </p:nvSpPr>
          <p:spPr bwMode="auto">
            <a:xfrm>
              <a:off x="3262" y="2355"/>
              <a:ext cx="1343" cy="388"/>
            </a:xfrm>
            <a:prstGeom prst="rect">
              <a:avLst/>
            </a:prstGeom>
            <a:grpFill/>
            <a:ln w="9525">
              <a:noFill/>
              <a:miter lim="800000"/>
              <a:headEnd/>
              <a:tailEnd/>
            </a:ln>
            <a:effectLst/>
          </p:spPr>
          <p:txBody>
            <a:bodyPr wrap="none" lIns="92075" tIns="46038" rIns="92075" bIns="46038">
              <a:prstTxWarp prst="textNoShape">
                <a:avLst/>
              </a:prstTxWarp>
              <a:spAutoFit/>
            </a:bodyPr>
            <a:lstStyle/>
            <a:p>
              <a:pPr eaLnBrk="0" hangingPunct="0"/>
              <a:r>
                <a:rPr lang="en-US" b="1" dirty="0">
                  <a:solidFill>
                    <a:srgbClr val="000000"/>
                  </a:solidFill>
                  <a:effectLst>
                    <a:outerShdw blurRad="38100" dist="38100" dir="2700000" algn="tl">
                      <a:srgbClr val="DDDDDD"/>
                    </a:outerShdw>
                  </a:effectLst>
                  <a:latin typeface="Consolas" pitchFamily="49" charset="0"/>
                  <a:cs typeface="Consolas" pitchFamily="49" charset="0"/>
                </a:rPr>
                <a:t>GL_LINE_LOOP</a:t>
              </a:r>
            </a:p>
          </p:txBody>
        </p:sp>
      </p:grpSp>
      <p:grpSp>
        <p:nvGrpSpPr>
          <p:cNvPr id="14" name="Group 44"/>
          <p:cNvGrpSpPr>
            <a:grpSpLocks/>
          </p:cNvGrpSpPr>
          <p:nvPr/>
        </p:nvGrpSpPr>
        <p:grpSpPr bwMode="auto">
          <a:xfrm>
            <a:off x="3276600" y="1371599"/>
            <a:ext cx="1832610" cy="1055368"/>
            <a:chOff x="1985" y="1595"/>
            <a:chExt cx="1443" cy="1108"/>
          </a:xfrm>
        </p:grpSpPr>
        <p:sp>
          <p:nvSpPr>
            <p:cNvPr id="54292" name="Freeform 45"/>
            <p:cNvSpPr>
              <a:spLocks/>
            </p:cNvSpPr>
            <p:nvPr/>
          </p:nvSpPr>
          <p:spPr bwMode="auto">
            <a:xfrm>
              <a:off x="2214" y="1595"/>
              <a:ext cx="908" cy="622"/>
            </a:xfrm>
            <a:custGeom>
              <a:avLst/>
              <a:gdLst>
                <a:gd name="T0" fmla="*/ 393 w 908"/>
                <a:gd name="T1" fmla="*/ 412 h 665"/>
                <a:gd name="T2" fmla="*/ 115 w 908"/>
                <a:gd name="T3" fmla="*/ 69 h 665"/>
                <a:gd name="T4" fmla="*/ 0 w 908"/>
                <a:gd name="T5" fmla="*/ 331 h 665"/>
                <a:gd name="T6" fmla="*/ 907 w 908"/>
                <a:gd name="T7" fmla="*/ 200 h 665"/>
                <a:gd name="T8" fmla="*/ 407 w 908"/>
                <a:gd name="T9" fmla="*/ 0 h 665"/>
                <a:gd name="T10" fmla="*/ 715 w 908"/>
                <a:gd name="T11" fmla="*/ 487 h 665"/>
                <a:gd name="T12" fmla="*/ 315 w 908"/>
                <a:gd name="T13" fmla="*/ 581 h 665"/>
                <a:gd name="T14" fmla="*/ 0 60000 65536"/>
                <a:gd name="T15" fmla="*/ 0 60000 65536"/>
                <a:gd name="T16" fmla="*/ 0 60000 65536"/>
                <a:gd name="T17" fmla="*/ 0 60000 65536"/>
                <a:gd name="T18" fmla="*/ 0 60000 65536"/>
                <a:gd name="T19" fmla="*/ 0 60000 65536"/>
                <a:gd name="T20" fmla="*/ 0 60000 65536"/>
                <a:gd name="T21" fmla="*/ 0 w 908"/>
                <a:gd name="T22" fmla="*/ 0 h 665"/>
                <a:gd name="T23" fmla="*/ 908 w 908"/>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8" h="665">
                  <a:moveTo>
                    <a:pt x="393" y="471"/>
                  </a:moveTo>
                  <a:lnTo>
                    <a:pt x="115" y="79"/>
                  </a:lnTo>
                  <a:lnTo>
                    <a:pt x="0" y="379"/>
                  </a:lnTo>
                  <a:lnTo>
                    <a:pt x="907" y="229"/>
                  </a:lnTo>
                  <a:lnTo>
                    <a:pt x="407" y="0"/>
                  </a:lnTo>
                  <a:lnTo>
                    <a:pt x="715" y="557"/>
                  </a:lnTo>
                  <a:lnTo>
                    <a:pt x="315" y="664"/>
                  </a:lnTo>
                </a:path>
              </a:pathLst>
            </a:custGeom>
            <a:noFill/>
            <a:ln w="12700" cap="rnd">
              <a:solidFill>
                <a:srgbClr val="000000"/>
              </a:solidFill>
              <a:round/>
              <a:headEnd type="none" w="sm" len="sm"/>
              <a:tailEnd type="none" w="sm" len="sm"/>
            </a:ln>
          </p:spPr>
          <p:txBody>
            <a:bodyPr>
              <a:prstTxWarp prst="textNoShape">
                <a:avLst/>
              </a:prstTxWarp>
            </a:bodyPr>
            <a:lstStyle/>
            <a:p>
              <a:endParaRPr lang="en-US"/>
            </a:p>
          </p:txBody>
        </p:sp>
        <p:sp>
          <p:nvSpPr>
            <p:cNvPr id="378926" name="Rectangle 46"/>
            <p:cNvSpPr>
              <a:spLocks noChangeArrowheads="1"/>
            </p:cNvSpPr>
            <p:nvPr/>
          </p:nvSpPr>
          <p:spPr bwMode="auto">
            <a:xfrm>
              <a:off x="1985" y="2315"/>
              <a:ext cx="1443" cy="388"/>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b="1" dirty="0">
                  <a:solidFill>
                    <a:srgbClr val="000000"/>
                  </a:solidFill>
                  <a:effectLst>
                    <a:outerShdw blurRad="38100" dist="38100" dir="2700000" algn="tl">
                      <a:srgbClr val="DDDDDD"/>
                    </a:outerShdw>
                  </a:effectLst>
                  <a:latin typeface="Consolas" pitchFamily="49" charset="0"/>
                  <a:cs typeface="Consolas" pitchFamily="49" charset="0"/>
                </a:rPr>
                <a:t>GL_LINE_STRIP</a:t>
              </a:r>
            </a:p>
          </p:txBody>
        </p:sp>
      </p:grpSp>
      <p:grpSp>
        <p:nvGrpSpPr>
          <p:cNvPr id="15" name="Group 47"/>
          <p:cNvGrpSpPr>
            <a:grpSpLocks/>
          </p:cNvGrpSpPr>
          <p:nvPr/>
        </p:nvGrpSpPr>
        <p:grpSpPr bwMode="auto">
          <a:xfrm>
            <a:off x="228600" y="2819400"/>
            <a:ext cx="1705610" cy="832486"/>
            <a:chOff x="1527" y="2690"/>
            <a:chExt cx="1343" cy="874"/>
          </a:xfrm>
        </p:grpSpPr>
        <p:sp>
          <p:nvSpPr>
            <p:cNvPr id="54289" name="Freeform 48"/>
            <p:cNvSpPr>
              <a:spLocks/>
            </p:cNvSpPr>
            <p:nvPr/>
          </p:nvSpPr>
          <p:spPr bwMode="auto">
            <a:xfrm>
              <a:off x="1797" y="2690"/>
              <a:ext cx="244" cy="175"/>
            </a:xfrm>
            <a:custGeom>
              <a:avLst/>
              <a:gdLst>
                <a:gd name="T0" fmla="*/ 158 w 244"/>
                <a:gd name="T1" fmla="*/ 0 h 187"/>
                <a:gd name="T2" fmla="*/ 0 w 244"/>
                <a:gd name="T3" fmla="*/ 150 h 187"/>
                <a:gd name="T4" fmla="*/ 243 w 244"/>
                <a:gd name="T5" fmla="*/ 163 h 187"/>
                <a:gd name="T6" fmla="*/ 158 w 244"/>
                <a:gd name="T7" fmla="*/ 0 h 187"/>
                <a:gd name="T8" fmla="*/ 0 60000 65536"/>
                <a:gd name="T9" fmla="*/ 0 60000 65536"/>
                <a:gd name="T10" fmla="*/ 0 60000 65536"/>
                <a:gd name="T11" fmla="*/ 0 60000 65536"/>
                <a:gd name="T12" fmla="*/ 0 w 244"/>
                <a:gd name="T13" fmla="*/ 0 h 187"/>
                <a:gd name="T14" fmla="*/ 244 w 244"/>
                <a:gd name="T15" fmla="*/ 187 h 187"/>
              </a:gdLst>
              <a:ahLst/>
              <a:cxnLst>
                <a:cxn ang="T8">
                  <a:pos x="T0" y="T1"/>
                </a:cxn>
                <a:cxn ang="T9">
                  <a:pos x="T2" y="T3"/>
                </a:cxn>
                <a:cxn ang="T10">
                  <a:pos x="T4" y="T5"/>
                </a:cxn>
                <a:cxn ang="T11">
                  <a:pos x="T6" y="T7"/>
                </a:cxn>
              </a:cxnLst>
              <a:rect l="T12" t="T13" r="T14" b="T15"/>
              <a:pathLst>
                <a:path w="244" h="187">
                  <a:moveTo>
                    <a:pt x="158" y="0"/>
                  </a:moveTo>
                  <a:lnTo>
                    <a:pt x="0" y="171"/>
                  </a:lnTo>
                  <a:lnTo>
                    <a:pt x="243" y="186"/>
                  </a:lnTo>
                  <a:lnTo>
                    <a:pt x="158" y="0"/>
                  </a:lnTo>
                </a:path>
              </a:pathLst>
            </a:custGeom>
            <a:solidFill>
              <a:srgbClr val="FFFF00"/>
            </a:solidFill>
            <a:ln w="9525" cap="rnd">
              <a:noFill/>
              <a:round/>
              <a:headEnd/>
              <a:tailEnd/>
            </a:ln>
          </p:spPr>
          <p:txBody>
            <a:bodyPr>
              <a:prstTxWarp prst="textNoShape">
                <a:avLst/>
              </a:prstTxWarp>
            </a:bodyPr>
            <a:lstStyle/>
            <a:p>
              <a:endParaRPr lang="en-US"/>
            </a:p>
          </p:txBody>
        </p:sp>
        <p:sp>
          <p:nvSpPr>
            <p:cNvPr id="54290" name="Freeform 49"/>
            <p:cNvSpPr>
              <a:spLocks/>
            </p:cNvSpPr>
            <p:nvPr/>
          </p:nvSpPr>
          <p:spPr bwMode="auto">
            <a:xfrm>
              <a:off x="2076" y="2830"/>
              <a:ext cx="451" cy="269"/>
            </a:xfrm>
            <a:custGeom>
              <a:avLst/>
              <a:gdLst>
                <a:gd name="T0" fmla="*/ 129 w 451"/>
                <a:gd name="T1" fmla="*/ 0 h 287"/>
                <a:gd name="T2" fmla="*/ 0 w 451"/>
                <a:gd name="T3" fmla="*/ 157 h 287"/>
                <a:gd name="T4" fmla="*/ 450 w 451"/>
                <a:gd name="T5" fmla="*/ 251 h 287"/>
                <a:gd name="T6" fmla="*/ 129 w 451"/>
                <a:gd name="T7" fmla="*/ 0 h 287"/>
                <a:gd name="T8" fmla="*/ 0 60000 65536"/>
                <a:gd name="T9" fmla="*/ 0 60000 65536"/>
                <a:gd name="T10" fmla="*/ 0 60000 65536"/>
                <a:gd name="T11" fmla="*/ 0 60000 65536"/>
                <a:gd name="T12" fmla="*/ 0 w 451"/>
                <a:gd name="T13" fmla="*/ 0 h 287"/>
                <a:gd name="T14" fmla="*/ 451 w 451"/>
                <a:gd name="T15" fmla="*/ 287 h 287"/>
              </a:gdLst>
              <a:ahLst/>
              <a:cxnLst>
                <a:cxn ang="T8">
                  <a:pos x="T0" y="T1"/>
                </a:cxn>
                <a:cxn ang="T9">
                  <a:pos x="T2" y="T3"/>
                </a:cxn>
                <a:cxn ang="T10">
                  <a:pos x="T4" y="T5"/>
                </a:cxn>
                <a:cxn ang="T11">
                  <a:pos x="T6" y="T7"/>
                </a:cxn>
              </a:cxnLst>
              <a:rect l="T12" t="T13" r="T14" b="T15"/>
              <a:pathLst>
                <a:path w="451" h="287">
                  <a:moveTo>
                    <a:pt x="129" y="0"/>
                  </a:moveTo>
                  <a:lnTo>
                    <a:pt x="0" y="179"/>
                  </a:lnTo>
                  <a:lnTo>
                    <a:pt x="450" y="286"/>
                  </a:lnTo>
                  <a:lnTo>
                    <a:pt x="129" y="0"/>
                  </a:lnTo>
                </a:path>
              </a:pathLst>
            </a:custGeom>
            <a:solidFill>
              <a:srgbClr val="66FF66"/>
            </a:solidFill>
            <a:ln w="9525" cap="rnd">
              <a:noFill/>
              <a:round/>
              <a:headEnd/>
              <a:tailEnd/>
            </a:ln>
          </p:spPr>
          <p:txBody>
            <a:bodyPr>
              <a:prstTxWarp prst="textNoShape">
                <a:avLst/>
              </a:prstTxWarp>
            </a:bodyPr>
            <a:lstStyle/>
            <a:p>
              <a:endParaRPr lang="en-US"/>
            </a:p>
          </p:txBody>
        </p:sp>
        <p:sp>
          <p:nvSpPr>
            <p:cNvPr id="378930" name="Rectangle 50"/>
            <p:cNvSpPr>
              <a:spLocks noChangeArrowheads="1"/>
            </p:cNvSpPr>
            <p:nvPr/>
          </p:nvSpPr>
          <p:spPr bwMode="auto">
            <a:xfrm>
              <a:off x="1527" y="3176"/>
              <a:ext cx="1343" cy="388"/>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b="1" dirty="0">
                  <a:solidFill>
                    <a:srgbClr val="000000"/>
                  </a:solidFill>
                  <a:effectLst>
                    <a:outerShdw blurRad="38100" dist="38100" dir="2700000" algn="tl">
                      <a:srgbClr val="DDDDDD"/>
                    </a:outerShdw>
                  </a:effectLst>
                  <a:latin typeface="Consolas" pitchFamily="49" charset="0"/>
                  <a:cs typeface="Consolas" pitchFamily="49" charset="0"/>
                </a:rPr>
                <a:t>GL_TRIANGLES</a:t>
              </a:r>
            </a:p>
          </p:txBody>
        </p:sp>
      </p:grpSp>
      <p:sp>
        <p:nvSpPr>
          <p:cNvPr id="55" name="Rectangle 40"/>
          <p:cNvSpPr>
            <a:spLocks noChangeArrowheads="1"/>
          </p:cNvSpPr>
          <p:nvPr/>
        </p:nvSpPr>
        <p:spPr bwMode="auto">
          <a:xfrm>
            <a:off x="228600" y="2057400"/>
            <a:ext cx="1325684" cy="369974"/>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b="1" dirty="0" smtClean="0">
                <a:solidFill>
                  <a:srgbClr val="000000"/>
                </a:solidFill>
                <a:effectLst>
                  <a:outerShdw blurRad="38100" dist="38100" dir="2700000" algn="tl">
                    <a:srgbClr val="DDDDDD"/>
                  </a:outerShdw>
                </a:effectLst>
                <a:latin typeface="Consolas" pitchFamily="49" charset="0"/>
                <a:cs typeface="Consolas" pitchFamily="49" charset="0"/>
              </a:rPr>
              <a:t>GL_POINTS</a:t>
            </a:r>
            <a:endParaRPr lang="en-US" b="1" dirty="0">
              <a:solidFill>
                <a:srgbClr val="000000"/>
              </a:solidFill>
              <a:effectLst>
                <a:outerShdw blurRad="38100" dist="38100" dir="2700000" algn="tl">
                  <a:srgbClr val="DDDDDD"/>
                </a:outerShdw>
              </a:effectLst>
              <a:latin typeface="Consolas" pitchFamily="49" charset="0"/>
              <a:cs typeface="Consolas" pitchFamily="49" charset="0"/>
            </a:endParaRPr>
          </a:p>
        </p:txBody>
      </p:sp>
      <p:sp>
        <p:nvSpPr>
          <p:cNvPr id="56" name="Line 39"/>
          <p:cNvSpPr>
            <a:spLocks noChangeShapeType="1"/>
          </p:cNvSpPr>
          <p:nvPr/>
        </p:nvSpPr>
        <p:spPr bwMode="auto">
          <a:xfrm flipV="1">
            <a:off x="1981200" y="1600200"/>
            <a:ext cx="304800" cy="22860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57" name="Oval 56"/>
          <p:cNvSpPr/>
          <p:nvPr/>
        </p:nvSpPr>
        <p:spPr>
          <a:xfrm>
            <a:off x="609600" y="1524000"/>
            <a:ext cx="76200" cy="762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762000" y="1676400"/>
            <a:ext cx="76200" cy="762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1066800" y="1752600"/>
            <a:ext cx="76200" cy="762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1219200" y="1524000"/>
            <a:ext cx="76200" cy="762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 First Program</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79400" y="661630"/>
            <a:ext cx="6807200" cy="3124200"/>
          </a:xfrm>
        </p:spPr>
        <p:txBody>
          <a:bodyPr/>
          <a:lstStyle/>
          <a:p>
            <a:pPr>
              <a:buClr>
                <a:srgbClr val="0000FF"/>
              </a:buClr>
              <a:buFont typeface="Wingdings" charset="2"/>
              <a:buChar char="§"/>
            </a:pPr>
            <a:r>
              <a:rPr lang="en-US" sz="2400" dirty="0" smtClean="0"/>
              <a:t>We’ll render a cube with colors at each vertex</a:t>
            </a:r>
          </a:p>
          <a:p>
            <a:pPr>
              <a:buClr>
                <a:srgbClr val="0000FF"/>
              </a:buClr>
              <a:buFont typeface="Wingdings" charset="2"/>
              <a:buChar char="§"/>
            </a:pPr>
            <a:r>
              <a:rPr lang="en-US" sz="2400" dirty="0" smtClean="0"/>
              <a:t>Our example demonstrates:</a:t>
            </a:r>
          </a:p>
          <a:p>
            <a:pPr lvl="1">
              <a:buClr>
                <a:srgbClr val="0000FF"/>
              </a:buClr>
              <a:buFont typeface="Wingdings" charset="2"/>
              <a:buChar char="§"/>
            </a:pPr>
            <a:r>
              <a:rPr lang="en-US" sz="2000" dirty="0" smtClean="0"/>
              <a:t>initializing vertex data</a:t>
            </a:r>
            <a:endParaRPr lang="en-US" dirty="0" smtClean="0"/>
          </a:p>
          <a:p>
            <a:pPr lvl="1">
              <a:buClr>
                <a:srgbClr val="0000FF"/>
              </a:buClr>
              <a:buFont typeface="Wingdings" charset="2"/>
              <a:buChar char="§"/>
            </a:pPr>
            <a:r>
              <a:rPr lang="en-US" dirty="0" smtClean="0"/>
              <a:t>organizing data for rendering</a:t>
            </a:r>
          </a:p>
          <a:p>
            <a:pPr lvl="1">
              <a:buClr>
                <a:srgbClr val="0000FF"/>
              </a:buClr>
              <a:buFont typeface="Wingdings" charset="2"/>
              <a:buChar char="§"/>
            </a:pPr>
            <a:r>
              <a:rPr lang="en-US" dirty="0" smtClean="0"/>
              <a:t>simple object modeling</a:t>
            </a:r>
          </a:p>
          <a:p>
            <a:pPr lvl="2">
              <a:buClr>
                <a:srgbClr val="0000FF"/>
              </a:buClr>
              <a:buFont typeface="Wingdings" charset="2"/>
              <a:buChar char="§"/>
            </a:pPr>
            <a:r>
              <a:rPr lang="en-US" dirty="0" smtClean="0"/>
              <a:t>building up 3D objects from geometric primitives</a:t>
            </a:r>
          </a:p>
          <a:p>
            <a:pPr lvl="2">
              <a:buClr>
                <a:srgbClr val="0000FF"/>
              </a:buClr>
              <a:buFont typeface="Wingdings" charset="2"/>
              <a:buChar char="§"/>
            </a:pPr>
            <a:r>
              <a:rPr lang="en-US" dirty="0" smtClean="0"/>
              <a:t>building geometric primitives from vertices</a:t>
            </a:r>
            <a:endParaRPr lang="en-US" dirty="0"/>
          </a:p>
        </p:txBody>
      </p:sp>
      <p:sp>
        <p:nvSpPr>
          <p:cNvPr id="2" name="Title 1"/>
          <p:cNvSpPr>
            <a:spLocks noGrp="1"/>
          </p:cNvSpPr>
          <p:nvPr>
            <p:ph type="title" idx="4294967295"/>
          </p:nvPr>
        </p:nvSpPr>
        <p:spPr>
          <a:xfrm>
            <a:off x="917731" y="0"/>
            <a:ext cx="6721475" cy="579438"/>
          </a:xfrm>
          <a:prstGeom prst="rect">
            <a:avLst/>
          </a:prstGeom>
        </p:spPr>
        <p:txBody>
          <a:bodyPr/>
          <a:lstStyle/>
          <a:p>
            <a:r>
              <a:rPr lang="en-US" sz="2400" dirty="0" smtClean="0"/>
              <a:t>Our First Program</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77500" lnSpcReduction="20000"/>
          </a:bodyPr>
          <a:lstStyle/>
          <a:p>
            <a:pPr>
              <a:buClr>
                <a:srgbClr val="0000FF"/>
              </a:buClr>
              <a:buFont typeface="Wingdings" charset="2"/>
              <a:buChar char="§"/>
            </a:pPr>
            <a:r>
              <a:rPr lang="en-US" dirty="0" smtClean="0"/>
              <a:t>We’ll build each cube face from individual  triangles</a:t>
            </a:r>
          </a:p>
          <a:p>
            <a:pPr>
              <a:buClr>
                <a:srgbClr val="0000FF"/>
              </a:buClr>
              <a:buFont typeface="Wingdings" charset="2"/>
              <a:buChar char="§"/>
            </a:pPr>
            <a:r>
              <a:rPr lang="en-US" dirty="0" smtClean="0"/>
              <a:t>Need to determine how much storage is required</a:t>
            </a:r>
          </a:p>
          <a:p>
            <a:pPr lvl="1">
              <a:buClr>
                <a:srgbClr val="0000FF"/>
              </a:buClr>
              <a:buFont typeface="Wingdings" charset="2"/>
              <a:buChar char="§"/>
            </a:pPr>
            <a:r>
              <a:rPr lang="fr-FR" dirty="0"/>
              <a:t>(6 faces)(2 </a:t>
            </a:r>
            <a:r>
              <a:rPr lang="fr-FR" dirty="0" smtClean="0"/>
              <a:t>triangles/face</a:t>
            </a:r>
            <a:r>
              <a:rPr lang="fr-FR" dirty="0"/>
              <a:t>)(3 </a:t>
            </a:r>
            <a:r>
              <a:rPr lang="fr-FR" dirty="0" err="1"/>
              <a:t>vertices</a:t>
            </a:r>
            <a:r>
              <a:rPr lang="fr-FR" dirty="0"/>
              <a:t>/triangle</a:t>
            </a:r>
            <a:r>
              <a:rPr lang="fr-FR" dirty="0" smtClean="0"/>
              <a:t>)</a:t>
            </a:r>
          </a:p>
          <a:p>
            <a:pPr lvl="1">
              <a:buNone/>
            </a:pPr>
            <a:r>
              <a:rPr lang="en-US" dirty="0" smtClean="0">
                <a:solidFill>
                  <a:srgbClr val="0070C0"/>
                </a:solidFill>
                <a:latin typeface="Consolas" pitchFamily="49" charset="0"/>
                <a:cs typeface="Consolas" pitchFamily="49" charset="0"/>
              </a:rPr>
              <a:t>	</a:t>
            </a:r>
            <a:r>
              <a:rPr lang="en-US" dirty="0" smtClean="0">
                <a:solidFill>
                  <a:srgbClr val="0000FF"/>
                </a:solidFill>
                <a:latin typeface="Consolas" pitchFamily="49" charset="0"/>
                <a:cs typeface="Consolas" pitchFamily="49" charset="0"/>
              </a:rPr>
              <a:t>const </a:t>
            </a:r>
            <a:r>
              <a:rPr lang="en-US" dirty="0" err="1">
                <a:solidFill>
                  <a:srgbClr val="0000FF"/>
                </a:solidFill>
                <a:latin typeface="Consolas" pitchFamily="49" charset="0"/>
                <a:cs typeface="Consolas" pitchFamily="49" charset="0"/>
              </a:rPr>
              <a:t>int</a:t>
            </a:r>
            <a:r>
              <a:rPr lang="en-US" dirty="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NumVertices</a:t>
            </a:r>
            <a:r>
              <a:rPr lang="en-US" dirty="0" smtClean="0">
                <a:solidFill>
                  <a:srgbClr val="0000FF"/>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 </a:t>
            </a:r>
            <a:r>
              <a:rPr lang="en-US" dirty="0" smtClean="0">
                <a:solidFill>
                  <a:srgbClr val="0000FF"/>
                </a:solidFill>
                <a:latin typeface="Consolas" pitchFamily="49" charset="0"/>
                <a:cs typeface="Consolas" pitchFamily="49" charset="0"/>
              </a:rPr>
              <a:t>36;</a:t>
            </a:r>
          </a:p>
          <a:p>
            <a:pPr>
              <a:buClr>
                <a:srgbClr val="0000FF"/>
              </a:buClr>
              <a:buFont typeface="Wingdings" charset="2"/>
              <a:buChar char="§"/>
            </a:pPr>
            <a:r>
              <a:rPr lang="en-US" dirty="0" smtClean="0">
                <a:cs typeface="Consolas" pitchFamily="49" charset="0"/>
              </a:rPr>
              <a:t>To simplify communicating with GLSL, we’ll use a vec4 class (implemented in C++) similar to GLSL’s vec4 type</a:t>
            </a:r>
          </a:p>
          <a:p>
            <a:pPr lvl="1">
              <a:buClr>
                <a:srgbClr val="0000FF"/>
              </a:buClr>
              <a:buFont typeface="Wingdings" charset="2"/>
              <a:buChar char="§"/>
            </a:pPr>
            <a:r>
              <a:rPr lang="en-US" dirty="0" smtClean="0">
                <a:cs typeface="Consolas" pitchFamily="49" charset="0"/>
              </a:rPr>
              <a:t>we’ll also </a:t>
            </a:r>
            <a:r>
              <a:rPr lang="en-US" dirty="0" err="1" smtClean="0">
                <a:cs typeface="Consolas" pitchFamily="49" charset="0"/>
              </a:rPr>
              <a:t>typedef</a:t>
            </a:r>
            <a:r>
              <a:rPr lang="en-US" dirty="0" smtClean="0">
                <a:cs typeface="Consolas" pitchFamily="49" charset="0"/>
              </a:rPr>
              <a:t> it to add logical meaning</a:t>
            </a:r>
          </a:p>
          <a:p>
            <a:pPr lvl="1">
              <a:buNone/>
            </a:pPr>
            <a:r>
              <a:rPr lang="en-US" dirty="0" smtClean="0">
                <a:cs typeface="Consolas" pitchFamily="49" charset="0"/>
              </a:rPr>
              <a:t>	</a:t>
            </a:r>
            <a:r>
              <a:rPr lang="en-US" dirty="0" err="1" smtClean="0">
                <a:solidFill>
                  <a:srgbClr val="0000FF"/>
                </a:solidFill>
                <a:latin typeface="Consolas" pitchFamily="49" charset="0"/>
                <a:cs typeface="Consolas" pitchFamily="49" charset="0"/>
              </a:rPr>
              <a:t>typedef</a:t>
            </a:r>
            <a:r>
              <a:rPr lang="en-US" dirty="0" smtClean="0">
                <a:solidFill>
                  <a:srgbClr val="0000FF"/>
                </a:solidFill>
                <a:latin typeface="Consolas" pitchFamily="49" charset="0"/>
                <a:cs typeface="Consolas" pitchFamily="49" charset="0"/>
              </a:rPr>
              <a:t>  vec4  point4;</a:t>
            </a:r>
            <a:br>
              <a:rPr lang="en-US" dirty="0" smtClean="0">
                <a:solidFill>
                  <a:srgbClr val="0000FF"/>
                </a:solidFill>
                <a:latin typeface="Consolas" pitchFamily="49" charset="0"/>
                <a:cs typeface="Consolas" pitchFamily="49" charset="0"/>
              </a:rPr>
            </a:br>
            <a:r>
              <a:rPr lang="en-US" dirty="0" err="1" smtClean="0">
                <a:solidFill>
                  <a:srgbClr val="0000FF"/>
                </a:solidFill>
                <a:latin typeface="Consolas" pitchFamily="49" charset="0"/>
                <a:cs typeface="Consolas" pitchFamily="49" charset="0"/>
              </a:rPr>
              <a:t>typedef</a:t>
            </a:r>
            <a:r>
              <a:rPr lang="en-US" dirty="0" smtClean="0">
                <a:solidFill>
                  <a:srgbClr val="0000FF"/>
                </a:solidFill>
                <a:latin typeface="Consolas" pitchFamily="49" charset="0"/>
                <a:cs typeface="Consolas" pitchFamily="49" charset="0"/>
              </a:rPr>
              <a:t>  vec4  color4;</a:t>
            </a:r>
          </a:p>
        </p:txBody>
      </p:sp>
      <p:sp>
        <p:nvSpPr>
          <p:cNvPr id="2" name="Title 1"/>
          <p:cNvSpPr>
            <a:spLocks noGrp="1"/>
          </p:cNvSpPr>
          <p:nvPr>
            <p:ph type="title" idx="4294967295"/>
          </p:nvPr>
        </p:nvSpPr>
        <p:spPr>
          <a:xfrm>
            <a:off x="0" y="0"/>
            <a:ext cx="6721475" cy="579438"/>
          </a:xfrm>
          <a:prstGeom prst="rect">
            <a:avLst/>
          </a:prstGeom>
        </p:spPr>
        <p:txBody>
          <a:bodyPr/>
          <a:lstStyle/>
          <a:p>
            <a:r>
              <a:rPr lang="en-US" dirty="0" smtClean="0"/>
              <a:t>Initializing the Cube’s Data</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79400" y="831088"/>
            <a:ext cx="6807200" cy="3124200"/>
          </a:xfrm>
        </p:spPr>
        <p:txBody>
          <a:bodyPr/>
          <a:lstStyle/>
          <a:p>
            <a:pPr>
              <a:buClr>
                <a:srgbClr val="0000FF"/>
              </a:buClr>
              <a:buFont typeface="Wingdings" charset="2"/>
              <a:buChar char="§"/>
            </a:pPr>
            <a:r>
              <a:rPr lang="en-US" sz="2000" dirty="0" smtClean="0"/>
              <a:t>Before we can initialize our VBO, we need to stage the data</a:t>
            </a:r>
          </a:p>
          <a:p>
            <a:pPr>
              <a:buClr>
                <a:srgbClr val="0000FF"/>
              </a:buClr>
              <a:buFont typeface="Wingdings" charset="2"/>
              <a:buChar char="§"/>
            </a:pPr>
            <a:r>
              <a:rPr lang="en-US" sz="2000" dirty="0" smtClean="0"/>
              <a:t>Our cube has two attributes per vertex</a:t>
            </a:r>
          </a:p>
          <a:p>
            <a:pPr lvl="1">
              <a:buClr>
                <a:srgbClr val="0000FF"/>
              </a:buClr>
              <a:buFont typeface="Wingdings" charset="2"/>
              <a:buChar char="§"/>
            </a:pPr>
            <a:r>
              <a:rPr lang="en-US" sz="1800" dirty="0" smtClean="0"/>
              <a:t>position</a:t>
            </a:r>
          </a:p>
          <a:p>
            <a:pPr lvl="1">
              <a:buClr>
                <a:srgbClr val="0000FF"/>
              </a:buClr>
              <a:buFont typeface="Wingdings" charset="2"/>
              <a:buChar char="§"/>
            </a:pPr>
            <a:r>
              <a:rPr lang="en-US" sz="1800" dirty="0" smtClean="0"/>
              <a:t>color</a:t>
            </a:r>
          </a:p>
          <a:p>
            <a:pPr>
              <a:buClr>
                <a:srgbClr val="0000FF"/>
              </a:buClr>
              <a:buFont typeface="Wingdings" charset="2"/>
              <a:buChar char="§"/>
            </a:pPr>
            <a:r>
              <a:rPr lang="en-US" sz="2000" dirty="0" smtClean="0"/>
              <a:t>We create two arrays to hold the VBO data</a:t>
            </a:r>
          </a:p>
          <a:p>
            <a:pPr lvl="1">
              <a:buNone/>
            </a:pPr>
            <a:r>
              <a:rPr lang="en-US" sz="1800" dirty="0" smtClean="0"/>
              <a:t>	</a:t>
            </a:r>
            <a:r>
              <a:rPr lang="en-US" sz="1800" dirty="0" smtClean="0">
                <a:solidFill>
                  <a:srgbClr val="0000FF"/>
                </a:solidFill>
                <a:latin typeface="Consolas" pitchFamily="49" charset="0"/>
                <a:cs typeface="Consolas" pitchFamily="49" charset="0"/>
              </a:rPr>
              <a:t>point4  points[</a:t>
            </a:r>
            <a:r>
              <a:rPr lang="en-US" sz="1800" dirty="0" err="1" smtClean="0">
                <a:solidFill>
                  <a:srgbClr val="0000FF"/>
                </a:solidFill>
                <a:latin typeface="Consolas" pitchFamily="49" charset="0"/>
                <a:cs typeface="Consolas" pitchFamily="49" charset="0"/>
              </a:rPr>
              <a:t>NumVertices</a:t>
            </a:r>
            <a:r>
              <a:rPr lang="en-US" sz="1800" dirty="0" smtClean="0">
                <a:solidFill>
                  <a:srgbClr val="0000FF"/>
                </a:solidFill>
                <a:latin typeface="Consolas" pitchFamily="49" charset="0"/>
                <a:cs typeface="Consolas" pitchFamily="49" charset="0"/>
              </a:rPr>
              <a:t>];</a:t>
            </a:r>
            <a:br>
              <a:rPr lang="en-US" sz="1800" dirty="0" smtClean="0">
                <a:solidFill>
                  <a:srgbClr val="0000FF"/>
                </a:solidFill>
                <a:latin typeface="Consolas" pitchFamily="49" charset="0"/>
                <a:cs typeface="Consolas" pitchFamily="49" charset="0"/>
              </a:rPr>
            </a:br>
            <a:r>
              <a:rPr lang="en-US" sz="1800" dirty="0" smtClean="0">
                <a:solidFill>
                  <a:srgbClr val="0000FF"/>
                </a:solidFill>
                <a:latin typeface="Consolas" pitchFamily="49" charset="0"/>
                <a:cs typeface="Consolas" pitchFamily="49" charset="0"/>
              </a:rPr>
              <a:t>color4  colors[</a:t>
            </a:r>
            <a:r>
              <a:rPr lang="en-US" sz="1800" dirty="0" err="1" smtClean="0">
                <a:solidFill>
                  <a:srgbClr val="0000FF"/>
                </a:solidFill>
                <a:latin typeface="Consolas" pitchFamily="49" charset="0"/>
                <a:cs typeface="Consolas" pitchFamily="49" charset="0"/>
              </a:rPr>
              <a:t>NumVertices</a:t>
            </a:r>
            <a:r>
              <a:rPr lang="en-US" sz="1800" dirty="0" smtClean="0">
                <a:solidFill>
                  <a:srgbClr val="0000FF"/>
                </a:solidFill>
                <a:latin typeface="Consolas" pitchFamily="49" charset="0"/>
                <a:cs typeface="Consolas" pitchFamily="49" charset="0"/>
              </a:rPr>
              <a:t>];</a:t>
            </a:r>
            <a:endParaRPr lang="en-US" sz="1800" dirty="0">
              <a:solidFill>
                <a:srgbClr val="0000FF"/>
              </a:solidFill>
              <a:latin typeface="Consolas" pitchFamily="49" charset="0"/>
              <a:cs typeface="Consolas" pitchFamily="49" charset="0"/>
            </a:endParaRPr>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Initializing the Cube’s Data (cont’d)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32815" y="495300"/>
            <a:ext cx="7182385" cy="3124200"/>
          </a:xfrm>
        </p:spPr>
        <p:txBody>
          <a:bodyPr>
            <a:noAutofit/>
          </a:bodyPr>
          <a:lstStyle/>
          <a:p>
            <a:pPr>
              <a:buNone/>
            </a:pPr>
            <a:r>
              <a:rPr lang="en-US" sz="1400" dirty="0">
                <a:solidFill>
                  <a:srgbClr val="0000FF"/>
                </a:solidFill>
                <a:latin typeface="Consolas" pitchFamily="49" charset="0"/>
                <a:cs typeface="Consolas" pitchFamily="49" charset="0"/>
              </a:rPr>
              <a:t>// Vertices of a unit cube centered at origin, sides aligned with axes</a:t>
            </a:r>
          </a:p>
          <a:p>
            <a:pPr>
              <a:lnSpc>
                <a:spcPct val="120000"/>
              </a:lnSpc>
              <a:buNone/>
            </a:pPr>
            <a:r>
              <a:rPr lang="en-US" sz="1400" dirty="0" smtClean="0">
                <a:solidFill>
                  <a:srgbClr val="0000FF"/>
                </a:solidFill>
                <a:latin typeface="Consolas" pitchFamily="49" charset="0"/>
                <a:cs typeface="Consolas" pitchFamily="49" charset="0"/>
              </a:rPr>
              <a:t>point4 </a:t>
            </a:r>
            <a:r>
              <a:rPr lang="en-US" sz="1400" dirty="0" err="1" smtClean="0">
                <a:solidFill>
                  <a:srgbClr val="0000FF"/>
                </a:solidFill>
                <a:latin typeface="Consolas" pitchFamily="49" charset="0"/>
                <a:cs typeface="Consolas" pitchFamily="49" charset="0"/>
              </a:rPr>
              <a:t>vertex_positions</a:t>
            </a:r>
            <a:r>
              <a:rPr lang="en-US" sz="1400" dirty="0" smtClean="0">
                <a:solidFill>
                  <a:srgbClr val="0000FF"/>
                </a:solidFill>
                <a:latin typeface="Consolas" pitchFamily="49" charset="0"/>
                <a:cs typeface="Consolas" pitchFamily="49" charset="0"/>
              </a:rPr>
              <a:t>[8</a:t>
            </a:r>
            <a:r>
              <a:rPr lang="en-US" sz="1400" dirty="0">
                <a:solidFill>
                  <a:srgbClr val="0000FF"/>
                </a:solidFill>
                <a:latin typeface="Consolas" pitchFamily="49" charset="0"/>
                <a:cs typeface="Consolas" pitchFamily="49" charset="0"/>
              </a:rPr>
              <a:t>] = {</a:t>
            </a:r>
          </a:p>
          <a:p>
            <a:pPr>
              <a:lnSpc>
                <a:spcPct val="95000"/>
              </a:lnSpc>
              <a:buNone/>
            </a:pPr>
            <a:r>
              <a:rPr lang="en-US" sz="1400" dirty="0">
                <a:solidFill>
                  <a:srgbClr val="0000FF"/>
                </a:solidFill>
                <a:latin typeface="Consolas" pitchFamily="49" charset="0"/>
                <a:cs typeface="Consolas" pitchFamily="49" charset="0"/>
              </a:rPr>
              <a:t>    point4( -0.5, -0.5,  0.5, 1.0 ),</a:t>
            </a:r>
          </a:p>
          <a:p>
            <a:pPr>
              <a:lnSpc>
                <a:spcPct val="95000"/>
              </a:lnSpc>
              <a:buNone/>
            </a:pPr>
            <a:r>
              <a:rPr lang="en-US" sz="1400" dirty="0">
                <a:solidFill>
                  <a:srgbClr val="0000FF"/>
                </a:solidFill>
                <a:latin typeface="Consolas" pitchFamily="49" charset="0"/>
                <a:cs typeface="Consolas" pitchFamily="49" charset="0"/>
              </a:rPr>
              <a:t>    point4( -0.5,  0.5,  0.5, 1.0 ),</a:t>
            </a:r>
          </a:p>
          <a:p>
            <a:pPr>
              <a:lnSpc>
                <a:spcPct val="95000"/>
              </a:lnSpc>
              <a:buNone/>
            </a:pPr>
            <a:r>
              <a:rPr lang="en-US" sz="1400" dirty="0">
                <a:solidFill>
                  <a:srgbClr val="0000FF"/>
                </a:solidFill>
                <a:latin typeface="Consolas" pitchFamily="49" charset="0"/>
                <a:cs typeface="Consolas" pitchFamily="49" charset="0"/>
              </a:rPr>
              <a:t>    point4(  0.5,  0.5,  0.5, 1.0 ),</a:t>
            </a:r>
          </a:p>
          <a:p>
            <a:pPr>
              <a:lnSpc>
                <a:spcPct val="95000"/>
              </a:lnSpc>
              <a:buNone/>
            </a:pPr>
            <a:r>
              <a:rPr lang="en-US" sz="1400" dirty="0">
                <a:solidFill>
                  <a:srgbClr val="0000FF"/>
                </a:solidFill>
                <a:latin typeface="Consolas" pitchFamily="49" charset="0"/>
                <a:cs typeface="Consolas" pitchFamily="49" charset="0"/>
              </a:rPr>
              <a:t>    point4(  0.5, -0.5,  0.5, 1.0 ),</a:t>
            </a:r>
          </a:p>
          <a:p>
            <a:pPr>
              <a:lnSpc>
                <a:spcPct val="95000"/>
              </a:lnSpc>
              <a:buNone/>
            </a:pPr>
            <a:r>
              <a:rPr lang="en-US" sz="1400" dirty="0">
                <a:solidFill>
                  <a:srgbClr val="0000FF"/>
                </a:solidFill>
                <a:latin typeface="Consolas" pitchFamily="49" charset="0"/>
                <a:cs typeface="Consolas" pitchFamily="49" charset="0"/>
              </a:rPr>
              <a:t>    point4( -0.5, -0.5, -0.5, 1.0 ),</a:t>
            </a:r>
          </a:p>
          <a:p>
            <a:pPr>
              <a:lnSpc>
                <a:spcPct val="95000"/>
              </a:lnSpc>
              <a:buNone/>
            </a:pPr>
            <a:r>
              <a:rPr lang="en-US" sz="1400" dirty="0">
                <a:solidFill>
                  <a:srgbClr val="0000FF"/>
                </a:solidFill>
                <a:latin typeface="Consolas" pitchFamily="49" charset="0"/>
                <a:cs typeface="Consolas" pitchFamily="49" charset="0"/>
              </a:rPr>
              <a:t>    point4( -0.5,  0.5, -0.5, 1.0 ),</a:t>
            </a:r>
          </a:p>
          <a:p>
            <a:pPr>
              <a:lnSpc>
                <a:spcPct val="95000"/>
              </a:lnSpc>
              <a:buNone/>
            </a:pPr>
            <a:r>
              <a:rPr lang="en-US" sz="1400" dirty="0">
                <a:solidFill>
                  <a:srgbClr val="0000FF"/>
                </a:solidFill>
                <a:latin typeface="Consolas" pitchFamily="49" charset="0"/>
                <a:cs typeface="Consolas" pitchFamily="49" charset="0"/>
              </a:rPr>
              <a:t>    point4(  0.5,  0.5, -0.5, 1.0 ),</a:t>
            </a:r>
          </a:p>
          <a:p>
            <a:pPr>
              <a:lnSpc>
                <a:spcPct val="95000"/>
              </a:lnSpc>
              <a:buNone/>
            </a:pPr>
            <a:r>
              <a:rPr lang="en-US" sz="1400" dirty="0">
                <a:solidFill>
                  <a:srgbClr val="0000FF"/>
                </a:solidFill>
                <a:latin typeface="Consolas" pitchFamily="49" charset="0"/>
                <a:cs typeface="Consolas" pitchFamily="49" charset="0"/>
              </a:rPr>
              <a:t>    point4(  0.5, -0.5, -0.5, 1.0 )</a:t>
            </a:r>
          </a:p>
          <a:p>
            <a:pPr>
              <a:lnSpc>
                <a:spcPct val="120000"/>
              </a:lnSpc>
              <a:buNone/>
            </a:pPr>
            <a:r>
              <a:rPr lang="en-US" sz="1400" dirty="0" smtClean="0">
                <a:solidFill>
                  <a:srgbClr val="0000FF"/>
                </a:solidFill>
                <a:latin typeface="Consolas" pitchFamily="49" charset="0"/>
                <a:cs typeface="Consolas" pitchFamily="49" charset="0"/>
              </a:rPr>
              <a:t>};</a:t>
            </a:r>
            <a:endParaRPr lang="en-US" sz="1400" dirty="0">
              <a:solidFill>
                <a:srgbClr val="0000FF"/>
              </a:solidFill>
              <a:latin typeface="Consolas" pitchFamily="49" charset="0"/>
              <a:cs typeface="Consolas" pitchFamily="49" charset="0"/>
            </a:endParaRPr>
          </a:p>
        </p:txBody>
      </p:sp>
      <p:sp>
        <p:nvSpPr>
          <p:cNvPr id="2" name="Title 1"/>
          <p:cNvSpPr>
            <a:spLocks noGrp="1"/>
          </p:cNvSpPr>
          <p:nvPr>
            <p:ph type="title" idx="4294967295"/>
          </p:nvPr>
        </p:nvSpPr>
        <p:spPr>
          <a:xfrm>
            <a:off x="852697" y="0"/>
            <a:ext cx="6721475" cy="579438"/>
          </a:xfrm>
          <a:prstGeom prst="rect">
            <a:avLst/>
          </a:prstGeom>
        </p:spPr>
        <p:txBody>
          <a:bodyPr/>
          <a:lstStyle/>
          <a:p>
            <a:r>
              <a:rPr lang="en-US" sz="2000" dirty="0" smtClean="0"/>
              <a:t>Cube Data</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54000" y="495300"/>
            <a:ext cx="6807200" cy="3124200"/>
          </a:xfrm>
        </p:spPr>
        <p:txBody>
          <a:bodyPr>
            <a:noAutofit/>
          </a:bodyPr>
          <a:lstStyle/>
          <a:p>
            <a:pPr>
              <a:buNone/>
            </a:pPr>
            <a:r>
              <a:rPr lang="en-US" sz="1400" dirty="0">
                <a:solidFill>
                  <a:srgbClr val="0000FF"/>
                </a:solidFill>
                <a:latin typeface="Consolas" pitchFamily="49" charset="0"/>
                <a:cs typeface="Consolas" pitchFamily="49" charset="0"/>
              </a:rPr>
              <a:t>// RGBA c</a:t>
            </a:r>
            <a:r>
              <a:rPr lang="en-US" sz="1400" dirty="0" smtClean="0">
                <a:solidFill>
                  <a:srgbClr val="0000FF"/>
                </a:solidFill>
                <a:latin typeface="Consolas" pitchFamily="49" charset="0"/>
                <a:cs typeface="Consolas" pitchFamily="49" charset="0"/>
              </a:rPr>
              <a:t>olors</a:t>
            </a:r>
            <a:endParaRPr lang="en-US" sz="1400" dirty="0">
              <a:solidFill>
                <a:srgbClr val="0000FF"/>
              </a:solidFill>
              <a:latin typeface="Consolas" pitchFamily="49" charset="0"/>
              <a:cs typeface="Consolas" pitchFamily="49" charset="0"/>
            </a:endParaRPr>
          </a:p>
          <a:p>
            <a:pPr>
              <a:buNone/>
            </a:pPr>
            <a:r>
              <a:rPr lang="en-US" sz="1400" dirty="0">
                <a:solidFill>
                  <a:srgbClr val="0000FF"/>
                </a:solidFill>
                <a:latin typeface="Consolas" pitchFamily="49" charset="0"/>
                <a:cs typeface="Consolas" pitchFamily="49" charset="0"/>
              </a:rPr>
              <a:t>color4 </a:t>
            </a:r>
            <a:r>
              <a:rPr lang="en-US" sz="1400" dirty="0" err="1">
                <a:solidFill>
                  <a:srgbClr val="0000FF"/>
                </a:solidFill>
                <a:latin typeface="Consolas" pitchFamily="49" charset="0"/>
                <a:cs typeface="Consolas" pitchFamily="49" charset="0"/>
              </a:rPr>
              <a:t>vertex_colors</a:t>
            </a:r>
            <a:r>
              <a:rPr lang="en-US" sz="1400" dirty="0">
                <a:solidFill>
                  <a:srgbClr val="0000FF"/>
                </a:solidFill>
                <a:latin typeface="Consolas" pitchFamily="49" charset="0"/>
                <a:cs typeface="Consolas" pitchFamily="49" charset="0"/>
              </a:rPr>
              <a:t>[8] = {</a:t>
            </a:r>
          </a:p>
          <a:p>
            <a:pPr>
              <a:lnSpc>
                <a:spcPct val="95000"/>
              </a:lnSpc>
              <a:buNone/>
            </a:pPr>
            <a:r>
              <a:rPr lang="en-US" sz="1400" dirty="0">
                <a:solidFill>
                  <a:srgbClr val="0000FF"/>
                </a:solidFill>
                <a:latin typeface="Consolas" pitchFamily="49" charset="0"/>
                <a:cs typeface="Consolas" pitchFamily="49" charset="0"/>
              </a:rPr>
              <a:t>    color4( 0.0, 0.0, 0.0, 1.0 ),  // black</a:t>
            </a:r>
          </a:p>
          <a:p>
            <a:pPr>
              <a:lnSpc>
                <a:spcPct val="95000"/>
              </a:lnSpc>
              <a:buNone/>
            </a:pPr>
            <a:r>
              <a:rPr lang="en-US" sz="1400" dirty="0">
                <a:solidFill>
                  <a:srgbClr val="0000FF"/>
                </a:solidFill>
                <a:latin typeface="Consolas" pitchFamily="49" charset="0"/>
                <a:cs typeface="Consolas" pitchFamily="49" charset="0"/>
              </a:rPr>
              <a:t>    color4( 1.0, 0.0, 0.0, 1.0 ),  // red</a:t>
            </a:r>
          </a:p>
          <a:p>
            <a:pPr>
              <a:lnSpc>
                <a:spcPct val="95000"/>
              </a:lnSpc>
              <a:buNone/>
            </a:pPr>
            <a:r>
              <a:rPr lang="en-US" sz="1400" dirty="0">
                <a:solidFill>
                  <a:srgbClr val="0000FF"/>
                </a:solidFill>
                <a:latin typeface="Consolas" pitchFamily="49" charset="0"/>
                <a:cs typeface="Consolas" pitchFamily="49" charset="0"/>
              </a:rPr>
              <a:t>    color4( 1.0, 1.0, 0.0, 1.0 ),  // yellow</a:t>
            </a:r>
          </a:p>
          <a:p>
            <a:pPr>
              <a:lnSpc>
                <a:spcPct val="95000"/>
              </a:lnSpc>
              <a:buNone/>
            </a:pPr>
            <a:r>
              <a:rPr lang="en-US" sz="1400" dirty="0">
                <a:solidFill>
                  <a:srgbClr val="0000FF"/>
                </a:solidFill>
                <a:latin typeface="Consolas" pitchFamily="49" charset="0"/>
                <a:cs typeface="Consolas" pitchFamily="49" charset="0"/>
              </a:rPr>
              <a:t>    color4( 0.0, 1.0, 0.0, 1.0 ),  // green</a:t>
            </a:r>
          </a:p>
          <a:p>
            <a:pPr>
              <a:lnSpc>
                <a:spcPct val="95000"/>
              </a:lnSpc>
              <a:buNone/>
            </a:pPr>
            <a:r>
              <a:rPr lang="en-US" sz="1400" dirty="0">
                <a:solidFill>
                  <a:srgbClr val="0000FF"/>
                </a:solidFill>
                <a:latin typeface="Consolas" pitchFamily="49" charset="0"/>
                <a:cs typeface="Consolas" pitchFamily="49" charset="0"/>
              </a:rPr>
              <a:t>    color4( 0.0, 0.0, 1.0, 1.0 ),  // blue</a:t>
            </a:r>
          </a:p>
          <a:p>
            <a:pPr>
              <a:lnSpc>
                <a:spcPct val="95000"/>
              </a:lnSpc>
              <a:buNone/>
            </a:pPr>
            <a:r>
              <a:rPr lang="en-US" sz="1400" dirty="0">
                <a:solidFill>
                  <a:srgbClr val="0000FF"/>
                </a:solidFill>
                <a:latin typeface="Consolas" pitchFamily="49" charset="0"/>
                <a:cs typeface="Consolas" pitchFamily="49" charset="0"/>
              </a:rPr>
              <a:t>    color4( 1.0, 0.0, 1.0, 1.0 ),  // magenta</a:t>
            </a:r>
          </a:p>
          <a:p>
            <a:pPr>
              <a:lnSpc>
                <a:spcPct val="95000"/>
              </a:lnSpc>
              <a:buNone/>
            </a:pPr>
            <a:r>
              <a:rPr lang="en-US" sz="1400" dirty="0">
                <a:solidFill>
                  <a:srgbClr val="0000FF"/>
                </a:solidFill>
                <a:latin typeface="Consolas" pitchFamily="49" charset="0"/>
                <a:cs typeface="Consolas" pitchFamily="49" charset="0"/>
              </a:rPr>
              <a:t>    color4( 1.0, 1.0, 1.0, 1.0 ),  // white</a:t>
            </a:r>
          </a:p>
          <a:p>
            <a:pPr>
              <a:lnSpc>
                <a:spcPct val="95000"/>
              </a:lnSpc>
              <a:buNone/>
            </a:pPr>
            <a:r>
              <a:rPr lang="en-US" sz="1400" dirty="0">
                <a:solidFill>
                  <a:srgbClr val="0000FF"/>
                </a:solidFill>
                <a:latin typeface="Consolas" pitchFamily="49" charset="0"/>
                <a:cs typeface="Consolas" pitchFamily="49" charset="0"/>
              </a:rPr>
              <a:t>    color4( 0.0, 1.0, 1.0, 1.0 )   // cyan</a:t>
            </a:r>
          </a:p>
          <a:p>
            <a:pPr>
              <a:buNone/>
            </a:pPr>
            <a:r>
              <a:rPr lang="en-US" sz="1400" dirty="0">
                <a:solidFill>
                  <a:srgbClr val="0000FF"/>
                </a:solidFill>
                <a:latin typeface="Consolas" pitchFamily="49" charset="0"/>
                <a:cs typeface="Consolas" pitchFamily="49" charset="0"/>
              </a:rPr>
              <a:t>};</a:t>
            </a:r>
          </a:p>
          <a:p>
            <a:pPr>
              <a:buNone/>
            </a:pPr>
            <a:endParaRPr lang="en-US" sz="1400" dirty="0">
              <a:solidFill>
                <a:srgbClr val="0000FF"/>
              </a:solidFill>
              <a:latin typeface="Consolas" pitchFamily="49" charset="0"/>
              <a:cs typeface="Consolas" pitchFamily="49" charset="0"/>
            </a:endParaRPr>
          </a:p>
        </p:txBody>
      </p:sp>
      <p:sp>
        <p:nvSpPr>
          <p:cNvPr id="2" name="Title 1"/>
          <p:cNvSpPr>
            <a:spLocks noGrp="1"/>
          </p:cNvSpPr>
          <p:nvPr>
            <p:ph type="title" idx="4294967295"/>
          </p:nvPr>
        </p:nvSpPr>
        <p:spPr>
          <a:xfrm>
            <a:off x="882934" y="0"/>
            <a:ext cx="6721475" cy="579438"/>
          </a:xfrm>
          <a:prstGeom prst="rect">
            <a:avLst/>
          </a:prstGeom>
        </p:spPr>
        <p:txBody>
          <a:bodyPr/>
          <a:lstStyle/>
          <a:p>
            <a:r>
              <a:rPr lang="en-US" sz="2400" dirty="0" smtClean="0"/>
              <a:t>Cube Data</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0" y="579438"/>
            <a:ext cx="7315200" cy="3619500"/>
          </a:xfrm>
        </p:spPr>
        <p:txBody>
          <a:bodyPr>
            <a:noAutofit/>
          </a:bodyPr>
          <a:lstStyle/>
          <a:p>
            <a:pPr>
              <a:buNone/>
            </a:pPr>
            <a:r>
              <a:rPr lang="en-US" sz="1100" b="1" dirty="0">
                <a:solidFill>
                  <a:srgbClr val="0000FF"/>
                </a:solidFill>
                <a:latin typeface="Courier New"/>
                <a:cs typeface="Consolas" pitchFamily="49" charset="0"/>
              </a:rPr>
              <a:t>// </a:t>
            </a:r>
            <a:r>
              <a:rPr lang="en-US" sz="1100" b="1" dirty="0" smtClean="0">
                <a:solidFill>
                  <a:srgbClr val="0000FF"/>
                </a:solidFill>
                <a:latin typeface="Courier New"/>
                <a:cs typeface="Consolas" pitchFamily="49" charset="0"/>
              </a:rPr>
              <a:t>quad() </a:t>
            </a:r>
            <a:r>
              <a:rPr lang="en-US" sz="1100" b="1" dirty="0">
                <a:solidFill>
                  <a:srgbClr val="0000FF"/>
                </a:solidFill>
                <a:latin typeface="Courier New"/>
                <a:cs typeface="Consolas" pitchFamily="49" charset="0"/>
              </a:rPr>
              <a:t>generates two triangles for each face and assigns </a:t>
            </a:r>
            <a:r>
              <a:rPr lang="en-US" sz="1100" b="1" dirty="0" smtClean="0">
                <a:solidFill>
                  <a:srgbClr val="0000FF"/>
                </a:solidFill>
                <a:latin typeface="Courier New"/>
                <a:cs typeface="Consolas" pitchFamily="49" charset="0"/>
              </a:rPr>
              <a:t>colors to </a:t>
            </a:r>
            <a:r>
              <a:rPr lang="en-US" sz="1100" b="1" dirty="0">
                <a:solidFill>
                  <a:srgbClr val="0000FF"/>
                </a:solidFill>
                <a:latin typeface="Courier New"/>
                <a:cs typeface="Consolas" pitchFamily="49" charset="0"/>
              </a:rPr>
              <a:t>the vertices</a:t>
            </a:r>
          </a:p>
          <a:p>
            <a:pPr>
              <a:buNone/>
            </a:pPr>
            <a:r>
              <a:rPr lang="en-US" sz="1100" b="1" dirty="0" err="1">
                <a:solidFill>
                  <a:srgbClr val="0000FF"/>
                </a:solidFill>
                <a:latin typeface="Courier New"/>
                <a:cs typeface="Consolas" pitchFamily="49" charset="0"/>
              </a:rPr>
              <a:t>int</a:t>
            </a:r>
            <a:r>
              <a:rPr lang="en-US" sz="1100" b="1" dirty="0">
                <a:solidFill>
                  <a:srgbClr val="0000FF"/>
                </a:solidFill>
                <a:latin typeface="Courier New"/>
                <a:cs typeface="Consolas" pitchFamily="49" charset="0"/>
              </a:rPr>
              <a:t> Index = 0</a:t>
            </a:r>
            <a:r>
              <a:rPr lang="en-US" sz="1100" b="1" dirty="0" smtClean="0">
                <a:solidFill>
                  <a:srgbClr val="0000FF"/>
                </a:solidFill>
                <a:latin typeface="Courier New"/>
                <a:cs typeface="Consolas" pitchFamily="49" charset="0"/>
              </a:rPr>
              <a:t>;  // global variable indexing into VBO arrays</a:t>
            </a:r>
            <a:br>
              <a:rPr lang="en-US" sz="1100" b="1" dirty="0" smtClean="0">
                <a:solidFill>
                  <a:srgbClr val="0000FF"/>
                </a:solidFill>
                <a:latin typeface="Courier New"/>
                <a:cs typeface="Consolas" pitchFamily="49" charset="0"/>
              </a:rPr>
            </a:br>
            <a:endParaRPr lang="en-US" sz="1100" b="1" dirty="0" smtClean="0">
              <a:solidFill>
                <a:srgbClr val="0000FF"/>
              </a:solidFill>
              <a:latin typeface="Courier New"/>
              <a:cs typeface="Consolas" pitchFamily="49" charset="0"/>
            </a:endParaRPr>
          </a:p>
          <a:p>
            <a:pPr>
              <a:buNone/>
            </a:pPr>
            <a:r>
              <a:rPr lang="en-US" sz="1100" b="1" dirty="0" smtClean="0">
                <a:solidFill>
                  <a:srgbClr val="0000FF"/>
                </a:solidFill>
                <a:latin typeface="Courier New"/>
                <a:cs typeface="Consolas" pitchFamily="49" charset="0"/>
              </a:rPr>
              <a:t>void quad</a:t>
            </a:r>
            <a:r>
              <a:rPr lang="en-US" sz="1100" b="1" dirty="0">
                <a:solidFill>
                  <a:srgbClr val="0000FF"/>
                </a:solidFill>
                <a:latin typeface="Courier New"/>
                <a:cs typeface="Consolas" pitchFamily="49" charset="0"/>
              </a:rPr>
              <a:t>( </a:t>
            </a:r>
            <a:r>
              <a:rPr lang="en-US" sz="1100" b="1" dirty="0" err="1">
                <a:solidFill>
                  <a:srgbClr val="0000FF"/>
                </a:solidFill>
                <a:latin typeface="Courier New"/>
                <a:cs typeface="Consolas" pitchFamily="49" charset="0"/>
              </a:rPr>
              <a:t>int</a:t>
            </a:r>
            <a:r>
              <a:rPr lang="en-US" sz="1100" b="1" dirty="0">
                <a:solidFill>
                  <a:srgbClr val="0000FF"/>
                </a:solidFill>
                <a:latin typeface="Courier New"/>
                <a:cs typeface="Consolas" pitchFamily="49" charset="0"/>
              </a:rPr>
              <a:t> a, </a:t>
            </a:r>
            <a:r>
              <a:rPr lang="en-US" sz="1100" b="1" dirty="0" err="1">
                <a:solidFill>
                  <a:srgbClr val="0000FF"/>
                </a:solidFill>
                <a:latin typeface="Courier New"/>
                <a:cs typeface="Consolas" pitchFamily="49" charset="0"/>
              </a:rPr>
              <a:t>int</a:t>
            </a:r>
            <a:r>
              <a:rPr lang="en-US" sz="1100" b="1" dirty="0">
                <a:solidFill>
                  <a:srgbClr val="0000FF"/>
                </a:solidFill>
                <a:latin typeface="Courier New"/>
                <a:cs typeface="Consolas" pitchFamily="49" charset="0"/>
              </a:rPr>
              <a:t> b, </a:t>
            </a:r>
            <a:r>
              <a:rPr lang="en-US" sz="1100" b="1" dirty="0" err="1">
                <a:solidFill>
                  <a:srgbClr val="0000FF"/>
                </a:solidFill>
                <a:latin typeface="Courier New"/>
                <a:cs typeface="Consolas" pitchFamily="49" charset="0"/>
              </a:rPr>
              <a:t>int</a:t>
            </a:r>
            <a:r>
              <a:rPr lang="en-US" sz="1100" b="1" dirty="0">
                <a:solidFill>
                  <a:srgbClr val="0000FF"/>
                </a:solidFill>
                <a:latin typeface="Courier New"/>
                <a:cs typeface="Consolas" pitchFamily="49" charset="0"/>
              </a:rPr>
              <a:t> c, </a:t>
            </a:r>
            <a:r>
              <a:rPr lang="en-US" sz="1100" b="1" dirty="0" err="1">
                <a:solidFill>
                  <a:srgbClr val="0000FF"/>
                </a:solidFill>
                <a:latin typeface="Courier New"/>
                <a:cs typeface="Consolas" pitchFamily="49" charset="0"/>
              </a:rPr>
              <a:t>int</a:t>
            </a:r>
            <a:r>
              <a:rPr lang="en-US" sz="1100" b="1" dirty="0">
                <a:solidFill>
                  <a:srgbClr val="0000FF"/>
                </a:solidFill>
                <a:latin typeface="Courier New"/>
                <a:cs typeface="Consolas" pitchFamily="49" charset="0"/>
              </a:rPr>
              <a:t> d )</a:t>
            </a:r>
          </a:p>
          <a:p>
            <a:pPr>
              <a:buNone/>
            </a:pPr>
            <a:r>
              <a:rPr lang="en-US" sz="1100" b="1" dirty="0">
                <a:solidFill>
                  <a:srgbClr val="0000FF"/>
                </a:solidFill>
                <a:latin typeface="Courier New"/>
                <a:cs typeface="Consolas" pitchFamily="49" charset="0"/>
              </a:rPr>
              <a:t>{</a:t>
            </a:r>
          </a:p>
          <a:p>
            <a:pPr>
              <a:lnSpc>
                <a:spcPct val="95000"/>
              </a:lnSpc>
              <a:buNone/>
            </a:pPr>
            <a:r>
              <a:rPr lang="en-US" sz="1100" b="1" dirty="0">
                <a:solidFill>
                  <a:srgbClr val="0000FF"/>
                </a:solidFill>
                <a:latin typeface="Courier New"/>
                <a:cs typeface="Consolas" pitchFamily="49" charset="0"/>
              </a:rPr>
              <a:t>    colors[Index] = </a:t>
            </a:r>
            <a:r>
              <a:rPr lang="en-US" sz="1100" b="1" dirty="0" err="1">
                <a:solidFill>
                  <a:srgbClr val="0000FF"/>
                </a:solidFill>
                <a:latin typeface="Courier New"/>
                <a:cs typeface="Consolas" pitchFamily="49" charset="0"/>
              </a:rPr>
              <a:t>vertex_colors</a:t>
            </a:r>
            <a:r>
              <a:rPr lang="en-US" sz="1100" b="1" dirty="0">
                <a:solidFill>
                  <a:srgbClr val="0000FF"/>
                </a:solidFill>
                <a:latin typeface="Courier New"/>
                <a:cs typeface="Consolas" pitchFamily="49" charset="0"/>
              </a:rPr>
              <a:t>[a]; points[Index] = </a:t>
            </a:r>
            <a:r>
              <a:rPr lang="en-US" sz="1100" b="1" dirty="0" err="1" smtClean="0">
                <a:solidFill>
                  <a:srgbClr val="0000FF"/>
                </a:solidFill>
                <a:latin typeface="Courier New"/>
                <a:cs typeface="Consolas" pitchFamily="49" charset="0"/>
              </a:rPr>
              <a:t>vertex_positions</a:t>
            </a:r>
            <a:r>
              <a:rPr lang="en-US" sz="1100" b="1" dirty="0" smtClean="0">
                <a:solidFill>
                  <a:srgbClr val="0000FF"/>
                </a:solidFill>
                <a:latin typeface="Courier New"/>
                <a:cs typeface="Consolas" pitchFamily="49" charset="0"/>
              </a:rPr>
              <a:t>[a</a:t>
            </a:r>
            <a:r>
              <a:rPr lang="en-US" sz="1100" b="1" dirty="0">
                <a:solidFill>
                  <a:srgbClr val="0000FF"/>
                </a:solidFill>
                <a:latin typeface="Courier New"/>
                <a:cs typeface="Consolas" pitchFamily="49" charset="0"/>
              </a:rPr>
              <a:t>]; Index++;</a:t>
            </a:r>
          </a:p>
          <a:p>
            <a:pPr>
              <a:lnSpc>
                <a:spcPct val="95000"/>
              </a:lnSpc>
              <a:buNone/>
            </a:pPr>
            <a:r>
              <a:rPr lang="en-US" sz="1100" b="1" dirty="0">
                <a:solidFill>
                  <a:srgbClr val="0000FF"/>
                </a:solidFill>
                <a:latin typeface="Courier New"/>
                <a:cs typeface="Consolas" pitchFamily="49" charset="0"/>
              </a:rPr>
              <a:t>    colors[Index] = </a:t>
            </a:r>
            <a:r>
              <a:rPr lang="en-US" sz="1100" b="1" dirty="0" err="1">
                <a:solidFill>
                  <a:srgbClr val="0000FF"/>
                </a:solidFill>
                <a:latin typeface="Courier New"/>
                <a:cs typeface="Consolas" pitchFamily="49" charset="0"/>
              </a:rPr>
              <a:t>vertex_colors</a:t>
            </a:r>
            <a:r>
              <a:rPr lang="en-US" sz="1100" b="1" dirty="0">
                <a:solidFill>
                  <a:srgbClr val="0000FF"/>
                </a:solidFill>
                <a:latin typeface="Courier New"/>
                <a:cs typeface="Consolas" pitchFamily="49" charset="0"/>
              </a:rPr>
              <a:t>[b]; points[Index] = </a:t>
            </a:r>
            <a:r>
              <a:rPr lang="en-US" sz="1100" b="1" dirty="0" err="1" smtClean="0">
                <a:solidFill>
                  <a:srgbClr val="0000FF"/>
                </a:solidFill>
                <a:latin typeface="Courier New"/>
                <a:cs typeface="Consolas" pitchFamily="49" charset="0"/>
              </a:rPr>
              <a:t>vertex_positions</a:t>
            </a:r>
            <a:r>
              <a:rPr lang="en-US" sz="1100" b="1" dirty="0" smtClean="0">
                <a:solidFill>
                  <a:srgbClr val="0000FF"/>
                </a:solidFill>
                <a:latin typeface="Courier New"/>
                <a:cs typeface="Consolas" pitchFamily="49" charset="0"/>
              </a:rPr>
              <a:t>[b</a:t>
            </a:r>
            <a:r>
              <a:rPr lang="en-US" sz="1100" b="1" dirty="0">
                <a:solidFill>
                  <a:srgbClr val="0000FF"/>
                </a:solidFill>
                <a:latin typeface="Courier New"/>
                <a:cs typeface="Consolas" pitchFamily="49" charset="0"/>
              </a:rPr>
              <a:t>]; Index++;</a:t>
            </a:r>
          </a:p>
          <a:p>
            <a:pPr>
              <a:lnSpc>
                <a:spcPct val="95000"/>
              </a:lnSpc>
              <a:buNone/>
            </a:pPr>
            <a:r>
              <a:rPr lang="en-US" sz="1100" b="1" dirty="0">
                <a:solidFill>
                  <a:srgbClr val="0000FF"/>
                </a:solidFill>
                <a:latin typeface="Courier New"/>
                <a:cs typeface="Consolas" pitchFamily="49" charset="0"/>
              </a:rPr>
              <a:t>    colors[Index] = </a:t>
            </a:r>
            <a:r>
              <a:rPr lang="en-US" sz="1100" b="1" dirty="0" err="1">
                <a:solidFill>
                  <a:srgbClr val="0000FF"/>
                </a:solidFill>
                <a:latin typeface="Courier New"/>
                <a:cs typeface="Consolas" pitchFamily="49" charset="0"/>
              </a:rPr>
              <a:t>vertex_colors</a:t>
            </a:r>
            <a:r>
              <a:rPr lang="en-US" sz="1100" b="1" dirty="0">
                <a:solidFill>
                  <a:srgbClr val="0000FF"/>
                </a:solidFill>
                <a:latin typeface="Courier New"/>
                <a:cs typeface="Consolas" pitchFamily="49" charset="0"/>
              </a:rPr>
              <a:t>[c]; points[Index] = </a:t>
            </a:r>
            <a:r>
              <a:rPr lang="en-US" sz="1100" b="1" dirty="0" err="1" smtClean="0">
                <a:solidFill>
                  <a:srgbClr val="0000FF"/>
                </a:solidFill>
                <a:latin typeface="Courier New"/>
                <a:cs typeface="Consolas" pitchFamily="49" charset="0"/>
              </a:rPr>
              <a:t>vertex_positions</a:t>
            </a:r>
            <a:r>
              <a:rPr lang="en-US" sz="1100" b="1" dirty="0" smtClean="0">
                <a:solidFill>
                  <a:srgbClr val="0000FF"/>
                </a:solidFill>
                <a:latin typeface="Courier New"/>
                <a:cs typeface="Consolas" pitchFamily="49" charset="0"/>
              </a:rPr>
              <a:t>[c</a:t>
            </a:r>
            <a:r>
              <a:rPr lang="en-US" sz="1100" b="1" dirty="0">
                <a:solidFill>
                  <a:srgbClr val="0000FF"/>
                </a:solidFill>
                <a:latin typeface="Courier New"/>
                <a:cs typeface="Consolas" pitchFamily="49" charset="0"/>
              </a:rPr>
              <a:t>]; Index++;</a:t>
            </a:r>
          </a:p>
          <a:p>
            <a:pPr>
              <a:lnSpc>
                <a:spcPct val="95000"/>
              </a:lnSpc>
              <a:buNone/>
            </a:pPr>
            <a:r>
              <a:rPr lang="en-US" sz="1100" b="1" dirty="0">
                <a:solidFill>
                  <a:srgbClr val="0000FF"/>
                </a:solidFill>
                <a:latin typeface="Courier New"/>
                <a:cs typeface="Consolas" pitchFamily="49" charset="0"/>
              </a:rPr>
              <a:t>    colors[Index] = </a:t>
            </a:r>
            <a:r>
              <a:rPr lang="en-US" sz="1100" b="1" dirty="0" err="1">
                <a:solidFill>
                  <a:srgbClr val="0000FF"/>
                </a:solidFill>
                <a:latin typeface="Courier New"/>
                <a:cs typeface="Consolas" pitchFamily="49" charset="0"/>
              </a:rPr>
              <a:t>vertex_colors</a:t>
            </a:r>
            <a:r>
              <a:rPr lang="en-US" sz="1100" b="1" dirty="0">
                <a:solidFill>
                  <a:srgbClr val="0000FF"/>
                </a:solidFill>
                <a:latin typeface="Courier New"/>
                <a:cs typeface="Consolas" pitchFamily="49" charset="0"/>
              </a:rPr>
              <a:t>[a]; points[Index] = </a:t>
            </a:r>
            <a:r>
              <a:rPr lang="en-US" sz="1100" b="1" dirty="0" err="1" smtClean="0">
                <a:solidFill>
                  <a:srgbClr val="0000FF"/>
                </a:solidFill>
                <a:latin typeface="Courier New"/>
                <a:cs typeface="Consolas" pitchFamily="49" charset="0"/>
              </a:rPr>
              <a:t>vertex_positions</a:t>
            </a:r>
            <a:r>
              <a:rPr lang="en-US" sz="1100" b="1" dirty="0" smtClean="0">
                <a:solidFill>
                  <a:srgbClr val="0000FF"/>
                </a:solidFill>
                <a:latin typeface="Courier New"/>
                <a:cs typeface="Consolas" pitchFamily="49" charset="0"/>
              </a:rPr>
              <a:t>[a</a:t>
            </a:r>
            <a:r>
              <a:rPr lang="en-US" sz="1100" b="1" dirty="0">
                <a:solidFill>
                  <a:srgbClr val="0000FF"/>
                </a:solidFill>
                <a:latin typeface="Courier New"/>
                <a:cs typeface="Consolas" pitchFamily="49" charset="0"/>
              </a:rPr>
              <a:t>]; Index++;</a:t>
            </a:r>
          </a:p>
          <a:p>
            <a:pPr>
              <a:lnSpc>
                <a:spcPct val="95000"/>
              </a:lnSpc>
              <a:buNone/>
            </a:pPr>
            <a:r>
              <a:rPr lang="en-US" sz="1100" b="1" dirty="0">
                <a:solidFill>
                  <a:srgbClr val="0000FF"/>
                </a:solidFill>
                <a:latin typeface="Courier New"/>
                <a:cs typeface="Consolas" pitchFamily="49" charset="0"/>
              </a:rPr>
              <a:t>    colors[Index] = </a:t>
            </a:r>
            <a:r>
              <a:rPr lang="en-US" sz="1100" b="1" dirty="0" err="1">
                <a:solidFill>
                  <a:srgbClr val="0000FF"/>
                </a:solidFill>
                <a:latin typeface="Courier New"/>
                <a:cs typeface="Consolas" pitchFamily="49" charset="0"/>
              </a:rPr>
              <a:t>vertex_colors</a:t>
            </a:r>
            <a:r>
              <a:rPr lang="en-US" sz="1100" b="1" dirty="0">
                <a:solidFill>
                  <a:srgbClr val="0000FF"/>
                </a:solidFill>
                <a:latin typeface="Courier New"/>
                <a:cs typeface="Consolas" pitchFamily="49" charset="0"/>
              </a:rPr>
              <a:t>[c]; points[Index] = </a:t>
            </a:r>
            <a:r>
              <a:rPr lang="en-US" sz="1100" b="1" dirty="0" err="1" smtClean="0">
                <a:solidFill>
                  <a:srgbClr val="0000FF"/>
                </a:solidFill>
                <a:latin typeface="Courier New"/>
                <a:cs typeface="Consolas" pitchFamily="49" charset="0"/>
              </a:rPr>
              <a:t>vertex_positions</a:t>
            </a:r>
            <a:r>
              <a:rPr lang="en-US" sz="1100" b="1" dirty="0" smtClean="0">
                <a:solidFill>
                  <a:srgbClr val="0000FF"/>
                </a:solidFill>
                <a:latin typeface="Courier New"/>
                <a:cs typeface="Consolas" pitchFamily="49" charset="0"/>
              </a:rPr>
              <a:t>[c</a:t>
            </a:r>
            <a:r>
              <a:rPr lang="en-US" sz="1100" b="1" dirty="0">
                <a:solidFill>
                  <a:srgbClr val="0000FF"/>
                </a:solidFill>
                <a:latin typeface="Courier New"/>
                <a:cs typeface="Consolas" pitchFamily="49" charset="0"/>
              </a:rPr>
              <a:t>]; Index++;</a:t>
            </a:r>
          </a:p>
          <a:p>
            <a:pPr>
              <a:lnSpc>
                <a:spcPct val="95000"/>
              </a:lnSpc>
              <a:buNone/>
            </a:pPr>
            <a:r>
              <a:rPr lang="en-US" sz="1100" b="1" dirty="0">
                <a:solidFill>
                  <a:srgbClr val="0000FF"/>
                </a:solidFill>
                <a:latin typeface="Courier New"/>
                <a:cs typeface="Consolas" pitchFamily="49" charset="0"/>
              </a:rPr>
              <a:t>    colors[Index] = </a:t>
            </a:r>
            <a:r>
              <a:rPr lang="en-US" sz="1100" b="1" dirty="0" err="1">
                <a:solidFill>
                  <a:srgbClr val="0000FF"/>
                </a:solidFill>
                <a:latin typeface="Courier New"/>
                <a:cs typeface="Consolas" pitchFamily="49" charset="0"/>
              </a:rPr>
              <a:t>vertex_colors</a:t>
            </a:r>
            <a:r>
              <a:rPr lang="en-US" sz="1100" b="1" dirty="0">
                <a:solidFill>
                  <a:srgbClr val="0000FF"/>
                </a:solidFill>
                <a:latin typeface="Courier New"/>
                <a:cs typeface="Consolas" pitchFamily="49" charset="0"/>
              </a:rPr>
              <a:t>[d]; points[Index] = </a:t>
            </a:r>
            <a:r>
              <a:rPr lang="en-US" sz="1100" b="1" dirty="0" err="1" smtClean="0">
                <a:solidFill>
                  <a:srgbClr val="0000FF"/>
                </a:solidFill>
                <a:latin typeface="Courier New"/>
                <a:cs typeface="Consolas" pitchFamily="49" charset="0"/>
              </a:rPr>
              <a:t>vertex_positions</a:t>
            </a:r>
            <a:r>
              <a:rPr lang="en-US" sz="1100" b="1" dirty="0" smtClean="0">
                <a:solidFill>
                  <a:srgbClr val="0000FF"/>
                </a:solidFill>
                <a:latin typeface="Courier New"/>
                <a:cs typeface="Consolas" pitchFamily="49" charset="0"/>
              </a:rPr>
              <a:t>[d</a:t>
            </a:r>
            <a:r>
              <a:rPr lang="en-US" sz="1100" b="1" dirty="0">
                <a:solidFill>
                  <a:srgbClr val="0000FF"/>
                </a:solidFill>
                <a:latin typeface="Courier New"/>
                <a:cs typeface="Consolas" pitchFamily="49" charset="0"/>
              </a:rPr>
              <a:t>]; Index</a:t>
            </a:r>
            <a:r>
              <a:rPr lang="en-US" sz="1100" b="1" dirty="0" smtClean="0">
                <a:solidFill>
                  <a:srgbClr val="0000FF"/>
                </a:solidFill>
                <a:latin typeface="Courier New"/>
                <a:cs typeface="Consolas" pitchFamily="49" charset="0"/>
              </a:rPr>
              <a:t>++;</a:t>
            </a:r>
          </a:p>
          <a:p>
            <a:pPr>
              <a:lnSpc>
                <a:spcPct val="95000"/>
              </a:lnSpc>
              <a:buNone/>
            </a:pPr>
            <a:r>
              <a:rPr lang="en-US" sz="1100" b="1" dirty="0" smtClean="0">
                <a:solidFill>
                  <a:srgbClr val="0000FF"/>
                </a:solidFill>
                <a:latin typeface="Courier New"/>
                <a:cs typeface="Consolas" pitchFamily="49" charset="0"/>
              </a:rPr>
              <a:t>}</a:t>
            </a:r>
            <a:endParaRPr lang="en-US" sz="1100" b="1" dirty="0">
              <a:solidFill>
                <a:srgbClr val="0000FF"/>
              </a:solidFill>
              <a:latin typeface="Courier New"/>
              <a:cs typeface="Consolas" pitchFamily="49" charset="0"/>
            </a:endParaRPr>
          </a:p>
        </p:txBody>
      </p:sp>
      <p:sp>
        <p:nvSpPr>
          <p:cNvPr id="2" name="Title 1"/>
          <p:cNvSpPr>
            <a:spLocks noGrp="1"/>
          </p:cNvSpPr>
          <p:nvPr>
            <p:ph type="title" idx="4294967295"/>
          </p:nvPr>
        </p:nvSpPr>
        <p:spPr>
          <a:xfrm>
            <a:off x="0" y="0"/>
            <a:ext cx="6721475" cy="579438"/>
          </a:xfrm>
          <a:prstGeom prst="rect">
            <a:avLst/>
          </a:prstGeom>
        </p:spPr>
        <p:txBody>
          <a:bodyPr/>
          <a:lstStyle/>
          <a:p>
            <a:r>
              <a:rPr lang="en-US" sz="2000" dirty="0" smtClean="0"/>
              <a:t>Generating a Cube Face from Vertices</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47500" lnSpcReduction="20000"/>
          </a:bodyPr>
          <a:lstStyle/>
          <a:p>
            <a:pPr>
              <a:buNone/>
            </a:pPr>
            <a:r>
              <a:rPr lang="en-US" dirty="0">
                <a:solidFill>
                  <a:srgbClr val="0000FF"/>
                </a:solidFill>
                <a:latin typeface="Consolas" pitchFamily="49" charset="0"/>
                <a:cs typeface="Consolas" pitchFamily="49" charset="0"/>
              </a:rPr>
              <a:t>// generate 12 triangles: 36 vertices and 36 colors</a:t>
            </a:r>
          </a:p>
          <a:p>
            <a:pPr>
              <a:buNone/>
            </a:pPr>
            <a:r>
              <a:rPr lang="en-US" dirty="0" smtClean="0">
                <a:solidFill>
                  <a:srgbClr val="0000FF"/>
                </a:solidFill>
                <a:latin typeface="Consolas" pitchFamily="49" charset="0"/>
                <a:cs typeface="Consolas" pitchFamily="49" charset="0"/>
              </a:rPr>
              <a:t>void</a:t>
            </a:r>
          </a:p>
          <a:p>
            <a:pPr>
              <a:buNone/>
            </a:pPr>
            <a:r>
              <a:rPr lang="en-US" dirty="0" err="1" smtClean="0">
                <a:solidFill>
                  <a:srgbClr val="0000FF"/>
                </a:solidFill>
                <a:latin typeface="Consolas" pitchFamily="49" charset="0"/>
                <a:cs typeface="Consolas" pitchFamily="49" charset="0"/>
              </a:rPr>
              <a:t>colorcube</a:t>
            </a:r>
            <a:r>
              <a:rPr lang="en-US" dirty="0">
                <a:solidFill>
                  <a:srgbClr val="0000FF"/>
                </a:solidFill>
                <a:latin typeface="Consolas" pitchFamily="49" charset="0"/>
                <a:cs typeface="Consolas" pitchFamily="49" charset="0"/>
              </a:rPr>
              <a:t>()</a:t>
            </a:r>
          </a:p>
          <a:p>
            <a:pPr>
              <a:buNone/>
            </a:pPr>
            <a:r>
              <a:rPr lang="en-US" dirty="0">
                <a:solidFill>
                  <a:srgbClr val="0000FF"/>
                </a:solidFill>
                <a:latin typeface="Consolas" pitchFamily="49" charset="0"/>
                <a:cs typeface="Consolas" pitchFamily="49" charset="0"/>
              </a:rPr>
              <a:t>{</a:t>
            </a:r>
          </a:p>
          <a:p>
            <a:pPr>
              <a:lnSpc>
                <a:spcPct val="95000"/>
              </a:lnSpc>
              <a:buNone/>
            </a:pPr>
            <a:r>
              <a:rPr lang="en-US" dirty="0">
                <a:solidFill>
                  <a:srgbClr val="0000FF"/>
                </a:solidFill>
                <a:latin typeface="Consolas" pitchFamily="49" charset="0"/>
                <a:cs typeface="Consolas" pitchFamily="49" charset="0"/>
              </a:rPr>
              <a:t>    quad( 1, 0, 3, 2 );</a:t>
            </a:r>
          </a:p>
          <a:p>
            <a:pPr>
              <a:lnSpc>
                <a:spcPct val="95000"/>
              </a:lnSpc>
              <a:buNone/>
            </a:pPr>
            <a:r>
              <a:rPr lang="en-US" dirty="0">
                <a:solidFill>
                  <a:srgbClr val="0000FF"/>
                </a:solidFill>
                <a:latin typeface="Consolas" pitchFamily="49" charset="0"/>
                <a:cs typeface="Consolas" pitchFamily="49" charset="0"/>
              </a:rPr>
              <a:t>    quad( 2, 3, 7, 6 );</a:t>
            </a:r>
          </a:p>
          <a:p>
            <a:pPr>
              <a:lnSpc>
                <a:spcPct val="95000"/>
              </a:lnSpc>
              <a:buNone/>
            </a:pPr>
            <a:r>
              <a:rPr lang="en-US" dirty="0">
                <a:solidFill>
                  <a:srgbClr val="0000FF"/>
                </a:solidFill>
                <a:latin typeface="Consolas" pitchFamily="49" charset="0"/>
                <a:cs typeface="Consolas" pitchFamily="49" charset="0"/>
              </a:rPr>
              <a:t>    quad( 3, 0, 4, 7 );</a:t>
            </a:r>
          </a:p>
          <a:p>
            <a:pPr>
              <a:lnSpc>
                <a:spcPct val="95000"/>
              </a:lnSpc>
              <a:buNone/>
            </a:pPr>
            <a:r>
              <a:rPr lang="en-US" dirty="0">
                <a:solidFill>
                  <a:srgbClr val="0000FF"/>
                </a:solidFill>
                <a:latin typeface="Consolas" pitchFamily="49" charset="0"/>
                <a:cs typeface="Consolas" pitchFamily="49" charset="0"/>
              </a:rPr>
              <a:t>    quad( 6, 5, 1, 2 );</a:t>
            </a:r>
          </a:p>
          <a:p>
            <a:pPr>
              <a:lnSpc>
                <a:spcPct val="95000"/>
              </a:lnSpc>
              <a:buNone/>
            </a:pPr>
            <a:r>
              <a:rPr lang="en-US" dirty="0">
                <a:solidFill>
                  <a:srgbClr val="0000FF"/>
                </a:solidFill>
                <a:latin typeface="Consolas" pitchFamily="49" charset="0"/>
                <a:cs typeface="Consolas" pitchFamily="49" charset="0"/>
              </a:rPr>
              <a:t>    quad( 4, 5, 6, 7 );</a:t>
            </a:r>
          </a:p>
          <a:p>
            <a:pPr>
              <a:lnSpc>
                <a:spcPct val="95000"/>
              </a:lnSpc>
              <a:buNone/>
            </a:pPr>
            <a:r>
              <a:rPr lang="en-US" dirty="0">
                <a:solidFill>
                  <a:srgbClr val="0000FF"/>
                </a:solidFill>
                <a:latin typeface="Consolas" pitchFamily="49" charset="0"/>
                <a:cs typeface="Consolas" pitchFamily="49" charset="0"/>
              </a:rPr>
              <a:t>    quad( 5, 4, 0, 1 );</a:t>
            </a:r>
          </a:p>
          <a:p>
            <a:pPr>
              <a:buNone/>
            </a:pPr>
            <a:r>
              <a:rPr lang="en-US" dirty="0">
                <a:solidFill>
                  <a:srgbClr val="0000FF"/>
                </a:solidFill>
                <a:latin typeface="Consolas" pitchFamily="49" charset="0"/>
                <a:cs typeface="Consolas" pitchFamily="49" charset="0"/>
              </a:rPr>
              <a:t>}</a:t>
            </a:r>
          </a:p>
          <a:p>
            <a:pPr>
              <a:buNone/>
            </a:pPr>
            <a:endParaRPr lang="en-US" dirty="0">
              <a:solidFill>
                <a:srgbClr val="0000FF"/>
              </a:solidFill>
              <a:latin typeface="Consolas" pitchFamily="49" charset="0"/>
              <a:cs typeface="Consolas" pitchFamily="49" charset="0"/>
            </a:endParaRPr>
          </a:p>
          <a:p>
            <a:pPr>
              <a:buNone/>
            </a:pPr>
            <a:endParaRPr lang="en-US" dirty="0">
              <a:solidFill>
                <a:srgbClr val="0000FF"/>
              </a:solidFill>
              <a:latin typeface="Consolas" pitchFamily="49" charset="0"/>
              <a:cs typeface="Consolas" pitchFamily="49" charset="0"/>
            </a:endParaRPr>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Generating the Cube from Faces</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81430" y="891567"/>
            <a:ext cx="6807200" cy="3124200"/>
          </a:xfrm>
        </p:spPr>
        <p:txBody>
          <a:bodyPr>
            <a:normAutofit fontScale="62500" lnSpcReduction="20000"/>
          </a:bodyPr>
          <a:lstStyle/>
          <a:p>
            <a:pPr>
              <a:buClr>
                <a:srgbClr val="0000FF"/>
              </a:buClr>
              <a:buFont typeface="Wingdings" charset="2"/>
              <a:buChar char="§"/>
            </a:pPr>
            <a:r>
              <a:rPr lang="en-US" dirty="0" smtClean="0"/>
              <a:t>VAOs store the data of an geometric object</a:t>
            </a:r>
          </a:p>
          <a:p>
            <a:pPr>
              <a:buClr>
                <a:srgbClr val="0000FF"/>
              </a:buClr>
              <a:buFont typeface="Wingdings" charset="2"/>
              <a:buChar char="§"/>
            </a:pPr>
            <a:r>
              <a:rPr lang="en-US" dirty="0" smtClean="0"/>
              <a:t>Steps in using a VAO</a:t>
            </a:r>
          </a:p>
          <a:p>
            <a:pPr marL="612248" lvl="1" indent="-326532">
              <a:buClr>
                <a:srgbClr val="0000FF"/>
              </a:buClr>
              <a:buFont typeface="+mj-lt"/>
              <a:buAutoNum type="arabicPeriod"/>
            </a:pPr>
            <a:r>
              <a:rPr lang="en-US" dirty="0" smtClean="0"/>
              <a:t>generate VAO names by calling </a:t>
            </a:r>
            <a:r>
              <a:rPr lang="en-US" dirty="0" err="1" smtClean="0">
                <a:solidFill>
                  <a:srgbClr val="0000FF"/>
                </a:solidFill>
                <a:latin typeface="Consolas"/>
                <a:cs typeface="Consolas"/>
              </a:rPr>
              <a:t>glGenVertexArrays</a:t>
            </a:r>
            <a:r>
              <a:rPr lang="en-US" dirty="0" smtClean="0">
                <a:solidFill>
                  <a:srgbClr val="0000FF"/>
                </a:solidFill>
                <a:latin typeface="Consolas"/>
                <a:cs typeface="Consolas"/>
              </a:rPr>
              <a:t>()</a:t>
            </a:r>
          </a:p>
          <a:p>
            <a:pPr marL="612248" lvl="1" indent="-326532">
              <a:buClr>
                <a:srgbClr val="0000FF"/>
              </a:buClr>
              <a:buFont typeface="+mj-lt"/>
              <a:buAutoNum type="arabicPeriod"/>
            </a:pPr>
            <a:r>
              <a:rPr lang="en-US" dirty="0" smtClean="0"/>
              <a:t>bind a specific VAO for initialization by calling </a:t>
            </a:r>
            <a:r>
              <a:rPr lang="en-US" dirty="0" err="1" smtClean="0">
                <a:solidFill>
                  <a:srgbClr val="0000FF"/>
                </a:solidFill>
                <a:latin typeface="Consolas"/>
                <a:cs typeface="Consolas"/>
              </a:rPr>
              <a:t>glBindVertexArray</a:t>
            </a:r>
            <a:r>
              <a:rPr lang="en-US" dirty="0" smtClean="0">
                <a:solidFill>
                  <a:srgbClr val="0000FF"/>
                </a:solidFill>
                <a:latin typeface="Consolas"/>
                <a:cs typeface="Consolas"/>
              </a:rPr>
              <a:t>()</a:t>
            </a:r>
          </a:p>
          <a:p>
            <a:pPr marL="612248" lvl="1" indent="-326532">
              <a:buClr>
                <a:srgbClr val="0000FF"/>
              </a:buClr>
              <a:buFont typeface="+mj-lt"/>
              <a:buAutoNum type="arabicPeriod"/>
            </a:pPr>
            <a:r>
              <a:rPr lang="en-US" dirty="0" smtClean="0"/>
              <a:t>update VBOs associated with this VAO</a:t>
            </a:r>
          </a:p>
          <a:p>
            <a:pPr marL="612248" lvl="1" indent="-326532">
              <a:buClr>
                <a:srgbClr val="0000FF"/>
              </a:buClr>
              <a:buFont typeface="+mj-lt"/>
              <a:buAutoNum type="arabicPeriod"/>
            </a:pPr>
            <a:r>
              <a:rPr lang="en-US" dirty="0" smtClean="0"/>
              <a:t>bind VAO for use in rendering</a:t>
            </a:r>
          </a:p>
          <a:p>
            <a:pPr marL="326532" indent="-326532">
              <a:buClr>
                <a:srgbClr val="0000FF"/>
              </a:buClr>
              <a:buFont typeface="Wingdings" charset="2"/>
              <a:buChar char="§"/>
            </a:pPr>
            <a:r>
              <a:rPr lang="en-US" dirty="0" smtClean="0"/>
              <a:t>This approach allows a single function call to specify all the data for an objects</a:t>
            </a:r>
          </a:p>
          <a:p>
            <a:pPr marL="612248" lvl="1" indent="-326532">
              <a:buClr>
                <a:srgbClr val="0000FF"/>
              </a:buClr>
            </a:pPr>
            <a:r>
              <a:rPr lang="en-US" dirty="0" smtClean="0"/>
              <a:t>previously, you might have needed to make many calls to make all the data current </a:t>
            </a:r>
          </a:p>
          <a:p>
            <a:pPr marL="612248" lvl="1" indent="-326532">
              <a:buFont typeface="+mj-lt"/>
              <a:buAutoNum type="arabicPeriod"/>
            </a:pPr>
            <a:endParaRPr lang="en-US" dirty="0" smtClean="0"/>
          </a:p>
          <a:p>
            <a:endParaRPr lang="en-US" dirty="0"/>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Vertex Array Objects (VAOs)</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54000" y="579438"/>
            <a:ext cx="6807200" cy="3124200"/>
          </a:xfrm>
        </p:spPr>
        <p:txBody>
          <a:bodyPr/>
          <a:lstStyle/>
          <a:p>
            <a:pPr>
              <a:spcAft>
                <a:spcPts val="0"/>
              </a:spcAft>
              <a:buClr>
                <a:srgbClr val="0000FF"/>
              </a:buClr>
              <a:buFont typeface="Wingdings" charset="2"/>
              <a:buChar char="§"/>
            </a:pPr>
            <a:r>
              <a:rPr lang="en-US" sz="2000" dirty="0" smtClean="0"/>
              <a:t>OpenGL is a computer graphics </a:t>
            </a:r>
            <a:r>
              <a:rPr lang="en-US" sz="2000" i="1" dirty="0" smtClean="0"/>
              <a:t>rendering</a:t>
            </a:r>
            <a:r>
              <a:rPr lang="en-US" sz="2000" dirty="0" smtClean="0"/>
              <a:t> API</a:t>
            </a:r>
          </a:p>
          <a:p>
            <a:pPr lvl="1">
              <a:spcAft>
                <a:spcPts val="0"/>
              </a:spcAft>
              <a:buClr>
                <a:srgbClr val="0000FF"/>
              </a:buClr>
            </a:pPr>
            <a:r>
              <a:rPr lang="en-US" sz="2000" dirty="0" smtClean="0"/>
              <a:t>With it, you can generate high-quality color images by rendering with geometric and image primitives</a:t>
            </a:r>
          </a:p>
          <a:p>
            <a:pPr lvl="1">
              <a:spcAft>
                <a:spcPts val="0"/>
              </a:spcAft>
              <a:buClr>
                <a:srgbClr val="0000FF"/>
              </a:buClr>
            </a:pPr>
            <a:r>
              <a:rPr lang="en-US" sz="2000" dirty="0" smtClean="0"/>
              <a:t>It forms the basis of many interactive applications that include 3D graphics </a:t>
            </a:r>
          </a:p>
          <a:p>
            <a:pPr lvl="1">
              <a:spcAft>
                <a:spcPts val="0"/>
              </a:spcAft>
              <a:buClr>
                <a:srgbClr val="0000FF"/>
              </a:buClr>
            </a:pPr>
            <a:r>
              <a:rPr lang="en-US" sz="2000" dirty="0" smtClean="0"/>
              <a:t>By using OpenGL, the graphics part of your application can be</a:t>
            </a:r>
          </a:p>
          <a:p>
            <a:pPr lvl="2">
              <a:spcAft>
                <a:spcPts val="0"/>
              </a:spcAft>
              <a:buClr>
                <a:srgbClr val="0000FF"/>
              </a:buClr>
            </a:pPr>
            <a:r>
              <a:rPr lang="en-US" sz="1600" dirty="0" smtClean="0"/>
              <a:t>operating system independent</a:t>
            </a:r>
          </a:p>
          <a:p>
            <a:pPr lvl="2">
              <a:spcAft>
                <a:spcPts val="0"/>
              </a:spcAft>
              <a:buClr>
                <a:srgbClr val="0000FF"/>
              </a:buClr>
            </a:pPr>
            <a:r>
              <a:rPr lang="en-US" sz="1600" dirty="0" smtClean="0"/>
              <a:t>window system independent</a:t>
            </a:r>
            <a:endParaRPr lang="en-US" sz="1600" dirty="0"/>
          </a:p>
        </p:txBody>
      </p:sp>
      <p:sp>
        <p:nvSpPr>
          <p:cNvPr id="371714" name="Rectangle 2"/>
          <p:cNvSpPr>
            <a:spLocks noGrp="1" noChangeArrowheads="1"/>
          </p:cNvSpPr>
          <p:nvPr>
            <p:ph type="title" idx="4294967295"/>
          </p:nvPr>
        </p:nvSpPr>
        <p:spPr>
          <a:xfrm>
            <a:off x="1344596" y="0"/>
            <a:ext cx="6721475" cy="579438"/>
          </a:xfrm>
          <a:prstGeom prst="rect">
            <a:avLst/>
          </a:prstGeom>
        </p:spPr>
        <p:txBody>
          <a:bodyPr/>
          <a:lstStyle/>
          <a:p>
            <a:r>
              <a:rPr lang="en-US" sz="2400" dirty="0" smtClean="0"/>
              <a:t>What Is OpenGL?</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a:buNone/>
            </a:pPr>
            <a:r>
              <a:rPr lang="en-US" sz="1800" dirty="0" smtClean="0">
                <a:solidFill>
                  <a:srgbClr val="0000FF"/>
                </a:solidFill>
                <a:latin typeface="Consolas" pitchFamily="49" charset="0"/>
                <a:cs typeface="Consolas" pitchFamily="49" charset="0"/>
              </a:rPr>
              <a:t>// Create a vertex array object</a:t>
            </a:r>
          </a:p>
          <a:p>
            <a:pPr>
              <a:buNone/>
            </a:pPr>
            <a:r>
              <a:rPr lang="en-US" sz="1800" dirty="0" err="1" smtClean="0">
                <a:solidFill>
                  <a:srgbClr val="0000FF"/>
                </a:solidFill>
                <a:latin typeface="Consolas" pitchFamily="49" charset="0"/>
                <a:cs typeface="Consolas" pitchFamily="49" charset="0"/>
              </a:rPr>
              <a:t>GLuint</a:t>
            </a:r>
            <a:r>
              <a:rPr lang="en-US" sz="1800" dirty="0" smtClean="0">
                <a:solidFill>
                  <a:srgbClr val="0000FF"/>
                </a:solidFill>
                <a:latin typeface="Consolas" pitchFamily="49" charset="0"/>
                <a:cs typeface="Consolas" pitchFamily="49" charset="0"/>
              </a:rPr>
              <a:t> </a:t>
            </a:r>
            <a:r>
              <a:rPr lang="en-US" sz="1800" dirty="0" err="1" smtClean="0">
                <a:solidFill>
                  <a:srgbClr val="0000FF"/>
                </a:solidFill>
                <a:latin typeface="Consolas" pitchFamily="49" charset="0"/>
                <a:cs typeface="Consolas" pitchFamily="49" charset="0"/>
              </a:rPr>
              <a:t>vao</a:t>
            </a:r>
            <a:r>
              <a:rPr lang="en-US" sz="1800" dirty="0" smtClean="0">
                <a:solidFill>
                  <a:srgbClr val="0000FF"/>
                </a:solidFill>
                <a:latin typeface="Consolas" pitchFamily="49" charset="0"/>
                <a:cs typeface="Consolas" pitchFamily="49" charset="0"/>
              </a:rPr>
              <a:t>;</a:t>
            </a:r>
          </a:p>
          <a:p>
            <a:pPr>
              <a:buNone/>
            </a:pPr>
            <a:r>
              <a:rPr lang="en-US" sz="1800" dirty="0" err="1" smtClean="0">
                <a:solidFill>
                  <a:srgbClr val="0000FF"/>
                </a:solidFill>
                <a:latin typeface="Consolas" pitchFamily="49" charset="0"/>
                <a:cs typeface="Consolas" pitchFamily="49" charset="0"/>
              </a:rPr>
              <a:t>glGenVertexArrays</a:t>
            </a:r>
            <a:r>
              <a:rPr lang="en-US" sz="1800" dirty="0" smtClean="0">
                <a:solidFill>
                  <a:srgbClr val="0000FF"/>
                </a:solidFill>
                <a:latin typeface="Consolas" pitchFamily="49" charset="0"/>
                <a:cs typeface="Consolas" pitchFamily="49" charset="0"/>
              </a:rPr>
              <a:t>( 1, &amp;</a:t>
            </a:r>
            <a:r>
              <a:rPr lang="en-US" sz="1800" dirty="0" err="1" smtClean="0">
                <a:solidFill>
                  <a:srgbClr val="0000FF"/>
                </a:solidFill>
                <a:latin typeface="Consolas" pitchFamily="49" charset="0"/>
                <a:cs typeface="Consolas" pitchFamily="49" charset="0"/>
              </a:rPr>
              <a:t>vao</a:t>
            </a:r>
            <a:r>
              <a:rPr lang="en-US" sz="1800" dirty="0" smtClean="0">
                <a:solidFill>
                  <a:srgbClr val="0000FF"/>
                </a:solidFill>
                <a:latin typeface="Consolas" pitchFamily="49" charset="0"/>
                <a:cs typeface="Consolas" pitchFamily="49" charset="0"/>
              </a:rPr>
              <a:t> );</a:t>
            </a:r>
          </a:p>
          <a:p>
            <a:pPr>
              <a:buNone/>
            </a:pPr>
            <a:r>
              <a:rPr lang="en-US" sz="1800" dirty="0" err="1" smtClean="0">
                <a:solidFill>
                  <a:srgbClr val="0000FF"/>
                </a:solidFill>
                <a:latin typeface="Consolas" pitchFamily="49" charset="0"/>
                <a:cs typeface="Consolas" pitchFamily="49" charset="0"/>
              </a:rPr>
              <a:t>glBindVertexArray</a:t>
            </a:r>
            <a:r>
              <a:rPr lang="en-US" sz="1800" dirty="0" smtClean="0">
                <a:solidFill>
                  <a:srgbClr val="0000FF"/>
                </a:solidFill>
                <a:latin typeface="Consolas" pitchFamily="49" charset="0"/>
                <a:cs typeface="Consolas" pitchFamily="49" charset="0"/>
              </a:rPr>
              <a:t>( </a:t>
            </a:r>
            <a:r>
              <a:rPr lang="en-US" sz="1800" dirty="0" err="1" smtClean="0">
                <a:solidFill>
                  <a:srgbClr val="0000FF"/>
                </a:solidFill>
                <a:latin typeface="Consolas" pitchFamily="49" charset="0"/>
                <a:cs typeface="Consolas" pitchFamily="49" charset="0"/>
              </a:rPr>
              <a:t>vao</a:t>
            </a:r>
            <a:r>
              <a:rPr lang="en-US" sz="1800" dirty="0" smtClean="0">
                <a:solidFill>
                  <a:srgbClr val="0000FF"/>
                </a:solidFill>
                <a:latin typeface="Consolas" pitchFamily="49" charset="0"/>
                <a:cs typeface="Consolas" pitchFamily="49" charset="0"/>
              </a:rPr>
              <a:t> );</a:t>
            </a:r>
          </a:p>
          <a:p>
            <a:pPr>
              <a:buNone/>
            </a:pPr>
            <a:endParaRPr lang="en-US" dirty="0" smtClean="0">
              <a:solidFill>
                <a:srgbClr val="0000FF"/>
              </a:solidFill>
              <a:latin typeface="Consolas" pitchFamily="49" charset="0"/>
              <a:cs typeface="Consolas" pitchFamily="49" charset="0"/>
            </a:endParaRPr>
          </a:p>
          <a:p>
            <a:pPr>
              <a:buNone/>
            </a:pPr>
            <a:r>
              <a:rPr lang="en-US" dirty="0" smtClean="0">
                <a:solidFill>
                  <a:srgbClr val="0000FF"/>
                </a:solidFill>
                <a:latin typeface="Consolas" pitchFamily="49" charset="0"/>
                <a:cs typeface="Consolas" pitchFamily="49" charset="0"/>
              </a:rPr>
              <a:t>    </a:t>
            </a:r>
            <a:endParaRPr lang="en-US" dirty="0">
              <a:solidFill>
                <a:srgbClr val="0000FF"/>
              </a:solidFill>
              <a:latin typeface="Consolas" pitchFamily="49" charset="0"/>
              <a:cs typeface="Consolas" pitchFamily="49" charset="0"/>
            </a:endParaRPr>
          </a:p>
        </p:txBody>
      </p:sp>
      <p:sp>
        <p:nvSpPr>
          <p:cNvPr id="2" name="Title 1"/>
          <p:cNvSpPr>
            <a:spLocks noGrp="1"/>
          </p:cNvSpPr>
          <p:nvPr>
            <p:ph type="title" idx="4294967295"/>
          </p:nvPr>
        </p:nvSpPr>
        <p:spPr>
          <a:xfrm>
            <a:off x="1390924" y="0"/>
            <a:ext cx="6721475" cy="579438"/>
          </a:xfrm>
          <a:prstGeom prst="rect">
            <a:avLst/>
          </a:prstGeom>
        </p:spPr>
        <p:txBody>
          <a:bodyPr/>
          <a:lstStyle/>
          <a:p>
            <a:r>
              <a:rPr lang="en-US" sz="1800" dirty="0" err="1" smtClean="0"/>
              <a:t>VAOs</a:t>
            </a:r>
            <a:r>
              <a:rPr lang="en-US" sz="1800" dirty="0" smtClean="0"/>
              <a:t> in Code</a:t>
            </a:r>
            <a:endParaRPr lang="en-US"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77500" lnSpcReduction="20000"/>
          </a:bodyPr>
          <a:lstStyle/>
          <a:p>
            <a:pPr>
              <a:buClr>
                <a:srgbClr val="0000FF"/>
              </a:buClr>
              <a:buFont typeface="Wingdings" charset="2"/>
              <a:buChar char="§"/>
            </a:pPr>
            <a:r>
              <a:rPr lang="en-US" dirty="0" smtClean="0"/>
              <a:t>Vertex data must be stored in a VBO</a:t>
            </a:r>
            <a:r>
              <a:rPr lang="en-US" i="1" dirty="0" smtClean="0"/>
              <a:t>,</a:t>
            </a:r>
            <a:r>
              <a:rPr lang="en-US" dirty="0" smtClean="0"/>
              <a:t> and associated with a VAO</a:t>
            </a:r>
          </a:p>
          <a:p>
            <a:pPr>
              <a:buClr>
                <a:srgbClr val="0000FF"/>
              </a:buClr>
              <a:buFont typeface="Wingdings" charset="2"/>
              <a:buChar char="§"/>
            </a:pPr>
            <a:r>
              <a:rPr lang="en-US" dirty="0" smtClean="0"/>
              <a:t>The code-flow is  similar to configuring a VAO</a:t>
            </a:r>
          </a:p>
          <a:p>
            <a:pPr marL="612248" lvl="1" indent="-326532">
              <a:buClr>
                <a:srgbClr val="0000FF"/>
              </a:buClr>
              <a:buFont typeface="+mj-lt"/>
              <a:buAutoNum type="arabicPeriod"/>
            </a:pPr>
            <a:r>
              <a:rPr lang="en-US" dirty="0" smtClean="0"/>
              <a:t>generate VBO names by calling </a:t>
            </a:r>
            <a:r>
              <a:rPr lang="en-US" dirty="0" err="1" smtClean="0">
                <a:solidFill>
                  <a:srgbClr val="0000FF"/>
                </a:solidFill>
                <a:latin typeface="Consolas"/>
                <a:cs typeface="Consolas"/>
              </a:rPr>
              <a:t>glGenBuffers</a:t>
            </a:r>
            <a:r>
              <a:rPr lang="en-US" dirty="0" smtClean="0">
                <a:solidFill>
                  <a:srgbClr val="0000FF"/>
                </a:solidFill>
                <a:latin typeface="Consolas"/>
                <a:cs typeface="Consolas"/>
              </a:rPr>
              <a:t>()</a:t>
            </a:r>
          </a:p>
          <a:p>
            <a:pPr marL="612248" lvl="1" indent="-326532">
              <a:buClr>
                <a:srgbClr val="0000FF"/>
              </a:buClr>
              <a:buFont typeface="+mj-lt"/>
              <a:buAutoNum type="arabicPeriod"/>
            </a:pPr>
            <a:r>
              <a:rPr lang="en-US" dirty="0" smtClean="0"/>
              <a:t>bind a specific VBO for initialization by calling </a:t>
            </a:r>
            <a:br>
              <a:rPr lang="en-US" dirty="0" smtClean="0"/>
            </a:br>
            <a:r>
              <a:rPr lang="en-US" dirty="0" err="1" smtClean="0">
                <a:solidFill>
                  <a:srgbClr val="0000FF"/>
                </a:solidFill>
                <a:latin typeface="Consolas"/>
                <a:cs typeface="Consolas"/>
              </a:rPr>
              <a:t>glBindBuffer</a:t>
            </a:r>
            <a:r>
              <a:rPr lang="en-US" dirty="0" smtClean="0">
                <a:solidFill>
                  <a:srgbClr val="0000FF"/>
                </a:solidFill>
                <a:latin typeface="Consolas"/>
                <a:cs typeface="Consolas"/>
              </a:rPr>
              <a:t>( GL_ARRAY_BUFFER, … )</a:t>
            </a:r>
          </a:p>
          <a:p>
            <a:pPr marL="612248" lvl="1" indent="-326532">
              <a:buClr>
                <a:srgbClr val="0000FF"/>
              </a:buClr>
              <a:buFont typeface="+mj-lt"/>
              <a:buAutoNum type="arabicPeriod"/>
            </a:pPr>
            <a:r>
              <a:rPr lang="en-US" dirty="0" smtClean="0"/>
              <a:t>load data into VBO using </a:t>
            </a:r>
            <a:br>
              <a:rPr lang="en-US" dirty="0" smtClean="0"/>
            </a:br>
            <a:r>
              <a:rPr lang="en-US" dirty="0" err="1" smtClean="0">
                <a:solidFill>
                  <a:srgbClr val="0000FF"/>
                </a:solidFill>
                <a:latin typeface="Consolas"/>
                <a:cs typeface="Consolas"/>
              </a:rPr>
              <a:t>glBufferData</a:t>
            </a:r>
            <a:r>
              <a:rPr lang="en-US" dirty="0" smtClean="0">
                <a:solidFill>
                  <a:srgbClr val="0000FF"/>
                </a:solidFill>
                <a:latin typeface="Consolas"/>
                <a:cs typeface="Consolas"/>
              </a:rPr>
              <a:t>( GL_ARRAY_BUFFER, … )</a:t>
            </a:r>
          </a:p>
          <a:p>
            <a:pPr marL="612248" lvl="1" indent="-326532">
              <a:buClr>
                <a:srgbClr val="0000FF"/>
              </a:buClr>
              <a:buFont typeface="+mj-lt"/>
              <a:buAutoNum type="arabicPeriod"/>
            </a:pPr>
            <a:r>
              <a:rPr lang="en-US" dirty="0" smtClean="0"/>
              <a:t>bind VAO for use in rendering </a:t>
            </a:r>
            <a:r>
              <a:rPr lang="en-US" dirty="0" err="1" smtClean="0">
                <a:solidFill>
                  <a:srgbClr val="0000FF"/>
                </a:solidFill>
                <a:latin typeface="Consolas"/>
                <a:cs typeface="Consolas"/>
              </a:rPr>
              <a:t>glBindVertexArray</a:t>
            </a:r>
            <a:r>
              <a:rPr lang="en-US" dirty="0" smtClean="0">
                <a:solidFill>
                  <a:srgbClr val="0000FF"/>
                </a:solidFill>
                <a:latin typeface="Consolas"/>
                <a:cs typeface="Consolas"/>
              </a:rPr>
              <a:t>()</a:t>
            </a:r>
          </a:p>
          <a:p>
            <a:endParaRPr lang="en-US" dirty="0" smtClean="0"/>
          </a:p>
          <a:p>
            <a:endParaRPr lang="en-US" dirty="0"/>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Storing Vertex Attributes</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76200" y="716103"/>
            <a:ext cx="7315199" cy="3216275"/>
          </a:xfrm>
        </p:spPr>
        <p:txBody>
          <a:bodyPr>
            <a:normAutofit fontScale="92500" lnSpcReduction="20000"/>
          </a:bodyPr>
          <a:lstStyle/>
          <a:p>
            <a:pPr>
              <a:buNone/>
            </a:pPr>
            <a:r>
              <a:rPr lang="en-US" sz="1800" dirty="0" smtClean="0">
                <a:solidFill>
                  <a:srgbClr val="0000FF"/>
                </a:solidFill>
                <a:latin typeface="Consolas" pitchFamily="49" charset="0"/>
                <a:cs typeface="Consolas" pitchFamily="49" charset="0"/>
              </a:rPr>
              <a:t>/</a:t>
            </a:r>
            <a:r>
              <a:rPr lang="en-US" sz="1800" dirty="0">
                <a:solidFill>
                  <a:srgbClr val="0000FF"/>
                </a:solidFill>
                <a:latin typeface="Consolas" pitchFamily="49" charset="0"/>
                <a:cs typeface="Consolas" pitchFamily="49" charset="0"/>
              </a:rPr>
              <a:t>/ Create and initialize a buffer object</a:t>
            </a:r>
            <a:endParaRPr lang="en-US" sz="1800" dirty="0" smtClean="0">
              <a:solidFill>
                <a:srgbClr val="0000FF"/>
              </a:solidFill>
              <a:latin typeface="Consolas" pitchFamily="49" charset="0"/>
              <a:cs typeface="Consolas" pitchFamily="49" charset="0"/>
            </a:endParaRPr>
          </a:p>
          <a:p>
            <a:pPr>
              <a:buNone/>
            </a:pPr>
            <a:r>
              <a:rPr lang="en-US" sz="1800" dirty="0" err="1" smtClean="0">
                <a:solidFill>
                  <a:srgbClr val="0000FF"/>
                </a:solidFill>
                <a:latin typeface="Consolas" pitchFamily="49" charset="0"/>
                <a:cs typeface="Consolas" pitchFamily="49" charset="0"/>
              </a:rPr>
              <a:t>GLuint</a:t>
            </a:r>
            <a:r>
              <a:rPr lang="en-US" sz="1800" dirty="0" smtClean="0">
                <a:solidFill>
                  <a:srgbClr val="0000FF"/>
                </a:solidFill>
                <a:latin typeface="Consolas" pitchFamily="49" charset="0"/>
                <a:cs typeface="Consolas" pitchFamily="49" charset="0"/>
              </a:rPr>
              <a:t> </a:t>
            </a:r>
            <a:r>
              <a:rPr lang="en-US" sz="1800" dirty="0">
                <a:solidFill>
                  <a:srgbClr val="0000FF"/>
                </a:solidFill>
                <a:latin typeface="Consolas" pitchFamily="49" charset="0"/>
                <a:cs typeface="Consolas" pitchFamily="49" charset="0"/>
              </a:rPr>
              <a:t>buffer</a:t>
            </a:r>
            <a:r>
              <a:rPr lang="en-US" sz="1800" dirty="0" smtClean="0">
                <a:solidFill>
                  <a:srgbClr val="0000FF"/>
                </a:solidFill>
                <a:latin typeface="Consolas" pitchFamily="49" charset="0"/>
                <a:cs typeface="Consolas" pitchFamily="49" charset="0"/>
              </a:rPr>
              <a:t>;</a:t>
            </a:r>
          </a:p>
          <a:p>
            <a:pPr>
              <a:buNone/>
            </a:pPr>
            <a:r>
              <a:rPr lang="en-US" sz="1800" dirty="0" err="1" smtClean="0">
                <a:solidFill>
                  <a:srgbClr val="0000FF"/>
                </a:solidFill>
                <a:latin typeface="Consolas" pitchFamily="49" charset="0"/>
                <a:cs typeface="Consolas" pitchFamily="49" charset="0"/>
              </a:rPr>
              <a:t>glGenBuffers</a:t>
            </a:r>
            <a:r>
              <a:rPr lang="en-US" sz="1800" dirty="0" smtClean="0">
                <a:solidFill>
                  <a:srgbClr val="0000FF"/>
                </a:solidFill>
                <a:latin typeface="Consolas" pitchFamily="49" charset="0"/>
                <a:cs typeface="Consolas" pitchFamily="49" charset="0"/>
              </a:rPr>
              <a:t>( 1, &amp;buffer );</a:t>
            </a:r>
          </a:p>
          <a:p>
            <a:pPr>
              <a:buNone/>
            </a:pPr>
            <a:r>
              <a:rPr lang="en-US" sz="1800" dirty="0" err="1" smtClean="0">
                <a:solidFill>
                  <a:srgbClr val="0000FF"/>
                </a:solidFill>
                <a:latin typeface="Consolas" pitchFamily="49" charset="0"/>
                <a:cs typeface="Consolas" pitchFamily="49" charset="0"/>
              </a:rPr>
              <a:t>glBindBuffer</a:t>
            </a:r>
            <a:r>
              <a:rPr lang="en-US" sz="1800" dirty="0">
                <a:solidFill>
                  <a:srgbClr val="0000FF"/>
                </a:solidFill>
                <a:latin typeface="Consolas" pitchFamily="49" charset="0"/>
                <a:cs typeface="Consolas" pitchFamily="49" charset="0"/>
              </a:rPr>
              <a:t>( GL_ARRAY_BUFFER, buffer );</a:t>
            </a:r>
            <a:endParaRPr lang="en-US" sz="1800" dirty="0" smtClean="0">
              <a:solidFill>
                <a:srgbClr val="0000FF"/>
              </a:solidFill>
              <a:latin typeface="Consolas" pitchFamily="49" charset="0"/>
              <a:cs typeface="Consolas" pitchFamily="49" charset="0"/>
            </a:endParaRPr>
          </a:p>
          <a:p>
            <a:pPr>
              <a:buNone/>
            </a:pPr>
            <a:r>
              <a:rPr lang="en-US" sz="1800" dirty="0" err="1" smtClean="0">
                <a:solidFill>
                  <a:srgbClr val="0000FF"/>
                </a:solidFill>
                <a:latin typeface="Consolas" pitchFamily="49" charset="0"/>
                <a:cs typeface="Consolas" pitchFamily="49" charset="0"/>
              </a:rPr>
              <a:t>glBufferData</a:t>
            </a:r>
            <a:r>
              <a:rPr lang="en-US" sz="1800" dirty="0">
                <a:solidFill>
                  <a:srgbClr val="0000FF"/>
                </a:solidFill>
                <a:latin typeface="Consolas" pitchFamily="49" charset="0"/>
                <a:cs typeface="Consolas" pitchFamily="49" charset="0"/>
              </a:rPr>
              <a:t>( GL_ARRAY_BUFFER, </a:t>
            </a:r>
            <a:r>
              <a:rPr lang="en-US" sz="1800" dirty="0" err="1">
                <a:solidFill>
                  <a:srgbClr val="0000FF"/>
                </a:solidFill>
                <a:latin typeface="Consolas" pitchFamily="49" charset="0"/>
                <a:cs typeface="Consolas" pitchFamily="49" charset="0"/>
              </a:rPr>
              <a:t>sizeof</a:t>
            </a:r>
            <a:r>
              <a:rPr lang="en-US" sz="1800" dirty="0">
                <a:solidFill>
                  <a:srgbClr val="0000FF"/>
                </a:solidFill>
                <a:latin typeface="Consolas" pitchFamily="49" charset="0"/>
                <a:cs typeface="Consolas" pitchFamily="49" charset="0"/>
              </a:rPr>
              <a:t>(points) </a:t>
            </a:r>
            <a:r>
              <a:rPr lang="en-US" sz="1800" dirty="0" smtClean="0">
                <a:solidFill>
                  <a:srgbClr val="0000FF"/>
                </a:solidFill>
                <a:latin typeface="Consolas" pitchFamily="49" charset="0"/>
                <a:cs typeface="Consolas" pitchFamily="49" charset="0"/>
              </a:rPr>
              <a:t>+</a:t>
            </a:r>
            <a:br>
              <a:rPr lang="en-US" sz="1800" dirty="0" smtClean="0">
                <a:solidFill>
                  <a:srgbClr val="0000FF"/>
                </a:solidFill>
                <a:latin typeface="Consolas" pitchFamily="49" charset="0"/>
                <a:cs typeface="Consolas" pitchFamily="49" charset="0"/>
              </a:rPr>
            </a:br>
            <a:r>
              <a:rPr lang="en-US" sz="1800" dirty="0" smtClean="0">
                <a:solidFill>
                  <a:srgbClr val="0000FF"/>
                </a:solidFill>
                <a:latin typeface="Consolas" pitchFamily="49" charset="0"/>
                <a:cs typeface="Consolas" pitchFamily="49" charset="0"/>
              </a:rPr>
              <a:t>            </a:t>
            </a:r>
            <a:r>
              <a:rPr lang="en-US" sz="1800" dirty="0" err="1" smtClean="0">
                <a:solidFill>
                  <a:srgbClr val="0000FF"/>
                </a:solidFill>
                <a:latin typeface="Consolas" pitchFamily="49" charset="0"/>
                <a:cs typeface="Consolas" pitchFamily="49" charset="0"/>
              </a:rPr>
              <a:t>sizeof</a:t>
            </a:r>
            <a:r>
              <a:rPr lang="en-US" sz="1800" dirty="0" smtClean="0">
                <a:solidFill>
                  <a:srgbClr val="0000FF"/>
                </a:solidFill>
                <a:latin typeface="Consolas" pitchFamily="49" charset="0"/>
                <a:cs typeface="Consolas" pitchFamily="49" charset="0"/>
              </a:rPr>
              <a:t>(colors</a:t>
            </a:r>
            <a:r>
              <a:rPr lang="en-US" sz="1800" dirty="0">
                <a:solidFill>
                  <a:srgbClr val="0000FF"/>
                </a:solidFill>
                <a:latin typeface="Consolas" pitchFamily="49" charset="0"/>
                <a:cs typeface="Consolas" pitchFamily="49" charset="0"/>
              </a:rPr>
              <a:t>)</a:t>
            </a:r>
            <a:r>
              <a:rPr lang="en-US" sz="1800" dirty="0" smtClean="0">
                <a:solidFill>
                  <a:srgbClr val="0000FF"/>
                </a:solidFill>
                <a:latin typeface="Consolas" pitchFamily="49" charset="0"/>
                <a:cs typeface="Consolas" pitchFamily="49" charset="0"/>
              </a:rPr>
              <a:t>,</a:t>
            </a:r>
            <a:r>
              <a:rPr lang="en-US" sz="1800" dirty="0">
                <a:solidFill>
                  <a:srgbClr val="0000FF"/>
                </a:solidFill>
                <a:latin typeface="Consolas" pitchFamily="49" charset="0"/>
                <a:cs typeface="Consolas" pitchFamily="49" charset="0"/>
              </a:rPr>
              <a:t> </a:t>
            </a:r>
            <a:r>
              <a:rPr lang="en-US" sz="1800" dirty="0" smtClean="0">
                <a:solidFill>
                  <a:srgbClr val="0000FF"/>
                </a:solidFill>
                <a:latin typeface="Consolas" pitchFamily="49" charset="0"/>
                <a:cs typeface="Consolas" pitchFamily="49" charset="0"/>
              </a:rPr>
              <a:t>NULL</a:t>
            </a:r>
            <a:r>
              <a:rPr lang="en-US" sz="1800" dirty="0">
                <a:solidFill>
                  <a:srgbClr val="0000FF"/>
                </a:solidFill>
                <a:latin typeface="Consolas" pitchFamily="49" charset="0"/>
                <a:cs typeface="Consolas" pitchFamily="49" charset="0"/>
              </a:rPr>
              <a:t>, GL_STATIC_DRAW );</a:t>
            </a:r>
            <a:endParaRPr lang="en-US" sz="1800" dirty="0" smtClean="0">
              <a:solidFill>
                <a:srgbClr val="0000FF"/>
              </a:solidFill>
              <a:latin typeface="Consolas" pitchFamily="49" charset="0"/>
              <a:cs typeface="Consolas" pitchFamily="49" charset="0"/>
            </a:endParaRPr>
          </a:p>
          <a:p>
            <a:pPr>
              <a:buNone/>
            </a:pPr>
            <a:r>
              <a:rPr lang="en-US" sz="1800" dirty="0" err="1" smtClean="0">
                <a:solidFill>
                  <a:srgbClr val="0000FF"/>
                </a:solidFill>
                <a:latin typeface="Consolas" pitchFamily="49" charset="0"/>
                <a:cs typeface="Consolas" pitchFamily="49" charset="0"/>
              </a:rPr>
              <a:t>glBufferSubData</a:t>
            </a:r>
            <a:r>
              <a:rPr lang="en-US" sz="1800" dirty="0">
                <a:solidFill>
                  <a:srgbClr val="0000FF"/>
                </a:solidFill>
                <a:latin typeface="Consolas" pitchFamily="49" charset="0"/>
                <a:cs typeface="Consolas" pitchFamily="49" charset="0"/>
              </a:rPr>
              <a:t>( GL_ARRAY_BUFFER, 0, </a:t>
            </a:r>
            <a:r>
              <a:rPr lang="en-US" sz="1800" dirty="0" smtClean="0">
                <a:solidFill>
                  <a:srgbClr val="0000FF"/>
                </a:solidFill>
                <a:latin typeface="Consolas" pitchFamily="49" charset="0"/>
                <a:cs typeface="Consolas" pitchFamily="49" charset="0"/>
              </a:rPr>
              <a:t/>
            </a:r>
            <a:br>
              <a:rPr lang="en-US" sz="1800" dirty="0" smtClean="0">
                <a:solidFill>
                  <a:srgbClr val="0000FF"/>
                </a:solidFill>
                <a:latin typeface="Consolas" pitchFamily="49" charset="0"/>
                <a:cs typeface="Consolas" pitchFamily="49" charset="0"/>
              </a:rPr>
            </a:br>
            <a:r>
              <a:rPr lang="en-US" sz="1800" dirty="0" smtClean="0">
                <a:solidFill>
                  <a:srgbClr val="0000FF"/>
                </a:solidFill>
                <a:latin typeface="Consolas" pitchFamily="49" charset="0"/>
                <a:cs typeface="Consolas" pitchFamily="49" charset="0"/>
              </a:rPr>
              <a:t>               </a:t>
            </a:r>
            <a:r>
              <a:rPr lang="en-US" sz="1800" dirty="0" err="1" smtClean="0">
                <a:solidFill>
                  <a:srgbClr val="0000FF"/>
                </a:solidFill>
                <a:latin typeface="Consolas" pitchFamily="49" charset="0"/>
                <a:cs typeface="Consolas" pitchFamily="49" charset="0"/>
              </a:rPr>
              <a:t>sizeof</a:t>
            </a:r>
            <a:r>
              <a:rPr lang="en-US" sz="1800" dirty="0" smtClean="0">
                <a:solidFill>
                  <a:srgbClr val="0000FF"/>
                </a:solidFill>
                <a:latin typeface="Consolas" pitchFamily="49" charset="0"/>
                <a:cs typeface="Consolas" pitchFamily="49" charset="0"/>
              </a:rPr>
              <a:t>(points</a:t>
            </a:r>
            <a:r>
              <a:rPr lang="en-US" sz="1800" dirty="0">
                <a:solidFill>
                  <a:srgbClr val="0000FF"/>
                </a:solidFill>
                <a:latin typeface="Consolas" pitchFamily="49" charset="0"/>
                <a:cs typeface="Consolas" pitchFamily="49" charset="0"/>
              </a:rPr>
              <a:t>), points );</a:t>
            </a:r>
            <a:endParaRPr lang="en-US" sz="1800" dirty="0" smtClean="0">
              <a:solidFill>
                <a:srgbClr val="0000FF"/>
              </a:solidFill>
              <a:latin typeface="Consolas" pitchFamily="49" charset="0"/>
              <a:cs typeface="Consolas" pitchFamily="49" charset="0"/>
            </a:endParaRPr>
          </a:p>
          <a:p>
            <a:pPr>
              <a:buNone/>
            </a:pPr>
            <a:r>
              <a:rPr lang="en-US" sz="1800" dirty="0" err="1" smtClean="0">
                <a:solidFill>
                  <a:srgbClr val="0000FF"/>
                </a:solidFill>
                <a:latin typeface="Consolas" pitchFamily="49" charset="0"/>
                <a:cs typeface="Consolas" pitchFamily="49" charset="0"/>
              </a:rPr>
              <a:t>glBufferSubData</a:t>
            </a:r>
            <a:r>
              <a:rPr lang="en-US" sz="1800" dirty="0">
                <a:solidFill>
                  <a:srgbClr val="0000FF"/>
                </a:solidFill>
                <a:latin typeface="Consolas" pitchFamily="49" charset="0"/>
                <a:cs typeface="Consolas" pitchFamily="49" charset="0"/>
              </a:rPr>
              <a:t>( GL_ARRAY_BUFFER, </a:t>
            </a:r>
            <a:r>
              <a:rPr lang="en-US" sz="1800" dirty="0" err="1">
                <a:solidFill>
                  <a:srgbClr val="0000FF"/>
                </a:solidFill>
                <a:latin typeface="Consolas" pitchFamily="49" charset="0"/>
                <a:cs typeface="Consolas" pitchFamily="49" charset="0"/>
              </a:rPr>
              <a:t>sizeof</a:t>
            </a:r>
            <a:r>
              <a:rPr lang="en-US" sz="1800" dirty="0">
                <a:solidFill>
                  <a:srgbClr val="0000FF"/>
                </a:solidFill>
                <a:latin typeface="Consolas" pitchFamily="49" charset="0"/>
                <a:cs typeface="Consolas" pitchFamily="49" charset="0"/>
              </a:rPr>
              <a:t>(points), </a:t>
            </a:r>
            <a:r>
              <a:rPr lang="en-US" sz="1800" dirty="0" smtClean="0">
                <a:solidFill>
                  <a:srgbClr val="0000FF"/>
                </a:solidFill>
                <a:latin typeface="Consolas" pitchFamily="49" charset="0"/>
                <a:cs typeface="Consolas" pitchFamily="49" charset="0"/>
              </a:rPr>
              <a:t/>
            </a:r>
            <a:br>
              <a:rPr lang="en-US" sz="1800" dirty="0" smtClean="0">
                <a:solidFill>
                  <a:srgbClr val="0000FF"/>
                </a:solidFill>
                <a:latin typeface="Consolas" pitchFamily="49" charset="0"/>
                <a:cs typeface="Consolas" pitchFamily="49" charset="0"/>
              </a:rPr>
            </a:br>
            <a:r>
              <a:rPr lang="en-US" sz="1800" dirty="0" smtClean="0">
                <a:solidFill>
                  <a:srgbClr val="0000FF"/>
                </a:solidFill>
                <a:latin typeface="Consolas" pitchFamily="49" charset="0"/>
                <a:cs typeface="Consolas" pitchFamily="49" charset="0"/>
              </a:rPr>
              <a:t>               </a:t>
            </a:r>
            <a:r>
              <a:rPr lang="en-US" sz="1800" dirty="0" err="1" smtClean="0">
                <a:solidFill>
                  <a:srgbClr val="0000FF"/>
                </a:solidFill>
                <a:latin typeface="Consolas" pitchFamily="49" charset="0"/>
                <a:cs typeface="Consolas" pitchFamily="49" charset="0"/>
              </a:rPr>
              <a:t>sizeof</a:t>
            </a:r>
            <a:r>
              <a:rPr lang="en-US" sz="1800" dirty="0" smtClean="0">
                <a:solidFill>
                  <a:srgbClr val="0000FF"/>
                </a:solidFill>
                <a:latin typeface="Consolas" pitchFamily="49" charset="0"/>
                <a:cs typeface="Consolas" pitchFamily="49" charset="0"/>
              </a:rPr>
              <a:t>(colors</a:t>
            </a:r>
            <a:r>
              <a:rPr lang="en-US" sz="1800" dirty="0">
                <a:solidFill>
                  <a:srgbClr val="0000FF"/>
                </a:solidFill>
                <a:latin typeface="Consolas" pitchFamily="49" charset="0"/>
                <a:cs typeface="Consolas" pitchFamily="49" charset="0"/>
              </a:rPr>
              <a:t>), colors );</a:t>
            </a:r>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err="1" smtClean="0"/>
              <a:t>VBOs</a:t>
            </a:r>
            <a:r>
              <a:rPr lang="en-US" sz="2400" dirty="0" smtClean="0"/>
              <a:t> in Code</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254000" y="758514"/>
            <a:ext cx="6807200" cy="3124200"/>
          </a:xfrm>
        </p:spPr>
        <p:txBody>
          <a:bodyPr/>
          <a:lstStyle/>
          <a:p>
            <a:pPr eaLnBrk="1" hangingPunct="1">
              <a:buClr>
                <a:srgbClr val="0000FF"/>
              </a:buClr>
              <a:buFont typeface="Wingdings" charset="2"/>
              <a:buChar char="§"/>
            </a:pPr>
            <a:r>
              <a:rPr lang="en-US" sz="2400" dirty="0" smtClean="0">
                <a:ea typeface="ＭＳ Ｐゴシック" charset="-128"/>
                <a:cs typeface="ＭＳ Ｐゴシック" charset="-128"/>
              </a:rPr>
              <a:t>Application vertex data enters the OpenGL pipeline through the vertex shader</a:t>
            </a:r>
          </a:p>
          <a:p>
            <a:pPr eaLnBrk="1" hangingPunct="1">
              <a:buClr>
                <a:srgbClr val="0000FF"/>
              </a:buClr>
              <a:buFont typeface="Wingdings" charset="2"/>
              <a:buChar char="§"/>
            </a:pPr>
            <a:r>
              <a:rPr lang="en-US" sz="2400" dirty="0" smtClean="0">
                <a:ea typeface="ＭＳ Ｐゴシック" charset="-128"/>
                <a:cs typeface="ＭＳ Ｐゴシック" charset="-128"/>
              </a:rPr>
              <a:t>Need </a:t>
            </a:r>
            <a:r>
              <a:rPr lang="en-US" sz="2400" dirty="0">
                <a:ea typeface="ＭＳ Ｐゴシック" charset="-128"/>
                <a:cs typeface="ＭＳ Ｐゴシック" charset="-128"/>
              </a:rPr>
              <a:t>to </a:t>
            </a:r>
            <a:r>
              <a:rPr lang="en-US" sz="2400" dirty="0" smtClean="0">
                <a:ea typeface="ＭＳ Ｐゴシック" charset="-128"/>
                <a:cs typeface="ＭＳ Ｐゴシック" charset="-128"/>
              </a:rPr>
              <a:t>connect vertex data to shader variables</a:t>
            </a:r>
          </a:p>
          <a:p>
            <a:pPr lvl="1">
              <a:buClr>
                <a:srgbClr val="0000FF"/>
              </a:buClr>
              <a:buFont typeface="Wingdings" charset="2"/>
              <a:buChar char="§"/>
            </a:pPr>
            <a:r>
              <a:rPr lang="en-US" sz="2000" dirty="0" smtClean="0">
                <a:ea typeface="ＭＳ Ｐゴシック" charset="-128"/>
                <a:cs typeface="ＭＳ Ｐゴシック" charset="-128"/>
              </a:rPr>
              <a:t>requires knowing the attribute location</a:t>
            </a:r>
          </a:p>
          <a:p>
            <a:pPr eaLnBrk="1" hangingPunct="1">
              <a:buClr>
                <a:srgbClr val="0000FF"/>
              </a:buClr>
              <a:buFont typeface="Wingdings" charset="2"/>
              <a:buChar char="§"/>
            </a:pPr>
            <a:r>
              <a:rPr lang="en-US" sz="2400" dirty="0" smtClean="0">
                <a:ea typeface="ＭＳ Ｐゴシック" charset="-128"/>
                <a:cs typeface="ＭＳ Ｐゴシック" charset="-128"/>
              </a:rPr>
              <a:t>Attribute location can either be</a:t>
            </a:r>
            <a:r>
              <a:rPr lang="en-US" sz="2400" dirty="0">
                <a:ea typeface="ＭＳ Ｐゴシック" charset="-128"/>
                <a:cs typeface="ＭＳ Ｐゴシック" charset="-128"/>
              </a:rPr>
              <a:t> </a:t>
            </a:r>
            <a:r>
              <a:rPr lang="en-US" sz="2400" dirty="0" smtClean="0">
                <a:ea typeface="ＭＳ Ｐゴシック" charset="-128"/>
                <a:cs typeface="ＭＳ Ｐゴシック" charset="-128"/>
              </a:rPr>
              <a:t>queried by calling </a:t>
            </a:r>
            <a:r>
              <a:rPr lang="en-US" sz="2400" dirty="0" err="1" smtClean="0">
                <a:solidFill>
                  <a:srgbClr val="0000FF"/>
                </a:solidFill>
                <a:latin typeface="Consolas" pitchFamily="49" charset="0"/>
                <a:ea typeface="ＭＳ Ｐゴシック" charset="-128"/>
                <a:cs typeface="Consolas" pitchFamily="49" charset="0"/>
              </a:rPr>
              <a:t>glGetVertexAttribLocation</a:t>
            </a:r>
            <a:r>
              <a:rPr lang="en-US" sz="2400" dirty="0" smtClean="0">
                <a:solidFill>
                  <a:srgbClr val="0000FF"/>
                </a:solidFill>
                <a:latin typeface="Consolas" pitchFamily="49" charset="0"/>
                <a:ea typeface="ＭＳ Ｐゴシック" charset="-128"/>
                <a:cs typeface="Consolas" pitchFamily="49" charset="0"/>
              </a:rPr>
              <a:t>()</a:t>
            </a:r>
          </a:p>
        </p:txBody>
      </p:sp>
      <p:sp>
        <p:nvSpPr>
          <p:cNvPr id="515074" name="Rectangle 2"/>
          <p:cNvSpPr>
            <a:spLocks noGrp="1" noChangeArrowheads="1"/>
          </p:cNvSpPr>
          <p:nvPr>
            <p:ph type="title" idx="4294967295"/>
          </p:nvPr>
        </p:nvSpPr>
        <p:spPr>
          <a:xfrm>
            <a:off x="0" y="0"/>
            <a:ext cx="6721475" cy="579438"/>
          </a:xfrm>
          <a:prstGeom prst="rect">
            <a:avLst/>
          </a:prstGeom>
        </p:spPr>
        <p:txBody>
          <a:bodyPr>
            <a:noAutofit/>
          </a:bodyPr>
          <a:lstStyle/>
          <a:p>
            <a:pPr eaLnBrk="1" hangingPunct="1">
              <a:defRPr/>
            </a:pPr>
            <a:r>
              <a:rPr lang="en-US" sz="2200" dirty="0" smtClean="0">
                <a:ea typeface="+mj-ea"/>
                <a:cs typeface="+mj-cs"/>
              </a:rPr>
              <a:t>Connecting Vertex Shaders with Geometric Data</a:t>
            </a:r>
            <a:endParaRPr lang="en-US" sz="2200" dirty="0">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type="body" idx="1"/>
          </p:nvPr>
        </p:nvSpPr>
        <p:spPr>
          <a:xfrm>
            <a:off x="254000" y="495300"/>
            <a:ext cx="6807200" cy="3124200"/>
          </a:xfrm>
        </p:spPr>
        <p:txBody>
          <a:bodyPr>
            <a:noAutofit/>
          </a:bodyPr>
          <a:lstStyle/>
          <a:p>
            <a:pPr>
              <a:buNone/>
            </a:pPr>
            <a:r>
              <a:rPr lang="en-US" sz="1400" dirty="0" smtClean="0">
                <a:solidFill>
                  <a:srgbClr val="0000FF"/>
                </a:solidFill>
                <a:latin typeface="Consolas" pitchFamily="49" charset="0"/>
                <a:cs typeface="Consolas" pitchFamily="49" charset="0"/>
              </a:rPr>
              <a:t>// set up vertex arrays (after shaders are loaded)</a:t>
            </a:r>
          </a:p>
          <a:p>
            <a:pPr>
              <a:buNone/>
            </a:pPr>
            <a:r>
              <a:rPr lang="en-US" sz="1400" dirty="0" err="1" smtClean="0">
                <a:solidFill>
                  <a:srgbClr val="0000FF"/>
                </a:solidFill>
                <a:latin typeface="Consolas" pitchFamily="49" charset="0"/>
                <a:cs typeface="Consolas" pitchFamily="49" charset="0"/>
              </a:rPr>
              <a:t>GLuint</a:t>
            </a:r>
            <a:r>
              <a:rPr lang="en-US" sz="1400" dirty="0" smtClean="0">
                <a:solidFill>
                  <a:srgbClr val="0000FF"/>
                </a:solidFill>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vPosition</a:t>
            </a:r>
            <a:r>
              <a:rPr lang="en-US" sz="1400" dirty="0" smtClean="0">
                <a:solidFill>
                  <a:srgbClr val="0000FF"/>
                </a:solidFill>
                <a:latin typeface="Consolas" pitchFamily="49" charset="0"/>
                <a:cs typeface="Consolas" pitchFamily="49" charset="0"/>
              </a:rPr>
              <a:t> = </a:t>
            </a:r>
            <a:r>
              <a:rPr lang="en-US" sz="1400" dirty="0" err="1" smtClean="0">
                <a:solidFill>
                  <a:srgbClr val="0000FF"/>
                </a:solidFill>
                <a:latin typeface="Consolas" pitchFamily="49" charset="0"/>
                <a:cs typeface="Consolas" pitchFamily="49" charset="0"/>
              </a:rPr>
              <a:t>glGetAttribLocation</a:t>
            </a:r>
            <a:r>
              <a:rPr lang="en-US" sz="1400" dirty="0" smtClean="0">
                <a:solidFill>
                  <a:srgbClr val="0000FF"/>
                </a:solidFill>
                <a:latin typeface="Consolas" pitchFamily="49" charset="0"/>
                <a:cs typeface="Consolas" pitchFamily="49" charset="0"/>
              </a:rPr>
              <a:t>( program, "</a:t>
            </a:r>
            <a:r>
              <a:rPr lang="en-US" sz="1400" dirty="0" err="1" smtClean="0">
                <a:solidFill>
                  <a:srgbClr val="0000FF"/>
                </a:solidFill>
                <a:latin typeface="Consolas" pitchFamily="49" charset="0"/>
                <a:cs typeface="Consolas" pitchFamily="49" charset="0"/>
              </a:rPr>
              <a:t>vPosition</a:t>
            </a:r>
            <a:r>
              <a:rPr lang="en-US" sz="1400" dirty="0" smtClean="0">
                <a:solidFill>
                  <a:srgbClr val="0000FF"/>
                </a:solidFill>
                <a:latin typeface="Consolas" pitchFamily="49" charset="0"/>
                <a:cs typeface="Consolas" pitchFamily="49" charset="0"/>
              </a:rPr>
              <a:t>" );</a:t>
            </a:r>
          </a:p>
          <a:p>
            <a:pPr>
              <a:buNone/>
            </a:pPr>
            <a:r>
              <a:rPr lang="en-US" sz="1400" dirty="0" err="1" smtClean="0">
                <a:solidFill>
                  <a:srgbClr val="0000FF"/>
                </a:solidFill>
                <a:latin typeface="Consolas" pitchFamily="49" charset="0"/>
                <a:cs typeface="Consolas" pitchFamily="49" charset="0"/>
              </a:rPr>
              <a:t>glEnableVertexAttribArray</a:t>
            </a:r>
            <a:r>
              <a:rPr lang="en-US" sz="1400" dirty="0" smtClean="0">
                <a:solidFill>
                  <a:srgbClr val="0000FF"/>
                </a:solidFill>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vPosition</a:t>
            </a:r>
            <a:r>
              <a:rPr lang="en-US" sz="1400" dirty="0" smtClean="0">
                <a:solidFill>
                  <a:srgbClr val="0000FF"/>
                </a:solidFill>
                <a:latin typeface="Consolas" pitchFamily="49" charset="0"/>
                <a:cs typeface="Consolas" pitchFamily="49" charset="0"/>
              </a:rPr>
              <a:t> );</a:t>
            </a:r>
          </a:p>
          <a:p>
            <a:pPr>
              <a:buNone/>
            </a:pPr>
            <a:r>
              <a:rPr lang="en-US" sz="1400" dirty="0" err="1" smtClean="0">
                <a:solidFill>
                  <a:srgbClr val="0000FF"/>
                </a:solidFill>
                <a:latin typeface="Consolas" pitchFamily="49" charset="0"/>
                <a:cs typeface="Consolas" pitchFamily="49" charset="0"/>
              </a:rPr>
              <a:t>glVertexAttribPointer</a:t>
            </a:r>
            <a:r>
              <a:rPr lang="en-US" sz="1400" dirty="0" smtClean="0">
                <a:solidFill>
                  <a:srgbClr val="0000FF"/>
                </a:solidFill>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vPosition</a:t>
            </a:r>
            <a:r>
              <a:rPr lang="en-US" sz="1400" dirty="0" smtClean="0">
                <a:solidFill>
                  <a:srgbClr val="0000FF"/>
                </a:solidFill>
                <a:latin typeface="Consolas" pitchFamily="49" charset="0"/>
                <a:cs typeface="Consolas" pitchFamily="49" charset="0"/>
              </a:rPr>
              <a:t>, 4, GL_FLOAT, GL_FALSE, 0,</a:t>
            </a:r>
          </a:p>
          <a:p>
            <a:pPr>
              <a:buNone/>
            </a:pPr>
            <a:r>
              <a:rPr lang="en-US" sz="1400" dirty="0" smtClean="0">
                <a:solidFill>
                  <a:srgbClr val="0000FF"/>
                </a:solidFill>
                <a:latin typeface="Consolas" pitchFamily="49" charset="0"/>
                <a:cs typeface="Consolas" pitchFamily="49" charset="0"/>
              </a:rPr>
              <a:t>                        BUFFER_OFFSET(0) );</a:t>
            </a:r>
          </a:p>
          <a:p>
            <a:pPr>
              <a:buNone/>
            </a:pPr>
            <a:endParaRPr lang="en-US" sz="1400" dirty="0" smtClean="0">
              <a:solidFill>
                <a:srgbClr val="0000FF"/>
              </a:solidFill>
              <a:latin typeface="Consolas" pitchFamily="49" charset="0"/>
              <a:cs typeface="Consolas" pitchFamily="49" charset="0"/>
            </a:endParaRPr>
          </a:p>
          <a:p>
            <a:pPr>
              <a:buNone/>
            </a:pPr>
            <a:r>
              <a:rPr lang="en-US" sz="1400" dirty="0" err="1" smtClean="0">
                <a:solidFill>
                  <a:srgbClr val="0000FF"/>
                </a:solidFill>
                <a:latin typeface="Consolas" pitchFamily="49" charset="0"/>
                <a:cs typeface="Consolas" pitchFamily="49" charset="0"/>
              </a:rPr>
              <a:t>GLuint</a:t>
            </a:r>
            <a:r>
              <a:rPr lang="en-US" sz="1400" dirty="0" smtClean="0">
                <a:solidFill>
                  <a:srgbClr val="0000FF"/>
                </a:solidFill>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vColor</a:t>
            </a:r>
            <a:r>
              <a:rPr lang="en-US" sz="1400" dirty="0" smtClean="0">
                <a:solidFill>
                  <a:srgbClr val="0000FF"/>
                </a:solidFill>
                <a:latin typeface="Consolas" pitchFamily="49" charset="0"/>
                <a:cs typeface="Consolas" pitchFamily="49" charset="0"/>
              </a:rPr>
              <a:t> = </a:t>
            </a:r>
            <a:r>
              <a:rPr lang="en-US" sz="1400" dirty="0" err="1" smtClean="0">
                <a:solidFill>
                  <a:srgbClr val="0000FF"/>
                </a:solidFill>
                <a:latin typeface="Consolas" pitchFamily="49" charset="0"/>
                <a:cs typeface="Consolas" pitchFamily="49" charset="0"/>
              </a:rPr>
              <a:t>glGetAttribLocation</a:t>
            </a:r>
            <a:r>
              <a:rPr lang="en-US" sz="1400" dirty="0" smtClean="0">
                <a:solidFill>
                  <a:srgbClr val="0000FF"/>
                </a:solidFill>
                <a:latin typeface="Consolas" pitchFamily="49" charset="0"/>
                <a:cs typeface="Consolas" pitchFamily="49" charset="0"/>
              </a:rPr>
              <a:t>( program, "</a:t>
            </a:r>
            <a:r>
              <a:rPr lang="en-US" sz="1400" dirty="0" err="1" smtClean="0">
                <a:solidFill>
                  <a:srgbClr val="0000FF"/>
                </a:solidFill>
                <a:latin typeface="Consolas" pitchFamily="49" charset="0"/>
                <a:cs typeface="Consolas" pitchFamily="49" charset="0"/>
              </a:rPr>
              <a:t>vColor</a:t>
            </a:r>
            <a:r>
              <a:rPr lang="en-US" sz="1400" dirty="0" smtClean="0">
                <a:solidFill>
                  <a:srgbClr val="0000FF"/>
                </a:solidFill>
                <a:latin typeface="Consolas" pitchFamily="49" charset="0"/>
                <a:cs typeface="Consolas" pitchFamily="49" charset="0"/>
              </a:rPr>
              <a:t>" );</a:t>
            </a:r>
          </a:p>
          <a:p>
            <a:pPr>
              <a:buNone/>
            </a:pPr>
            <a:r>
              <a:rPr lang="en-US" sz="1400" dirty="0" err="1" smtClean="0">
                <a:solidFill>
                  <a:srgbClr val="0000FF"/>
                </a:solidFill>
                <a:latin typeface="Consolas" pitchFamily="49" charset="0"/>
                <a:cs typeface="Consolas" pitchFamily="49" charset="0"/>
              </a:rPr>
              <a:t>glEnableVertexAttribArray</a:t>
            </a:r>
            <a:r>
              <a:rPr lang="en-US" sz="1400" dirty="0" smtClean="0">
                <a:solidFill>
                  <a:srgbClr val="0000FF"/>
                </a:solidFill>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vColor</a:t>
            </a:r>
            <a:r>
              <a:rPr lang="en-US" sz="1400" dirty="0" smtClean="0">
                <a:solidFill>
                  <a:srgbClr val="0000FF"/>
                </a:solidFill>
                <a:latin typeface="Consolas" pitchFamily="49" charset="0"/>
                <a:cs typeface="Consolas" pitchFamily="49" charset="0"/>
              </a:rPr>
              <a:t> );</a:t>
            </a:r>
          </a:p>
          <a:p>
            <a:pPr>
              <a:buNone/>
            </a:pPr>
            <a:r>
              <a:rPr lang="en-US" sz="1400" dirty="0" err="1" smtClean="0">
                <a:solidFill>
                  <a:srgbClr val="0000FF"/>
                </a:solidFill>
                <a:latin typeface="Consolas" pitchFamily="49" charset="0"/>
                <a:cs typeface="Consolas" pitchFamily="49" charset="0"/>
              </a:rPr>
              <a:t>glVertexAttribPointer</a:t>
            </a:r>
            <a:r>
              <a:rPr lang="en-US" sz="1400" dirty="0" smtClean="0">
                <a:solidFill>
                  <a:srgbClr val="0000FF"/>
                </a:solidFill>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vColor</a:t>
            </a:r>
            <a:r>
              <a:rPr lang="en-US" sz="1400" dirty="0" smtClean="0">
                <a:solidFill>
                  <a:srgbClr val="0000FF"/>
                </a:solidFill>
                <a:latin typeface="Consolas" pitchFamily="49" charset="0"/>
                <a:cs typeface="Consolas" pitchFamily="49" charset="0"/>
              </a:rPr>
              <a:t>, 4, GL_FLOAT, GL_FALSE, 0,</a:t>
            </a:r>
          </a:p>
          <a:p>
            <a:pPr>
              <a:buNone/>
            </a:pPr>
            <a:r>
              <a:rPr lang="en-US" sz="1400" dirty="0" smtClean="0">
                <a:solidFill>
                  <a:srgbClr val="0000FF"/>
                </a:solidFill>
                <a:latin typeface="Consolas" pitchFamily="49" charset="0"/>
                <a:cs typeface="Consolas" pitchFamily="49" charset="0"/>
              </a:rPr>
              <a:t>                       BUFFER_OFFSET(</a:t>
            </a:r>
            <a:r>
              <a:rPr lang="en-US" sz="1400" dirty="0" err="1" smtClean="0">
                <a:solidFill>
                  <a:srgbClr val="0000FF"/>
                </a:solidFill>
                <a:latin typeface="Consolas" pitchFamily="49" charset="0"/>
                <a:cs typeface="Consolas" pitchFamily="49" charset="0"/>
              </a:rPr>
              <a:t>sizeof</a:t>
            </a:r>
            <a:r>
              <a:rPr lang="en-US" sz="1400" dirty="0" smtClean="0">
                <a:solidFill>
                  <a:srgbClr val="0000FF"/>
                </a:solidFill>
                <a:latin typeface="Consolas" pitchFamily="49" charset="0"/>
                <a:cs typeface="Consolas" pitchFamily="49" charset="0"/>
              </a:rPr>
              <a:t>(points)) );</a:t>
            </a:r>
            <a:endParaRPr lang="en-US" sz="1400" dirty="0">
              <a:solidFill>
                <a:srgbClr val="0000FF"/>
              </a:solidFill>
              <a:latin typeface="Consolas" pitchFamily="49" charset="0"/>
              <a:cs typeface="Consolas" pitchFamily="49" charset="0"/>
            </a:endParaRPr>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Vertex Array Code</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58" name="Rectangle 22"/>
          <p:cNvSpPr>
            <a:spLocks noGrp="1" noChangeArrowheads="1"/>
          </p:cNvSpPr>
          <p:nvPr>
            <p:ph type="body" idx="4294967295"/>
          </p:nvPr>
        </p:nvSpPr>
        <p:spPr>
          <a:xfrm>
            <a:off x="0" y="914400"/>
            <a:ext cx="6731000" cy="3063875"/>
          </a:xfrm>
          <a:prstGeom prst="rect">
            <a:avLst/>
          </a:prstGeom>
        </p:spPr>
        <p:txBody>
          <a:bodyPr/>
          <a:lstStyle/>
          <a:p>
            <a:pPr eaLnBrk="1" hangingPunct="1">
              <a:buClr>
                <a:srgbClr val="0000FF"/>
              </a:buClr>
              <a:buFont typeface="Wingdings" charset="2"/>
              <a:buChar char="§"/>
            </a:pPr>
            <a:r>
              <a:rPr lang="en-US" dirty="0">
                <a:ea typeface="ＭＳ Ｐゴシック" charset="-128"/>
                <a:cs typeface="ＭＳ Ｐゴシック" charset="-128"/>
              </a:rPr>
              <a:t>For contiguous groups of </a:t>
            </a:r>
            <a:r>
              <a:rPr lang="en-US" dirty="0" smtClean="0">
                <a:ea typeface="ＭＳ Ｐゴシック" charset="-128"/>
                <a:cs typeface="ＭＳ Ｐゴシック" charset="-128"/>
              </a:rPr>
              <a:t>vertices</a:t>
            </a:r>
          </a:p>
          <a:p>
            <a:pPr eaLnBrk="1" hangingPunct="1">
              <a:buClr>
                <a:srgbClr val="0000FF"/>
              </a:buClr>
              <a:buFont typeface="Wingdings" charset="2"/>
              <a:buChar char="§"/>
            </a:pPr>
            <a:endParaRPr lang="en-US" dirty="0" smtClean="0">
              <a:ea typeface="ＭＳ Ｐゴシック" charset="-128"/>
              <a:cs typeface="ＭＳ Ｐゴシック" charset="-128"/>
            </a:endParaRPr>
          </a:p>
          <a:p>
            <a:pPr eaLnBrk="1" hangingPunct="1">
              <a:buClr>
                <a:srgbClr val="0000FF"/>
              </a:buClr>
              <a:buFont typeface="Wingdings" charset="2"/>
              <a:buChar char="§"/>
            </a:pPr>
            <a:r>
              <a:rPr lang="en-US" dirty="0" smtClean="0">
                <a:ea typeface="ＭＳ Ｐゴシック" charset="-128"/>
                <a:cs typeface="ＭＳ Ｐゴシック" charset="-128"/>
              </a:rPr>
              <a:t>Usually invoked in display callback</a:t>
            </a:r>
          </a:p>
          <a:p>
            <a:pPr eaLnBrk="1" hangingPunct="1">
              <a:buClr>
                <a:srgbClr val="0000FF"/>
              </a:buClr>
              <a:buFont typeface="Wingdings" charset="2"/>
              <a:buChar char="§"/>
            </a:pPr>
            <a:r>
              <a:rPr lang="en-US" dirty="0" smtClean="0">
                <a:ea typeface="ＭＳ Ｐゴシック" charset="-128"/>
                <a:cs typeface="ＭＳ Ｐゴシック" charset="-128"/>
              </a:rPr>
              <a:t>Initiates vertex shader</a:t>
            </a:r>
            <a:endParaRPr lang="en-US" dirty="0">
              <a:ea typeface="ＭＳ Ｐゴシック" charset="-128"/>
              <a:cs typeface="ＭＳ Ｐゴシック" charset="-128"/>
            </a:endParaRPr>
          </a:p>
        </p:txBody>
      </p:sp>
      <p:sp>
        <p:nvSpPr>
          <p:cNvPr id="516098" name="Rectangle 2"/>
          <p:cNvSpPr>
            <a:spLocks noGrp="1" noChangeArrowheads="1"/>
          </p:cNvSpPr>
          <p:nvPr>
            <p:ph type="title" idx="4294967295"/>
          </p:nvPr>
        </p:nvSpPr>
        <p:spPr>
          <a:xfrm>
            <a:off x="9525" y="0"/>
            <a:ext cx="6721475" cy="609600"/>
          </a:xfrm>
          <a:prstGeom prst="rect">
            <a:avLst/>
          </a:prstGeom>
        </p:spPr>
        <p:txBody>
          <a:bodyPr/>
          <a:lstStyle/>
          <a:p>
            <a:pPr eaLnBrk="1" hangingPunct="1">
              <a:defRPr/>
            </a:pPr>
            <a:r>
              <a:rPr lang="en-US" sz="2400" dirty="0">
                <a:ea typeface="+mj-ea"/>
                <a:cs typeface="+mj-cs"/>
              </a:rPr>
              <a:t>Drawing Geometric Primitives</a:t>
            </a:r>
          </a:p>
        </p:txBody>
      </p:sp>
      <p:sp>
        <p:nvSpPr>
          <p:cNvPr id="65557" name="Text Box 21"/>
          <p:cNvSpPr txBox="1">
            <a:spLocks noChangeArrowheads="1"/>
          </p:cNvSpPr>
          <p:nvPr/>
        </p:nvSpPr>
        <p:spPr bwMode="auto">
          <a:xfrm>
            <a:off x="533400" y="1447800"/>
            <a:ext cx="6248400" cy="342943"/>
          </a:xfrm>
          <a:prstGeom prst="rect">
            <a:avLst/>
          </a:prstGeom>
          <a:noFill/>
          <a:ln w="9525">
            <a:noFill/>
            <a:miter lim="800000"/>
            <a:headEnd/>
            <a:tailEnd/>
          </a:ln>
        </p:spPr>
        <p:txBody>
          <a:bodyPr wrap="square" lIns="65306" tIns="32653" rIns="65306" bIns="32653">
            <a:prstTxWarp prst="textNoShape">
              <a:avLst/>
            </a:prstTxWarp>
            <a:spAutoFit/>
          </a:bodyPr>
          <a:lstStyle/>
          <a:p>
            <a:pPr>
              <a:spcBef>
                <a:spcPct val="50000"/>
              </a:spcBef>
            </a:pPr>
            <a:r>
              <a:rPr lang="en-US" dirty="0">
                <a:solidFill>
                  <a:srgbClr val="0000FF"/>
                </a:solidFill>
                <a:latin typeface="Consolas" pitchFamily="49" charset="0"/>
                <a:cs typeface="Consolas" pitchFamily="49" charset="0"/>
              </a:rPr>
              <a:t>glDrawArrays( </a:t>
            </a:r>
            <a:r>
              <a:rPr lang="en-US" dirty="0" smtClean="0">
                <a:solidFill>
                  <a:srgbClr val="0000FF"/>
                </a:solidFill>
                <a:latin typeface="Consolas" pitchFamily="49" charset="0"/>
                <a:cs typeface="Consolas" pitchFamily="49" charset="0"/>
              </a:rPr>
              <a:t>GL_TRIANGLES, 0</a:t>
            </a:r>
            <a:r>
              <a:rPr lang="en-US" dirty="0">
                <a:solidFill>
                  <a:srgbClr val="0000FF"/>
                </a:solidFill>
                <a:latin typeface="Consolas" pitchFamily="49" charset="0"/>
                <a:cs typeface="Consolas" pitchFamily="49" charset="0"/>
              </a:rPr>
              <a:t>,</a:t>
            </a:r>
            <a:r>
              <a:rPr lang="en-US" dirty="0" smtClean="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NumVertices</a:t>
            </a:r>
            <a:r>
              <a:rPr lang="en-US" dirty="0" smtClean="0">
                <a:solidFill>
                  <a:srgbClr val="0000FF"/>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Shaders and GLSL</a:t>
            </a:r>
            <a:endParaRPr lang="en-US" dirty="0"/>
          </a:p>
        </p:txBody>
      </p:sp>
      <p:sp>
        <p:nvSpPr>
          <p:cNvPr id="9" name="Subtitle 8"/>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304800" y="579438"/>
            <a:ext cx="6807200" cy="3124200"/>
          </a:xfrm>
        </p:spPr>
        <p:txBody>
          <a:bodyPr/>
          <a:lstStyle/>
          <a:p>
            <a:pPr eaLnBrk="1" hangingPunct="1">
              <a:lnSpc>
                <a:spcPct val="100000"/>
              </a:lnSpc>
              <a:spcBef>
                <a:spcPct val="0"/>
              </a:spcBef>
              <a:spcAft>
                <a:spcPct val="0"/>
              </a:spcAft>
              <a:buFontTx/>
              <a:buNone/>
            </a:pPr>
            <a:r>
              <a:rPr lang="en-US" sz="1800" kern="1200" dirty="0" smtClean="0">
                <a:latin typeface="Arial" charset="0"/>
                <a:ea typeface="ＭＳ Ｐゴシック" charset="0"/>
                <a:cs typeface="ＭＳ Ｐゴシック" charset="0"/>
              </a:rPr>
              <a:t>Scalar types: </a:t>
            </a:r>
            <a:r>
              <a:rPr lang="en-US" sz="1800" kern="1200" dirty="0" smtClean="0">
                <a:solidFill>
                  <a:srgbClr val="0000FF"/>
                </a:solidFill>
                <a:latin typeface="Arial" charset="0"/>
                <a:ea typeface="ＭＳ Ｐゴシック" charset="0"/>
                <a:cs typeface="ＭＳ Ｐゴシック" charset="0"/>
              </a:rPr>
              <a:t>float, </a:t>
            </a:r>
            <a:r>
              <a:rPr lang="en-US" sz="1800" kern="1200" dirty="0" err="1" smtClean="0">
                <a:solidFill>
                  <a:srgbClr val="0000FF"/>
                </a:solidFill>
                <a:latin typeface="Arial" charset="0"/>
                <a:ea typeface="ＭＳ Ｐゴシック" charset="0"/>
                <a:cs typeface="ＭＳ Ｐゴシック" charset="0"/>
              </a:rPr>
              <a:t>int</a:t>
            </a:r>
            <a:r>
              <a:rPr lang="en-US" sz="1800" kern="1200" dirty="0" smtClean="0">
                <a:solidFill>
                  <a:srgbClr val="0000FF"/>
                </a:solidFill>
                <a:latin typeface="Arial" charset="0"/>
                <a:ea typeface="ＭＳ Ｐゴシック" charset="0"/>
                <a:cs typeface="ＭＳ Ｐゴシック" charset="0"/>
              </a:rPr>
              <a:t>, </a:t>
            </a:r>
            <a:r>
              <a:rPr lang="en-US" sz="1800" kern="1200" dirty="0" err="1" smtClean="0">
                <a:solidFill>
                  <a:srgbClr val="0000FF"/>
                </a:solidFill>
                <a:latin typeface="Arial" charset="0"/>
                <a:ea typeface="ＭＳ Ｐゴシック" charset="0"/>
                <a:cs typeface="ＭＳ Ｐゴシック" charset="0"/>
              </a:rPr>
              <a:t>bool</a:t>
            </a:r>
            <a:endParaRPr lang="en-US" sz="1800" kern="1200" dirty="0" smtClean="0">
              <a:solidFill>
                <a:srgbClr val="0000FF"/>
              </a:solidFill>
              <a:latin typeface="Arial" charset="0"/>
              <a:ea typeface="ＭＳ Ｐゴシック" charset="0"/>
              <a:cs typeface="ＭＳ Ｐゴシック" charset="0"/>
            </a:endParaRPr>
          </a:p>
          <a:p>
            <a:pPr eaLnBrk="1" hangingPunct="1">
              <a:lnSpc>
                <a:spcPct val="100000"/>
              </a:lnSpc>
              <a:spcBef>
                <a:spcPct val="0"/>
              </a:spcBef>
              <a:spcAft>
                <a:spcPct val="0"/>
              </a:spcAft>
              <a:buFontTx/>
              <a:buNone/>
            </a:pPr>
            <a:endParaRPr lang="en-US" sz="1800" kern="1200" dirty="0" smtClean="0">
              <a:latin typeface="Arial" charset="0"/>
              <a:ea typeface="ＭＳ Ｐゴシック" charset="0"/>
              <a:cs typeface="ＭＳ Ｐゴシック" charset="0"/>
            </a:endParaRPr>
          </a:p>
          <a:p>
            <a:pPr eaLnBrk="1" hangingPunct="1">
              <a:lnSpc>
                <a:spcPct val="100000"/>
              </a:lnSpc>
              <a:spcBef>
                <a:spcPct val="0"/>
              </a:spcBef>
              <a:spcAft>
                <a:spcPct val="0"/>
              </a:spcAft>
              <a:buFontTx/>
              <a:buNone/>
            </a:pPr>
            <a:r>
              <a:rPr lang="en-US" sz="1800" kern="1200" dirty="0" smtClean="0">
                <a:latin typeface="Arial" charset="0"/>
                <a:ea typeface="ＭＳ Ｐゴシック" charset="0"/>
                <a:cs typeface="ＭＳ Ｐゴシック" charset="0"/>
              </a:rPr>
              <a:t>Vector types: </a:t>
            </a:r>
            <a:r>
              <a:rPr lang="en-US" sz="1800" kern="1200" dirty="0" smtClean="0">
                <a:solidFill>
                  <a:srgbClr val="0000FF"/>
                </a:solidFill>
                <a:latin typeface="Arial" charset="0"/>
                <a:ea typeface="ＭＳ Ｐゴシック" charset="0"/>
                <a:cs typeface="ＭＳ Ｐゴシック" charset="0"/>
              </a:rPr>
              <a:t>vec2, vec3, vec4</a:t>
            </a:r>
          </a:p>
          <a:p>
            <a:pPr eaLnBrk="1" hangingPunct="1">
              <a:lnSpc>
                <a:spcPct val="100000"/>
              </a:lnSpc>
              <a:spcBef>
                <a:spcPct val="0"/>
              </a:spcBef>
              <a:spcAft>
                <a:spcPct val="0"/>
              </a:spcAft>
              <a:buFontTx/>
              <a:buNone/>
            </a:pPr>
            <a:r>
              <a:rPr lang="en-US" sz="1800" kern="1200" dirty="0" smtClean="0">
                <a:solidFill>
                  <a:srgbClr val="0000FF"/>
                </a:solidFill>
                <a:latin typeface="Arial" charset="0"/>
                <a:ea typeface="ＭＳ Ｐゴシック" charset="0"/>
                <a:cs typeface="ＭＳ Ｐゴシック" charset="0"/>
              </a:rPr>
              <a:t>                      ivec2, ivec3, ivec4</a:t>
            </a:r>
          </a:p>
          <a:p>
            <a:pPr eaLnBrk="1" hangingPunct="1">
              <a:lnSpc>
                <a:spcPct val="100000"/>
              </a:lnSpc>
              <a:spcBef>
                <a:spcPct val="0"/>
              </a:spcBef>
              <a:spcAft>
                <a:spcPct val="0"/>
              </a:spcAft>
              <a:buFontTx/>
              <a:buNone/>
            </a:pPr>
            <a:r>
              <a:rPr lang="en-US" sz="1800" kern="1200" dirty="0" smtClean="0">
                <a:solidFill>
                  <a:srgbClr val="0000FF"/>
                </a:solidFill>
                <a:latin typeface="Arial" charset="0"/>
                <a:ea typeface="ＭＳ Ｐゴシック" charset="0"/>
                <a:cs typeface="ＭＳ Ｐゴシック" charset="0"/>
              </a:rPr>
              <a:t>                      bvec2, bvec3, bvec4</a:t>
            </a:r>
          </a:p>
          <a:p>
            <a:pPr eaLnBrk="1" hangingPunct="1">
              <a:lnSpc>
                <a:spcPct val="100000"/>
              </a:lnSpc>
              <a:spcBef>
                <a:spcPct val="0"/>
              </a:spcBef>
              <a:spcAft>
                <a:spcPct val="0"/>
              </a:spcAft>
              <a:buFontTx/>
              <a:buNone/>
            </a:pPr>
            <a:endParaRPr lang="en-US" sz="1800" kern="1200" dirty="0" smtClean="0">
              <a:latin typeface="Arial" charset="0"/>
              <a:ea typeface="ＭＳ Ｐゴシック" charset="0"/>
              <a:cs typeface="ＭＳ Ｐゴシック" charset="0"/>
            </a:endParaRPr>
          </a:p>
          <a:p>
            <a:pPr eaLnBrk="1" hangingPunct="1">
              <a:lnSpc>
                <a:spcPct val="100000"/>
              </a:lnSpc>
              <a:spcBef>
                <a:spcPct val="0"/>
              </a:spcBef>
              <a:spcAft>
                <a:spcPct val="0"/>
              </a:spcAft>
              <a:buFontTx/>
              <a:buNone/>
            </a:pPr>
            <a:r>
              <a:rPr lang="en-US" sz="1800" kern="1200" dirty="0" smtClean="0">
                <a:latin typeface="Arial" charset="0"/>
                <a:ea typeface="ＭＳ Ｐゴシック" charset="0"/>
                <a:cs typeface="ＭＳ Ｐゴシック" charset="0"/>
              </a:rPr>
              <a:t>Matrix types: </a:t>
            </a:r>
            <a:r>
              <a:rPr lang="en-US" sz="1800" kern="1200" dirty="0" smtClean="0">
                <a:solidFill>
                  <a:srgbClr val="0000FF"/>
                </a:solidFill>
                <a:latin typeface="Arial" charset="0"/>
                <a:ea typeface="ＭＳ Ｐゴシック" charset="0"/>
                <a:cs typeface="ＭＳ Ｐゴシック" charset="0"/>
              </a:rPr>
              <a:t>mat2, mat3, mat4</a:t>
            </a:r>
          </a:p>
          <a:p>
            <a:pPr eaLnBrk="1" hangingPunct="1">
              <a:lnSpc>
                <a:spcPct val="100000"/>
              </a:lnSpc>
              <a:spcBef>
                <a:spcPct val="0"/>
              </a:spcBef>
              <a:spcAft>
                <a:spcPct val="0"/>
              </a:spcAft>
              <a:buFontTx/>
              <a:buNone/>
            </a:pPr>
            <a:endParaRPr lang="en-US" sz="1800" kern="1200" dirty="0" smtClean="0">
              <a:latin typeface="Arial" charset="0"/>
              <a:ea typeface="ＭＳ Ｐゴシック" charset="0"/>
              <a:cs typeface="ＭＳ Ｐゴシック" charset="0"/>
            </a:endParaRPr>
          </a:p>
          <a:p>
            <a:pPr eaLnBrk="1" hangingPunct="1">
              <a:lnSpc>
                <a:spcPct val="100000"/>
              </a:lnSpc>
              <a:spcBef>
                <a:spcPct val="0"/>
              </a:spcBef>
              <a:spcAft>
                <a:spcPct val="0"/>
              </a:spcAft>
              <a:buFontTx/>
              <a:buNone/>
            </a:pPr>
            <a:r>
              <a:rPr lang="en-US" sz="1800" kern="1200" dirty="0" smtClean="0">
                <a:latin typeface="Arial" charset="0"/>
                <a:ea typeface="ＭＳ Ｐゴシック" charset="0"/>
                <a:cs typeface="ＭＳ Ｐゴシック" charset="0"/>
              </a:rPr>
              <a:t>Texture sampling: </a:t>
            </a:r>
            <a:r>
              <a:rPr lang="en-US" sz="1800" kern="1200" dirty="0" smtClean="0">
                <a:solidFill>
                  <a:srgbClr val="0000FF"/>
                </a:solidFill>
                <a:latin typeface="Arial" charset="0"/>
                <a:ea typeface="ＭＳ Ｐゴシック" charset="0"/>
                <a:cs typeface="ＭＳ Ｐゴシック" charset="0"/>
              </a:rPr>
              <a:t>sampler1D, sampler2D, sampler3D, </a:t>
            </a:r>
            <a:r>
              <a:rPr lang="en-US" sz="1800" kern="1200" dirty="0" err="1" smtClean="0">
                <a:solidFill>
                  <a:srgbClr val="0000FF"/>
                </a:solidFill>
                <a:latin typeface="Arial" charset="0"/>
                <a:ea typeface="ＭＳ Ｐゴシック" charset="0"/>
                <a:cs typeface="ＭＳ Ｐゴシック" charset="0"/>
              </a:rPr>
              <a:t>samplerCube</a:t>
            </a:r>
            <a:endParaRPr lang="en-US" sz="1800" kern="1200" dirty="0" smtClean="0">
              <a:solidFill>
                <a:srgbClr val="0000FF"/>
              </a:solidFill>
              <a:latin typeface="Arial" charset="0"/>
              <a:ea typeface="ＭＳ Ｐゴシック" charset="0"/>
              <a:cs typeface="ＭＳ Ｐゴシック" charset="0"/>
            </a:endParaRPr>
          </a:p>
          <a:p>
            <a:pPr eaLnBrk="1" hangingPunct="1">
              <a:lnSpc>
                <a:spcPct val="100000"/>
              </a:lnSpc>
              <a:spcBef>
                <a:spcPct val="0"/>
              </a:spcBef>
              <a:spcAft>
                <a:spcPct val="0"/>
              </a:spcAft>
              <a:buFontTx/>
              <a:buNone/>
            </a:pPr>
            <a:endParaRPr lang="en-US" sz="1800" kern="1200" dirty="0" smtClean="0">
              <a:latin typeface="Arial" charset="0"/>
              <a:ea typeface="ＭＳ Ｐゴシック" charset="0"/>
              <a:cs typeface="ＭＳ Ｐゴシック" charset="0"/>
            </a:endParaRPr>
          </a:p>
          <a:p>
            <a:pPr eaLnBrk="1" hangingPunct="1">
              <a:lnSpc>
                <a:spcPct val="100000"/>
              </a:lnSpc>
              <a:spcBef>
                <a:spcPct val="0"/>
              </a:spcBef>
              <a:spcAft>
                <a:spcPct val="0"/>
              </a:spcAft>
              <a:buFontTx/>
              <a:buNone/>
            </a:pPr>
            <a:endParaRPr lang="en-US" sz="1300" dirty="0" smtClean="0">
              <a:solidFill>
                <a:srgbClr val="00FF00"/>
              </a:solidFill>
              <a:latin typeface="Courier New Bold" pitchFamily="-106" charset="0"/>
              <a:ea typeface="ＭＳ Ｐゴシック" charset="-128"/>
              <a:cs typeface="ＭＳ Ｐゴシック" charset="-128"/>
            </a:endParaRPr>
          </a:p>
          <a:p>
            <a:pPr eaLnBrk="1" hangingPunct="1">
              <a:lnSpc>
                <a:spcPct val="100000"/>
              </a:lnSpc>
              <a:spcBef>
                <a:spcPct val="0"/>
              </a:spcBef>
              <a:spcAft>
                <a:spcPct val="0"/>
              </a:spcAft>
              <a:buFontTx/>
              <a:buNone/>
            </a:pPr>
            <a:endParaRPr lang="en-US" sz="1300" dirty="0">
              <a:latin typeface="Courier New Bold" pitchFamily="-106" charset="0"/>
              <a:ea typeface="ＭＳ Ｐゴシック" charset="-128"/>
              <a:cs typeface="ＭＳ Ｐゴシック" charset="-128"/>
            </a:endParaRPr>
          </a:p>
        </p:txBody>
      </p:sp>
      <p:sp>
        <p:nvSpPr>
          <p:cNvPr id="806914" name="Rectangle 2"/>
          <p:cNvSpPr>
            <a:spLocks noGrp="1" noChangeArrowheads="1"/>
          </p:cNvSpPr>
          <p:nvPr>
            <p:ph type="title" idx="4294967295"/>
          </p:nvPr>
        </p:nvSpPr>
        <p:spPr>
          <a:xfrm>
            <a:off x="0" y="0"/>
            <a:ext cx="6721475" cy="579438"/>
          </a:xfrm>
          <a:prstGeom prst="rect">
            <a:avLst/>
          </a:prstGeom>
        </p:spPr>
        <p:txBody>
          <a:bodyPr/>
          <a:lstStyle/>
          <a:p>
            <a:pPr eaLnBrk="1" hangingPunct="1"/>
            <a:r>
              <a:rPr lang="en-US" sz="2400" dirty="0" smtClean="0">
                <a:effectLst/>
                <a:ea typeface="ＭＳ Ｐゴシック" charset="-128"/>
                <a:cs typeface="ＭＳ Ｐゴシック" charset="-128"/>
              </a:rPr>
              <a:t>GLSL Data Types</a:t>
            </a:r>
            <a:endParaRPr lang="en-US" sz="2400" dirty="0">
              <a:effectLst/>
              <a:ea typeface="ＭＳ Ｐゴシック" charset="-128"/>
              <a:cs typeface="ＭＳ Ｐゴシック" charset="-128"/>
            </a:endParaRPr>
          </a:p>
        </p:txBody>
      </p:sp>
      <p:sp>
        <p:nvSpPr>
          <p:cNvPr id="4" name="Rectangle 3"/>
          <p:cNvSpPr/>
          <p:nvPr/>
        </p:nvSpPr>
        <p:spPr>
          <a:xfrm>
            <a:off x="304800" y="3583196"/>
            <a:ext cx="5867400" cy="338554"/>
          </a:xfrm>
          <a:prstGeom prst="rect">
            <a:avLst/>
          </a:prstGeom>
        </p:spPr>
        <p:txBody>
          <a:bodyPr wrap="square">
            <a:spAutoFit/>
          </a:bodyPr>
          <a:lstStyle/>
          <a:p>
            <a:r>
              <a:rPr lang="en-US" sz="1600" dirty="0" smtClean="0"/>
              <a:t>C++ Style Constructors </a:t>
            </a:r>
            <a:r>
              <a:rPr lang="en-US" sz="1600" dirty="0" smtClean="0">
                <a:solidFill>
                  <a:srgbClr val="0000FF"/>
                </a:solidFill>
                <a:latin typeface="Consolas" pitchFamily="49" charset="0"/>
                <a:cs typeface="Consolas" pitchFamily="49" charset="0"/>
              </a:rPr>
              <a:t>vec3 a = vec3(1.0, 2.0, 3.0);</a:t>
            </a:r>
            <a:endParaRPr lang="en-US" sz="1600" dirty="0">
              <a:solidFill>
                <a:srgbClr val="0000FF"/>
              </a:solidFill>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79400" y="655641"/>
            <a:ext cx="6807200" cy="3124200"/>
          </a:xfrm>
        </p:spPr>
        <p:txBody>
          <a:bodyPr/>
          <a:lstStyle/>
          <a:p>
            <a:pPr>
              <a:buClr>
                <a:srgbClr val="0000FF"/>
              </a:buClr>
              <a:buFont typeface="Wingdings" charset="2"/>
              <a:buChar char="§"/>
            </a:pPr>
            <a:r>
              <a:rPr lang="en-US" sz="2000" dirty="0" smtClean="0"/>
              <a:t>Standard C/C++ arithmetic and logic operators</a:t>
            </a:r>
          </a:p>
          <a:p>
            <a:pPr>
              <a:buClr>
                <a:srgbClr val="0000FF"/>
              </a:buClr>
              <a:buFont typeface="Wingdings" charset="2"/>
              <a:buChar char="§"/>
            </a:pPr>
            <a:r>
              <a:rPr lang="en-US" sz="2000" dirty="0" smtClean="0"/>
              <a:t>Operators overloaded for matrix and vector operations</a:t>
            </a:r>
            <a:endParaRPr lang="en-US" sz="2000" dirty="0"/>
          </a:p>
        </p:txBody>
      </p:sp>
      <p:sp>
        <p:nvSpPr>
          <p:cNvPr id="2" name="Title 1"/>
          <p:cNvSpPr>
            <a:spLocks noGrp="1"/>
          </p:cNvSpPr>
          <p:nvPr>
            <p:ph type="title" idx="4294967295"/>
          </p:nvPr>
        </p:nvSpPr>
        <p:spPr>
          <a:xfrm>
            <a:off x="683367" y="0"/>
            <a:ext cx="6721475" cy="579438"/>
          </a:xfrm>
          <a:prstGeom prst="rect">
            <a:avLst/>
          </a:prstGeom>
        </p:spPr>
        <p:txBody>
          <a:bodyPr/>
          <a:lstStyle/>
          <a:p>
            <a:r>
              <a:rPr lang="en-US" sz="2400" dirty="0" smtClean="0"/>
              <a:t>Operators</a:t>
            </a:r>
            <a:endParaRPr lang="en-US" sz="2400" dirty="0"/>
          </a:p>
        </p:txBody>
      </p:sp>
      <p:sp>
        <p:nvSpPr>
          <p:cNvPr id="4" name="TextBox 3"/>
          <p:cNvSpPr txBox="1"/>
          <p:nvPr/>
        </p:nvSpPr>
        <p:spPr>
          <a:xfrm>
            <a:off x="457200" y="2217741"/>
            <a:ext cx="6400800" cy="1477328"/>
          </a:xfrm>
          <a:prstGeom prst="rect">
            <a:avLst/>
          </a:prstGeom>
          <a:noFill/>
        </p:spPr>
        <p:txBody>
          <a:bodyPr wrap="square" rtlCol="0">
            <a:spAutoFit/>
          </a:bodyPr>
          <a:lstStyle/>
          <a:p>
            <a:r>
              <a:rPr lang="en-US" dirty="0" smtClean="0">
                <a:solidFill>
                  <a:srgbClr val="0000FF"/>
                </a:solidFill>
                <a:latin typeface="Consolas" pitchFamily="49" charset="0"/>
                <a:cs typeface="Consolas" pitchFamily="49" charset="0"/>
              </a:rPr>
              <a:t>mat4 </a:t>
            </a:r>
            <a:r>
              <a:rPr lang="en-US" dirty="0" err="1" smtClean="0">
                <a:solidFill>
                  <a:srgbClr val="0000FF"/>
                </a:solidFill>
                <a:latin typeface="Consolas" pitchFamily="49" charset="0"/>
                <a:cs typeface="Consolas" pitchFamily="49" charset="0"/>
              </a:rPr>
              <a:t>m</a:t>
            </a:r>
            <a:r>
              <a:rPr lang="en-US" dirty="0" smtClean="0">
                <a:solidFill>
                  <a:srgbClr val="0000FF"/>
                </a:solidFill>
                <a:latin typeface="Consolas" pitchFamily="49" charset="0"/>
                <a:cs typeface="Consolas" pitchFamily="49" charset="0"/>
              </a:rPr>
              <a:t>;</a:t>
            </a:r>
          </a:p>
          <a:p>
            <a:r>
              <a:rPr lang="en-US" dirty="0" smtClean="0">
                <a:solidFill>
                  <a:srgbClr val="0000FF"/>
                </a:solidFill>
                <a:latin typeface="Consolas" pitchFamily="49" charset="0"/>
                <a:cs typeface="Consolas" pitchFamily="49" charset="0"/>
              </a:rPr>
              <a:t>vec4 a, </a:t>
            </a:r>
            <a:r>
              <a:rPr lang="en-US" dirty="0" err="1" smtClean="0">
                <a:solidFill>
                  <a:srgbClr val="0000FF"/>
                </a:solidFill>
                <a:latin typeface="Consolas" pitchFamily="49" charset="0"/>
                <a:cs typeface="Consolas" pitchFamily="49" charset="0"/>
              </a:rPr>
              <a:t>b</a:t>
            </a:r>
            <a:r>
              <a:rPr lang="en-US" dirty="0" smtClean="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c</a:t>
            </a:r>
            <a:r>
              <a:rPr lang="en-US" dirty="0" smtClean="0">
                <a:solidFill>
                  <a:srgbClr val="0000FF"/>
                </a:solidFill>
                <a:latin typeface="Consolas" pitchFamily="49" charset="0"/>
                <a:cs typeface="Consolas" pitchFamily="49" charset="0"/>
              </a:rPr>
              <a:t>;</a:t>
            </a:r>
          </a:p>
          <a:p>
            <a:endParaRPr lang="en-US" dirty="0" smtClean="0">
              <a:solidFill>
                <a:srgbClr val="0000FF"/>
              </a:solidFill>
              <a:latin typeface="Consolas" pitchFamily="49" charset="0"/>
              <a:cs typeface="Consolas" pitchFamily="49" charset="0"/>
            </a:endParaRPr>
          </a:p>
          <a:p>
            <a:r>
              <a:rPr lang="en-US" dirty="0" err="1" smtClean="0">
                <a:solidFill>
                  <a:srgbClr val="0000FF"/>
                </a:solidFill>
                <a:latin typeface="Consolas" pitchFamily="49" charset="0"/>
                <a:cs typeface="Consolas" pitchFamily="49" charset="0"/>
              </a:rPr>
              <a:t>b</a:t>
            </a:r>
            <a:r>
              <a:rPr lang="en-US" dirty="0" smtClean="0">
                <a:solidFill>
                  <a:srgbClr val="0000FF"/>
                </a:solidFill>
                <a:latin typeface="Consolas" pitchFamily="49" charset="0"/>
                <a:cs typeface="Consolas" pitchFamily="49" charset="0"/>
              </a:rPr>
              <a:t> = a*</a:t>
            </a:r>
            <a:r>
              <a:rPr lang="en-US" dirty="0" err="1" smtClean="0">
                <a:solidFill>
                  <a:srgbClr val="0000FF"/>
                </a:solidFill>
                <a:latin typeface="Consolas" pitchFamily="49" charset="0"/>
                <a:cs typeface="Consolas" pitchFamily="49" charset="0"/>
              </a:rPr>
              <a:t>m</a:t>
            </a:r>
            <a:r>
              <a:rPr lang="en-US" dirty="0" smtClean="0">
                <a:solidFill>
                  <a:srgbClr val="0000FF"/>
                </a:solidFill>
                <a:latin typeface="Consolas" pitchFamily="49" charset="0"/>
                <a:cs typeface="Consolas" pitchFamily="49" charset="0"/>
              </a:rPr>
              <a:t>;</a:t>
            </a:r>
          </a:p>
          <a:p>
            <a:r>
              <a:rPr lang="en-US" dirty="0" err="1" smtClean="0">
                <a:solidFill>
                  <a:srgbClr val="0000FF"/>
                </a:solidFill>
                <a:latin typeface="Consolas" pitchFamily="49" charset="0"/>
                <a:cs typeface="Consolas" pitchFamily="49" charset="0"/>
              </a:rPr>
              <a:t>c</a:t>
            </a:r>
            <a:r>
              <a:rPr lang="en-US" dirty="0" smtClean="0">
                <a:solidFill>
                  <a:srgbClr val="0000FF"/>
                </a:solidFill>
                <a:latin typeface="Consolas" pitchFamily="49" charset="0"/>
                <a:cs typeface="Consolas" pitchFamily="49" charset="0"/>
              </a:rPr>
              <a:t> = </a:t>
            </a:r>
            <a:r>
              <a:rPr lang="en-US" dirty="0" err="1" smtClean="0">
                <a:solidFill>
                  <a:srgbClr val="0000FF"/>
                </a:solidFill>
                <a:latin typeface="Consolas" pitchFamily="49" charset="0"/>
                <a:cs typeface="Consolas" pitchFamily="49" charset="0"/>
              </a:rPr>
              <a:t>m</a:t>
            </a:r>
            <a:r>
              <a:rPr lang="en-US" dirty="0" smtClean="0">
                <a:solidFill>
                  <a:srgbClr val="0000FF"/>
                </a:solidFill>
                <a:latin typeface="Consolas" pitchFamily="49" charset="0"/>
                <a:cs typeface="Consolas" pitchFamily="49" charset="0"/>
              </a:rPr>
              <a:t>*a;</a:t>
            </a:r>
            <a:endParaRPr lang="en-US" dirty="0">
              <a:solidFill>
                <a:srgbClr val="0000FF"/>
              </a:solidFill>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79400" y="495300"/>
            <a:ext cx="6807200" cy="3124200"/>
          </a:xfrm>
        </p:spPr>
        <p:txBody>
          <a:bodyPr/>
          <a:lstStyle/>
          <a:p>
            <a:pPr>
              <a:buNone/>
            </a:pPr>
            <a:r>
              <a:rPr lang="en-US" sz="2000" dirty="0" smtClean="0"/>
              <a:t>For vectors can use </a:t>
            </a:r>
            <a:r>
              <a:rPr lang="en-US" sz="2000" dirty="0" smtClean="0">
                <a:solidFill>
                  <a:srgbClr val="0000FF"/>
                </a:solidFill>
              </a:rPr>
              <a:t>[ ], </a:t>
            </a:r>
            <a:r>
              <a:rPr lang="en-US" sz="2000" dirty="0" err="1" smtClean="0">
                <a:solidFill>
                  <a:srgbClr val="0000FF"/>
                </a:solidFill>
              </a:rPr>
              <a:t>xyzw</a:t>
            </a:r>
            <a:r>
              <a:rPr lang="en-US" sz="2000" dirty="0" smtClean="0">
                <a:solidFill>
                  <a:srgbClr val="0000FF"/>
                </a:solidFill>
              </a:rPr>
              <a:t>, </a:t>
            </a:r>
            <a:r>
              <a:rPr lang="en-US" sz="2000" dirty="0" err="1" smtClean="0">
                <a:solidFill>
                  <a:srgbClr val="0000FF"/>
                </a:solidFill>
              </a:rPr>
              <a:t>rgba</a:t>
            </a:r>
            <a:r>
              <a:rPr lang="en-US" sz="2000" dirty="0" smtClean="0">
                <a:solidFill>
                  <a:srgbClr val="0000FF"/>
                </a:solidFill>
              </a:rPr>
              <a:t> or </a:t>
            </a:r>
            <a:r>
              <a:rPr lang="en-US" sz="2000" dirty="0" err="1" smtClean="0">
                <a:solidFill>
                  <a:srgbClr val="0000FF"/>
                </a:solidFill>
              </a:rPr>
              <a:t>stpq</a:t>
            </a:r>
            <a:endParaRPr lang="en-US" sz="2000" dirty="0" smtClean="0">
              <a:solidFill>
                <a:srgbClr val="0000FF"/>
              </a:solidFill>
            </a:endParaRPr>
          </a:p>
          <a:p>
            <a:pPr>
              <a:buNone/>
            </a:pPr>
            <a:r>
              <a:rPr lang="en-US" sz="2000" dirty="0" smtClean="0"/>
              <a:t>Example:</a:t>
            </a:r>
          </a:p>
          <a:p>
            <a:pPr>
              <a:buNone/>
            </a:pPr>
            <a:r>
              <a:rPr lang="en-US" sz="2000" dirty="0" smtClean="0">
                <a:solidFill>
                  <a:srgbClr val="0000FF"/>
                </a:solidFill>
                <a:latin typeface="Consolas" pitchFamily="49" charset="0"/>
                <a:cs typeface="Consolas" pitchFamily="49" charset="0"/>
              </a:rPr>
              <a:t>vec3 v;</a:t>
            </a:r>
          </a:p>
          <a:p>
            <a:pPr>
              <a:buNone/>
            </a:pPr>
            <a:r>
              <a:rPr lang="en-US" sz="2000" dirty="0" smtClean="0">
                <a:solidFill>
                  <a:srgbClr val="0000FF"/>
                </a:solidFill>
                <a:latin typeface="Consolas" pitchFamily="49" charset="0"/>
                <a:cs typeface="Consolas" pitchFamily="49" charset="0"/>
              </a:rPr>
              <a:t>v[1], </a:t>
            </a:r>
            <a:r>
              <a:rPr lang="en-US" sz="2000" dirty="0" err="1" smtClean="0">
                <a:solidFill>
                  <a:srgbClr val="0000FF"/>
                </a:solidFill>
                <a:latin typeface="Consolas" pitchFamily="49" charset="0"/>
                <a:cs typeface="Consolas" pitchFamily="49" charset="0"/>
              </a:rPr>
              <a:t>v.y</a:t>
            </a:r>
            <a:r>
              <a:rPr lang="en-US" sz="2000" dirty="0" smtClean="0">
                <a:solidFill>
                  <a:srgbClr val="0000FF"/>
                </a:solidFill>
                <a:latin typeface="Consolas" pitchFamily="49" charset="0"/>
                <a:cs typeface="Consolas" pitchFamily="49" charset="0"/>
              </a:rPr>
              <a:t>, </a:t>
            </a:r>
            <a:r>
              <a:rPr lang="en-US" sz="2000" dirty="0" err="1" smtClean="0">
                <a:solidFill>
                  <a:srgbClr val="0000FF"/>
                </a:solidFill>
                <a:latin typeface="Consolas" pitchFamily="49" charset="0"/>
                <a:cs typeface="Consolas" pitchFamily="49" charset="0"/>
              </a:rPr>
              <a:t>v.g</a:t>
            </a:r>
            <a:r>
              <a:rPr lang="en-US" sz="2000" dirty="0" smtClean="0">
                <a:solidFill>
                  <a:srgbClr val="0000FF"/>
                </a:solidFill>
                <a:latin typeface="Consolas" pitchFamily="49" charset="0"/>
                <a:cs typeface="Consolas" pitchFamily="49" charset="0"/>
              </a:rPr>
              <a:t>, </a:t>
            </a:r>
            <a:r>
              <a:rPr lang="en-US" sz="2000" dirty="0" err="1" smtClean="0">
                <a:solidFill>
                  <a:srgbClr val="0000FF"/>
                </a:solidFill>
                <a:latin typeface="Consolas" pitchFamily="49" charset="0"/>
                <a:cs typeface="Consolas" pitchFamily="49" charset="0"/>
              </a:rPr>
              <a:t>v.t</a:t>
            </a:r>
            <a:r>
              <a:rPr lang="en-US" sz="2000" dirty="0" smtClean="0">
                <a:latin typeface="Consolas" pitchFamily="49" charset="0"/>
                <a:cs typeface="Consolas" pitchFamily="49" charset="0"/>
              </a:rPr>
              <a:t> </a:t>
            </a:r>
            <a:r>
              <a:rPr lang="en-US" sz="2000" dirty="0" smtClean="0"/>
              <a:t>all refer to the same element</a:t>
            </a:r>
          </a:p>
          <a:p>
            <a:pPr>
              <a:buNone/>
            </a:pPr>
            <a:r>
              <a:rPr lang="en-US" sz="2000" dirty="0" err="1" smtClean="0"/>
              <a:t>Swizzling</a:t>
            </a:r>
            <a:r>
              <a:rPr lang="en-US" sz="2000" dirty="0" smtClean="0"/>
              <a:t>:</a:t>
            </a:r>
          </a:p>
          <a:p>
            <a:pPr>
              <a:buNone/>
            </a:pPr>
            <a:r>
              <a:rPr lang="en-US" sz="2000" dirty="0" smtClean="0">
                <a:solidFill>
                  <a:srgbClr val="0000FF"/>
                </a:solidFill>
                <a:latin typeface="Consolas" pitchFamily="49" charset="0"/>
                <a:cs typeface="Consolas" pitchFamily="49" charset="0"/>
              </a:rPr>
              <a:t>vec3 a, </a:t>
            </a:r>
            <a:r>
              <a:rPr lang="en-US" sz="2000" dirty="0" err="1" smtClean="0">
                <a:solidFill>
                  <a:srgbClr val="0000FF"/>
                </a:solidFill>
                <a:latin typeface="Consolas" pitchFamily="49" charset="0"/>
                <a:cs typeface="Consolas" pitchFamily="49" charset="0"/>
              </a:rPr>
              <a:t>b</a:t>
            </a:r>
            <a:r>
              <a:rPr lang="en-US" sz="2000" dirty="0" smtClean="0">
                <a:solidFill>
                  <a:srgbClr val="0000FF"/>
                </a:solidFill>
                <a:latin typeface="Consolas" pitchFamily="49" charset="0"/>
                <a:cs typeface="Consolas" pitchFamily="49" charset="0"/>
              </a:rPr>
              <a:t>;</a:t>
            </a:r>
          </a:p>
          <a:p>
            <a:pPr>
              <a:buNone/>
            </a:pPr>
            <a:r>
              <a:rPr lang="en-US" sz="2000" dirty="0" err="1" smtClean="0">
                <a:solidFill>
                  <a:srgbClr val="0000FF"/>
                </a:solidFill>
                <a:latin typeface="Consolas" pitchFamily="49" charset="0"/>
                <a:cs typeface="Consolas" pitchFamily="49" charset="0"/>
              </a:rPr>
              <a:t>a.xy</a:t>
            </a:r>
            <a:r>
              <a:rPr lang="en-US" sz="2000" dirty="0" smtClean="0">
                <a:solidFill>
                  <a:srgbClr val="0000FF"/>
                </a:solidFill>
                <a:latin typeface="Consolas" pitchFamily="49" charset="0"/>
                <a:cs typeface="Consolas" pitchFamily="49" charset="0"/>
              </a:rPr>
              <a:t> = </a:t>
            </a:r>
            <a:r>
              <a:rPr lang="en-US" sz="2000" dirty="0" err="1" smtClean="0">
                <a:solidFill>
                  <a:srgbClr val="0000FF"/>
                </a:solidFill>
                <a:latin typeface="Consolas" pitchFamily="49" charset="0"/>
                <a:cs typeface="Consolas" pitchFamily="49" charset="0"/>
              </a:rPr>
              <a:t>b.yx</a:t>
            </a:r>
            <a:r>
              <a:rPr lang="en-US" sz="2000" dirty="0" smtClean="0">
                <a:solidFill>
                  <a:srgbClr val="0000FF"/>
                </a:solidFill>
                <a:latin typeface="Consolas" pitchFamily="49" charset="0"/>
                <a:cs typeface="Consolas" pitchFamily="49" charset="0"/>
              </a:rPr>
              <a:t>;</a:t>
            </a:r>
            <a:endParaRPr lang="en-US" sz="2000" dirty="0">
              <a:solidFill>
                <a:srgbClr val="0000FF"/>
              </a:solidFill>
              <a:latin typeface="Consolas" pitchFamily="49" charset="0"/>
              <a:cs typeface="Consolas" pitchFamily="49" charset="0"/>
            </a:endParaRPr>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Components and </a:t>
            </a:r>
            <a:r>
              <a:rPr lang="en-US" sz="2400" dirty="0" err="1" smtClean="0"/>
              <a:t>Swizzling</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p:txBody>
          <a:bodyPr>
            <a:normAutofit fontScale="70000" lnSpcReduction="20000"/>
          </a:bodyPr>
          <a:lstStyle/>
          <a:p>
            <a:pPr>
              <a:buClr>
                <a:srgbClr val="0000FF"/>
              </a:buClr>
              <a:buFont typeface="Wingdings" charset="2"/>
              <a:buChar char="§"/>
            </a:pPr>
            <a:r>
              <a:rPr lang="en-US" dirty="0" smtClean="0"/>
              <a:t>We’ll concentrate on the latest versions of OpenGL</a:t>
            </a:r>
          </a:p>
          <a:p>
            <a:pPr>
              <a:buClr>
                <a:srgbClr val="0000FF"/>
              </a:buClr>
              <a:buFont typeface="Wingdings" charset="2"/>
              <a:buChar char="§"/>
            </a:pPr>
            <a:r>
              <a:rPr lang="en-US" dirty="0" smtClean="0"/>
              <a:t>They enforce a new way to program with OpenGL</a:t>
            </a:r>
          </a:p>
          <a:p>
            <a:pPr lvl="1">
              <a:buClr>
                <a:srgbClr val="0000FF"/>
              </a:buClr>
              <a:buFont typeface="Wingdings" charset="2"/>
              <a:buChar char="§"/>
            </a:pPr>
            <a:r>
              <a:rPr lang="en-US" dirty="0" smtClean="0"/>
              <a:t>Allows more efficient use of GPU resources</a:t>
            </a:r>
          </a:p>
          <a:p>
            <a:pPr>
              <a:buClr>
                <a:srgbClr val="0000FF"/>
              </a:buClr>
              <a:buFont typeface="Wingdings" charset="2"/>
              <a:buChar char="§"/>
            </a:pPr>
            <a:r>
              <a:rPr lang="en-US" dirty="0" smtClean="0"/>
              <a:t>If you’re familiar with “classic” graphics pipelines, modern OpenGL doesn’t support</a:t>
            </a:r>
          </a:p>
          <a:p>
            <a:pPr lvl="1">
              <a:buClr>
                <a:srgbClr val="0000FF"/>
              </a:buClr>
              <a:buFont typeface="Wingdings" charset="2"/>
              <a:buChar char="§"/>
            </a:pPr>
            <a:r>
              <a:rPr lang="en-US" dirty="0" smtClean="0"/>
              <a:t>Fixed-function graphics operations</a:t>
            </a:r>
          </a:p>
          <a:p>
            <a:pPr lvl="2">
              <a:buClr>
                <a:srgbClr val="0000FF"/>
              </a:buClr>
              <a:buFont typeface="Wingdings" charset="2"/>
              <a:buChar char="§"/>
            </a:pPr>
            <a:r>
              <a:rPr lang="en-US" sz="2000" dirty="0" smtClean="0"/>
              <a:t>lighting</a:t>
            </a:r>
          </a:p>
          <a:p>
            <a:pPr lvl="2">
              <a:buClr>
                <a:srgbClr val="0000FF"/>
              </a:buClr>
              <a:buFont typeface="Wingdings" charset="2"/>
              <a:buChar char="§"/>
            </a:pPr>
            <a:r>
              <a:rPr lang="en-US" sz="2000" dirty="0" smtClean="0"/>
              <a:t>transformations</a:t>
            </a:r>
          </a:p>
          <a:p>
            <a:pPr>
              <a:buClr>
                <a:srgbClr val="0000FF"/>
              </a:buClr>
              <a:buFont typeface="Wingdings" charset="2"/>
              <a:buChar char="§"/>
            </a:pPr>
            <a:r>
              <a:rPr lang="en-US" dirty="0" smtClean="0"/>
              <a:t>All applications must use shaders for their graphics processing</a:t>
            </a:r>
            <a:endParaRPr lang="en-US" dirty="0"/>
          </a:p>
        </p:txBody>
      </p:sp>
      <p:sp>
        <p:nvSpPr>
          <p:cNvPr id="107522" name="Rectangle 2"/>
          <p:cNvSpPr>
            <a:spLocks noGrp="1" noChangeArrowheads="1"/>
          </p:cNvSpPr>
          <p:nvPr>
            <p:ph type="title" idx="4294967295"/>
          </p:nvPr>
        </p:nvSpPr>
        <p:spPr>
          <a:xfrm>
            <a:off x="593725" y="0"/>
            <a:ext cx="6721475" cy="579438"/>
          </a:xfrm>
          <a:prstGeom prst="rect">
            <a:avLst/>
          </a:prstGeom>
        </p:spPr>
        <p:txBody>
          <a:bodyPr/>
          <a:lstStyle/>
          <a:p>
            <a:r>
              <a:rPr lang="en-US" sz="2800" dirty="0" smtClean="0"/>
              <a:t>Course Ground Rules</a:t>
            </a: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54000" y="574545"/>
            <a:ext cx="6807200" cy="3124200"/>
          </a:xfrm>
        </p:spPr>
        <p:txBody>
          <a:bodyPr/>
          <a:lstStyle/>
          <a:p>
            <a:pPr>
              <a:buClr>
                <a:srgbClr val="0000FF"/>
              </a:buClr>
              <a:buFont typeface="Wingdings" charset="2"/>
              <a:buChar char="§"/>
            </a:pPr>
            <a:r>
              <a:rPr lang="en-US" sz="2000" dirty="0" smtClean="0">
                <a:solidFill>
                  <a:srgbClr val="0000FF"/>
                </a:solidFill>
              </a:rPr>
              <a:t>in, out</a:t>
            </a:r>
          </a:p>
          <a:p>
            <a:pPr lvl="1">
              <a:buClr>
                <a:srgbClr val="0000FF"/>
              </a:buClr>
              <a:buFont typeface="Wingdings" charset="2"/>
              <a:buChar char="§"/>
            </a:pPr>
            <a:r>
              <a:rPr lang="en-US" sz="2000" dirty="0" smtClean="0"/>
              <a:t>Copy vertex attributes and other variable to/ from shaders</a:t>
            </a:r>
          </a:p>
          <a:p>
            <a:pPr lvl="1">
              <a:buNone/>
            </a:pPr>
            <a:r>
              <a:rPr lang="en-US" sz="2000" dirty="0" smtClean="0">
                <a:solidFill>
                  <a:srgbClr val="0000FF"/>
                </a:solidFill>
                <a:latin typeface="Consolas" pitchFamily="49" charset="0"/>
                <a:cs typeface="Consolas" pitchFamily="49" charset="0"/>
              </a:rPr>
              <a:t>in vec2 </a:t>
            </a:r>
            <a:r>
              <a:rPr lang="en-US" sz="2000" dirty="0" err="1" smtClean="0">
                <a:solidFill>
                  <a:srgbClr val="0000FF"/>
                </a:solidFill>
                <a:latin typeface="Consolas" pitchFamily="49" charset="0"/>
                <a:cs typeface="Consolas" pitchFamily="49" charset="0"/>
              </a:rPr>
              <a:t>tex_coord</a:t>
            </a:r>
            <a:r>
              <a:rPr lang="en-US" sz="2000" dirty="0" smtClean="0">
                <a:solidFill>
                  <a:srgbClr val="0000FF"/>
                </a:solidFill>
                <a:latin typeface="Consolas" pitchFamily="49" charset="0"/>
                <a:cs typeface="Consolas" pitchFamily="49" charset="0"/>
              </a:rPr>
              <a:t>;</a:t>
            </a:r>
          </a:p>
          <a:p>
            <a:pPr lvl="1">
              <a:buNone/>
            </a:pPr>
            <a:r>
              <a:rPr lang="en-US" sz="2000" dirty="0" smtClean="0">
                <a:solidFill>
                  <a:srgbClr val="0000FF"/>
                </a:solidFill>
                <a:latin typeface="Consolas" pitchFamily="49" charset="0"/>
                <a:cs typeface="Consolas" pitchFamily="49" charset="0"/>
              </a:rPr>
              <a:t>out vec4 color;</a:t>
            </a:r>
          </a:p>
          <a:p>
            <a:pPr>
              <a:buClr>
                <a:srgbClr val="0000FF"/>
              </a:buClr>
              <a:buFont typeface="Wingdings" charset="2"/>
              <a:buChar char="§"/>
            </a:pPr>
            <a:r>
              <a:rPr lang="en-US" sz="2400" dirty="0" smtClean="0"/>
              <a:t>Uniform: variable from application </a:t>
            </a:r>
          </a:p>
          <a:p>
            <a:pPr lvl="1">
              <a:buNone/>
            </a:pPr>
            <a:r>
              <a:rPr lang="en-US" sz="2000" dirty="0" smtClean="0">
                <a:solidFill>
                  <a:srgbClr val="0000FF"/>
                </a:solidFill>
                <a:latin typeface="Consolas" pitchFamily="49" charset="0"/>
                <a:cs typeface="Consolas" pitchFamily="49" charset="0"/>
              </a:rPr>
              <a:t>uniform float time;</a:t>
            </a:r>
          </a:p>
          <a:p>
            <a:pPr lvl="1">
              <a:buNone/>
            </a:pPr>
            <a:r>
              <a:rPr lang="en-US" sz="2000" dirty="0" smtClean="0">
                <a:solidFill>
                  <a:srgbClr val="0000FF"/>
                </a:solidFill>
                <a:latin typeface="Consolas" pitchFamily="49" charset="0"/>
                <a:cs typeface="Consolas" pitchFamily="49" charset="0"/>
              </a:rPr>
              <a:t>uniform vec4 rotation;</a:t>
            </a:r>
            <a:endParaRPr lang="en-US" sz="2000" dirty="0">
              <a:solidFill>
                <a:srgbClr val="0000FF"/>
              </a:solidFill>
              <a:latin typeface="Consolas" pitchFamily="49" charset="0"/>
              <a:cs typeface="Consolas" pitchFamily="49" charset="0"/>
            </a:endParaRPr>
          </a:p>
        </p:txBody>
      </p:sp>
      <p:sp>
        <p:nvSpPr>
          <p:cNvPr id="2" name="Title 1"/>
          <p:cNvSpPr>
            <a:spLocks noGrp="1"/>
          </p:cNvSpPr>
          <p:nvPr>
            <p:ph type="title" idx="4294967295"/>
          </p:nvPr>
        </p:nvSpPr>
        <p:spPr>
          <a:xfrm>
            <a:off x="0" y="-4893"/>
            <a:ext cx="6721475" cy="579438"/>
          </a:xfrm>
          <a:prstGeom prst="rect">
            <a:avLst/>
          </a:prstGeom>
        </p:spPr>
        <p:txBody>
          <a:bodyPr/>
          <a:lstStyle/>
          <a:p>
            <a:r>
              <a:rPr lang="en-US" sz="2400" dirty="0" smtClean="0"/>
              <a:t>Qualifiers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54000" y="825040"/>
            <a:ext cx="6807200" cy="3124200"/>
          </a:xfrm>
        </p:spPr>
        <p:txBody>
          <a:bodyPr/>
          <a:lstStyle/>
          <a:p>
            <a:pPr>
              <a:buClr>
                <a:srgbClr val="0000FF"/>
              </a:buClr>
              <a:buFont typeface="Wingdings" charset="2"/>
              <a:buChar char="§"/>
            </a:pPr>
            <a:r>
              <a:rPr lang="en-US" sz="2400" dirty="0" smtClean="0">
                <a:solidFill>
                  <a:srgbClr val="0000FF"/>
                </a:solidFill>
              </a:rPr>
              <a:t>if</a:t>
            </a:r>
          </a:p>
          <a:p>
            <a:pPr>
              <a:buClr>
                <a:srgbClr val="0000FF"/>
              </a:buClr>
              <a:buFont typeface="Wingdings" charset="2"/>
              <a:buChar char="§"/>
            </a:pPr>
            <a:r>
              <a:rPr lang="en-US" sz="2400" dirty="0" smtClean="0">
                <a:solidFill>
                  <a:srgbClr val="0000FF"/>
                </a:solidFill>
              </a:rPr>
              <a:t>if else</a:t>
            </a:r>
          </a:p>
          <a:p>
            <a:pPr>
              <a:buClr>
                <a:srgbClr val="0000FF"/>
              </a:buClr>
              <a:buFont typeface="Wingdings" charset="2"/>
              <a:buChar char="§"/>
            </a:pPr>
            <a:r>
              <a:rPr lang="en-US" sz="2400" dirty="0" smtClean="0">
                <a:solidFill>
                  <a:srgbClr val="0000FF"/>
                </a:solidFill>
              </a:rPr>
              <a:t>expression ? true-expression : false-expression</a:t>
            </a:r>
          </a:p>
          <a:p>
            <a:pPr>
              <a:buClr>
                <a:srgbClr val="0000FF"/>
              </a:buClr>
              <a:buFont typeface="Wingdings" charset="2"/>
              <a:buChar char="§"/>
            </a:pPr>
            <a:r>
              <a:rPr lang="en-US" sz="2400" dirty="0" smtClean="0">
                <a:solidFill>
                  <a:srgbClr val="0000FF"/>
                </a:solidFill>
              </a:rPr>
              <a:t>while, do while</a:t>
            </a:r>
          </a:p>
          <a:p>
            <a:pPr>
              <a:buClr>
                <a:srgbClr val="0000FF"/>
              </a:buClr>
              <a:buFont typeface="Wingdings" charset="2"/>
              <a:buChar char="§"/>
            </a:pPr>
            <a:r>
              <a:rPr lang="en-US" sz="2400" dirty="0" smtClean="0">
                <a:solidFill>
                  <a:srgbClr val="0000FF"/>
                </a:solidFill>
              </a:rPr>
              <a:t>for</a:t>
            </a:r>
          </a:p>
          <a:p>
            <a:endParaRPr lang="en-US" sz="2400" dirty="0"/>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Flow Control</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a:buClr>
                <a:srgbClr val="0000FF"/>
              </a:buClr>
              <a:buFont typeface="Wingdings" charset="2"/>
              <a:buChar char="§"/>
            </a:pPr>
            <a:r>
              <a:rPr lang="en-US" dirty="0" smtClean="0"/>
              <a:t>Built in</a:t>
            </a:r>
          </a:p>
          <a:p>
            <a:pPr lvl="1">
              <a:buClr>
                <a:srgbClr val="0000FF"/>
              </a:buClr>
              <a:buFont typeface="Wingdings" charset="2"/>
              <a:buChar char="§"/>
            </a:pPr>
            <a:r>
              <a:rPr lang="en-US" dirty="0" smtClean="0"/>
              <a:t>Arithmetic: </a:t>
            </a:r>
            <a:r>
              <a:rPr lang="en-US" dirty="0" err="1" smtClean="0">
                <a:solidFill>
                  <a:srgbClr val="0000FF"/>
                </a:solidFill>
              </a:rPr>
              <a:t>sqrt</a:t>
            </a:r>
            <a:r>
              <a:rPr lang="en-US" dirty="0" smtClean="0">
                <a:solidFill>
                  <a:srgbClr val="0000FF"/>
                </a:solidFill>
              </a:rPr>
              <a:t>, power, abs</a:t>
            </a:r>
          </a:p>
          <a:p>
            <a:pPr lvl="1">
              <a:buClr>
                <a:srgbClr val="0000FF"/>
              </a:buClr>
              <a:buFont typeface="Wingdings" charset="2"/>
              <a:buChar char="§"/>
            </a:pPr>
            <a:r>
              <a:rPr lang="en-US" dirty="0" smtClean="0"/>
              <a:t>Trigonometric: </a:t>
            </a:r>
            <a:r>
              <a:rPr lang="en-US" dirty="0" smtClean="0">
                <a:solidFill>
                  <a:srgbClr val="0000FF"/>
                </a:solidFill>
              </a:rPr>
              <a:t>sin, </a:t>
            </a:r>
            <a:r>
              <a:rPr lang="en-US" dirty="0" err="1" smtClean="0">
                <a:solidFill>
                  <a:srgbClr val="0000FF"/>
                </a:solidFill>
              </a:rPr>
              <a:t>asin</a:t>
            </a:r>
            <a:endParaRPr lang="en-US" dirty="0" smtClean="0">
              <a:solidFill>
                <a:srgbClr val="0000FF"/>
              </a:solidFill>
            </a:endParaRPr>
          </a:p>
          <a:p>
            <a:pPr lvl="1">
              <a:buClr>
                <a:srgbClr val="0000FF"/>
              </a:buClr>
              <a:buFont typeface="Wingdings" charset="2"/>
              <a:buChar char="§"/>
            </a:pPr>
            <a:r>
              <a:rPr lang="en-US" dirty="0" smtClean="0"/>
              <a:t>Graphical: </a:t>
            </a:r>
            <a:r>
              <a:rPr lang="en-US" dirty="0" smtClean="0">
                <a:solidFill>
                  <a:srgbClr val="0000FF"/>
                </a:solidFill>
              </a:rPr>
              <a:t>length, reflect</a:t>
            </a:r>
          </a:p>
          <a:p>
            <a:pPr>
              <a:buClr>
                <a:srgbClr val="0000FF"/>
              </a:buClr>
              <a:buFont typeface="Wingdings" charset="2"/>
              <a:buChar char="§"/>
            </a:pPr>
            <a:r>
              <a:rPr lang="en-US" dirty="0" smtClean="0"/>
              <a:t>User defined</a:t>
            </a:r>
            <a:endParaRPr lang="en-US" dirty="0"/>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Functions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a:buClr>
                <a:srgbClr val="0000FF"/>
              </a:buClr>
              <a:buFont typeface="Wingdings" charset="2"/>
              <a:buChar char="§"/>
            </a:pPr>
            <a:r>
              <a:rPr lang="en-US" dirty="0" err="1" smtClean="0">
                <a:solidFill>
                  <a:srgbClr val="0000FF"/>
                </a:solidFill>
                <a:latin typeface="Consolas" pitchFamily="49" charset="0"/>
                <a:cs typeface="Consolas" pitchFamily="49" charset="0"/>
              </a:rPr>
              <a:t>gl_Position</a:t>
            </a:r>
            <a:r>
              <a:rPr lang="en-US" dirty="0" smtClean="0"/>
              <a:t>: output position from vertex shader</a:t>
            </a:r>
          </a:p>
          <a:p>
            <a:pPr>
              <a:buClr>
                <a:srgbClr val="0000FF"/>
              </a:buClr>
              <a:buFont typeface="Wingdings" charset="2"/>
              <a:buChar char="§"/>
            </a:pPr>
            <a:r>
              <a:rPr lang="en-US" dirty="0" err="1" smtClean="0">
                <a:solidFill>
                  <a:srgbClr val="0000FF"/>
                </a:solidFill>
                <a:latin typeface="Consolas" pitchFamily="49" charset="0"/>
                <a:cs typeface="Consolas" pitchFamily="49" charset="0"/>
              </a:rPr>
              <a:t>gl_FragColor</a:t>
            </a:r>
            <a:r>
              <a:rPr lang="en-US" dirty="0" smtClean="0"/>
              <a:t>: output color from fragment </a:t>
            </a:r>
            <a:r>
              <a:rPr lang="en-US" dirty="0" err="1" smtClean="0"/>
              <a:t>shader</a:t>
            </a:r>
            <a:r>
              <a:rPr lang="en-US" dirty="0" smtClean="0"/>
              <a:t> </a:t>
            </a:r>
          </a:p>
          <a:p>
            <a:pPr lvl="1">
              <a:buClr>
                <a:srgbClr val="0000FF"/>
              </a:buClr>
              <a:buFont typeface="Wingdings" charset="2"/>
              <a:buChar char="§"/>
            </a:pPr>
            <a:r>
              <a:rPr lang="en-US" dirty="0" smtClean="0"/>
              <a:t>Only for ES, </a:t>
            </a:r>
            <a:r>
              <a:rPr lang="en-US" dirty="0" err="1" smtClean="0"/>
              <a:t>WebGL</a:t>
            </a:r>
            <a:r>
              <a:rPr lang="en-US" dirty="0" smtClean="0"/>
              <a:t> and older versions of GLSL</a:t>
            </a:r>
          </a:p>
          <a:p>
            <a:pPr lvl="1">
              <a:buClr>
                <a:srgbClr val="0000FF"/>
              </a:buClr>
              <a:buFont typeface="Wingdings" charset="2"/>
              <a:buChar char="§"/>
            </a:pPr>
            <a:r>
              <a:rPr lang="en-US" dirty="0" smtClean="0"/>
              <a:t>Present version use an out variable</a:t>
            </a:r>
            <a:endParaRPr lang="en-US" dirty="0"/>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Built-in Variables</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3698" name="Rectangle 2"/>
          <p:cNvSpPr>
            <a:spLocks noGrp="1" noChangeArrowheads="1"/>
          </p:cNvSpPr>
          <p:nvPr>
            <p:ph type="title" idx="4294967295"/>
          </p:nvPr>
        </p:nvSpPr>
        <p:spPr>
          <a:xfrm>
            <a:off x="0" y="12700"/>
            <a:ext cx="6721475" cy="609600"/>
          </a:xfrm>
          <a:prstGeom prst="rect">
            <a:avLst/>
          </a:prstGeom>
        </p:spPr>
        <p:txBody>
          <a:bodyPr/>
          <a:lstStyle/>
          <a:p>
            <a:pPr eaLnBrk="1" hangingPunct="1"/>
            <a:r>
              <a:rPr lang="en-US" sz="2200" b="0" dirty="0" smtClean="0">
                <a:effectLst/>
                <a:ea typeface="ＭＳ Ｐゴシック" charset="-128"/>
                <a:cs typeface="ＭＳ Ｐゴシック" charset="-128"/>
              </a:rPr>
              <a:t>Simple </a:t>
            </a:r>
            <a:r>
              <a:rPr lang="en-US" sz="2200" b="0" dirty="0">
                <a:effectLst/>
                <a:ea typeface="ＭＳ Ｐゴシック" charset="-128"/>
                <a:cs typeface="ＭＳ Ｐゴシック" charset="-128"/>
              </a:rPr>
              <a:t>Vertex </a:t>
            </a:r>
            <a:r>
              <a:rPr lang="en-US" sz="2200" b="0" dirty="0" smtClean="0">
                <a:effectLst/>
                <a:ea typeface="ＭＳ Ｐゴシック" charset="-128"/>
                <a:cs typeface="ＭＳ Ｐゴシック" charset="-128"/>
              </a:rPr>
              <a:t>Shader for Cube Example</a:t>
            </a:r>
            <a:endParaRPr lang="en-US" sz="2200" b="0" dirty="0">
              <a:effectLst/>
              <a:ea typeface="ＭＳ Ｐゴシック" charset="-128"/>
              <a:cs typeface="ＭＳ Ｐゴシック" charset="-128"/>
            </a:endParaRPr>
          </a:p>
        </p:txBody>
      </p:sp>
      <p:sp>
        <p:nvSpPr>
          <p:cNvPr id="41987" name="Text Box 3"/>
          <p:cNvSpPr txBox="1">
            <a:spLocks noChangeArrowheads="1"/>
          </p:cNvSpPr>
          <p:nvPr/>
        </p:nvSpPr>
        <p:spPr bwMode="auto">
          <a:xfrm>
            <a:off x="1956327" y="975556"/>
            <a:ext cx="3488025" cy="2682044"/>
          </a:xfrm>
          <a:prstGeom prst="rect">
            <a:avLst/>
          </a:prstGeom>
          <a:noFill/>
          <a:ln w="9525">
            <a:noFill/>
            <a:miter lim="800000"/>
            <a:headEnd/>
            <a:tailEnd/>
          </a:ln>
        </p:spPr>
        <p:txBody>
          <a:bodyPr wrap="none" lIns="65306" tIns="32653" rIns="65306" bIns="32653">
            <a:prstTxWarp prst="textNoShape">
              <a:avLst/>
            </a:prstTxWarp>
            <a:spAutoFit/>
          </a:bodyPr>
          <a:lstStyle/>
          <a:p>
            <a:pPr eaLnBrk="0" hangingPunct="0"/>
            <a:r>
              <a:rPr lang="en-US" sz="1700" dirty="0" smtClean="0">
                <a:solidFill>
                  <a:srgbClr val="0000FF"/>
                </a:solidFill>
                <a:latin typeface="Consolas"/>
                <a:cs typeface="Consolas"/>
              </a:rPr>
              <a:t>in vec4 </a:t>
            </a:r>
            <a:r>
              <a:rPr lang="en-US" sz="1700" dirty="0" err="1" smtClean="0">
                <a:solidFill>
                  <a:srgbClr val="0000FF"/>
                </a:solidFill>
                <a:latin typeface="Consolas"/>
                <a:cs typeface="Consolas"/>
              </a:rPr>
              <a:t>vPosition</a:t>
            </a:r>
            <a:r>
              <a:rPr lang="en-US" sz="1700" dirty="0" smtClean="0">
                <a:solidFill>
                  <a:srgbClr val="0000FF"/>
                </a:solidFill>
                <a:latin typeface="Consolas"/>
                <a:cs typeface="Consolas"/>
              </a:rPr>
              <a:t>;</a:t>
            </a:r>
          </a:p>
          <a:p>
            <a:pPr eaLnBrk="0" hangingPunct="0"/>
            <a:r>
              <a:rPr lang="en-US" sz="1700" dirty="0" smtClean="0">
                <a:solidFill>
                  <a:srgbClr val="0000FF"/>
                </a:solidFill>
                <a:latin typeface="Consolas"/>
                <a:cs typeface="Consolas"/>
              </a:rPr>
              <a:t>in vec4 </a:t>
            </a:r>
            <a:r>
              <a:rPr lang="en-US" sz="1700" dirty="0" err="1" smtClean="0">
                <a:solidFill>
                  <a:srgbClr val="0000FF"/>
                </a:solidFill>
                <a:latin typeface="Consolas"/>
                <a:cs typeface="Consolas"/>
              </a:rPr>
              <a:t>vColor</a:t>
            </a:r>
            <a:r>
              <a:rPr lang="en-US" sz="1700" dirty="0" smtClean="0">
                <a:solidFill>
                  <a:srgbClr val="0000FF"/>
                </a:solidFill>
                <a:latin typeface="Consolas"/>
                <a:cs typeface="Consolas"/>
              </a:rPr>
              <a:t>;</a:t>
            </a:r>
          </a:p>
          <a:p>
            <a:pPr eaLnBrk="0" hangingPunct="0"/>
            <a:r>
              <a:rPr lang="en-US" sz="1700" dirty="0" smtClean="0">
                <a:solidFill>
                  <a:srgbClr val="0000FF"/>
                </a:solidFill>
                <a:latin typeface="Consolas"/>
                <a:cs typeface="Consolas"/>
              </a:rPr>
              <a:t>out vec4 color;</a:t>
            </a:r>
          </a:p>
          <a:p>
            <a:pPr eaLnBrk="0" hangingPunct="0"/>
            <a:endParaRPr lang="en-US" sz="1700" dirty="0">
              <a:solidFill>
                <a:srgbClr val="0000FF"/>
              </a:solidFill>
              <a:latin typeface="Consolas"/>
              <a:cs typeface="Consolas"/>
            </a:endParaRPr>
          </a:p>
          <a:p>
            <a:pPr eaLnBrk="0" hangingPunct="0"/>
            <a:r>
              <a:rPr lang="en-US" sz="1700" dirty="0">
                <a:solidFill>
                  <a:srgbClr val="0000FF"/>
                </a:solidFill>
                <a:latin typeface="Consolas"/>
                <a:cs typeface="Consolas"/>
              </a:rPr>
              <a:t>void main()</a:t>
            </a:r>
          </a:p>
          <a:p>
            <a:pPr eaLnBrk="0" hangingPunct="0"/>
            <a:r>
              <a:rPr lang="en-US" sz="1700" dirty="0" smtClean="0">
                <a:solidFill>
                  <a:srgbClr val="0000FF"/>
                </a:solidFill>
                <a:latin typeface="Consolas"/>
                <a:cs typeface="Consolas"/>
              </a:rPr>
              <a:t>{</a:t>
            </a:r>
          </a:p>
          <a:p>
            <a:pPr eaLnBrk="0" hangingPunct="0"/>
            <a:r>
              <a:rPr lang="en-US" sz="1700" dirty="0" smtClean="0">
                <a:solidFill>
                  <a:srgbClr val="0000FF"/>
                </a:solidFill>
                <a:latin typeface="Consolas"/>
                <a:cs typeface="Consolas"/>
              </a:rPr>
              <a:t>    color = </a:t>
            </a:r>
            <a:r>
              <a:rPr lang="en-US" sz="1700" dirty="0" err="1" smtClean="0">
                <a:solidFill>
                  <a:srgbClr val="0000FF"/>
                </a:solidFill>
                <a:latin typeface="Consolas"/>
                <a:cs typeface="Consolas"/>
              </a:rPr>
              <a:t>vColor</a:t>
            </a:r>
            <a:r>
              <a:rPr lang="en-US" sz="1700" dirty="0" smtClean="0">
                <a:solidFill>
                  <a:srgbClr val="0000FF"/>
                </a:solidFill>
                <a:latin typeface="Consolas"/>
                <a:cs typeface="Consolas"/>
              </a:rPr>
              <a:t>;</a:t>
            </a:r>
          </a:p>
          <a:p>
            <a:pPr eaLnBrk="0" hangingPunct="0"/>
            <a:r>
              <a:rPr lang="en-US" sz="1700" dirty="0">
                <a:solidFill>
                  <a:srgbClr val="0000FF"/>
                </a:solidFill>
                <a:latin typeface="Consolas"/>
                <a:cs typeface="Consolas"/>
              </a:rPr>
              <a:t>    </a:t>
            </a:r>
            <a:r>
              <a:rPr lang="en-US" sz="1700" dirty="0" err="1">
                <a:solidFill>
                  <a:srgbClr val="0000FF"/>
                </a:solidFill>
                <a:latin typeface="Consolas"/>
                <a:cs typeface="Consolas"/>
              </a:rPr>
              <a:t>gl_Position</a:t>
            </a:r>
            <a:r>
              <a:rPr lang="en-US" sz="1700" dirty="0">
                <a:solidFill>
                  <a:srgbClr val="0000FF"/>
                </a:solidFill>
                <a:latin typeface="Consolas"/>
                <a:cs typeface="Consolas"/>
              </a:rPr>
              <a:t> =</a:t>
            </a:r>
            <a:r>
              <a:rPr lang="en-US" sz="1700" dirty="0" smtClean="0">
                <a:solidFill>
                  <a:srgbClr val="0000FF"/>
                </a:solidFill>
                <a:latin typeface="Consolas"/>
                <a:cs typeface="Consolas"/>
              </a:rPr>
              <a:t> </a:t>
            </a:r>
            <a:r>
              <a:rPr lang="en-US" sz="1700" dirty="0" err="1" smtClean="0">
                <a:solidFill>
                  <a:srgbClr val="0000FF"/>
                </a:solidFill>
                <a:latin typeface="Consolas"/>
                <a:cs typeface="Consolas"/>
              </a:rPr>
              <a:t>vPosition</a:t>
            </a:r>
            <a:r>
              <a:rPr lang="en-US" sz="1700" dirty="0" smtClean="0">
                <a:solidFill>
                  <a:srgbClr val="0000FF"/>
                </a:solidFill>
                <a:latin typeface="Consolas"/>
                <a:cs typeface="Consolas"/>
              </a:rPr>
              <a:t>;</a:t>
            </a:r>
            <a:endParaRPr lang="en-US" sz="1700" dirty="0">
              <a:solidFill>
                <a:srgbClr val="0000FF"/>
              </a:solidFill>
              <a:latin typeface="Consolas"/>
              <a:cs typeface="Consolas"/>
            </a:endParaRPr>
          </a:p>
          <a:p>
            <a:pPr eaLnBrk="0" hangingPunct="0"/>
            <a:r>
              <a:rPr lang="en-US" sz="1700" dirty="0">
                <a:solidFill>
                  <a:srgbClr val="0000FF"/>
                </a:solidFill>
                <a:latin typeface="Consolas"/>
                <a:cs typeface="Consolas"/>
              </a:rPr>
              <a:t>}</a:t>
            </a:r>
          </a:p>
          <a:p>
            <a:pPr eaLnBrk="0" hangingPunct="0"/>
            <a:endParaRPr lang="en-US" sz="1700" dirty="0">
              <a:solidFill>
                <a:srgbClr val="0000FF"/>
              </a:solidFill>
              <a:latin typeface="Consolas"/>
              <a:cs typeface="Consolas"/>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4722" name="Rectangle 2"/>
          <p:cNvSpPr>
            <a:spLocks noGrp="1" noChangeArrowheads="1"/>
          </p:cNvSpPr>
          <p:nvPr>
            <p:ph type="title" idx="4294967295"/>
          </p:nvPr>
        </p:nvSpPr>
        <p:spPr>
          <a:xfrm>
            <a:off x="0" y="0"/>
            <a:ext cx="6721475" cy="609600"/>
          </a:xfrm>
          <a:prstGeom prst="rect">
            <a:avLst/>
          </a:prstGeom>
        </p:spPr>
        <p:txBody>
          <a:bodyPr/>
          <a:lstStyle/>
          <a:p>
            <a:pPr eaLnBrk="1" hangingPunct="1"/>
            <a:r>
              <a:rPr lang="en-US" sz="2400" b="0" dirty="0">
                <a:effectLst/>
                <a:ea typeface="ＭＳ Ｐゴシック" charset="-128"/>
                <a:cs typeface="ＭＳ Ｐゴシック" charset="-128"/>
              </a:rPr>
              <a:t>The Simplest Fragment Shader</a:t>
            </a:r>
          </a:p>
        </p:txBody>
      </p:sp>
      <p:sp>
        <p:nvSpPr>
          <p:cNvPr id="414723" name="Text Box 3"/>
          <p:cNvSpPr txBox="1">
            <a:spLocks noChangeArrowheads="1"/>
          </p:cNvSpPr>
          <p:nvPr/>
        </p:nvSpPr>
        <p:spPr bwMode="auto">
          <a:xfrm>
            <a:off x="1956327" y="1483995"/>
            <a:ext cx="2768852" cy="1897214"/>
          </a:xfrm>
          <a:prstGeom prst="rect">
            <a:avLst/>
          </a:prstGeom>
          <a:noFill/>
          <a:ln w="9525">
            <a:noFill/>
            <a:miter lim="800000"/>
            <a:headEnd/>
            <a:tailEnd/>
          </a:ln>
          <a:effectLst/>
        </p:spPr>
        <p:txBody>
          <a:bodyPr wrap="none" lIns="65306" tIns="32653" rIns="65306" bIns="32653">
            <a:prstTxWarp prst="textNoShape">
              <a:avLst/>
            </a:prstTxWarp>
            <a:spAutoFit/>
          </a:bodyPr>
          <a:lstStyle/>
          <a:p>
            <a:pPr eaLnBrk="0" hangingPunct="0"/>
            <a:r>
              <a:rPr lang="en-US" sz="1700" dirty="0" smtClean="0">
                <a:solidFill>
                  <a:srgbClr val="0000FF"/>
                </a:solidFill>
                <a:latin typeface="Consolas"/>
                <a:cs typeface="Consolas"/>
              </a:rPr>
              <a:t>in vec4 color</a:t>
            </a:r>
            <a:r>
              <a:rPr lang="en-US" sz="1700" dirty="0" smtClean="0">
                <a:solidFill>
                  <a:srgbClr val="0000FF"/>
                </a:solidFill>
                <a:latin typeface="Consolas"/>
                <a:cs typeface="Consolas"/>
              </a:rPr>
              <a:t>;</a:t>
            </a:r>
          </a:p>
          <a:p>
            <a:pPr eaLnBrk="0" hangingPunct="0"/>
            <a:r>
              <a:rPr lang="en-US" sz="1700" dirty="0" smtClean="0">
                <a:solidFill>
                  <a:srgbClr val="0000FF"/>
                </a:solidFill>
                <a:latin typeface="Consolas"/>
                <a:cs typeface="Consolas"/>
              </a:rPr>
              <a:t>out vec4 </a:t>
            </a:r>
            <a:r>
              <a:rPr lang="en-US" sz="1700" dirty="0" err="1" smtClean="0">
                <a:solidFill>
                  <a:srgbClr val="0000FF"/>
                </a:solidFill>
                <a:latin typeface="Consolas"/>
                <a:cs typeface="Consolas"/>
              </a:rPr>
              <a:t>FragColor</a:t>
            </a:r>
            <a:r>
              <a:rPr lang="en-US" sz="1700" dirty="0" smtClean="0">
                <a:solidFill>
                  <a:srgbClr val="0000FF"/>
                </a:solidFill>
                <a:latin typeface="Consolas"/>
                <a:cs typeface="Consolas"/>
              </a:rPr>
              <a:t>;</a:t>
            </a:r>
          </a:p>
          <a:p>
            <a:pPr eaLnBrk="0" hangingPunct="0"/>
            <a:endParaRPr lang="en-US" sz="1700" dirty="0" smtClean="0">
              <a:solidFill>
                <a:srgbClr val="0000FF"/>
              </a:solidFill>
              <a:latin typeface="Consolas"/>
              <a:cs typeface="Consolas"/>
            </a:endParaRPr>
          </a:p>
          <a:p>
            <a:pPr eaLnBrk="0" hangingPunct="0"/>
            <a:r>
              <a:rPr lang="en-US" sz="1700" dirty="0" smtClean="0">
                <a:solidFill>
                  <a:srgbClr val="0000FF"/>
                </a:solidFill>
                <a:latin typeface="Consolas"/>
                <a:cs typeface="Consolas"/>
              </a:rPr>
              <a:t>void </a:t>
            </a:r>
            <a:r>
              <a:rPr lang="en-US" sz="1700" dirty="0">
                <a:solidFill>
                  <a:srgbClr val="0000FF"/>
                </a:solidFill>
                <a:latin typeface="Consolas"/>
                <a:cs typeface="Consolas"/>
              </a:rPr>
              <a:t>main()</a:t>
            </a:r>
          </a:p>
          <a:p>
            <a:pPr eaLnBrk="0" hangingPunct="0"/>
            <a:r>
              <a:rPr lang="en-US" sz="1700" dirty="0" smtClean="0">
                <a:solidFill>
                  <a:srgbClr val="0000FF"/>
                </a:solidFill>
                <a:latin typeface="Consolas"/>
                <a:cs typeface="Consolas"/>
              </a:rPr>
              <a:t>{</a:t>
            </a:r>
            <a:endParaRPr lang="en-US" sz="1700" dirty="0" smtClean="0">
              <a:solidFill>
                <a:srgbClr val="0000FF"/>
              </a:solidFill>
              <a:latin typeface="Consolas"/>
              <a:cs typeface="Consolas"/>
            </a:endParaRPr>
          </a:p>
          <a:p>
            <a:pPr eaLnBrk="0" hangingPunct="0"/>
            <a:r>
              <a:rPr lang="en-US" sz="1700" dirty="0" smtClean="0">
                <a:solidFill>
                  <a:srgbClr val="0000FF"/>
                </a:solidFill>
                <a:latin typeface="Consolas"/>
                <a:cs typeface="Consolas"/>
              </a:rPr>
              <a:t>    </a:t>
            </a:r>
            <a:r>
              <a:rPr lang="en-US" sz="1700" dirty="0" err="1" smtClean="0">
                <a:solidFill>
                  <a:srgbClr val="0000FF"/>
                </a:solidFill>
                <a:latin typeface="Consolas"/>
                <a:cs typeface="Consolas"/>
              </a:rPr>
              <a:t>FragColor</a:t>
            </a:r>
            <a:r>
              <a:rPr lang="en-US" sz="1700" dirty="0" smtClean="0">
                <a:solidFill>
                  <a:srgbClr val="0000FF"/>
                </a:solidFill>
                <a:latin typeface="Consolas"/>
                <a:cs typeface="Consolas"/>
              </a:rPr>
              <a:t> </a:t>
            </a:r>
            <a:r>
              <a:rPr lang="en-US" sz="1700" dirty="0">
                <a:solidFill>
                  <a:srgbClr val="0000FF"/>
                </a:solidFill>
                <a:latin typeface="Consolas"/>
                <a:cs typeface="Consolas"/>
              </a:rPr>
              <a:t>=</a:t>
            </a:r>
            <a:r>
              <a:rPr lang="en-US" sz="1700" dirty="0" smtClean="0">
                <a:solidFill>
                  <a:srgbClr val="0000FF"/>
                </a:solidFill>
                <a:latin typeface="Consolas"/>
                <a:cs typeface="Consolas"/>
              </a:rPr>
              <a:t> color;</a:t>
            </a:r>
            <a:endParaRPr lang="en-US" sz="1700" dirty="0">
              <a:solidFill>
                <a:srgbClr val="0000FF"/>
              </a:solidFill>
              <a:latin typeface="Consolas"/>
              <a:cs typeface="Consolas"/>
            </a:endParaRPr>
          </a:p>
          <a:p>
            <a:pPr eaLnBrk="0" hangingPunct="0"/>
            <a:r>
              <a:rPr lang="en-US" sz="1700" dirty="0">
                <a:solidFill>
                  <a:srgbClr val="0000FF"/>
                </a:solidFill>
                <a:latin typeface="Consolas"/>
                <a:cs typeface="Consolas"/>
              </a:rPr>
              <a:t>}</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7142" y="882472"/>
            <a:ext cx="3230880" cy="2715578"/>
          </a:xfrm>
        </p:spPr>
        <p:txBody>
          <a:bodyPr>
            <a:normAutofit fontScale="92500"/>
          </a:bodyPr>
          <a:lstStyle/>
          <a:p>
            <a:pPr>
              <a:buClr>
                <a:srgbClr val="0000FF"/>
              </a:buClr>
              <a:buFont typeface="Wingdings" charset="2"/>
              <a:buChar char="§"/>
            </a:pPr>
            <a:r>
              <a:rPr lang="en-US" dirty="0" smtClean="0"/>
              <a:t>Shaders need to be compiled and linked to form an executable shader program</a:t>
            </a:r>
          </a:p>
          <a:p>
            <a:pPr>
              <a:buClr>
                <a:srgbClr val="0000FF"/>
              </a:buClr>
              <a:buFont typeface="Wingdings" charset="2"/>
              <a:buChar char="§"/>
            </a:pPr>
            <a:r>
              <a:rPr lang="en-US" dirty="0" smtClean="0"/>
              <a:t>OpenGL provides the compiler and linker</a:t>
            </a:r>
          </a:p>
          <a:p>
            <a:pPr>
              <a:buClr>
                <a:srgbClr val="0000FF"/>
              </a:buClr>
              <a:buFont typeface="Wingdings" charset="2"/>
              <a:buChar char="§"/>
            </a:pPr>
            <a:r>
              <a:rPr lang="en-US" dirty="0" smtClean="0"/>
              <a:t>A program must contain</a:t>
            </a:r>
          </a:p>
          <a:p>
            <a:pPr lvl="1">
              <a:buClr>
                <a:srgbClr val="0000FF"/>
              </a:buClr>
            </a:pPr>
            <a:r>
              <a:rPr lang="en-US" dirty="0" smtClean="0"/>
              <a:t>vertex and fragment shaders</a:t>
            </a:r>
          </a:p>
          <a:p>
            <a:pPr lvl="1">
              <a:buClr>
                <a:srgbClr val="0000FF"/>
              </a:buClr>
            </a:pPr>
            <a:r>
              <a:rPr lang="en-US" dirty="0" smtClean="0"/>
              <a:t>other shaders are optional</a:t>
            </a:r>
          </a:p>
          <a:p>
            <a:pPr>
              <a:buNone/>
            </a:pPr>
            <a:endParaRPr lang="en-US" dirty="0" smtClean="0"/>
          </a:p>
        </p:txBody>
      </p:sp>
      <p:sp>
        <p:nvSpPr>
          <p:cNvPr id="2" name="Title 1"/>
          <p:cNvSpPr>
            <a:spLocks noGrp="1"/>
          </p:cNvSpPr>
          <p:nvPr>
            <p:ph type="title" idx="4294967295"/>
          </p:nvPr>
        </p:nvSpPr>
        <p:spPr>
          <a:xfrm>
            <a:off x="0" y="0"/>
            <a:ext cx="6721475" cy="609600"/>
          </a:xfrm>
          <a:prstGeom prst="rect">
            <a:avLst/>
          </a:prstGeom>
        </p:spPr>
        <p:txBody>
          <a:bodyPr/>
          <a:lstStyle/>
          <a:p>
            <a:r>
              <a:rPr lang="en-US" sz="2400" dirty="0" smtClean="0"/>
              <a:t>Getting Your Shaders into OpenGL</a:t>
            </a:r>
            <a:endParaRPr lang="en-US" sz="2400" dirty="0"/>
          </a:p>
        </p:txBody>
      </p:sp>
      <p:sp>
        <p:nvSpPr>
          <p:cNvPr id="13" name="Flowchart: Process 12"/>
          <p:cNvSpPr/>
          <p:nvPr/>
        </p:nvSpPr>
        <p:spPr bwMode="auto">
          <a:xfrm>
            <a:off x="3711601" y="1208329"/>
            <a:ext cx="944495" cy="409994"/>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5306" tIns="65306" rIns="65306" bIns="65306" numCol="1" rtlCol="0" anchor="ctr" anchorCtr="0" compatLnSpc="1">
            <a:prstTxWarp prst="textNoShape">
              <a:avLst/>
            </a:prstTxWarp>
            <a:noAutofit/>
          </a:bodyPr>
          <a:lstStyle/>
          <a:p>
            <a:pPr algn="ctr" defTabSz="653064" eaLnBrk="0" hangingPunct="0">
              <a:spcBef>
                <a:spcPct val="50000"/>
              </a:spcBef>
            </a:pPr>
            <a:r>
              <a:rPr lang="en-US" sz="1100" dirty="0" smtClean="0">
                <a:solidFill>
                  <a:srgbClr val="000000"/>
                </a:solidFill>
              </a:rPr>
              <a:t>Create</a:t>
            </a:r>
            <a:br>
              <a:rPr lang="en-US" sz="1100" dirty="0" smtClean="0">
                <a:solidFill>
                  <a:srgbClr val="000000"/>
                </a:solidFill>
              </a:rPr>
            </a:br>
            <a:r>
              <a:rPr lang="en-US" sz="1100" dirty="0" smtClean="0">
                <a:solidFill>
                  <a:srgbClr val="000000"/>
                </a:solidFill>
              </a:rPr>
              <a:t>Shader</a:t>
            </a:r>
          </a:p>
        </p:txBody>
      </p:sp>
      <p:sp>
        <p:nvSpPr>
          <p:cNvPr id="14" name="Flowchart: Process 13"/>
          <p:cNvSpPr/>
          <p:nvPr/>
        </p:nvSpPr>
        <p:spPr bwMode="auto">
          <a:xfrm>
            <a:off x="3711601" y="1661536"/>
            <a:ext cx="944495" cy="409994"/>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5306" tIns="65306" rIns="65306" bIns="65306" numCol="1" rtlCol="0" anchor="ctr" anchorCtr="0" compatLnSpc="1">
            <a:prstTxWarp prst="textNoShape">
              <a:avLst/>
            </a:prstTxWarp>
            <a:normAutofit fontScale="92500" lnSpcReduction="10000"/>
          </a:bodyPr>
          <a:lstStyle/>
          <a:p>
            <a:pPr algn="ctr" defTabSz="653064" eaLnBrk="0" hangingPunct="0">
              <a:spcBef>
                <a:spcPct val="50000"/>
              </a:spcBef>
            </a:pPr>
            <a:r>
              <a:rPr lang="en-US" sz="1100" dirty="0" smtClean="0">
                <a:solidFill>
                  <a:srgbClr val="000000"/>
                </a:solidFill>
              </a:rPr>
              <a:t>Load Shader Source</a:t>
            </a:r>
          </a:p>
        </p:txBody>
      </p:sp>
      <p:sp>
        <p:nvSpPr>
          <p:cNvPr id="15" name="Flowchart: Process 14"/>
          <p:cNvSpPr/>
          <p:nvPr/>
        </p:nvSpPr>
        <p:spPr bwMode="auto">
          <a:xfrm>
            <a:off x="3711601" y="2114742"/>
            <a:ext cx="944495" cy="409994"/>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5306" tIns="65306" rIns="65306" bIns="65306" numCol="1" rtlCol="0" anchor="ctr" anchorCtr="0" compatLnSpc="1">
            <a:prstTxWarp prst="textNoShape">
              <a:avLst/>
            </a:prstTxWarp>
            <a:normAutofit fontScale="92500" lnSpcReduction="10000"/>
          </a:bodyPr>
          <a:lstStyle/>
          <a:p>
            <a:pPr algn="ctr" defTabSz="653064" eaLnBrk="0" hangingPunct="0">
              <a:spcBef>
                <a:spcPct val="50000"/>
              </a:spcBef>
            </a:pPr>
            <a:r>
              <a:rPr lang="en-US" sz="1100" dirty="0" smtClean="0">
                <a:solidFill>
                  <a:srgbClr val="000000"/>
                </a:solidFill>
              </a:rPr>
              <a:t>Compile Shader</a:t>
            </a:r>
          </a:p>
        </p:txBody>
      </p:sp>
      <p:sp>
        <p:nvSpPr>
          <p:cNvPr id="17" name="Flowchart: Process 16"/>
          <p:cNvSpPr/>
          <p:nvPr/>
        </p:nvSpPr>
        <p:spPr bwMode="auto">
          <a:xfrm>
            <a:off x="3711601" y="755123"/>
            <a:ext cx="944495" cy="409994"/>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5306" tIns="65306" rIns="65306" bIns="65306" numCol="1" rtlCol="0" anchor="ctr" anchorCtr="0" compatLnSpc="1">
            <a:prstTxWarp prst="textNoShape">
              <a:avLst/>
            </a:prstTxWarp>
            <a:normAutofit fontScale="92500" lnSpcReduction="10000"/>
          </a:bodyPr>
          <a:lstStyle/>
          <a:p>
            <a:pPr algn="ctr" defTabSz="653064" eaLnBrk="0" hangingPunct="0">
              <a:spcBef>
                <a:spcPct val="50000"/>
              </a:spcBef>
            </a:pPr>
            <a:r>
              <a:rPr lang="en-US" sz="1100" dirty="0" smtClean="0">
                <a:solidFill>
                  <a:srgbClr val="000000"/>
                </a:solidFill>
              </a:rPr>
              <a:t>Create Program</a:t>
            </a:r>
          </a:p>
        </p:txBody>
      </p:sp>
      <p:sp>
        <p:nvSpPr>
          <p:cNvPr id="18" name="Flowchart: Process 17"/>
          <p:cNvSpPr/>
          <p:nvPr/>
        </p:nvSpPr>
        <p:spPr bwMode="auto">
          <a:xfrm>
            <a:off x="3711601" y="2567949"/>
            <a:ext cx="944495" cy="409994"/>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5306" tIns="65306" rIns="65306" bIns="65306" numCol="1" rtlCol="0" anchor="ctr" anchorCtr="0" compatLnSpc="1">
            <a:prstTxWarp prst="textNoShape">
              <a:avLst/>
            </a:prstTxWarp>
            <a:normAutofit fontScale="92500" lnSpcReduction="10000"/>
          </a:bodyPr>
          <a:lstStyle/>
          <a:p>
            <a:pPr algn="ctr" defTabSz="653064" eaLnBrk="0" hangingPunct="0">
              <a:spcBef>
                <a:spcPct val="50000"/>
              </a:spcBef>
            </a:pPr>
            <a:r>
              <a:rPr lang="en-US" sz="1100" dirty="0" smtClean="0">
                <a:solidFill>
                  <a:srgbClr val="000000"/>
                </a:solidFill>
              </a:rPr>
              <a:t>Attach Shader to Program</a:t>
            </a:r>
          </a:p>
        </p:txBody>
      </p:sp>
      <p:sp>
        <p:nvSpPr>
          <p:cNvPr id="19" name="Flowchart: Process 18"/>
          <p:cNvSpPr/>
          <p:nvPr/>
        </p:nvSpPr>
        <p:spPr bwMode="auto">
          <a:xfrm>
            <a:off x="3711601" y="3021155"/>
            <a:ext cx="944495" cy="409994"/>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5306" tIns="65306" rIns="65306" bIns="65306" numCol="1" rtlCol="0" anchor="ctr" anchorCtr="0" compatLnSpc="1">
            <a:prstTxWarp prst="textNoShape">
              <a:avLst/>
            </a:prstTxWarp>
            <a:normAutofit fontScale="92500"/>
          </a:bodyPr>
          <a:lstStyle/>
          <a:p>
            <a:pPr algn="ctr" defTabSz="653064" eaLnBrk="0" hangingPunct="0">
              <a:spcBef>
                <a:spcPct val="50000"/>
              </a:spcBef>
            </a:pPr>
            <a:r>
              <a:rPr lang="en-US" sz="1100" dirty="0" smtClean="0">
                <a:solidFill>
                  <a:srgbClr val="000000"/>
                </a:solidFill>
              </a:rPr>
              <a:t>Link Program</a:t>
            </a:r>
          </a:p>
        </p:txBody>
      </p:sp>
      <p:sp>
        <p:nvSpPr>
          <p:cNvPr id="20" name="TextBox 19"/>
          <p:cNvSpPr txBox="1"/>
          <p:nvPr/>
        </p:nvSpPr>
        <p:spPr>
          <a:xfrm>
            <a:off x="4880343" y="882386"/>
            <a:ext cx="1191473" cy="219832"/>
          </a:xfrm>
          <a:prstGeom prst="rect">
            <a:avLst/>
          </a:prstGeom>
          <a:noFill/>
          <a:ln>
            <a:noFill/>
          </a:ln>
        </p:spPr>
        <p:txBody>
          <a:bodyPr wrap="none" lIns="65306" tIns="32653" rIns="65306" bIns="32653" rtlCol="0">
            <a:spAutoFit/>
          </a:bodyPr>
          <a:lstStyle/>
          <a:p>
            <a:r>
              <a:rPr lang="en-US" sz="1000" dirty="0" err="1" smtClean="0">
                <a:solidFill>
                  <a:srgbClr val="0000FF"/>
                </a:solidFill>
                <a:latin typeface="+mn-lt"/>
              </a:rPr>
              <a:t>glCreateProgram</a:t>
            </a:r>
            <a:r>
              <a:rPr lang="en-US" sz="1000" dirty="0" smtClean="0">
                <a:solidFill>
                  <a:srgbClr val="0000FF"/>
                </a:solidFill>
                <a:latin typeface="+mn-lt"/>
              </a:rPr>
              <a:t>()</a:t>
            </a:r>
          </a:p>
        </p:txBody>
      </p:sp>
      <p:sp>
        <p:nvSpPr>
          <p:cNvPr id="21" name="TextBox 20"/>
          <p:cNvSpPr txBox="1"/>
          <p:nvPr/>
        </p:nvSpPr>
        <p:spPr>
          <a:xfrm>
            <a:off x="4880343" y="1779369"/>
            <a:ext cx="1132161" cy="219832"/>
          </a:xfrm>
          <a:prstGeom prst="rect">
            <a:avLst/>
          </a:prstGeom>
          <a:noFill/>
          <a:ln>
            <a:noFill/>
          </a:ln>
        </p:spPr>
        <p:txBody>
          <a:bodyPr wrap="none" lIns="65306" tIns="32653" rIns="65306" bIns="32653" rtlCol="0">
            <a:spAutoFit/>
          </a:bodyPr>
          <a:lstStyle/>
          <a:p>
            <a:r>
              <a:rPr lang="en-US" sz="1000" dirty="0" err="1" smtClean="0">
                <a:solidFill>
                  <a:srgbClr val="0000FF"/>
                </a:solidFill>
                <a:latin typeface="+mn-lt"/>
              </a:rPr>
              <a:t>glShaderSource</a:t>
            </a:r>
            <a:r>
              <a:rPr lang="en-US" sz="1000" dirty="0" smtClean="0">
                <a:solidFill>
                  <a:srgbClr val="0000FF"/>
                </a:solidFill>
                <a:latin typeface="+mn-lt"/>
              </a:rPr>
              <a:t>()</a:t>
            </a:r>
          </a:p>
        </p:txBody>
      </p:sp>
      <p:sp>
        <p:nvSpPr>
          <p:cNvPr id="22" name="TextBox 21"/>
          <p:cNvSpPr txBox="1"/>
          <p:nvPr/>
        </p:nvSpPr>
        <p:spPr>
          <a:xfrm>
            <a:off x="4880343" y="2229617"/>
            <a:ext cx="1197885" cy="219832"/>
          </a:xfrm>
          <a:prstGeom prst="rect">
            <a:avLst/>
          </a:prstGeom>
          <a:noFill/>
          <a:ln>
            <a:noFill/>
          </a:ln>
        </p:spPr>
        <p:txBody>
          <a:bodyPr wrap="none" lIns="65306" tIns="32653" rIns="65306" bIns="32653" rtlCol="0">
            <a:spAutoFit/>
          </a:bodyPr>
          <a:lstStyle/>
          <a:p>
            <a:r>
              <a:rPr lang="en-US" sz="1000" dirty="0" err="1" smtClean="0">
                <a:solidFill>
                  <a:srgbClr val="0000FF"/>
                </a:solidFill>
                <a:latin typeface="+mn-lt"/>
              </a:rPr>
              <a:t>glCompileShader</a:t>
            </a:r>
            <a:r>
              <a:rPr lang="en-US" sz="1000" dirty="0" smtClean="0">
                <a:solidFill>
                  <a:srgbClr val="0000FF"/>
                </a:solidFill>
                <a:latin typeface="+mn-lt"/>
              </a:rPr>
              <a:t>()</a:t>
            </a:r>
          </a:p>
        </p:txBody>
      </p:sp>
      <p:sp>
        <p:nvSpPr>
          <p:cNvPr id="23" name="TextBox 22"/>
          <p:cNvSpPr txBox="1"/>
          <p:nvPr/>
        </p:nvSpPr>
        <p:spPr>
          <a:xfrm>
            <a:off x="4880343" y="1331710"/>
            <a:ext cx="1111323" cy="219832"/>
          </a:xfrm>
          <a:prstGeom prst="rect">
            <a:avLst/>
          </a:prstGeom>
          <a:noFill/>
          <a:ln>
            <a:noFill/>
          </a:ln>
        </p:spPr>
        <p:txBody>
          <a:bodyPr wrap="none" lIns="65306" tIns="32653" rIns="65306" bIns="32653" rtlCol="0">
            <a:spAutoFit/>
          </a:bodyPr>
          <a:lstStyle/>
          <a:p>
            <a:r>
              <a:rPr lang="en-US" sz="1000" dirty="0" err="1" smtClean="0">
                <a:solidFill>
                  <a:srgbClr val="0000FF"/>
                </a:solidFill>
                <a:latin typeface="+mn-lt"/>
              </a:rPr>
              <a:t>glCreateShader</a:t>
            </a:r>
            <a:r>
              <a:rPr lang="en-US" sz="1000" dirty="0" smtClean="0">
                <a:solidFill>
                  <a:srgbClr val="0000FF"/>
                </a:solidFill>
                <a:latin typeface="+mn-lt"/>
              </a:rPr>
              <a:t>()</a:t>
            </a:r>
          </a:p>
        </p:txBody>
      </p:sp>
      <p:sp>
        <p:nvSpPr>
          <p:cNvPr id="24" name="TextBox 23"/>
          <p:cNvSpPr txBox="1"/>
          <p:nvPr/>
        </p:nvSpPr>
        <p:spPr>
          <a:xfrm>
            <a:off x="4880342" y="2669800"/>
            <a:ext cx="1088881" cy="219832"/>
          </a:xfrm>
          <a:prstGeom prst="rect">
            <a:avLst/>
          </a:prstGeom>
          <a:noFill/>
          <a:ln>
            <a:noFill/>
          </a:ln>
        </p:spPr>
        <p:txBody>
          <a:bodyPr wrap="none" lIns="65306" tIns="32653" rIns="65306" bIns="32653" rtlCol="0">
            <a:spAutoFit/>
          </a:bodyPr>
          <a:lstStyle/>
          <a:p>
            <a:r>
              <a:rPr lang="en-US" sz="1000" dirty="0" err="1" smtClean="0">
                <a:solidFill>
                  <a:srgbClr val="0000FF"/>
                </a:solidFill>
                <a:latin typeface="+mn-lt"/>
              </a:rPr>
              <a:t>glAttachShader</a:t>
            </a:r>
            <a:r>
              <a:rPr lang="en-US" sz="1000" dirty="0" smtClean="0">
                <a:solidFill>
                  <a:srgbClr val="0000FF"/>
                </a:solidFill>
                <a:latin typeface="+mn-lt"/>
              </a:rPr>
              <a:t>()</a:t>
            </a:r>
          </a:p>
        </p:txBody>
      </p:sp>
      <p:sp>
        <p:nvSpPr>
          <p:cNvPr id="25" name="TextBox 24"/>
          <p:cNvSpPr txBox="1"/>
          <p:nvPr/>
        </p:nvSpPr>
        <p:spPr>
          <a:xfrm>
            <a:off x="4880343" y="3151433"/>
            <a:ext cx="1042393" cy="219832"/>
          </a:xfrm>
          <a:prstGeom prst="rect">
            <a:avLst/>
          </a:prstGeom>
          <a:noFill/>
          <a:ln>
            <a:noFill/>
          </a:ln>
        </p:spPr>
        <p:txBody>
          <a:bodyPr wrap="none" lIns="65306" tIns="32653" rIns="65306" bIns="32653" rtlCol="0">
            <a:spAutoFit/>
          </a:bodyPr>
          <a:lstStyle/>
          <a:p>
            <a:r>
              <a:rPr lang="en-US" sz="1000" dirty="0" err="1" smtClean="0">
                <a:solidFill>
                  <a:srgbClr val="0000FF"/>
                </a:solidFill>
                <a:latin typeface="+mn-lt"/>
              </a:rPr>
              <a:t>glLinkProgram</a:t>
            </a:r>
            <a:r>
              <a:rPr lang="en-US" sz="1000" dirty="0" smtClean="0">
                <a:solidFill>
                  <a:srgbClr val="0000FF"/>
                </a:solidFill>
                <a:latin typeface="+mn-lt"/>
              </a:rPr>
              <a:t>()</a:t>
            </a:r>
          </a:p>
        </p:txBody>
      </p:sp>
      <p:sp>
        <p:nvSpPr>
          <p:cNvPr id="26" name="Flowchart: Process 25"/>
          <p:cNvSpPr/>
          <p:nvPr/>
        </p:nvSpPr>
        <p:spPr bwMode="auto">
          <a:xfrm>
            <a:off x="3711601" y="3474360"/>
            <a:ext cx="944495" cy="409994"/>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5306" tIns="65306" rIns="65306" bIns="65306" numCol="1" rtlCol="0" anchor="ctr" anchorCtr="0" compatLnSpc="1">
            <a:prstTxWarp prst="textNoShape">
              <a:avLst/>
            </a:prstTxWarp>
            <a:normAutofit fontScale="92500"/>
          </a:bodyPr>
          <a:lstStyle/>
          <a:p>
            <a:pPr algn="ctr" defTabSz="653064" eaLnBrk="0" hangingPunct="0">
              <a:spcBef>
                <a:spcPct val="50000"/>
              </a:spcBef>
            </a:pPr>
            <a:r>
              <a:rPr lang="en-US" sz="1100" dirty="0" smtClean="0">
                <a:solidFill>
                  <a:srgbClr val="000000"/>
                </a:solidFill>
              </a:rPr>
              <a:t>Use Program</a:t>
            </a:r>
          </a:p>
        </p:txBody>
      </p:sp>
      <p:sp>
        <p:nvSpPr>
          <p:cNvPr id="27" name="TextBox 26"/>
          <p:cNvSpPr txBox="1"/>
          <p:nvPr/>
        </p:nvSpPr>
        <p:spPr>
          <a:xfrm>
            <a:off x="4880343" y="3598050"/>
            <a:ext cx="1035981" cy="219832"/>
          </a:xfrm>
          <a:prstGeom prst="rect">
            <a:avLst/>
          </a:prstGeom>
          <a:noFill/>
          <a:ln>
            <a:noFill/>
          </a:ln>
        </p:spPr>
        <p:txBody>
          <a:bodyPr wrap="none" lIns="65306" tIns="32653" rIns="65306" bIns="32653" rtlCol="0">
            <a:spAutoFit/>
          </a:bodyPr>
          <a:lstStyle/>
          <a:p>
            <a:r>
              <a:rPr lang="en-US" sz="1000" dirty="0" err="1" smtClean="0">
                <a:solidFill>
                  <a:srgbClr val="0000FF"/>
                </a:solidFill>
                <a:latin typeface="+mn-lt"/>
              </a:rPr>
              <a:t>glUseProgram</a:t>
            </a:r>
            <a:r>
              <a:rPr lang="en-US" sz="1000" dirty="0" smtClean="0">
                <a:solidFill>
                  <a:srgbClr val="0000FF"/>
                </a:solidFill>
                <a:latin typeface="+mn-lt"/>
              </a:rPr>
              <a:t>()</a:t>
            </a:r>
          </a:p>
        </p:txBody>
      </p:sp>
      <p:sp>
        <p:nvSpPr>
          <p:cNvPr id="31" name="Right Brace 30"/>
          <p:cNvSpPr/>
          <p:nvPr/>
        </p:nvSpPr>
        <p:spPr bwMode="auto">
          <a:xfrm>
            <a:off x="6015845" y="1208329"/>
            <a:ext cx="271515" cy="1775211"/>
          </a:xfrm>
          <a:prstGeom prst="rightBrace">
            <a:avLst/>
          </a:prstGeom>
          <a:noFill/>
          <a:ln w="9525" cap="flat" cmpd="sng" algn="ctr">
            <a:solidFill>
              <a:schemeClr val="tx1"/>
            </a:solidFill>
            <a:prstDash val="solid"/>
            <a:round/>
            <a:headEnd type="none" w="med" len="med"/>
            <a:tailEnd type="none" w="med" len="med"/>
          </a:ln>
          <a:effectLst/>
        </p:spPr>
        <p:txBody>
          <a:bodyPr vert="horz" wrap="none" lIns="65306" tIns="65306" rIns="65306" bIns="65306" numCol="1" rtlCol="0" anchor="ctr" anchorCtr="0" compatLnSpc="1">
            <a:prstTxWarp prst="textNoShape">
              <a:avLst/>
            </a:prstTxWarp>
            <a:noAutofit/>
          </a:bodyPr>
          <a:lstStyle/>
          <a:p>
            <a:pPr algn="ctr" defTabSz="653064" eaLnBrk="0" hangingPunct="0">
              <a:spcBef>
                <a:spcPct val="50000"/>
              </a:spcBef>
            </a:pPr>
            <a:endParaRPr lang="en-US" sz="1700" dirty="0" smtClean="0">
              <a:latin typeface="Times" charset="0"/>
            </a:endParaRPr>
          </a:p>
        </p:txBody>
      </p:sp>
      <p:sp>
        <p:nvSpPr>
          <p:cNvPr id="32" name="TextBox 31"/>
          <p:cNvSpPr txBox="1"/>
          <p:nvPr/>
        </p:nvSpPr>
        <p:spPr>
          <a:xfrm>
            <a:off x="6385807" y="1376078"/>
            <a:ext cx="761507" cy="1477328"/>
          </a:xfrm>
          <a:prstGeom prst="rect">
            <a:avLst/>
          </a:prstGeom>
          <a:noFill/>
          <a:ln>
            <a:solidFill>
              <a:schemeClr val="tx1"/>
            </a:solidFill>
          </a:ln>
        </p:spPr>
        <p:txBody>
          <a:bodyPr wrap="square" lIns="65306" tIns="32653" rIns="65306" bIns="32653" rtlCol="0">
            <a:spAutoFit/>
          </a:bodyPr>
          <a:lstStyle/>
          <a:p>
            <a:r>
              <a:rPr lang="en-US" sz="1000" dirty="0" smtClean="0">
                <a:latin typeface="+mn-lt"/>
              </a:rPr>
              <a:t>These steps need to be repeated for each type of shader in the shader program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type="body" idx="1"/>
          </p:nvPr>
        </p:nvSpPr>
        <p:spPr>
          <a:xfrm>
            <a:off x="43051" y="990600"/>
            <a:ext cx="7229097" cy="3124200"/>
          </a:xfrm>
        </p:spPr>
        <p:txBody>
          <a:bodyPr>
            <a:normAutofit fontScale="92500" lnSpcReduction="10000"/>
          </a:bodyPr>
          <a:lstStyle/>
          <a:p>
            <a:pPr>
              <a:lnSpc>
                <a:spcPct val="80000"/>
              </a:lnSpc>
              <a:buClr>
                <a:srgbClr val="0000FF"/>
              </a:buClr>
              <a:buFont typeface="Wingdings" charset="2"/>
              <a:buChar char="§"/>
            </a:pPr>
            <a:r>
              <a:rPr lang="en-US" dirty="0" smtClean="0"/>
              <a:t>We’ve created a routine for this course to make it easier to load your shaders</a:t>
            </a:r>
          </a:p>
          <a:p>
            <a:pPr lvl="1">
              <a:lnSpc>
                <a:spcPct val="80000"/>
              </a:lnSpc>
              <a:buClr>
                <a:srgbClr val="0000FF"/>
              </a:buClr>
              <a:buFont typeface="Wingdings" charset="2"/>
              <a:buChar char="§"/>
            </a:pPr>
            <a:r>
              <a:rPr lang="en-US" dirty="0" smtClean="0"/>
              <a:t>available at course website</a:t>
            </a:r>
          </a:p>
          <a:p>
            <a:pPr algn="ctr">
              <a:lnSpc>
                <a:spcPct val="80000"/>
              </a:lnSpc>
              <a:buNone/>
            </a:pPr>
            <a:r>
              <a:rPr lang="en-US" sz="1800" b="1" dirty="0" err="1">
                <a:solidFill>
                  <a:srgbClr val="0000FF"/>
                </a:solidFill>
                <a:latin typeface="Consolas" pitchFamily="49" charset="0"/>
                <a:cs typeface="Consolas" pitchFamily="49" charset="0"/>
              </a:rPr>
              <a:t>GLuint</a:t>
            </a:r>
            <a:r>
              <a:rPr lang="en-US" sz="1800" b="1" dirty="0">
                <a:solidFill>
                  <a:srgbClr val="0000FF"/>
                </a:solidFill>
                <a:latin typeface="Consolas" pitchFamily="49" charset="0"/>
                <a:cs typeface="Consolas" pitchFamily="49" charset="0"/>
              </a:rPr>
              <a:t> </a:t>
            </a:r>
            <a:r>
              <a:rPr lang="en-US" sz="1800" b="1" dirty="0" err="1" smtClean="0">
                <a:solidFill>
                  <a:srgbClr val="0000FF"/>
                </a:solidFill>
                <a:latin typeface="Consolas" pitchFamily="49" charset="0"/>
                <a:cs typeface="Consolas" pitchFamily="49" charset="0"/>
              </a:rPr>
              <a:t>InitShaders</a:t>
            </a:r>
            <a:r>
              <a:rPr lang="en-US" sz="1800" b="1" dirty="0" smtClean="0">
                <a:solidFill>
                  <a:srgbClr val="0000FF"/>
                </a:solidFill>
                <a:latin typeface="Consolas" pitchFamily="49" charset="0"/>
                <a:cs typeface="Consolas" pitchFamily="49" charset="0"/>
              </a:rPr>
              <a:t>( </a:t>
            </a:r>
            <a:r>
              <a:rPr lang="en-US" sz="1800" b="1" dirty="0" err="1" smtClean="0">
                <a:solidFill>
                  <a:srgbClr val="0000FF"/>
                </a:solidFill>
                <a:latin typeface="Consolas" pitchFamily="49" charset="0"/>
                <a:cs typeface="Consolas" pitchFamily="49" charset="0"/>
              </a:rPr>
              <a:t>const</a:t>
            </a:r>
            <a:r>
              <a:rPr lang="en-US" sz="1800" b="1" dirty="0" smtClean="0">
                <a:solidFill>
                  <a:srgbClr val="0000FF"/>
                </a:solidFill>
                <a:latin typeface="Consolas" pitchFamily="49" charset="0"/>
                <a:cs typeface="Consolas" pitchFamily="49" charset="0"/>
              </a:rPr>
              <a:t> char* </a:t>
            </a:r>
            <a:r>
              <a:rPr lang="en-US" sz="1800" b="1" dirty="0" err="1" smtClean="0">
                <a:solidFill>
                  <a:srgbClr val="0000FF"/>
                </a:solidFill>
                <a:latin typeface="Consolas" pitchFamily="49" charset="0"/>
                <a:cs typeface="Consolas" pitchFamily="49" charset="0"/>
              </a:rPr>
              <a:t>vFile</a:t>
            </a:r>
            <a:r>
              <a:rPr lang="en-US" sz="1800" b="1" dirty="0" smtClean="0">
                <a:solidFill>
                  <a:srgbClr val="0000FF"/>
                </a:solidFill>
                <a:latin typeface="Consolas" pitchFamily="49" charset="0"/>
                <a:cs typeface="Consolas" pitchFamily="49" charset="0"/>
              </a:rPr>
              <a:t>, </a:t>
            </a:r>
            <a:r>
              <a:rPr lang="en-US" sz="1800" b="1" dirty="0" err="1" smtClean="0">
                <a:solidFill>
                  <a:srgbClr val="0000FF"/>
                </a:solidFill>
                <a:latin typeface="Consolas" pitchFamily="49" charset="0"/>
                <a:cs typeface="Consolas" pitchFamily="49" charset="0"/>
              </a:rPr>
              <a:t>const</a:t>
            </a:r>
            <a:r>
              <a:rPr lang="en-US" sz="1800" b="1" dirty="0" smtClean="0">
                <a:solidFill>
                  <a:srgbClr val="0000FF"/>
                </a:solidFill>
                <a:latin typeface="Consolas" pitchFamily="49" charset="0"/>
                <a:cs typeface="Consolas" pitchFamily="49" charset="0"/>
              </a:rPr>
              <a:t> char* </a:t>
            </a:r>
            <a:r>
              <a:rPr lang="en-US" sz="1800" b="1" dirty="0" err="1" smtClean="0">
                <a:solidFill>
                  <a:srgbClr val="0000FF"/>
                </a:solidFill>
                <a:latin typeface="Consolas" pitchFamily="49" charset="0"/>
                <a:cs typeface="Consolas" pitchFamily="49" charset="0"/>
              </a:rPr>
              <a:t>fFile</a:t>
            </a:r>
            <a:r>
              <a:rPr lang="en-US" sz="1800" b="1" dirty="0" smtClean="0">
                <a:solidFill>
                  <a:srgbClr val="0000FF"/>
                </a:solidFill>
                <a:latin typeface="Consolas" pitchFamily="49" charset="0"/>
                <a:cs typeface="Consolas" pitchFamily="49" charset="0"/>
              </a:rPr>
              <a:t>);</a:t>
            </a:r>
            <a:endParaRPr lang="en-US" sz="2800" b="1" dirty="0" smtClean="0">
              <a:solidFill>
                <a:srgbClr val="0000FF"/>
              </a:solidFill>
              <a:cs typeface="Consolas" pitchFamily="49" charset="0"/>
            </a:endParaRPr>
          </a:p>
          <a:p>
            <a:pPr>
              <a:lnSpc>
                <a:spcPct val="80000"/>
              </a:lnSpc>
              <a:buClr>
                <a:srgbClr val="0000FF"/>
              </a:buClr>
              <a:buFont typeface="Wingdings" charset="2"/>
              <a:buChar char="§"/>
            </a:pPr>
            <a:r>
              <a:rPr lang="en-US" sz="2000" b="1" dirty="0" err="1" smtClean="0">
                <a:solidFill>
                  <a:srgbClr val="0000FF"/>
                </a:solidFill>
                <a:latin typeface="Consolas" pitchFamily="49" charset="0"/>
                <a:cs typeface="Consolas" pitchFamily="49" charset="0"/>
              </a:rPr>
              <a:t>InitShaders</a:t>
            </a:r>
            <a:r>
              <a:rPr lang="en-US" b="1" dirty="0" smtClean="0">
                <a:solidFill>
                  <a:srgbClr val="0000FF"/>
                </a:solidFill>
                <a:latin typeface="Consolas" pitchFamily="49" charset="0"/>
                <a:cs typeface="Consolas" pitchFamily="49" charset="0"/>
              </a:rPr>
              <a:t> </a:t>
            </a:r>
            <a:r>
              <a:rPr lang="en-US" dirty="0" smtClean="0">
                <a:cs typeface="Consolas" pitchFamily="49" charset="0"/>
              </a:rPr>
              <a:t>takes two filenames</a:t>
            </a:r>
          </a:p>
          <a:p>
            <a:pPr lvl="1">
              <a:lnSpc>
                <a:spcPct val="80000"/>
              </a:lnSpc>
              <a:buClr>
                <a:srgbClr val="0000FF"/>
              </a:buClr>
              <a:buFont typeface="Wingdings" charset="2"/>
              <a:buChar char="§"/>
            </a:pPr>
            <a:r>
              <a:rPr lang="en-US" dirty="0" err="1" smtClean="0">
                <a:solidFill>
                  <a:srgbClr val="0000FF"/>
                </a:solidFill>
                <a:latin typeface="Consolas" pitchFamily="49" charset="0"/>
                <a:cs typeface="Consolas" pitchFamily="49" charset="0"/>
              </a:rPr>
              <a:t>vFile</a:t>
            </a:r>
            <a:r>
              <a:rPr lang="en-US" dirty="0" smtClean="0">
                <a:cs typeface="Consolas" pitchFamily="49" charset="0"/>
              </a:rPr>
              <a:t> for the vertex </a:t>
            </a:r>
            <a:r>
              <a:rPr lang="en-US" dirty="0" err="1" smtClean="0">
                <a:cs typeface="Consolas" pitchFamily="49" charset="0"/>
              </a:rPr>
              <a:t>shader</a:t>
            </a:r>
            <a:endParaRPr lang="en-US" dirty="0" smtClean="0">
              <a:cs typeface="Consolas" pitchFamily="49" charset="0"/>
            </a:endParaRPr>
          </a:p>
          <a:p>
            <a:pPr lvl="1">
              <a:lnSpc>
                <a:spcPct val="80000"/>
              </a:lnSpc>
              <a:buClr>
                <a:srgbClr val="0000FF"/>
              </a:buClr>
              <a:buFont typeface="Wingdings" charset="2"/>
              <a:buChar char="§"/>
            </a:pPr>
            <a:r>
              <a:rPr lang="en-US" dirty="0" err="1" smtClean="0">
                <a:solidFill>
                  <a:srgbClr val="0000FF"/>
                </a:solidFill>
                <a:latin typeface="Consolas" pitchFamily="49" charset="0"/>
                <a:cs typeface="Consolas" pitchFamily="49" charset="0"/>
              </a:rPr>
              <a:t>fFile</a:t>
            </a:r>
            <a:r>
              <a:rPr lang="en-US" dirty="0" smtClean="0">
                <a:cs typeface="Consolas" pitchFamily="49" charset="0"/>
              </a:rPr>
              <a:t> for the fragment </a:t>
            </a:r>
            <a:r>
              <a:rPr lang="en-US" dirty="0" err="1" smtClean="0">
                <a:cs typeface="Consolas" pitchFamily="49" charset="0"/>
              </a:rPr>
              <a:t>shader</a:t>
            </a:r>
            <a:endParaRPr lang="en-US" dirty="0" smtClean="0">
              <a:cs typeface="Consolas" pitchFamily="49" charset="0"/>
            </a:endParaRPr>
          </a:p>
          <a:p>
            <a:pPr>
              <a:lnSpc>
                <a:spcPct val="80000"/>
              </a:lnSpc>
              <a:buClr>
                <a:srgbClr val="0000FF"/>
              </a:buClr>
              <a:buFont typeface="Wingdings" charset="2"/>
              <a:buChar char="§"/>
            </a:pPr>
            <a:r>
              <a:rPr lang="en-US" dirty="0">
                <a:cs typeface="Consolas" pitchFamily="49" charset="0"/>
              </a:rPr>
              <a:t>F</a:t>
            </a:r>
            <a:r>
              <a:rPr lang="en-US" dirty="0" smtClean="0">
                <a:cs typeface="Consolas" pitchFamily="49" charset="0"/>
              </a:rPr>
              <a:t>ails if shaders don’t compile, or program doesn’t link</a:t>
            </a:r>
          </a:p>
          <a:p>
            <a:pPr>
              <a:lnSpc>
                <a:spcPct val="80000"/>
              </a:lnSpc>
              <a:buNone/>
            </a:pPr>
            <a:endParaRPr lang="en-US" dirty="0" smtClean="0">
              <a:cs typeface="Consolas" pitchFamily="49" charset="0"/>
            </a:endParaRPr>
          </a:p>
        </p:txBody>
      </p:sp>
      <p:sp>
        <p:nvSpPr>
          <p:cNvPr id="2" name="Title 1"/>
          <p:cNvSpPr>
            <a:spLocks noGrp="1"/>
          </p:cNvSpPr>
          <p:nvPr>
            <p:ph type="title" idx="4294967295"/>
          </p:nvPr>
        </p:nvSpPr>
        <p:spPr>
          <a:xfrm>
            <a:off x="43051" y="0"/>
            <a:ext cx="6721475" cy="579438"/>
          </a:xfrm>
          <a:prstGeom prst="rect">
            <a:avLst/>
          </a:prstGeom>
        </p:spPr>
        <p:txBody>
          <a:bodyPr/>
          <a:lstStyle/>
          <a:p>
            <a:r>
              <a:rPr lang="en-US" sz="2400" dirty="0" smtClean="0"/>
              <a:t>A Simpler Way</a:t>
            </a:r>
            <a:endParaRPr 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747198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279400" y="776658"/>
            <a:ext cx="6807200" cy="3124200"/>
          </a:xfrm>
        </p:spPr>
        <p:txBody>
          <a:bodyPr/>
          <a:lstStyle/>
          <a:p>
            <a:pPr eaLnBrk="1" hangingPunct="1">
              <a:lnSpc>
                <a:spcPct val="90000"/>
              </a:lnSpc>
              <a:buClr>
                <a:srgbClr val="0000FF"/>
              </a:buClr>
              <a:buFont typeface="Wingdings" charset="2"/>
              <a:buChar char="§"/>
            </a:pPr>
            <a:r>
              <a:rPr lang="en-US" sz="1900" dirty="0">
                <a:ea typeface="ＭＳ Ｐゴシック" charset="-128"/>
                <a:cs typeface="ＭＳ Ｐゴシック" charset="-128"/>
              </a:rPr>
              <a:t>Need to associate a shader variable with an OpenGL data source</a:t>
            </a:r>
          </a:p>
          <a:p>
            <a:pPr lvl="1" eaLnBrk="1" hangingPunct="1">
              <a:lnSpc>
                <a:spcPct val="90000"/>
              </a:lnSpc>
              <a:buClr>
                <a:srgbClr val="0000FF"/>
              </a:buClr>
              <a:buFont typeface="Wingdings" charset="2"/>
              <a:buChar char="§"/>
            </a:pPr>
            <a:r>
              <a:rPr lang="en-US" sz="1600" dirty="0"/>
              <a:t>vertex shader attributes </a:t>
            </a:r>
            <a:r>
              <a:rPr lang="en-US" sz="1600" dirty="0">
                <a:ea typeface="Lucida Grande" charset="0"/>
                <a:cs typeface="Lucida Grande" charset="0"/>
              </a:rPr>
              <a:t>→</a:t>
            </a:r>
            <a:r>
              <a:rPr lang="en-US" sz="1600" dirty="0"/>
              <a:t> app vertex attributes</a:t>
            </a:r>
          </a:p>
          <a:p>
            <a:pPr lvl="1" eaLnBrk="1" hangingPunct="1">
              <a:lnSpc>
                <a:spcPct val="90000"/>
              </a:lnSpc>
              <a:buClr>
                <a:srgbClr val="0000FF"/>
              </a:buClr>
              <a:buFont typeface="Wingdings" charset="2"/>
              <a:buChar char="§"/>
            </a:pPr>
            <a:r>
              <a:rPr lang="en-US" sz="1600" dirty="0"/>
              <a:t>shader uniforms </a:t>
            </a:r>
            <a:r>
              <a:rPr lang="en-US" sz="1600" dirty="0">
                <a:ea typeface="Lucida Grande" charset="0"/>
                <a:cs typeface="Lucida Grande" charset="0"/>
              </a:rPr>
              <a:t>→</a:t>
            </a:r>
            <a:r>
              <a:rPr lang="en-US" sz="1600" dirty="0"/>
              <a:t> app provided uniform values</a:t>
            </a:r>
          </a:p>
          <a:p>
            <a:pPr eaLnBrk="1" hangingPunct="1">
              <a:lnSpc>
                <a:spcPct val="90000"/>
              </a:lnSpc>
              <a:buClr>
                <a:srgbClr val="0000FF"/>
              </a:buClr>
              <a:buFont typeface="Wingdings" charset="2"/>
              <a:buChar char="§"/>
            </a:pPr>
            <a:r>
              <a:rPr lang="en-US" sz="1900" dirty="0">
                <a:ea typeface="ＭＳ Ｐゴシック" charset="-128"/>
                <a:cs typeface="ＭＳ Ｐゴシック" charset="-128"/>
              </a:rPr>
              <a:t>OpenGL relates shader variables to indices for the app to set</a:t>
            </a:r>
          </a:p>
          <a:p>
            <a:pPr eaLnBrk="1" hangingPunct="1">
              <a:lnSpc>
                <a:spcPct val="90000"/>
              </a:lnSpc>
              <a:buClr>
                <a:srgbClr val="0000FF"/>
              </a:buClr>
              <a:buFont typeface="Wingdings" charset="2"/>
              <a:buChar char="§"/>
            </a:pPr>
            <a:r>
              <a:rPr lang="en-US" sz="1900" dirty="0">
                <a:ea typeface="ＭＳ Ｐゴシック" charset="-128"/>
                <a:cs typeface="ＭＳ Ｐゴシック" charset="-128"/>
              </a:rPr>
              <a:t>Two methods for determining variable/index association</a:t>
            </a:r>
          </a:p>
          <a:p>
            <a:pPr lvl="1" eaLnBrk="1" hangingPunct="1">
              <a:lnSpc>
                <a:spcPct val="90000"/>
              </a:lnSpc>
              <a:buClr>
                <a:srgbClr val="0000FF"/>
              </a:buClr>
              <a:buFont typeface="Wingdings" charset="2"/>
              <a:buChar char="§"/>
            </a:pPr>
            <a:r>
              <a:rPr lang="en-US" sz="1600" dirty="0"/>
              <a:t>specify association before program linkage</a:t>
            </a:r>
          </a:p>
          <a:p>
            <a:pPr lvl="1" eaLnBrk="1" hangingPunct="1">
              <a:lnSpc>
                <a:spcPct val="90000"/>
              </a:lnSpc>
              <a:buClr>
                <a:srgbClr val="0000FF"/>
              </a:buClr>
              <a:buFont typeface="Wingdings" charset="2"/>
              <a:buChar char="§"/>
            </a:pPr>
            <a:r>
              <a:rPr lang="en-US" sz="1600" dirty="0"/>
              <a:t>query association after program linkage</a:t>
            </a:r>
          </a:p>
        </p:txBody>
      </p:sp>
      <p:sp>
        <p:nvSpPr>
          <p:cNvPr id="555010" name="Rectangle 2"/>
          <p:cNvSpPr>
            <a:spLocks noGrp="1" noChangeArrowheads="1"/>
          </p:cNvSpPr>
          <p:nvPr>
            <p:ph type="title" idx="4294967295"/>
          </p:nvPr>
        </p:nvSpPr>
        <p:spPr>
          <a:xfrm>
            <a:off x="0" y="0"/>
            <a:ext cx="6721475" cy="579438"/>
          </a:xfrm>
          <a:prstGeom prst="rect">
            <a:avLst/>
          </a:prstGeom>
        </p:spPr>
        <p:txBody>
          <a:bodyPr/>
          <a:lstStyle/>
          <a:p>
            <a:pPr eaLnBrk="1" hangingPunct="1"/>
            <a:r>
              <a:rPr lang="en-US" sz="2200" dirty="0">
                <a:effectLst/>
                <a:ea typeface="ＭＳ Ｐゴシック" charset="-128"/>
                <a:cs typeface="ＭＳ Ｐゴシック" charset="-128"/>
              </a:rPr>
              <a:t>Associating Shader Variables and Data</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254000" y="782705"/>
            <a:ext cx="6807200" cy="3124200"/>
          </a:xfrm>
        </p:spPr>
        <p:txBody>
          <a:bodyPr/>
          <a:lstStyle/>
          <a:p>
            <a:pPr eaLnBrk="1" hangingPunct="1">
              <a:buNone/>
            </a:pPr>
            <a:r>
              <a:rPr lang="en-US" dirty="0">
                <a:ea typeface="ＭＳ Ｐゴシック" charset="-128"/>
                <a:cs typeface="ＭＳ Ｐゴシック" charset="-128"/>
              </a:rPr>
              <a:t>Assumes you already know the variables’ </a:t>
            </a:r>
            <a:r>
              <a:rPr lang="en-US" dirty="0" smtClean="0">
                <a:ea typeface="ＭＳ Ｐゴシック" charset="-128"/>
                <a:cs typeface="ＭＳ Ｐゴシック" charset="-128"/>
              </a:rPr>
              <a:t>name</a:t>
            </a:r>
            <a:endParaRPr lang="en-US" sz="1600" b="1" dirty="0" smtClean="0">
              <a:latin typeface="Courier New" charset="0"/>
            </a:endParaRPr>
          </a:p>
          <a:p>
            <a:pPr lvl="1" eaLnBrk="1" hangingPunct="1">
              <a:buFont typeface="Arial" charset="0"/>
              <a:buNone/>
            </a:pPr>
            <a:r>
              <a:rPr lang="en-US" sz="2000" b="1" dirty="0" err="1">
                <a:solidFill>
                  <a:srgbClr val="0000FF"/>
                </a:solidFill>
                <a:latin typeface="Courier New" charset="0"/>
              </a:rPr>
              <a:t>GLint</a:t>
            </a:r>
            <a:r>
              <a:rPr lang="en-US" sz="2000" b="1" dirty="0">
                <a:solidFill>
                  <a:srgbClr val="0000FF"/>
                </a:solidFill>
                <a:latin typeface="Courier New" charset="0"/>
              </a:rPr>
              <a:t>  </a:t>
            </a:r>
            <a:r>
              <a:rPr lang="en-US" sz="2000" b="1" dirty="0" err="1">
                <a:solidFill>
                  <a:srgbClr val="0000FF"/>
                </a:solidFill>
                <a:latin typeface="Courier New" charset="0"/>
              </a:rPr>
              <a:t>idx</a:t>
            </a:r>
            <a:r>
              <a:rPr lang="en-US" sz="2000" b="1" dirty="0">
                <a:solidFill>
                  <a:srgbClr val="0000FF"/>
                </a:solidFill>
                <a:latin typeface="Courier New" charset="0"/>
              </a:rPr>
              <a:t> = </a:t>
            </a:r>
            <a:br>
              <a:rPr lang="en-US" sz="2000" b="1" dirty="0">
                <a:solidFill>
                  <a:srgbClr val="0000FF"/>
                </a:solidFill>
                <a:latin typeface="Courier New" charset="0"/>
              </a:rPr>
            </a:br>
            <a:r>
              <a:rPr lang="en-US" sz="2000" b="1" dirty="0" err="1">
                <a:solidFill>
                  <a:srgbClr val="0000FF"/>
                </a:solidFill>
                <a:latin typeface="Courier New" charset="0"/>
              </a:rPr>
              <a:t>glGetAttribLocation</a:t>
            </a:r>
            <a:r>
              <a:rPr lang="en-US" sz="2000" b="1" dirty="0">
                <a:solidFill>
                  <a:srgbClr val="0000FF"/>
                </a:solidFill>
                <a:latin typeface="Courier New" charset="0"/>
              </a:rPr>
              <a:t>( program, “</a:t>
            </a:r>
            <a:r>
              <a:rPr lang="en-US" sz="2000" b="1" i="1" dirty="0">
                <a:solidFill>
                  <a:srgbClr val="0000FF"/>
                </a:solidFill>
                <a:latin typeface="Courier New" charset="0"/>
              </a:rPr>
              <a:t>name”</a:t>
            </a:r>
            <a:r>
              <a:rPr lang="en-US" sz="2000" b="1" dirty="0">
                <a:solidFill>
                  <a:srgbClr val="0000FF"/>
                </a:solidFill>
                <a:latin typeface="Courier New" charset="0"/>
              </a:rPr>
              <a:t> );</a:t>
            </a:r>
          </a:p>
          <a:p>
            <a:pPr lvl="1" eaLnBrk="1" hangingPunct="1">
              <a:buFont typeface="Arial" charset="0"/>
              <a:buNone/>
            </a:pPr>
            <a:endParaRPr lang="en-US" sz="2000" b="1" dirty="0">
              <a:solidFill>
                <a:srgbClr val="0000FF"/>
              </a:solidFill>
              <a:latin typeface="Courier New" charset="0"/>
            </a:endParaRPr>
          </a:p>
          <a:p>
            <a:pPr lvl="1" eaLnBrk="1" hangingPunct="1">
              <a:buFont typeface="Arial" charset="0"/>
              <a:buNone/>
            </a:pPr>
            <a:r>
              <a:rPr lang="en-US" sz="2000" b="1" dirty="0" err="1">
                <a:solidFill>
                  <a:srgbClr val="0000FF"/>
                </a:solidFill>
                <a:latin typeface="Courier New" charset="0"/>
              </a:rPr>
              <a:t>GLint</a:t>
            </a:r>
            <a:r>
              <a:rPr lang="en-US" sz="2000" b="1" dirty="0">
                <a:solidFill>
                  <a:srgbClr val="0000FF"/>
                </a:solidFill>
                <a:latin typeface="Courier New" charset="0"/>
              </a:rPr>
              <a:t>  </a:t>
            </a:r>
            <a:r>
              <a:rPr lang="en-US" sz="2000" b="1" dirty="0" err="1">
                <a:solidFill>
                  <a:srgbClr val="0000FF"/>
                </a:solidFill>
                <a:latin typeface="Courier New" charset="0"/>
              </a:rPr>
              <a:t>idx</a:t>
            </a:r>
            <a:r>
              <a:rPr lang="en-US" sz="2000" b="1" dirty="0">
                <a:solidFill>
                  <a:srgbClr val="0000FF"/>
                </a:solidFill>
                <a:latin typeface="Courier New" charset="0"/>
              </a:rPr>
              <a:t> = </a:t>
            </a:r>
            <a:br>
              <a:rPr lang="en-US" sz="2000" b="1" dirty="0">
                <a:solidFill>
                  <a:srgbClr val="0000FF"/>
                </a:solidFill>
                <a:latin typeface="Courier New" charset="0"/>
              </a:rPr>
            </a:br>
            <a:r>
              <a:rPr lang="en-US" sz="2000" b="1" dirty="0" err="1">
                <a:solidFill>
                  <a:srgbClr val="0000FF"/>
                </a:solidFill>
                <a:latin typeface="Courier New" charset="0"/>
              </a:rPr>
              <a:t>glGetUniformLocation</a:t>
            </a:r>
            <a:r>
              <a:rPr lang="en-US" sz="2000" b="1" dirty="0">
                <a:solidFill>
                  <a:srgbClr val="0000FF"/>
                </a:solidFill>
                <a:latin typeface="Courier New" charset="0"/>
              </a:rPr>
              <a:t>( program, “</a:t>
            </a:r>
            <a:r>
              <a:rPr lang="en-US" sz="2000" b="1" i="1" dirty="0">
                <a:solidFill>
                  <a:srgbClr val="0000FF"/>
                </a:solidFill>
                <a:latin typeface="Courier New" charset="0"/>
              </a:rPr>
              <a:t>name”</a:t>
            </a:r>
            <a:r>
              <a:rPr lang="en-US" sz="2000" b="1" dirty="0">
                <a:solidFill>
                  <a:srgbClr val="0000FF"/>
                </a:solidFill>
                <a:latin typeface="Courier New" charset="0"/>
              </a:rPr>
              <a:t> );</a:t>
            </a:r>
          </a:p>
        </p:txBody>
      </p:sp>
      <p:sp>
        <p:nvSpPr>
          <p:cNvPr id="557058" name="Rectangle 2"/>
          <p:cNvSpPr>
            <a:spLocks noGrp="1" noChangeArrowheads="1"/>
          </p:cNvSpPr>
          <p:nvPr>
            <p:ph type="title" idx="4294967295"/>
          </p:nvPr>
        </p:nvSpPr>
        <p:spPr>
          <a:xfrm>
            <a:off x="0" y="0"/>
            <a:ext cx="6721475" cy="579438"/>
          </a:xfrm>
          <a:prstGeom prst="rect">
            <a:avLst/>
          </a:prstGeom>
        </p:spPr>
        <p:txBody>
          <a:bodyPr/>
          <a:lstStyle/>
          <a:p>
            <a:pPr eaLnBrk="1" hangingPunct="1"/>
            <a:r>
              <a:rPr lang="en-US" sz="2400" dirty="0">
                <a:effectLst/>
                <a:ea typeface="ＭＳ Ｐゴシック" charset="-128"/>
                <a:cs typeface="ＭＳ Ｐゴシック" charset="-128"/>
              </a:rPr>
              <a:t>Determining Locations After Linking</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642" y="1110717"/>
            <a:ext cx="6746015" cy="946683"/>
          </a:xfrm>
        </p:spPr>
        <p:txBody>
          <a:bodyPr/>
          <a:lstStyle/>
          <a:p>
            <a:r>
              <a:rPr lang="en-US" dirty="0" smtClean="0"/>
              <a:t>The Evolution of the OpenGL Pipeline</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148320" y="800849"/>
            <a:ext cx="7166880" cy="3124200"/>
          </a:xfrm>
        </p:spPr>
        <p:txBody>
          <a:bodyPr/>
          <a:lstStyle/>
          <a:p>
            <a:pPr eaLnBrk="1" hangingPunct="1">
              <a:buNone/>
            </a:pPr>
            <a:r>
              <a:rPr lang="en-US" dirty="0">
                <a:ea typeface="ＭＳ Ｐゴシック" charset="-128"/>
                <a:cs typeface="ＭＳ Ｐゴシック" charset="-128"/>
              </a:rPr>
              <a:t>Uniform Variables</a:t>
            </a:r>
          </a:p>
          <a:p>
            <a:pPr lvl="1" eaLnBrk="1" hangingPunct="1">
              <a:buFont typeface="Arial" charset="0"/>
              <a:buNone/>
            </a:pPr>
            <a:r>
              <a:rPr lang="en-US" sz="2000" b="1" dirty="0">
                <a:solidFill>
                  <a:srgbClr val="0000FF"/>
                </a:solidFill>
                <a:latin typeface="Consolas" pitchFamily="49" charset="0"/>
                <a:cs typeface="Consolas" pitchFamily="49" charset="0"/>
              </a:rPr>
              <a:t>glUniform4f( index, </a:t>
            </a:r>
            <a:r>
              <a:rPr lang="en-US" sz="2000" b="1" dirty="0" err="1">
                <a:solidFill>
                  <a:srgbClr val="0000FF"/>
                </a:solidFill>
                <a:latin typeface="Consolas" pitchFamily="49" charset="0"/>
                <a:cs typeface="Consolas" pitchFamily="49" charset="0"/>
              </a:rPr>
              <a:t>x</a:t>
            </a:r>
            <a:r>
              <a:rPr lang="en-US" sz="2000" b="1" dirty="0">
                <a:solidFill>
                  <a:srgbClr val="0000FF"/>
                </a:solidFill>
                <a:latin typeface="Consolas" pitchFamily="49" charset="0"/>
                <a:cs typeface="Consolas" pitchFamily="49" charset="0"/>
              </a:rPr>
              <a:t>, </a:t>
            </a:r>
            <a:r>
              <a:rPr lang="en-US" sz="2000" b="1" dirty="0" err="1">
                <a:solidFill>
                  <a:srgbClr val="0000FF"/>
                </a:solidFill>
                <a:latin typeface="Consolas" pitchFamily="49" charset="0"/>
                <a:cs typeface="Consolas" pitchFamily="49" charset="0"/>
              </a:rPr>
              <a:t>y</a:t>
            </a:r>
            <a:r>
              <a:rPr lang="en-US" sz="2000" b="1" dirty="0">
                <a:solidFill>
                  <a:srgbClr val="0000FF"/>
                </a:solidFill>
                <a:latin typeface="Consolas" pitchFamily="49" charset="0"/>
                <a:cs typeface="Consolas" pitchFamily="49" charset="0"/>
              </a:rPr>
              <a:t>, </a:t>
            </a:r>
            <a:r>
              <a:rPr lang="en-US" sz="2000" b="1" dirty="0" err="1">
                <a:solidFill>
                  <a:srgbClr val="0000FF"/>
                </a:solidFill>
                <a:latin typeface="Consolas" pitchFamily="49" charset="0"/>
                <a:cs typeface="Consolas" pitchFamily="49" charset="0"/>
              </a:rPr>
              <a:t>z</a:t>
            </a:r>
            <a:r>
              <a:rPr lang="en-US" sz="2000" b="1" dirty="0">
                <a:solidFill>
                  <a:srgbClr val="0000FF"/>
                </a:solidFill>
                <a:latin typeface="Consolas" pitchFamily="49" charset="0"/>
                <a:cs typeface="Consolas" pitchFamily="49" charset="0"/>
              </a:rPr>
              <a:t>, </a:t>
            </a:r>
            <a:r>
              <a:rPr lang="en-US" sz="2000" b="1" dirty="0" err="1">
                <a:solidFill>
                  <a:srgbClr val="0000FF"/>
                </a:solidFill>
                <a:latin typeface="Consolas" pitchFamily="49" charset="0"/>
                <a:cs typeface="Consolas" pitchFamily="49" charset="0"/>
              </a:rPr>
              <a:t>w</a:t>
            </a:r>
            <a:r>
              <a:rPr lang="en-US" sz="2000" b="1" dirty="0">
                <a:solidFill>
                  <a:srgbClr val="0000FF"/>
                </a:solidFill>
                <a:latin typeface="Consolas" pitchFamily="49" charset="0"/>
                <a:cs typeface="Consolas" pitchFamily="49" charset="0"/>
              </a:rPr>
              <a:t> );</a:t>
            </a:r>
            <a:br>
              <a:rPr lang="en-US" sz="2000" b="1" dirty="0">
                <a:solidFill>
                  <a:srgbClr val="0000FF"/>
                </a:solidFill>
                <a:latin typeface="Consolas" pitchFamily="49" charset="0"/>
                <a:cs typeface="Consolas" pitchFamily="49" charset="0"/>
              </a:rPr>
            </a:br>
            <a:endParaRPr lang="en-US" sz="2000" b="1" dirty="0">
              <a:solidFill>
                <a:srgbClr val="0000FF"/>
              </a:solidFill>
              <a:latin typeface="Consolas" pitchFamily="49" charset="0"/>
              <a:cs typeface="Consolas" pitchFamily="49" charset="0"/>
            </a:endParaRPr>
          </a:p>
          <a:p>
            <a:pPr lvl="1" eaLnBrk="1" hangingPunct="1">
              <a:buFont typeface="Arial" charset="0"/>
              <a:buNone/>
            </a:pPr>
            <a:r>
              <a:rPr lang="en-US" sz="2000" b="1" dirty="0" err="1">
                <a:solidFill>
                  <a:srgbClr val="0000FF"/>
                </a:solidFill>
                <a:latin typeface="Consolas" pitchFamily="49" charset="0"/>
                <a:cs typeface="Consolas" pitchFamily="49" charset="0"/>
              </a:rPr>
              <a:t>GLboolean</a:t>
            </a:r>
            <a:r>
              <a:rPr lang="en-US" sz="2000" b="1" dirty="0">
                <a:solidFill>
                  <a:srgbClr val="0000FF"/>
                </a:solidFill>
                <a:latin typeface="Consolas" pitchFamily="49" charset="0"/>
                <a:cs typeface="Consolas" pitchFamily="49" charset="0"/>
              </a:rPr>
              <a:t>  transpose = GL_TRUE; </a:t>
            </a:r>
            <a:r>
              <a:rPr lang="en-US" sz="2000" b="1" dirty="0" smtClean="0">
                <a:solidFill>
                  <a:srgbClr val="0000FF"/>
                </a:solidFill>
                <a:latin typeface="Consolas" pitchFamily="49" charset="0"/>
                <a:cs typeface="Consolas" pitchFamily="49" charset="0"/>
              </a:rPr>
              <a:t> </a:t>
            </a:r>
          </a:p>
          <a:p>
            <a:pPr lvl="1" eaLnBrk="1" hangingPunct="1">
              <a:buFont typeface="Arial" charset="0"/>
              <a:buNone/>
            </a:pPr>
            <a:r>
              <a:rPr lang="en-US" sz="2000" dirty="0" smtClean="0">
                <a:solidFill>
                  <a:srgbClr val="0000FF"/>
                </a:solidFill>
                <a:latin typeface="Consolas" pitchFamily="49" charset="0"/>
                <a:cs typeface="Consolas" pitchFamily="49" charset="0"/>
              </a:rPr>
              <a:t>    /</a:t>
            </a:r>
            <a:r>
              <a:rPr lang="en-US" sz="2000" dirty="0">
                <a:solidFill>
                  <a:srgbClr val="0000FF"/>
                </a:solidFill>
                <a:latin typeface="Consolas" pitchFamily="49" charset="0"/>
                <a:cs typeface="Consolas" pitchFamily="49" charset="0"/>
              </a:rPr>
              <a:t>/ Since we’re C programmers</a:t>
            </a:r>
          </a:p>
          <a:p>
            <a:pPr lvl="1" eaLnBrk="1" hangingPunct="1">
              <a:buFont typeface="Arial" charset="0"/>
              <a:buNone/>
            </a:pPr>
            <a:r>
              <a:rPr lang="en-US" sz="2000" b="1" dirty="0" err="1">
                <a:solidFill>
                  <a:srgbClr val="0000FF"/>
                </a:solidFill>
                <a:latin typeface="Consolas" pitchFamily="49" charset="0"/>
                <a:cs typeface="Consolas" pitchFamily="49" charset="0"/>
              </a:rPr>
              <a:t>GLfloat</a:t>
            </a:r>
            <a:r>
              <a:rPr lang="en-US" sz="2000" b="1" dirty="0">
                <a:solidFill>
                  <a:srgbClr val="0000FF"/>
                </a:solidFill>
                <a:latin typeface="Consolas" pitchFamily="49" charset="0"/>
                <a:cs typeface="Consolas" pitchFamily="49" charset="0"/>
              </a:rPr>
              <a:t>  mat[3][4][4] = { … };</a:t>
            </a:r>
          </a:p>
          <a:p>
            <a:pPr lvl="1" eaLnBrk="1" hangingPunct="1">
              <a:buFont typeface="Arial" charset="0"/>
              <a:buNone/>
            </a:pPr>
            <a:r>
              <a:rPr lang="en-US" sz="2000" b="1" dirty="0">
                <a:solidFill>
                  <a:srgbClr val="0000FF"/>
                </a:solidFill>
                <a:latin typeface="Consolas" pitchFamily="49" charset="0"/>
                <a:cs typeface="Consolas" pitchFamily="49" charset="0"/>
              </a:rPr>
              <a:t>glUniformMatrix4fv( index, 3, transpose, mat );</a:t>
            </a:r>
            <a:r>
              <a:rPr lang="en-US" sz="2800" b="1" dirty="0">
                <a:solidFill>
                  <a:srgbClr val="0000FF"/>
                </a:solidFill>
                <a:latin typeface="Consolas" pitchFamily="49" charset="0"/>
                <a:cs typeface="Consolas" pitchFamily="49" charset="0"/>
              </a:rPr>
              <a:t> </a:t>
            </a:r>
          </a:p>
          <a:p>
            <a:pPr eaLnBrk="1" hangingPunct="1">
              <a:buFontTx/>
              <a:buNone/>
            </a:pPr>
            <a:r>
              <a:rPr lang="en-US" dirty="0">
                <a:latin typeface="Courier New" charset="0"/>
                <a:ea typeface="ＭＳ Ｐゴシック" charset="-128"/>
                <a:cs typeface="ＭＳ Ｐゴシック" charset="-128"/>
              </a:rPr>
              <a:t>		</a:t>
            </a:r>
            <a:r>
              <a:rPr lang="en-US" dirty="0">
                <a:ea typeface="ＭＳ Ｐゴシック" charset="-128"/>
                <a:cs typeface="ＭＳ Ｐゴシック" charset="-128"/>
              </a:rPr>
              <a:t>		 </a:t>
            </a:r>
          </a:p>
        </p:txBody>
      </p:sp>
      <p:sp>
        <p:nvSpPr>
          <p:cNvPr id="558082" name="Rectangle 2"/>
          <p:cNvSpPr>
            <a:spLocks noGrp="1" noChangeArrowheads="1"/>
          </p:cNvSpPr>
          <p:nvPr>
            <p:ph type="title" idx="4294967295"/>
          </p:nvPr>
        </p:nvSpPr>
        <p:spPr>
          <a:xfrm>
            <a:off x="0" y="0"/>
            <a:ext cx="6721475" cy="579438"/>
          </a:xfrm>
          <a:prstGeom prst="rect">
            <a:avLst/>
          </a:prstGeom>
        </p:spPr>
        <p:txBody>
          <a:bodyPr/>
          <a:lstStyle/>
          <a:p>
            <a:pPr eaLnBrk="1" hangingPunct="1"/>
            <a:r>
              <a:rPr lang="en-US" sz="2400" dirty="0">
                <a:effectLst/>
                <a:ea typeface="ＭＳ Ｐゴシック" charset="-128"/>
                <a:cs typeface="ＭＳ Ｐゴシック" charset="-128"/>
              </a:rPr>
              <a:t>Initializing Uniform Variable Values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type="body" idx="1"/>
          </p:nvPr>
        </p:nvSpPr>
        <p:spPr>
          <a:xfrm>
            <a:off x="226200" y="758514"/>
            <a:ext cx="7089000" cy="3124200"/>
          </a:xfrm>
        </p:spPr>
        <p:txBody>
          <a:bodyPr>
            <a:noAutofit/>
          </a:bodyPr>
          <a:lstStyle/>
          <a:p>
            <a:pPr>
              <a:lnSpc>
                <a:spcPct val="95000"/>
              </a:lnSpc>
              <a:spcBef>
                <a:spcPts val="0"/>
              </a:spcBef>
              <a:buNone/>
            </a:pPr>
            <a:r>
              <a:rPr lang="en-US" sz="1600" dirty="0" err="1" smtClean="0">
                <a:solidFill>
                  <a:srgbClr val="0000FF"/>
                </a:solidFill>
                <a:latin typeface="Consolas" pitchFamily="49" charset="0"/>
                <a:cs typeface="Consolas" pitchFamily="49" charset="0"/>
              </a:rPr>
              <a:t>int</a:t>
            </a:r>
            <a:r>
              <a:rPr lang="en-US" sz="1600" dirty="0" smtClean="0">
                <a:solidFill>
                  <a:srgbClr val="0000FF"/>
                </a:solidFill>
                <a:latin typeface="Consolas" pitchFamily="49" charset="0"/>
                <a:cs typeface="Consolas" pitchFamily="49" charset="0"/>
              </a:rPr>
              <a:t> main</a:t>
            </a:r>
            <a:r>
              <a:rPr lang="en-US" sz="1600" dirty="0">
                <a:solidFill>
                  <a:srgbClr val="0000FF"/>
                </a:solidFill>
                <a:latin typeface="Consolas" pitchFamily="49" charset="0"/>
                <a:cs typeface="Consolas" pitchFamily="49" charset="0"/>
              </a:rPr>
              <a:t>( </a:t>
            </a:r>
            <a:r>
              <a:rPr lang="en-US" sz="1600" dirty="0" err="1">
                <a:solidFill>
                  <a:srgbClr val="0000FF"/>
                </a:solidFill>
                <a:latin typeface="Consolas" pitchFamily="49" charset="0"/>
                <a:cs typeface="Consolas" pitchFamily="49" charset="0"/>
              </a:rPr>
              <a:t>int</a:t>
            </a:r>
            <a:r>
              <a:rPr lang="en-US" sz="1600" dirty="0">
                <a:solidFill>
                  <a:srgbClr val="0000FF"/>
                </a:solidFill>
                <a:latin typeface="Consolas" pitchFamily="49" charset="0"/>
                <a:cs typeface="Consolas" pitchFamily="49" charset="0"/>
              </a:rPr>
              <a:t> </a:t>
            </a:r>
            <a:r>
              <a:rPr lang="en-US" sz="1600" dirty="0" err="1">
                <a:solidFill>
                  <a:srgbClr val="0000FF"/>
                </a:solidFill>
                <a:latin typeface="Consolas" pitchFamily="49" charset="0"/>
                <a:cs typeface="Consolas" pitchFamily="49" charset="0"/>
              </a:rPr>
              <a:t>argc</a:t>
            </a:r>
            <a:r>
              <a:rPr lang="en-US" sz="1600" dirty="0">
                <a:solidFill>
                  <a:srgbClr val="0000FF"/>
                </a:solidFill>
                <a:latin typeface="Consolas" pitchFamily="49" charset="0"/>
                <a:cs typeface="Consolas" pitchFamily="49" charset="0"/>
              </a:rPr>
              <a:t>, char **</a:t>
            </a:r>
            <a:r>
              <a:rPr lang="en-US" sz="1600" dirty="0" err="1">
                <a:solidFill>
                  <a:srgbClr val="0000FF"/>
                </a:solidFill>
                <a:latin typeface="Consolas" pitchFamily="49" charset="0"/>
                <a:cs typeface="Consolas" pitchFamily="49" charset="0"/>
              </a:rPr>
              <a:t>argv</a:t>
            </a:r>
            <a:r>
              <a:rPr lang="en-US" sz="1600" dirty="0">
                <a:solidFill>
                  <a:srgbClr val="0000FF"/>
                </a:solidFill>
                <a:latin typeface="Consolas" pitchFamily="49" charset="0"/>
                <a:cs typeface="Consolas" pitchFamily="49" charset="0"/>
              </a:rPr>
              <a:t> </a:t>
            </a:r>
            <a:r>
              <a:rPr lang="en-US" sz="1600" dirty="0" smtClean="0">
                <a:solidFill>
                  <a:srgbClr val="0000FF"/>
                </a:solidFill>
                <a:latin typeface="Consolas" pitchFamily="49" charset="0"/>
                <a:cs typeface="Consolas" pitchFamily="49" charset="0"/>
              </a:rPr>
              <a:t>) {</a:t>
            </a:r>
            <a:endParaRPr lang="en-US" sz="1600" dirty="0">
              <a:solidFill>
                <a:srgbClr val="0000FF"/>
              </a:solidFill>
              <a:latin typeface="Consolas" pitchFamily="49" charset="0"/>
              <a:cs typeface="Consolas" pitchFamily="49" charset="0"/>
            </a:endParaRPr>
          </a:p>
          <a:p>
            <a:pPr>
              <a:lnSpc>
                <a:spcPct val="95000"/>
              </a:lnSpc>
              <a:spcBef>
                <a:spcPts val="0"/>
              </a:spcBef>
              <a:buNone/>
            </a:pPr>
            <a:r>
              <a:rPr lang="en-US" sz="1600" dirty="0" smtClean="0">
                <a:solidFill>
                  <a:srgbClr val="0000FF"/>
                </a:solidFill>
                <a:latin typeface="Consolas" pitchFamily="49" charset="0"/>
                <a:cs typeface="Consolas" pitchFamily="49" charset="0"/>
              </a:rPr>
              <a:t> </a:t>
            </a:r>
            <a:r>
              <a:rPr lang="en-US" sz="1600" dirty="0" err="1" smtClean="0">
                <a:solidFill>
                  <a:srgbClr val="0000FF"/>
                </a:solidFill>
                <a:latin typeface="Consolas" pitchFamily="49" charset="0"/>
                <a:cs typeface="Consolas" pitchFamily="49" charset="0"/>
              </a:rPr>
              <a:t>glutInit</a:t>
            </a:r>
            <a:r>
              <a:rPr lang="en-US" sz="1600" dirty="0">
                <a:solidFill>
                  <a:srgbClr val="0000FF"/>
                </a:solidFill>
                <a:latin typeface="Consolas" pitchFamily="49" charset="0"/>
                <a:cs typeface="Consolas" pitchFamily="49" charset="0"/>
              </a:rPr>
              <a:t>( &amp;</a:t>
            </a:r>
            <a:r>
              <a:rPr lang="en-US" sz="1600" dirty="0" err="1">
                <a:solidFill>
                  <a:srgbClr val="0000FF"/>
                </a:solidFill>
                <a:latin typeface="Consolas" pitchFamily="49" charset="0"/>
                <a:cs typeface="Consolas" pitchFamily="49" charset="0"/>
              </a:rPr>
              <a:t>argc</a:t>
            </a:r>
            <a:r>
              <a:rPr lang="en-US" sz="1600" dirty="0">
                <a:solidFill>
                  <a:srgbClr val="0000FF"/>
                </a:solidFill>
                <a:latin typeface="Consolas" pitchFamily="49" charset="0"/>
                <a:cs typeface="Consolas" pitchFamily="49" charset="0"/>
              </a:rPr>
              <a:t>, </a:t>
            </a:r>
            <a:r>
              <a:rPr lang="en-US" sz="1600" dirty="0" err="1">
                <a:solidFill>
                  <a:srgbClr val="0000FF"/>
                </a:solidFill>
                <a:latin typeface="Consolas" pitchFamily="49" charset="0"/>
                <a:cs typeface="Consolas" pitchFamily="49" charset="0"/>
              </a:rPr>
              <a:t>argv</a:t>
            </a:r>
            <a:r>
              <a:rPr lang="en-US" sz="1600" dirty="0">
                <a:solidFill>
                  <a:srgbClr val="0000FF"/>
                </a:solidFill>
                <a:latin typeface="Consolas" pitchFamily="49" charset="0"/>
                <a:cs typeface="Consolas" pitchFamily="49" charset="0"/>
              </a:rPr>
              <a:t> );</a:t>
            </a:r>
          </a:p>
          <a:p>
            <a:pPr>
              <a:lnSpc>
                <a:spcPct val="95000"/>
              </a:lnSpc>
              <a:spcBef>
                <a:spcPts val="0"/>
              </a:spcBef>
              <a:buNone/>
            </a:pPr>
            <a:r>
              <a:rPr lang="en-US" sz="1600" dirty="0" smtClean="0">
                <a:solidFill>
                  <a:srgbClr val="0000FF"/>
                </a:solidFill>
                <a:latin typeface="Consolas" pitchFamily="49" charset="0"/>
                <a:cs typeface="Consolas" pitchFamily="49" charset="0"/>
              </a:rPr>
              <a:t> </a:t>
            </a:r>
            <a:r>
              <a:rPr lang="en-US" sz="1600" dirty="0" err="1" smtClean="0">
                <a:solidFill>
                  <a:srgbClr val="0000FF"/>
                </a:solidFill>
                <a:latin typeface="Consolas" pitchFamily="49" charset="0"/>
                <a:cs typeface="Consolas" pitchFamily="49" charset="0"/>
              </a:rPr>
              <a:t>glutInitDisplayMode</a:t>
            </a:r>
            <a:r>
              <a:rPr lang="en-US" sz="1600" dirty="0">
                <a:solidFill>
                  <a:srgbClr val="0000FF"/>
                </a:solidFill>
                <a:latin typeface="Consolas" pitchFamily="49" charset="0"/>
                <a:cs typeface="Consolas" pitchFamily="49" charset="0"/>
              </a:rPr>
              <a:t>( GLUT_RGBA |</a:t>
            </a:r>
            <a:r>
              <a:rPr lang="en-US" sz="1600" dirty="0" smtClean="0">
                <a:solidFill>
                  <a:srgbClr val="0000FF"/>
                </a:solidFill>
                <a:latin typeface="Consolas" pitchFamily="49" charset="0"/>
                <a:cs typeface="Consolas" pitchFamily="49" charset="0"/>
              </a:rPr>
              <a:t> GLUT_DOUBLE |GLUT_DEPTH </a:t>
            </a:r>
            <a:r>
              <a:rPr lang="en-US" sz="1600" dirty="0">
                <a:solidFill>
                  <a:srgbClr val="0000FF"/>
                </a:solidFill>
                <a:latin typeface="Consolas" pitchFamily="49" charset="0"/>
                <a:cs typeface="Consolas" pitchFamily="49" charset="0"/>
              </a:rPr>
              <a:t>);</a:t>
            </a:r>
          </a:p>
          <a:p>
            <a:pPr>
              <a:lnSpc>
                <a:spcPct val="95000"/>
              </a:lnSpc>
              <a:spcBef>
                <a:spcPts val="0"/>
              </a:spcBef>
              <a:buNone/>
            </a:pPr>
            <a:r>
              <a:rPr lang="en-US" sz="1600" dirty="0" smtClean="0">
                <a:solidFill>
                  <a:srgbClr val="0000FF"/>
                </a:solidFill>
                <a:latin typeface="Consolas" pitchFamily="49" charset="0"/>
                <a:cs typeface="Consolas" pitchFamily="49" charset="0"/>
              </a:rPr>
              <a:t>  </a:t>
            </a:r>
            <a:r>
              <a:rPr lang="en-US" sz="1600" dirty="0" err="1" smtClean="0">
                <a:solidFill>
                  <a:srgbClr val="0000FF"/>
                </a:solidFill>
                <a:latin typeface="Consolas" pitchFamily="49" charset="0"/>
                <a:cs typeface="Consolas" pitchFamily="49" charset="0"/>
              </a:rPr>
              <a:t>glutInitWindowSize</a:t>
            </a:r>
            <a:r>
              <a:rPr lang="en-US" sz="1600" dirty="0">
                <a:solidFill>
                  <a:srgbClr val="0000FF"/>
                </a:solidFill>
                <a:latin typeface="Consolas" pitchFamily="49" charset="0"/>
                <a:cs typeface="Consolas" pitchFamily="49" charset="0"/>
              </a:rPr>
              <a:t>( 512, 512 );</a:t>
            </a:r>
          </a:p>
          <a:p>
            <a:pPr>
              <a:lnSpc>
                <a:spcPct val="95000"/>
              </a:lnSpc>
              <a:spcBef>
                <a:spcPts val="0"/>
              </a:spcBef>
              <a:buNone/>
            </a:pPr>
            <a:r>
              <a:rPr lang="en-US" sz="1600" dirty="0">
                <a:solidFill>
                  <a:srgbClr val="0000FF"/>
                </a:solidFill>
                <a:latin typeface="Consolas" pitchFamily="49" charset="0"/>
                <a:cs typeface="Consolas" pitchFamily="49" charset="0"/>
              </a:rPr>
              <a:t> </a:t>
            </a:r>
            <a:r>
              <a:rPr lang="en-US" sz="1600" dirty="0" smtClean="0">
                <a:solidFill>
                  <a:srgbClr val="0000FF"/>
                </a:solidFill>
                <a:latin typeface="Consolas" pitchFamily="49" charset="0"/>
                <a:cs typeface="Consolas" pitchFamily="49" charset="0"/>
              </a:rPr>
              <a:t> </a:t>
            </a:r>
            <a:r>
              <a:rPr lang="en-US" sz="1600" dirty="0" err="1" smtClean="0">
                <a:solidFill>
                  <a:srgbClr val="0000FF"/>
                </a:solidFill>
                <a:latin typeface="Consolas" pitchFamily="49" charset="0"/>
                <a:cs typeface="Consolas" pitchFamily="49" charset="0"/>
              </a:rPr>
              <a:t>glutCreateWindow</a:t>
            </a:r>
            <a:r>
              <a:rPr lang="en-US" sz="1600" dirty="0">
                <a:solidFill>
                  <a:srgbClr val="0000FF"/>
                </a:solidFill>
                <a:latin typeface="Consolas" pitchFamily="49" charset="0"/>
                <a:cs typeface="Consolas" pitchFamily="49" charset="0"/>
              </a:rPr>
              <a:t>( "Color Cube" );</a:t>
            </a:r>
          </a:p>
          <a:p>
            <a:pPr>
              <a:lnSpc>
                <a:spcPct val="95000"/>
              </a:lnSpc>
              <a:spcBef>
                <a:spcPts val="0"/>
              </a:spcBef>
              <a:buNone/>
            </a:pPr>
            <a:r>
              <a:rPr lang="en-US" sz="1600" dirty="0" smtClean="0">
                <a:solidFill>
                  <a:srgbClr val="0000FF"/>
                </a:solidFill>
                <a:latin typeface="Consolas" pitchFamily="49" charset="0"/>
                <a:cs typeface="Consolas" pitchFamily="49" charset="0"/>
              </a:rPr>
              <a:t>  </a:t>
            </a:r>
            <a:r>
              <a:rPr lang="en-US" sz="1600" dirty="0" err="1" smtClean="0">
                <a:solidFill>
                  <a:srgbClr val="0000FF"/>
                </a:solidFill>
                <a:latin typeface="Consolas" pitchFamily="49" charset="0"/>
                <a:cs typeface="Consolas" pitchFamily="49" charset="0"/>
              </a:rPr>
              <a:t>glewInit</a:t>
            </a:r>
            <a:r>
              <a:rPr lang="en-US" sz="1600" dirty="0">
                <a:solidFill>
                  <a:srgbClr val="0000FF"/>
                </a:solidFill>
                <a:latin typeface="Consolas" pitchFamily="49" charset="0"/>
                <a:cs typeface="Consolas" pitchFamily="49" charset="0"/>
              </a:rPr>
              <a:t>();</a:t>
            </a:r>
          </a:p>
          <a:p>
            <a:pPr>
              <a:lnSpc>
                <a:spcPct val="95000"/>
              </a:lnSpc>
              <a:spcBef>
                <a:spcPts val="0"/>
              </a:spcBef>
              <a:buNone/>
            </a:pPr>
            <a:r>
              <a:rPr lang="en-US" sz="1600" dirty="0">
                <a:solidFill>
                  <a:srgbClr val="0000FF"/>
                </a:solidFill>
                <a:latin typeface="Consolas" pitchFamily="49" charset="0"/>
                <a:cs typeface="Consolas" pitchFamily="49" charset="0"/>
              </a:rPr>
              <a:t> </a:t>
            </a:r>
            <a:r>
              <a:rPr lang="en-US" sz="1600" dirty="0" smtClean="0">
                <a:solidFill>
                  <a:srgbClr val="0000FF"/>
                </a:solidFill>
                <a:latin typeface="Consolas" pitchFamily="49" charset="0"/>
                <a:cs typeface="Consolas" pitchFamily="49" charset="0"/>
              </a:rPr>
              <a:t> init</a:t>
            </a:r>
            <a:r>
              <a:rPr lang="en-US" sz="1600" dirty="0">
                <a:solidFill>
                  <a:srgbClr val="0000FF"/>
                </a:solidFill>
                <a:latin typeface="Consolas" pitchFamily="49" charset="0"/>
                <a:cs typeface="Consolas" pitchFamily="49" charset="0"/>
              </a:rPr>
              <a:t>();</a:t>
            </a:r>
          </a:p>
          <a:p>
            <a:pPr>
              <a:lnSpc>
                <a:spcPct val="95000"/>
              </a:lnSpc>
              <a:spcBef>
                <a:spcPts val="0"/>
              </a:spcBef>
              <a:buNone/>
            </a:pPr>
            <a:r>
              <a:rPr lang="en-US" sz="1600" dirty="0">
                <a:solidFill>
                  <a:srgbClr val="0000FF"/>
                </a:solidFill>
                <a:latin typeface="Consolas" pitchFamily="49" charset="0"/>
                <a:cs typeface="Consolas" pitchFamily="49" charset="0"/>
              </a:rPr>
              <a:t> </a:t>
            </a:r>
            <a:r>
              <a:rPr lang="en-US" sz="1600" dirty="0" smtClean="0">
                <a:solidFill>
                  <a:srgbClr val="0000FF"/>
                </a:solidFill>
                <a:latin typeface="Consolas" pitchFamily="49" charset="0"/>
                <a:cs typeface="Consolas" pitchFamily="49" charset="0"/>
              </a:rPr>
              <a:t> </a:t>
            </a:r>
            <a:r>
              <a:rPr lang="en-US" sz="1600" dirty="0" err="1" smtClean="0">
                <a:solidFill>
                  <a:srgbClr val="0000FF"/>
                </a:solidFill>
                <a:latin typeface="Consolas" pitchFamily="49" charset="0"/>
                <a:cs typeface="Consolas" pitchFamily="49" charset="0"/>
              </a:rPr>
              <a:t>glutDisplayFunc</a:t>
            </a:r>
            <a:r>
              <a:rPr lang="en-US" sz="1600" dirty="0">
                <a:solidFill>
                  <a:srgbClr val="0000FF"/>
                </a:solidFill>
                <a:latin typeface="Consolas" pitchFamily="49" charset="0"/>
                <a:cs typeface="Consolas" pitchFamily="49" charset="0"/>
              </a:rPr>
              <a:t>( display );</a:t>
            </a:r>
          </a:p>
          <a:p>
            <a:pPr>
              <a:lnSpc>
                <a:spcPct val="95000"/>
              </a:lnSpc>
              <a:spcBef>
                <a:spcPts val="0"/>
              </a:spcBef>
              <a:buNone/>
            </a:pPr>
            <a:r>
              <a:rPr lang="en-US" sz="1600" dirty="0">
                <a:solidFill>
                  <a:srgbClr val="0000FF"/>
                </a:solidFill>
                <a:latin typeface="Consolas" pitchFamily="49" charset="0"/>
                <a:cs typeface="Consolas" pitchFamily="49" charset="0"/>
              </a:rPr>
              <a:t> </a:t>
            </a:r>
            <a:r>
              <a:rPr lang="en-US" sz="1600" dirty="0" smtClean="0">
                <a:solidFill>
                  <a:srgbClr val="0000FF"/>
                </a:solidFill>
                <a:latin typeface="Consolas" pitchFamily="49" charset="0"/>
                <a:cs typeface="Consolas" pitchFamily="49" charset="0"/>
              </a:rPr>
              <a:t> </a:t>
            </a:r>
            <a:r>
              <a:rPr lang="en-US" sz="1600" dirty="0" err="1" smtClean="0">
                <a:solidFill>
                  <a:srgbClr val="0000FF"/>
                </a:solidFill>
                <a:latin typeface="Consolas" pitchFamily="49" charset="0"/>
                <a:cs typeface="Consolas" pitchFamily="49" charset="0"/>
              </a:rPr>
              <a:t>glutKeyboardFunc</a:t>
            </a:r>
            <a:r>
              <a:rPr lang="en-US" sz="1600" dirty="0">
                <a:solidFill>
                  <a:srgbClr val="0000FF"/>
                </a:solidFill>
                <a:latin typeface="Consolas" pitchFamily="49" charset="0"/>
                <a:cs typeface="Consolas" pitchFamily="49" charset="0"/>
              </a:rPr>
              <a:t>( keyboard );</a:t>
            </a:r>
          </a:p>
          <a:p>
            <a:pPr>
              <a:lnSpc>
                <a:spcPct val="95000"/>
              </a:lnSpc>
              <a:spcBef>
                <a:spcPts val="0"/>
              </a:spcBef>
              <a:buNone/>
            </a:pPr>
            <a:r>
              <a:rPr lang="en-US" sz="1600" dirty="0">
                <a:solidFill>
                  <a:srgbClr val="0000FF"/>
                </a:solidFill>
                <a:latin typeface="Consolas" pitchFamily="49" charset="0"/>
                <a:cs typeface="Consolas" pitchFamily="49" charset="0"/>
              </a:rPr>
              <a:t> </a:t>
            </a:r>
            <a:r>
              <a:rPr lang="en-US" sz="1600" dirty="0" smtClean="0">
                <a:solidFill>
                  <a:srgbClr val="0000FF"/>
                </a:solidFill>
                <a:latin typeface="Consolas" pitchFamily="49" charset="0"/>
                <a:cs typeface="Consolas" pitchFamily="49" charset="0"/>
              </a:rPr>
              <a:t> </a:t>
            </a:r>
            <a:r>
              <a:rPr lang="en-US" sz="1600" dirty="0" err="1" smtClean="0">
                <a:solidFill>
                  <a:srgbClr val="0000FF"/>
                </a:solidFill>
                <a:latin typeface="Consolas" pitchFamily="49" charset="0"/>
                <a:cs typeface="Consolas" pitchFamily="49" charset="0"/>
              </a:rPr>
              <a:t>glutMainLoop</a:t>
            </a:r>
            <a:r>
              <a:rPr lang="en-US" sz="1600" dirty="0">
                <a:solidFill>
                  <a:srgbClr val="0000FF"/>
                </a:solidFill>
                <a:latin typeface="Consolas" pitchFamily="49" charset="0"/>
                <a:cs typeface="Consolas" pitchFamily="49" charset="0"/>
              </a:rPr>
              <a:t>();</a:t>
            </a:r>
          </a:p>
          <a:p>
            <a:pPr>
              <a:lnSpc>
                <a:spcPct val="95000"/>
              </a:lnSpc>
              <a:spcBef>
                <a:spcPts val="0"/>
              </a:spcBef>
              <a:buNone/>
            </a:pPr>
            <a:r>
              <a:rPr lang="en-US" sz="1600" dirty="0">
                <a:solidFill>
                  <a:srgbClr val="0000FF"/>
                </a:solidFill>
                <a:latin typeface="Consolas" pitchFamily="49" charset="0"/>
                <a:cs typeface="Consolas" pitchFamily="49" charset="0"/>
              </a:rPr>
              <a:t> </a:t>
            </a:r>
            <a:r>
              <a:rPr lang="en-US" sz="1600" dirty="0" smtClean="0">
                <a:solidFill>
                  <a:srgbClr val="0000FF"/>
                </a:solidFill>
                <a:latin typeface="Consolas" pitchFamily="49" charset="0"/>
                <a:cs typeface="Consolas" pitchFamily="49" charset="0"/>
              </a:rPr>
              <a:t> return </a:t>
            </a:r>
            <a:r>
              <a:rPr lang="en-US" sz="1600" dirty="0">
                <a:solidFill>
                  <a:srgbClr val="0000FF"/>
                </a:solidFill>
                <a:latin typeface="Consolas" pitchFamily="49" charset="0"/>
                <a:cs typeface="Consolas" pitchFamily="49" charset="0"/>
              </a:rPr>
              <a:t>0;</a:t>
            </a:r>
          </a:p>
          <a:p>
            <a:pPr>
              <a:lnSpc>
                <a:spcPct val="95000"/>
              </a:lnSpc>
              <a:spcBef>
                <a:spcPts val="0"/>
              </a:spcBef>
              <a:spcAft>
                <a:spcPts val="0"/>
              </a:spcAft>
              <a:buNone/>
            </a:pPr>
            <a:r>
              <a:rPr lang="en-US" sz="1600" dirty="0" smtClean="0">
                <a:solidFill>
                  <a:srgbClr val="0000FF"/>
                </a:solidFill>
                <a:latin typeface="Consolas" pitchFamily="49" charset="0"/>
                <a:cs typeface="Consolas" pitchFamily="49" charset="0"/>
              </a:rPr>
              <a:t>}</a:t>
            </a:r>
            <a:endParaRPr lang="en-US" sz="1600" dirty="0">
              <a:solidFill>
                <a:srgbClr val="0000FF"/>
              </a:solidFill>
              <a:latin typeface="Consolas" pitchFamily="49" charset="0"/>
              <a:cs typeface="Consolas" pitchFamily="49" charset="0"/>
            </a:endParaRPr>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Finishing the Cube Program</a:t>
            </a:r>
            <a:endParaRPr 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bwMode="auto">
          <a:xfrm>
            <a:off x="152400" y="0"/>
            <a:ext cx="6722110" cy="579120"/>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73152" tIns="36576" rIns="73152" bIns="36576"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bg2"/>
                </a:solidFill>
                <a:effectLst>
                  <a:outerShdw blurRad="50800" dist="38100" dir="2700000" algn="tl" rotWithShape="0">
                    <a:schemeClr val="accent4">
                      <a:alpha val="43000"/>
                    </a:schemeClr>
                  </a:outerShdw>
                </a:effectLst>
                <a:uLnTx/>
                <a:uFillTx/>
                <a:latin typeface="Arial Bold" charset="0"/>
                <a:ea typeface="ＭＳ Ｐゴシック" pitchFamily="-108" charset="-128"/>
                <a:cs typeface="ＭＳ Ｐゴシック" pitchFamily="-108" charset="-128"/>
              </a:rPr>
              <a:t>Cube Program GLUT Callbacks</a:t>
            </a:r>
            <a:endParaRPr kumimoji="0" lang="en-US" sz="2400" b="1" i="0" u="none" strike="noStrike" kern="0" cap="none" spc="0" normalizeH="0" baseline="0" noProof="0" dirty="0">
              <a:ln>
                <a:noFill/>
              </a:ln>
              <a:solidFill>
                <a:schemeClr val="bg2"/>
              </a:solidFill>
              <a:effectLst>
                <a:outerShdw blurRad="50800" dist="38100" dir="2700000" algn="tl" rotWithShape="0">
                  <a:schemeClr val="accent4">
                    <a:alpha val="43000"/>
                  </a:schemeClr>
                </a:outerShdw>
              </a:effectLst>
              <a:uLnTx/>
              <a:uFillTx/>
              <a:latin typeface="Arial Bold" charset="0"/>
              <a:ea typeface="ＭＳ Ｐゴシック" pitchFamily="-108" charset="-128"/>
              <a:cs typeface="ＭＳ Ｐゴシック" pitchFamily="-108" charset="-128"/>
            </a:endParaRPr>
          </a:p>
        </p:txBody>
      </p:sp>
      <p:sp>
        <p:nvSpPr>
          <p:cNvPr id="3" name="Text Placeholder 6"/>
          <p:cNvSpPr txBox="1">
            <a:spLocks/>
          </p:cNvSpPr>
          <p:nvPr/>
        </p:nvSpPr>
        <p:spPr bwMode="auto">
          <a:xfrm>
            <a:off x="152400" y="635929"/>
            <a:ext cx="5679699" cy="3215640"/>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marL="273050" marR="0" lvl="0" indent="-273050" algn="l" defTabSz="914400" rtl="0" eaLnBrk="0" fontAlgn="base" latinLnBrk="0" hangingPunct="0">
              <a:lnSpc>
                <a:spcPct val="100000"/>
              </a:lnSpc>
              <a:spcBef>
                <a:spcPts val="0"/>
              </a:spcBef>
              <a:spcAft>
                <a:spcPts val="0"/>
              </a:spcAft>
              <a:buClr>
                <a:schemeClr val="accent6"/>
              </a:buClr>
              <a:buSzPct val="110000"/>
              <a:buFont typeface="Wingdings" charset="2"/>
              <a:buNone/>
              <a:tabLst/>
              <a:defRPr/>
            </a:pP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void display( void )</a:t>
            </a:r>
          </a:p>
          <a:p>
            <a:pPr marL="273050" marR="0" lvl="0" indent="-273050" algn="l" defTabSz="914400" rtl="0" eaLnBrk="0" fontAlgn="base" latinLnBrk="0" hangingPunct="0">
              <a:lnSpc>
                <a:spcPct val="100000"/>
              </a:lnSpc>
              <a:spcBef>
                <a:spcPts val="0"/>
              </a:spcBef>
              <a:spcAft>
                <a:spcPts val="0"/>
              </a:spcAft>
              <a:buClr>
                <a:schemeClr val="accent6"/>
              </a:buClr>
              <a:buSzPct val="110000"/>
              <a:buFont typeface="Wingdings" charset="2"/>
              <a:buNone/>
              <a:tabLst/>
              <a:defRPr/>
            </a:pP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a:t>
            </a:r>
          </a:p>
          <a:p>
            <a:pPr marL="273050" marR="0" lvl="0" indent="-273050" algn="l" defTabSz="914400" rtl="0" eaLnBrk="0" fontAlgn="base" latinLnBrk="0" hangingPunct="0">
              <a:lnSpc>
                <a:spcPct val="95000"/>
              </a:lnSpc>
              <a:spcBef>
                <a:spcPts val="475"/>
              </a:spcBef>
              <a:spcAft>
                <a:spcPts val="475"/>
              </a:spcAft>
              <a:buClr>
                <a:schemeClr val="accent6"/>
              </a:buClr>
              <a:buSzPct val="110000"/>
              <a:buFont typeface="Wingdings" charset="2"/>
              <a:buNone/>
              <a:tabLst/>
              <a:defRPr/>
            </a:pP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    </a:t>
            </a:r>
            <a:r>
              <a:rPr kumimoji="0" lang="en-US" sz="1400" b="0" i="0" u="none" strike="noStrike" kern="0" cap="none" spc="0" normalizeH="0" baseline="0" noProof="0" dirty="0" err="1" smtClean="0">
                <a:ln>
                  <a:noFill/>
                </a:ln>
                <a:solidFill>
                  <a:srgbClr val="0000FF"/>
                </a:solidFill>
                <a:effectLst/>
                <a:uLnTx/>
                <a:uFillTx/>
                <a:latin typeface="Consolas" pitchFamily="49" charset="0"/>
                <a:ea typeface="ＭＳ Ｐゴシック" pitchFamily="-112" charset="-128"/>
                <a:cs typeface="Consolas" pitchFamily="49" charset="0"/>
              </a:rPr>
              <a:t>glClear</a:t>
            </a: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 GL_COLOR_BUFFER_BIT</a:t>
            </a:r>
            <a:r>
              <a:rPr kumimoji="0" lang="en-US" sz="1400" b="0" i="0" u="none" strike="noStrike" kern="0" cap="none" spc="0" normalizeH="0" noProof="0" dirty="0" smtClean="0">
                <a:ln>
                  <a:noFill/>
                </a:ln>
                <a:solidFill>
                  <a:srgbClr val="0000FF"/>
                </a:solidFill>
                <a:effectLst/>
                <a:uLnTx/>
                <a:uFillTx/>
                <a:latin typeface="Consolas" pitchFamily="49" charset="0"/>
                <a:ea typeface="ＭＳ Ｐゴシック" pitchFamily="-112" charset="-128"/>
                <a:cs typeface="Consolas" pitchFamily="49" charset="0"/>
              </a:rPr>
              <a:t> </a:t>
            </a: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GL_DEPTH_BUFFER_BIT );</a:t>
            </a:r>
          </a:p>
          <a:p>
            <a:pPr marL="273050" marR="0" lvl="0" indent="-273050" algn="l" defTabSz="914400" rtl="0" eaLnBrk="0" fontAlgn="base" latinLnBrk="0" hangingPunct="0">
              <a:lnSpc>
                <a:spcPct val="95000"/>
              </a:lnSpc>
              <a:spcBef>
                <a:spcPts val="475"/>
              </a:spcBef>
              <a:spcAft>
                <a:spcPts val="475"/>
              </a:spcAft>
              <a:buClr>
                <a:schemeClr val="accent6"/>
              </a:buClr>
              <a:buSzPct val="110000"/>
              <a:buFont typeface="Wingdings" charset="2"/>
              <a:buNone/>
              <a:tabLst/>
              <a:defRPr/>
            </a:pP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    </a:t>
            </a:r>
            <a:r>
              <a:rPr kumimoji="0" lang="en-US" sz="1400" b="0" i="0" u="none" strike="noStrike" kern="0" cap="none" spc="0" normalizeH="0" baseline="0" noProof="0" dirty="0" err="1" smtClean="0">
                <a:ln>
                  <a:noFill/>
                </a:ln>
                <a:solidFill>
                  <a:srgbClr val="0000FF"/>
                </a:solidFill>
                <a:effectLst/>
                <a:uLnTx/>
                <a:uFillTx/>
                <a:latin typeface="Consolas" pitchFamily="49" charset="0"/>
                <a:ea typeface="ＭＳ Ｐゴシック" pitchFamily="-112" charset="-128"/>
                <a:cs typeface="Consolas" pitchFamily="49" charset="0"/>
              </a:rPr>
              <a:t>glDrawArrays</a:t>
            </a: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 GL_TRIANGLES, 0, </a:t>
            </a:r>
            <a:r>
              <a:rPr kumimoji="0" lang="en-US" sz="1400" b="0" i="0" u="none" strike="noStrike" kern="0" cap="none" spc="0" normalizeH="0" baseline="0" noProof="0" dirty="0" err="1" smtClean="0">
                <a:ln>
                  <a:noFill/>
                </a:ln>
                <a:solidFill>
                  <a:srgbClr val="0000FF"/>
                </a:solidFill>
                <a:effectLst/>
                <a:uLnTx/>
                <a:uFillTx/>
                <a:latin typeface="Consolas" pitchFamily="49" charset="0"/>
                <a:ea typeface="ＭＳ Ｐゴシック" pitchFamily="-112" charset="-128"/>
                <a:cs typeface="Consolas" pitchFamily="49" charset="0"/>
              </a:rPr>
              <a:t>NumVertices</a:t>
            </a: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 );</a:t>
            </a:r>
          </a:p>
          <a:p>
            <a:pPr marL="273050" marR="0" lvl="0" indent="-273050" algn="l" defTabSz="914400" rtl="0" eaLnBrk="0" fontAlgn="base" latinLnBrk="0" hangingPunct="0">
              <a:lnSpc>
                <a:spcPct val="95000"/>
              </a:lnSpc>
              <a:spcBef>
                <a:spcPts val="475"/>
              </a:spcBef>
              <a:spcAft>
                <a:spcPts val="475"/>
              </a:spcAft>
              <a:buClr>
                <a:schemeClr val="accent6"/>
              </a:buClr>
              <a:buSzPct val="110000"/>
              <a:buFont typeface="Wingdings" charset="2"/>
              <a:buNone/>
              <a:tabLst/>
              <a:defRPr/>
            </a:pP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    </a:t>
            </a:r>
            <a:r>
              <a:rPr kumimoji="0" lang="en-US" sz="1400" b="0" i="0" u="none" strike="noStrike" kern="0" cap="none" spc="0" normalizeH="0" baseline="0" noProof="0" dirty="0" err="1" smtClean="0">
                <a:ln>
                  <a:noFill/>
                </a:ln>
                <a:solidFill>
                  <a:srgbClr val="0000FF"/>
                </a:solidFill>
                <a:effectLst/>
                <a:uLnTx/>
                <a:uFillTx/>
                <a:latin typeface="Consolas" pitchFamily="49" charset="0"/>
                <a:ea typeface="ＭＳ Ｐゴシック" pitchFamily="-112" charset="-128"/>
                <a:cs typeface="Consolas" pitchFamily="49" charset="0"/>
              </a:rPr>
              <a:t>glutSwapBuffers</a:t>
            </a: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a:t>
            </a:r>
          </a:p>
          <a:p>
            <a:pPr marL="273050" marR="0" lvl="0" indent="-273050" algn="l" defTabSz="914400" rtl="0" eaLnBrk="0" fontAlgn="base" latinLnBrk="0" hangingPunct="0">
              <a:lnSpc>
                <a:spcPct val="95000"/>
              </a:lnSpc>
              <a:spcBef>
                <a:spcPts val="475"/>
              </a:spcBef>
              <a:spcAft>
                <a:spcPts val="475"/>
              </a:spcAft>
              <a:buClr>
                <a:schemeClr val="accent6"/>
              </a:buClr>
              <a:buSzPct val="110000"/>
              <a:buFont typeface="Wingdings" charset="2"/>
              <a:buNone/>
              <a:tabLst/>
              <a:defRPr/>
            </a:pP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a:t>
            </a:r>
          </a:p>
          <a:p>
            <a:pPr marL="273050" marR="0" lvl="0" indent="-273050" algn="l" defTabSz="914400" rtl="0" eaLnBrk="0" fontAlgn="base" latinLnBrk="0" hangingPunct="0">
              <a:lnSpc>
                <a:spcPct val="110000"/>
              </a:lnSpc>
              <a:spcBef>
                <a:spcPts val="475"/>
              </a:spcBef>
              <a:spcAft>
                <a:spcPts val="475"/>
              </a:spcAft>
              <a:buClr>
                <a:schemeClr val="accent6"/>
              </a:buClr>
              <a:buSzPct val="110000"/>
              <a:buFont typeface="Wingdings" charset="2"/>
              <a:buNone/>
              <a:tabLst/>
              <a:defRPr/>
            </a:pPr>
            <a:endParaRPr kumimoji="0" lang="en-US" sz="1400" b="0" i="0" u="none" strike="noStrike" kern="0" cap="none" spc="0" normalizeH="0" baseline="0" noProof="0" dirty="0">
              <a:ln>
                <a:noFill/>
              </a:ln>
              <a:solidFill>
                <a:schemeClr val="tx1"/>
              </a:solidFill>
              <a:effectLst/>
              <a:uLnTx/>
              <a:uFillTx/>
              <a:latin typeface="Consolas" pitchFamily="49" charset="0"/>
              <a:ea typeface="ＭＳ Ｐゴシック" pitchFamily="-112" charset="-128"/>
              <a:cs typeface="Consolas" pitchFamily="49" charset="0"/>
            </a:endParaRPr>
          </a:p>
        </p:txBody>
      </p:sp>
      <p:sp>
        <p:nvSpPr>
          <p:cNvPr id="4" name="Content Placeholder 5"/>
          <p:cNvSpPr txBox="1">
            <a:spLocks/>
          </p:cNvSpPr>
          <p:nvPr/>
        </p:nvSpPr>
        <p:spPr bwMode="auto">
          <a:xfrm>
            <a:off x="152400" y="2388897"/>
            <a:ext cx="6355150" cy="3215640"/>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noAutofit/>
          </a:bodyPr>
          <a:lstStyle/>
          <a:p>
            <a:pPr marL="273050" marR="0" lvl="0" indent="-273050" algn="l" defTabSz="914400" rtl="0" eaLnBrk="0" fontAlgn="base" latinLnBrk="0" hangingPunct="0">
              <a:lnSpc>
                <a:spcPct val="95000"/>
              </a:lnSpc>
              <a:spcBef>
                <a:spcPts val="0"/>
              </a:spcBef>
              <a:spcAft>
                <a:spcPts val="0"/>
              </a:spcAft>
              <a:buClr>
                <a:schemeClr val="accent6"/>
              </a:buClr>
              <a:buSzPct val="110000"/>
              <a:buFont typeface="Wingdings" charset="2"/>
              <a:buNone/>
              <a:tabLst/>
              <a:defRPr/>
            </a:pP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void keyboard( unsigned char key, </a:t>
            </a:r>
            <a:r>
              <a:rPr kumimoji="0" lang="en-US" sz="1400" b="0" i="0" u="none" strike="noStrike" kern="0" cap="none" spc="0" normalizeH="0" baseline="0" noProof="0" dirty="0" err="1" smtClean="0">
                <a:ln>
                  <a:noFill/>
                </a:ln>
                <a:solidFill>
                  <a:srgbClr val="0000FF"/>
                </a:solidFill>
                <a:effectLst/>
                <a:uLnTx/>
                <a:uFillTx/>
                <a:latin typeface="Consolas" pitchFamily="49" charset="0"/>
                <a:ea typeface="ＭＳ Ｐゴシック" pitchFamily="-112" charset="-128"/>
                <a:cs typeface="Consolas" pitchFamily="49" charset="0"/>
              </a:rPr>
              <a:t>int</a:t>
            </a: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 </a:t>
            </a:r>
            <a:r>
              <a:rPr kumimoji="0" lang="en-US" sz="1400" b="0" i="0" u="none" strike="noStrike" kern="0" cap="none" spc="0" normalizeH="0" baseline="0" noProof="0" dirty="0" err="1" smtClean="0">
                <a:ln>
                  <a:noFill/>
                </a:ln>
                <a:solidFill>
                  <a:srgbClr val="0000FF"/>
                </a:solidFill>
                <a:effectLst/>
                <a:uLnTx/>
                <a:uFillTx/>
                <a:latin typeface="Consolas" pitchFamily="49" charset="0"/>
                <a:ea typeface="ＭＳ Ｐゴシック" pitchFamily="-112" charset="-128"/>
                <a:cs typeface="Consolas" pitchFamily="49" charset="0"/>
              </a:rPr>
              <a:t>x</a:t>
            </a: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 </a:t>
            </a:r>
            <a:r>
              <a:rPr kumimoji="0" lang="en-US" sz="1400" b="0" i="0" u="none" strike="noStrike" kern="0" cap="none" spc="0" normalizeH="0" baseline="0" noProof="0" dirty="0" err="1" smtClean="0">
                <a:ln>
                  <a:noFill/>
                </a:ln>
                <a:solidFill>
                  <a:srgbClr val="0000FF"/>
                </a:solidFill>
                <a:effectLst/>
                <a:uLnTx/>
                <a:uFillTx/>
                <a:latin typeface="Consolas" pitchFamily="49" charset="0"/>
                <a:ea typeface="ＭＳ Ｐゴシック" pitchFamily="-112" charset="-128"/>
                <a:cs typeface="Consolas" pitchFamily="49" charset="0"/>
              </a:rPr>
              <a:t>int</a:t>
            </a: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 </a:t>
            </a:r>
            <a:r>
              <a:rPr kumimoji="0" lang="en-US" sz="1400" b="0" i="0" u="none" strike="noStrike" kern="0" cap="none" spc="0" normalizeH="0" baseline="0" noProof="0" dirty="0" err="1" smtClean="0">
                <a:ln>
                  <a:noFill/>
                </a:ln>
                <a:solidFill>
                  <a:srgbClr val="0000FF"/>
                </a:solidFill>
                <a:effectLst/>
                <a:uLnTx/>
                <a:uFillTx/>
                <a:latin typeface="Consolas" pitchFamily="49" charset="0"/>
                <a:ea typeface="ＭＳ Ｐゴシック" pitchFamily="-112" charset="-128"/>
                <a:cs typeface="Consolas" pitchFamily="49" charset="0"/>
              </a:rPr>
              <a:t>y</a:t>
            </a: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 ) </a:t>
            </a:r>
          </a:p>
          <a:p>
            <a:pPr marL="273050" marR="0" lvl="0" indent="-273050" algn="l" defTabSz="914400" rtl="0" eaLnBrk="0" fontAlgn="base" latinLnBrk="0" hangingPunct="0">
              <a:lnSpc>
                <a:spcPct val="95000"/>
              </a:lnSpc>
              <a:spcBef>
                <a:spcPts val="0"/>
              </a:spcBef>
              <a:spcAft>
                <a:spcPts val="0"/>
              </a:spcAft>
              <a:buClr>
                <a:schemeClr val="accent6"/>
              </a:buClr>
              <a:buSzPct val="110000"/>
              <a:buFont typeface="Wingdings" charset="2"/>
              <a:buNone/>
              <a:tabLst/>
              <a:defRPr/>
            </a:pP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a:t>
            </a:r>
          </a:p>
          <a:p>
            <a:pPr marL="273050" marR="0" lvl="0" indent="-273050" algn="l" defTabSz="914400" rtl="0" eaLnBrk="0" fontAlgn="base" latinLnBrk="0" hangingPunct="0">
              <a:lnSpc>
                <a:spcPct val="95000"/>
              </a:lnSpc>
              <a:spcBef>
                <a:spcPts val="0"/>
              </a:spcBef>
              <a:spcAft>
                <a:spcPts val="0"/>
              </a:spcAft>
              <a:buClr>
                <a:schemeClr val="accent6"/>
              </a:buClr>
              <a:buSzPct val="110000"/>
              <a:buFont typeface="Wingdings" charset="2"/>
              <a:buNone/>
              <a:tabLst/>
              <a:defRPr/>
            </a:pP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    switch( key ) {</a:t>
            </a:r>
          </a:p>
          <a:p>
            <a:pPr marL="273050" marR="0" lvl="0" indent="-273050" algn="l" defTabSz="914400" rtl="0" eaLnBrk="0" fontAlgn="base" latinLnBrk="0" hangingPunct="0">
              <a:lnSpc>
                <a:spcPct val="95000"/>
              </a:lnSpc>
              <a:spcBef>
                <a:spcPts val="0"/>
              </a:spcBef>
              <a:spcAft>
                <a:spcPts val="0"/>
              </a:spcAft>
              <a:buClr>
                <a:schemeClr val="accent6"/>
              </a:buClr>
              <a:buSzPct val="110000"/>
              <a:buFont typeface="Wingdings" charset="2"/>
              <a:buNone/>
              <a:tabLst/>
              <a:defRPr/>
            </a:pP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        case 033: case '</a:t>
            </a:r>
            <a:r>
              <a:rPr kumimoji="0" lang="en-US" sz="1400" b="0" i="0" u="none" strike="noStrike" kern="0" cap="none" spc="0" normalizeH="0" baseline="0" noProof="0" dirty="0" err="1" smtClean="0">
                <a:ln>
                  <a:noFill/>
                </a:ln>
                <a:solidFill>
                  <a:srgbClr val="0000FF"/>
                </a:solidFill>
                <a:effectLst/>
                <a:uLnTx/>
                <a:uFillTx/>
                <a:latin typeface="Consolas" pitchFamily="49" charset="0"/>
                <a:ea typeface="ＭＳ Ｐゴシック" pitchFamily="-112" charset="-128"/>
                <a:cs typeface="Consolas" pitchFamily="49" charset="0"/>
              </a:rPr>
              <a:t>q</a:t>
            </a: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 case 'Q':</a:t>
            </a:r>
          </a:p>
          <a:p>
            <a:pPr marL="273050" marR="0" lvl="0" indent="-273050" algn="l" defTabSz="914400" rtl="0" eaLnBrk="0" fontAlgn="base" latinLnBrk="0" hangingPunct="0">
              <a:lnSpc>
                <a:spcPct val="95000"/>
              </a:lnSpc>
              <a:spcBef>
                <a:spcPts val="0"/>
              </a:spcBef>
              <a:spcAft>
                <a:spcPts val="0"/>
              </a:spcAft>
              <a:buClr>
                <a:schemeClr val="accent6"/>
              </a:buClr>
              <a:buSzPct val="110000"/>
              <a:buFont typeface="Wingdings" charset="2"/>
              <a:buNone/>
              <a:tabLst/>
              <a:defRPr/>
            </a:pP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            exit( EXIT_SUCCESS );</a:t>
            </a:r>
          </a:p>
          <a:p>
            <a:pPr marL="273050" marR="0" lvl="0" indent="-273050" algn="l" defTabSz="914400" rtl="0" eaLnBrk="0" fontAlgn="base" latinLnBrk="0" hangingPunct="0">
              <a:lnSpc>
                <a:spcPct val="95000"/>
              </a:lnSpc>
              <a:spcBef>
                <a:spcPts val="0"/>
              </a:spcBef>
              <a:spcAft>
                <a:spcPts val="0"/>
              </a:spcAft>
              <a:buClr>
                <a:schemeClr val="accent6"/>
              </a:buClr>
              <a:buSzPct val="110000"/>
              <a:buFont typeface="Wingdings" charset="2"/>
              <a:buNone/>
              <a:tabLst/>
              <a:defRPr/>
            </a:pP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            break;</a:t>
            </a:r>
          </a:p>
          <a:p>
            <a:pPr marL="273050" marR="0" lvl="0" indent="-273050" algn="l" defTabSz="914400" rtl="0" eaLnBrk="0" fontAlgn="base" latinLnBrk="0" hangingPunct="0">
              <a:lnSpc>
                <a:spcPct val="95000"/>
              </a:lnSpc>
              <a:spcBef>
                <a:spcPts val="0"/>
              </a:spcBef>
              <a:spcAft>
                <a:spcPts val="0"/>
              </a:spcAft>
              <a:buClr>
                <a:schemeClr val="accent6"/>
              </a:buClr>
              <a:buSzPct val="110000"/>
              <a:buFont typeface="Wingdings" charset="2"/>
              <a:buNone/>
              <a:tabLst/>
              <a:defRPr/>
            </a:pP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    }</a:t>
            </a:r>
          </a:p>
          <a:p>
            <a:pPr marL="273050" marR="0" lvl="0" indent="-273050" algn="l" defTabSz="914400" rtl="0" eaLnBrk="0" fontAlgn="base" latinLnBrk="0" hangingPunct="0">
              <a:lnSpc>
                <a:spcPct val="95000"/>
              </a:lnSpc>
              <a:spcBef>
                <a:spcPts val="0"/>
              </a:spcBef>
              <a:spcAft>
                <a:spcPts val="0"/>
              </a:spcAft>
              <a:buClr>
                <a:schemeClr val="accent6"/>
              </a:buClr>
              <a:buSzPct val="110000"/>
              <a:buFont typeface="Wingdings" charset="2"/>
              <a:buNone/>
              <a:tabLst/>
              <a:defRPr/>
            </a:pPr>
            <a:r>
              <a:rPr kumimoji="0" lang="en-US" sz="1400" b="0" i="0" u="none" strike="noStrike" kern="0" cap="none" spc="0" normalizeH="0" baseline="0" noProof="0" dirty="0" smtClean="0">
                <a:ln>
                  <a:noFill/>
                </a:ln>
                <a:solidFill>
                  <a:srgbClr val="0000FF"/>
                </a:solidFill>
                <a:effectLst/>
                <a:uLnTx/>
                <a:uFillTx/>
                <a:latin typeface="Consolas" pitchFamily="49" charset="0"/>
                <a:ea typeface="ＭＳ Ｐゴシック" pitchFamily="-112" charset="-128"/>
                <a:cs typeface="Consolas" pitchFamily="49" charset="0"/>
              </a:rPr>
              <a:t>}</a:t>
            </a:r>
            <a:endParaRPr kumimoji="0" lang="en-US" sz="1400" b="0" i="0" u="none" strike="noStrike" kern="0" cap="none" spc="0" normalizeH="0" baseline="0" noProof="0" dirty="0">
              <a:ln>
                <a:noFill/>
              </a:ln>
              <a:solidFill>
                <a:srgbClr val="0000FF"/>
              </a:solidFill>
              <a:effectLst/>
              <a:uLnTx/>
              <a:uFillTx/>
              <a:latin typeface="Consolas" pitchFamily="49" charset="0"/>
              <a:ea typeface="ＭＳ Ｐゴシック" pitchFamily="-112" charset="-128"/>
              <a:cs typeface="Consolas" pitchFamily="49"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79400" y="495300"/>
            <a:ext cx="6807200" cy="3124200"/>
          </a:xfrm>
        </p:spPr>
        <p:txBody>
          <a:bodyPr/>
          <a:lstStyle/>
          <a:p>
            <a:pPr>
              <a:buClr>
                <a:srgbClr val="0000FF"/>
              </a:buClr>
              <a:buFont typeface="Wingdings" charset="2"/>
              <a:buChar char="§"/>
            </a:pPr>
            <a:r>
              <a:rPr lang="en-US" sz="2000" dirty="0" smtClean="0"/>
              <a:t>A vertex shader is initiated by each vertex output by </a:t>
            </a:r>
            <a:r>
              <a:rPr lang="en-US" sz="2000" dirty="0" err="1" smtClean="0">
                <a:solidFill>
                  <a:srgbClr val="0000FF"/>
                </a:solidFill>
                <a:latin typeface="Consolas" pitchFamily="49" charset="0"/>
                <a:cs typeface="Consolas" pitchFamily="49" charset="0"/>
              </a:rPr>
              <a:t>glDrawArrays</a:t>
            </a:r>
            <a:r>
              <a:rPr lang="en-US" sz="2000" dirty="0" smtClean="0">
                <a:solidFill>
                  <a:srgbClr val="0000FF"/>
                </a:solidFill>
                <a:latin typeface="Consolas" pitchFamily="49" charset="0"/>
                <a:cs typeface="Consolas" pitchFamily="49" charset="0"/>
              </a:rPr>
              <a:t>()</a:t>
            </a:r>
          </a:p>
          <a:p>
            <a:pPr>
              <a:buClr>
                <a:srgbClr val="0000FF"/>
              </a:buClr>
              <a:buFont typeface="Wingdings" charset="2"/>
              <a:buChar char="§"/>
            </a:pPr>
            <a:r>
              <a:rPr lang="en-US" sz="2000" dirty="0" smtClean="0"/>
              <a:t>A vertex shader must output a position in clip coordinates to the rasterizer</a:t>
            </a:r>
          </a:p>
          <a:p>
            <a:pPr>
              <a:buClr>
                <a:srgbClr val="0000FF"/>
              </a:buClr>
              <a:buFont typeface="Wingdings" charset="2"/>
              <a:buChar char="§"/>
            </a:pPr>
            <a:r>
              <a:rPr lang="en-US" sz="2000" dirty="0" smtClean="0"/>
              <a:t>Basic uses of vertex shaders</a:t>
            </a:r>
          </a:p>
          <a:p>
            <a:pPr lvl="1">
              <a:buClr>
                <a:srgbClr val="0000FF"/>
              </a:buClr>
              <a:buFont typeface="Wingdings" charset="2"/>
              <a:buChar char="§"/>
            </a:pPr>
            <a:r>
              <a:rPr lang="en-US" sz="1800" dirty="0" smtClean="0"/>
              <a:t>Transformations</a:t>
            </a:r>
          </a:p>
          <a:p>
            <a:pPr lvl="1">
              <a:buClr>
                <a:srgbClr val="0000FF"/>
              </a:buClr>
              <a:buFont typeface="Wingdings" charset="2"/>
              <a:buChar char="§"/>
            </a:pPr>
            <a:r>
              <a:rPr lang="en-US" sz="1800" dirty="0" smtClean="0"/>
              <a:t>Lighting</a:t>
            </a:r>
          </a:p>
          <a:p>
            <a:pPr lvl="1">
              <a:buClr>
                <a:srgbClr val="0000FF"/>
              </a:buClr>
              <a:buFont typeface="Wingdings" charset="2"/>
              <a:buChar char="§"/>
            </a:pPr>
            <a:r>
              <a:rPr lang="en-US" sz="1800" dirty="0" smtClean="0"/>
              <a:t>Movin</a:t>
            </a:r>
            <a:r>
              <a:rPr lang="en-US" dirty="0" smtClean="0"/>
              <a:t>g vertex positions</a:t>
            </a:r>
            <a:endParaRPr lang="en-US" dirty="0"/>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Vertex Shader Examples</a:t>
            </a:r>
            <a:endParaRPr lang="en-US"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4000" y="1444226"/>
            <a:ext cx="6807200" cy="3124200"/>
          </a:xfrm>
        </p:spPr>
        <p:txBody>
          <a:bodyPr/>
          <a:lstStyle/>
          <a:p>
            <a:pPr algn="ctr">
              <a:buNone/>
            </a:pPr>
            <a:r>
              <a:rPr lang="en-US" sz="3200" dirty="0" smtClean="0"/>
              <a:t>Transformations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8" name="Rectangle 3"/>
          <p:cNvSpPr>
            <a:spLocks noGrp="1" noChangeArrowheads="1"/>
          </p:cNvSpPr>
          <p:nvPr>
            <p:ph type="body" idx="1"/>
          </p:nvPr>
        </p:nvSpPr>
        <p:spPr>
          <a:noFill/>
        </p:spPr>
        <p:txBody>
          <a:bodyPr lIns="64627" tIns="31746" rIns="64627" bIns="31746"/>
          <a:lstStyle/>
          <a:p>
            <a:pPr eaLnBrk="1" hangingPunct="1">
              <a:buNone/>
            </a:pPr>
            <a:r>
              <a:rPr lang="en-US" dirty="0">
                <a:ea typeface="ＭＳ Ｐゴシック" charset="-128"/>
                <a:cs typeface="ＭＳ Ｐゴシック" charset="-128"/>
              </a:rPr>
              <a:t>3D is just like taking a </a:t>
            </a:r>
            <a:r>
              <a:rPr lang="en-US" dirty="0" smtClean="0">
                <a:ea typeface="ＭＳ Ｐゴシック" charset="-128"/>
                <a:cs typeface="ＭＳ Ｐゴシック" charset="-128"/>
              </a:rPr>
              <a:t>photograph (lots </a:t>
            </a:r>
            <a:r>
              <a:rPr lang="en-US" dirty="0">
                <a:ea typeface="ＭＳ Ｐゴシック" charset="-128"/>
                <a:cs typeface="ＭＳ Ｐゴシック" charset="-128"/>
              </a:rPr>
              <a:t>of photographs!)</a:t>
            </a:r>
          </a:p>
        </p:txBody>
      </p:sp>
      <p:sp>
        <p:nvSpPr>
          <p:cNvPr id="74755" name="Rectangle 2"/>
          <p:cNvSpPr>
            <a:spLocks noGrp="1" noChangeArrowheads="1"/>
          </p:cNvSpPr>
          <p:nvPr>
            <p:ph type="title" idx="4294967295"/>
          </p:nvPr>
        </p:nvSpPr>
        <p:spPr>
          <a:xfrm>
            <a:off x="0" y="0"/>
            <a:ext cx="6721475" cy="579438"/>
          </a:xfrm>
          <a:prstGeom prst="rect">
            <a:avLst/>
          </a:prstGeom>
        </p:spPr>
        <p:txBody>
          <a:bodyPr lIns="64627" tIns="31746" rIns="64627" bIns="31746"/>
          <a:lstStyle/>
          <a:p>
            <a:pPr eaLnBrk="1" hangingPunct="1"/>
            <a:r>
              <a:rPr lang="en-US" sz="2400" dirty="0">
                <a:effectLst/>
                <a:ea typeface="ＭＳ Ｐゴシック" charset="-128"/>
                <a:cs typeface="ＭＳ Ｐゴシック" charset="-128"/>
              </a:rPr>
              <a:t>Camera Analogy</a:t>
            </a:r>
          </a:p>
        </p:txBody>
      </p:sp>
      <p:grpSp>
        <p:nvGrpSpPr>
          <p:cNvPr id="2" name="Group 4"/>
          <p:cNvGrpSpPr>
            <a:grpSpLocks/>
          </p:cNvGrpSpPr>
          <p:nvPr/>
        </p:nvGrpSpPr>
        <p:grpSpPr bwMode="auto">
          <a:xfrm>
            <a:off x="1645920" y="2377440"/>
            <a:ext cx="1403350" cy="1326833"/>
            <a:chOff x="1296" y="2496"/>
            <a:chExt cx="1105" cy="1393"/>
          </a:xfrm>
        </p:grpSpPr>
        <p:sp>
          <p:nvSpPr>
            <p:cNvPr id="82960" name="Rectangle 5"/>
            <p:cNvSpPr>
              <a:spLocks noChangeArrowheads="1"/>
            </p:cNvSpPr>
            <p:nvPr/>
          </p:nvSpPr>
          <p:spPr bwMode="auto">
            <a:xfrm>
              <a:off x="1444" y="2596"/>
              <a:ext cx="520" cy="328"/>
            </a:xfrm>
            <a:prstGeom prst="rect">
              <a:avLst/>
            </a:prstGeom>
            <a:solidFill>
              <a:srgbClr val="3366FF"/>
            </a:solidFill>
            <a:ln w="12700">
              <a:solidFill>
                <a:schemeClr val="tx1"/>
              </a:solidFill>
              <a:miter lim="800000"/>
              <a:headEnd/>
              <a:tailEnd/>
            </a:ln>
          </p:spPr>
          <p:txBody>
            <a:bodyPr wrap="none" anchor="ctr">
              <a:prstTxWarp prst="textNoShape">
                <a:avLst/>
              </a:prstTxWarp>
            </a:bodyPr>
            <a:lstStyle/>
            <a:p>
              <a:endParaRPr lang="en-US"/>
            </a:p>
          </p:txBody>
        </p:sp>
        <p:sp>
          <p:nvSpPr>
            <p:cNvPr id="82961" name="Freeform 6"/>
            <p:cNvSpPr>
              <a:spLocks/>
            </p:cNvSpPr>
            <p:nvPr/>
          </p:nvSpPr>
          <p:spPr bwMode="auto">
            <a:xfrm>
              <a:off x="1584" y="2496"/>
              <a:ext cx="241" cy="97"/>
            </a:xfrm>
            <a:custGeom>
              <a:avLst/>
              <a:gdLst>
                <a:gd name="T0" fmla="*/ 0 w 241"/>
                <a:gd name="T1" fmla="*/ 96 h 97"/>
                <a:gd name="T2" fmla="*/ 48 w 241"/>
                <a:gd name="T3" fmla="*/ 0 h 97"/>
                <a:gd name="T4" fmla="*/ 192 w 241"/>
                <a:gd name="T5" fmla="*/ 0 h 97"/>
                <a:gd name="T6" fmla="*/ 240 w 241"/>
                <a:gd name="T7" fmla="*/ 96 h 97"/>
                <a:gd name="T8" fmla="*/ 0 w 241"/>
                <a:gd name="T9" fmla="*/ 96 h 97"/>
                <a:gd name="T10" fmla="*/ 0 60000 65536"/>
                <a:gd name="T11" fmla="*/ 0 60000 65536"/>
                <a:gd name="T12" fmla="*/ 0 60000 65536"/>
                <a:gd name="T13" fmla="*/ 0 60000 65536"/>
                <a:gd name="T14" fmla="*/ 0 60000 65536"/>
                <a:gd name="T15" fmla="*/ 0 w 241"/>
                <a:gd name="T16" fmla="*/ 0 h 97"/>
                <a:gd name="T17" fmla="*/ 241 w 241"/>
                <a:gd name="T18" fmla="*/ 97 h 97"/>
              </a:gdLst>
              <a:ahLst/>
              <a:cxnLst>
                <a:cxn ang="T10">
                  <a:pos x="T0" y="T1"/>
                </a:cxn>
                <a:cxn ang="T11">
                  <a:pos x="T2" y="T3"/>
                </a:cxn>
                <a:cxn ang="T12">
                  <a:pos x="T4" y="T5"/>
                </a:cxn>
                <a:cxn ang="T13">
                  <a:pos x="T6" y="T7"/>
                </a:cxn>
                <a:cxn ang="T14">
                  <a:pos x="T8" y="T9"/>
                </a:cxn>
              </a:cxnLst>
              <a:rect l="T15" t="T16" r="T17" b="T18"/>
              <a:pathLst>
                <a:path w="241" h="97">
                  <a:moveTo>
                    <a:pt x="0" y="96"/>
                  </a:moveTo>
                  <a:lnTo>
                    <a:pt x="48" y="0"/>
                  </a:lnTo>
                  <a:lnTo>
                    <a:pt x="192" y="0"/>
                  </a:lnTo>
                  <a:lnTo>
                    <a:pt x="240" y="96"/>
                  </a:lnTo>
                  <a:lnTo>
                    <a:pt x="0" y="96"/>
                  </a:lnTo>
                </a:path>
              </a:pathLst>
            </a:custGeom>
            <a:solidFill>
              <a:srgbClr val="3366FF"/>
            </a:solidFill>
            <a:ln w="12700" cap="rnd">
              <a:solidFill>
                <a:schemeClr val="tx1"/>
              </a:solidFill>
              <a:round/>
              <a:headEnd/>
              <a:tailEnd/>
            </a:ln>
          </p:spPr>
          <p:txBody>
            <a:bodyPr>
              <a:prstTxWarp prst="textNoShape">
                <a:avLst/>
              </a:prstTxWarp>
            </a:bodyPr>
            <a:lstStyle/>
            <a:p>
              <a:endParaRPr lang="en-US"/>
            </a:p>
          </p:txBody>
        </p:sp>
        <p:sp>
          <p:nvSpPr>
            <p:cNvPr id="82962" name="Rectangle 7"/>
            <p:cNvSpPr>
              <a:spLocks noChangeArrowheads="1"/>
            </p:cNvSpPr>
            <p:nvPr/>
          </p:nvSpPr>
          <p:spPr bwMode="auto">
            <a:xfrm>
              <a:off x="1684" y="2548"/>
              <a:ext cx="40" cy="40"/>
            </a:xfrm>
            <a:prstGeom prst="rect">
              <a:avLst/>
            </a:prstGeom>
            <a:solidFill>
              <a:srgbClr val="FFFFFF"/>
            </a:solidFill>
            <a:ln w="12700">
              <a:solidFill>
                <a:schemeClr val="tx1"/>
              </a:solidFill>
              <a:miter lim="800000"/>
              <a:headEnd/>
              <a:tailEnd/>
            </a:ln>
          </p:spPr>
          <p:txBody>
            <a:bodyPr wrap="none" anchor="ctr">
              <a:prstTxWarp prst="textNoShape">
                <a:avLst/>
              </a:prstTxWarp>
            </a:bodyPr>
            <a:lstStyle/>
            <a:p>
              <a:endParaRPr lang="en-US"/>
            </a:p>
          </p:txBody>
        </p:sp>
        <p:sp>
          <p:nvSpPr>
            <p:cNvPr id="166920" name="Oval 8"/>
            <p:cNvSpPr>
              <a:spLocks noChangeArrowheads="1"/>
            </p:cNvSpPr>
            <p:nvPr/>
          </p:nvSpPr>
          <p:spPr bwMode="auto">
            <a:xfrm>
              <a:off x="1588" y="2644"/>
              <a:ext cx="232" cy="232"/>
            </a:xfrm>
            <a:prstGeom prst="ellipse">
              <a:avLst/>
            </a:prstGeom>
            <a:gradFill rotWithShape="0">
              <a:gsLst>
                <a:gs pos="0">
                  <a:schemeClr val="accent1"/>
                </a:gs>
                <a:gs pos="100000">
                  <a:schemeClr val="accent1">
                    <a:gamma/>
                    <a:shade val="69804"/>
                    <a:invGamma/>
                  </a:schemeClr>
                </a:gs>
              </a:gsLst>
              <a:lin ang="18900000" scaled="1"/>
            </a:gradFill>
            <a:ln w="12700">
              <a:solidFill>
                <a:schemeClr val="tx1"/>
              </a:solidFill>
              <a:round/>
              <a:headEnd/>
              <a:tailEnd/>
            </a:ln>
            <a:effectLst/>
          </p:spPr>
          <p:txBody>
            <a:bodyPr wrap="none" anchor="ctr">
              <a:prstTxWarp prst="textNoShape">
                <a:avLst/>
              </a:prstTxWarp>
            </a:bodyPr>
            <a:lstStyle/>
            <a:p>
              <a:endParaRPr lang="en-US"/>
            </a:p>
          </p:txBody>
        </p:sp>
        <p:sp>
          <p:nvSpPr>
            <p:cNvPr id="82964" name="Oval 9"/>
            <p:cNvSpPr>
              <a:spLocks noChangeArrowheads="1"/>
            </p:cNvSpPr>
            <p:nvPr/>
          </p:nvSpPr>
          <p:spPr bwMode="auto">
            <a:xfrm>
              <a:off x="1636" y="2692"/>
              <a:ext cx="136" cy="136"/>
            </a:xfrm>
            <a:prstGeom prst="ellipse">
              <a:avLst/>
            </a:prstGeom>
            <a:solidFill>
              <a:srgbClr val="FFFFFF"/>
            </a:solidFill>
            <a:ln w="12700">
              <a:solidFill>
                <a:schemeClr val="tx1"/>
              </a:solidFill>
              <a:round/>
              <a:headEnd/>
              <a:tailEnd/>
            </a:ln>
          </p:spPr>
          <p:txBody>
            <a:bodyPr wrap="none" anchor="ctr">
              <a:prstTxWarp prst="textNoShape">
                <a:avLst/>
              </a:prstTxWarp>
            </a:bodyPr>
            <a:lstStyle/>
            <a:p>
              <a:endParaRPr lang="en-US"/>
            </a:p>
          </p:txBody>
        </p:sp>
        <p:sp>
          <p:nvSpPr>
            <p:cNvPr id="82965" name="Rectangle 10"/>
            <p:cNvSpPr>
              <a:spLocks noChangeArrowheads="1"/>
            </p:cNvSpPr>
            <p:nvPr/>
          </p:nvSpPr>
          <p:spPr bwMode="auto">
            <a:xfrm>
              <a:off x="1492" y="2548"/>
              <a:ext cx="40" cy="40"/>
            </a:xfrm>
            <a:prstGeom prst="rect">
              <a:avLst/>
            </a:prstGeom>
            <a:solidFill>
              <a:srgbClr val="FFFFFF"/>
            </a:solidFill>
            <a:ln w="12700">
              <a:solidFill>
                <a:schemeClr val="tx1"/>
              </a:solidFill>
              <a:miter lim="800000"/>
              <a:headEnd/>
              <a:tailEnd/>
            </a:ln>
          </p:spPr>
          <p:txBody>
            <a:bodyPr wrap="none" anchor="ctr">
              <a:prstTxWarp prst="textNoShape">
                <a:avLst/>
              </a:prstTxWarp>
            </a:bodyPr>
            <a:lstStyle/>
            <a:p>
              <a:endParaRPr lang="en-US"/>
            </a:p>
          </p:txBody>
        </p:sp>
        <p:sp>
          <p:nvSpPr>
            <p:cNvPr id="82966" name="Rectangle 11"/>
            <p:cNvSpPr>
              <a:spLocks noChangeArrowheads="1"/>
            </p:cNvSpPr>
            <p:nvPr/>
          </p:nvSpPr>
          <p:spPr bwMode="auto">
            <a:xfrm>
              <a:off x="1588" y="2932"/>
              <a:ext cx="232" cy="4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endParaRPr lang="en-US"/>
            </a:p>
          </p:txBody>
        </p:sp>
        <p:sp>
          <p:nvSpPr>
            <p:cNvPr id="82967" name="Freeform 12"/>
            <p:cNvSpPr>
              <a:spLocks/>
            </p:cNvSpPr>
            <p:nvPr/>
          </p:nvSpPr>
          <p:spPr bwMode="auto">
            <a:xfrm>
              <a:off x="1728" y="2976"/>
              <a:ext cx="673" cy="673"/>
            </a:xfrm>
            <a:custGeom>
              <a:avLst/>
              <a:gdLst>
                <a:gd name="T0" fmla="*/ 0 w 673"/>
                <a:gd name="T1" fmla="*/ 0 h 673"/>
                <a:gd name="T2" fmla="*/ 672 w 673"/>
                <a:gd name="T3" fmla="*/ 672 h 673"/>
                <a:gd name="T4" fmla="*/ 624 w 673"/>
                <a:gd name="T5" fmla="*/ 672 h 673"/>
                <a:gd name="T6" fmla="*/ 0 w 673"/>
                <a:gd name="T7" fmla="*/ 48 h 673"/>
                <a:gd name="T8" fmla="*/ 0 w 673"/>
                <a:gd name="T9" fmla="*/ 0 h 673"/>
                <a:gd name="T10" fmla="*/ 0 60000 65536"/>
                <a:gd name="T11" fmla="*/ 0 60000 65536"/>
                <a:gd name="T12" fmla="*/ 0 60000 65536"/>
                <a:gd name="T13" fmla="*/ 0 60000 65536"/>
                <a:gd name="T14" fmla="*/ 0 60000 65536"/>
                <a:gd name="T15" fmla="*/ 0 w 673"/>
                <a:gd name="T16" fmla="*/ 0 h 673"/>
                <a:gd name="T17" fmla="*/ 673 w 673"/>
                <a:gd name="T18" fmla="*/ 673 h 673"/>
              </a:gdLst>
              <a:ahLst/>
              <a:cxnLst>
                <a:cxn ang="T10">
                  <a:pos x="T0" y="T1"/>
                </a:cxn>
                <a:cxn ang="T11">
                  <a:pos x="T2" y="T3"/>
                </a:cxn>
                <a:cxn ang="T12">
                  <a:pos x="T4" y="T5"/>
                </a:cxn>
                <a:cxn ang="T13">
                  <a:pos x="T6" y="T7"/>
                </a:cxn>
                <a:cxn ang="T14">
                  <a:pos x="T8" y="T9"/>
                </a:cxn>
              </a:cxnLst>
              <a:rect l="T15" t="T16" r="T17" b="T18"/>
              <a:pathLst>
                <a:path w="673" h="673">
                  <a:moveTo>
                    <a:pt x="0" y="0"/>
                  </a:moveTo>
                  <a:lnTo>
                    <a:pt x="672" y="672"/>
                  </a:lnTo>
                  <a:lnTo>
                    <a:pt x="624" y="672"/>
                  </a:lnTo>
                  <a:lnTo>
                    <a:pt x="0" y="48"/>
                  </a:lnTo>
                  <a:lnTo>
                    <a:pt x="0"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sp>
          <p:nvSpPr>
            <p:cNvPr id="82968" name="Freeform 13"/>
            <p:cNvSpPr>
              <a:spLocks/>
            </p:cNvSpPr>
            <p:nvPr/>
          </p:nvSpPr>
          <p:spPr bwMode="auto">
            <a:xfrm>
              <a:off x="1296" y="2976"/>
              <a:ext cx="433" cy="721"/>
            </a:xfrm>
            <a:custGeom>
              <a:avLst/>
              <a:gdLst>
                <a:gd name="T0" fmla="*/ 384 w 433"/>
                <a:gd name="T1" fmla="*/ 0 h 721"/>
                <a:gd name="T2" fmla="*/ 0 w 433"/>
                <a:gd name="T3" fmla="*/ 720 h 721"/>
                <a:gd name="T4" fmla="*/ 48 w 433"/>
                <a:gd name="T5" fmla="*/ 720 h 721"/>
                <a:gd name="T6" fmla="*/ 432 w 433"/>
                <a:gd name="T7" fmla="*/ 0 h 721"/>
                <a:gd name="T8" fmla="*/ 384 w 433"/>
                <a:gd name="T9" fmla="*/ 0 h 721"/>
                <a:gd name="T10" fmla="*/ 0 60000 65536"/>
                <a:gd name="T11" fmla="*/ 0 60000 65536"/>
                <a:gd name="T12" fmla="*/ 0 60000 65536"/>
                <a:gd name="T13" fmla="*/ 0 60000 65536"/>
                <a:gd name="T14" fmla="*/ 0 60000 65536"/>
                <a:gd name="T15" fmla="*/ 0 w 433"/>
                <a:gd name="T16" fmla="*/ 0 h 721"/>
                <a:gd name="T17" fmla="*/ 433 w 433"/>
                <a:gd name="T18" fmla="*/ 721 h 721"/>
              </a:gdLst>
              <a:ahLst/>
              <a:cxnLst>
                <a:cxn ang="T10">
                  <a:pos x="T0" y="T1"/>
                </a:cxn>
                <a:cxn ang="T11">
                  <a:pos x="T2" y="T3"/>
                </a:cxn>
                <a:cxn ang="T12">
                  <a:pos x="T4" y="T5"/>
                </a:cxn>
                <a:cxn ang="T13">
                  <a:pos x="T6" y="T7"/>
                </a:cxn>
                <a:cxn ang="T14">
                  <a:pos x="T8" y="T9"/>
                </a:cxn>
              </a:cxnLst>
              <a:rect l="T15" t="T16" r="T17" b="T18"/>
              <a:pathLst>
                <a:path w="433" h="721">
                  <a:moveTo>
                    <a:pt x="384" y="0"/>
                  </a:moveTo>
                  <a:lnTo>
                    <a:pt x="0" y="720"/>
                  </a:lnTo>
                  <a:lnTo>
                    <a:pt x="48" y="720"/>
                  </a:lnTo>
                  <a:lnTo>
                    <a:pt x="432" y="0"/>
                  </a:lnTo>
                  <a:lnTo>
                    <a:pt x="384"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sp>
          <p:nvSpPr>
            <p:cNvPr id="82969" name="Freeform 14"/>
            <p:cNvSpPr>
              <a:spLocks/>
            </p:cNvSpPr>
            <p:nvPr/>
          </p:nvSpPr>
          <p:spPr bwMode="auto">
            <a:xfrm>
              <a:off x="1680" y="2976"/>
              <a:ext cx="337" cy="913"/>
            </a:xfrm>
            <a:custGeom>
              <a:avLst/>
              <a:gdLst>
                <a:gd name="T0" fmla="*/ 0 w 337"/>
                <a:gd name="T1" fmla="*/ 0 h 913"/>
                <a:gd name="T2" fmla="*/ 288 w 337"/>
                <a:gd name="T3" fmla="*/ 912 h 913"/>
                <a:gd name="T4" fmla="*/ 336 w 337"/>
                <a:gd name="T5" fmla="*/ 912 h 913"/>
                <a:gd name="T6" fmla="*/ 48 w 337"/>
                <a:gd name="T7" fmla="*/ 0 h 913"/>
                <a:gd name="T8" fmla="*/ 0 w 337"/>
                <a:gd name="T9" fmla="*/ 0 h 913"/>
                <a:gd name="T10" fmla="*/ 0 60000 65536"/>
                <a:gd name="T11" fmla="*/ 0 60000 65536"/>
                <a:gd name="T12" fmla="*/ 0 60000 65536"/>
                <a:gd name="T13" fmla="*/ 0 60000 65536"/>
                <a:gd name="T14" fmla="*/ 0 60000 65536"/>
                <a:gd name="T15" fmla="*/ 0 w 337"/>
                <a:gd name="T16" fmla="*/ 0 h 913"/>
                <a:gd name="T17" fmla="*/ 337 w 337"/>
                <a:gd name="T18" fmla="*/ 913 h 913"/>
              </a:gdLst>
              <a:ahLst/>
              <a:cxnLst>
                <a:cxn ang="T10">
                  <a:pos x="T0" y="T1"/>
                </a:cxn>
                <a:cxn ang="T11">
                  <a:pos x="T2" y="T3"/>
                </a:cxn>
                <a:cxn ang="T12">
                  <a:pos x="T4" y="T5"/>
                </a:cxn>
                <a:cxn ang="T13">
                  <a:pos x="T6" y="T7"/>
                </a:cxn>
                <a:cxn ang="T14">
                  <a:pos x="T8" y="T9"/>
                </a:cxn>
              </a:cxnLst>
              <a:rect l="T15" t="T16" r="T17" b="T18"/>
              <a:pathLst>
                <a:path w="337" h="913">
                  <a:moveTo>
                    <a:pt x="0" y="0"/>
                  </a:moveTo>
                  <a:lnTo>
                    <a:pt x="288" y="912"/>
                  </a:lnTo>
                  <a:lnTo>
                    <a:pt x="336" y="912"/>
                  </a:lnTo>
                  <a:lnTo>
                    <a:pt x="48" y="0"/>
                  </a:lnTo>
                  <a:lnTo>
                    <a:pt x="0"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grpSp>
      <p:sp>
        <p:nvSpPr>
          <p:cNvPr id="82950" name="Rectangle 15"/>
          <p:cNvSpPr>
            <a:spLocks noChangeArrowheads="1"/>
          </p:cNvSpPr>
          <p:nvPr/>
        </p:nvSpPr>
        <p:spPr bwMode="auto">
          <a:xfrm>
            <a:off x="657860" y="2459355"/>
            <a:ext cx="896472" cy="328012"/>
          </a:xfrm>
          <a:prstGeom prst="rect">
            <a:avLst/>
          </a:prstGeom>
          <a:noFill/>
          <a:ln w="9525">
            <a:noFill/>
            <a:miter lim="800000"/>
            <a:headEnd/>
            <a:tailEnd/>
          </a:ln>
        </p:spPr>
        <p:txBody>
          <a:bodyPr wrap="none" lIns="65760" tIns="32880" rIns="65760" bIns="32880">
            <a:prstTxWarp prst="textNoShape">
              <a:avLst/>
            </a:prstTxWarp>
            <a:spAutoFit/>
          </a:bodyPr>
          <a:lstStyle/>
          <a:p>
            <a:pPr eaLnBrk="0" hangingPunct="0"/>
            <a:r>
              <a:rPr lang="en-US" sz="1700" b="1" dirty="0"/>
              <a:t>camera</a:t>
            </a:r>
          </a:p>
        </p:txBody>
      </p:sp>
      <p:sp>
        <p:nvSpPr>
          <p:cNvPr id="82951" name="Rectangle 16"/>
          <p:cNvSpPr>
            <a:spLocks noChangeArrowheads="1"/>
          </p:cNvSpPr>
          <p:nvPr/>
        </p:nvSpPr>
        <p:spPr bwMode="auto">
          <a:xfrm>
            <a:off x="779780" y="3145155"/>
            <a:ext cx="750317" cy="328012"/>
          </a:xfrm>
          <a:prstGeom prst="rect">
            <a:avLst/>
          </a:prstGeom>
          <a:noFill/>
          <a:ln w="9525">
            <a:noFill/>
            <a:miter lim="800000"/>
            <a:headEnd/>
            <a:tailEnd/>
          </a:ln>
        </p:spPr>
        <p:txBody>
          <a:bodyPr wrap="none" lIns="65760" tIns="32880" rIns="65760" bIns="32880">
            <a:prstTxWarp prst="textNoShape">
              <a:avLst/>
            </a:prstTxWarp>
            <a:spAutoFit/>
          </a:bodyPr>
          <a:lstStyle/>
          <a:p>
            <a:pPr eaLnBrk="0" hangingPunct="0"/>
            <a:r>
              <a:rPr lang="en-US" sz="1700" b="1" dirty="0"/>
              <a:t>tripod</a:t>
            </a:r>
          </a:p>
        </p:txBody>
      </p:sp>
      <p:sp>
        <p:nvSpPr>
          <p:cNvPr id="82952" name="Rectangle 17"/>
          <p:cNvSpPr>
            <a:spLocks noChangeArrowheads="1"/>
          </p:cNvSpPr>
          <p:nvPr/>
        </p:nvSpPr>
        <p:spPr bwMode="auto">
          <a:xfrm>
            <a:off x="4193540" y="3053715"/>
            <a:ext cx="774801" cy="328012"/>
          </a:xfrm>
          <a:prstGeom prst="rect">
            <a:avLst/>
          </a:prstGeom>
          <a:noFill/>
          <a:ln w="9525">
            <a:noFill/>
            <a:miter lim="800000"/>
            <a:headEnd/>
            <a:tailEnd/>
          </a:ln>
        </p:spPr>
        <p:txBody>
          <a:bodyPr wrap="none" lIns="65760" tIns="32880" rIns="65760" bIns="32880">
            <a:prstTxWarp prst="textNoShape">
              <a:avLst/>
            </a:prstTxWarp>
            <a:spAutoFit/>
          </a:bodyPr>
          <a:lstStyle/>
          <a:p>
            <a:pPr eaLnBrk="0" hangingPunct="0"/>
            <a:r>
              <a:rPr lang="en-US" sz="1700" b="1" dirty="0"/>
              <a:t>model</a:t>
            </a:r>
          </a:p>
        </p:txBody>
      </p:sp>
      <p:sp>
        <p:nvSpPr>
          <p:cNvPr id="82953" name="Freeform 18"/>
          <p:cNvSpPr>
            <a:spLocks/>
          </p:cNvSpPr>
          <p:nvPr/>
        </p:nvSpPr>
        <p:spPr bwMode="auto">
          <a:xfrm>
            <a:off x="2804160" y="2423160"/>
            <a:ext cx="427990" cy="503873"/>
          </a:xfrm>
          <a:custGeom>
            <a:avLst/>
            <a:gdLst>
              <a:gd name="T0" fmla="*/ 0 w 337"/>
              <a:gd name="T1" fmla="*/ 0 h 529"/>
              <a:gd name="T2" fmla="*/ 0 w 337"/>
              <a:gd name="T3" fmla="*/ 846773004 h 529"/>
              <a:gd name="T4" fmla="*/ 846773291 w 337"/>
              <a:gd name="T5" fmla="*/ 1330643292 h 529"/>
              <a:gd name="T6" fmla="*/ 846773291 w 337"/>
              <a:gd name="T7" fmla="*/ 483870288 h 529"/>
              <a:gd name="T8" fmla="*/ 0 w 337"/>
              <a:gd name="T9" fmla="*/ 0 h 529"/>
              <a:gd name="T10" fmla="*/ 0 60000 65536"/>
              <a:gd name="T11" fmla="*/ 0 60000 65536"/>
              <a:gd name="T12" fmla="*/ 0 60000 65536"/>
              <a:gd name="T13" fmla="*/ 0 60000 65536"/>
              <a:gd name="T14" fmla="*/ 0 60000 65536"/>
              <a:gd name="T15" fmla="*/ 0 w 337"/>
              <a:gd name="T16" fmla="*/ 0 h 529"/>
              <a:gd name="T17" fmla="*/ 337 w 337"/>
              <a:gd name="T18" fmla="*/ 529 h 529"/>
            </a:gdLst>
            <a:ahLst/>
            <a:cxnLst>
              <a:cxn ang="T10">
                <a:pos x="T0" y="T1"/>
              </a:cxn>
              <a:cxn ang="T11">
                <a:pos x="T2" y="T3"/>
              </a:cxn>
              <a:cxn ang="T12">
                <a:pos x="T4" y="T5"/>
              </a:cxn>
              <a:cxn ang="T13">
                <a:pos x="T6" y="T7"/>
              </a:cxn>
              <a:cxn ang="T14">
                <a:pos x="T8" y="T9"/>
              </a:cxn>
            </a:cxnLst>
            <a:rect l="T15" t="T16" r="T17" b="T18"/>
            <a:pathLst>
              <a:path w="337" h="529">
                <a:moveTo>
                  <a:pt x="0" y="0"/>
                </a:moveTo>
                <a:lnTo>
                  <a:pt x="0" y="336"/>
                </a:lnTo>
                <a:lnTo>
                  <a:pt x="336" y="528"/>
                </a:lnTo>
                <a:lnTo>
                  <a:pt x="336" y="192"/>
                </a:lnTo>
                <a:lnTo>
                  <a:pt x="0" y="0"/>
                </a:lnTo>
              </a:path>
            </a:pathLst>
          </a:custGeom>
          <a:noFill/>
          <a:ln w="12700" cap="rnd">
            <a:solidFill>
              <a:schemeClr val="tx1"/>
            </a:solidFill>
            <a:round/>
            <a:headEnd/>
            <a:tailEnd/>
          </a:ln>
        </p:spPr>
        <p:txBody>
          <a:bodyPr lIns="65306" tIns="32653" rIns="65306" bIns="32653">
            <a:prstTxWarp prst="textNoShape">
              <a:avLst/>
            </a:prstTxWarp>
          </a:bodyPr>
          <a:lstStyle/>
          <a:p>
            <a:endParaRPr lang="en-US"/>
          </a:p>
        </p:txBody>
      </p:sp>
      <p:sp>
        <p:nvSpPr>
          <p:cNvPr id="82954" name="Line 19"/>
          <p:cNvSpPr>
            <a:spLocks noChangeShapeType="1"/>
          </p:cNvSpPr>
          <p:nvPr/>
        </p:nvSpPr>
        <p:spPr bwMode="auto">
          <a:xfrm flipV="1">
            <a:off x="2804160" y="2103120"/>
            <a:ext cx="3048000" cy="320040"/>
          </a:xfrm>
          <a:prstGeom prst="line">
            <a:avLst/>
          </a:prstGeom>
          <a:noFill/>
          <a:ln w="12700">
            <a:solidFill>
              <a:schemeClr val="tx1"/>
            </a:solidFill>
            <a:round/>
            <a:headEnd type="none" w="sm" len="sm"/>
            <a:tailEnd type="none" w="sm" len="sm"/>
          </a:ln>
        </p:spPr>
        <p:txBody>
          <a:bodyPr wrap="none" lIns="65306" tIns="32653" rIns="65306" bIns="32653" anchor="ctr">
            <a:prstTxWarp prst="textNoShape">
              <a:avLst/>
            </a:prstTxWarp>
          </a:bodyPr>
          <a:lstStyle/>
          <a:p>
            <a:endParaRPr lang="en-US"/>
          </a:p>
        </p:txBody>
      </p:sp>
      <p:sp>
        <p:nvSpPr>
          <p:cNvPr id="82955" name="Freeform 20"/>
          <p:cNvSpPr>
            <a:spLocks/>
          </p:cNvSpPr>
          <p:nvPr/>
        </p:nvSpPr>
        <p:spPr bwMode="auto">
          <a:xfrm>
            <a:off x="5852160" y="2103120"/>
            <a:ext cx="915670" cy="1143953"/>
          </a:xfrm>
          <a:custGeom>
            <a:avLst/>
            <a:gdLst>
              <a:gd name="T0" fmla="*/ 0 w 721"/>
              <a:gd name="T1" fmla="*/ 0 h 1201"/>
              <a:gd name="T2" fmla="*/ 1814513293 w 721"/>
              <a:gd name="T3" fmla="*/ 1088707786 h 1201"/>
              <a:gd name="T4" fmla="*/ 1814513293 w 721"/>
              <a:gd name="T5" fmla="*/ 2147483647 h 1201"/>
              <a:gd name="T6" fmla="*/ 0 w 721"/>
              <a:gd name="T7" fmla="*/ 1935480508 h 1201"/>
              <a:gd name="T8" fmla="*/ 0 w 721"/>
              <a:gd name="T9" fmla="*/ 0 h 1201"/>
              <a:gd name="T10" fmla="*/ 0 60000 65536"/>
              <a:gd name="T11" fmla="*/ 0 60000 65536"/>
              <a:gd name="T12" fmla="*/ 0 60000 65536"/>
              <a:gd name="T13" fmla="*/ 0 60000 65536"/>
              <a:gd name="T14" fmla="*/ 0 60000 65536"/>
              <a:gd name="T15" fmla="*/ 0 w 721"/>
              <a:gd name="T16" fmla="*/ 0 h 1201"/>
              <a:gd name="T17" fmla="*/ 721 w 721"/>
              <a:gd name="T18" fmla="*/ 1201 h 1201"/>
            </a:gdLst>
            <a:ahLst/>
            <a:cxnLst>
              <a:cxn ang="T10">
                <a:pos x="T0" y="T1"/>
              </a:cxn>
              <a:cxn ang="T11">
                <a:pos x="T2" y="T3"/>
              </a:cxn>
              <a:cxn ang="T12">
                <a:pos x="T4" y="T5"/>
              </a:cxn>
              <a:cxn ang="T13">
                <a:pos x="T6" y="T7"/>
              </a:cxn>
              <a:cxn ang="T14">
                <a:pos x="T8" y="T9"/>
              </a:cxn>
            </a:cxnLst>
            <a:rect l="T15" t="T16" r="T17" b="T18"/>
            <a:pathLst>
              <a:path w="721" h="1201">
                <a:moveTo>
                  <a:pt x="0" y="0"/>
                </a:moveTo>
                <a:lnTo>
                  <a:pt x="720" y="432"/>
                </a:lnTo>
                <a:lnTo>
                  <a:pt x="720" y="1200"/>
                </a:lnTo>
                <a:lnTo>
                  <a:pt x="0" y="768"/>
                </a:lnTo>
                <a:lnTo>
                  <a:pt x="0" y="0"/>
                </a:lnTo>
              </a:path>
            </a:pathLst>
          </a:custGeom>
          <a:noFill/>
          <a:ln w="12700" cap="rnd">
            <a:solidFill>
              <a:schemeClr val="tx1"/>
            </a:solidFill>
            <a:round/>
            <a:headEnd/>
            <a:tailEnd/>
          </a:ln>
        </p:spPr>
        <p:txBody>
          <a:bodyPr lIns="65306" tIns="32653" rIns="65306" bIns="32653">
            <a:prstTxWarp prst="textNoShape">
              <a:avLst/>
            </a:prstTxWarp>
          </a:bodyPr>
          <a:lstStyle/>
          <a:p>
            <a:endParaRPr lang="en-US"/>
          </a:p>
        </p:txBody>
      </p:sp>
      <p:sp>
        <p:nvSpPr>
          <p:cNvPr id="82956" name="Line 21"/>
          <p:cNvSpPr>
            <a:spLocks noChangeShapeType="1"/>
          </p:cNvSpPr>
          <p:nvPr/>
        </p:nvSpPr>
        <p:spPr bwMode="auto">
          <a:xfrm flipH="1" flipV="1">
            <a:off x="2804160" y="2743200"/>
            <a:ext cx="3048000" cy="91440"/>
          </a:xfrm>
          <a:prstGeom prst="line">
            <a:avLst/>
          </a:prstGeom>
          <a:noFill/>
          <a:ln w="12700">
            <a:solidFill>
              <a:schemeClr val="tx1"/>
            </a:solidFill>
            <a:round/>
            <a:headEnd type="none" w="sm" len="sm"/>
            <a:tailEnd type="none" w="sm" len="sm"/>
          </a:ln>
        </p:spPr>
        <p:txBody>
          <a:bodyPr wrap="none" lIns="65306" tIns="32653" rIns="65306" bIns="32653" anchor="ctr">
            <a:prstTxWarp prst="textNoShape">
              <a:avLst/>
            </a:prstTxWarp>
          </a:bodyPr>
          <a:lstStyle/>
          <a:p>
            <a:endParaRPr lang="en-US"/>
          </a:p>
        </p:txBody>
      </p:sp>
      <p:graphicFrame>
        <p:nvGraphicFramePr>
          <p:cNvPr id="82946" name="Object 2"/>
          <p:cNvGraphicFramePr>
            <a:graphicFrameLocks/>
          </p:cNvGraphicFramePr>
          <p:nvPr/>
        </p:nvGraphicFramePr>
        <p:xfrm>
          <a:off x="3591560" y="2545080"/>
          <a:ext cx="2199640" cy="426720"/>
        </p:xfrm>
        <a:graphic>
          <a:graphicData uri="http://schemas.openxmlformats.org/presentationml/2006/ole">
            <p:oleObj spid="_x0000_s303153" name="Clip" r:id="rId4" imgW="3657600" imgH="952500" progId="">
              <p:embed/>
            </p:oleObj>
          </a:graphicData>
        </a:graphic>
      </p:graphicFrame>
      <p:sp>
        <p:nvSpPr>
          <p:cNvPr id="82957" name="Line 23"/>
          <p:cNvSpPr>
            <a:spLocks noChangeShapeType="1"/>
          </p:cNvSpPr>
          <p:nvPr/>
        </p:nvSpPr>
        <p:spPr bwMode="auto">
          <a:xfrm flipV="1">
            <a:off x="3230880" y="2514600"/>
            <a:ext cx="3535680" cy="91440"/>
          </a:xfrm>
          <a:prstGeom prst="line">
            <a:avLst/>
          </a:prstGeom>
          <a:noFill/>
          <a:ln w="12700">
            <a:solidFill>
              <a:schemeClr val="tx1"/>
            </a:solidFill>
            <a:round/>
            <a:headEnd type="none" w="sm" len="sm"/>
            <a:tailEnd type="none" w="sm" len="sm"/>
          </a:ln>
        </p:spPr>
        <p:txBody>
          <a:bodyPr wrap="none" lIns="65306" tIns="32653" rIns="65306" bIns="32653" anchor="ctr">
            <a:prstTxWarp prst="textNoShape">
              <a:avLst/>
            </a:prstTxWarp>
          </a:bodyPr>
          <a:lstStyle/>
          <a:p>
            <a:endParaRPr lang="en-US"/>
          </a:p>
        </p:txBody>
      </p:sp>
      <p:sp>
        <p:nvSpPr>
          <p:cNvPr id="82958" name="Line 24"/>
          <p:cNvSpPr>
            <a:spLocks noChangeShapeType="1"/>
          </p:cNvSpPr>
          <p:nvPr/>
        </p:nvSpPr>
        <p:spPr bwMode="auto">
          <a:xfrm>
            <a:off x="3230880" y="2926080"/>
            <a:ext cx="3535680" cy="320040"/>
          </a:xfrm>
          <a:prstGeom prst="line">
            <a:avLst/>
          </a:prstGeom>
          <a:noFill/>
          <a:ln w="12700">
            <a:solidFill>
              <a:schemeClr val="tx1"/>
            </a:solidFill>
            <a:round/>
            <a:headEnd type="none" w="sm" len="sm"/>
            <a:tailEnd type="none" w="sm" len="sm"/>
          </a:ln>
        </p:spPr>
        <p:txBody>
          <a:bodyPr wrap="none" lIns="65306" tIns="32653" rIns="65306" bIns="32653" anchor="ctr">
            <a:prstTxWarp prst="textNoShape">
              <a:avLst/>
            </a:prstTxWarp>
          </a:bodyPr>
          <a:lstStyle/>
          <a:p>
            <a:endParaRPr lang="en-US"/>
          </a:p>
        </p:txBody>
      </p:sp>
      <p:sp>
        <p:nvSpPr>
          <p:cNvPr id="82959" name="Rectangle 25"/>
          <p:cNvSpPr>
            <a:spLocks noChangeArrowheads="1"/>
          </p:cNvSpPr>
          <p:nvPr/>
        </p:nvSpPr>
        <p:spPr bwMode="auto">
          <a:xfrm>
            <a:off x="3682917" y="1790700"/>
            <a:ext cx="932346" cy="541660"/>
          </a:xfrm>
          <a:prstGeom prst="rect">
            <a:avLst/>
          </a:prstGeom>
          <a:noFill/>
          <a:ln w="9525">
            <a:noFill/>
            <a:miter lim="800000"/>
            <a:headEnd/>
            <a:tailEnd/>
          </a:ln>
        </p:spPr>
        <p:txBody>
          <a:bodyPr wrap="none" lIns="65760" tIns="32880" rIns="65760" bIns="32880">
            <a:prstTxWarp prst="textNoShape">
              <a:avLst/>
            </a:prstTxWarp>
            <a:spAutoFit/>
          </a:bodyPr>
          <a:lstStyle/>
          <a:p>
            <a:pPr algn="ctr" eaLnBrk="0" hangingPunct="0">
              <a:lnSpc>
                <a:spcPct val="90000"/>
              </a:lnSpc>
            </a:pPr>
            <a:r>
              <a:rPr lang="en-US" sz="1700" b="1" dirty="0"/>
              <a:t>viewing</a:t>
            </a:r>
          </a:p>
          <a:p>
            <a:pPr algn="ctr" eaLnBrk="0" hangingPunct="0">
              <a:lnSpc>
                <a:spcPct val="90000"/>
              </a:lnSpc>
            </a:pPr>
            <a:r>
              <a:rPr lang="en-US" sz="1700" b="1" dirty="0"/>
              <a:t>volume</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141730" y="495300"/>
            <a:ext cx="6807200" cy="3124200"/>
          </a:xfrm>
        </p:spPr>
        <p:txBody>
          <a:bodyPr/>
          <a:lstStyle/>
          <a:p>
            <a:pPr eaLnBrk="1" hangingPunct="1"/>
            <a:r>
              <a:rPr lang="en-US" dirty="0">
                <a:ea typeface="ＭＳ Ｐゴシック" charset="-128"/>
                <a:cs typeface="ＭＳ Ｐゴシック" charset="-128"/>
              </a:rPr>
              <a:t>Transformations take us from one “space” to another</a:t>
            </a:r>
          </a:p>
          <a:p>
            <a:pPr lvl="1" eaLnBrk="1" hangingPunct="1"/>
            <a:r>
              <a:rPr lang="en-US" dirty="0"/>
              <a:t>All of our transforms are 4×4 matrices </a:t>
            </a:r>
            <a:endParaRPr lang="en-US" i="1" dirty="0"/>
          </a:p>
        </p:txBody>
      </p:sp>
      <p:sp>
        <p:nvSpPr>
          <p:cNvPr id="541698" name="Rectangle 2"/>
          <p:cNvSpPr>
            <a:spLocks noGrp="1" noChangeArrowheads="1"/>
          </p:cNvSpPr>
          <p:nvPr>
            <p:ph type="title" idx="4294967295"/>
          </p:nvPr>
        </p:nvSpPr>
        <p:spPr>
          <a:xfrm>
            <a:off x="-17463" y="0"/>
            <a:ext cx="6721475" cy="579438"/>
          </a:xfrm>
          <a:prstGeom prst="rect">
            <a:avLst/>
          </a:prstGeom>
        </p:spPr>
        <p:txBody>
          <a:bodyPr/>
          <a:lstStyle/>
          <a:p>
            <a:pPr eaLnBrk="1" hangingPunct="1"/>
            <a:r>
              <a:rPr lang="en-US" sz="2200" dirty="0" err="1">
                <a:effectLst/>
                <a:ea typeface="ＭＳ Ｐゴシック" charset="-128"/>
                <a:cs typeface="ＭＳ Ｐゴシック" charset="-128"/>
              </a:rPr>
              <a:t>Transfomations</a:t>
            </a:r>
            <a:r>
              <a:rPr lang="en-US" sz="2200" dirty="0">
                <a:effectLst/>
                <a:ea typeface="ＭＳ Ｐゴシック" charset="-128"/>
                <a:cs typeface="ＭＳ Ｐゴシック" charset="-128"/>
              </a:rPr>
              <a:t> … Magical Mathematics</a:t>
            </a:r>
          </a:p>
        </p:txBody>
      </p:sp>
      <p:sp>
        <p:nvSpPr>
          <p:cNvPr id="84999" name="Text Box 11"/>
          <p:cNvSpPr txBox="1">
            <a:spLocks noChangeArrowheads="1"/>
          </p:cNvSpPr>
          <p:nvPr/>
        </p:nvSpPr>
        <p:spPr bwMode="auto">
          <a:xfrm>
            <a:off x="1468755" y="2818447"/>
            <a:ext cx="806450" cy="51816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prstTxWarp prst="textNoShape">
              <a:avLst/>
            </a:prstTxWarp>
          </a:bodyPr>
          <a:lstStyle/>
          <a:p>
            <a:pPr algn="ctr" eaLnBrk="0" hangingPunct="0"/>
            <a:r>
              <a:rPr lang="en-US" sz="1000" b="1" dirty="0">
                <a:solidFill>
                  <a:srgbClr val="800000"/>
                </a:solidFill>
                <a:latin typeface="Helvetica" charset="0"/>
              </a:rPr>
              <a:t>Model-View</a:t>
            </a:r>
            <a:br>
              <a:rPr lang="en-US" sz="1000" b="1" dirty="0">
                <a:solidFill>
                  <a:srgbClr val="800000"/>
                </a:solidFill>
                <a:latin typeface="Helvetica" charset="0"/>
              </a:rPr>
            </a:br>
            <a:r>
              <a:rPr lang="en-US" sz="1000" b="1" dirty="0">
                <a:solidFill>
                  <a:srgbClr val="800000"/>
                </a:solidFill>
                <a:latin typeface="Helvetica" charset="0"/>
              </a:rPr>
              <a:t>Transform</a:t>
            </a:r>
          </a:p>
        </p:txBody>
      </p:sp>
      <p:sp>
        <p:nvSpPr>
          <p:cNvPr id="85000" name="Text Box 12"/>
          <p:cNvSpPr txBox="1">
            <a:spLocks noChangeArrowheads="1"/>
          </p:cNvSpPr>
          <p:nvPr/>
        </p:nvSpPr>
        <p:spPr bwMode="auto">
          <a:xfrm>
            <a:off x="2552065" y="2818447"/>
            <a:ext cx="806450" cy="51816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prstTxWarp prst="textNoShape">
              <a:avLst/>
            </a:prstTxWarp>
          </a:bodyPr>
          <a:lstStyle/>
          <a:p>
            <a:pPr algn="ctr" eaLnBrk="0" hangingPunct="0"/>
            <a:r>
              <a:rPr lang="en-US" sz="1000" b="1" dirty="0">
                <a:solidFill>
                  <a:srgbClr val="800000"/>
                </a:solidFill>
                <a:latin typeface="Helvetica" charset="0"/>
              </a:rPr>
              <a:t>Projection</a:t>
            </a:r>
            <a:br>
              <a:rPr lang="en-US" sz="1000" b="1" dirty="0">
                <a:solidFill>
                  <a:srgbClr val="800000"/>
                </a:solidFill>
                <a:latin typeface="Helvetica" charset="0"/>
              </a:rPr>
            </a:br>
            <a:r>
              <a:rPr lang="en-US" sz="1000" b="1" dirty="0">
                <a:solidFill>
                  <a:srgbClr val="800000"/>
                </a:solidFill>
                <a:latin typeface="Helvetica" charset="0"/>
              </a:rPr>
              <a:t>Transform</a:t>
            </a:r>
          </a:p>
        </p:txBody>
      </p:sp>
      <p:sp>
        <p:nvSpPr>
          <p:cNvPr id="85001" name="Text Box 13"/>
          <p:cNvSpPr txBox="1">
            <a:spLocks noChangeArrowheads="1"/>
          </p:cNvSpPr>
          <p:nvPr/>
        </p:nvSpPr>
        <p:spPr bwMode="auto">
          <a:xfrm>
            <a:off x="3635375" y="2818447"/>
            <a:ext cx="806450" cy="51816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nchorCtr="1">
            <a:prstTxWarp prst="textNoShape">
              <a:avLst/>
            </a:prstTxWarp>
          </a:bodyPr>
          <a:lstStyle/>
          <a:p>
            <a:pPr algn="ctr" eaLnBrk="0" hangingPunct="0"/>
            <a:r>
              <a:rPr lang="en-US" sz="1000" b="1" dirty="0">
                <a:solidFill>
                  <a:schemeClr val="bg2"/>
                </a:solidFill>
                <a:latin typeface="Helvetica" charset="0"/>
              </a:rPr>
              <a:t>Perspective</a:t>
            </a:r>
            <a:br>
              <a:rPr lang="en-US" sz="1000" b="1" dirty="0">
                <a:solidFill>
                  <a:schemeClr val="bg2"/>
                </a:solidFill>
                <a:latin typeface="Helvetica" charset="0"/>
              </a:rPr>
            </a:br>
            <a:r>
              <a:rPr lang="en-US" sz="1000" b="1" dirty="0">
                <a:solidFill>
                  <a:schemeClr val="bg2"/>
                </a:solidFill>
                <a:latin typeface="Helvetica" charset="0"/>
              </a:rPr>
              <a:t>Division</a:t>
            </a:r>
          </a:p>
          <a:p>
            <a:pPr algn="ctr" eaLnBrk="0" hangingPunct="0"/>
            <a:r>
              <a:rPr lang="en-US" sz="1000" b="1" dirty="0">
                <a:solidFill>
                  <a:schemeClr val="bg2"/>
                </a:solidFill>
                <a:latin typeface="Helvetica" charset="0"/>
              </a:rPr>
              <a:t>(</a:t>
            </a:r>
            <a:r>
              <a:rPr lang="en-US" sz="1000" b="1" dirty="0" err="1">
                <a:solidFill>
                  <a:schemeClr val="bg2"/>
                </a:solidFill>
                <a:latin typeface="Helvetica" charset="0"/>
              </a:rPr>
              <a:t>w</a:t>
            </a:r>
            <a:r>
              <a:rPr lang="en-US" sz="1000" b="1" dirty="0">
                <a:solidFill>
                  <a:schemeClr val="bg2"/>
                </a:solidFill>
                <a:latin typeface="Helvetica" charset="0"/>
              </a:rPr>
              <a:t>)</a:t>
            </a:r>
          </a:p>
        </p:txBody>
      </p:sp>
      <p:sp>
        <p:nvSpPr>
          <p:cNvPr id="85002" name="Text Box 14"/>
          <p:cNvSpPr txBox="1">
            <a:spLocks noChangeArrowheads="1"/>
          </p:cNvSpPr>
          <p:nvPr/>
        </p:nvSpPr>
        <p:spPr bwMode="auto">
          <a:xfrm>
            <a:off x="4719955" y="2818447"/>
            <a:ext cx="806450" cy="51816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prstTxWarp prst="textNoShape">
              <a:avLst/>
            </a:prstTxWarp>
          </a:bodyPr>
          <a:lstStyle/>
          <a:p>
            <a:pPr algn="ctr" eaLnBrk="0" hangingPunct="0"/>
            <a:r>
              <a:rPr lang="en-US" sz="1000" b="1" dirty="0">
                <a:solidFill>
                  <a:srgbClr val="800000"/>
                </a:solidFill>
                <a:latin typeface="Helvetica" charset="0"/>
              </a:rPr>
              <a:t>Viewport</a:t>
            </a:r>
            <a:br>
              <a:rPr lang="en-US" sz="1000" b="1" dirty="0">
                <a:solidFill>
                  <a:srgbClr val="800000"/>
                </a:solidFill>
                <a:latin typeface="Helvetica" charset="0"/>
              </a:rPr>
            </a:br>
            <a:r>
              <a:rPr lang="en-US" sz="1000" b="1" dirty="0">
                <a:solidFill>
                  <a:srgbClr val="800000"/>
                </a:solidFill>
                <a:latin typeface="Helvetica" charset="0"/>
              </a:rPr>
              <a:t>Transform</a:t>
            </a:r>
          </a:p>
        </p:txBody>
      </p:sp>
      <p:cxnSp>
        <p:nvCxnSpPr>
          <p:cNvPr id="85003" name="AutoShape 15"/>
          <p:cNvCxnSpPr>
            <a:cxnSpLocks noChangeShapeType="1"/>
            <a:stCxn id="29" idx="3"/>
            <a:endCxn id="84999" idx="1"/>
          </p:cNvCxnSpPr>
          <p:nvPr/>
        </p:nvCxnSpPr>
        <p:spPr bwMode="auto">
          <a:xfrm flipV="1">
            <a:off x="1158240" y="3077527"/>
            <a:ext cx="310515" cy="19050"/>
          </a:xfrm>
          <a:prstGeom prst="straightConnector1">
            <a:avLst/>
          </a:prstGeom>
          <a:noFill/>
          <a:ln w="9525">
            <a:solidFill>
              <a:schemeClr val="tx1"/>
            </a:solidFill>
            <a:round/>
            <a:headEnd/>
            <a:tailEnd type="triangle" w="med" len="med"/>
          </a:ln>
        </p:spPr>
      </p:cxnSp>
      <p:cxnSp>
        <p:nvCxnSpPr>
          <p:cNvPr id="85004" name="AutoShape 16"/>
          <p:cNvCxnSpPr>
            <a:cxnSpLocks noChangeShapeType="1"/>
            <a:stCxn id="84999" idx="3"/>
            <a:endCxn id="85000" idx="1"/>
          </p:cNvCxnSpPr>
          <p:nvPr/>
        </p:nvCxnSpPr>
        <p:spPr bwMode="auto">
          <a:xfrm>
            <a:off x="2275205" y="3077527"/>
            <a:ext cx="276860" cy="0"/>
          </a:xfrm>
          <a:prstGeom prst="straightConnector1">
            <a:avLst/>
          </a:prstGeom>
          <a:noFill/>
          <a:ln w="9525">
            <a:solidFill>
              <a:schemeClr val="tx1"/>
            </a:solidFill>
            <a:round/>
            <a:headEnd/>
            <a:tailEnd type="triangle" w="med" len="med"/>
          </a:ln>
        </p:spPr>
      </p:cxnSp>
      <p:cxnSp>
        <p:nvCxnSpPr>
          <p:cNvPr id="85005" name="AutoShape 17"/>
          <p:cNvCxnSpPr>
            <a:cxnSpLocks noChangeShapeType="1"/>
            <a:stCxn id="85000" idx="3"/>
            <a:endCxn id="85001" idx="1"/>
          </p:cNvCxnSpPr>
          <p:nvPr/>
        </p:nvCxnSpPr>
        <p:spPr bwMode="auto">
          <a:xfrm>
            <a:off x="3358515" y="3077527"/>
            <a:ext cx="276860" cy="0"/>
          </a:xfrm>
          <a:prstGeom prst="straightConnector1">
            <a:avLst/>
          </a:prstGeom>
          <a:noFill/>
          <a:ln w="9525">
            <a:solidFill>
              <a:schemeClr val="tx1"/>
            </a:solidFill>
            <a:round/>
            <a:headEnd/>
            <a:tailEnd type="triangle" w="med" len="med"/>
          </a:ln>
        </p:spPr>
      </p:cxnSp>
      <p:cxnSp>
        <p:nvCxnSpPr>
          <p:cNvPr id="85006" name="AutoShape 18"/>
          <p:cNvCxnSpPr>
            <a:cxnSpLocks noChangeShapeType="1"/>
            <a:stCxn id="85001" idx="3"/>
            <a:endCxn id="85002" idx="1"/>
          </p:cNvCxnSpPr>
          <p:nvPr/>
        </p:nvCxnSpPr>
        <p:spPr bwMode="auto">
          <a:xfrm>
            <a:off x="4441825" y="3077527"/>
            <a:ext cx="278130" cy="0"/>
          </a:xfrm>
          <a:prstGeom prst="straightConnector1">
            <a:avLst/>
          </a:prstGeom>
          <a:noFill/>
          <a:ln w="9525">
            <a:solidFill>
              <a:schemeClr val="tx1"/>
            </a:solidFill>
            <a:round/>
            <a:headEnd/>
            <a:tailEnd type="triangle" w="med" len="med"/>
          </a:ln>
        </p:spPr>
      </p:cxnSp>
      <p:cxnSp>
        <p:nvCxnSpPr>
          <p:cNvPr id="85007" name="AutoShape 19"/>
          <p:cNvCxnSpPr>
            <a:cxnSpLocks noChangeShapeType="1"/>
            <a:stCxn id="85002" idx="3"/>
          </p:cNvCxnSpPr>
          <p:nvPr/>
        </p:nvCxnSpPr>
        <p:spPr bwMode="auto">
          <a:xfrm flipV="1">
            <a:off x="5526405" y="3076813"/>
            <a:ext cx="604864" cy="714"/>
          </a:xfrm>
          <a:prstGeom prst="straightConnector1">
            <a:avLst/>
          </a:prstGeom>
          <a:noFill/>
          <a:ln w="9525">
            <a:solidFill>
              <a:schemeClr val="tx1"/>
            </a:solidFill>
            <a:round/>
            <a:headEnd/>
            <a:tailEnd type="triangle" w="med" len="med"/>
          </a:ln>
        </p:spPr>
      </p:cxnSp>
      <p:sp>
        <p:nvSpPr>
          <p:cNvPr id="85008" name="Text Box 20"/>
          <p:cNvSpPr txBox="1">
            <a:spLocks noChangeArrowheads="1"/>
          </p:cNvSpPr>
          <p:nvPr/>
        </p:nvSpPr>
        <p:spPr bwMode="auto">
          <a:xfrm>
            <a:off x="801370" y="1924050"/>
            <a:ext cx="806450" cy="51816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prstTxWarp prst="textNoShape">
              <a:avLst/>
            </a:prstTxWarp>
          </a:bodyPr>
          <a:lstStyle/>
          <a:p>
            <a:pPr algn="ctr" eaLnBrk="0" hangingPunct="0"/>
            <a:r>
              <a:rPr lang="en-US" sz="1000" b="1" dirty="0">
                <a:solidFill>
                  <a:srgbClr val="800000"/>
                </a:solidFill>
                <a:latin typeface="Helvetica" charset="0"/>
              </a:rPr>
              <a:t>Modeling</a:t>
            </a:r>
            <a:br>
              <a:rPr lang="en-US" sz="1000" b="1" dirty="0">
                <a:solidFill>
                  <a:srgbClr val="800000"/>
                </a:solidFill>
                <a:latin typeface="Helvetica" charset="0"/>
              </a:rPr>
            </a:br>
            <a:r>
              <a:rPr lang="en-US" sz="1000" b="1" dirty="0">
                <a:solidFill>
                  <a:srgbClr val="800000"/>
                </a:solidFill>
                <a:latin typeface="Helvetica" charset="0"/>
              </a:rPr>
              <a:t>Transform</a:t>
            </a:r>
          </a:p>
        </p:txBody>
      </p:sp>
      <p:sp>
        <p:nvSpPr>
          <p:cNvPr id="85009" name="Text Box 21"/>
          <p:cNvSpPr txBox="1">
            <a:spLocks noChangeArrowheads="1"/>
          </p:cNvSpPr>
          <p:nvPr/>
        </p:nvSpPr>
        <p:spPr bwMode="auto">
          <a:xfrm>
            <a:off x="2007870" y="1924050"/>
            <a:ext cx="806450" cy="51816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prstTxWarp prst="textNoShape">
              <a:avLst/>
            </a:prstTxWarp>
          </a:bodyPr>
          <a:lstStyle/>
          <a:p>
            <a:pPr algn="ctr" eaLnBrk="0" hangingPunct="0"/>
            <a:r>
              <a:rPr lang="en-US" sz="1000" b="1" dirty="0">
                <a:solidFill>
                  <a:srgbClr val="800000"/>
                </a:solidFill>
                <a:latin typeface="Helvetica" charset="0"/>
              </a:rPr>
              <a:t>Modeling</a:t>
            </a:r>
            <a:br>
              <a:rPr lang="en-US" sz="1000" b="1" dirty="0">
                <a:solidFill>
                  <a:srgbClr val="800000"/>
                </a:solidFill>
                <a:latin typeface="Helvetica" charset="0"/>
              </a:rPr>
            </a:br>
            <a:r>
              <a:rPr lang="en-US" sz="1000" b="1" dirty="0">
                <a:solidFill>
                  <a:srgbClr val="800000"/>
                </a:solidFill>
                <a:latin typeface="Helvetica" charset="0"/>
              </a:rPr>
              <a:t>Transform</a:t>
            </a:r>
          </a:p>
        </p:txBody>
      </p:sp>
      <p:cxnSp>
        <p:nvCxnSpPr>
          <p:cNvPr id="85010" name="AutoShape 22"/>
          <p:cNvCxnSpPr>
            <a:cxnSpLocks noChangeShapeType="1"/>
            <a:endCxn id="84999" idx="0"/>
          </p:cNvCxnSpPr>
          <p:nvPr/>
        </p:nvCxnSpPr>
        <p:spPr bwMode="auto">
          <a:xfrm>
            <a:off x="1191895" y="2460307"/>
            <a:ext cx="680720" cy="358140"/>
          </a:xfrm>
          <a:prstGeom prst="straightConnector1">
            <a:avLst/>
          </a:prstGeom>
          <a:noFill/>
          <a:ln w="9525">
            <a:solidFill>
              <a:schemeClr val="tx1"/>
            </a:solidFill>
            <a:round/>
            <a:headEnd/>
            <a:tailEnd type="triangle" w="med" len="med"/>
          </a:ln>
        </p:spPr>
      </p:cxnSp>
      <p:cxnSp>
        <p:nvCxnSpPr>
          <p:cNvPr id="85011" name="AutoShape 23"/>
          <p:cNvCxnSpPr>
            <a:cxnSpLocks noChangeShapeType="1"/>
            <a:endCxn id="84999" idx="0"/>
          </p:cNvCxnSpPr>
          <p:nvPr/>
        </p:nvCxnSpPr>
        <p:spPr bwMode="auto">
          <a:xfrm flipH="1">
            <a:off x="1872615" y="2460307"/>
            <a:ext cx="525780" cy="358140"/>
          </a:xfrm>
          <a:prstGeom prst="straightConnector1">
            <a:avLst/>
          </a:prstGeom>
          <a:noFill/>
          <a:ln w="9525">
            <a:solidFill>
              <a:schemeClr val="tx1"/>
            </a:solidFill>
            <a:round/>
            <a:headEnd/>
            <a:tailEnd type="triangle" w="med" len="med"/>
          </a:ln>
        </p:spPr>
      </p:cxnSp>
      <p:sp>
        <p:nvSpPr>
          <p:cNvPr id="85012" name="Text Box 24"/>
          <p:cNvSpPr txBox="1">
            <a:spLocks noChangeArrowheads="1"/>
          </p:cNvSpPr>
          <p:nvPr/>
        </p:nvSpPr>
        <p:spPr bwMode="auto">
          <a:xfrm>
            <a:off x="1273175" y="2554605"/>
            <a:ext cx="1137920" cy="245745"/>
          </a:xfrm>
          <a:prstGeom prst="rect">
            <a:avLst/>
          </a:prstGeom>
          <a:noFill/>
          <a:ln w="9525">
            <a:noFill/>
            <a:miter lim="800000"/>
            <a:headEnd/>
            <a:tailEnd/>
          </a:ln>
        </p:spPr>
        <p:txBody>
          <a:bodyPr wrap="none">
            <a:prstTxWarp prst="textNoShape">
              <a:avLst/>
            </a:prstTxWarp>
            <a:spAutoFit/>
          </a:bodyPr>
          <a:lstStyle/>
          <a:p>
            <a:pPr eaLnBrk="0" hangingPunct="0"/>
            <a:r>
              <a:rPr lang="en-US" sz="1000" b="1" dirty="0">
                <a:solidFill>
                  <a:schemeClr val="accent2"/>
                </a:solidFill>
                <a:latin typeface="Comic Sans MS" charset="0"/>
              </a:rPr>
              <a:t>Object </a:t>
            </a:r>
            <a:r>
              <a:rPr lang="en-US" sz="1000" b="1" dirty="0" err="1">
                <a:solidFill>
                  <a:schemeClr val="accent2"/>
                </a:solidFill>
                <a:latin typeface="Comic Sans MS" charset="0"/>
              </a:rPr>
              <a:t>Coords</a:t>
            </a:r>
            <a:r>
              <a:rPr lang="en-US" sz="1000" b="1" dirty="0">
                <a:solidFill>
                  <a:schemeClr val="accent2"/>
                </a:solidFill>
                <a:latin typeface="Comic Sans MS" charset="0"/>
              </a:rPr>
              <a:t>.</a:t>
            </a:r>
          </a:p>
        </p:txBody>
      </p:sp>
      <p:sp>
        <p:nvSpPr>
          <p:cNvPr id="85013" name="Text Box 25"/>
          <p:cNvSpPr txBox="1">
            <a:spLocks noChangeArrowheads="1"/>
          </p:cNvSpPr>
          <p:nvPr/>
        </p:nvSpPr>
        <p:spPr bwMode="auto">
          <a:xfrm>
            <a:off x="789305" y="3482340"/>
            <a:ext cx="1082040" cy="245745"/>
          </a:xfrm>
          <a:prstGeom prst="rect">
            <a:avLst/>
          </a:prstGeom>
          <a:noFill/>
          <a:ln w="9525">
            <a:noFill/>
            <a:miter lim="800000"/>
            <a:headEnd/>
            <a:tailEnd/>
          </a:ln>
        </p:spPr>
        <p:txBody>
          <a:bodyPr wrap="none">
            <a:prstTxWarp prst="textNoShape">
              <a:avLst/>
            </a:prstTxWarp>
            <a:spAutoFit/>
          </a:bodyPr>
          <a:lstStyle/>
          <a:p>
            <a:pPr eaLnBrk="0" hangingPunct="0"/>
            <a:r>
              <a:rPr lang="en-US" sz="1000" b="1" dirty="0">
                <a:solidFill>
                  <a:schemeClr val="accent2"/>
                </a:solidFill>
                <a:latin typeface="Comic Sans MS" charset="0"/>
              </a:rPr>
              <a:t>World </a:t>
            </a:r>
            <a:r>
              <a:rPr lang="en-US" sz="1000" b="1" dirty="0" err="1">
                <a:solidFill>
                  <a:schemeClr val="accent2"/>
                </a:solidFill>
                <a:latin typeface="Comic Sans MS" charset="0"/>
              </a:rPr>
              <a:t>Coords</a:t>
            </a:r>
            <a:r>
              <a:rPr lang="en-US" sz="1000" b="1" dirty="0">
                <a:solidFill>
                  <a:schemeClr val="accent2"/>
                </a:solidFill>
                <a:latin typeface="Comic Sans MS" charset="0"/>
              </a:rPr>
              <a:t>.</a:t>
            </a:r>
          </a:p>
        </p:txBody>
      </p:sp>
      <p:sp>
        <p:nvSpPr>
          <p:cNvPr id="85014" name="Text Box 26"/>
          <p:cNvSpPr txBox="1">
            <a:spLocks noChangeArrowheads="1"/>
          </p:cNvSpPr>
          <p:nvPr/>
        </p:nvSpPr>
        <p:spPr bwMode="auto">
          <a:xfrm>
            <a:off x="1975485" y="3482340"/>
            <a:ext cx="932180" cy="245745"/>
          </a:xfrm>
          <a:prstGeom prst="rect">
            <a:avLst/>
          </a:prstGeom>
          <a:noFill/>
          <a:ln w="9525">
            <a:noFill/>
            <a:miter lim="800000"/>
            <a:headEnd/>
            <a:tailEnd/>
          </a:ln>
        </p:spPr>
        <p:txBody>
          <a:bodyPr wrap="none">
            <a:prstTxWarp prst="textNoShape">
              <a:avLst/>
            </a:prstTxWarp>
            <a:spAutoFit/>
          </a:bodyPr>
          <a:lstStyle/>
          <a:p>
            <a:pPr eaLnBrk="0" hangingPunct="0"/>
            <a:r>
              <a:rPr lang="en-US" sz="1000" b="1" dirty="0">
                <a:solidFill>
                  <a:schemeClr val="accent2"/>
                </a:solidFill>
                <a:latin typeface="Comic Sans MS" charset="0"/>
              </a:rPr>
              <a:t>Eye </a:t>
            </a:r>
            <a:r>
              <a:rPr lang="en-US" sz="1000" b="1" dirty="0" err="1">
                <a:solidFill>
                  <a:schemeClr val="accent2"/>
                </a:solidFill>
                <a:latin typeface="Comic Sans MS" charset="0"/>
              </a:rPr>
              <a:t>Coords</a:t>
            </a:r>
            <a:r>
              <a:rPr lang="en-US" sz="1000" b="1" dirty="0">
                <a:solidFill>
                  <a:schemeClr val="accent2"/>
                </a:solidFill>
                <a:latin typeface="Comic Sans MS" charset="0"/>
              </a:rPr>
              <a:t>.</a:t>
            </a:r>
          </a:p>
        </p:txBody>
      </p:sp>
      <p:sp>
        <p:nvSpPr>
          <p:cNvPr id="85015" name="Text Box 27"/>
          <p:cNvSpPr txBox="1">
            <a:spLocks noChangeArrowheads="1"/>
          </p:cNvSpPr>
          <p:nvPr/>
        </p:nvSpPr>
        <p:spPr bwMode="auto">
          <a:xfrm>
            <a:off x="3165475" y="3482340"/>
            <a:ext cx="928370" cy="245745"/>
          </a:xfrm>
          <a:prstGeom prst="rect">
            <a:avLst/>
          </a:prstGeom>
          <a:noFill/>
          <a:ln w="9525">
            <a:noFill/>
            <a:miter lim="800000"/>
            <a:headEnd/>
            <a:tailEnd/>
          </a:ln>
        </p:spPr>
        <p:txBody>
          <a:bodyPr wrap="none">
            <a:prstTxWarp prst="textNoShape">
              <a:avLst/>
            </a:prstTxWarp>
            <a:spAutoFit/>
          </a:bodyPr>
          <a:lstStyle/>
          <a:p>
            <a:pPr eaLnBrk="0" hangingPunct="0"/>
            <a:r>
              <a:rPr lang="en-US" sz="1000" b="1" dirty="0">
                <a:solidFill>
                  <a:schemeClr val="accent2"/>
                </a:solidFill>
                <a:latin typeface="Comic Sans MS" charset="0"/>
              </a:rPr>
              <a:t>Clip </a:t>
            </a:r>
            <a:r>
              <a:rPr lang="en-US" sz="1000" b="1" dirty="0" err="1">
                <a:solidFill>
                  <a:schemeClr val="accent2"/>
                </a:solidFill>
                <a:latin typeface="Comic Sans MS" charset="0"/>
              </a:rPr>
              <a:t>Coords</a:t>
            </a:r>
            <a:r>
              <a:rPr lang="en-US" sz="1000" b="1" dirty="0">
                <a:solidFill>
                  <a:schemeClr val="accent2"/>
                </a:solidFill>
                <a:latin typeface="Comic Sans MS" charset="0"/>
              </a:rPr>
              <a:t>.</a:t>
            </a:r>
          </a:p>
        </p:txBody>
      </p:sp>
      <p:sp>
        <p:nvSpPr>
          <p:cNvPr id="85016" name="Text Box 28"/>
          <p:cNvSpPr txBox="1">
            <a:spLocks noChangeArrowheads="1"/>
          </p:cNvSpPr>
          <p:nvPr/>
        </p:nvSpPr>
        <p:spPr bwMode="auto">
          <a:xfrm>
            <a:off x="4078605" y="3380422"/>
            <a:ext cx="876300" cy="554355"/>
          </a:xfrm>
          <a:prstGeom prst="rect">
            <a:avLst/>
          </a:prstGeom>
          <a:noFill/>
          <a:ln w="9525">
            <a:noFill/>
            <a:miter lim="800000"/>
            <a:headEnd/>
            <a:tailEnd/>
          </a:ln>
        </p:spPr>
        <p:txBody>
          <a:bodyPr wrap="none">
            <a:prstTxWarp prst="textNoShape">
              <a:avLst/>
            </a:prstTxWarp>
            <a:spAutoFit/>
          </a:bodyPr>
          <a:lstStyle/>
          <a:p>
            <a:pPr algn="ctr" eaLnBrk="0" hangingPunct="0"/>
            <a:r>
              <a:rPr lang="en-US" sz="1000" b="1" dirty="0">
                <a:solidFill>
                  <a:schemeClr val="accent2"/>
                </a:solidFill>
                <a:latin typeface="Comic Sans MS" charset="0"/>
              </a:rPr>
              <a:t>Normalized</a:t>
            </a:r>
            <a:br>
              <a:rPr lang="en-US" sz="1000" b="1" dirty="0">
                <a:solidFill>
                  <a:schemeClr val="accent2"/>
                </a:solidFill>
                <a:latin typeface="Comic Sans MS" charset="0"/>
              </a:rPr>
            </a:br>
            <a:r>
              <a:rPr lang="en-US" sz="1000" b="1" dirty="0">
                <a:solidFill>
                  <a:schemeClr val="accent2"/>
                </a:solidFill>
                <a:latin typeface="Comic Sans MS" charset="0"/>
              </a:rPr>
              <a:t>Device</a:t>
            </a:r>
          </a:p>
          <a:p>
            <a:pPr algn="ctr" eaLnBrk="0" hangingPunct="0"/>
            <a:r>
              <a:rPr lang="en-US" sz="1000" b="1" dirty="0" err="1">
                <a:solidFill>
                  <a:schemeClr val="accent2"/>
                </a:solidFill>
                <a:latin typeface="Comic Sans MS" charset="0"/>
              </a:rPr>
              <a:t>Coords</a:t>
            </a:r>
            <a:r>
              <a:rPr lang="en-US" sz="1000" b="1" dirty="0">
                <a:solidFill>
                  <a:schemeClr val="accent2"/>
                </a:solidFill>
                <a:latin typeface="Comic Sans MS" charset="0"/>
              </a:rPr>
              <a:t>.</a:t>
            </a:r>
          </a:p>
        </p:txBody>
      </p:sp>
      <p:sp>
        <p:nvSpPr>
          <p:cNvPr id="29" name="Rectangle 28"/>
          <p:cNvSpPr/>
          <p:nvPr/>
        </p:nvSpPr>
        <p:spPr>
          <a:xfrm>
            <a:off x="472440" y="2867977"/>
            <a:ext cx="6858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50" b="1" dirty="0" smtClean="0"/>
              <a:t>Vertex Data</a:t>
            </a:r>
            <a:endParaRPr lang="en-US" sz="1050" b="1" dirty="0"/>
          </a:p>
        </p:txBody>
      </p:sp>
      <p:sp>
        <p:nvSpPr>
          <p:cNvPr id="31" name="Rectangle 30"/>
          <p:cNvSpPr/>
          <p:nvPr/>
        </p:nvSpPr>
        <p:spPr>
          <a:xfrm>
            <a:off x="6111240" y="2791777"/>
            <a:ext cx="990600" cy="609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t>2D Window</a:t>
            </a:r>
            <a:br>
              <a:rPr lang="en-US" sz="1000" dirty="0" smtClean="0"/>
            </a:br>
            <a:r>
              <a:rPr lang="en-US" sz="1000" dirty="0" smtClean="0"/>
              <a:t>Coordinates</a:t>
            </a:r>
            <a:endParaRPr lang="en-US" sz="1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279400" y="495300"/>
            <a:ext cx="6807200" cy="3124200"/>
          </a:xfrm>
          <a:noFill/>
        </p:spPr>
        <p:txBody>
          <a:bodyPr lIns="64627" tIns="31746" rIns="64627" bIns="31746"/>
          <a:lstStyle/>
          <a:p>
            <a:pPr eaLnBrk="1" hangingPunct="1">
              <a:buClr>
                <a:srgbClr val="0000FF"/>
              </a:buClr>
              <a:buFont typeface="Wingdings" charset="2"/>
              <a:buChar char="§"/>
            </a:pPr>
            <a:r>
              <a:rPr lang="en-US" sz="1900" dirty="0">
                <a:ea typeface="ＭＳ Ｐゴシック" charset="-128"/>
                <a:cs typeface="ＭＳ Ｐゴシック" charset="-128"/>
              </a:rPr>
              <a:t>Projection transformations</a:t>
            </a:r>
          </a:p>
          <a:p>
            <a:pPr lvl="1" eaLnBrk="1" hangingPunct="1">
              <a:lnSpc>
                <a:spcPct val="90000"/>
              </a:lnSpc>
              <a:buClr>
                <a:srgbClr val="0000FF"/>
              </a:buClr>
              <a:buFont typeface="Wingdings" charset="2"/>
              <a:buChar char="§"/>
            </a:pPr>
            <a:r>
              <a:rPr lang="en-US" sz="1600" dirty="0"/>
              <a:t>adjust the lens of the camera</a:t>
            </a:r>
          </a:p>
          <a:p>
            <a:pPr eaLnBrk="1" hangingPunct="1">
              <a:buClr>
                <a:srgbClr val="0000FF"/>
              </a:buClr>
              <a:buFont typeface="Wingdings" charset="2"/>
              <a:buChar char="§"/>
            </a:pPr>
            <a:r>
              <a:rPr lang="en-US" sz="1900" dirty="0">
                <a:ea typeface="ＭＳ Ｐゴシック" charset="-128"/>
                <a:cs typeface="ＭＳ Ｐゴシック" charset="-128"/>
              </a:rPr>
              <a:t>Viewing transformations</a:t>
            </a:r>
          </a:p>
          <a:p>
            <a:pPr lvl="1" eaLnBrk="1" hangingPunct="1">
              <a:lnSpc>
                <a:spcPct val="90000"/>
              </a:lnSpc>
              <a:buClr>
                <a:srgbClr val="0000FF"/>
              </a:buClr>
              <a:buFont typeface="Wingdings" charset="2"/>
              <a:buChar char="§"/>
            </a:pPr>
            <a:r>
              <a:rPr lang="en-US" sz="1600" dirty="0"/>
              <a:t>tripod–define position and orientation of the viewing volume in the world</a:t>
            </a:r>
          </a:p>
          <a:p>
            <a:pPr eaLnBrk="1" hangingPunct="1">
              <a:buClr>
                <a:srgbClr val="0000FF"/>
              </a:buClr>
              <a:buFont typeface="Wingdings" charset="2"/>
              <a:buChar char="§"/>
            </a:pPr>
            <a:r>
              <a:rPr lang="en-US" sz="1900" dirty="0">
                <a:ea typeface="ＭＳ Ｐゴシック" charset="-128"/>
                <a:cs typeface="ＭＳ Ｐゴシック" charset="-128"/>
              </a:rPr>
              <a:t>Modeling transformations</a:t>
            </a:r>
          </a:p>
          <a:p>
            <a:pPr lvl="1" eaLnBrk="1" hangingPunct="1">
              <a:lnSpc>
                <a:spcPct val="90000"/>
              </a:lnSpc>
              <a:buClr>
                <a:srgbClr val="0000FF"/>
              </a:buClr>
              <a:buFont typeface="Wingdings" charset="2"/>
              <a:buChar char="§"/>
            </a:pPr>
            <a:r>
              <a:rPr lang="en-US" sz="1600" dirty="0"/>
              <a:t>moving the model</a:t>
            </a:r>
          </a:p>
          <a:p>
            <a:pPr eaLnBrk="1" hangingPunct="1">
              <a:buClr>
                <a:srgbClr val="0000FF"/>
              </a:buClr>
              <a:buFont typeface="Wingdings" charset="2"/>
              <a:buChar char="§"/>
            </a:pPr>
            <a:r>
              <a:rPr lang="en-US" sz="1900" dirty="0">
                <a:ea typeface="ＭＳ Ｐゴシック" charset="-128"/>
                <a:cs typeface="ＭＳ Ｐゴシック" charset="-128"/>
              </a:rPr>
              <a:t>Viewport transformations</a:t>
            </a:r>
          </a:p>
          <a:p>
            <a:pPr lvl="1" eaLnBrk="1" hangingPunct="1">
              <a:lnSpc>
                <a:spcPct val="90000"/>
              </a:lnSpc>
              <a:buClr>
                <a:srgbClr val="0000FF"/>
              </a:buClr>
              <a:buFont typeface="Wingdings" charset="2"/>
              <a:buChar char="§"/>
            </a:pPr>
            <a:r>
              <a:rPr lang="en-US" sz="1600" dirty="0"/>
              <a:t>enlarge or reduce the physical photograph</a:t>
            </a:r>
          </a:p>
        </p:txBody>
      </p:sp>
      <p:sp>
        <p:nvSpPr>
          <p:cNvPr id="78850" name="Rectangle 2"/>
          <p:cNvSpPr>
            <a:spLocks noGrp="1" noChangeArrowheads="1"/>
          </p:cNvSpPr>
          <p:nvPr>
            <p:ph type="title" idx="4294967295"/>
          </p:nvPr>
        </p:nvSpPr>
        <p:spPr>
          <a:xfrm>
            <a:off x="0" y="0"/>
            <a:ext cx="6721475" cy="579438"/>
          </a:xfrm>
          <a:prstGeom prst="rect">
            <a:avLst/>
          </a:prstGeom>
        </p:spPr>
        <p:txBody>
          <a:bodyPr lIns="64627" tIns="31746" rIns="64627" bIns="31746"/>
          <a:lstStyle/>
          <a:p>
            <a:pPr eaLnBrk="1" hangingPunct="1"/>
            <a:r>
              <a:rPr lang="en-US" sz="2300" dirty="0">
                <a:effectLst/>
                <a:ea typeface="ＭＳ Ｐゴシック" charset="-128"/>
                <a:cs typeface="ＭＳ Ｐゴシック" charset="-128"/>
              </a:rPr>
              <a:t>Camera Analogy and Transformations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9090" name="Object 2"/>
          <p:cNvGraphicFramePr>
            <a:graphicFrameLocks noChangeAspect="1"/>
          </p:cNvGraphicFramePr>
          <p:nvPr/>
        </p:nvGraphicFramePr>
        <p:xfrm>
          <a:off x="3940628" y="2307770"/>
          <a:ext cx="3116263" cy="1484312"/>
        </p:xfrm>
        <a:graphic>
          <a:graphicData uri="http://schemas.openxmlformats.org/presentationml/2006/ole">
            <p:oleObj spid="_x0000_s309339" name="Equation" r:id="rId4" imgW="1663560" imgH="939600" progId="Equation.3">
              <p:embed/>
            </p:oleObj>
          </a:graphicData>
        </a:graphic>
      </p:graphicFrame>
      <p:sp>
        <p:nvSpPr>
          <p:cNvPr id="8" name="Content Placeholder 7"/>
          <p:cNvSpPr>
            <a:spLocks noGrp="1"/>
          </p:cNvSpPr>
          <p:nvPr>
            <p:ph sz="half" idx="4294967295"/>
          </p:nvPr>
        </p:nvSpPr>
        <p:spPr>
          <a:xfrm>
            <a:off x="3751716" y="524669"/>
            <a:ext cx="3305175" cy="3041650"/>
          </a:xfrm>
        </p:spPr>
        <p:txBody>
          <a:bodyPr/>
          <a:lstStyle/>
          <a:p>
            <a:pPr lvl="1">
              <a:buClr>
                <a:srgbClr val="0000FF"/>
              </a:buClr>
            </a:pPr>
            <a:r>
              <a:rPr lang="en-US" sz="1800" dirty="0" smtClean="0"/>
              <a:t>matrices are always post-multiplied</a:t>
            </a:r>
          </a:p>
          <a:p>
            <a:pPr lvl="1">
              <a:buClr>
                <a:srgbClr val="0000FF"/>
              </a:buClr>
            </a:pPr>
            <a:r>
              <a:rPr lang="en-US" sz="1800" dirty="0" smtClean="0"/>
              <a:t>product of matrix and vector is </a:t>
            </a:r>
          </a:p>
          <a:p>
            <a:endParaRPr lang="en-US" dirty="0"/>
          </a:p>
        </p:txBody>
      </p:sp>
      <p:sp>
        <p:nvSpPr>
          <p:cNvPr id="89093" name="Rectangle 4"/>
          <p:cNvSpPr>
            <a:spLocks noGrp="1" noChangeArrowheads="1"/>
          </p:cNvSpPr>
          <p:nvPr>
            <p:ph type="body" sz="half" idx="4294967295"/>
          </p:nvPr>
        </p:nvSpPr>
        <p:spPr>
          <a:xfrm>
            <a:off x="244475" y="524669"/>
            <a:ext cx="3303588" cy="3065462"/>
          </a:xfrm>
        </p:spPr>
        <p:txBody>
          <a:bodyPr>
            <a:normAutofit fontScale="85000" lnSpcReduction="10000"/>
          </a:bodyPr>
          <a:lstStyle/>
          <a:p>
            <a:pPr>
              <a:buClr>
                <a:srgbClr val="0000FF"/>
              </a:buClr>
              <a:buFont typeface="Wingdings" charset="2"/>
              <a:buChar char="§"/>
            </a:pPr>
            <a:r>
              <a:rPr lang="en-US" dirty="0" smtClean="0"/>
              <a:t>A vertex is transformed by 4×4 matrices</a:t>
            </a:r>
          </a:p>
          <a:p>
            <a:pPr lvl="1">
              <a:buClr>
                <a:srgbClr val="0000FF"/>
              </a:buClr>
            </a:pPr>
            <a:r>
              <a:rPr lang="en-US" dirty="0" smtClean="0"/>
              <a:t>all affine operations are matrix multiplications</a:t>
            </a:r>
          </a:p>
          <a:p>
            <a:pPr lvl="1">
              <a:buClr>
                <a:srgbClr val="0000FF"/>
              </a:buClr>
            </a:pPr>
            <a:r>
              <a:rPr lang="en-US" dirty="0" smtClean="0"/>
              <a:t>all matrices are stored column-major in OpenGL</a:t>
            </a:r>
          </a:p>
          <a:p>
            <a:pPr lvl="2">
              <a:buClr>
                <a:srgbClr val="0000FF"/>
              </a:buClr>
            </a:pPr>
            <a:r>
              <a:rPr lang="en-US" dirty="0" smtClean="0"/>
              <a:t>this is opposite of what “C” programmers expect</a:t>
            </a:r>
          </a:p>
        </p:txBody>
      </p:sp>
      <p:sp>
        <p:nvSpPr>
          <p:cNvPr id="80900" name="Rectangle 3"/>
          <p:cNvSpPr>
            <a:spLocks noGrp="1" noChangeArrowheads="1"/>
          </p:cNvSpPr>
          <p:nvPr>
            <p:ph type="title" idx="4294967295"/>
          </p:nvPr>
        </p:nvSpPr>
        <p:spPr>
          <a:xfrm>
            <a:off x="0" y="0"/>
            <a:ext cx="6721475" cy="581026"/>
          </a:xfrm>
          <a:prstGeom prst="rect">
            <a:avLst/>
          </a:prstGeom>
        </p:spPr>
        <p:txBody>
          <a:bodyPr/>
          <a:lstStyle/>
          <a:p>
            <a:r>
              <a:rPr lang="en-US" sz="2400" dirty="0" smtClean="0"/>
              <a:t>3D Transformations</a:t>
            </a:r>
            <a:endParaRPr lang="en-US" sz="2400" dirty="0"/>
          </a:p>
        </p:txBody>
      </p:sp>
      <p:graphicFrame>
        <p:nvGraphicFramePr>
          <p:cNvPr id="89091" name="Object 3"/>
          <p:cNvGraphicFramePr>
            <a:graphicFrameLocks noChangeAspect="1"/>
          </p:cNvGraphicFramePr>
          <p:nvPr/>
        </p:nvGraphicFramePr>
        <p:xfrm>
          <a:off x="5384165" y="1573938"/>
          <a:ext cx="509270" cy="329565"/>
        </p:xfrm>
        <a:graphic>
          <a:graphicData uri="http://schemas.openxmlformats.org/presentationml/2006/ole">
            <p:oleObj spid="_x0000_s309340" name="Equation" r:id="rId5" imgW="266700" imgH="177800" progId="Equation.3">
              <p:embed/>
            </p:oleObj>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390640" y="495300"/>
            <a:ext cx="6807200" cy="3124200"/>
          </a:xfrm>
        </p:spPr>
        <p:txBody>
          <a:bodyPr/>
          <a:lstStyle/>
          <a:p>
            <a:pPr eaLnBrk="1" hangingPunct="1">
              <a:lnSpc>
                <a:spcPct val="90000"/>
              </a:lnSpc>
              <a:buClr>
                <a:srgbClr val="0000FF"/>
              </a:buClr>
              <a:buFont typeface="Wingdings" charset="2"/>
              <a:buChar char="§"/>
            </a:pPr>
            <a:r>
              <a:rPr lang="en-US" sz="2400" dirty="0">
                <a:ea typeface="ＭＳ Ｐゴシック" charset="-128"/>
                <a:cs typeface="ＭＳ Ｐゴシック" charset="-128"/>
              </a:rPr>
              <a:t>Set up a </a:t>
            </a:r>
            <a:r>
              <a:rPr lang="en-US" sz="2400" i="1" dirty="0">
                <a:ea typeface="ＭＳ Ｐゴシック" charset="-128"/>
                <a:cs typeface="ＭＳ Ｐゴシック" charset="-128"/>
              </a:rPr>
              <a:t>viewing frustum</a:t>
            </a:r>
            <a:r>
              <a:rPr lang="en-US" sz="2400" dirty="0">
                <a:ea typeface="ＭＳ Ｐゴシック" charset="-128"/>
                <a:cs typeface="ＭＳ Ｐゴシック" charset="-128"/>
              </a:rPr>
              <a:t> to specify how much of the world we can see</a:t>
            </a:r>
          </a:p>
          <a:p>
            <a:pPr eaLnBrk="1" hangingPunct="1">
              <a:lnSpc>
                <a:spcPct val="90000"/>
              </a:lnSpc>
              <a:buClr>
                <a:srgbClr val="0000FF"/>
              </a:buClr>
              <a:buFont typeface="Wingdings" charset="2"/>
              <a:buChar char="§"/>
            </a:pPr>
            <a:r>
              <a:rPr lang="en-US" sz="2400" dirty="0">
                <a:ea typeface="ＭＳ Ｐゴシック" charset="-128"/>
                <a:cs typeface="ＭＳ Ｐゴシック" charset="-128"/>
              </a:rPr>
              <a:t>Done in two steps</a:t>
            </a:r>
          </a:p>
          <a:p>
            <a:pPr lvl="1" eaLnBrk="1" hangingPunct="1">
              <a:lnSpc>
                <a:spcPct val="90000"/>
              </a:lnSpc>
              <a:buClr>
                <a:srgbClr val="0000FF"/>
              </a:buClr>
              <a:buFont typeface="Wingdings" charset="2"/>
              <a:buChar char="§"/>
            </a:pPr>
            <a:r>
              <a:rPr lang="en-US" sz="2000" dirty="0"/>
              <a:t>specify the size of the frustum (</a:t>
            </a:r>
            <a:r>
              <a:rPr lang="en-US" sz="2000" i="1" dirty="0"/>
              <a:t>projection transform</a:t>
            </a:r>
            <a:r>
              <a:rPr lang="en-US" sz="2000" dirty="0"/>
              <a:t>)</a:t>
            </a:r>
          </a:p>
          <a:p>
            <a:pPr lvl="1" eaLnBrk="1" hangingPunct="1">
              <a:lnSpc>
                <a:spcPct val="90000"/>
              </a:lnSpc>
              <a:buClr>
                <a:srgbClr val="0000FF"/>
              </a:buClr>
              <a:buFont typeface="Wingdings" charset="2"/>
              <a:buChar char="§"/>
            </a:pPr>
            <a:r>
              <a:rPr lang="en-US" sz="2000" dirty="0"/>
              <a:t>specify its location in space (</a:t>
            </a:r>
            <a:r>
              <a:rPr lang="en-US" sz="2000" i="1" dirty="0"/>
              <a:t>model-view transform</a:t>
            </a:r>
            <a:r>
              <a:rPr lang="en-US" sz="2000" dirty="0"/>
              <a:t>)</a:t>
            </a:r>
          </a:p>
          <a:p>
            <a:pPr eaLnBrk="1" hangingPunct="1">
              <a:lnSpc>
                <a:spcPct val="90000"/>
              </a:lnSpc>
              <a:buClr>
                <a:srgbClr val="0000FF"/>
              </a:buClr>
              <a:buFont typeface="Wingdings" charset="2"/>
              <a:buChar char="§"/>
            </a:pPr>
            <a:r>
              <a:rPr lang="en-US" sz="2400" dirty="0">
                <a:ea typeface="ＭＳ Ｐゴシック" charset="-128"/>
                <a:cs typeface="ＭＳ Ｐゴシック" charset="-128"/>
              </a:rPr>
              <a:t>Anything outside of the viewing frustum is </a:t>
            </a:r>
            <a:r>
              <a:rPr lang="en-US" sz="2400" i="1" dirty="0">
                <a:ea typeface="ＭＳ Ｐゴシック" charset="-128"/>
                <a:cs typeface="ＭＳ Ｐゴシック" charset="-128"/>
              </a:rPr>
              <a:t>clipped</a:t>
            </a:r>
            <a:endParaRPr lang="en-US" sz="2400" dirty="0">
              <a:ea typeface="ＭＳ Ｐゴシック" charset="-128"/>
              <a:cs typeface="ＭＳ Ｐゴシック" charset="-128"/>
            </a:endParaRPr>
          </a:p>
          <a:p>
            <a:pPr lvl="1" eaLnBrk="1" hangingPunct="1">
              <a:lnSpc>
                <a:spcPct val="90000"/>
              </a:lnSpc>
              <a:buClr>
                <a:srgbClr val="0000FF"/>
              </a:buClr>
              <a:buFont typeface="Wingdings" charset="2"/>
              <a:buChar char="§"/>
            </a:pPr>
            <a:r>
              <a:rPr lang="en-US" sz="2000" dirty="0"/>
              <a:t>primitive is either modified or discarded (if entirely outside frustum)</a:t>
            </a:r>
          </a:p>
        </p:txBody>
      </p:sp>
      <p:sp>
        <p:nvSpPr>
          <p:cNvPr id="607234" name="Rectangle 2"/>
          <p:cNvSpPr>
            <a:spLocks noGrp="1" noChangeArrowheads="1"/>
          </p:cNvSpPr>
          <p:nvPr>
            <p:ph type="title" idx="4294967295"/>
          </p:nvPr>
        </p:nvSpPr>
        <p:spPr>
          <a:xfrm>
            <a:off x="148320" y="0"/>
            <a:ext cx="6721475" cy="579438"/>
          </a:xfrm>
          <a:prstGeom prst="rect">
            <a:avLst/>
          </a:prstGeom>
        </p:spPr>
        <p:txBody>
          <a:bodyPr/>
          <a:lstStyle/>
          <a:p>
            <a:pPr eaLnBrk="1" hangingPunct="1"/>
            <a:r>
              <a:rPr lang="en-US" sz="2400" dirty="0">
                <a:effectLst/>
                <a:ea typeface="ＭＳ Ｐゴシック" charset="-128"/>
                <a:cs typeface="ＭＳ Ｐゴシック" charset="-128"/>
              </a:rPr>
              <a:t>Specifying What You Can See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54000" y="553897"/>
            <a:ext cx="6807200" cy="3124200"/>
          </a:xfrm>
        </p:spPr>
        <p:txBody>
          <a:bodyPr>
            <a:noAutofit/>
          </a:bodyPr>
          <a:lstStyle/>
          <a:p>
            <a:pPr>
              <a:buClr>
                <a:srgbClr val="0000FF"/>
              </a:buClr>
              <a:buFont typeface="Wingdings" charset="2"/>
              <a:buChar char="§"/>
            </a:pPr>
            <a:r>
              <a:rPr lang="en-US" sz="2000" dirty="0" smtClean="0"/>
              <a:t>OpenGL 1.0 was released on July 1</a:t>
            </a:r>
            <a:r>
              <a:rPr lang="en-US" sz="2000" baseline="30000" dirty="0" smtClean="0"/>
              <a:t>st</a:t>
            </a:r>
            <a:r>
              <a:rPr lang="en-US" sz="2000" dirty="0" smtClean="0"/>
              <a:t>, 1994</a:t>
            </a:r>
          </a:p>
          <a:p>
            <a:pPr>
              <a:buClr>
                <a:srgbClr val="0000FF"/>
              </a:buClr>
              <a:buFont typeface="Wingdings" charset="2"/>
              <a:buChar char="§"/>
            </a:pPr>
            <a:r>
              <a:rPr lang="en-US" sz="2000" dirty="0" smtClean="0"/>
              <a:t> Its pipeline was entirely </a:t>
            </a:r>
            <a:r>
              <a:rPr lang="en-US" sz="2000" i="1" dirty="0" smtClean="0"/>
              <a:t>fixed-function</a:t>
            </a:r>
            <a:endParaRPr lang="en-US" sz="2000" dirty="0" smtClean="0"/>
          </a:p>
          <a:p>
            <a:pPr lvl="1">
              <a:buClr>
                <a:srgbClr val="0000FF"/>
              </a:buClr>
              <a:buFont typeface="Wingdings" charset="2"/>
              <a:buChar char="§"/>
            </a:pPr>
            <a:r>
              <a:rPr lang="en-US" dirty="0" smtClean="0"/>
              <a:t>the only operations available were fixed by the implementation</a:t>
            </a:r>
          </a:p>
          <a:p>
            <a:pPr lvl="1"/>
            <a:endParaRPr lang="en-US" dirty="0" smtClean="0"/>
          </a:p>
          <a:p>
            <a:pPr lvl="1">
              <a:buNone/>
            </a:pPr>
            <a:endParaRPr lang="en-US" dirty="0" smtClean="0"/>
          </a:p>
          <a:p>
            <a:pPr>
              <a:buClr>
                <a:srgbClr val="0000FF"/>
              </a:buClr>
              <a:buFont typeface="Wingdings" charset="2"/>
              <a:buChar char="§"/>
            </a:pPr>
            <a:r>
              <a:rPr lang="en-US" sz="2000" dirty="0" smtClean="0"/>
              <a:t>The pipeline evolved, but remained fixed-function through OpenGL versions 1.1 through 2.0 (Sept. 2004)</a:t>
            </a:r>
            <a:endParaRPr lang="en-US" sz="2000" dirty="0"/>
          </a:p>
        </p:txBody>
      </p:sp>
      <p:sp>
        <p:nvSpPr>
          <p:cNvPr id="2" name="Title 1"/>
          <p:cNvSpPr>
            <a:spLocks noGrp="1"/>
          </p:cNvSpPr>
          <p:nvPr>
            <p:ph type="title" idx="4294967295"/>
          </p:nvPr>
        </p:nvSpPr>
        <p:spPr>
          <a:xfrm>
            <a:off x="0" y="-25541"/>
            <a:ext cx="6721475" cy="579438"/>
          </a:xfrm>
          <a:prstGeom prst="rect">
            <a:avLst/>
          </a:prstGeom>
        </p:spPr>
        <p:txBody>
          <a:bodyPr/>
          <a:lstStyle/>
          <a:p>
            <a:r>
              <a:rPr lang="en-US" dirty="0" smtClean="0"/>
              <a:t>In the Beginning …</a:t>
            </a:r>
            <a:endParaRPr lang="en-US" dirty="0"/>
          </a:p>
        </p:txBody>
      </p:sp>
      <p:grpSp>
        <p:nvGrpSpPr>
          <p:cNvPr id="8" name="Group 7"/>
          <p:cNvGrpSpPr/>
          <p:nvPr/>
        </p:nvGrpSpPr>
        <p:grpSpPr>
          <a:xfrm>
            <a:off x="727268" y="2278702"/>
            <a:ext cx="6039292" cy="1131873"/>
            <a:chOff x="727268" y="2073403"/>
            <a:chExt cx="6039292" cy="1131873"/>
          </a:xfrm>
        </p:grpSpPr>
        <p:sp>
          <p:nvSpPr>
            <p:cNvPr id="6" name="Rounded Rectangle 5"/>
            <p:cNvSpPr/>
            <p:nvPr/>
          </p:nvSpPr>
          <p:spPr>
            <a:xfrm>
              <a:off x="2799487" y="2398815"/>
              <a:ext cx="799568" cy="403231"/>
            </a:xfrm>
            <a:prstGeom prst="roundRect">
              <a:avLst/>
            </a:prstGeom>
            <a:solidFill>
              <a:schemeClr val="bg2">
                <a:lumMod val="75000"/>
                <a:lumOff val="2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rgbClr val="FFFFFF"/>
                  </a:solidFill>
                </a:rPr>
                <a:t>Primitive</a:t>
              </a:r>
            </a:p>
            <a:p>
              <a:pPr algn="ctr"/>
              <a:r>
                <a:rPr lang="en-US" sz="700" dirty="0" smtClean="0">
                  <a:solidFill>
                    <a:srgbClr val="FFFFFF"/>
                  </a:solidFill>
                </a:rPr>
                <a:t>Setup and Rasterization</a:t>
              </a:r>
              <a:endParaRPr lang="en-US" sz="700" dirty="0">
                <a:solidFill>
                  <a:srgbClr val="FFFFFF"/>
                </a:solidFill>
              </a:endParaRPr>
            </a:p>
          </p:txBody>
        </p:sp>
        <p:sp>
          <p:nvSpPr>
            <p:cNvPr id="10" name="Rounded Rectangle 9"/>
            <p:cNvSpPr/>
            <p:nvPr/>
          </p:nvSpPr>
          <p:spPr>
            <a:xfrm>
              <a:off x="3835597" y="2398815"/>
              <a:ext cx="799568" cy="40323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Fragment Coloring and Texturing</a:t>
              </a:r>
              <a:endParaRPr lang="en-US" sz="700" dirty="0"/>
            </a:p>
          </p:txBody>
        </p:sp>
        <p:sp>
          <p:nvSpPr>
            <p:cNvPr id="11" name="Rounded Rectangle 10"/>
            <p:cNvSpPr/>
            <p:nvPr/>
          </p:nvSpPr>
          <p:spPr>
            <a:xfrm>
              <a:off x="4871706" y="2398815"/>
              <a:ext cx="799568" cy="40323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Blending</a:t>
              </a:r>
              <a:endParaRPr lang="en-US" sz="700" dirty="0"/>
            </a:p>
          </p:txBody>
        </p:sp>
        <p:pic>
          <p:nvPicPr>
            <p:cNvPr id="12" name="Picture 8" descr="T:\redtransteapot.png"/>
            <p:cNvPicPr>
              <a:picLocks noChangeAspect="1" noChangeArrowheads="1"/>
            </p:cNvPicPr>
            <p:nvPr/>
          </p:nvPicPr>
          <p:blipFill>
            <a:blip r:embed="rId3" cstate="print"/>
            <a:srcRect/>
            <a:stretch>
              <a:fillRect/>
            </a:stretch>
          </p:blipFill>
          <p:spPr bwMode="auto">
            <a:xfrm>
              <a:off x="5907815" y="2277770"/>
              <a:ext cx="858745" cy="644059"/>
            </a:xfrm>
            <a:prstGeom prst="rect">
              <a:avLst/>
            </a:prstGeom>
            <a:noFill/>
            <a:ln>
              <a:solidFill>
                <a:schemeClr val="tx2">
                  <a:lumMod val="40000"/>
                  <a:lumOff val="60000"/>
                </a:schemeClr>
              </a:solidFill>
            </a:ln>
          </p:spPr>
        </p:pic>
        <p:sp>
          <p:nvSpPr>
            <p:cNvPr id="5" name="Rounded Rectangle 4"/>
            <p:cNvSpPr/>
            <p:nvPr/>
          </p:nvSpPr>
          <p:spPr>
            <a:xfrm>
              <a:off x="727268" y="2073403"/>
              <a:ext cx="799568" cy="40323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Vertex</a:t>
              </a:r>
              <a:br>
                <a:rPr lang="en-US" sz="700" dirty="0" smtClean="0"/>
              </a:br>
              <a:r>
                <a:rPr lang="en-US" sz="700" dirty="0" smtClean="0"/>
                <a:t>Data</a:t>
              </a:r>
              <a:endParaRPr lang="en-US" sz="700" dirty="0"/>
            </a:p>
          </p:txBody>
        </p:sp>
        <p:sp>
          <p:nvSpPr>
            <p:cNvPr id="13" name="Rounded Rectangle 12"/>
            <p:cNvSpPr/>
            <p:nvPr/>
          </p:nvSpPr>
          <p:spPr>
            <a:xfrm>
              <a:off x="727268" y="2681934"/>
              <a:ext cx="799568" cy="40323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Pixel</a:t>
              </a:r>
              <a:br>
                <a:rPr lang="en-US" sz="700" dirty="0" smtClean="0"/>
              </a:br>
              <a:r>
                <a:rPr lang="en-US" sz="700" dirty="0" smtClean="0"/>
                <a:t>Data</a:t>
              </a:r>
              <a:endParaRPr lang="en-US" sz="700" dirty="0"/>
            </a:p>
          </p:txBody>
        </p:sp>
        <p:sp>
          <p:nvSpPr>
            <p:cNvPr id="4" name="Rounded Rectangle 3"/>
            <p:cNvSpPr/>
            <p:nvPr/>
          </p:nvSpPr>
          <p:spPr>
            <a:xfrm>
              <a:off x="1763378" y="2073403"/>
              <a:ext cx="799568" cy="40323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Vertex Transform and Lighting</a:t>
              </a:r>
              <a:endParaRPr lang="en-US" sz="700" dirty="0"/>
            </a:p>
          </p:txBody>
        </p:sp>
        <p:sp>
          <p:nvSpPr>
            <p:cNvPr id="14" name="Rounded Rectangle 13"/>
            <p:cNvSpPr/>
            <p:nvPr/>
          </p:nvSpPr>
          <p:spPr>
            <a:xfrm>
              <a:off x="1878209" y="2802045"/>
              <a:ext cx="799568" cy="40323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Texture</a:t>
              </a:r>
              <a:br>
                <a:rPr lang="en-US" sz="700" dirty="0" smtClean="0"/>
              </a:br>
              <a:r>
                <a:rPr lang="en-US" sz="700" dirty="0" smtClean="0"/>
                <a:t>Store</a:t>
              </a:r>
              <a:endParaRPr lang="en-US" sz="700" dirty="0"/>
            </a:p>
          </p:txBody>
        </p:sp>
        <p:cxnSp>
          <p:nvCxnSpPr>
            <p:cNvPr id="18" name="Straight Arrow Connector 17"/>
            <p:cNvCxnSpPr>
              <a:stCxn id="5" idx="3"/>
              <a:endCxn id="4" idx="1"/>
            </p:cNvCxnSpPr>
            <p:nvPr/>
          </p:nvCxnSpPr>
          <p:spPr>
            <a:xfrm>
              <a:off x="1526836" y="2275019"/>
              <a:ext cx="236542" cy="953"/>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4" idx="3"/>
              <a:endCxn id="6" idx="1"/>
            </p:cNvCxnSpPr>
            <p:nvPr/>
          </p:nvCxnSpPr>
          <p:spPr>
            <a:xfrm>
              <a:off x="2562946" y="2275019"/>
              <a:ext cx="236542" cy="325412"/>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2" name="Shape 21"/>
            <p:cNvCxnSpPr>
              <a:stCxn id="13" idx="3"/>
              <a:endCxn id="6" idx="1"/>
            </p:cNvCxnSpPr>
            <p:nvPr/>
          </p:nvCxnSpPr>
          <p:spPr>
            <a:xfrm flipV="1">
              <a:off x="1526836" y="2600430"/>
              <a:ext cx="1272651" cy="283120"/>
            </a:xfrm>
            <a:prstGeom prst="bentConnector3">
              <a:avLst>
                <a:gd name="adj1" fmla="val 13908"/>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3" idx="3"/>
              <a:endCxn id="14" idx="1"/>
            </p:cNvCxnSpPr>
            <p:nvPr/>
          </p:nvCxnSpPr>
          <p:spPr>
            <a:xfrm>
              <a:off x="1526836" y="2883550"/>
              <a:ext cx="351373" cy="120111"/>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8" name="Shape 27"/>
            <p:cNvCxnSpPr>
              <a:stCxn id="14" idx="3"/>
              <a:endCxn id="10" idx="2"/>
            </p:cNvCxnSpPr>
            <p:nvPr/>
          </p:nvCxnSpPr>
          <p:spPr>
            <a:xfrm flipV="1">
              <a:off x="2677777" y="2802045"/>
              <a:ext cx="1557604" cy="201616"/>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3"/>
              <a:endCxn id="10" idx="1"/>
            </p:cNvCxnSpPr>
            <p:nvPr/>
          </p:nvCxnSpPr>
          <p:spPr>
            <a:xfrm>
              <a:off x="3599055" y="2600430"/>
              <a:ext cx="236542" cy="953"/>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3"/>
            </p:cNvCxnSpPr>
            <p:nvPr/>
          </p:nvCxnSpPr>
          <p:spPr>
            <a:xfrm>
              <a:off x="4635165" y="2600430"/>
              <a:ext cx="236542" cy="953"/>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3"/>
              <a:endCxn id="12" idx="1"/>
            </p:cNvCxnSpPr>
            <p:nvPr/>
          </p:nvCxnSpPr>
          <p:spPr>
            <a:xfrm flipV="1">
              <a:off x="5671274" y="2599800"/>
              <a:ext cx="236541" cy="631"/>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228600" y="685800"/>
            <a:ext cx="6731000" cy="3216275"/>
          </a:xfrm>
        </p:spPr>
        <p:txBody>
          <a:bodyPr/>
          <a:lstStyle/>
          <a:p>
            <a:pPr eaLnBrk="1" hangingPunct="1">
              <a:buClr>
                <a:srgbClr val="0000FF"/>
              </a:buClr>
              <a:buFont typeface="Wingdings" charset="2"/>
              <a:buChar char="§"/>
            </a:pPr>
            <a:r>
              <a:rPr lang="en-US" sz="1900" dirty="0">
                <a:ea typeface="ＭＳ Ｐゴシック" charset="-128"/>
                <a:cs typeface="ＭＳ Ｐゴシック" charset="-128"/>
              </a:rPr>
              <a:t>OpenGL projection model uses </a:t>
            </a:r>
            <a:r>
              <a:rPr lang="en-US" sz="1900" i="1" dirty="0">
                <a:ea typeface="ＭＳ Ｐゴシック" charset="-128"/>
                <a:cs typeface="ＭＳ Ｐゴシック" charset="-128"/>
              </a:rPr>
              <a:t>eye coordinates</a:t>
            </a:r>
            <a:endParaRPr lang="en-US" sz="1900" dirty="0">
              <a:ea typeface="ＭＳ Ｐゴシック" charset="-128"/>
              <a:cs typeface="ＭＳ Ｐゴシック" charset="-128"/>
            </a:endParaRPr>
          </a:p>
          <a:p>
            <a:pPr lvl="1" eaLnBrk="1" hangingPunct="1">
              <a:buClr>
                <a:srgbClr val="0000FF"/>
              </a:buClr>
              <a:buFont typeface="Wingdings" charset="2"/>
              <a:buChar char="§"/>
            </a:pPr>
            <a:r>
              <a:rPr lang="en-US" sz="1600" dirty="0"/>
              <a:t>the “eye” is located at the origin</a:t>
            </a:r>
          </a:p>
          <a:p>
            <a:pPr lvl="1" eaLnBrk="1" hangingPunct="1">
              <a:buClr>
                <a:srgbClr val="0000FF"/>
              </a:buClr>
              <a:buFont typeface="Wingdings" charset="2"/>
              <a:buChar char="§"/>
            </a:pPr>
            <a:r>
              <a:rPr lang="en-US" sz="1600" dirty="0"/>
              <a:t>looking down the </a:t>
            </a:r>
            <a:r>
              <a:rPr lang="en-US" sz="1600" dirty="0" smtClean="0"/>
              <a:t>-z axis</a:t>
            </a:r>
            <a:endParaRPr lang="en-US" sz="1600" dirty="0"/>
          </a:p>
          <a:p>
            <a:pPr eaLnBrk="1" hangingPunct="1">
              <a:buClr>
                <a:srgbClr val="0000FF"/>
              </a:buClr>
              <a:buFont typeface="Wingdings" charset="2"/>
              <a:buChar char="§"/>
            </a:pPr>
            <a:r>
              <a:rPr lang="en-US" sz="1900" dirty="0">
                <a:ea typeface="ＭＳ Ｐゴシック" charset="-128"/>
                <a:cs typeface="ＭＳ Ｐゴシック" charset="-128"/>
              </a:rPr>
              <a:t>Projection matrices use a six-plane model:</a:t>
            </a:r>
          </a:p>
          <a:p>
            <a:pPr lvl="1" eaLnBrk="1" hangingPunct="1">
              <a:buClr>
                <a:srgbClr val="0000FF"/>
              </a:buClr>
              <a:buFont typeface="Wingdings" charset="2"/>
              <a:buChar char="§"/>
            </a:pPr>
            <a:r>
              <a:rPr lang="en-US" sz="1600" dirty="0"/>
              <a:t>near (image) </a:t>
            </a:r>
            <a:r>
              <a:rPr lang="en-US" sz="1600" dirty="0" smtClean="0"/>
              <a:t>plane and far </a:t>
            </a:r>
            <a:r>
              <a:rPr lang="en-US" sz="1600" dirty="0"/>
              <a:t>(infinite) plane</a:t>
            </a:r>
          </a:p>
          <a:p>
            <a:pPr lvl="2" eaLnBrk="1" hangingPunct="1">
              <a:buClr>
                <a:srgbClr val="0000FF"/>
              </a:buClr>
              <a:buFont typeface="Wingdings" charset="2"/>
              <a:buChar char="§"/>
            </a:pPr>
            <a:r>
              <a:rPr lang="en-US" sz="1400" dirty="0">
                <a:ea typeface="ＭＳ Ｐゴシック" charset="-128"/>
              </a:rPr>
              <a:t>both are distances from the eye (positive values)</a:t>
            </a:r>
          </a:p>
          <a:p>
            <a:pPr lvl="1" eaLnBrk="1" hangingPunct="1">
              <a:buClr>
                <a:srgbClr val="0000FF"/>
              </a:buClr>
              <a:buFont typeface="Wingdings" charset="2"/>
              <a:buChar char="§"/>
            </a:pPr>
            <a:r>
              <a:rPr lang="en-US" sz="1600" dirty="0"/>
              <a:t>enclosing planes</a:t>
            </a:r>
          </a:p>
          <a:p>
            <a:pPr lvl="2" eaLnBrk="1" hangingPunct="1">
              <a:buClr>
                <a:srgbClr val="0000FF"/>
              </a:buClr>
              <a:buFont typeface="Wingdings" charset="2"/>
              <a:buChar char="§"/>
            </a:pPr>
            <a:r>
              <a:rPr lang="en-US" sz="1400" dirty="0">
                <a:ea typeface="ＭＳ Ｐゴシック" charset="-128"/>
              </a:rPr>
              <a:t>top &amp; </a:t>
            </a:r>
            <a:r>
              <a:rPr lang="en-US" sz="1400" dirty="0" smtClean="0">
                <a:ea typeface="ＭＳ Ｐゴシック" charset="-128"/>
              </a:rPr>
              <a:t>bottom, left </a:t>
            </a:r>
            <a:r>
              <a:rPr lang="en-US" sz="1400" dirty="0">
                <a:ea typeface="ＭＳ Ｐゴシック" charset="-128"/>
              </a:rPr>
              <a:t>&amp; right</a:t>
            </a:r>
          </a:p>
        </p:txBody>
      </p:sp>
      <p:sp>
        <p:nvSpPr>
          <p:cNvPr id="609282" name="Rectangle 2"/>
          <p:cNvSpPr>
            <a:spLocks noGrp="1" noChangeArrowheads="1"/>
          </p:cNvSpPr>
          <p:nvPr>
            <p:ph type="title" idx="4294967295"/>
          </p:nvPr>
        </p:nvSpPr>
        <p:spPr>
          <a:xfrm>
            <a:off x="0" y="106362"/>
            <a:ext cx="6721475" cy="579438"/>
          </a:xfrm>
          <a:prstGeom prst="rect">
            <a:avLst/>
          </a:prstGeom>
        </p:spPr>
        <p:txBody>
          <a:bodyPr/>
          <a:lstStyle/>
          <a:p>
            <a:pPr eaLnBrk="1" hangingPunct="1"/>
            <a:r>
              <a:rPr lang="en-US" sz="2400" dirty="0">
                <a:effectLst/>
                <a:ea typeface="ＭＳ Ｐゴシック" charset="-128"/>
                <a:cs typeface="ＭＳ Ｐゴシック" charset="-128"/>
              </a:rPr>
              <a:t>Specifying What You Can See (cont’d)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281941" y="765810"/>
            <a:ext cx="6807200" cy="3124200"/>
          </a:xfrm>
        </p:spPr>
        <p:txBody>
          <a:bodyPr>
            <a:normAutofit fontScale="70000" lnSpcReduction="20000"/>
          </a:bodyPr>
          <a:lstStyle/>
          <a:p>
            <a:pPr>
              <a:buClr>
                <a:srgbClr val="0000FF"/>
              </a:buClr>
              <a:buFont typeface="Wingdings" charset="2"/>
              <a:buChar char="§"/>
            </a:pPr>
            <a:r>
              <a:rPr lang="en-US" dirty="0" smtClean="0"/>
              <a:t>Position the camera/eye in the scene</a:t>
            </a:r>
          </a:p>
          <a:p>
            <a:pPr lvl="1">
              <a:buClr>
                <a:srgbClr val="0000FF"/>
              </a:buClr>
              <a:buFont typeface="Wingdings" charset="2"/>
              <a:buChar char="§"/>
            </a:pPr>
            <a:r>
              <a:rPr lang="en-US" dirty="0" smtClean="0"/>
              <a:t>place the tripod down; aim camera</a:t>
            </a:r>
          </a:p>
          <a:p>
            <a:pPr>
              <a:buClr>
                <a:srgbClr val="0000FF"/>
              </a:buClr>
              <a:buFont typeface="Wingdings" charset="2"/>
              <a:buChar char="§"/>
            </a:pPr>
            <a:r>
              <a:rPr lang="en-US" dirty="0" smtClean="0"/>
              <a:t>To “fly through” a scene</a:t>
            </a:r>
          </a:p>
          <a:p>
            <a:pPr lvl="1">
              <a:buClr>
                <a:srgbClr val="0000FF"/>
              </a:buClr>
              <a:buFont typeface="Wingdings" charset="2"/>
              <a:buChar char="§"/>
            </a:pPr>
            <a:r>
              <a:rPr lang="en-US" dirty="0" smtClean="0"/>
              <a:t>change viewing transformation and</a:t>
            </a:r>
            <a:br>
              <a:rPr lang="en-US" dirty="0" smtClean="0"/>
            </a:br>
            <a:r>
              <a:rPr lang="en-US" dirty="0" smtClean="0"/>
              <a:t>redraw scene</a:t>
            </a:r>
          </a:p>
          <a:p>
            <a:pPr>
              <a:buNone/>
            </a:pPr>
            <a:r>
              <a:rPr lang="en-US" dirty="0" err="1" smtClean="0">
                <a:solidFill>
                  <a:srgbClr val="0000FF"/>
                </a:solidFill>
                <a:latin typeface="Consolas" pitchFamily="49" charset="0"/>
                <a:cs typeface="Consolas" pitchFamily="49" charset="0"/>
              </a:rPr>
              <a:t>LookAt</a:t>
            </a:r>
            <a:r>
              <a:rPr lang="en-US" dirty="0" smtClean="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eye</a:t>
            </a:r>
            <a:r>
              <a:rPr lang="en-US" baseline="-25000" dirty="0" err="1" smtClean="0">
                <a:solidFill>
                  <a:srgbClr val="0000FF"/>
                </a:solidFill>
                <a:latin typeface="Consolas" pitchFamily="49" charset="0"/>
                <a:cs typeface="Consolas" pitchFamily="49" charset="0"/>
              </a:rPr>
              <a:t>x</a:t>
            </a:r>
            <a:r>
              <a:rPr lang="en-US" dirty="0" smtClean="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eye</a:t>
            </a:r>
            <a:r>
              <a:rPr lang="en-US" baseline="-25000" dirty="0" err="1" smtClean="0">
                <a:solidFill>
                  <a:srgbClr val="0000FF"/>
                </a:solidFill>
                <a:latin typeface="Consolas" pitchFamily="49" charset="0"/>
                <a:cs typeface="Consolas" pitchFamily="49" charset="0"/>
              </a:rPr>
              <a:t>y</a:t>
            </a:r>
            <a:r>
              <a:rPr lang="en-US" dirty="0" smtClean="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eye</a:t>
            </a:r>
            <a:r>
              <a:rPr lang="en-US" baseline="-25000" dirty="0" err="1" smtClean="0">
                <a:solidFill>
                  <a:srgbClr val="0000FF"/>
                </a:solidFill>
                <a:latin typeface="Consolas" pitchFamily="49" charset="0"/>
                <a:cs typeface="Consolas" pitchFamily="49" charset="0"/>
              </a:rPr>
              <a:t>z</a:t>
            </a:r>
            <a:r>
              <a:rPr lang="en-US" dirty="0" smtClean="0">
                <a:solidFill>
                  <a:srgbClr val="0000FF"/>
                </a:solidFill>
                <a:latin typeface="Consolas" pitchFamily="49" charset="0"/>
                <a:cs typeface="Consolas" pitchFamily="49" charset="0"/>
              </a:rPr>
              <a:t>,</a:t>
            </a:r>
            <a:br>
              <a:rPr lang="en-US" dirty="0" smtClean="0">
                <a:solidFill>
                  <a:srgbClr val="0000FF"/>
                </a:solidFill>
                <a:latin typeface="Consolas" pitchFamily="49" charset="0"/>
                <a:cs typeface="Consolas" pitchFamily="49" charset="0"/>
              </a:rPr>
            </a:br>
            <a:r>
              <a:rPr lang="en-US" dirty="0" smtClean="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look</a:t>
            </a:r>
            <a:r>
              <a:rPr lang="en-US" baseline="-25000" dirty="0" err="1" smtClean="0">
                <a:solidFill>
                  <a:srgbClr val="0000FF"/>
                </a:solidFill>
                <a:latin typeface="Consolas" pitchFamily="49" charset="0"/>
                <a:cs typeface="Consolas" pitchFamily="49" charset="0"/>
              </a:rPr>
              <a:t>x</a:t>
            </a:r>
            <a:r>
              <a:rPr lang="en-US" dirty="0" smtClean="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look</a:t>
            </a:r>
            <a:r>
              <a:rPr lang="en-US" baseline="-25000" dirty="0" err="1" smtClean="0">
                <a:solidFill>
                  <a:srgbClr val="0000FF"/>
                </a:solidFill>
                <a:latin typeface="Consolas" pitchFamily="49" charset="0"/>
                <a:cs typeface="Consolas" pitchFamily="49" charset="0"/>
              </a:rPr>
              <a:t>y</a:t>
            </a:r>
            <a:r>
              <a:rPr lang="en-US" dirty="0" smtClean="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look</a:t>
            </a:r>
            <a:r>
              <a:rPr lang="en-US" baseline="-25000" dirty="0" err="1" smtClean="0">
                <a:solidFill>
                  <a:srgbClr val="0000FF"/>
                </a:solidFill>
                <a:latin typeface="Consolas" pitchFamily="49" charset="0"/>
                <a:cs typeface="Consolas" pitchFamily="49" charset="0"/>
              </a:rPr>
              <a:t>z</a:t>
            </a:r>
            <a:r>
              <a:rPr lang="en-US" dirty="0" smtClean="0">
                <a:solidFill>
                  <a:srgbClr val="0000FF"/>
                </a:solidFill>
                <a:latin typeface="Consolas" pitchFamily="49" charset="0"/>
                <a:cs typeface="Consolas" pitchFamily="49" charset="0"/>
              </a:rPr>
              <a:t>,</a:t>
            </a:r>
            <a:br>
              <a:rPr lang="en-US" dirty="0" smtClean="0">
                <a:solidFill>
                  <a:srgbClr val="0000FF"/>
                </a:solidFill>
                <a:latin typeface="Consolas" pitchFamily="49" charset="0"/>
                <a:cs typeface="Consolas" pitchFamily="49" charset="0"/>
              </a:rPr>
            </a:br>
            <a:r>
              <a:rPr lang="en-US" dirty="0" smtClean="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up</a:t>
            </a:r>
            <a:r>
              <a:rPr lang="en-US" baseline="-25000" dirty="0" err="1" smtClean="0">
                <a:solidFill>
                  <a:srgbClr val="0000FF"/>
                </a:solidFill>
                <a:latin typeface="Consolas" pitchFamily="49" charset="0"/>
                <a:cs typeface="Consolas" pitchFamily="49" charset="0"/>
              </a:rPr>
              <a:t>x</a:t>
            </a:r>
            <a:r>
              <a:rPr lang="en-US" dirty="0" smtClean="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up</a:t>
            </a:r>
            <a:r>
              <a:rPr lang="en-US" baseline="-25000" dirty="0" err="1" smtClean="0">
                <a:solidFill>
                  <a:srgbClr val="0000FF"/>
                </a:solidFill>
                <a:latin typeface="Consolas" pitchFamily="49" charset="0"/>
                <a:cs typeface="Consolas" pitchFamily="49" charset="0"/>
              </a:rPr>
              <a:t>y</a:t>
            </a:r>
            <a:r>
              <a:rPr lang="en-US" dirty="0" smtClean="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up</a:t>
            </a:r>
            <a:r>
              <a:rPr lang="en-US" baseline="-25000" dirty="0" err="1" smtClean="0">
                <a:solidFill>
                  <a:srgbClr val="0000FF"/>
                </a:solidFill>
                <a:latin typeface="Consolas" pitchFamily="49" charset="0"/>
                <a:cs typeface="Consolas" pitchFamily="49" charset="0"/>
              </a:rPr>
              <a:t>z</a:t>
            </a:r>
            <a:r>
              <a:rPr lang="en-US" dirty="0" smtClean="0">
                <a:solidFill>
                  <a:srgbClr val="0000FF"/>
                </a:solidFill>
                <a:latin typeface="Consolas" pitchFamily="49" charset="0"/>
                <a:cs typeface="Consolas" pitchFamily="49" charset="0"/>
              </a:rPr>
              <a:t> )</a:t>
            </a:r>
          </a:p>
          <a:p>
            <a:pPr lvl="1">
              <a:buClr>
                <a:srgbClr val="0000FF"/>
              </a:buClr>
              <a:buFont typeface="Wingdings" charset="2"/>
              <a:buChar char="§"/>
            </a:pPr>
            <a:r>
              <a:rPr lang="en-US" dirty="0" smtClean="0"/>
              <a:t>up vector determines unique orientation</a:t>
            </a:r>
          </a:p>
          <a:p>
            <a:pPr lvl="1">
              <a:buClr>
                <a:srgbClr val="0000FF"/>
              </a:buClr>
              <a:buFont typeface="Wingdings" charset="2"/>
              <a:buChar char="§"/>
            </a:pPr>
            <a:r>
              <a:rPr lang="en-US" dirty="0" smtClean="0"/>
              <a:t>careful of degenerate positions</a:t>
            </a:r>
            <a:endParaRPr lang="en-US" dirty="0"/>
          </a:p>
        </p:txBody>
      </p:sp>
      <p:sp>
        <p:nvSpPr>
          <p:cNvPr id="89090" name="Rectangle 2"/>
          <p:cNvSpPr>
            <a:spLocks noGrp="1" noChangeArrowheads="1"/>
          </p:cNvSpPr>
          <p:nvPr>
            <p:ph type="title" idx="4294967295"/>
          </p:nvPr>
        </p:nvSpPr>
        <p:spPr>
          <a:xfrm>
            <a:off x="51436" y="0"/>
            <a:ext cx="6721475" cy="579438"/>
          </a:xfrm>
          <a:prstGeom prst="rect">
            <a:avLst/>
          </a:prstGeom>
        </p:spPr>
        <p:txBody>
          <a:bodyPr/>
          <a:lstStyle/>
          <a:p>
            <a:r>
              <a:rPr lang="en-US" sz="2400" dirty="0" smtClean="0">
                <a:effectLst/>
              </a:rPr>
              <a:t>Viewing Transformations</a:t>
            </a:r>
            <a:endParaRPr lang="en-US" sz="2400" dirty="0">
              <a:effectLst/>
            </a:endParaRPr>
          </a:p>
        </p:txBody>
      </p:sp>
      <p:grpSp>
        <p:nvGrpSpPr>
          <p:cNvPr id="2" name="Group 4"/>
          <p:cNvGrpSpPr>
            <a:grpSpLocks/>
          </p:cNvGrpSpPr>
          <p:nvPr/>
        </p:nvGrpSpPr>
        <p:grpSpPr bwMode="auto">
          <a:xfrm>
            <a:off x="5685791" y="1508760"/>
            <a:ext cx="1403350" cy="1692593"/>
            <a:chOff x="4512" y="1584"/>
            <a:chExt cx="1105" cy="1777"/>
          </a:xfrm>
        </p:grpSpPr>
        <p:grpSp>
          <p:nvGrpSpPr>
            <p:cNvPr id="3" name="Group 5"/>
            <p:cNvGrpSpPr>
              <a:grpSpLocks/>
            </p:cNvGrpSpPr>
            <p:nvPr/>
          </p:nvGrpSpPr>
          <p:grpSpPr bwMode="auto">
            <a:xfrm>
              <a:off x="4512" y="1968"/>
              <a:ext cx="1105" cy="1393"/>
              <a:chOff x="4367" y="2544"/>
              <a:chExt cx="1105" cy="1393"/>
            </a:xfrm>
          </p:grpSpPr>
          <p:sp>
            <p:nvSpPr>
              <p:cNvPr id="97287" name="Rectangle 6"/>
              <p:cNvSpPr>
                <a:spLocks noChangeArrowheads="1"/>
              </p:cNvSpPr>
              <p:nvPr/>
            </p:nvSpPr>
            <p:spPr bwMode="auto">
              <a:xfrm>
                <a:off x="4515" y="2644"/>
                <a:ext cx="520" cy="328"/>
              </a:xfrm>
              <a:prstGeom prst="rect">
                <a:avLst/>
              </a:prstGeom>
              <a:solidFill>
                <a:srgbClr val="3366FF"/>
              </a:solidFill>
              <a:ln w="12700">
                <a:solidFill>
                  <a:schemeClr val="tx1"/>
                </a:solidFill>
                <a:miter lim="800000"/>
                <a:headEnd/>
                <a:tailEnd/>
              </a:ln>
            </p:spPr>
            <p:txBody>
              <a:bodyPr wrap="none" anchor="ctr">
                <a:prstTxWarp prst="textNoShape">
                  <a:avLst/>
                </a:prstTxWarp>
              </a:bodyPr>
              <a:lstStyle/>
              <a:p>
                <a:endParaRPr lang="en-US"/>
              </a:p>
            </p:txBody>
          </p:sp>
          <p:sp>
            <p:nvSpPr>
              <p:cNvPr id="97288" name="Freeform 7"/>
              <p:cNvSpPr>
                <a:spLocks/>
              </p:cNvSpPr>
              <p:nvPr/>
            </p:nvSpPr>
            <p:spPr bwMode="auto">
              <a:xfrm>
                <a:off x="4655" y="2544"/>
                <a:ext cx="241" cy="97"/>
              </a:xfrm>
              <a:custGeom>
                <a:avLst/>
                <a:gdLst>
                  <a:gd name="T0" fmla="*/ 0 w 241"/>
                  <a:gd name="T1" fmla="*/ 96 h 97"/>
                  <a:gd name="T2" fmla="*/ 48 w 241"/>
                  <a:gd name="T3" fmla="*/ 0 h 97"/>
                  <a:gd name="T4" fmla="*/ 192 w 241"/>
                  <a:gd name="T5" fmla="*/ 0 h 97"/>
                  <a:gd name="T6" fmla="*/ 240 w 241"/>
                  <a:gd name="T7" fmla="*/ 96 h 97"/>
                  <a:gd name="T8" fmla="*/ 0 w 241"/>
                  <a:gd name="T9" fmla="*/ 96 h 97"/>
                  <a:gd name="T10" fmla="*/ 0 60000 65536"/>
                  <a:gd name="T11" fmla="*/ 0 60000 65536"/>
                  <a:gd name="T12" fmla="*/ 0 60000 65536"/>
                  <a:gd name="T13" fmla="*/ 0 60000 65536"/>
                  <a:gd name="T14" fmla="*/ 0 60000 65536"/>
                  <a:gd name="T15" fmla="*/ 0 w 241"/>
                  <a:gd name="T16" fmla="*/ 0 h 97"/>
                  <a:gd name="T17" fmla="*/ 241 w 241"/>
                  <a:gd name="T18" fmla="*/ 97 h 97"/>
                </a:gdLst>
                <a:ahLst/>
                <a:cxnLst>
                  <a:cxn ang="T10">
                    <a:pos x="T0" y="T1"/>
                  </a:cxn>
                  <a:cxn ang="T11">
                    <a:pos x="T2" y="T3"/>
                  </a:cxn>
                  <a:cxn ang="T12">
                    <a:pos x="T4" y="T5"/>
                  </a:cxn>
                  <a:cxn ang="T13">
                    <a:pos x="T6" y="T7"/>
                  </a:cxn>
                  <a:cxn ang="T14">
                    <a:pos x="T8" y="T9"/>
                  </a:cxn>
                </a:cxnLst>
                <a:rect l="T15" t="T16" r="T17" b="T18"/>
                <a:pathLst>
                  <a:path w="241" h="97">
                    <a:moveTo>
                      <a:pt x="0" y="96"/>
                    </a:moveTo>
                    <a:lnTo>
                      <a:pt x="48" y="0"/>
                    </a:lnTo>
                    <a:lnTo>
                      <a:pt x="192" y="0"/>
                    </a:lnTo>
                    <a:lnTo>
                      <a:pt x="240" y="96"/>
                    </a:lnTo>
                    <a:lnTo>
                      <a:pt x="0" y="96"/>
                    </a:lnTo>
                  </a:path>
                </a:pathLst>
              </a:custGeom>
              <a:solidFill>
                <a:srgbClr val="3366FF"/>
              </a:solidFill>
              <a:ln w="12700" cap="rnd">
                <a:solidFill>
                  <a:schemeClr val="tx1"/>
                </a:solidFill>
                <a:round/>
                <a:headEnd/>
                <a:tailEnd/>
              </a:ln>
            </p:spPr>
            <p:txBody>
              <a:bodyPr>
                <a:prstTxWarp prst="textNoShape">
                  <a:avLst/>
                </a:prstTxWarp>
              </a:bodyPr>
              <a:lstStyle/>
              <a:p>
                <a:endParaRPr lang="en-US"/>
              </a:p>
            </p:txBody>
          </p:sp>
          <p:sp>
            <p:nvSpPr>
              <p:cNvPr id="97289" name="Rectangle 8"/>
              <p:cNvSpPr>
                <a:spLocks noChangeArrowheads="1"/>
              </p:cNvSpPr>
              <p:nvPr/>
            </p:nvSpPr>
            <p:spPr bwMode="auto">
              <a:xfrm>
                <a:off x="4755" y="2596"/>
                <a:ext cx="40" cy="40"/>
              </a:xfrm>
              <a:prstGeom prst="rect">
                <a:avLst/>
              </a:prstGeom>
              <a:solidFill>
                <a:srgbClr val="FFFFFF"/>
              </a:solidFill>
              <a:ln w="12700">
                <a:solidFill>
                  <a:schemeClr val="tx1"/>
                </a:solidFill>
                <a:miter lim="800000"/>
                <a:headEnd/>
                <a:tailEnd/>
              </a:ln>
            </p:spPr>
            <p:txBody>
              <a:bodyPr wrap="none" anchor="ctr">
                <a:prstTxWarp prst="textNoShape">
                  <a:avLst/>
                </a:prstTxWarp>
              </a:bodyPr>
              <a:lstStyle/>
              <a:p>
                <a:endParaRPr lang="en-US"/>
              </a:p>
            </p:txBody>
          </p:sp>
          <p:sp>
            <p:nvSpPr>
              <p:cNvPr id="189449" name="Oval 9"/>
              <p:cNvSpPr>
                <a:spLocks noChangeArrowheads="1"/>
              </p:cNvSpPr>
              <p:nvPr/>
            </p:nvSpPr>
            <p:spPr bwMode="auto">
              <a:xfrm>
                <a:off x="4659" y="2692"/>
                <a:ext cx="232" cy="232"/>
              </a:xfrm>
              <a:prstGeom prst="ellipse">
                <a:avLst/>
              </a:prstGeom>
              <a:gradFill rotWithShape="0">
                <a:gsLst>
                  <a:gs pos="0">
                    <a:schemeClr val="accent1"/>
                  </a:gs>
                  <a:gs pos="100000">
                    <a:schemeClr val="accent1">
                      <a:gamma/>
                      <a:shade val="69804"/>
                      <a:invGamma/>
                    </a:schemeClr>
                  </a:gs>
                </a:gsLst>
                <a:lin ang="18900000" scaled="1"/>
              </a:gradFill>
              <a:ln w="12700">
                <a:solidFill>
                  <a:schemeClr val="tx1"/>
                </a:solidFill>
                <a:round/>
                <a:headEnd/>
                <a:tailEnd/>
              </a:ln>
              <a:effectLst/>
            </p:spPr>
            <p:txBody>
              <a:bodyPr wrap="none" anchor="ctr">
                <a:prstTxWarp prst="textNoShape">
                  <a:avLst/>
                </a:prstTxWarp>
              </a:bodyPr>
              <a:lstStyle/>
              <a:p>
                <a:endParaRPr lang="en-US"/>
              </a:p>
            </p:txBody>
          </p:sp>
          <p:sp>
            <p:nvSpPr>
              <p:cNvPr id="97291" name="Oval 10"/>
              <p:cNvSpPr>
                <a:spLocks noChangeArrowheads="1"/>
              </p:cNvSpPr>
              <p:nvPr/>
            </p:nvSpPr>
            <p:spPr bwMode="auto">
              <a:xfrm>
                <a:off x="4707" y="2740"/>
                <a:ext cx="136" cy="136"/>
              </a:xfrm>
              <a:prstGeom prst="ellipse">
                <a:avLst/>
              </a:prstGeom>
              <a:solidFill>
                <a:srgbClr val="FFFFFF"/>
              </a:solidFill>
              <a:ln w="12700">
                <a:solidFill>
                  <a:schemeClr val="tx1"/>
                </a:solidFill>
                <a:round/>
                <a:headEnd/>
                <a:tailEnd/>
              </a:ln>
            </p:spPr>
            <p:txBody>
              <a:bodyPr wrap="none" anchor="ctr">
                <a:prstTxWarp prst="textNoShape">
                  <a:avLst/>
                </a:prstTxWarp>
              </a:bodyPr>
              <a:lstStyle/>
              <a:p>
                <a:endParaRPr lang="en-US"/>
              </a:p>
            </p:txBody>
          </p:sp>
          <p:sp>
            <p:nvSpPr>
              <p:cNvPr id="97292" name="Rectangle 11"/>
              <p:cNvSpPr>
                <a:spLocks noChangeArrowheads="1"/>
              </p:cNvSpPr>
              <p:nvPr/>
            </p:nvSpPr>
            <p:spPr bwMode="auto">
              <a:xfrm>
                <a:off x="4563" y="2596"/>
                <a:ext cx="40" cy="40"/>
              </a:xfrm>
              <a:prstGeom prst="rect">
                <a:avLst/>
              </a:prstGeom>
              <a:solidFill>
                <a:srgbClr val="FFFFFF"/>
              </a:solidFill>
              <a:ln w="12700">
                <a:solidFill>
                  <a:schemeClr val="tx1"/>
                </a:solidFill>
                <a:miter lim="800000"/>
                <a:headEnd/>
                <a:tailEnd/>
              </a:ln>
            </p:spPr>
            <p:txBody>
              <a:bodyPr wrap="none" anchor="ctr">
                <a:prstTxWarp prst="textNoShape">
                  <a:avLst/>
                </a:prstTxWarp>
              </a:bodyPr>
              <a:lstStyle/>
              <a:p>
                <a:endParaRPr lang="en-US"/>
              </a:p>
            </p:txBody>
          </p:sp>
          <p:sp>
            <p:nvSpPr>
              <p:cNvPr id="97293" name="Rectangle 12"/>
              <p:cNvSpPr>
                <a:spLocks noChangeArrowheads="1"/>
              </p:cNvSpPr>
              <p:nvPr/>
            </p:nvSpPr>
            <p:spPr bwMode="auto">
              <a:xfrm>
                <a:off x="4659" y="2980"/>
                <a:ext cx="232" cy="4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endParaRPr lang="en-US"/>
              </a:p>
            </p:txBody>
          </p:sp>
          <p:sp>
            <p:nvSpPr>
              <p:cNvPr id="97294" name="Freeform 13"/>
              <p:cNvSpPr>
                <a:spLocks/>
              </p:cNvSpPr>
              <p:nvPr/>
            </p:nvSpPr>
            <p:spPr bwMode="auto">
              <a:xfrm>
                <a:off x="4799" y="3024"/>
                <a:ext cx="673" cy="673"/>
              </a:xfrm>
              <a:custGeom>
                <a:avLst/>
                <a:gdLst>
                  <a:gd name="T0" fmla="*/ 0 w 673"/>
                  <a:gd name="T1" fmla="*/ 0 h 673"/>
                  <a:gd name="T2" fmla="*/ 672 w 673"/>
                  <a:gd name="T3" fmla="*/ 672 h 673"/>
                  <a:gd name="T4" fmla="*/ 624 w 673"/>
                  <a:gd name="T5" fmla="*/ 672 h 673"/>
                  <a:gd name="T6" fmla="*/ 0 w 673"/>
                  <a:gd name="T7" fmla="*/ 48 h 673"/>
                  <a:gd name="T8" fmla="*/ 0 w 673"/>
                  <a:gd name="T9" fmla="*/ 0 h 673"/>
                  <a:gd name="T10" fmla="*/ 0 60000 65536"/>
                  <a:gd name="T11" fmla="*/ 0 60000 65536"/>
                  <a:gd name="T12" fmla="*/ 0 60000 65536"/>
                  <a:gd name="T13" fmla="*/ 0 60000 65536"/>
                  <a:gd name="T14" fmla="*/ 0 60000 65536"/>
                  <a:gd name="T15" fmla="*/ 0 w 673"/>
                  <a:gd name="T16" fmla="*/ 0 h 673"/>
                  <a:gd name="T17" fmla="*/ 673 w 673"/>
                  <a:gd name="T18" fmla="*/ 673 h 673"/>
                </a:gdLst>
                <a:ahLst/>
                <a:cxnLst>
                  <a:cxn ang="T10">
                    <a:pos x="T0" y="T1"/>
                  </a:cxn>
                  <a:cxn ang="T11">
                    <a:pos x="T2" y="T3"/>
                  </a:cxn>
                  <a:cxn ang="T12">
                    <a:pos x="T4" y="T5"/>
                  </a:cxn>
                  <a:cxn ang="T13">
                    <a:pos x="T6" y="T7"/>
                  </a:cxn>
                  <a:cxn ang="T14">
                    <a:pos x="T8" y="T9"/>
                  </a:cxn>
                </a:cxnLst>
                <a:rect l="T15" t="T16" r="T17" b="T18"/>
                <a:pathLst>
                  <a:path w="673" h="673">
                    <a:moveTo>
                      <a:pt x="0" y="0"/>
                    </a:moveTo>
                    <a:lnTo>
                      <a:pt x="672" y="672"/>
                    </a:lnTo>
                    <a:lnTo>
                      <a:pt x="624" y="672"/>
                    </a:lnTo>
                    <a:lnTo>
                      <a:pt x="0" y="48"/>
                    </a:lnTo>
                    <a:lnTo>
                      <a:pt x="0"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sp>
            <p:nvSpPr>
              <p:cNvPr id="97295" name="Freeform 14"/>
              <p:cNvSpPr>
                <a:spLocks/>
              </p:cNvSpPr>
              <p:nvPr/>
            </p:nvSpPr>
            <p:spPr bwMode="auto">
              <a:xfrm>
                <a:off x="4367" y="3024"/>
                <a:ext cx="433" cy="721"/>
              </a:xfrm>
              <a:custGeom>
                <a:avLst/>
                <a:gdLst>
                  <a:gd name="T0" fmla="*/ 384 w 433"/>
                  <a:gd name="T1" fmla="*/ 0 h 721"/>
                  <a:gd name="T2" fmla="*/ 0 w 433"/>
                  <a:gd name="T3" fmla="*/ 720 h 721"/>
                  <a:gd name="T4" fmla="*/ 48 w 433"/>
                  <a:gd name="T5" fmla="*/ 720 h 721"/>
                  <a:gd name="T6" fmla="*/ 432 w 433"/>
                  <a:gd name="T7" fmla="*/ 0 h 721"/>
                  <a:gd name="T8" fmla="*/ 384 w 433"/>
                  <a:gd name="T9" fmla="*/ 0 h 721"/>
                  <a:gd name="T10" fmla="*/ 0 60000 65536"/>
                  <a:gd name="T11" fmla="*/ 0 60000 65536"/>
                  <a:gd name="T12" fmla="*/ 0 60000 65536"/>
                  <a:gd name="T13" fmla="*/ 0 60000 65536"/>
                  <a:gd name="T14" fmla="*/ 0 60000 65536"/>
                  <a:gd name="T15" fmla="*/ 0 w 433"/>
                  <a:gd name="T16" fmla="*/ 0 h 721"/>
                  <a:gd name="T17" fmla="*/ 433 w 433"/>
                  <a:gd name="T18" fmla="*/ 721 h 721"/>
                </a:gdLst>
                <a:ahLst/>
                <a:cxnLst>
                  <a:cxn ang="T10">
                    <a:pos x="T0" y="T1"/>
                  </a:cxn>
                  <a:cxn ang="T11">
                    <a:pos x="T2" y="T3"/>
                  </a:cxn>
                  <a:cxn ang="T12">
                    <a:pos x="T4" y="T5"/>
                  </a:cxn>
                  <a:cxn ang="T13">
                    <a:pos x="T6" y="T7"/>
                  </a:cxn>
                  <a:cxn ang="T14">
                    <a:pos x="T8" y="T9"/>
                  </a:cxn>
                </a:cxnLst>
                <a:rect l="T15" t="T16" r="T17" b="T18"/>
                <a:pathLst>
                  <a:path w="433" h="721">
                    <a:moveTo>
                      <a:pt x="384" y="0"/>
                    </a:moveTo>
                    <a:lnTo>
                      <a:pt x="0" y="720"/>
                    </a:lnTo>
                    <a:lnTo>
                      <a:pt x="48" y="720"/>
                    </a:lnTo>
                    <a:lnTo>
                      <a:pt x="432" y="0"/>
                    </a:lnTo>
                    <a:lnTo>
                      <a:pt x="384"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sp>
            <p:nvSpPr>
              <p:cNvPr id="97296" name="Freeform 15"/>
              <p:cNvSpPr>
                <a:spLocks/>
              </p:cNvSpPr>
              <p:nvPr/>
            </p:nvSpPr>
            <p:spPr bwMode="auto">
              <a:xfrm>
                <a:off x="4751" y="3024"/>
                <a:ext cx="337" cy="913"/>
              </a:xfrm>
              <a:custGeom>
                <a:avLst/>
                <a:gdLst>
                  <a:gd name="T0" fmla="*/ 0 w 337"/>
                  <a:gd name="T1" fmla="*/ 0 h 913"/>
                  <a:gd name="T2" fmla="*/ 288 w 337"/>
                  <a:gd name="T3" fmla="*/ 912 h 913"/>
                  <a:gd name="T4" fmla="*/ 336 w 337"/>
                  <a:gd name="T5" fmla="*/ 912 h 913"/>
                  <a:gd name="T6" fmla="*/ 48 w 337"/>
                  <a:gd name="T7" fmla="*/ 0 h 913"/>
                  <a:gd name="T8" fmla="*/ 0 w 337"/>
                  <a:gd name="T9" fmla="*/ 0 h 913"/>
                  <a:gd name="T10" fmla="*/ 0 60000 65536"/>
                  <a:gd name="T11" fmla="*/ 0 60000 65536"/>
                  <a:gd name="T12" fmla="*/ 0 60000 65536"/>
                  <a:gd name="T13" fmla="*/ 0 60000 65536"/>
                  <a:gd name="T14" fmla="*/ 0 60000 65536"/>
                  <a:gd name="T15" fmla="*/ 0 w 337"/>
                  <a:gd name="T16" fmla="*/ 0 h 913"/>
                  <a:gd name="T17" fmla="*/ 337 w 337"/>
                  <a:gd name="T18" fmla="*/ 913 h 913"/>
                </a:gdLst>
                <a:ahLst/>
                <a:cxnLst>
                  <a:cxn ang="T10">
                    <a:pos x="T0" y="T1"/>
                  </a:cxn>
                  <a:cxn ang="T11">
                    <a:pos x="T2" y="T3"/>
                  </a:cxn>
                  <a:cxn ang="T12">
                    <a:pos x="T4" y="T5"/>
                  </a:cxn>
                  <a:cxn ang="T13">
                    <a:pos x="T6" y="T7"/>
                  </a:cxn>
                  <a:cxn ang="T14">
                    <a:pos x="T8" y="T9"/>
                  </a:cxn>
                </a:cxnLst>
                <a:rect l="T15" t="T16" r="T17" b="T18"/>
                <a:pathLst>
                  <a:path w="337" h="913">
                    <a:moveTo>
                      <a:pt x="0" y="0"/>
                    </a:moveTo>
                    <a:lnTo>
                      <a:pt x="288" y="912"/>
                    </a:lnTo>
                    <a:lnTo>
                      <a:pt x="336" y="912"/>
                    </a:lnTo>
                    <a:lnTo>
                      <a:pt x="48" y="0"/>
                    </a:lnTo>
                    <a:lnTo>
                      <a:pt x="0"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grpSp>
        <p:sp>
          <p:nvSpPr>
            <p:cNvPr id="97286" name="Rectangle 16"/>
            <p:cNvSpPr>
              <a:spLocks noChangeArrowheads="1"/>
            </p:cNvSpPr>
            <p:nvPr/>
          </p:nvSpPr>
          <p:spPr bwMode="auto">
            <a:xfrm>
              <a:off x="4735" y="1584"/>
              <a:ext cx="633" cy="372"/>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sz="1700" b="1" dirty="0"/>
                <a:t>tripod</a:t>
              </a:r>
            </a:p>
          </p:txBody>
        </p:sp>
      </p:gr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80" name="Rectangle 3"/>
          <p:cNvSpPr>
            <a:spLocks noGrp="1" noChangeArrowheads="1"/>
          </p:cNvSpPr>
          <p:nvPr>
            <p:ph type="body" sz="half" idx="4294967295"/>
          </p:nvPr>
        </p:nvSpPr>
        <p:spPr>
          <a:xfrm>
            <a:off x="243840" y="1079183"/>
            <a:ext cx="3303270" cy="2898457"/>
          </a:xfrm>
        </p:spPr>
        <p:txBody>
          <a:bodyPr/>
          <a:lstStyle/>
          <a:p>
            <a:pPr eaLnBrk="1" hangingPunct="1">
              <a:buNone/>
            </a:pPr>
            <a:r>
              <a:rPr lang="en-US" sz="1900" dirty="0">
                <a:ea typeface="ＭＳ Ｐゴシック" charset="-128"/>
                <a:cs typeface="ＭＳ Ｐゴシック" charset="-128"/>
              </a:rPr>
              <a:t>Move the origin to a new location</a:t>
            </a:r>
          </a:p>
        </p:txBody>
      </p:sp>
      <p:pic>
        <p:nvPicPr>
          <p:cNvPr id="101381" name="Picture 4" descr="Translation"/>
          <p:cNvPicPr>
            <a:picLocks noChangeAspect="1" noChangeArrowheads="1"/>
          </p:cNvPicPr>
          <p:nvPr/>
        </p:nvPicPr>
        <p:blipFill>
          <a:blip r:embed="rId4">
            <a:lum bright="18000" contrast="6000"/>
          </a:blip>
          <a:srcRect/>
          <a:stretch>
            <a:fillRect/>
          </a:stretch>
        </p:blipFill>
        <p:spPr bwMode="auto">
          <a:xfrm>
            <a:off x="4297680" y="798195"/>
            <a:ext cx="2529840" cy="2308860"/>
          </a:xfrm>
          <a:prstGeom prst="rect">
            <a:avLst/>
          </a:prstGeom>
          <a:noFill/>
          <a:ln w="9525">
            <a:solidFill>
              <a:srgbClr val="CCCCFF"/>
            </a:solidFill>
            <a:miter lim="800000"/>
            <a:headEnd/>
            <a:tailEnd/>
          </a:ln>
        </p:spPr>
      </p:pic>
      <p:sp>
        <p:nvSpPr>
          <p:cNvPr id="530434" name="Rectangle 2"/>
          <p:cNvSpPr>
            <a:spLocks noGrp="1" noChangeArrowheads="1"/>
          </p:cNvSpPr>
          <p:nvPr>
            <p:ph type="title" idx="4294967295"/>
          </p:nvPr>
        </p:nvSpPr>
        <p:spPr>
          <a:xfrm>
            <a:off x="106045" y="0"/>
            <a:ext cx="6721475" cy="579438"/>
          </a:xfrm>
          <a:prstGeom prst="rect">
            <a:avLst/>
          </a:prstGeom>
        </p:spPr>
        <p:txBody>
          <a:bodyPr/>
          <a:lstStyle/>
          <a:p>
            <a:pPr eaLnBrk="1" hangingPunct="1"/>
            <a:r>
              <a:rPr lang="en-US" sz="2400" dirty="0">
                <a:effectLst/>
                <a:ea typeface="ＭＳ Ｐゴシック" charset="-128"/>
                <a:cs typeface="ＭＳ Ｐゴシック" charset="-128"/>
              </a:rPr>
              <a:t>Translation</a:t>
            </a:r>
            <a:endParaRPr lang="en-US" dirty="0">
              <a:effectLst/>
              <a:ea typeface="ＭＳ Ｐゴシック" charset="-128"/>
              <a:cs typeface="ＭＳ Ｐゴシック" charset="-128"/>
            </a:endParaRPr>
          </a:p>
        </p:txBody>
      </p:sp>
      <p:graphicFrame>
        <p:nvGraphicFramePr>
          <p:cNvPr id="101378" name="Object 2"/>
          <p:cNvGraphicFramePr>
            <a:graphicFrameLocks noGrp="1" noChangeAspect="1"/>
          </p:cNvGraphicFramePr>
          <p:nvPr>
            <p:ph sz="half" idx="4294967295"/>
          </p:nvPr>
        </p:nvGraphicFramePr>
        <p:xfrm>
          <a:off x="528638" y="1831975"/>
          <a:ext cx="2416175" cy="1587500"/>
        </p:xfrm>
        <a:graphic>
          <a:graphicData uri="http://schemas.openxmlformats.org/presentationml/2006/ole">
            <p:oleObj spid="_x0000_s322609" name="Equation" r:id="rId5" imgW="1739900" imgH="1143000" progId="Equation.3">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8" name="Rectangle 3"/>
          <p:cNvSpPr>
            <a:spLocks noGrp="1" noChangeArrowheads="1"/>
          </p:cNvSpPr>
          <p:nvPr>
            <p:ph type="body" sz="half" idx="4294967295"/>
          </p:nvPr>
        </p:nvSpPr>
        <p:spPr>
          <a:xfrm>
            <a:off x="243840" y="1079183"/>
            <a:ext cx="3303270" cy="2898457"/>
          </a:xfrm>
        </p:spPr>
        <p:txBody>
          <a:bodyPr/>
          <a:lstStyle/>
          <a:p>
            <a:pPr eaLnBrk="1" hangingPunct="1">
              <a:buNone/>
            </a:pPr>
            <a:r>
              <a:rPr lang="en-US" sz="1900" dirty="0">
                <a:ea typeface="ＭＳ Ｐゴシック" charset="-128"/>
                <a:cs typeface="ＭＳ Ｐゴシック" charset="-128"/>
              </a:rPr>
              <a:t>Stretch, mirror or decimate a coordinate direction</a:t>
            </a:r>
          </a:p>
        </p:txBody>
      </p:sp>
      <p:pic>
        <p:nvPicPr>
          <p:cNvPr id="103429" name="Picture 4" descr="Scale"/>
          <p:cNvPicPr>
            <a:picLocks noChangeAspect="1" noChangeArrowheads="1"/>
          </p:cNvPicPr>
          <p:nvPr/>
        </p:nvPicPr>
        <p:blipFill>
          <a:blip r:embed="rId4">
            <a:lum bright="24000" contrast="-12000"/>
          </a:blip>
          <a:srcRect/>
          <a:stretch>
            <a:fillRect/>
          </a:stretch>
        </p:blipFill>
        <p:spPr bwMode="auto">
          <a:xfrm>
            <a:off x="3891280" y="1457325"/>
            <a:ext cx="2887980" cy="1583055"/>
          </a:xfrm>
          <a:prstGeom prst="rect">
            <a:avLst/>
          </a:prstGeom>
          <a:noFill/>
          <a:ln w="9525">
            <a:solidFill>
              <a:srgbClr val="CCCCFF"/>
            </a:solidFill>
            <a:miter lim="800000"/>
            <a:headEnd/>
            <a:tailEnd/>
          </a:ln>
        </p:spPr>
      </p:pic>
      <p:sp>
        <p:nvSpPr>
          <p:cNvPr id="531458" name="Rectangle 2"/>
          <p:cNvSpPr>
            <a:spLocks noGrp="1" noChangeArrowheads="1"/>
          </p:cNvSpPr>
          <p:nvPr>
            <p:ph type="title" idx="4294967295"/>
          </p:nvPr>
        </p:nvSpPr>
        <p:spPr>
          <a:xfrm>
            <a:off x="57785" y="0"/>
            <a:ext cx="6721475" cy="579438"/>
          </a:xfrm>
          <a:prstGeom prst="rect">
            <a:avLst/>
          </a:prstGeom>
        </p:spPr>
        <p:txBody>
          <a:bodyPr/>
          <a:lstStyle/>
          <a:p>
            <a:pPr eaLnBrk="1" hangingPunct="1"/>
            <a:r>
              <a:rPr lang="en-US" sz="2400" dirty="0">
                <a:effectLst/>
                <a:ea typeface="ＭＳ Ｐゴシック" charset="-128"/>
                <a:cs typeface="ＭＳ Ｐゴシック" charset="-128"/>
              </a:rPr>
              <a:t>Scale</a:t>
            </a:r>
            <a:endParaRPr lang="en-US" dirty="0">
              <a:effectLst/>
              <a:ea typeface="ＭＳ Ｐゴシック" charset="-128"/>
              <a:cs typeface="ＭＳ Ｐゴシック" charset="-128"/>
            </a:endParaRPr>
          </a:p>
        </p:txBody>
      </p:sp>
      <p:sp>
        <p:nvSpPr>
          <p:cNvPr id="103430" name="Text Box 5"/>
          <p:cNvSpPr txBox="1">
            <a:spLocks noChangeArrowheads="1"/>
          </p:cNvSpPr>
          <p:nvPr/>
        </p:nvSpPr>
        <p:spPr bwMode="auto">
          <a:xfrm>
            <a:off x="4169410" y="3120390"/>
            <a:ext cx="2458720" cy="317551"/>
          </a:xfrm>
          <a:prstGeom prst="rect">
            <a:avLst/>
          </a:prstGeom>
          <a:noFill/>
          <a:ln w="9525">
            <a:noFill/>
            <a:miter lim="800000"/>
            <a:headEnd/>
            <a:tailEnd/>
          </a:ln>
        </p:spPr>
        <p:txBody>
          <a:bodyPr lIns="65306" tIns="32653" rIns="65306" bIns="32653">
            <a:prstTxWarp prst="textNoShape">
              <a:avLst/>
            </a:prstTxWarp>
            <a:spAutoFit/>
          </a:bodyPr>
          <a:lstStyle/>
          <a:p>
            <a:pPr eaLnBrk="0" hangingPunct="0">
              <a:lnSpc>
                <a:spcPct val="90000"/>
              </a:lnSpc>
              <a:spcBef>
                <a:spcPct val="20000"/>
              </a:spcBef>
              <a:buSzPct val="60000"/>
              <a:buFont typeface="ZapfDingbats" pitchFamily="82" charset="2"/>
              <a:buNone/>
            </a:pPr>
            <a:r>
              <a:rPr lang="en-US" sz="900" dirty="0"/>
              <a:t>Note, there’s a translation applied here to make things easier to see</a:t>
            </a:r>
          </a:p>
        </p:txBody>
      </p:sp>
      <p:graphicFrame>
        <p:nvGraphicFramePr>
          <p:cNvPr id="103426" name="Object 2"/>
          <p:cNvGraphicFramePr>
            <a:graphicFrameLocks noGrp="1" noChangeAspect="1"/>
          </p:cNvGraphicFramePr>
          <p:nvPr>
            <p:ph sz="half" idx="4294967295"/>
          </p:nvPr>
        </p:nvGraphicFramePr>
        <p:xfrm>
          <a:off x="676275" y="1981200"/>
          <a:ext cx="2266950" cy="1360488"/>
        </p:xfrm>
        <a:graphic>
          <a:graphicData uri="http://schemas.openxmlformats.org/presentationml/2006/ole">
            <p:oleObj spid="_x0000_s324657" name="Equation" r:id="rId5" imgW="1905000" imgH="1143000" progId="Equation.3">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p:txBody>
          <a:bodyPr/>
          <a:lstStyle/>
          <a:p>
            <a:pPr eaLnBrk="1" hangingPunct="1">
              <a:buNone/>
            </a:pPr>
            <a:r>
              <a:rPr lang="en-US" dirty="0">
                <a:ea typeface="ＭＳ Ｐゴシック" charset="-128"/>
                <a:cs typeface="ＭＳ Ｐゴシック" charset="-128"/>
              </a:rPr>
              <a:t>Rotate coordinate system about an axis in space</a:t>
            </a:r>
          </a:p>
        </p:txBody>
      </p:sp>
      <p:sp>
        <p:nvSpPr>
          <p:cNvPr id="532482" name="Rectangle 2"/>
          <p:cNvSpPr>
            <a:spLocks noGrp="1" noChangeArrowheads="1"/>
          </p:cNvSpPr>
          <p:nvPr>
            <p:ph type="title" idx="4294967295"/>
          </p:nvPr>
        </p:nvSpPr>
        <p:spPr>
          <a:xfrm>
            <a:off x="365125" y="0"/>
            <a:ext cx="6721475" cy="579438"/>
          </a:xfrm>
          <a:prstGeom prst="rect">
            <a:avLst/>
          </a:prstGeom>
        </p:spPr>
        <p:txBody>
          <a:bodyPr/>
          <a:lstStyle/>
          <a:p>
            <a:pPr eaLnBrk="1" hangingPunct="1"/>
            <a:r>
              <a:rPr lang="en-US" sz="2400" dirty="0">
                <a:effectLst/>
                <a:ea typeface="ＭＳ Ｐゴシック" charset="-128"/>
                <a:cs typeface="ＭＳ Ｐゴシック" charset="-128"/>
              </a:rPr>
              <a:t>Rotation</a:t>
            </a:r>
            <a:endParaRPr lang="en-US" dirty="0">
              <a:effectLst/>
              <a:ea typeface="ＭＳ Ｐゴシック" charset="-128"/>
              <a:cs typeface="ＭＳ Ｐゴシック" charset="-128"/>
            </a:endParaRPr>
          </a:p>
        </p:txBody>
      </p:sp>
      <p:pic>
        <p:nvPicPr>
          <p:cNvPr id="105476" name="Picture 4" descr="Rotate"/>
          <p:cNvPicPr>
            <a:picLocks noChangeAspect="1" noChangeArrowheads="1"/>
          </p:cNvPicPr>
          <p:nvPr/>
        </p:nvPicPr>
        <p:blipFill>
          <a:blip r:embed="rId3">
            <a:lum bright="24000"/>
          </a:blip>
          <a:srcRect/>
          <a:stretch>
            <a:fillRect/>
          </a:stretch>
        </p:blipFill>
        <p:spPr bwMode="auto">
          <a:xfrm>
            <a:off x="1747520" y="1649730"/>
            <a:ext cx="2659380" cy="2143125"/>
          </a:xfrm>
          <a:prstGeom prst="rect">
            <a:avLst/>
          </a:prstGeom>
          <a:noFill/>
          <a:ln w="9525">
            <a:solidFill>
              <a:srgbClr val="CCCCFF"/>
            </a:solidFill>
            <a:miter lim="800000"/>
            <a:headEnd/>
            <a:tailEnd/>
          </a:ln>
        </p:spPr>
      </p:pic>
      <p:sp>
        <p:nvSpPr>
          <p:cNvPr id="105477" name="Text Box 5"/>
          <p:cNvSpPr txBox="1">
            <a:spLocks noChangeArrowheads="1"/>
          </p:cNvSpPr>
          <p:nvPr/>
        </p:nvSpPr>
        <p:spPr bwMode="auto">
          <a:xfrm>
            <a:off x="4714240" y="2425065"/>
            <a:ext cx="2275840" cy="345507"/>
          </a:xfrm>
          <a:prstGeom prst="rect">
            <a:avLst/>
          </a:prstGeom>
          <a:noFill/>
          <a:ln w="9525">
            <a:noFill/>
            <a:miter lim="800000"/>
            <a:headEnd/>
            <a:tailEnd/>
          </a:ln>
        </p:spPr>
        <p:txBody>
          <a:bodyPr lIns="65306" tIns="32653" rIns="65306" bIns="32653">
            <a:prstTxWarp prst="textNoShape">
              <a:avLst/>
            </a:prstTxWarp>
            <a:spAutoFit/>
          </a:bodyPr>
          <a:lstStyle/>
          <a:p>
            <a:pPr eaLnBrk="0" hangingPunct="0">
              <a:lnSpc>
                <a:spcPct val="90000"/>
              </a:lnSpc>
              <a:spcBef>
                <a:spcPct val="20000"/>
              </a:spcBef>
              <a:buSzPct val="60000"/>
              <a:buFont typeface="ZapfDingbats" pitchFamily="82" charset="2"/>
              <a:buNone/>
            </a:pPr>
            <a:r>
              <a:rPr lang="en-US" sz="1000" dirty="0"/>
              <a:t>Note, there’s a translation applied here to make things easier to see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700"/>
            <a:ext cx="6721475" cy="609600"/>
          </a:xfrm>
          <a:prstGeom prst="rect">
            <a:avLst/>
          </a:prstGeom>
        </p:spPr>
        <p:txBody>
          <a:bodyPr/>
          <a:lstStyle/>
          <a:p>
            <a:r>
              <a:rPr lang="en-US" sz="2400" dirty="0" smtClean="0">
                <a:effectLst/>
              </a:rPr>
              <a:t>Vertex </a:t>
            </a:r>
            <a:r>
              <a:rPr lang="en-US" sz="2400" dirty="0" err="1" smtClean="0">
                <a:effectLst/>
              </a:rPr>
              <a:t>Shader</a:t>
            </a:r>
            <a:r>
              <a:rPr lang="en-US" sz="2400" dirty="0" smtClean="0">
                <a:effectLst/>
              </a:rPr>
              <a:t> for Rotation of Cube</a:t>
            </a:r>
            <a:endParaRPr lang="en-US" sz="2400" dirty="0">
              <a:effectLst/>
            </a:endParaRPr>
          </a:p>
        </p:txBody>
      </p:sp>
      <p:sp>
        <p:nvSpPr>
          <p:cNvPr id="3" name="TextBox 2"/>
          <p:cNvSpPr txBox="1"/>
          <p:nvPr/>
        </p:nvSpPr>
        <p:spPr>
          <a:xfrm>
            <a:off x="228600" y="551064"/>
            <a:ext cx="7086600" cy="3416320"/>
          </a:xfrm>
          <a:prstGeom prst="rect">
            <a:avLst/>
          </a:prstGeom>
          <a:noFill/>
        </p:spPr>
        <p:txBody>
          <a:bodyPr wrap="square" rtlCol="0">
            <a:spAutoFit/>
          </a:bodyPr>
          <a:lstStyle/>
          <a:p>
            <a:r>
              <a:rPr lang="en-US" dirty="0" smtClean="0">
                <a:solidFill>
                  <a:srgbClr val="0000FF"/>
                </a:solidFill>
                <a:latin typeface="Consolas" pitchFamily="49" charset="0"/>
                <a:cs typeface="Consolas" pitchFamily="49" charset="0"/>
              </a:rPr>
              <a:t>in vec4 </a:t>
            </a:r>
            <a:r>
              <a:rPr lang="en-US" dirty="0" err="1" smtClean="0">
                <a:solidFill>
                  <a:srgbClr val="0000FF"/>
                </a:solidFill>
                <a:latin typeface="Consolas" pitchFamily="49" charset="0"/>
                <a:cs typeface="Consolas" pitchFamily="49" charset="0"/>
              </a:rPr>
              <a:t>vPosition</a:t>
            </a:r>
            <a:r>
              <a:rPr lang="en-US" dirty="0" smtClean="0">
                <a:solidFill>
                  <a:srgbClr val="0000FF"/>
                </a:solidFill>
                <a:latin typeface="Consolas" pitchFamily="49" charset="0"/>
                <a:cs typeface="Consolas" pitchFamily="49" charset="0"/>
              </a:rPr>
              <a:t>;</a:t>
            </a:r>
          </a:p>
          <a:p>
            <a:r>
              <a:rPr lang="en-US" dirty="0" smtClean="0">
                <a:solidFill>
                  <a:srgbClr val="0000FF"/>
                </a:solidFill>
                <a:latin typeface="Consolas" pitchFamily="49" charset="0"/>
                <a:cs typeface="Consolas" pitchFamily="49" charset="0"/>
              </a:rPr>
              <a:t>in vec4 </a:t>
            </a:r>
            <a:r>
              <a:rPr lang="en-US" dirty="0" err="1" smtClean="0">
                <a:solidFill>
                  <a:srgbClr val="0000FF"/>
                </a:solidFill>
                <a:latin typeface="Consolas" pitchFamily="49" charset="0"/>
                <a:cs typeface="Consolas" pitchFamily="49" charset="0"/>
              </a:rPr>
              <a:t>vColor</a:t>
            </a:r>
            <a:r>
              <a:rPr lang="en-US" dirty="0" smtClean="0">
                <a:solidFill>
                  <a:srgbClr val="0000FF"/>
                </a:solidFill>
                <a:latin typeface="Consolas" pitchFamily="49" charset="0"/>
                <a:cs typeface="Consolas" pitchFamily="49" charset="0"/>
              </a:rPr>
              <a:t>;</a:t>
            </a:r>
          </a:p>
          <a:p>
            <a:r>
              <a:rPr lang="en-US" dirty="0" smtClean="0">
                <a:solidFill>
                  <a:srgbClr val="0000FF"/>
                </a:solidFill>
                <a:latin typeface="Consolas" pitchFamily="49" charset="0"/>
                <a:cs typeface="Consolas" pitchFamily="49" charset="0"/>
              </a:rPr>
              <a:t>out vec4 color;</a:t>
            </a:r>
          </a:p>
          <a:p>
            <a:r>
              <a:rPr lang="en-US" dirty="0" smtClean="0">
                <a:solidFill>
                  <a:srgbClr val="0000FF"/>
                </a:solidFill>
                <a:latin typeface="Consolas" pitchFamily="49" charset="0"/>
                <a:cs typeface="Consolas" pitchFamily="49" charset="0"/>
              </a:rPr>
              <a:t>uniform vec3 theta;</a:t>
            </a:r>
          </a:p>
          <a:p>
            <a:endParaRPr lang="en-US" dirty="0" smtClean="0">
              <a:solidFill>
                <a:srgbClr val="0000FF"/>
              </a:solidFill>
              <a:latin typeface="Consolas" pitchFamily="49" charset="0"/>
              <a:cs typeface="Consolas" pitchFamily="49" charset="0"/>
            </a:endParaRPr>
          </a:p>
          <a:p>
            <a:r>
              <a:rPr lang="en-US" dirty="0" smtClean="0">
                <a:solidFill>
                  <a:srgbClr val="0000FF"/>
                </a:solidFill>
                <a:latin typeface="Consolas" pitchFamily="49" charset="0"/>
                <a:cs typeface="Consolas" pitchFamily="49" charset="0"/>
              </a:rPr>
              <a:t>void main() </a:t>
            </a:r>
          </a:p>
          <a:p>
            <a:r>
              <a:rPr lang="en-US" dirty="0" smtClean="0">
                <a:solidFill>
                  <a:srgbClr val="0000FF"/>
                </a:solidFill>
                <a:latin typeface="Consolas" pitchFamily="49" charset="0"/>
                <a:cs typeface="Consolas" pitchFamily="49" charset="0"/>
              </a:rPr>
              <a:t>{</a:t>
            </a:r>
          </a:p>
          <a:p>
            <a:r>
              <a:rPr lang="en-US" dirty="0" smtClean="0">
                <a:solidFill>
                  <a:srgbClr val="0000FF"/>
                </a:solidFill>
                <a:latin typeface="Consolas" pitchFamily="49" charset="0"/>
                <a:cs typeface="Consolas" pitchFamily="49" charset="0"/>
              </a:rPr>
              <a:t>    // Compute the </a:t>
            </a:r>
            <a:r>
              <a:rPr lang="en-US" dirty="0" err="1" smtClean="0">
                <a:solidFill>
                  <a:srgbClr val="0000FF"/>
                </a:solidFill>
                <a:latin typeface="Consolas" pitchFamily="49" charset="0"/>
                <a:cs typeface="Consolas" pitchFamily="49" charset="0"/>
              </a:rPr>
              <a:t>sines</a:t>
            </a:r>
            <a:r>
              <a:rPr lang="en-US" dirty="0" smtClean="0">
                <a:solidFill>
                  <a:srgbClr val="0000FF"/>
                </a:solidFill>
                <a:latin typeface="Consolas" pitchFamily="49" charset="0"/>
                <a:cs typeface="Consolas" pitchFamily="49" charset="0"/>
              </a:rPr>
              <a:t> and cosines of theta for</a:t>
            </a:r>
          </a:p>
          <a:p>
            <a:r>
              <a:rPr lang="en-US" dirty="0" smtClean="0">
                <a:solidFill>
                  <a:srgbClr val="0000FF"/>
                </a:solidFill>
                <a:latin typeface="Consolas" pitchFamily="49" charset="0"/>
                <a:cs typeface="Consolas" pitchFamily="49" charset="0"/>
              </a:rPr>
              <a:t>    // each of the three axes in one computation.</a:t>
            </a:r>
          </a:p>
          <a:p>
            <a:r>
              <a:rPr lang="en-US" dirty="0" smtClean="0">
                <a:solidFill>
                  <a:srgbClr val="0000FF"/>
                </a:solidFill>
                <a:latin typeface="Consolas" pitchFamily="49" charset="0"/>
                <a:cs typeface="Consolas" pitchFamily="49" charset="0"/>
              </a:rPr>
              <a:t>    vec3 angles = radians( theta );</a:t>
            </a:r>
          </a:p>
          <a:p>
            <a:r>
              <a:rPr lang="en-US" dirty="0" smtClean="0">
                <a:solidFill>
                  <a:srgbClr val="0000FF"/>
                </a:solidFill>
                <a:latin typeface="Consolas" pitchFamily="49" charset="0"/>
                <a:cs typeface="Consolas" pitchFamily="49" charset="0"/>
              </a:rPr>
              <a:t>    vec3 </a:t>
            </a:r>
            <a:r>
              <a:rPr lang="en-US" dirty="0" err="1" smtClean="0">
                <a:solidFill>
                  <a:srgbClr val="0000FF"/>
                </a:solidFill>
                <a:latin typeface="Consolas" pitchFamily="49" charset="0"/>
                <a:cs typeface="Consolas" pitchFamily="49" charset="0"/>
              </a:rPr>
              <a:t>c</a:t>
            </a:r>
            <a:r>
              <a:rPr lang="en-US" dirty="0" smtClean="0">
                <a:solidFill>
                  <a:srgbClr val="0000FF"/>
                </a:solidFill>
                <a:latin typeface="Consolas" pitchFamily="49" charset="0"/>
                <a:cs typeface="Consolas" pitchFamily="49" charset="0"/>
              </a:rPr>
              <a:t> = </a:t>
            </a:r>
            <a:r>
              <a:rPr lang="en-US" dirty="0" err="1" smtClean="0">
                <a:solidFill>
                  <a:srgbClr val="0000FF"/>
                </a:solidFill>
                <a:latin typeface="Consolas" pitchFamily="49" charset="0"/>
                <a:cs typeface="Consolas" pitchFamily="49" charset="0"/>
              </a:rPr>
              <a:t>cos</a:t>
            </a:r>
            <a:r>
              <a:rPr lang="en-US" dirty="0" smtClean="0">
                <a:solidFill>
                  <a:srgbClr val="0000FF"/>
                </a:solidFill>
                <a:latin typeface="Consolas" pitchFamily="49" charset="0"/>
                <a:cs typeface="Consolas" pitchFamily="49" charset="0"/>
              </a:rPr>
              <a:t>( angles );</a:t>
            </a:r>
          </a:p>
          <a:p>
            <a:r>
              <a:rPr lang="en-US" dirty="0" smtClean="0">
                <a:solidFill>
                  <a:srgbClr val="0000FF"/>
                </a:solidFill>
                <a:latin typeface="Consolas" pitchFamily="49" charset="0"/>
                <a:cs typeface="Consolas" pitchFamily="49" charset="0"/>
              </a:rPr>
              <a:t>    vec3 s = sin( angles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6721475" cy="609600"/>
          </a:xfrm>
          <a:prstGeom prst="rect">
            <a:avLst/>
          </a:prstGeom>
        </p:spPr>
        <p:txBody>
          <a:bodyPr/>
          <a:lstStyle/>
          <a:p>
            <a:r>
              <a:rPr lang="en-US" sz="2400" dirty="0" smtClean="0"/>
              <a:t>Vertex Shader for Rotation of Cube</a:t>
            </a:r>
            <a:endParaRPr lang="en-US" sz="2400" dirty="0"/>
          </a:p>
        </p:txBody>
      </p:sp>
      <p:sp>
        <p:nvSpPr>
          <p:cNvPr id="3" name="TextBox 2"/>
          <p:cNvSpPr txBox="1"/>
          <p:nvPr/>
        </p:nvSpPr>
        <p:spPr>
          <a:xfrm>
            <a:off x="76200" y="609600"/>
            <a:ext cx="7086600" cy="3416320"/>
          </a:xfrm>
          <a:prstGeom prst="rect">
            <a:avLst/>
          </a:prstGeom>
          <a:noFill/>
        </p:spPr>
        <p:txBody>
          <a:bodyPr wrap="square" rtlCol="0">
            <a:spAutoFit/>
          </a:bodyPr>
          <a:lstStyle/>
          <a:p>
            <a:r>
              <a:rPr lang="en-US" dirty="0" smtClean="0">
                <a:solidFill>
                  <a:srgbClr val="0000FF"/>
                </a:solidFill>
                <a:latin typeface="Consolas" pitchFamily="49" charset="0"/>
                <a:cs typeface="Consolas" pitchFamily="49" charset="0"/>
              </a:rPr>
              <a:t>    // Remember: these matrices are column-major</a:t>
            </a:r>
          </a:p>
          <a:p>
            <a:endParaRPr lang="en-US" dirty="0" smtClean="0">
              <a:solidFill>
                <a:srgbClr val="0000FF"/>
              </a:solidFill>
              <a:latin typeface="Consolas" pitchFamily="49" charset="0"/>
              <a:cs typeface="Consolas" pitchFamily="49" charset="0"/>
            </a:endParaRPr>
          </a:p>
          <a:p>
            <a:r>
              <a:rPr lang="en-US" dirty="0" smtClean="0">
                <a:solidFill>
                  <a:srgbClr val="0000FF"/>
                </a:solidFill>
                <a:latin typeface="Consolas" pitchFamily="49" charset="0"/>
                <a:cs typeface="Consolas" pitchFamily="49" charset="0"/>
              </a:rPr>
              <a:t>    mat4 </a:t>
            </a:r>
            <a:r>
              <a:rPr lang="en-US" dirty="0" err="1" smtClean="0">
                <a:solidFill>
                  <a:srgbClr val="0000FF"/>
                </a:solidFill>
                <a:latin typeface="Consolas" pitchFamily="49" charset="0"/>
                <a:cs typeface="Consolas" pitchFamily="49" charset="0"/>
              </a:rPr>
              <a:t>rx</a:t>
            </a:r>
            <a:r>
              <a:rPr lang="en-US" dirty="0" smtClean="0">
                <a:solidFill>
                  <a:srgbClr val="0000FF"/>
                </a:solidFill>
                <a:latin typeface="Consolas" pitchFamily="49" charset="0"/>
                <a:cs typeface="Consolas" pitchFamily="49" charset="0"/>
              </a:rPr>
              <a:t> = mat4( 1.0,  0.0,  0.0, 0.0,</a:t>
            </a:r>
          </a:p>
          <a:p>
            <a:r>
              <a:rPr lang="en-US" dirty="0" smtClean="0">
                <a:solidFill>
                  <a:srgbClr val="0000FF"/>
                </a:solidFill>
                <a:latin typeface="Consolas" pitchFamily="49" charset="0"/>
                <a:cs typeface="Consolas" pitchFamily="49" charset="0"/>
              </a:rPr>
              <a:t>                    0.0,  </a:t>
            </a:r>
            <a:r>
              <a:rPr lang="en-US" dirty="0" err="1" smtClean="0">
                <a:solidFill>
                  <a:srgbClr val="0000FF"/>
                </a:solidFill>
                <a:latin typeface="Consolas" pitchFamily="49" charset="0"/>
                <a:cs typeface="Consolas" pitchFamily="49" charset="0"/>
              </a:rPr>
              <a:t>c.x</a:t>
            </a:r>
            <a:r>
              <a:rPr lang="en-US" dirty="0" smtClean="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s.x</a:t>
            </a:r>
            <a:r>
              <a:rPr lang="en-US" dirty="0" smtClean="0">
                <a:solidFill>
                  <a:srgbClr val="0000FF"/>
                </a:solidFill>
                <a:latin typeface="Consolas" pitchFamily="49" charset="0"/>
                <a:cs typeface="Consolas" pitchFamily="49" charset="0"/>
              </a:rPr>
              <a:t>, 0.0,</a:t>
            </a:r>
          </a:p>
          <a:p>
            <a:r>
              <a:rPr lang="en-US" dirty="0" smtClean="0">
                <a:solidFill>
                  <a:srgbClr val="0000FF"/>
                </a:solidFill>
                <a:latin typeface="Consolas" pitchFamily="49" charset="0"/>
                <a:cs typeface="Consolas" pitchFamily="49" charset="0"/>
              </a:rPr>
              <a:t>                    0.0, -</a:t>
            </a:r>
            <a:r>
              <a:rPr lang="en-US" dirty="0" err="1" smtClean="0">
                <a:solidFill>
                  <a:srgbClr val="0000FF"/>
                </a:solidFill>
                <a:latin typeface="Consolas" pitchFamily="49" charset="0"/>
                <a:cs typeface="Consolas" pitchFamily="49" charset="0"/>
              </a:rPr>
              <a:t>s.x</a:t>
            </a:r>
            <a:r>
              <a:rPr lang="en-US" dirty="0" smtClean="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c.x</a:t>
            </a:r>
            <a:r>
              <a:rPr lang="en-US" dirty="0" smtClean="0">
                <a:solidFill>
                  <a:srgbClr val="0000FF"/>
                </a:solidFill>
                <a:latin typeface="Consolas" pitchFamily="49" charset="0"/>
                <a:cs typeface="Consolas" pitchFamily="49" charset="0"/>
              </a:rPr>
              <a:t>, 0.0,</a:t>
            </a:r>
          </a:p>
          <a:p>
            <a:r>
              <a:rPr lang="en-US" dirty="0" smtClean="0">
                <a:solidFill>
                  <a:srgbClr val="0000FF"/>
                </a:solidFill>
                <a:latin typeface="Consolas" pitchFamily="49" charset="0"/>
                <a:cs typeface="Consolas" pitchFamily="49" charset="0"/>
              </a:rPr>
              <a:t>                    0.0,  0.0,  0.0, 1.0 );</a:t>
            </a:r>
          </a:p>
          <a:p>
            <a:endParaRPr lang="en-US" dirty="0" smtClean="0">
              <a:solidFill>
                <a:srgbClr val="0000FF"/>
              </a:solidFill>
              <a:latin typeface="Consolas" pitchFamily="49" charset="0"/>
              <a:cs typeface="Consolas" pitchFamily="49" charset="0"/>
            </a:endParaRPr>
          </a:p>
          <a:p>
            <a:r>
              <a:rPr lang="en-US" dirty="0" smtClean="0">
                <a:solidFill>
                  <a:srgbClr val="0000FF"/>
                </a:solidFill>
                <a:latin typeface="Consolas" pitchFamily="49" charset="0"/>
                <a:cs typeface="Consolas" pitchFamily="49" charset="0"/>
              </a:rPr>
              <a:t>    mat4 </a:t>
            </a:r>
            <a:r>
              <a:rPr lang="en-US" dirty="0" err="1" smtClean="0">
                <a:solidFill>
                  <a:srgbClr val="0000FF"/>
                </a:solidFill>
                <a:latin typeface="Consolas" pitchFamily="49" charset="0"/>
                <a:cs typeface="Consolas" pitchFamily="49" charset="0"/>
              </a:rPr>
              <a:t>ry</a:t>
            </a:r>
            <a:r>
              <a:rPr lang="en-US" dirty="0" smtClean="0">
                <a:solidFill>
                  <a:srgbClr val="0000FF"/>
                </a:solidFill>
                <a:latin typeface="Consolas" pitchFamily="49" charset="0"/>
                <a:cs typeface="Consolas" pitchFamily="49" charset="0"/>
              </a:rPr>
              <a:t> = mat4( </a:t>
            </a:r>
            <a:r>
              <a:rPr lang="en-US" dirty="0" err="1" smtClean="0">
                <a:solidFill>
                  <a:srgbClr val="0000FF"/>
                </a:solidFill>
                <a:latin typeface="Consolas" pitchFamily="49" charset="0"/>
                <a:cs typeface="Consolas" pitchFamily="49" charset="0"/>
              </a:rPr>
              <a:t>c.y</a:t>
            </a:r>
            <a:r>
              <a:rPr lang="en-US" dirty="0" smtClean="0">
                <a:solidFill>
                  <a:srgbClr val="0000FF"/>
                </a:solidFill>
                <a:latin typeface="Consolas" pitchFamily="49" charset="0"/>
                <a:cs typeface="Consolas" pitchFamily="49" charset="0"/>
              </a:rPr>
              <a:t>, 0.0, -</a:t>
            </a:r>
            <a:r>
              <a:rPr lang="en-US" dirty="0" err="1" smtClean="0">
                <a:solidFill>
                  <a:srgbClr val="0000FF"/>
                </a:solidFill>
                <a:latin typeface="Consolas" pitchFamily="49" charset="0"/>
                <a:cs typeface="Consolas" pitchFamily="49" charset="0"/>
              </a:rPr>
              <a:t>s.y</a:t>
            </a:r>
            <a:r>
              <a:rPr lang="en-US" dirty="0" smtClean="0">
                <a:solidFill>
                  <a:srgbClr val="0000FF"/>
                </a:solidFill>
                <a:latin typeface="Consolas" pitchFamily="49" charset="0"/>
                <a:cs typeface="Consolas" pitchFamily="49" charset="0"/>
              </a:rPr>
              <a:t>, 0.0,</a:t>
            </a:r>
          </a:p>
          <a:p>
            <a:r>
              <a:rPr lang="en-US" dirty="0" smtClean="0">
                <a:solidFill>
                  <a:srgbClr val="0000FF"/>
                </a:solidFill>
                <a:latin typeface="Consolas" pitchFamily="49" charset="0"/>
                <a:cs typeface="Consolas" pitchFamily="49" charset="0"/>
              </a:rPr>
              <a:t>                    0.0, 1.0,  0.0, 0.0,</a:t>
            </a:r>
          </a:p>
          <a:p>
            <a:r>
              <a:rPr lang="en-US" dirty="0" smtClean="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s.y</a:t>
            </a:r>
            <a:r>
              <a:rPr lang="en-US" dirty="0" smtClean="0">
                <a:solidFill>
                  <a:srgbClr val="0000FF"/>
                </a:solidFill>
                <a:latin typeface="Consolas" pitchFamily="49" charset="0"/>
                <a:cs typeface="Consolas" pitchFamily="49" charset="0"/>
              </a:rPr>
              <a:t>, 0.0,  </a:t>
            </a:r>
            <a:r>
              <a:rPr lang="en-US" dirty="0" err="1" smtClean="0">
                <a:solidFill>
                  <a:srgbClr val="0000FF"/>
                </a:solidFill>
                <a:latin typeface="Consolas" pitchFamily="49" charset="0"/>
                <a:cs typeface="Consolas" pitchFamily="49" charset="0"/>
              </a:rPr>
              <a:t>c.y</a:t>
            </a:r>
            <a:r>
              <a:rPr lang="en-US" dirty="0" smtClean="0">
                <a:solidFill>
                  <a:srgbClr val="0000FF"/>
                </a:solidFill>
                <a:latin typeface="Consolas" pitchFamily="49" charset="0"/>
                <a:cs typeface="Consolas" pitchFamily="49" charset="0"/>
              </a:rPr>
              <a:t>, 0.0,</a:t>
            </a:r>
          </a:p>
          <a:p>
            <a:r>
              <a:rPr lang="en-US" dirty="0" smtClean="0">
                <a:solidFill>
                  <a:srgbClr val="0000FF"/>
                </a:solidFill>
                <a:latin typeface="Consolas" pitchFamily="49" charset="0"/>
                <a:cs typeface="Consolas" pitchFamily="49" charset="0"/>
              </a:rPr>
              <a:t>                    0.0, 0.0,  0.0, 1.0 );</a:t>
            </a:r>
          </a:p>
          <a:p>
            <a:endParaRPr lang="en-US" dirty="0" smtClean="0">
              <a:solidFill>
                <a:srgbClr val="0000FF"/>
              </a:solidFill>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6721475" cy="609600"/>
          </a:xfrm>
          <a:prstGeom prst="rect">
            <a:avLst/>
          </a:prstGeom>
        </p:spPr>
        <p:txBody>
          <a:bodyPr/>
          <a:lstStyle/>
          <a:p>
            <a:r>
              <a:rPr lang="en-US" sz="2400" dirty="0" smtClean="0"/>
              <a:t>Vertex Shader for Rotation of Cube</a:t>
            </a:r>
            <a:endParaRPr lang="en-US" sz="2400" dirty="0"/>
          </a:p>
        </p:txBody>
      </p:sp>
      <p:sp>
        <p:nvSpPr>
          <p:cNvPr id="3" name="TextBox 2"/>
          <p:cNvSpPr txBox="1"/>
          <p:nvPr/>
        </p:nvSpPr>
        <p:spPr>
          <a:xfrm>
            <a:off x="457200" y="609600"/>
            <a:ext cx="6705600" cy="2585323"/>
          </a:xfrm>
          <a:prstGeom prst="rect">
            <a:avLst/>
          </a:prstGeom>
          <a:noFill/>
        </p:spPr>
        <p:txBody>
          <a:bodyPr wrap="square" rtlCol="0">
            <a:spAutoFit/>
          </a:bodyPr>
          <a:lstStyle/>
          <a:p>
            <a:endParaRPr lang="en-US" dirty="0" smtClean="0">
              <a:solidFill>
                <a:srgbClr val="0000FF"/>
              </a:solidFill>
              <a:latin typeface="Consolas" pitchFamily="49" charset="0"/>
              <a:cs typeface="Consolas" pitchFamily="49" charset="0"/>
            </a:endParaRPr>
          </a:p>
          <a:p>
            <a:r>
              <a:rPr lang="en-US" dirty="0" smtClean="0">
                <a:solidFill>
                  <a:srgbClr val="0000FF"/>
                </a:solidFill>
                <a:latin typeface="Consolas" pitchFamily="49" charset="0"/>
                <a:cs typeface="Consolas" pitchFamily="49" charset="0"/>
              </a:rPr>
              <a:t>    mat4 </a:t>
            </a:r>
            <a:r>
              <a:rPr lang="en-US" dirty="0" err="1" smtClean="0">
                <a:solidFill>
                  <a:srgbClr val="0000FF"/>
                </a:solidFill>
                <a:latin typeface="Consolas" pitchFamily="49" charset="0"/>
                <a:cs typeface="Consolas" pitchFamily="49" charset="0"/>
              </a:rPr>
              <a:t>rz</a:t>
            </a:r>
            <a:r>
              <a:rPr lang="en-US" dirty="0" smtClean="0">
                <a:solidFill>
                  <a:srgbClr val="0000FF"/>
                </a:solidFill>
                <a:latin typeface="Consolas" pitchFamily="49" charset="0"/>
                <a:cs typeface="Consolas" pitchFamily="49" charset="0"/>
              </a:rPr>
              <a:t> = mat4( </a:t>
            </a:r>
            <a:r>
              <a:rPr lang="en-US" dirty="0" err="1" smtClean="0">
                <a:solidFill>
                  <a:srgbClr val="0000FF"/>
                </a:solidFill>
                <a:latin typeface="Consolas" pitchFamily="49" charset="0"/>
                <a:cs typeface="Consolas" pitchFamily="49" charset="0"/>
              </a:rPr>
              <a:t>c.z</a:t>
            </a:r>
            <a:r>
              <a:rPr lang="en-US" dirty="0" smtClean="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s.z</a:t>
            </a:r>
            <a:r>
              <a:rPr lang="en-US" dirty="0" smtClean="0">
                <a:solidFill>
                  <a:srgbClr val="0000FF"/>
                </a:solidFill>
                <a:latin typeface="Consolas" pitchFamily="49" charset="0"/>
                <a:cs typeface="Consolas" pitchFamily="49" charset="0"/>
              </a:rPr>
              <a:t>, 0.0, 0.0,</a:t>
            </a:r>
          </a:p>
          <a:p>
            <a:r>
              <a:rPr lang="en-US" dirty="0" smtClean="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s.z</a:t>
            </a:r>
            <a:r>
              <a:rPr lang="en-US" dirty="0" smtClean="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c.z</a:t>
            </a:r>
            <a:r>
              <a:rPr lang="en-US" dirty="0" smtClean="0">
                <a:solidFill>
                  <a:srgbClr val="0000FF"/>
                </a:solidFill>
                <a:latin typeface="Consolas" pitchFamily="49" charset="0"/>
                <a:cs typeface="Consolas" pitchFamily="49" charset="0"/>
              </a:rPr>
              <a:t>, 0.0, 0.0,</a:t>
            </a:r>
          </a:p>
          <a:p>
            <a:r>
              <a:rPr lang="en-US" dirty="0" smtClean="0">
                <a:solidFill>
                  <a:srgbClr val="0000FF"/>
                </a:solidFill>
                <a:latin typeface="Consolas" pitchFamily="49" charset="0"/>
                <a:cs typeface="Consolas" pitchFamily="49" charset="0"/>
              </a:rPr>
              <a:t>                    0.0,  0.0, 1.0, 0.0,</a:t>
            </a:r>
          </a:p>
          <a:p>
            <a:r>
              <a:rPr lang="en-US" dirty="0" smtClean="0">
                <a:solidFill>
                  <a:srgbClr val="0000FF"/>
                </a:solidFill>
                <a:latin typeface="Consolas" pitchFamily="49" charset="0"/>
                <a:cs typeface="Consolas" pitchFamily="49" charset="0"/>
              </a:rPr>
              <a:t>                    0.0,  0.0, 0.0, 1.0 );</a:t>
            </a:r>
          </a:p>
          <a:p>
            <a:endParaRPr lang="en-US" dirty="0" smtClean="0">
              <a:solidFill>
                <a:srgbClr val="0000FF"/>
              </a:solidFill>
              <a:latin typeface="Consolas" pitchFamily="49" charset="0"/>
              <a:cs typeface="Consolas" pitchFamily="49" charset="0"/>
            </a:endParaRPr>
          </a:p>
          <a:p>
            <a:r>
              <a:rPr lang="en-US" dirty="0" smtClean="0">
                <a:solidFill>
                  <a:srgbClr val="0000FF"/>
                </a:solidFill>
                <a:latin typeface="Consolas" pitchFamily="49" charset="0"/>
                <a:cs typeface="Consolas" pitchFamily="49" charset="0"/>
              </a:rPr>
              <a:t>    color = </a:t>
            </a:r>
            <a:r>
              <a:rPr lang="en-US" dirty="0" err="1" smtClean="0">
                <a:solidFill>
                  <a:srgbClr val="0000FF"/>
                </a:solidFill>
                <a:latin typeface="Consolas" pitchFamily="49" charset="0"/>
                <a:cs typeface="Consolas" pitchFamily="49" charset="0"/>
              </a:rPr>
              <a:t>vColor</a:t>
            </a:r>
            <a:r>
              <a:rPr lang="en-US" dirty="0" smtClean="0">
                <a:solidFill>
                  <a:srgbClr val="0000FF"/>
                </a:solidFill>
                <a:latin typeface="Consolas" pitchFamily="49" charset="0"/>
                <a:cs typeface="Consolas" pitchFamily="49" charset="0"/>
              </a:rPr>
              <a:t>;</a:t>
            </a:r>
          </a:p>
          <a:p>
            <a:r>
              <a:rPr lang="en-US" dirty="0" smtClean="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gl_Position</a:t>
            </a:r>
            <a:r>
              <a:rPr lang="en-US" dirty="0" smtClean="0">
                <a:solidFill>
                  <a:srgbClr val="0000FF"/>
                </a:solidFill>
                <a:latin typeface="Consolas" pitchFamily="49" charset="0"/>
                <a:cs typeface="Consolas" pitchFamily="49" charset="0"/>
              </a:rPr>
              <a:t> = </a:t>
            </a:r>
            <a:r>
              <a:rPr lang="en-US" dirty="0" err="1" smtClean="0">
                <a:solidFill>
                  <a:srgbClr val="0000FF"/>
                </a:solidFill>
                <a:latin typeface="Consolas" pitchFamily="49" charset="0"/>
                <a:cs typeface="Consolas" pitchFamily="49" charset="0"/>
              </a:rPr>
              <a:t>rz</a:t>
            </a:r>
            <a:r>
              <a:rPr lang="en-US" dirty="0" smtClean="0">
                <a:solidFill>
                  <a:srgbClr val="0000FF"/>
                </a:solidFill>
                <a:latin typeface="Consolas" pitchFamily="49" charset="0"/>
                <a:cs typeface="Consolas" pitchFamily="49" charset="0"/>
              </a:rPr>
              <a:t> * </a:t>
            </a:r>
            <a:r>
              <a:rPr lang="en-US" dirty="0" err="1" smtClean="0">
                <a:solidFill>
                  <a:srgbClr val="0000FF"/>
                </a:solidFill>
                <a:latin typeface="Consolas" pitchFamily="49" charset="0"/>
                <a:cs typeface="Consolas" pitchFamily="49" charset="0"/>
              </a:rPr>
              <a:t>ry</a:t>
            </a:r>
            <a:r>
              <a:rPr lang="en-US" dirty="0" smtClean="0">
                <a:solidFill>
                  <a:srgbClr val="0000FF"/>
                </a:solidFill>
                <a:latin typeface="Consolas" pitchFamily="49" charset="0"/>
                <a:cs typeface="Consolas" pitchFamily="49" charset="0"/>
              </a:rPr>
              <a:t> * </a:t>
            </a:r>
            <a:r>
              <a:rPr lang="en-US" dirty="0" err="1" smtClean="0">
                <a:solidFill>
                  <a:srgbClr val="0000FF"/>
                </a:solidFill>
                <a:latin typeface="Consolas" pitchFamily="49" charset="0"/>
                <a:cs typeface="Consolas" pitchFamily="49" charset="0"/>
              </a:rPr>
              <a:t>rx</a:t>
            </a:r>
            <a:r>
              <a:rPr lang="en-US" dirty="0" smtClean="0">
                <a:solidFill>
                  <a:srgbClr val="0000FF"/>
                </a:solidFill>
                <a:latin typeface="Consolas" pitchFamily="49" charset="0"/>
                <a:cs typeface="Consolas" pitchFamily="49" charset="0"/>
              </a:rPr>
              <a:t> * </a:t>
            </a:r>
            <a:r>
              <a:rPr lang="en-US" dirty="0" err="1" smtClean="0">
                <a:solidFill>
                  <a:srgbClr val="0000FF"/>
                </a:solidFill>
                <a:latin typeface="Consolas" pitchFamily="49" charset="0"/>
                <a:cs typeface="Consolas" pitchFamily="49" charset="0"/>
              </a:rPr>
              <a:t>vPosition</a:t>
            </a:r>
            <a:r>
              <a:rPr lang="en-US" dirty="0" smtClean="0">
                <a:solidFill>
                  <a:srgbClr val="0000FF"/>
                </a:solidFill>
                <a:latin typeface="Consolas" pitchFamily="49" charset="0"/>
                <a:cs typeface="Consolas" pitchFamily="49" charset="0"/>
              </a:rPr>
              <a:t>;</a:t>
            </a:r>
          </a:p>
          <a:p>
            <a:r>
              <a:rPr lang="en-US" dirty="0" smtClean="0">
                <a:solidFill>
                  <a:srgbClr val="0000FF"/>
                </a:solidFill>
                <a:latin typeface="Consolas" pitchFamily="49" charset="0"/>
                <a:cs typeface="Consolas" pitchFamily="49" charset="0"/>
              </a:rPr>
              <a:t>} </a:t>
            </a:r>
            <a:endParaRPr lang="en-US" dirty="0">
              <a:solidFill>
                <a:srgbClr val="0000FF"/>
              </a:solidFill>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type="body" idx="1"/>
          </p:nvPr>
        </p:nvSpPr>
        <p:spPr/>
        <p:txBody>
          <a:bodyPr>
            <a:noAutofit/>
          </a:bodyPr>
          <a:lstStyle/>
          <a:p>
            <a:pPr>
              <a:lnSpc>
                <a:spcPct val="95000"/>
              </a:lnSpc>
              <a:spcBef>
                <a:spcPts val="0"/>
              </a:spcBef>
              <a:spcAft>
                <a:spcPts val="0"/>
              </a:spcAft>
              <a:buNone/>
            </a:pPr>
            <a:r>
              <a:rPr lang="en-US" sz="1600" dirty="0" smtClean="0">
                <a:solidFill>
                  <a:srgbClr val="0000FF"/>
                </a:solidFill>
                <a:latin typeface="Consolas" pitchFamily="49" charset="0"/>
                <a:cs typeface="Consolas" pitchFamily="49" charset="0"/>
              </a:rPr>
              <a:t>// compute angles using mouse and idle callbacks </a:t>
            </a:r>
          </a:p>
          <a:p>
            <a:pPr>
              <a:lnSpc>
                <a:spcPct val="95000"/>
              </a:lnSpc>
              <a:spcBef>
                <a:spcPts val="0"/>
              </a:spcBef>
              <a:spcAft>
                <a:spcPts val="0"/>
              </a:spcAft>
              <a:buNone/>
            </a:pPr>
            <a:r>
              <a:rPr lang="en-US" sz="1600" dirty="0" err="1" smtClean="0">
                <a:solidFill>
                  <a:srgbClr val="0000FF"/>
                </a:solidFill>
                <a:latin typeface="Consolas" pitchFamily="49" charset="0"/>
                <a:cs typeface="Consolas" pitchFamily="49" charset="0"/>
              </a:rPr>
              <a:t>GLuint</a:t>
            </a:r>
            <a:r>
              <a:rPr lang="en-US" sz="1600" dirty="0" smtClean="0">
                <a:solidFill>
                  <a:srgbClr val="0000FF"/>
                </a:solidFill>
                <a:latin typeface="Consolas" pitchFamily="49" charset="0"/>
                <a:cs typeface="Consolas" pitchFamily="49" charset="0"/>
              </a:rPr>
              <a:t> theta;  // theta uniform location</a:t>
            </a:r>
          </a:p>
          <a:p>
            <a:pPr>
              <a:lnSpc>
                <a:spcPct val="95000"/>
              </a:lnSpc>
              <a:spcBef>
                <a:spcPts val="0"/>
              </a:spcBef>
              <a:spcAft>
                <a:spcPts val="0"/>
              </a:spcAft>
              <a:buNone/>
            </a:pPr>
            <a:r>
              <a:rPr lang="en-US" sz="1600" dirty="0" smtClean="0">
                <a:solidFill>
                  <a:srgbClr val="0000FF"/>
                </a:solidFill>
                <a:latin typeface="Consolas" pitchFamily="49" charset="0"/>
                <a:cs typeface="Consolas" pitchFamily="49" charset="0"/>
              </a:rPr>
              <a:t>vec3  Theta;   // Axis angles</a:t>
            </a:r>
          </a:p>
          <a:p>
            <a:pPr>
              <a:lnSpc>
                <a:spcPct val="95000"/>
              </a:lnSpc>
              <a:spcBef>
                <a:spcPts val="0"/>
              </a:spcBef>
              <a:spcAft>
                <a:spcPts val="0"/>
              </a:spcAft>
              <a:buNone/>
            </a:pPr>
            <a:endParaRPr lang="en-US" sz="1600" dirty="0" smtClean="0">
              <a:solidFill>
                <a:srgbClr val="0000FF"/>
              </a:solidFill>
              <a:latin typeface="Consolas" pitchFamily="49" charset="0"/>
              <a:cs typeface="Consolas" pitchFamily="49" charset="0"/>
            </a:endParaRPr>
          </a:p>
          <a:p>
            <a:pPr>
              <a:lnSpc>
                <a:spcPct val="95000"/>
              </a:lnSpc>
              <a:spcBef>
                <a:spcPts val="0"/>
              </a:spcBef>
              <a:spcAft>
                <a:spcPts val="0"/>
              </a:spcAft>
              <a:buNone/>
            </a:pPr>
            <a:r>
              <a:rPr lang="en-US" sz="1600" dirty="0" smtClean="0">
                <a:solidFill>
                  <a:srgbClr val="0000FF"/>
                </a:solidFill>
                <a:latin typeface="Consolas" pitchFamily="49" charset="0"/>
                <a:cs typeface="Consolas" pitchFamily="49" charset="0"/>
              </a:rPr>
              <a:t>void display( void )</a:t>
            </a:r>
          </a:p>
          <a:p>
            <a:pPr>
              <a:lnSpc>
                <a:spcPct val="95000"/>
              </a:lnSpc>
              <a:spcBef>
                <a:spcPts val="0"/>
              </a:spcBef>
              <a:spcAft>
                <a:spcPts val="0"/>
              </a:spcAft>
              <a:buNone/>
            </a:pPr>
            <a:r>
              <a:rPr lang="en-US" sz="1600" dirty="0" smtClean="0">
                <a:solidFill>
                  <a:srgbClr val="0000FF"/>
                </a:solidFill>
                <a:latin typeface="Consolas" pitchFamily="49" charset="0"/>
                <a:cs typeface="Consolas" pitchFamily="49" charset="0"/>
              </a:rPr>
              <a:t>{</a:t>
            </a:r>
          </a:p>
          <a:p>
            <a:pPr>
              <a:lnSpc>
                <a:spcPct val="95000"/>
              </a:lnSpc>
              <a:spcBef>
                <a:spcPts val="0"/>
              </a:spcBef>
              <a:spcAft>
                <a:spcPts val="0"/>
              </a:spcAft>
              <a:buNone/>
            </a:pPr>
            <a:r>
              <a:rPr lang="en-US" sz="1600" dirty="0" smtClean="0">
                <a:solidFill>
                  <a:srgbClr val="0000FF"/>
                </a:solidFill>
                <a:latin typeface="Consolas" pitchFamily="49" charset="0"/>
                <a:cs typeface="Consolas" pitchFamily="49" charset="0"/>
              </a:rPr>
              <a:t>   </a:t>
            </a:r>
            <a:r>
              <a:rPr lang="en-US" sz="1600" dirty="0" err="1" smtClean="0">
                <a:solidFill>
                  <a:srgbClr val="0000FF"/>
                </a:solidFill>
                <a:latin typeface="Consolas" pitchFamily="49" charset="0"/>
                <a:cs typeface="Consolas" pitchFamily="49" charset="0"/>
              </a:rPr>
              <a:t>glClear</a:t>
            </a:r>
            <a:r>
              <a:rPr lang="en-US" sz="1600" dirty="0" smtClean="0">
                <a:solidFill>
                  <a:srgbClr val="0000FF"/>
                </a:solidFill>
                <a:latin typeface="Consolas" pitchFamily="49" charset="0"/>
                <a:cs typeface="Consolas" pitchFamily="49" charset="0"/>
              </a:rPr>
              <a:t>( GL_COLOR_BUFFER_BIT | GL_DEPTH_BUFFER_BIT );</a:t>
            </a:r>
          </a:p>
          <a:p>
            <a:pPr>
              <a:lnSpc>
                <a:spcPct val="95000"/>
              </a:lnSpc>
              <a:spcBef>
                <a:spcPts val="0"/>
              </a:spcBef>
              <a:spcAft>
                <a:spcPts val="0"/>
              </a:spcAft>
              <a:buNone/>
            </a:pPr>
            <a:endParaRPr lang="en-US" sz="1600" dirty="0" smtClean="0">
              <a:solidFill>
                <a:srgbClr val="0000FF"/>
              </a:solidFill>
              <a:latin typeface="Consolas" pitchFamily="49" charset="0"/>
              <a:cs typeface="Consolas" pitchFamily="49" charset="0"/>
            </a:endParaRPr>
          </a:p>
          <a:p>
            <a:pPr>
              <a:lnSpc>
                <a:spcPct val="95000"/>
              </a:lnSpc>
              <a:spcBef>
                <a:spcPts val="0"/>
              </a:spcBef>
              <a:spcAft>
                <a:spcPts val="0"/>
              </a:spcAft>
              <a:buNone/>
            </a:pPr>
            <a:r>
              <a:rPr lang="en-US" sz="1600" dirty="0" smtClean="0">
                <a:solidFill>
                  <a:srgbClr val="0000FF"/>
                </a:solidFill>
                <a:latin typeface="Consolas" pitchFamily="49" charset="0"/>
                <a:cs typeface="Consolas" pitchFamily="49" charset="0"/>
              </a:rPr>
              <a:t>   glUniform3fv( theta, 1, Theta );</a:t>
            </a:r>
          </a:p>
          <a:p>
            <a:pPr>
              <a:lnSpc>
                <a:spcPct val="95000"/>
              </a:lnSpc>
              <a:spcBef>
                <a:spcPts val="0"/>
              </a:spcBef>
              <a:spcAft>
                <a:spcPts val="0"/>
              </a:spcAft>
              <a:buNone/>
            </a:pPr>
            <a:r>
              <a:rPr lang="en-US" sz="1600" dirty="0" smtClean="0">
                <a:solidFill>
                  <a:srgbClr val="0000FF"/>
                </a:solidFill>
                <a:latin typeface="Consolas" pitchFamily="49" charset="0"/>
                <a:cs typeface="Consolas" pitchFamily="49" charset="0"/>
              </a:rPr>
              <a:t>   </a:t>
            </a:r>
            <a:r>
              <a:rPr lang="en-US" sz="1600" dirty="0" err="1" smtClean="0">
                <a:solidFill>
                  <a:srgbClr val="0000FF"/>
                </a:solidFill>
                <a:latin typeface="Consolas" pitchFamily="49" charset="0"/>
                <a:cs typeface="Consolas" pitchFamily="49" charset="0"/>
              </a:rPr>
              <a:t>glDrawArrays</a:t>
            </a:r>
            <a:r>
              <a:rPr lang="en-US" sz="1600" dirty="0" smtClean="0">
                <a:solidFill>
                  <a:srgbClr val="0000FF"/>
                </a:solidFill>
                <a:latin typeface="Consolas" pitchFamily="49" charset="0"/>
                <a:cs typeface="Consolas" pitchFamily="49" charset="0"/>
              </a:rPr>
              <a:t>( GL_TRIANGLES, 0, </a:t>
            </a:r>
            <a:r>
              <a:rPr lang="en-US" sz="1600" dirty="0" err="1" smtClean="0">
                <a:solidFill>
                  <a:srgbClr val="0000FF"/>
                </a:solidFill>
                <a:latin typeface="Consolas" pitchFamily="49" charset="0"/>
                <a:cs typeface="Consolas" pitchFamily="49" charset="0"/>
              </a:rPr>
              <a:t>NumVertices</a:t>
            </a:r>
            <a:r>
              <a:rPr lang="en-US" sz="1600" dirty="0" smtClean="0">
                <a:solidFill>
                  <a:srgbClr val="0000FF"/>
                </a:solidFill>
                <a:latin typeface="Consolas" pitchFamily="49" charset="0"/>
                <a:cs typeface="Consolas" pitchFamily="49" charset="0"/>
              </a:rPr>
              <a:t> );</a:t>
            </a:r>
          </a:p>
          <a:p>
            <a:pPr>
              <a:lnSpc>
                <a:spcPct val="95000"/>
              </a:lnSpc>
              <a:spcBef>
                <a:spcPts val="0"/>
              </a:spcBef>
              <a:spcAft>
                <a:spcPts val="0"/>
              </a:spcAft>
              <a:buNone/>
            </a:pPr>
            <a:endParaRPr lang="en-US" sz="1600" dirty="0" smtClean="0">
              <a:solidFill>
                <a:srgbClr val="0000FF"/>
              </a:solidFill>
              <a:latin typeface="Consolas" pitchFamily="49" charset="0"/>
              <a:cs typeface="Consolas" pitchFamily="49" charset="0"/>
            </a:endParaRPr>
          </a:p>
          <a:p>
            <a:pPr>
              <a:lnSpc>
                <a:spcPct val="95000"/>
              </a:lnSpc>
              <a:spcBef>
                <a:spcPts val="0"/>
              </a:spcBef>
              <a:spcAft>
                <a:spcPts val="0"/>
              </a:spcAft>
              <a:buNone/>
            </a:pPr>
            <a:r>
              <a:rPr lang="en-US" sz="1600" dirty="0" smtClean="0">
                <a:solidFill>
                  <a:srgbClr val="0000FF"/>
                </a:solidFill>
                <a:latin typeface="Consolas" pitchFamily="49" charset="0"/>
                <a:cs typeface="Consolas" pitchFamily="49" charset="0"/>
              </a:rPr>
              <a:t>   </a:t>
            </a:r>
            <a:r>
              <a:rPr lang="en-US" sz="1600" dirty="0" err="1" smtClean="0">
                <a:solidFill>
                  <a:srgbClr val="0000FF"/>
                </a:solidFill>
                <a:latin typeface="Consolas" pitchFamily="49" charset="0"/>
                <a:cs typeface="Consolas" pitchFamily="49" charset="0"/>
              </a:rPr>
              <a:t>glutSwapBuffers</a:t>
            </a:r>
            <a:r>
              <a:rPr lang="en-US" sz="1600" dirty="0" smtClean="0">
                <a:solidFill>
                  <a:srgbClr val="0000FF"/>
                </a:solidFill>
                <a:latin typeface="Consolas" pitchFamily="49" charset="0"/>
                <a:cs typeface="Consolas" pitchFamily="49" charset="0"/>
              </a:rPr>
              <a:t>();</a:t>
            </a:r>
          </a:p>
          <a:p>
            <a:pPr>
              <a:lnSpc>
                <a:spcPct val="95000"/>
              </a:lnSpc>
              <a:spcBef>
                <a:spcPts val="0"/>
              </a:spcBef>
              <a:spcAft>
                <a:spcPts val="0"/>
              </a:spcAft>
              <a:buNone/>
            </a:pPr>
            <a:r>
              <a:rPr lang="en-US" sz="1600" dirty="0" smtClean="0">
                <a:solidFill>
                  <a:srgbClr val="0000FF"/>
                </a:solidFill>
                <a:latin typeface="Consolas" pitchFamily="49" charset="0"/>
                <a:cs typeface="Consolas" pitchFamily="49" charset="0"/>
              </a:rPr>
              <a:t>}</a:t>
            </a:r>
          </a:p>
          <a:p>
            <a:pPr>
              <a:buNone/>
            </a:pPr>
            <a:endParaRPr lang="en-US" sz="1600" dirty="0"/>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Sending Angles from Application</a:t>
            </a:r>
            <a:endParaRPr lang="en-US" sz="2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0546" name="Rectangle 2"/>
          <p:cNvSpPr>
            <a:spLocks noGrp="1" noChangeArrowheads="1"/>
          </p:cNvSpPr>
          <p:nvPr>
            <p:ph type="ctrTitle"/>
          </p:nvPr>
        </p:nvSpPr>
        <p:spPr/>
        <p:txBody>
          <a:bodyPr/>
          <a:lstStyle/>
          <a:p>
            <a:r>
              <a:rPr lang="en-US" dirty="0" smtClean="0"/>
              <a:t>Vertex Lighting</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54000" y="636523"/>
            <a:ext cx="6807200" cy="3124200"/>
          </a:xfrm>
        </p:spPr>
        <p:txBody>
          <a:bodyPr>
            <a:noAutofit/>
          </a:bodyPr>
          <a:lstStyle/>
          <a:p>
            <a:pPr>
              <a:buClr>
                <a:srgbClr val="0000FF"/>
              </a:buClr>
              <a:buFont typeface="Wingdings" charset="2"/>
              <a:buChar char="§"/>
            </a:pPr>
            <a:r>
              <a:rPr lang="en-US" sz="2000" dirty="0" smtClean="0"/>
              <a:t>OpenGL 2.0 (officially) added programmable shaders</a:t>
            </a:r>
          </a:p>
          <a:p>
            <a:pPr lvl="1">
              <a:buClr>
                <a:srgbClr val="0000FF"/>
              </a:buClr>
              <a:buFont typeface="Wingdings" charset="2"/>
              <a:buChar char="§"/>
            </a:pPr>
            <a:r>
              <a:rPr lang="en-US" sz="1800" i="1" dirty="0" smtClean="0"/>
              <a:t>vertex shading</a:t>
            </a:r>
            <a:r>
              <a:rPr lang="en-US" sz="1800" dirty="0" smtClean="0"/>
              <a:t> augmented the fixed-function transform and lighting stage</a:t>
            </a:r>
          </a:p>
          <a:p>
            <a:pPr lvl="1">
              <a:buClr>
                <a:srgbClr val="0000FF"/>
              </a:buClr>
              <a:buFont typeface="Wingdings" charset="2"/>
              <a:buChar char="§"/>
            </a:pPr>
            <a:r>
              <a:rPr lang="en-US" sz="1800" i="1" dirty="0" smtClean="0"/>
              <a:t>fragment shading</a:t>
            </a:r>
            <a:r>
              <a:rPr lang="en-US" sz="1800" dirty="0" smtClean="0"/>
              <a:t> augmented the fragment coloring stage</a:t>
            </a:r>
          </a:p>
          <a:p>
            <a:pPr>
              <a:buClr>
                <a:srgbClr val="0000FF"/>
              </a:buClr>
              <a:buFont typeface="Wingdings" charset="2"/>
              <a:buChar char="§"/>
            </a:pPr>
            <a:r>
              <a:rPr lang="en-US" sz="2000" dirty="0" smtClean="0"/>
              <a:t>However, the fixed-function pipeline was still available</a:t>
            </a:r>
          </a:p>
          <a:p>
            <a:endParaRPr lang="en-US" dirty="0" smtClean="0"/>
          </a:p>
          <a:p>
            <a:pPr>
              <a:lnSpc>
                <a:spcPct val="150000"/>
              </a:lnSpc>
            </a:pPr>
            <a:endParaRPr lang="en-US" dirty="0" smtClean="0"/>
          </a:p>
          <a:p>
            <a:pPr>
              <a:buNone/>
            </a:pPr>
            <a:endParaRPr lang="en-US" dirty="0" smtClean="0"/>
          </a:p>
        </p:txBody>
      </p:sp>
      <p:sp>
        <p:nvSpPr>
          <p:cNvPr id="2" name="Title 1"/>
          <p:cNvSpPr>
            <a:spLocks noGrp="1"/>
          </p:cNvSpPr>
          <p:nvPr>
            <p:ph type="title" idx="4294967295"/>
          </p:nvPr>
        </p:nvSpPr>
        <p:spPr>
          <a:xfrm>
            <a:off x="3617" y="0"/>
            <a:ext cx="6721475" cy="579438"/>
          </a:xfrm>
          <a:prstGeom prst="rect">
            <a:avLst/>
          </a:prstGeom>
        </p:spPr>
        <p:txBody>
          <a:bodyPr/>
          <a:lstStyle/>
          <a:p>
            <a:r>
              <a:rPr lang="en-US" sz="2200" dirty="0" smtClean="0"/>
              <a:t>The Start of the Programmable Pipeline</a:t>
            </a:r>
            <a:endParaRPr lang="en-US" sz="2200" dirty="0"/>
          </a:p>
        </p:txBody>
      </p:sp>
      <p:grpSp>
        <p:nvGrpSpPr>
          <p:cNvPr id="4" name="Group 3"/>
          <p:cNvGrpSpPr/>
          <p:nvPr/>
        </p:nvGrpSpPr>
        <p:grpSpPr>
          <a:xfrm>
            <a:off x="637954" y="2861994"/>
            <a:ext cx="6039292" cy="1131873"/>
            <a:chOff x="909085" y="3455671"/>
            <a:chExt cx="7549115" cy="1886455"/>
          </a:xfrm>
        </p:grpSpPr>
        <p:sp>
          <p:nvSpPr>
            <p:cNvPr id="5" name="Rounded Rectangle 4"/>
            <p:cNvSpPr/>
            <p:nvPr/>
          </p:nvSpPr>
          <p:spPr>
            <a:xfrm>
              <a:off x="3499359" y="3998024"/>
              <a:ext cx="999460" cy="672051"/>
            </a:xfrm>
            <a:prstGeom prst="roundRect">
              <a:avLst/>
            </a:prstGeom>
            <a:solidFill>
              <a:schemeClr val="bg2">
                <a:lumMod val="75000"/>
                <a:lumOff val="2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rgbClr val="FFFFFF"/>
                  </a:solidFill>
                </a:rPr>
                <a:t>Primitive</a:t>
              </a:r>
            </a:p>
            <a:p>
              <a:pPr algn="ctr"/>
              <a:r>
                <a:rPr lang="en-US" sz="700" dirty="0" smtClean="0">
                  <a:solidFill>
                    <a:srgbClr val="FFFFFF"/>
                  </a:solidFill>
                </a:rPr>
                <a:t>Setup and Rasterization</a:t>
              </a:r>
              <a:endParaRPr lang="en-US" sz="700" dirty="0">
                <a:solidFill>
                  <a:srgbClr val="FFFFFF"/>
                </a:solidFill>
              </a:endParaRPr>
            </a:p>
          </p:txBody>
        </p:sp>
        <p:sp>
          <p:nvSpPr>
            <p:cNvPr id="6" name="Rounded Rectangle 5"/>
            <p:cNvSpPr/>
            <p:nvPr/>
          </p:nvSpPr>
          <p:spPr>
            <a:xfrm>
              <a:off x="4794496" y="3998024"/>
              <a:ext cx="999460" cy="672051"/>
            </a:xfrm>
            <a:prstGeom prst="roundRect">
              <a:avLst/>
            </a:prstGeom>
            <a:solidFill>
              <a:srgbClr val="81C9F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rgbClr val="002060"/>
                  </a:solidFill>
                </a:rPr>
                <a:t>Fragment Coloring and Texturing</a:t>
              </a:r>
              <a:endParaRPr lang="en-US" sz="700" dirty="0">
                <a:solidFill>
                  <a:srgbClr val="002060"/>
                </a:solidFill>
              </a:endParaRPr>
            </a:p>
          </p:txBody>
        </p:sp>
        <p:sp>
          <p:nvSpPr>
            <p:cNvPr id="7" name="Rounded Rectangle 6"/>
            <p:cNvSpPr/>
            <p:nvPr/>
          </p:nvSpPr>
          <p:spPr>
            <a:xfrm>
              <a:off x="6089633" y="3998024"/>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Blending</a:t>
              </a:r>
              <a:endParaRPr lang="en-US" sz="700" dirty="0"/>
            </a:p>
          </p:txBody>
        </p:sp>
        <p:pic>
          <p:nvPicPr>
            <p:cNvPr id="8" name="Picture 8" descr="T:\redtransteapot.png"/>
            <p:cNvPicPr>
              <a:picLocks noChangeAspect="1" noChangeArrowheads="1"/>
            </p:cNvPicPr>
            <p:nvPr/>
          </p:nvPicPr>
          <p:blipFill>
            <a:blip r:embed="rId3" cstate="print"/>
            <a:srcRect/>
            <a:stretch>
              <a:fillRect/>
            </a:stretch>
          </p:blipFill>
          <p:spPr bwMode="auto">
            <a:xfrm>
              <a:off x="7384769" y="3796283"/>
              <a:ext cx="1073431" cy="1073431"/>
            </a:xfrm>
            <a:prstGeom prst="rect">
              <a:avLst/>
            </a:prstGeom>
            <a:noFill/>
            <a:ln>
              <a:solidFill>
                <a:schemeClr val="tx2">
                  <a:lumMod val="40000"/>
                  <a:lumOff val="60000"/>
                </a:schemeClr>
              </a:solidFill>
            </a:ln>
          </p:spPr>
        </p:pic>
        <p:sp>
          <p:nvSpPr>
            <p:cNvPr id="9" name="Rounded Rectangle 8"/>
            <p:cNvSpPr/>
            <p:nvPr/>
          </p:nvSpPr>
          <p:spPr>
            <a:xfrm>
              <a:off x="909085" y="3455671"/>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Vertex</a:t>
              </a:r>
              <a:br>
                <a:rPr lang="en-US" sz="700" dirty="0" smtClean="0"/>
              </a:br>
              <a:r>
                <a:rPr lang="en-US" sz="700" dirty="0" smtClean="0"/>
                <a:t>Data</a:t>
              </a:r>
              <a:endParaRPr lang="en-US" sz="700" dirty="0"/>
            </a:p>
          </p:txBody>
        </p:sp>
        <p:sp>
          <p:nvSpPr>
            <p:cNvPr id="10" name="Rounded Rectangle 9"/>
            <p:cNvSpPr/>
            <p:nvPr/>
          </p:nvSpPr>
          <p:spPr>
            <a:xfrm>
              <a:off x="909085" y="4469890"/>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Pixel</a:t>
              </a:r>
              <a:br>
                <a:rPr lang="en-US" sz="700" dirty="0" smtClean="0"/>
              </a:br>
              <a:r>
                <a:rPr lang="en-US" sz="700" dirty="0" smtClean="0"/>
                <a:t>Data</a:t>
              </a:r>
              <a:endParaRPr lang="en-US" sz="700" dirty="0"/>
            </a:p>
          </p:txBody>
        </p:sp>
        <p:sp>
          <p:nvSpPr>
            <p:cNvPr id="11" name="Rounded Rectangle 10"/>
            <p:cNvSpPr/>
            <p:nvPr/>
          </p:nvSpPr>
          <p:spPr>
            <a:xfrm>
              <a:off x="2204222" y="3455671"/>
              <a:ext cx="999460" cy="672051"/>
            </a:xfrm>
            <a:prstGeom prst="roundRect">
              <a:avLst/>
            </a:prstGeom>
            <a:solidFill>
              <a:schemeClr val="accent6">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rgbClr val="002060"/>
                  </a:solidFill>
                </a:rPr>
                <a:t>Vertex Transform and Lighting</a:t>
              </a:r>
              <a:endParaRPr lang="en-US" sz="700" dirty="0">
                <a:solidFill>
                  <a:srgbClr val="002060"/>
                </a:solidFill>
              </a:endParaRPr>
            </a:p>
          </p:txBody>
        </p:sp>
        <p:sp>
          <p:nvSpPr>
            <p:cNvPr id="12" name="Rounded Rectangle 11"/>
            <p:cNvSpPr/>
            <p:nvPr/>
          </p:nvSpPr>
          <p:spPr>
            <a:xfrm>
              <a:off x="2347761" y="4670075"/>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Texture</a:t>
              </a:r>
              <a:br>
                <a:rPr lang="en-US" sz="700" dirty="0" smtClean="0"/>
              </a:br>
              <a:r>
                <a:rPr lang="en-US" sz="700" dirty="0" smtClean="0"/>
                <a:t>Store</a:t>
              </a:r>
              <a:endParaRPr lang="en-US" sz="700" dirty="0"/>
            </a:p>
          </p:txBody>
        </p:sp>
        <p:cxnSp>
          <p:nvCxnSpPr>
            <p:cNvPr id="13" name="Straight Arrow Connector 12"/>
            <p:cNvCxnSpPr>
              <a:stCxn id="9" idx="3"/>
              <a:endCxn id="11" idx="1"/>
            </p:cNvCxnSpPr>
            <p:nvPr/>
          </p:nvCxnSpPr>
          <p:spPr>
            <a:xfrm>
              <a:off x="1908545" y="3791697"/>
              <a:ext cx="295677"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1" idx="3"/>
              <a:endCxn id="5" idx="1"/>
            </p:cNvCxnSpPr>
            <p:nvPr/>
          </p:nvCxnSpPr>
          <p:spPr>
            <a:xfrm>
              <a:off x="3203682" y="3791697"/>
              <a:ext cx="295677" cy="542353"/>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5" name="Shape 21"/>
            <p:cNvCxnSpPr>
              <a:stCxn id="10" idx="3"/>
              <a:endCxn id="5" idx="1"/>
            </p:cNvCxnSpPr>
            <p:nvPr/>
          </p:nvCxnSpPr>
          <p:spPr>
            <a:xfrm flipV="1">
              <a:off x="1908545" y="4334050"/>
              <a:ext cx="1590814" cy="471866"/>
            </a:xfrm>
            <a:prstGeom prst="bentConnector3">
              <a:avLst>
                <a:gd name="adj1" fmla="val 13908"/>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0" idx="3"/>
              <a:endCxn id="12" idx="1"/>
            </p:cNvCxnSpPr>
            <p:nvPr/>
          </p:nvCxnSpPr>
          <p:spPr>
            <a:xfrm>
              <a:off x="1908545" y="4805916"/>
              <a:ext cx="439216" cy="200185"/>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hape 16"/>
            <p:cNvCxnSpPr>
              <a:stCxn id="12" idx="3"/>
              <a:endCxn id="6" idx="2"/>
            </p:cNvCxnSpPr>
            <p:nvPr/>
          </p:nvCxnSpPr>
          <p:spPr>
            <a:xfrm flipV="1">
              <a:off x="3347221" y="4670075"/>
              <a:ext cx="1947005" cy="336026"/>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3"/>
              <a:endCxn id="6" idx="1"/>
            </p:cNvCxnSpPr>
            <p:nvPr/>
          </p:nvCxnSpPr>
          <p:spPr>
            <a:xfrm>
              <a:off x="4498819" y="4334050"/>
              <a:ext cx="295677"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p:cNvCxnSpPr>
            <p:nvPr/>
          </p:nvCxnSpPr>
          <p:spPr>
            <a:xfrm>
              <a:off x="5793956" y="4334050"/>
              <a:ext cx="295677"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3"/>
              <a:endCxn id="8" idx="1"/>
            </p:cNvCxnSpPr>
            <p:nvPr/>
          </p:nvCxnSpPr>
          <p:spPr>
            <a:xfrm flipV="1">
              <a:off x="7089093" y="4332999"/>
              <a:ext cx="295676" cy="1051"/>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a:xfrm>
            <a:off x="152400" y="479742"/>
            <a:ext cx="6731000" cy="3216275"/>
          </a:xfrm>
        </p:spPr>
        <p:txBody>
          <a:bodyPr/>
          <a:lstStyle/>
          <a:p>
            <a:pPr eaLnBrk="1" hangingPunct="1">
              <a:buClr>
                <a:srgbClr val="0000FF"/>
              </a:buClr>
              <a:buFont typeface="Wingdings" charset="2"/>
              <a:buChar char="§"/>
            </a:pPr>
            <a:r>
              <a:rPr lang="en-US" sz="1900" dirty="0"/>
              <a:t>Lighting simulates how objects reflect light</a:t>
            </a:r>
          </a:p>
          <a:p>
            <a:pPr lvl="1" eaLnBrk="1" hangingPunct="1">
              <a:buClr>
                <a:srgbClr val="0000FF"/>
              </a:buClr>
              <a:buFont typeface="Wingdings" charset="2"/>
              <a:buChar char="§"/>
            </a:pPr>
            <a:r>
              <a:rPr lang="en-US" sz="1600" dirty="0"/>
              <a:t>material composition of object</a:t>
            </a:r>
          </a:p>
          <a:p>
            <a:pPr lvl="1" eaLnBrk="1" hangingPunct="1">
              <a:buClr>
                <a:srgbClr val="0000FF"/>
              </a:buClr>
              <a:buFont typeface="Wingdings" charset="2"/>
              <a:buChar char="§"/>
            </a:pPr>
            <a:r>
              <a:rPr lang="en-US" sz="1600" dirty="0"/>
              <a:t>light’s color and position</a:t>
            </a:r>
          </a:p>
          <a:p>
            <a:pPr lvl="1" eaLnBrk="1" hangingPunct="1">
              <a:buClr>
                <a:srgbClr val="0000FF"/>
              </a:buClr>
              <a:buFont typeface="Wingdings" charset="2"/>
              <a:buChar char="§"/>
            </a:pPr>
            <a:r>
              <a:rPr lang="en-US" sz="1600" dirty="0"/>
              <a:t>global lighting parameters</a:t>
            </a:r>
            <a:endParaRPr lang="en-US" sz="1600" dirty="0" smtClean="0"/>
          </a:p>
          <a:p>
            <a:pPr eaLnBrk="1" hangingPunct="1">
              <a:buClr>
                <a:srgbClr val="0000FF"/>
              </a:buClr>
              <a:buFont typeface="Wingdings" charset="2"/>
              <a:buChar char="§"/>
            </a:pPr>
            <a:r>
              <a:rPr lang="en-US" sz="2000" dirty="0" smtClean="0"/>
              <a:t>Lighting functions deprecated in 3.1</a:t>
            </a:r>
          </a:p>
          <a:p>
            <a:pPr eaLnBrk="1" hangingPunct="1">
              <a:buClr>
                <a:srgbClr val="0000FF"/>
              </a:buClr>
              <a:buFont typeface="Wingdings" charset="2"/>
              <a:buChar char="§"/>
            </a:pPr>
            <a:r>
              <a:rPr lang="en-US" sz="2000" dirty="0" smtClean="0"/>
              <a:t>Can implement in</a:t>
            </a:r>
          </a:p>
          <a:p>
            <a:pPr lvl="1" eaLnBrk="1" hangingPunct="1"/>
            <a:r>
              <a:rPr lang="en-US" sz="1800" dirty="0" smtClean="0"/>
              <a:t>Application (per vertex)</a:t>
            </a:r>
          </a:p>
          <a:p>
            <a:pPr lvl="1" eaLnBrk="1" hangingPunct="1"/>
            <a:r>
              <a:rPr lang="en-US" sz="1800" dirty="0" smtClean="0"/>
              <a:t>Vertex or fragment shaders</a:t>
            </a:r>
            <a:endParaRPr lang="en-US" sz="1800" dirty="0"/>
          </a:p>
        </p:txBody>
      </p:sp>
      <p:sp>
        <p:nvSpPr>
          <p:cNvPr id="263170" name="Rectangle 2"/>
          <p:cNvSpPr>
            <a:spLocks noGrp="1" noChangeArrowheads="1"/>
          </p:cNvSpPr>
          <p:nvPr>
            <p:ph type="title" idx="4294967295"/>
          </p:nvPr>
        </p:nvSpPr>
        <p:spPr>
          <a:xfrm>
            <a:off x="161925" y="0"/>
            <a:ext cx="6721475" cy="579438"/>
          </a:xfrm>
          <a:prstGeom prst="rect">
            <a:avLst/>
          </a:prstGeom>
        </p:spPr>
        <p:txBody>
          <a:bodyPr/>
          <a:lstStyle/>
          <a:p>
            <a:pPr eaLnBrk="1" hangingPunct="1"/>
            <a:r>
              <a:rPr lang="en-US" sz="2400" dirty="0"/>
              <a:t>Lighting Principles</a:t>
            </a:r>
          </a:p>
        </p:txBody>
      </p:sp>
      <p:pic>
        <p:nvPicPr>
          <p:cNvPr id="132100" name="Picture 4" descr="litObjects"/>
          <p:cNvPicPr>
            <a:picLocks noChangeAspect="1" noChangeArrowheads="1"/>
          </p:cNvPicPr>
          <p:nvPr/>
        </p:nvPicPr>
        <p:blipFill>
          <a:blip r:embed="rId3">
            <a:clrChange>
              <a:clrFrom>
                <a:srgbClr val="BDC6C6"/>
              </a:clrFrom>
              <a:clrTo>
                <a:srgbClr val="BDC6C6">
                  <a:alpha val="0"/>
                </a:srgbClr>
              </a:clrTo>
            </a:clrChange>
          </a:blip>
          <a:srcRect/>
          <a:stretch>
            <a:fillRect/>
          </a:stretch>
        </p:blipFill>
        <p:spPr bwMode="auto">
          <a:xfrm>
            <a:off x="5105400" y="2362200"/>
            <a:ext cx="2118360" cy="1325880"/>
          </a:xfrm>
          <a:prstGeom prst="rect">
            <a:avLst/>
          </a:prstGeom>
          <a:noFill/>
          <a:ln w="9525">
            <a:noFill/>
            <a:miter lim="800000"/>
            <a:headEnd/>
            <a:tailEnd/>
          </a:ln>
        </p:spPr>
      </p:pic>
      <p:pic>
        <p:nvPicPr>
          <p:cNvPr id="132101" name="Picture 5" descr="unlitObjects"/>
          <p:cNvPicPr>
            <a:picLocks noChangeAspect="1" noChangeArrowheads="1"/>
          </p:cNvPicPr>
          <p:nvPr/>
        </p:nvPicPr>
        <p:blipFill>
          <a:blip r:embed="rId4">
            <a:clrChange>
              <a:clrFrom>
                <a:srgbClr val="BDC6C6"/>
              </a:clrFrom>
              <a:clrTo>
                <a:srgbClr val="BDC6C6">
                  <a:alpha val="0"/>
                </a:srgbClr>
              </a:clrTo>
            </a:clrChange>
          </a:blip>
          <a:srcRect/>
          <a:stretch>
            <a:fillRect/>
          </a:stretch>
        </p:blipFill>
        <p:spPr bwMode="auto">
          <a:xfrm>
            <a:off x="5105400" y="762000"/>
            <a:ext cx="2118360" cy="13258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a:xfrm>
            <a:off x="228600" y="762000"/>
            <a:ext cx="6732270" cy="2898458"/>
          </a:xfrm>
        </p:spPr>
        <p:txBody>
          <a:bodyPr/>
          <a:lstStyle/>
          <a:p>
            <a:pPr eaLnBrk="1" hangingPunct="1">
              <a:lnSpc>
                <a:spcPct val="100000"/>
              </a:lnSpc>
              <a:buClr>
                <a:srgbClr val="0000FF"/>
              </a:buClr>
              <a:buFont typeface="Wingdings" charset="2"/>
              <a:buChar char="§"/>
            </a:pPr>
            <a:r>
              <a:rPr lang="en-US" sz="1900" dirty="0" smtClean="0"/>
              <a:t>Computes </a:t>
            </a:r>
            <a:r>
              <a:rPr lang="en-US" sz="1900" dirty="0"/>
              <a:t>a color or shade for each vertex using a lighting model (the modified </a:t>
            </a:r>
            <a:r>
              <a:rPr lang="en-US" sz="1900" dirty="0" err="1"/>
              <a:t>Phong</a:t>
            </a:r>
            <a:r>
              <a:rPr lang="en-US" sz="1900" dirty="0"/>
              <a:t> model) that takes into account </a:t>
            </a:r>
          </a:p>
          <a:p>
            <a:pPr lvl="1" eaLnBrk="1" hangingPunct="1">
              <a:lnSpc>
                <a:spcPct val="100000"/>
              </a:lnSpc>
              <a:buClr>
                <a:srgbClr val="0000FF"/>
              </a:buClr>
              <a:buFont typeface="Wingdings" charset="2"/>
              <a:buChar char="§"/>
            </a:pPr>
            <a:r>
              <a:rPr lang="en-US" dirty="0"/>
              <a:t>Diffuse reflections</a:t>
            </a:r>
          </a:p>
          <a:p>
            <a:pPr lvl="1" eaLnBrk="1" hangingPunct="1">
              <a:lnSpc>
                <a:spcPct val="100000"/>
              </a:lnSpc>
              <a:buClr>
                <a:srgbClr val="0000FF"/>
              </a:buClr>
              <a:buFont typeface="Wingdings" charset="2"/>
              <a:buChar char="§"/>
            </a:pPr>
            <a:r>
              <a:rPr lang="en-US" dirty="0" err="1"/>
              <a:t>Specular</a:t>
            </a:r>
            <a:r>
              <a:rPr lang="en-US" dirty="0"/>
              <a:t> reflections </a:t>
            </a:r>
          </a:p>
          <a:p>
            <a:pPr lvl="1" eaLnBrk="1" hangingPunct="1">
              <a:lnSpc>
                <a:spcPct val="100000"/>
              </a:lnSpc>
              <a:buClr>
                <a:srgbClr val="0000FF"/>
              </a:buClr>
              <a:buFont typeface="Wingdings" charset="2"/>
              <a:buChar char="§"/>
            </a:pPr>
            <a:r>
              <a:rPr lang="en-US" dirty="0"/>
              <a:t>Ambient light</a:t>
            </a:r>
          </a:p>
          <a:p>
            <a:pPr lvl="1" eaLnBrk="1" hangingPunct="1">
              <a:lnSpc>
                <a:spcPct val="100000"/>
              </a:lnSpc>
              <a:buClr>
                <a:srgbClr val="0000FF"/>
              </a:buClr>
              <a:buFont typeface="Wingdings" charset="2"/>
              <a:buChar char="§"/>
            </a:pPr>
            <a:r>
              <a:rPr lang="en-US" dirty="0" smtClean="0"/>
              <a:t>Emission</a:t>
            </a:r>
            <a:endParaRPr lang="en-US" dirty="0"/>
          </a:p>
          <a:p>
            <a:pPr eaLnBrk="1" hangingPunct="1">
              <a:lnSpc>
                <a:spcPct val="100000"/>
              </a:lnSpc>
              <a:buClr>
                <a:srgbClr val="0000FF"/>
              </a:buClr>
              <a:buFont typeface="Wingdings" charset="2"/>
              <a:buChar char="§"/>
            </a:pPr>
            <a:r>
              <a:rPr lang="en-US" sz="1900" dirty="0"/>
              <a:t>Vertex shades are interpolated across polygons by the rasterizer</a:t>
            </a:r>
          </a:p>
        </p:txBody>
      </p:sp>
      <p:sp>
        <p:nvSpPr>
          <p:cNvPr id="637954" name="Rectangle 2"/>
          <p:cNvSpPr>
            <a:spLocks noGrp="1" noChangeArrowheads="1"/>
          </p:cNvSpPr>
          <p:nvPr>
            <p:ph type="title" idx="4294967295"/>
          </p:nvPr>
        </p:nvSpPr>
        <p:spPr>
          <a:xfrm>
            <a:off x="108855" y="0"/>
            <a:ext cx="6721475" cy="579438"/>
          </a:xfrm>
          <a:prstGeom prst="rect">
            <a:avLst/>
          </a:prstGeom>
        </p:spPr>
        <p:txBody>
          <a:bodyPr/>
          <a:lstStyle/>
          <a:p>
            <a:pPr eaLnBrk="1" hangingPunct="1"/>
            <a:r>
              <a:rPr lang="en-US" sz="2400" dirty="0" smtClean="0"/>
              <a:t>Modified </a:t>
            </a:r>
            <a:r>
              <a:rPr lang="en-US" sz="2400" dirty="0" err="1" smtClean="0"/>
              <a:t>Phong</a:t>
            </a:r>
            <a:r>
              <a:rPr lang="en-US" sz="2400" dirty="0" smtClean="0"/>
              <a:t> Model</a:t>
            </a:r>
            <a:endParaRPr lang="en-US"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a:xfrm>
            <a:off x="609600" y="869348"/>
            <a:ext cx="6324600" cy="2898457"/>
          </a:xfrm>
        </p:spPr>
        <p:txBody>
          <a:bodyPr/>
          <a:lstStyle/>
          <a:p>
            <a:pPr eaLnBrk="1" hangingPunct="1">
              <a:buClr>
                <a:srgbClr val="0000FF"/>
              </a:buClr>
              <a:buFont typeface="Wingdings" charset="2"/>
              <a:buChar char="§"/>
            </a:pPr>
            <a:r>
              <a:rPr lang="en-US" sz="1900" dirty="0"/>
              <a:t>The model is a balance between simple computation and physical realism</a:t>
            </a:r>
          </a:p>
          <a:p>
            <a:pPr eaLnBrk="1" hangingPunct="1">
              <a:buClr>
                <a:srgbClr val="0000FF"/>
              </a:buClr>
              <a:buFont typeface="Wingdings" charset="2"/>
              <a:buChar char="§"/>
            </a:pPr>
            <a:r>
              <a:rPr lang="en-US" sz="1900" dirty="0"/>
              <a:t>The model uses</a:t>
            </a:r>
          </a:p>
          <a:p>
            <a:pPr lvl="1" eaLnBrk="1" hangingPunct="1">
              <a:buClr>
                <a:srgbClr val="0000FF"/>
              </a:buClr>
              <a:buFont typeface="Wingdings" charset="2"/>
              <a:buChar char="§"/>
            </a:pPr>
            <a:r>
              <a:rPr lang="en-US" sz="1600" dirty="0"/>
              <a:t>Light positions and intensities</a:t>
            </a:r>
          </a:p>
          <a:p>
            <a:pPr lvl="1" eaLnBrk="1" hangingPunct="1">
              <a:buClr>
                <a:srgbClr val="0000FF"/>
              </a:buClr>
              <a:buFont typeface="Wingdings" charset="2"/>
              <a:buChar char="§"/>
            </a:pPr>
            <a:r>
              <a:rPr lang="en-US" sz="1600" dirty="0"/>
              <a:t>Surface orientation (</a:t>
            </a:r>
            <a:r>
              <a:rPr lang="en-US" sz="1600" dirty="0" err="1"/>
              <a:t>normals</a:t>
            </a:r>
            <a:r>
              <a:rPr lang="en-US" sz="1600" dirty="0"/>
              <a:t>)</a:t>
            </a:r>
          </a:p>
          <a:p>
            <a:pPr lvl="1" eaLnBrk="1" hangingPunct="1">
              <a:buClr>
                <a:srgbClr val="0000FF"/>
              </a:buClr>
              <a:buFont typeface="Wingdings" charset="2"/>
              <a:buChar char="§"/>
            </a:pPr>
            <a:r>
              <a:rPr lang="en-US" sz="1600" dirty="0"/>
              <a:t>Material properties (reflectivity)</a:t>
            </a:r>
          </a:p>
          <a:p>
            <a:pPr lvl="1" eaLnBrk="1" hangingPunct="1">
              <a:buClr>
                <a:srgbClr val="0000FF"/>
              </a:buClr>
              <a:buFont typeface="Wingdings" charset="2"/>
              <a:buChar char="§"/>
            </a:pPr>
            <a:r>
              <a:rPr lang="en-US" sz="1600" dirty="0"/>
              <a:t>Viewer location</a:t>
            </a:r>
          </a:p>
          <a:p>
            <a:pPr eaLnBrk="1" hangingPunct="1">
              <a:buClr>
                <a:srgbClr val="0000FF"/>
              </a:buClr>
              <a:buFont typeface="Wingdings" charset="2"/>
              <a:buChar char="§"/>
            </a:pPr>
            <a:r>
              <a:rPr lang="en-US" sz="1900" dirty="0"/>
              <a:t>Computed for each source and each color component</a:t>
            </a:r>
          </a:p>
        </p:txBody>
      </p:sp>
      <p:sp>
        <p:nvSpPr>
          <p:cNvPr id="640002" name="Rectangle 2"/>
          <p:cNvSpPr>
            <a:spLocks noGrp="1" noChangeArrowheads="1"/>
          </p:cNvSpPr>
          <p:nvPr>
            <p:ph type="title" idx="4294967295"/>
          </p:nvPr>
        </p:nvSpPr>
        <p:spPr>
          <a:xfrm>
            <a:off x="78617" y="0"/>
            <a:ext cx="6721475" cy="579438"/>
          </a:xfrm>
          <a:prstGeom prst="rect">
            <a:avLst/>
          </a:prstGeom>
        </p:spPr>
        <p:txBody>
          <a:bodyPr/>
          <a:lstStyle/>
          <a:p>
            <a:pPr eaLnBrk="1" hangingPunct="1"/>
            <a:r>
              <a:rPr lang="en-US" sz="2400" dirty="0"/>
              <a:t>The Modified </a:t>
            </a:r>
            <a:r>
              <a:rPr lang="en-US" sz="2400" dirty="0" err="1"/>
              <a:t>Phong</a:t>
            </a:r>
            <a:r>
              <a:rPr lang="en-US" sz="2400" dirty="0"/>
              <a:t> Model</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a:xfrm>
            <a:off x="279400" y="655701"/>
            <a:ext cx="6807200" cy="3124200"/>
          </a:xfrm>
        </p:spPr>
        <p:txBody>
          <a:bodyPr/>
          <a:lstStyle/>
          <a:p>
            <a:pPr eaLnBrk="1" hangingPunct="1">
              <a:buClr>
                <a:srgbClr val="0000FF"/>
              </a:buClr>
              <a:buFont typeface="Wingdings" charset="2"/>
              <a:buChar char="§"/>
            </a:pPr>
            <a:r>
              <a:rPr lang="en-US" dirty="0" smtClean="0"/>
              <a:t>Modified </a:t>
            </a:r>
            <a:r>
              <a:rPr lang="en-US" dirty="0" err="1" smtClean="0"/>
              <a:t>Phong</a:t>
            </a:r>
            <a:r>
              <a:rPr lang="en-US" dirty="0" smtClean="0"/>
              <a:t> </a:t>
            </a:r>
            <a:r>
              <a:rPr lang="en-US" dirty="0"/>
              <a:t>lighting model</a:t>
            </a:r>
          </a:p>
          <a:p>
            <a:pPr lvl="1" eaLnBrk="1" hangingPunct="1">
              <a:buClr>
                <a:srgbClr val="0000FF"/>
              </a:buClr>
              <a:buFont typeface="Wingdings" charset="2"/>
              <a:buChar char="§"/>
            </a:pPr>
            <a:r>
              <a:rPr lang="en-US" dirty="0"/>
              <a:t>Computed at vertices</a:t>
            </a:r>
          </a:p>
          <a:p>
            <a:pPr eaLnBrk="1" hangingPunct="1">
              <a:buClr>
                <a:srgbClr val="0000FF"/>
              </a:buClr>
              <a:buFont typeface="Wingdings" charset="2"/>
              <a:buChar char="§"/>
            </a:pPr>
            <a:r>
              <a:rPr lang="en-US" dirty="0"/>
              <a:t>Lighting contributors</a:t>
            </a:r>
          </a:p>
          <a:p>
            <a:pPr lvl="1" eaLnBrk="1" hangingPunct="1">
              <a:buClr>
                <a:srgbClr val="0000FF"/>
              </a:buClr>
              <a:buFont typeface="Wingdings" charset="2"/>
              <a:buChar char="§"/>
            </a:pPr>
            <a:r>
              <a:rPr lang="en-US" dirty="0"/>
              <a:t>Surface material properties</a:t>
            </a:r>
          </a:p>
          <a:p>
            <a:pPr lvl="1" eaLnBrk="1" hangingPunct="1">
              <a:buClr>
                <a:srgbClr val="0000FF"/>
              </a:buClr>
              <a:buFont typeface="Wingdings" charset="2"/>
              <a:buChar char="§"/>
            </a:pPr>
            <a:r>
              <a:rPr lang="en-US" dirty="0"/>
              <a:t>Light properties</a:t>
            </a:r>
          </a:p>
          <a:p>
            <a:pPr lvl="1" eaLnBrk="1" hangingPunct="1">
              <a:buClr>
                <a:srgbClr val="0000FF"/>
              </a:buClr>
              <a:buFont typeface="Wingdings" charset="2"/>
              <a:buChar char="§"/>
            </a:pPr>
            <a:r>
              <a:rPr lang="en-US" dirty="0"/>
              <a:t>Lighting model properties</a:t>
            </a:r>
          </a:p>
        </p:txBody>
      </p:sp>
      <p:sp>
        <p:nvSpPr>
          <p:cNvPr id="265218" name="Rectangle 2"/>
          <p:cNvSpPr>
            <a:spLocks noGrp="1" noChangeArrowheads="1"/>
          </p:cNvSpPr>
          <p:nvPr>
            <p:ph type="title" idx="4294967295"/>
          </p:nvPr>
        </p:nvSpPr>
        <p:spPr>
          <a:xfrm>
            <a:off x="0" y="0"/>
            <a:ext cx="6721475" cy="579438"/>
          </a:xfrm>
          <a:prstGeom prst="rect">
            <a:avLst/>
          </a:prstGeom>
        </p:spPr>
        <p:txBody>
          <a:bodyPr/>
          <a:lstStyle/>
          <a:p>
            <a:pPr eaLnBrk="1" hangingPunct="1"/>
            <a:r>
              <a:rPr lang="en-US" sz="2400" dirty="0"/>
              <a:t>How OpenGL Simulates Lights</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4998720" y="2057409"/>
            <a:ext cx="2072640" cy="177546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91" name="Rectangle 3"/>
          <p:cNvSpPr>
            <a:spLocks noGrp="1" noChangeArrowheads="1"/>
          </p:cNvSpPr>
          <p:nvPr>
            <p:ph type="body" idx="1"/>
          </p:nvPr>
        </p:nvSpPr>
        <p:spPr/>
        <p:txBody>
          <a:bodyPr/>
          <a:lstStyle/>
          <a:p>
            <a:pPr eaLnBrk="1" hangingPunct="1">
              <a:buClr>
                <a:srgbClr val="0000FF"/>
              </a:buClr>
              <a:buFont typeface="Wingdings" charset="2"/>
              <a:buChar char="§"/>
            </a:pPr>
            <a:r>
              <a:rPr lang="en-US" sz="1900" dirty="0" err="1"/>
              <a:t>Normals</a:t>
            </a:r>
            <a:r>
              <a:rPr lang="en-US" sz="1900" dirty="0"/>
              <a:t> define how a surface reflects </a:t>
            </a:r>
            <a:r>
              <a:rPr lang="en-US" sz="1900" dirty="0" smtClean="0"/>
              <a:t>light</a:t>
            </a:r>
          </a:p>
          <a:p>
            <a:pPr lvl="1" eaLnBrk="1" hangingPunct="1">
              <a:buClr>
                <a:srgbClr val="0000FF"/>
              </a:buClr>
              <a:buFont typeface="Wingdings" charset="2"/>
              <a:buChar char="§"/>
            </a:pPr>
            <a:r>
              <a:rPr lang="en-US" sz="1600" dirty="0" smtClean="0"/>
              <a:t>Application usually provides </a:t>
            </a:r>
            <a:r>
              <a:rPr lang="en-US" sz="1600" dirty="0" err="1" smtClean="0"/>
              <a:t>normals</a:t>
            </a:r>
            <a:r>
              <a:rPr lang="en-US" sz="1600" dirty="0" smtClean="0"/>
              <a:t> as a vertex </a:t>
            </a:r>
            <a:r>
              <a:rPr lang="en-US" sz="1600" dirty="0" err="1" smtClean="0"/>
              <a:t>atttribute</a:t>
            </a:r>
            <a:endParaRPr lang="en-US" sz="1600" dirty="0" smtClean="0"/>
          </a:p>
          <a:p>
            <a:pPr lvl="1" eaLnBrk="1" hangingPunct="1">
              <a:buClr>
                <a:srgbClr val="0000FF"/>
              </a:buClr>
              <a:buFont typeface="Wingdings" charset="2"/>
              <a:buChar char="§"/>
            </a:pPr>
            <a:r>
              <a:rPr lang="en-US" sz="1600" dirty="0" smtClean="0"/>
              <a:t>Current </a:t>
            </a:r>
            <a:r>
              <a:rPr lang="en-US" sz="1600" dirty="0"/>
              <a:t>normal is used to compute vertex’s color</a:t>
            </a:r>
          </a:p>
          <a:p>
            <a:pPr lvl="1" eaLnBrk="1" hangingPunct="1">
              <a:buClr>
                <a:srgbClr val="0000FF"/>
              </a:buClr>
              <a:buFont typeface="Wingdings" charset="2"/>
              <a:buChar char="§"/>
            </a:pPr>
            <a:r>
              <a:rPr lang="en-US" sz="1600" dirty="0"/>
              <a:t>Use </a:t>
            </a:r>
            <a:r>
              <a:rPr lang="en-US" sz="1600" i="1" dirty="0"/>
              <a:t>unit</a:t>
            </a:r>
            <a:r>
              <a:rPr lang="en-US" sz="1600" dirty="0"/>
              <a:t> </a:t>
            </a:r>
            <a:r>
              <a:rPr lang="en-US" sz="1600" dirty="0" err="1"/>
              <a:t>normals</a:t>
            </a:r>
            <a:r>
              <a:rPr lang="en-US" sz="1600" dirty="0"/>
              <a:t> for proper lighting</a:t>
            </a:r>
          </a:p>
          <a:p>
            <a:pPr lvl="2" eaLnBrk="1" hangingPunct="1">
              <a:buClr>
                <a:srgbClr val="0000FF"/>
              </a:buClr>
              <a:buFont typeface="Wingdings" charset="2"/>
              <a:buChar char="§"/>
            </a:pPr>
            <a:r>
              <a:rPr lang="en-US" dirty="0"/>
              <a:t>scaling affects a normal’s </a:t>
            </a:r>
            <a:r>
              <a:rPr lang="en-US" dirty="0" smtClean="0"/>
              <a:t>length</a:t>
            </a:r>
          </a:p>
        </p:txBody>
      </p:sp>
      <p:sp>
        <p:nvSpPr>
          <p:cNvPr id="267266" name="Rectangle 2"/>
          <p:cNvSpPr>
            <a:spLocks noGrp="1" noChangeArrowheads="1"/>
          </p:cNvSpPr>
          <p:nvPr>
            <p:ph type="title" idx="4294967295"/>
          </p:nvPr>
        </p:nvSpPr>
        <p:spPr>
          <a:xfrm>
            <a:off x="0" y="0"/>
            <a:ext cx="6721475" cy="579438"/>
          </a:xfrm>
          <a:prstGeom prst="rect">
            <a:avLst/>
          </a:prstGeom>
        </p:spPr>
        <p:txBody>
          <a:bodyPr/>
          <a:lstStyle/>
          <a:p>
            <a:pPr eaLnBrk="1" hangingPunct="1"/>
            <a:r>
              <a:rPr lang="en-US" sz="2400" dirty="0"/>
              <a:t>Surface </a:t>
            </a:r>
            <a:r>
              <a:rPr lang="en-US" sz="2400" dirty="0" err="1"/>
              <a:t>Normals</a:t>
            </a:r>
            <a:endParaRPr lang="en-US" sz="2400" dirty="0"/>
          </a:p>
        </p:txBody>
      </p:sp>
      <p:pic>
        <p:nvPicPr>
          <p:cNvPr id="140292" name="Picture 4" descr="normal"/>
          <p:cNvPicPr>
            <a:picLocks noChangeAspect="1" noChangeArrowheads="1"/>
          </p:cNvPicPr>
          <p:nvPr/>
        </p:nvPicPr>
        <p:blipFill>
          <a:blip r:embed="rId3">
            <a:clrChange>
              <a:clrFrom>
                <a:srgbClr val="0026FF"/>
              </a:clrFrom>
              <a:clrTo>
                <a:srgbClr val="0026FF">
                  <a:alpha val="0"/>
                </a:srgbClr>
              </a:clrTo>
            </a:clrChange>
          </a:blip>
          <a:stretch>
            <a:fillRect/>
          </a:stretch>
        </p:blipFill>
        <p:spPr bwMode="auto">
          <a:xfrm>
            <a:off x="4998720" y="2057409"/>
            <a:ext cx="2072640" cy="17754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a:xfrm>
            <a:off x="279400" y="495300"/>
            <a:ext cx="6807200" cy="3124200"/>
          </a:xfrm>
          <a:ln>
            <a:noFill/>
          </a:ln>
        </p:spPr>
        <p:txBody>
          <a:bodyPr/>
          <a:lstStyle/>
          <a:p>
            <a:pPr eaLnBrk="1" hangingPunct="1">
              <a:buClr>
                <a:srgbClr val="0000FF"/>
              </a:buClr>
              <a:buFont typeface="Wingdings" charset="2"/>
              <a:buChar char="§"/>
            </a:pPr>
            <a:r>
              <a:rPr lang="en-US" sz="1900" dirty="0">
                <a:solidFill>
                  <a:srgbClr val="483225"/>
                </a:solidFill>
              </a:rPr>
              <a:t>Define the surface properties of a primitive</a:t>
            </a:r>
            <a:endParaRPr lang="en-US" sz="1900" dirty="0" smtClean="0">
              <a:solidFill>
                <a:srgbClr val="483225"/>
              </a:solidFill>
            </a:endParaRPr>
          </a:p>
          <a:p>
            <a:pPr algn="ctr" eaLnBrk="1" hangingPunct="1"/>
            <a:endParaRPr lang="en-US" sz="1600" b="1" i="1" dirty="0" smtClean="0">
              <a:solidFill>
                <a:srgbClr val="483225"/>
              </a:solidFill>
              <a:latin typeface="Courier New" charset="0"/>
            </a:endParaRPr>
          </a:p>
          <a:p>
            <a:pPr algn="ctr" eaLnBrk="1" hangingPunct="1">
              <a:buFontTx/>
              <a:buNone/>
            </a:pPr>
            <a:endParaRPr lang="en-US" sz="1600" b="1" i="1" dirty="0">
              <a:solidFill>
                <a:srgbClr val="483225"/>
              </a:solidFill>
              <a:latin typeface="Courier New" charset="0"/>
            </a:endParaRPr>
          </a:p>
          <a:p>
            <a:pPr algn="ctr" eaLnBrk="1" hangingPunct="1">
              <a:buFontTx/>
              <a:buNone/>
            </a:pPr>
            <a:endParaRPr lang="en-US" sz="1600" b="1" i="1" dirty="0">
              <a:solidFill>
                <a:srgbClr val="483225"/>
              </a:solidFill>
              <a:latin typeface="Courier New" charset="0"/>
            </a:endParaRPr>
          </a:p>
          <a:p>
            <a:pPr algn="ctr" eaLnBrk="1" hangingPunct="1"/>
            <a:endParaRPr lang="en-US" sz="1600" b="1" i="1" dirty="0">
              <a:solidFill>
                <a:srgbClr val="483225"/>
              </a:solidFill>
              <a:latin typeface="Courier New" charset="0"/>
            </a:endParaRPr>
          </a:p>
          <a:p>
            <a:pPr algn="ctr" eaLnBrk="1" hangingPunct="1"/>
            <a:endParaRPr lang="en-US" sz="1600" b="1" i="1" dirty="0" smtClean="0">
              <a:solidFill>
                <a:srgbClr val="483225"/>
              </a:solidFill>
              <a:latin typeface="Courier New" charset="0"/>
            </a:endParaRPr>
          </a:p>
          <a:p>
            <a:pPr algn="ctr" eaLnBrk="1" hangingPunct="1"/>
            <a:endParaRPr lang="en-US" sz="1600" b="1" i="1" dirty="0">
              <a:solidFill>
                <a:srgbClr val="483225"/>
              </a:solidFill>
              <a:latin typeface="Courier New" charset="0"/>
            </a:endParaRPr>
          </a:p>
          <a:p>
            <a:pPr lvl="1" eaLnBrk="1" hangingPunct="1">
              <a:buClr>
                <a:srgbClr val="0000FF"/>
              </a:buClr>
              <a:buSzPct val="90000"/>
            </a:pPr>
            <a:r>
              <a:rPr lang="en-US" sz="1600" dirty="0" smtClean="0">
                <a:solidFill>
                  <a:srgbClr val="483225"/>
                </a:solidFill>
              </a:rPr>
              <a:t>you can have separate </a:t>
            </a:r>
            <a:r>
              <a:rPr lang="en-US" sz="1600" dirty="0">
                <a:solidFill>
                  <a:srgbClr val="483225"/>
                </a:solidFill>
              </a:rPr>
              <a:t>materials for front and back</a:t>
            </a:r>
          </a:p>
        </p:txBody>
      </p:sp>
      <p:sp>
        <p:nvSpPr>
          <p:cNvPr id="269314" name="Rectangle 2"/>
          <p:cNvSpPr>
            <a:spLocks noGrp="1" noChangeArrowheads="1"/>
          </p:cNvSpPr>
          <p:nvPr>
            <p:ph type="title" idx="4294967295"/>
          </p:nvPr>
        </p:nvSpPr>
        <p:spPr>
          <a:xfrm>
            <a:off x="0" y="0"/>
            <a:ext cx="6721475" cy="579438"/>
          </a:xfrm>
          <a:prstGeom prst="rect">
            <a:avLst/>
          </a:prstGeom>
          <a:ln>
            <a:noFill/>
          </a:ln>
        </p:spPr>
        <p:txBody>
          <a:bodyPr/>
          <a:lstStyle/>
          <a:p>
            <a:pPr eaLnBrk="1" hangingPunct="1"/>
            <a:r>
              <a:rPr lang="en-US" sz="2400" dirty="0">
                <a:solidFill>
                  <a:srgbClr val="483225"/>
                </a:solidFill>
              </a:rPr>
              <a:t>Material Properties</a:t>
            </a:r>
          </a:p>
        </p:txBody>
      </p:sp>
      <p:sp>
        <p:nvSpPr>
          <p:cNvPr id="142340" name="Rectangle 4"/>
          <p:cNvSpPr>
            <a:spLocks noChangeArrowheads="1"/>
          </p:cNvSpPr>
          <p:nvPr/>
        </p:nvSpPr>
        <p:spPr bwMode="auto">
          <a:xfrm>
            <a:off x="1309371" y="1778318"/>
            <a:ext cx="6350" cy="952"/>
          </a:xfrm>
          <a:prstGeom prst="rect">
            <a:avLst/>
          </a:prstGeom>
          <a:solidFill>
            <a:srgbClr val="C0C0C0"/>
          </a:solidFill>
          <a:ln w="9525">
            <a:solidFill>
              <a:srgbClr val="000000"/>
            </a:solidFill>
            <a:miter lim="800000"/>
            <a:headEnd/>
            <a:tailEnd/>
          </a:ln>
        </p:spPr>
        <p:txBody>
          <a:bodyPr lIns="65306" tIns="32653" rIns="65306" bIns="32653">
            <a:prstTxWarp prst="textNoShape">
              <a:avLst/>
            </a:prstTxWarp>
          </a:bodyPr>
          <a:lstStyle/>
          <a:p>
            <a:endParaRPr lang="en-US">
              <a:solidFill>
                <a:srgbClr val="483225"/>
              </a:solidFill>
            </a:endParaRPr>
          </a:p>
        </p:txBody>
      </p:sp>
      <p:sp>
        <p:nvSpPr>
          <p:cNvPr id="142341" name="Rectangle 5"/>
          <p:cNvSpPr>
            <a:spLocks noChangeArrowheads="1"/>
          </p:cNvSpPr>
          <p:nvPr/>
        </p:nvSpPr>
        <p:spPr bwMode="auto">
          <a:xfrm>
            <a:off x="3502660" y="1778318"/>
            <a:ext cx="6350" cy="952"/>
          </a:xfrm>
          <a:prstGeom prst="rect">
            <a:avLst/>
          </a:prstGeom>
          <a:solidFill>
            <a:srgbClr val="C0C0C0"/>
          </a:solidFill>
          <a:ln w="9525">
            <a:solidFill>
              <a:srgbClr val="000000"/>
            </a:solidFill>
            <a:miter lim="800000"/>
            <a:headEnd/>
            <a:tailEnd/>
          </a:ln>
        </p:spPr>
        <p:txBody>
          <a:bodyPr lIns="65306" tIns="32653" rIns="65306" bIns="32653">
            <a:prstTxWarp prst="textNoShape">
              <a:avLst/>
            </a:prstTxWarp>
          </a:bodyPr>
          <a:lstStyle/>
          <a:p>
            <a:endParaRPr lang="en-US">
              <a:solidFill>
                <a:srgbClr val="483225"/>
              </a:solidFill>
            </a:endParaRPr>
          </a:p>
        </p:txBody>
      </p:sp>
      <p:sp>
        <p:nvSpPr>
          <p:cNvPr id="142342" name="Rectangle 6"/>
          <p:cNvSpPr>
            <a:spLocks noChangeArrowheads="1"/>
          </p:cNvSpPr>
          <p:nvPr/>
        </p:nvSpPr>
        <p:spPr bwMode="auto">
          <a:xfrm>
            <a:off x="5695951" y="1778318"/>
            <a:ext cx="6350" cy="952"/>
          </a:xfrm>
          <a:prstGeom prst="rect">
            <a:avLst/>
          </a:prstGeom>
          <a:solidFill>
            <a:srgbClr val="C0C0C0"/>
          </a:solidFill>
          <a:ln w="9525">
            <a:solidFill>
              <a:srgbClr val="000000"/>
            </a:solidFill>
            <a:miter lim="800000"/>
            <a:headEnd/>
            <a:tailEnd/>
          </a:ln>
        </p:spPr>
        <p:txBody>
          <a:bodyPr lIns="65306" tIns="32653" rIns="65306" bIns="32653">
            <a:prstTxWarp prst="textNoShape">
              <a:avLst/>
            </a:prstTxWarp>
          </a:bodyPr>
          <a:lstStyle/>
          <a:p>
            <a:endParaRPr lang="en-US">
              <a:solidFill>
                <a:srgbClr val="483225"/>
              </a:solidFill>
            </a:endParaRPr>
          </a:p>
        </p:txBody>
      </p:sp>
      <p:sp>
        <p:nvSpPr>
          <p:cNvPr id="142343" name="Rectangle 9"/>
          <p:cNvSpPr>
            <a:spLocks noChangeArrowheads="1"/>
          </p:cNvSpPr>
          <p:nvPr/>
        </p:nvSpPr>
        <p:spPr bwMode="auto">
          <a:xfrm>
            <a:off x="5702300" y="2066925"/>
            <a:ext cx="6350" cy="3810"/>
          </a:xfrm>
          <a:prstGeom prst="rect">
            <a:avLst/>
          </a:prstGeom>
          <a:solidFill>
            <a:srgbClr val="000000"/>
          </a:solidFill>
          <a:ln w="9525">
            <a:solidFill>
              <a:srgbClr val="000000"/>
            </a:solidFill>
            <a:miter lim="800000"/>
            <a:headEnd/>
            <a:tailEnd/>
          </a:ln>
        </p:spPr>
        <p:txBody>
          <a:bodyPr lIns="65306" tIns="32653" rIns="65306" bIns="32653">
            <a:prstTxWarp prst="textNoShape">
              <a:avLst/>
            </a:prstTxWarp>
          </a:bodyPr>
          <a:lstStyle/>
          <a:p>
            <a:endParaRPr lang="en-US">
              <a:solidFill>
                <a:srgbClr val="483225"/>
              </a:solidFill>
            </a:endParaRPr>
          </a:p>
        </p:txBody>
      </p:sp>
      <p:sp>
        <p:nvSpPr>
          <p:cNvPr id="142344" name="Rectangle 10"/>
          <p:cNvSpPr>
            <a:spLocks noChangeArrowheads="1"/>
          </p:cNvSpPr>
          <p:nvPr/>
        </p:nvSpPr>
        <p:spPr bwMode="auto">
          <a:xfrm>
            <a:off x="5702300" y="2931795"/>
            <a:ext cx="6350" cy="3810"/>
          </a:xfrm>
          <a:prstGeom prst="rect">
            <a:avLst/>
          </a:prstGeom>
          <a:solidFill>
            <a:srgbClr val="000000"/>
          </a:solidFill>
          <a:ln w="9525">
            <a:solidFill>
              <a:srgbClr val="000000"/>
            </a:solidFill>
            <a:miter lim="800000"/>
            <a:headEnd/>
            <a:tailEnd/>
          </a:ln>
        </p:spPr>
        <p:txBody>
          <a:bodyPr lIns="65306" tIns="32653" rIns="65306" bIns="32653">
            <a:prstTxWarp prst="textNoShape">
              <a:avLst/>
            </a:prstTxWarp>
          </a:bodyPr>
          <a:lstStyle/>
          <a:p>
            <a:endParaRPr lang="en-US">
              <a:solidFill>
                <a:srgbClr val="483225"/>
              </a:solidFill>
            </a:endParaRPr>
          </a:p>
        </p:txBody>
      </p:sp>
      <p:graphicFrame>
        <p:nvGraphicFramePr>
          <p:cNvPr id="61" name="Table 60"/>
          <p:cNvGraphicFramePr>
            <a:graphicFrameLocks noGrp="1"/>
          </p:cNvGraphicFramePr>
          <p:nvPr/>
        </p:nvGraphicFramePr>
        <p:xfrm>
          <a:off x="831850" y="958215"/>
          <a:ext cx="4876800" cy="2225040"/>
        </p:xfrm>
        <a:graphic>
          <a:graphicData uri="http://schemas.openxmlformats.org/drawingml/2006/table">
            <a:tbl>
              <a:tblPr firstRow="1" bandRow="1">
                <a:tableStyleId>{00A15C55-8517-42AA-B614-E9B94910E393}</a:tableStyleId>
              </a:tblPr>
              <a:tblGrid>
                <a:gridCol w="2438400"/>
                <a:gridCol w="2438400"/>
              </a:tblGrid>
              <a:tr h="370840">
                <a:tc>
                  <a:txBody>
                    <a:bodyPr/>
                    <a:lstStyle/>
                    <a:p>
                      <a:pPr algn="l"/>
                      <a:r>
                        <a:rPr lang="en-US" dirty="0" smtClean="0"/>
                        <a:t>Property</a:t>
                      </a:r>
                      <a:endParaRPr lang="en-US" dirty="0"/>
                    </a:p>
                  </a:txBody>
                  <a:tcPr anchor="ctr"/>
                </a:tc>
                <a:tc>
                  <a:txBody>
                    <a:bodyPr/>
                    <a:lstStyle/>
                    <a:p>
                      <a:pPr algn="l"/>
                      <a:r>
                        <a:rPr lang="en-US" dirty="0" smtClean="0"/>
                        <a:t>Description</a:t>
                      </a:r>
                      <a:endParaRPr lang="en-US" dirty="0"/>
                    </a:p>
                  </a:txBody>
                  <a:tcPr anchor="ctr"/>
                </a:tc>
              </a:tr>
              <a:tr h="370840">
                <a:tc>
                  <a:txBody>
                    <a:bodyPr/>
                    <a:lstStyle/>
                    <a:p>
                      <a:pPr algn="l"/>
                      <a:r>
                        <a:rPr lang="en-US" dirty="0" smtClean="0"/>
                        <a:t>Diffuse</a:t>
                      </a:r>
                      <a:endParaRPr lang="en-US" dirty="0"/>
                    </a:p>
                  </a:txBody>
                  <a:tcPr anchor="ctr"/>
                </a:tc>
                <a:tc>
                  <a:txBody>
                    <a:bodyPr/>
                    <a:lstStyle/>
                    <a:p>
                      <a:pPr algn="l"/>
                      <a:r>
                        <a:rPr lang="en-US" dirty="0" smtClean="0"/>
                        <a:t>Base object</a:t>
                      </a:r>
                      <a:r>
                        <a:rPr lang="en-US" baseline="0" dirty="0" smtClean="0"/>
                        <a:t> color</a:t>
                      </a:r>
                      <a:endParaRPr lang="en-US" dirty="0"/>
                    </a:p>
                  </a:txBody>
                  <a:tcPr anchor="ctr"/>
                </a:tc>
              </a:tr>
              <a:tr h="370840">
                <a:tc>
                  <a:txBody>
                    <a:bodyPr/>
                    <a:lstStyle/>
                    <a:p>
                      <a:pPr algn="l"/>
                      <a:r>
                        <a:rPr lang="en-US" dirty="0" err="1" smtClean="0"/>
                        <a:t>Specular</a:t>
                      </a:r>
                      <a:endParaRPr lang="en-US" dirty="0"/>
                    </a:p>
                  </a:txBody>
                  <a:tcPr anchor="ctr"/>
                </a:tc>
                <a:tc>
                  <a:txBody>
                    <a:bodyPr/>
                    <a:lstStyle/>
                    <a:p>
                      <a:pPr algn="l"/>
                      <a:r>
                        <a:rPr lang="en-US" dirty="0" smtClean="0"/>
                        <a:t>Highlight color</a:t>
                      </a:r>
                      <a:endParaRPr lang="en-US" dirty="0"/>
                    </a:p>
                  </a:txBody>
                  <a:tcPr anchor="ctr"/>
                </a:tc>
              </a:tr>
              <a:tr h="370840">
                <a:tc>
                  <a:txBody>
                    <a:bodyPr/>
                    <a:lstStyle/>
                    <a:p>
                      <a:pPr algn="l"/>
                      <a:r>
                        <a:rPr lang="en-US" dirty="0" smtClean="0"/>
                        <a:t>Ambient</a:t>
                      </a:r>
                      <a:endParaRPr lang="en-US" dirty="0"/>
                    </a:p>
                  </a:txBody>
                  <a:tcPr anchor="ctr"/>
                </a:tc>
                <a:tc>
                  <a:txBody>
                    <a:bodyPr/>
                    <a:lstStyle/>
                    <a:p>
                      <a:pPr algn="l"/>
                      <a:r>
                        <a:rPr lang="en-US" dirty="0" smtClean="0"/>
                        <a:t>Low-light color</a:t>
                      </a:r>
                      <a:endParaRPr lang="en-US" dirty="0"/>
                    </a:p>
                  </a:txBody>
                  <a:tcPr anchor="ctr"/>
                </a:tc>
              </a:tr>
              <a:tr h="370840">
                <a:tc>
                  <a:txBody>
                    <a:bodyPr/>
                    <a:lstStyle/>
                    <a:p>
                      <a:pPr algn="l"/>
                      <a:r>
                        <a:rPr lang="en-US" dirty="0" smtClean="0"/>
                        <a:t>Emission</a:t>
                      </a:r>
                      <a:endParaRPr lang="en-US" dirty="0"/>
                    </a:p>
                  </a:txBody>
                  <a:tcPr anchor="ctr"/>
                </a:tc>
                <a:tc>
                  <a:txBody>
                    <a:bodyPr/>
                    <a:lstStyle/>
                    <a:p>
                      <a:pPr algn="l"/>
                      <a:r>
                        <a:rPr lang="en-US" dirty="0" smtClean="0"/>
                        <a:t>Glow color</a:t>
                      </a:r>
                      <a:endParaRPr lang="en-US" dirty="0"/>
                    </a:p>
                  </a:txBody>
                  <a:tcPr anchor="ctr"/>
                </a:tc>
              </a:tr>
              <a:tr h="370840">
                <a:tc>
                  <a:txBody>
                    <a:bodyPr/>
                    <a:lstStyle/>
                    <a:p>
                      <a:pPr algn="l"/>
                      <a:r>
                        <a:rPr lang="en-US" dirty="0" smtClean="0"/>
                        <a:t>Shininess</a:t>
                      </a:r>
                      <a:endParaRPr lang="en-US" dirty="0"/>
                    </a:p>
                  </a:txBody>
                  <a:tcPr anchor="ctr"/>
                </a:tc>
                <a:tc>
                  <a:txBody>
                    <a:bodyPr/>
                    <a:lstStyle/>
                    <a:p>
                      <a:pPr algn="l"/>
                      <a:r>
                        <a:rPr lang="en-US" dirty="0" smtClean="0"/>
                        <a:t>Surface smoothness</a:t>
                      </a:r>
                      <a:endParaRPr lang="en-US" dirty="0"/>
                    </a:p>
                  </a:txBody>
                  <a:tcPr anchor="ctr"/>
                </a:tc>
              </a:tr>
            </a:tbl>
          </a:graphicData>
        </a:graphic>
      </p:graphicFrame>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noAutofit/>
          </a:bodyPr>
          <a:lstStyle/>
          <a:p>
            <a:pPr>
              <a:spcBef>
                <a:spcPts val="0"/>
              </a:spcBef>
              <a:spcAft>
                <a:spcPts val="0"/>
              </a:spcAft>
              <a:buNone/>
            </a:pPr>
            <a:r>
              <a:rPr lang="en-US" sz="1500" dirty="0">
                <a:solidFill>
                  <a:srgbClr val="0000FF"/>
                </a:solidFill>
                <a:latin typeface="Consolas" pitchFamily="49" charset="0"/>
                <a:cs typeface="Consolas" pitchFamily="49" charset="0"/>
              </a:rPr>
              <a:t>// vertex shader </a:t>
            </a:r>
          </a:p>
          <a:p>
            <a:pPr>
              <a:spcBef>
                <a:spcPts val="0"/>
              </a:spcBef>
              <a:spcAft>
                <a:spcPts val="0"/>
              </a:spcAft>
              <a:buNone/>
            </a:pPr>
            <a:endParaRPr lang="en-US" sz="1500" dirty="0">
              <a:solidFill>
                <a:srgbClr val="0000FF"/>
              </a:solidFill>
              <a:latin typeface="Consolas" pitchFamily="49" charset="0"/>
              <a:cs typeface="Consolas" pitchFamily="49" charset="0"/>
            </a:endParaRPr>
          </a:p>
          <a:p>
            <a:pPr>
              <a:spcBef>
                <a:spcPts val="0"/>
              </a:spcBef>
              <a:spcAft>
                <a:spcPts val="0"/>
              </a:spcAft>
              <a:buNone/>
            </a:pPr>
            <a:r>
              <a:rPr lang="en-US" sz="1500" dirty="0">
                <a:solidFill>
                  <a:srgbClr val="0000FF"/>
                </a:solidFill>
                <a:latin typeface="Consolas" pitchFamily="49" charset="0"/>
                <a:cs typeface="Consolas" pitchFamily="49" charset="0"/>
              </a:rPr>
              <a:t>in vec4 </a:t>
            </a:r>
            <a:r>
              <a:rPr lang="en-US" sz="1500" dirty="0" err="1">
                <a:solidFill>
                  <a:srgbClr val="0000FF"/>
                </a:solidFill>
                <a:latin typeface="Consolas" pitchFamily="49" charset="0"/>
                <a:cs typeface="Consolas" pitchFamily="49" charset="0"/>
              </a:rPr>
              <a:t>vPosition</a:t>
            </a:r>
            <a:r>
              <a:rPr lang="en-US" sz="1500" dirty="0">
                <a:solidFill>
                  <a:srgbClr val="0000FF"/>
                </a:solidFill>
                <a:latin typeface="Consolas" pitchFamily="49" charset="0"/>
                <a:cs typeface="Consolas" pitchFamily="49" charset="0"/>
              </a:rPr>
              <a:t>;</a:t>
            </a:r>
          </a:p>
          <a:p>
            <a:pPr>
              <a:spcBef>
                <a:spcPts val="0"/>
              </a:spcBef>
              <a:spcAft>
                <a:spcPts val="0"/>
              </a:spcAft>
              <a:buNone/>
            </a:pPr>
            <a:r>
              <a:rPr lang="en-US" sz="1500" dirty="0">
                <a:solidFill>
                  <a:srgbClr val="0000FF"/>
                </a:solidFill>
                <a:latin typeface="Consolas" pitchFamily="49" charset="0"/>
                <a:cs typeface="Consolas" pitchFamily="49" charset="0"/>
              </a:rPr>
              <a:t>in vec3 </a:t>
            </a:r>
            <a:r>
              <a:rPr lang="en-US" sz="1500" dirty="0" err="1">
                <a:solidFill>
                  <a:srgbClr val="0000FF"/>
                </a:solidFill>
                <a:latin typeface="Consolas" pitchFamily="49" charset="0"/>
                <a:cs typeface="Consolas" pitchFamily="49" charset="0"/>
              </a:rPr>
              <a:t>vNormal</a:t>
            </a:r>
            <a:r>
              <a:rPr lang="en-US" sz="1500" dirty="0">
                <a:solidFill>
                  <a:srgbClr val="0000FF"/>
                </a:solidFill>
                <a:latin typeface="Consolas" pitchFamily="49" charset="0"/>
                <a:cs typeface="Consolas" pitchFamily="49" charset="0"/>
              </a:rPr>
              <a:t>;</a:t>
            </a:r>
          </a:p>
          <a:p>
            <a:pPr>
              <a:spcBef>
                <a:spcPts val="0"/>
              </a:spcBef>
              <a:spcAft>
                <a:spcPts val="0"/>
              </a:spcAft>
              <a:buNone/>
            </a:pPr>
            <a:r>
              <a:rPr lang="en-US" sz="1500" dirty="0">
                <a:solidFill>
                  <a:srgbClr val="0000FF"/>
                </a:solidFill>
                <a:latin typeface="Consolas" pitchFamily="49" charset="0"/>
                <a:cs typeface="Consolas" pitchFamily="49" charset="0"/>
              </a:rPr>
              <a:t>out vec4 color;</a:t>
            </a:r>
          </a:p>
          <a:p>
            <a:pPr>
              <a:spcBef>
                <a:spcPts val="0"/>
              </a:spcBef>
              <a:spcAft>
                <a:spcPts val="0"/>
              </a:spcAft>
              <a:buNone/>
            </a:pPr>
            <a:endParaRPr lang="en-US" sz="1500" dirty="0">
              <a:solidFill>
                <a:srgbClr val="0000FF"/>
              </a:solidFill>
              <a:latin typeface="Consolas" pitchFamily="49" charset="0"/>
              <a:cs typeface="Consolas" pitchFamily="49" charset="0"/>
            </a:endParaRPr>
          </a:p>
          <a:p>
            <a:pPr>
              <a:spcBef>
                <a:spcPts val="0"/>
              </a:spcBef>
              <a:spcAft>
                <a:spcPts val="0"/>
              </a:spcAft>
              <a:buNone/>
            </a:pPr>
            <a:r>
              <a:rPr lang="en-US" sz="1500" dirty="0">
                <a:solidFill>
                  <a:srgbClr val="0000FF"/>
                </a:solidFill>
                <a:latin typeface="Consolas" pitchFamily="49" charset="0"/>
                <a:cs typeface="Consolas" pitchFamily="49" charset="0"/>
              </a:rPr>
              <a:t>uniform vec4 </a:t>
            </a:r>
            <a:r>
              <a:rPr lang="en-US" sz="1500" dirty="0" err="1">
                <a:solidFill>
                  <a:srgbClr val="0000FF"/>
                </a:solidFill>
                <a:latin typeface="Consolas" pitchFamily="49" charset="0"/>
                <a:cs typeface="Consolas" pitchFamily="49" charset="0"/>
              </a:rPr>
              <a:t>AmbientProduct</a:t>
            </a:r>
            <a:r>
              <a:rPr lang="en-US" sz="1500" dirty="0">
                <a:solidFill>
                  <a:srgbClr val="0000FF"/>
                </a:solidFill>
                <a:latin typeface="Consolas" pitchFamily="49" charset="0"/>
                <a:cs typeface="Consolas" pitchFamily="49" charset="0"/>
              </a:rPr>
              <a:t>, </a:t>
            </a:r>
            <a:r>
              <a:rPr lang="en-US" sz="1500" dirty="0" err="1" smtClean="0">
                <a:solidFill>
                  <a:srgbClr val="0000FF"/>
                </a:solidFill>
                <a:latin typeface="Consolas" pitchFamily="49" charset="0"/>
                <a:cs typeface="Consolas" pitchFamily="49" charset="0"/>
              </a:rPr>
              <a:t>DiffuseProduct</a:t>
            </a:r>
            <a:r>
              <a:rPr lang="en-US" sz="1500" dirty="0" smtClean="0">
                <a:solidFill>
                  <a:srgbClr val="0000FF"/>
                </a:solidFill>
                <a:latin typeface="Consolas" pitchFamily="49" charset="0"/>
                <a:cs typeface="Consolas" pitchFamily="49" charset="0"/>
              </a:rPr>
              <a:t>, </a:t>
            </a:r>
            <a:r>
              <a:rPr lang="en-US" sz="1500" dirty="0" err="1" smtClean="0">
                <a:solidFill>
                  <a:srgbClr val="0000FF"/>
                </a:solidFill>
                <a:latin typeface="Consolas" pitchFamily="49" charset="0"/>
                <a:cs typeface="Consolas" pitchFamily="49" charset="0"/>
              </a:rPr>
              <a:t>SpecularProduct</a:t>
            </a:r>
            <a:r>
              <a:rPr lang="en-US" sz="1500" dirty="0">
                <a:solidFill>
                  <a:srgbClr val="0000FF"/>
                </a:solidFill>
                <a:latin typeface="Consolas" pitchFamily="49" charset="0"/>
                <a:cs typeface="Consolas" pitchFamily="49" charset="0"/>
              </a:rPr>
              <a:t>;</a:t>
            </a:r>
          </a:p>
          <a:p>
            <a:pPr>
              <a:spcBef>
                <a:spcPts val="0"/>
              </a:spcBef>
              <a:spcAft>
                <a:spcPts val="0"/>
              </a:spcAft>
              <a:buNone/>
            </a:pPr>
            <a:r>
              <a:rPr lang="en-US" sz="1500" dirty="0">
                <a:solidFill>
                  <a:srgbClr val="0000FF"/>
                </a:solidFill>
                <a:latin typeface="Consolas" pitchFamily="49" charset="0"/>
                <a:cs typeface="Consolas" pitchFamily="49" charset="0"/>
              </a:rPr>
              <a:t>uniform mat4 </a:t>
            </a:r>
            <a:r>
              <a:rPr lang="en-US" sz="1500" dirty="0" err="1">
                <a:solidFill>
                  <a:srgbClr val="0000FF"/>
                </a:solidFill>
                <a:latin typeface="Consolas" pitchFamily="49" charset="0"/>
                <a:cs typeface="Consolas" pitchFamily="49" charset="0"/>
              </a:rPr>
              <a:t>ModelView</a:t>
            </a:r>
            <a:r>
              <a:rPr lang="en-US" sz="1500" dirty="0">
                <a:solidFill>
                  <a:srgbClr val="0000FF"/>
                </a:solidFill>
                <a:latin typeface="Consolas" pitchFamily="49" charset="0"/>
                <a:cs typeface="Consolas" pitchFamily="49" charset="0"/>
              </a:rPr>
              <a:t>;</a:t>
            </a:r>
          </a:p>
          <a:p>
            <a:pPr>
              <a:spcBef>
                <a:spcPts val="0"/>
              </a:spcBef>
              <a:spcAft>
                <a:spcPts val="0"/>
              </a:spcAft>
              <a:buNone/>
            </a:pPr>
            <a:r>
              <a:rPr lang="en-US" sz="1500" dirty="0">
                <a:solidFill>
                  <a:srgbClr val="0000FF"/>
                </a:solidFill>
                <a:latin typeface="Consolas" pitchFamily="49" charset="0"/>
                <a:cs typeface="Consolas" pitchFamily="49" charset="0"/>
              </a:rPr>
              <a:t>uniform mat4 Projection;</a:t>
            </a:r>
          </a:p>
          <a:p>
            <a:pPr>
              <a:spcBef>
                <a:spcPts val="0"/>
              </a:spcBef>
              <a:spcAft>
                <a:spcPts val="0"/>
              </a:spcAft>
              <a:buNone/>
            </a:pPr>
            <a:r>
              <a:rPr lang="en-US" sz="1500" dirty="0">
                <a:solidFill>
                  <a:srgbClr val="0000FF"/>
                </a:solidFill>
                <a:latin typeface="Consolas" pitchFamily="49" charset="0"/>
                <a:cs typeface="Consolas" pitchFamily="49" charset="0"/>
              </a:rPr>
              <a:t>uniform vec4 </a:t>
            </a:r>
            <a:r>
              <a:rPr lang="en-US" sz="1500" dirty="0" err="1">
                <a:solidFill>
                  <a:srgbClr val="0000FF"/>
                </a:solidFill>
                <a:latin typeface="Consolas" pitchFamily="49" charset="0"/>
                <a:cs typeface="Consolas" pitchFamily="49" charset="0"/>
              </a:rPr>
              <a:t>LightPosition</a:t>
            </a:r>
            <a:r>
              <a:rPr lang="en-US" sz="1500" dirty="0">
                <a:solidFill>
                  <a:srgbClr val="0000FF"/>
                </a:solidFill>
                <a:latin typeface="Consolas" pitchFamily="49" charset="0"/>
                <a:cs typeface="Consolas" pitchFamily="49" charset="0"/>
              </a:rPr>
              <a:t>;</a:t>
            </a:r>
          </a:p>
          <a:p>
            <a:pPr>
              <a:spcBef>
                <a:spcPts val="0"/>
              </a:spcBef>
              <a:spcAft>
                <a:spcPts val="0"/>
              </a:spcAft>
              <a:buNone/>
            </a:pPr>
            <a:r>
              <a:rPr lang="en-US" sz="1500" dirty="0">
                <a:solidFill>
                  <a:srgbClr val="0000FF"/>
                </a:solidFill>
                <a:latin typeface="Consolas" pitchFamily="49" charset="0"/>
                <a:cs typeface="Consolas" pitchFamily="49" charset="0"/>
              </a:rPr>
              <a:t>uniform float Shininess</a:t>
            </a:r>
            <a:r>
              <a:rPr lang="en-US" sz="1500" dirty="0" smtClean="0">
                <a:solidFill>
                  <a:srgbClr val="0000FF"/>
                </a:solidFill>
                <a:latin typeface="Consolas" pitchFamily="49" charset="0"/>
                <a:cs typeface="Consolas" pitchFamily="49" charset="0"/>
              </a:rPr>
              <a:t>;</a:t>
            </a:r>
            <a:endParaRPr lang="en-US" sz="1500" dirty="0">
              <a:solidFill>
                <a:srgbClr val="0000FF"/>
              </a:solidFill>
              <a:latin typeface="Consolas" pitchFamily="49" charset="0"/>
              <a:cs typeface="Consolas" pitchFamily="49" charset="0"/>
            </a:endParaRPr>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Adding Lighting to Cube</a:t>
            </a:r>
            <a:endParaRPr lang="en-U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noAutofit/>
          </a:bodyPr>
          <a:lstStyle/>
          <a:p>
            <a:pPr>
              <a:spcBef>
                <a:spcPts val="0"/>
              </a:spcBef>
              <a:spcAft>
                <a:spcPts val="0"/>
              </a:spcAft>
              <a:buNone/>
            </a:pPr>
            <a:r>
              <a:rPr lang="en-US" sz="1600" dirty="0">
                <a:solidFill>
                  <a:srgbClr val="0000FF"/>
                </a:solidFill>
                <a:latin typeface="Consolas" pitchFamily="49" charset="0"/>
                <a:cs typeface="Consolas" pitchFamily="49" charset="0"/>
              </a:rPr>
              <a:t>void main()</a:t>
            </a:r>
          </a:p>
          <a:p>
            <a:pPr>
              <a:spcBef>
                <a:spcPts val="0"/>
              </a:spcBef>
              <a:spcAft>
                <a:spcPts val="0"/>
              </a:spcAft>
              <a:buNone/>
            </a:pPr>
            <a:r>
              <a:rPr lang="en-US" sz="1600" dirty="0">
                <a:solidFill>
                  <a:srgbClr val="0000FF"/>
                </a:solidFill>
                <a:latin typeface="Consolas" pitchFamily="49" charset="0"/>
                <a:cs typeface="Consolas" pitchFamily="49" charset="0"/>
              </a:rPr>
              <a:t>{</a:t>
            </a:r>
          </a:p>
          <a:p>
            <a:pPr>
              <a:spcBef>
                <a:spcPts val="0"/>
              </a:spcBef>
              <a:spcAft>
                <a:spcPts val="0"/>
              </a:spcAft>
              <a:buNone/>
            </a:pPr>
            <a:r>
              <a:rPr lang="en-US" sz="1600" dirty="0">
                <a:solidFill>
                  <a:srgbClr val="0000FF"/>
                </a:solidFill>
                <a:latin typeface="Consolas" pitchFamily="49" charset="0"/>
                <a:cs typeface="Consolas" pitchFamily="49" charset="0"/>
              </a:rPr>
              <a:t>   </a:t>
            </a:r>
            <a:r>
              <a:rPr lang="en-US" sz="1600" dirty="0" smtClean="0">
                <a:solidFill>
                  <a:srgbClr val="0000FF"/>
                </a:solidFill>
                <a:latin typeface="Consolas" pitchFamily="49" charset="0"/>
                <a:cs typeface="Consolas" pitchFamily="49" charset="0"/>
              </a:rPr>
              <a:t>/</a:t>
            </a:r>
            <a:r>
              <a:rPr lang="en-US" sz="1600" dirty="0">
                <a:solidFill>
                  <a:srgbClr val="0000FF"/>
                </a:solidFill>
                <a:latin typeface="Consolas" pitchFamily="49" charset="0"/>
                <a:cs typeface="Consolas" pitchFamily="49" charset="0"/>
              </a:rPr>
              <a:t>/ Transform vertex  position into eye coordinates</a:t>
            </a:r>
          </a:p>
          <a:p>
            <a:pPr>
              <a:spcBef>
                <a:spcPts val="0"/>
              </a:spcBef>
              <a:spcAft>
                <a:spcPts val="0"/>
              </a:spcAft>
              <a:buNone/>
            </a:pPr>
            <a:r>
              <a:rPr lang="en-US" sz="1600" dirty="0">
                <a:solidFill>
                  <a:srgbClr val="0000FF"/>
                </a:solidFill>
                <a:latin typeface="Consolas" pitchFamily="49" charset="0"/>
                <a:cs typeface="Consolas" pitchFamily="49" charset="0"/>
              </a:rPr>
              <a:t>   </a:t>
            </a:r>
            <a:r>
              <a:rPr lang="en-US" sz="1600" dirty="0" smtClean="0">
                <a:solidFill>
                  <a:srgbClr val="0000FF"/>
                </a:solidFill>
                <a:latin typeface="Consolas" pitchFamily="49" charset="0"/>
                <a:cs typeface="Consolas" pitchFamily="49" charset="0"/>
              </a:rPr>
              <a:t>vec3 </a:t>
            </a:r>
            <a:r>
              <a:rPr lang="en-US" sz="1600" dirty="0">
                <a:solidFill>
                  <a:srgbClr val="0000FF"/>
                </a:solidFill>
                <a:latin typeface="Consolas" pitchFamily="49" charset="0"/>
                <a:cs typeface="Consolas" pitchFamily="49" charset="0"/>
              </a:rPr>
              <a:t>pos = </a:t>
            </a:r>
            <a:r>
              <a:rPr lang="en-US" sz="1600" dirty="0" smtClean="0">
                <a:solidFill>
                  <a:srgbClr val="0000FF"/>
                </a:solidFill>
                <a:latin typeface="Consolas" pitchFamily="49" charset="0"/>
                <a:cs typeface="Consolas" pitchFamily="49" charset="0"/>
              </a:rPr>
              <a:t>(</a:t>
            </a:r>
            <a:r>
              <a:rPr lang="en-US" sz="1600" dirty="0" err="1" smtClean="0">
                <a:solidFill>
                  <a:srgbClr val="0000FF"/>
                </a:solidFill>
                <a:latin typeface="Consolas" pitchFamily="49" charset="0"/>
                <a:cs typeface="Consolas" pitchFamily="49" charset="0"/>
              </a:rPr>
              <a:t>ModelView</a:t>
            </a:r>
            <a:r>
              <a:rPr lang="en-US" sz="1600" dirty="0" smtClean="0">
                <a:solidFill>
                  <a:srgbClr val="0000FF"/>
                </a:solidFill>
                <a:latin typeface="Consolas" pitchFamily="49" charset="0"/>
                <a:cs typeface="Consolas" pitchFamily="49" charset="0"/>
              </a:rPr>
              <a:t> </a:t>
            </a:r>
            <a:r>
              <a:rPr lang="en-US" sz="1600" dirty="0">
                <a:solidFill>
                  <a:srgbClr val="0000FF"/>
                </a:solidFill>
                <a:latin typeface="Consolas" pitchFamily="49" charset="0"/>
                <a:cs typeface="Consolas" pitchFamily="49" charset="0"/>
              </a:rPr>
              <a:t>* </a:t>
            </a:r>
            <a:r>
              <a:rPr lang="en-US" sz="1600" dirty="0" err="1" smtClean="0">
                <a:solidFill>
                  <a:srgbClr val="0000FF"/>
                </a:solidFill>
                <a:latin typeface="Consolas" pitchFamily="49" charset="0"/>
                <a:cs typeface="Consolas" pitchFamily="49" charset="0"/>
              </a:rPr>
              <a:t>vPosition</a:t>
            </a:r>
            <a:r>
              <a:rPr lang="en-US" sz="1600" dirty="0" smtClean="0">
                <a:solidFill>
                  <a:srgbClr val="0000FF"/>
                </a:solidFill>
                <a:latin typeface="Consolas" pitchFamily="49" charset="0"/>
                <a:cs typeface="Consolas" pitchFamily="49" charset="0"/>
              </a:rPr>
              <a:t>).</a:t>
            </a:r>
            <a:r>
              <a:rPr lang="en-US" sz="1600" dirty="0">
                <a:solidFill>
                  <a:srgbClr val="0000FF"/>
                </a:solidFill>
                <a:latin typeface="Consolas" pitchFamily="49" charset="0"/>
                <a:cs typeface="Consolas" pitchFamily="49" charset="0"/>
              </a:rPr>
              <a:t>xyz;</a:t>
            </a:r>
          </a:p>
          <a:p>
            <a:pPr>
              <a:spcBef>
                <a:spcPts val="0"/>
              </a:spcBef>
              <a:spcAft>
                <a:spcPts val="0"/>
              </a:spcAft>
              <a:buNone/>
            </a:pPr>
            <a:r>
              <a:rPr lang="en-US" sz="1600" dirty="0">
                <a:solidFill>
                  <a:srgbClr val="0000FF"/>
                </a:solidFill>
                <a:latin typeface="Consolas" pitchFamily="49" charset="0"/>
                <a:cs typeface="Consolas" pitchFamily="49" charset="0"/>
              </a:rPr>
              <a:t>        </a:t>
            </a:r>
          </a:p>
          <a:p>
            <a:pPr>
              <a:spcBef>
                <a:spcPts val="0"/>
              </a:spcBef>
              <a:spcAft>
                <a:spcPts val="0"/>
              </a:spcAft>
              <a:buNone/>
            </a:pPr>
            <a:r>
              <a:rPr lang="en-US" sz="1600" dirty="0">
                <a:solidFill>
                  <a:srgbClr val="0000FF"/>
                </a:solidFill>
                <a:latin typeface="Consolas" pitchFamily="49" charset="0"/>
                <a:cs typeface="Consolas" pitchFamily="49" charset="0"/>
              </a:rPr>
              <a:t>   </a:t>
            </a:r>
            <a:r>
              <a:rPr lang="en-US" sz="1600" dirty="0" smtClean="0">
                <a:solidFill>
                  <a:srgbClr val="0000FF"/>
                </a:solidFill>
                <a:latin typeface="Consolas" pitchFamily="49" charset="0"/>
                <a:cs typeface="Consolas" pitchFamily="49" charset="0"/>
              </a:rPr>
              <a:t>vec3 </a:t>
            </a:r>
            <a:r>
              <a:rPr lang="en-US" sz="1600" dirty="0">
                <a:solidFill>
                  <a:srgbClr val="0000FF"/>
                </a:solidFill>
                <a:latin typeface="Consolas" pitchFamily="49" charset="0"/>
                <a:cs typeface="Consolas" pitchFamily="49" charset="0"/>
              </a:rPr>
              <a:t>L = </a:t>
            </a:r>
            <a:r>
              <a:rPr lang="en-US" sz="1600" dirty="0" smtClean="0">
                <a:solidFill>
                  <a:srgbClr val="0000FF"/>
                </a:solidFill>
                <a:latin typeface="Consolas" pitchFamily="49" charset="0"/>
                <a:cs typeface="Consolas" pitchFamily="49" charset="0"/>
              </a:rPr>
              <a:t>normalize(LightPosition.xyz </a:t>
            </a:r>
            <a:r>
              <a:rPr lang="en-US" sz="1600" dirty="0">
                <a:solidFill>
                  <a:srgbClr val="0000FF"/>
                </a:solidFill>
                <a:latin typeface="Consolas" pitchFamily="49" charset="0"/>
                <a:cs typeface="Consolas" pitchFamily="49" charset="0"/>
              </a:rPr>
              <a:t>- </a:t>
            </a:r>
            <a:r>
              <a:rPr lang="en-US" sz="1600" dirty="0" smtClean="0">
                <a:solidFill>
                  <a:srgbClr val="0000FF"/>
                </a:solidFill>
                <a:latin typeface="Consolas" pitchFamily="49" charset="0"/>
                <a:cs typeface="Consolas" pitchFamily="49" charset="0"/>
              </a:rPr>
              <a:t>pos);</a:t>
            </a:r>
            <a:endParaRPr lang="en-US" sz="1600" dirty="0">
              <a:solidFill>
                <a:srgbClr val="0000FF"/>
              </a:solidFill>
              <a:latin typeface="Consolas" pitchFamily="49" charset="0"/>
              <a:cs typeface="Consolas" pitchFamily="49" charset="0"/>
            </a:endParaRPr>
          </a:p>
          <a:p>
            <a:pPr>
              <a:spcBef>
                <a:spcPts val="0"/>
              </a:spcBef>
              <a:spcAft>
                <a:spcPts val="0"/>
              </a:spcAft>
              <a:buNone/>
            </a:pPr>
            <a:r>
              <a:rPr lang="en-US" sz="1600" dirty="0">
                <a:solidFill>
                  <a:srgbClr val="0000FF"/>
                </a:solidFill>
                <a:latin typeface="Consolas" pitchFamily="49" charset="0"/>
                <a:cs typeface="Consolas" pitchFamily="49" charset="0"/>
              </a:rPr>
              <a:t>   </a:t>
            </a:r>
            <a:r>
              <a:rPr lang="en-US" sz="1600" dirty="0" smtClean="0">
                <a:solidFill>
                  <a:srgbClr val="0000FF"/>
                </a:solidFill>
                <a:latin typeface="Consolas" pitchFamily="49" charset="0"/>
                <a:cs typeface="Consolas" pitchFamily="49" charset="0"/>
              </a:rPr>
              <a:t>vec3 </a:t>
            </a:r>
            <a:r>
              <a:rPr lang="en-US" sz="1600" dirty="0">
                <a:solidFill>
                  <a:srgbClr val="0000FF"/>
                </a:solidFill>
                <a:latin typeface="Consolas" pitchFamily="49" charset="0"/>
                <a:cs typeface="Consolas" pitchFamily="49" charset="0"/>
              </a:rPr>
              <a:t>E = normalize</a:t>
            </a:r>
            <a:r>
              <a:rPr lang="en-US" sz="1600" dirty="0" smtClean="0">
                <a:solidFill>
                  <a:srgbClr val="0000FF"/>
                </a:solidFill>
                <a:latin typeface="Consolas" pitchFamily="49" charset="0"/>
                <a:cs typeface="Consolas" pitchFamily="49" charset="0"/>
              </a:rPr>
              <a:t>(-pos);</a:t>
            </a:r>
            <a:endParaRPr lang="en-US" sz="1600" dirty="0">
              <a:solidFill>
                <a:srgbClr val="0000FF"/>
              </a:solidFill>
              <a:latin typeface="Consolas" pitchFamily="49" charset="0"/>
              <a:cs typeface="Consolas" pitchFamily="49" charset="0"/>
            </a:endParaRPr>
          </a:p>
          <a:p>
            <a:pPr>
              <a:spcBef>
                <a:spcPts val="0"/>
              </a:spcBef>
              <a:spcAft>
                <a:spcPts val="0"/>
              </a:spcAft>
              <a:buNone/>
            </a:pPr>
            <a:r>
              <a:rPr lang="en-US" sz="1600" dirty="0">
                <a:solidFill>
                  <a:srgbClr val="0000FF"/>
                </a:solidFill>
                <a:latin typeface="Consolas" pitchFamily="49" charset="0"/>
                <a:cs typeface="Consolas" pitchFamily="49" charset="0"/>
              </a:rPr>
              <a:t>   </a:t>
            </a:r>
            <a:r>
              <a:rPr lang="en-US" sz="1600" dirty="0" smtClean="0">
                <a:solidFill>
                  <a:srgbClr val="0000FF"/>
                </a:solidFill>
                <a:latin typeface="Consolas" pitchFamily="49" charset="0"/>
                <a:cs typeface="Consolas" pitchFamily="49" charset="0"/>
              </a:rPr>
              <a:t>vec3 </a:t>
            </a:r>
            <a:r>
              <a:rPr lang="en-US" sz="1600" dirty="0">
                <a:solidFill>
                  <a:srgbClr val="0000FF"/>
                </a:solidFill>
                <a:latin typeface="Consolas" pitchFamily="49" charset="0"/>
                <a:cs typeface="Consolas" pitchFamily="49" charset="0"/>
              </a:rPr>
              <a:t>H = </a:t>
            </a:r>
            <a:r>
              <a:rPr lang="en-US" sz="1600" dirty="0" smtClean="0">
                <a:solidFill>
                  <a:srgbClr val="0000FF"/>
                </a:solidFill>
                <a:latin typeface="Consolas" pitchFamily="49" charset="0"/>
                <a:cs typeface="Consolas" pitchFamily="49" charset="0"/>
              </a:rPr>
              <a:t>normalize(L </a:t>
            </a:r>
            <a:r>
              <a:rPr lang="en-US" sz="1600" dirty="0">
                <a:solidFill>
                  <a:srgbClr val="0000FF"/>
                </a:solidFill>
                <a:latin typeface="Consolas" pitchFamily="49" charset="0"/>
                <a:cs typeface="Consolas" pitchFamily="49" charset="0"/>
              </a:rPr>
              <a:t>+ </a:t>
            </a:r>
            <a:r>
              <a:rPr lang="en-US" sz="1600" dirty="0" smtClean="0">
                <a:solidFill>
                  <a:srgbClr val="0000FF"/>
                </a:solidFill>
                <a:latin typeface="Consolas" pitchFamily="49" charset="0"/>
                <a:cs typeface="Consolas" pitchFamily="49" charset="0"/>
              </a:rPr>
              <a:t>E);</a:t>
            </a:r>
            <a:endParaRPr lang="en-US" sz="1600" dirty="0">
              <a:solidFill>
                <a:srgbClr val="0000FF"/>
              </a:solidFill>
              <a:latin typeface="Consolas" pitchFamily="49" charset="0"/>
              <a:cs typeface="Consolas" pitchFamily="49" charset="0"/>
            </a:endParaRPr>
          </a:p>
          <a:p>
            <a:pPr>
              <a:spcBef>
                <a:spcPts val="0"/>
              </a:spcBef>
              <a:spcAft>
                <a:spcPts val="0"/>
              </a:spcAft>
              <a:buNone/>
            </a:pPr>
            <a:endParaRPr lang="en-US" sz="1600" dirty="0">
              <a:solidFill>
                <a:srgbClr val="0000FF"/>
              </a:solidFill>
              <a:latin typeface="Consolas" pitchFamily="49" charset="0"/>
              <a:cs typeface="Consolas" pitchFamily="49" charset="0"/>
            </a:endParaRPr>
          </a:p>
          <a:p>
            <a:pPr>
              <a:spcBef>
                <a:spcPts val="0"/>
              </a:spcBef>
              <a:spcAft>
                <a:spcPts val="0"/>
              </a:spcAft>
              <a:buNone/>
            </a:pPr>
            <a:r>
              <a:rPr lang="en-US" sz="1600" dirty="0">
                <a:solidFill>
                  <a:srgbClr val="0000FF"/>
                </a:solidFill>
                <a:latin typeface="Consolas" pitchFamily="49" charset="0"/>
                <a:cs typeface="Consolas" pitchFamily="49" charset="0"/>
              </a:rPr>
              <a:t>   </a:t>
            </a:r>
            <a:r>
              <a:rPr lang="en-US" sz="1600" dirty="0" smtClean="0">
                <a:solidFill>
                  <a:srgbClr val="0000FF"/>
                </a:solidFill>
                <a:latin typeface="Consolas" pitchFamily="49" charset="0"/>
                <a:cs typeface="Consolas" pitchFamily="49" charset="0"/>
              </a:rPr>
              <a:t>/</a:t>
            </a:r>
            <a:r>
              <a:rPr lang="en-US" sz="1600" dirty="0">
                <a:solidFill>
                  <a:srgbClr val="0000FF"/>
                </a:solidFill>
                <a:latin typeface="Consolas" pitchFamily="49" charset="0"/>
                <a:cs typeface="Consolas" pitchFamily="49" charset="0"/>
              </a:rPr>
              <a:t>/ Transform vertex normal into eye coordinates</a:t>
            </a:r>
          </a:p>
          <a:p>
            <a:pPr>
              <a:spcBef>
                <a:spcPts val="0"/>
              </a:spcBef>
              <a:spcAft>
                <a:spcPts val="0"/>
              </a:spcAft>
              <a:buNone/>
            </a:pPr>
            <a:r>
              <a:rPr lang="en-US" sz="1600" dirty="0">
                <a:solidFill>
                  <a:srgbClr val="0000FF"/>
                </a:solidFill>
                <a:latin typeface="Consolas" pitchFamily="49" charset="0"/>
                <a:cs typeface="Consolas" pitchFamily="49" charset="0"/>
              </a:rPr>
              <a:t>   </a:t>
            </a:r>
            <a:r>
              <a:rPr lang="en-US" sz="1600" dirty="0" smtClean="0">
                <a:solidFill>
                  <a:srgbClr val="0000FF"/>
                </a:solidFill>
                <a:latin typeface="Consolas" pitchFamily="49" charset="0"/>
                <a:cs typeface="Consolas" pitchFamily="49" charset="0"/>
              </a:rPr>
              <a:t>vec3 </a:t>
            </a:r>
            <a:r>
              <a:rPr lang="en-US" sz="1600" dirty="0">
                <a:solidFill>
                  <a:srgbClr val="0000FF"/>
                </a:solidFill>
                <a:latin typeface="Consolas" pitchFamily="49" charset="0"/>
                <a:cs typeface="Consolas" pitchFamily="49" charset="0"/>
              </a:rPr>
              <a:t>N = </a:t>
            </a:r>
            <a:r>
              <a:rPr lang="en-US" sz="1600" dirty="0" smtClean="0">
                <a:solidFill>
                  <a:srgbClr val="0000FF"/>
                </a:solidFill>
                <a:latin typeface="Consolas" pitchFamily="49" charset="0"/>
                <a:cs typeface="Consolas" pitchFamily="49" charset="0"/>
              </a:rPr>
              <a:t>normalize(</a:t>
            </a:r>
            <a:r>
              <a:rPr lang="en-US" sz="1600" dirty="0" err="1" smtClean="0">
                <a:solidFill>
                  <a:srgbClr val="0000FF"/>
                </a:solidFill>
                <a:latin typeface="Consolas" pitchFamily="49" charset="0"/>
                <a:cs typeface="Consolas" pitchFamily="49" charset="0"/>
              </a:rPr>
              <a:t>ModelView</a:t>
            </a:r>
            <a:r>
              <a:rPr lang="en-US" sz="1600" dirty="0" smtClean="0">
                <a:solidFill>
                  <a:srgbClr val="0000FF"/>
                </a:solidFill>
                <a:latin typeface="Consolas" pitchFamily="49" charset="0"/>
                <a:cs typeface="Consolas" pitchFamily="49" charset="0"/>
              </a:rPr>
              <a:t> * vec4(</a:t>
            </a:r>
            <a:r>
              <a:rPr lang="en-US" sz="1600" dirty="0" err="1" smtClean="0">
                <a:solidFill>
                  <a:srgbClr val="0000FF"/>
                </a:solidFill>
                <a:latin typeface="Consolas" pitchFamily="49" charset="0"/>
                <a:cs typeface="Consolas" pitchFamily="49" charset="0"/>
              </a:rPr>
              <a:t>vNormal</a:t>
            </a:r>
            <a:r>
              <a:rPr lang="en-US" sz="1600" dirty="0">
                <a:solidFill>
                  <a:srgbClr val="0000FF"/>
                </a:solidFill>
                <a:latin typeface="Consolas" pitchFamily="49" charset="0"/>
                <a:cs typeface="Consolas" pitchFamily="49" charset="0"/>
              </a:rPr>
              <a:t>, 0.0</a:t>
            </a:r>
            <a:r>
              <a:rPr lang="en-US" sz="1600" dirty="0" smtClean="0">
                <a:solidFill>
                  <a:srgbClr val="0000FF"/>
                </a:solidFill>
                <a:latin typeface="Consolas" pitchFamily="49" charset="0"/>
                <a:cs typeface="Consolas" pitchFamily="49" charset="0"/>
              </a:rPr>
              <a:t>)).</a:t>
            </a:r>
            <a:r>
              <a:rPr lang="en-US" sz="1600" dirty="0">
                <a:solidFill>
                  <a:srgbClr val="0000FF"/>
                </a:solidFill>
                <a:latin typeface="Consolas" pitchFamily="49" charset="0"/>
                <a:cs typeface="Consolas" pitchFamily="49" charset="0"/>
              </a:rPr>
              <a:t>xyz</a:t>
            </a:r>
            <a:r>
              <a:rPr lang="en-US" sz="1600" dirty="0" smtClean="0">
                <a:solidFill>
                  <a:srgbClr val="0000FF"/>
                </a:solidFill>
                <a:latin typeface="Consolas" pitchFamily="49" charset="0"/>
                <a:cs typeface="Consolas" pitchFamily="49" charset="0"/>
              </a:rPr>
              <a:t>;</a:t>
            </a:r>
            <a:endParaRPr lang="en-US" sz="1600" dirty="0">
              <a:solidFill>
                <a:srgbClr val="0000FF"/>
              </a:solidFill>
              <a:latin typeface="Consolas" pitchFamily="49" charset="0"/>
              <a:cs typeface="Consolas" pitchFamily="49" charset="0"/>
            </a:endParaRPr>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Adding Lighting to Cube</a:t>
            </a:r>
            <a:endParaRPr lang="en-US" sz="2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normAutofit fontScale="55000" lnSpcReduction="20000"/>
          </a:bodyPr>
          <a:lstStyle/>
          <a:p>
            <a:pPr>
              <a:spcBef>
                <a:spcPts val="0"/>
              </a:spcBef>
              <a:spcAft>
                <a:spcPts val="0"/>
              </a:spcAft>
              <a:buNone/>
            </a:pPr>
            <a:r>
              <a:rPr lang="en-US" dirty="0">
                <a:solidFill>
                  <a:srgbClr val="0000FF"/>
                </a:solidFill>
                <a:latin typeface="Consolas" pitchFamily="49" charset="0"/>
                <a:cs typeface="Consolas" pitchFamily="49" charset="0"/>
              </a:rPr>
              <a:t>// Compute terms in the illumination equation</a:t>
            </a:r>
          </a:p>
          <a:p>
            <a:pPr>
              <a:spcBef>
                <a:spcPts val="0"/>
              </a:spcBef>
              <a:spcAft>
                <a:spcPts val="0"/>
              </a:spcAft>
              <a:buNone/>
            </a:pPr>
            <a:r>
              <a:rPr lang="en-US" dirty="0">
                <a:solidFill>
                  <a:srgbClr val="0000FF"/>
                </a:solidFill>
                <a:latin typeface="Consolas" pitchFamily="49" charset="0"/>
                <a:cs typeface="Consolas" pitchFamily="49" charset="0"/>
              </a:rPr>
              <a:t>    vec4 ambient = </a:t>
            </a:r>
            <a:r>
              <a:rPr lang="en-US" dirty="0" err="1">
                <a:solidFill>
                  <a:srgbClr val="0000FF"/>
                </a:solidFill>
                <a:latin typeface="Consolas" pitchFamily="49" charset="0"/>
                <a:cs typeface="Consolas" pitchFamily="49" charset="0"/>
              </a:rPr>
              <a:t>AmbientProduct</a:t>
            </a:r>
            <a:r>
              <a:rPr lang="en-US" dirty="0">
                <a:solidFill>
                  <a:srgbClr val="0000FF"/>
                </a:solidFill>
                <a:latin typeface="Consolas" pitchFamily="49" charset="0"/>
                <a:cs typeface="Consolas" pitchFamily="49" charset="0"/>
              </a:rPr>
              <a:t>;</a:t>
            </a:r>
          </a:p>
          <a:p>
            <a:pPr>
              <a:spcBef>
                <a:spcPts val="0"/>
              </a:spcBef>
              <a:spcAft>
                <a:spcPts val="0"/>
              </a:spcAft>
              <a:buNone/>
            </a:pPr>
            <a:r>
              <a:rPr lang="en-US" dirty="0">
                <a:solidFill>
                  <a:srgbClr val="0000FF"/>
                </a:solidFill>
                <a:latin typeface="Consolas" pitchFamily="49" charset="0"/>
                <a:cs typeface="Consolas" pitchFamily="49" charset="0"/>
              </a:rPr>
              <a:t>    float </a:t>
            </a:r>
            <a:r>
              <a:rPr lang="en-US" dirty="0" err="1">
                <a:solidFill>
                  <a:srgbClr val="0000FF"/>
                </a:solidFill>
                <a:latin typeface="Consolas" pitchFamily="49" charset="0"/>
                <a:cs typeface="Consolas" pitchFamily="49" charset="0"/>
              </a:rPr>
              <a:t>Kd</a:t>
            </a:r>
            <a:r>
              <a:rPr lang="en-US" dirty="0">
                <a:solidFill>
                  <a:srgbClr val="0000FF"/>
                </a:solidFill>
                <a:latin typeface="Consolas" pitchFamily="49" charset="0"/>
                <a:cs typeface="Consolas" pitchFamily="49" charset="0"/>
              </a:rPr>
              <a:t> = max( dot(L, N), 0.0 );</a:t>
            </a:r>
          </a:p>
          <a:p>
            <a:pPr>
              <a:spcBef>
                <a:spcPts val="0"/>
              </a:spcBef>
              <a:spcAft>
                <a:spcPts val="0"/>
              </a:spcAft>
              <a:buNone/>
            </a:pPr>
            <a:r>
              <a:rPr lang="en-US" dirty="0">
                <a:solidFill>
                  <a:srgbClr val="0000FF"/>
                </a:solidFill>
                <a:latin typeface="Consolas" pitchFamily="49" charset="0"/>
                <a:cs typeface="Consolas" pitchFamily="49" charset="0"/>
              </a:rPr>
              <a:t>    vec4  diffuse = </a:t>
            </a:r>
            <a:r>
              <a:rPr lang="en-US" dirty="0" err="1">
                <a:solidFill>
                  <a:srgbClr val="0000FF"/>
                </a:solidFill>
                <a:latin typeface="Consolas" pitchFamily="49" charset="0"/>
                <a:cs typeface="Consolas" pitchFamily="49" charset="0"/>
              </a:rPr>
              <a:t>Kd</a:t>
            </a:r>
            <a:r>
              <a:rPr lang="en-US" dirty="0">
                <a:solidFill>
                  <a:srgbClr val="0000FF"/>
                </a:solidFill>
                <a:latin typeface="Consolas" pitchFamily="49" charset="0"/>
                <a:cs typeface="Consolas" pitchFamily="49" charset="0"/>
              </a:rPr>
              <a:t>*</a:t>
            </a:r>
            <a:r>
              <a:rPr lang="en-US" dirty="0" err="1">
                <a:solidFill>
                  <a:srgbClr val="0000FF"/>
                </a:solidFill>
                <a:latin typeface="Consolas" pitchFamily="49" charset="0"/>
                <a:cs typeface="Consolas" pitchFamily="49" charset="0"/>
              </a:rPr>
              <a:t>DiffuseProduct</a:t>
            </a:r>
            <a:r>
              <a:rPr lang="en-US" dirty="0">
                <a:solidFill>
                  <a:srgbClr val="0000FF"/>
                </a:solidFill>
                <a:latin typeface="Consolas" pitchFamily="49" charset="0"/>
                <a:cs typeface="Consolas" pitchFamily="49" charset="0"/>
              </a:rPr>
              <a:t>;</a:t>
            </a:r>
          </a:p>
          <a:p>
            <a:pPr>
              <a:spcBef>
                <a:spcPts val="0"/>
              </a:spcBef>
              <a:spcAft>
                <a:spcPts val="0"/>
              </a:spcAft>
              <a:buNone/>
            </a:pPr>
            <a:r>
              <a:rPr lang="en-US" dirty="0">
                <a:solidFill>
                  <a:srgbClr val="0000FF"/>
                </a:solidFill>
                <a:latin typeface="Consolas" pitchFamily="49" charset="0"/>
                <a:cs typeface="Consolas" pitchFamily="49" charset="0"/>
              </a:rPr>
              <a:t>    float Ks = </a:t>
            </a:r>
            <a:r>
              <a:rPr lang="en-US" dirty="0" err="1">
                <a:solidFill>
                  <a:srgbClr val="0000FF"/>
                </a:solidFill>
                <a:latin typeface="Consolas" pitchFamily="49" charset="0"/>
                <a:cs typeface="Consolas" pitchFamily="49" charset="0"/>
              </a:rPr>
              <a:t>pow</a:t>
            </a:r>
            <a:r>
              <a:rPr lang="en-US" dirty="0">
                <a:solidFill>
                  <a:srgbClr val="0000FF"/>
                </a:solidFill>
                <a:latin typeface="Consolas" pitchFamily="49" charset="0"/>
                <a:cs typeface="Consolas" pitchFamily="49" charset="0"/>
              </a:rPr>
              <a:t>( max(dot(N, H), 0.0), Shininess );</a:t>
            </a:r>
          </a:p>
          <a:p>
            <a:pPr>
              <a:spcBef>
                <a:spcPts val="0"/>
              </a:spcBef>
              <a:spcAft>
                <a:spcPts val="0"/>
              </a:spcAft>
              <a:buNone/>
            </a:pPr>
            <a:r>
              <a:rPr lang="en-US" dirty="0">
                <a:solidFill>
                  <a:srgbClr val="0000FF"/>
                </a:solidFill>
                <a:latin typeface="Consolas" pitchFamily="49" charset="0"/>
                <a:cs typeface="Consolas" pitchFamily="49" charset="0"/>
              </a:rPr>
              <a:t>    vec4  </a:t>
            </a:r>
            <a:r>
              <a:rPr lang="en-US" dirty="0" err="1">
                <a:solidFill>
                  <a:srgbClr val="0000FF"/>
                </a:solidFill>
                <a:latin typeface="Consolas" pitchFamily="49" charset="0"/>
                <a:cs typeface="Consolas" pitchFamily="49" charset="0"/>
              </a:rPr>
              <a:t>specular</a:t>
            </a:r>
            <a:r>
              <a:rPr lang="en-US" dirty="0">
                <a:solidFill>
                  <a:srgbClr val="0000FF"/>
                </a:solidFill>
                <a:latin typeface="Consolas" pitchFamily="49" charset="0"/>
                <a:cs typeface="Consolas" pitchFamily="49" charset="0"/>
              </a:rPr>
              <a:t> = Ks * </a:t>
            </a:r>
            <a:r>
              <a:rPr lang="en-US" dirty="0" err="1">
                <a:solidFill>
                  <a:srgbClr val="0000FF"/>
                </a:solidFill>
                <a:latin typeface="Consolas" pitchFamily="49" charset="0"/>
                <a:cs typeface="Consolas" pitchFamily="49" charset="0"/>
              </a:rPr>
              <a:t>SpecularProduct</a:t>
            </a:r>
            <a:r>
              <a:rPr lang="en-US" dirty="0">
                <a:solidFill>
                  <a:srgbClr val="0000FF"/>
                </a:solidFill>
                <a:latin typeface="Consolas" pitchFamily="49" charset="0"/>
                <a:cs typeface="Consolas" pitchFamily="49" charset="0"/>
              </a:rPr>
              <a:t>;</a:t>
            </a:r>
          </a:p>
          <a:p>
            <a:pPr>
              <a:spcBef>
                <a:spcPts val="0"/>
              </a:spcBef>
              <a:spcAft>
                <a:spcPts val="0"/>
              </a:spcAft>
              <a:buNone/>
            </a:pPr>
            <a:r>
              <a:rPr lang="en-US" dirty="0">
                <a:solidFill>
                  <a:srgbClr val="0000FF"/>
                </a:solidFill>
                <a:latin typeface="Consolas" pitchFamily="49" charset="0"/>
                <a:cs typeface="Consolas" pitchFamily="49" charset="0"/>
              </a:rPr>
              <a:t>    if( dot(L, N) &lt; 0.0 ) </a:t>
            </a:r>
            <a:endParaRPr lang="en-US" dirty="0" smtClean="0">
              <a:solidFill>
                <a:srgbClr val="0000FF"/>
              </a:solidFill>
              <a:latin typeface="Consolas" pitchFamily="49" charset="0"/>
              <a:cs typeface="Consolas" pitchFamily="49" charset="0"/>
            </a:endParaRPr>
          </a:p>
          <a:p>
            <a:pPr>
              <a:spcBef>
                <a:spcPts val="0"/>
              </a:spcBef>
              <a:spcAft>
                <a:spcPts val="0"/>
              </a:spcAft>
              <a:buNone/>
            </a:pPr>
            <a:r>
              <a:rPr lang="en-US" dirty="0">
                <a:solidFill>
                  <a:srgbClr val="0000FF"/>
                </a:solidFill>
                <a:latin typeface="Consolas" pitchFamily="49" charset="0"/>
                <a:cs typeface="Consolas" pitchFamily="49" charset="0"/>
              </a:rPr>
              <a:t> </a:t>
            </a:r>
            <a:r>
              <a:rPr lang="en-US" dirty="0" smtClean="0">
                <a:solidFill>
                  <a:srgbClr val="0000FF"/>
                </a:solidFill>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specular</a:t>
            </a:r>
            <a:r>
              <a:rPr lang="en-US" dirty="0" smtClean="0">
                <a:solidFill>
                  <a:srgbClr val="0000FF"/>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 vec4(0.0, 0.0, 0.0, 1.0) </a:t>
            </a:r>
          </a:p>
          <a:p>
            <a:pPr>
              <a:spcBef>
                <a:spcPts val="0"/>
              </a:spcBef>
              <a:spcAft>
                <a:spcPts val="0"/>
              </a:spcAft>
              <a:buNone/>
            </a:pPr>
            <a:endParaRPr lang="en-US" dirty="0" smtClean="0">
              <a:solidFill>
                <a:srgbClr val="0000FF"/>
              </a:solidFill>
              <a:latin typeface="Consolas" pitchFamily="49" charset="0"/>
              <a:cs typeface="Consolas" pitchFamily="49" charset="0"/>
            </a:endParaRPr>
          </a:p>
          <a:p>
            <a:pPr>
              <a:spcBef>
                <a:spcPts val="0"/>
              </a:spcBef>
              <a:spcAft>
                <a:spcPts val="0"/>
              </a:spcAft>
              <a:buNone/>
            </a:pPr>
            <a:r>
              <a:rPr lang="en-US" dirty="0" smtClean="0">
                <a:solidFill>
                  <a:srgbClr val="0000FF"/>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gl_Position</a:t>
            </a:r>
            <a:r>
              <a:rPr lang="en-US" dirty="0">
                <a:solidFill>
                  <a:srgbClr val="0000FF"/>
                </a:solidFill>
                <a:latin typeface="Consolas" pitchFamily="49" charset="0"/>
                <a:cs typeface="Consolas" pitchFamily="49" charset="0"/>
              </a:rPr>
              <a:t> = Projection * </a:t>
            </a:r>
            <a:r>
              <a:rPr lang="en-US" dirty="0" err="1">
                <a:solidFill>
                  <a:srgbClr val="0000FF"/>
                </a:solidFill>
                <a:latin typeface="Consolas" pitchFamily="49" charset="0"/>
                <a:cs typeface="Consolas" pitchFamily="49" charset="0"/>
              </a:rPr>
              <a:t>ModelView</a:t>
            </a:r>
            <a:r>
              <a:rPr lang="en-US" dirty="0">
                <a:solidFill>
                  <a:srgbClr val="0000FF"/>
                </a:solidFill>
                <a:latin typeface="Consolas" pitchFamily="49" charset="0"/>
                <a:cs typeface="Consolas" pitchFamily="49" charset="0"/>
              </a:rPr>
              <a:t> * </a:t>
            </a:r>
            <a:r>
              <a:rPr lang="en-US" dirty="0" err="1">
                <a:solidFill>
                  <a:srgbClr val="0000FF"/>
                </a:solidFill>
                <a:latin typeface="Consolas" pitchFamily="49" charset="0"/>
                <a:cs typeface="Consolas" pitchFamily="49" charset="0"/>
              </a:rPr>
              <a:t>vPosition</a:t>
            </a:r>
            <a:r>
              <a:rPr lang="en-US" dirty="0">
                <a:solidFill>
                  <a:srgbClr val="0000FF"/>
                </a:solidFill>
                <a:latin typeface="Consolas" pitchFamily="49" charset="0"/>
                <a:cs typeface="Consolas" pitchFamily="49" charset="0"/>
              </a:rPr>
              <a:t>;</a:t>
            </a:r>
          </a:p>
          <a:p>
            <a:pPr>
              <a:spcBef>
                <a:spcPts val="0"/>
              </a:spcBef>
              <a:spcAft>
                <a:spcPts val="0"/>
              </a:spcAft>
              <a:buNone/>
            </a:pPr>
            <a:endParaRPr lang="en-US" dirty="0">
              <a:solidFill>
                <a:srgbClr val="0000FF"/>
              </a:solidFill>
              <a:latin typeface="Consolas" pitchFamily="49" charset="0"/>
              <a:cs typeface="Consolas" pitchFamily="49" charset="0"/>
            </a:endParaRPr>
          </a:p>
          <a:p>
            <a:pPr>
              <a:spcBef>
                <a:spcPts val="0"/>
              </a:spcBef>
              <a:spcAft>
                <a:spcPts val="0"/>
              </a:spcAft>
              <a:buNone/>
            </a:pPr>
            <a:r>
              <a:rPr lang="en-US" dirty="0">
                <a:solidFill>
                  <a:srgbClr val="0000FF"/>
                </a:solidFill>
                <a:latin typeface="Consolas" pitchFamily="49" charset="0"/>
                <a:cs typeface="Consolas" pitchFamily="49" charset="0"/>
              </a:rPr>
              <a:t>    color = ambient + diffuse + </a:t>
            </a:r>
            <a:r>
              <a:rPr lang="en-US" dirty="0" err="1">
                <a:solidFill>
                  <a:srgbClr val="0000FF"/>
                </a:solidFill>
                <a:latin typeface="Consolas" pitchFamily="49" charset="0"/>
                <a:cs typeface="Consolas" pitchFamily="49" charset="0"/>
              </a:rPr>
              <a:t>specular</a:t>
            </a:r>
            <a:r>
              <a:rPr lang="en-US" dirty="0">
                <a:solidFill>
                  <a:srgbClr val="0000FF"/>
                </a:solidFill>
                <a:latin typeface="Consolas" pitchFamily="49" charset="0"/>
                <a:cs typeface="Consolas" pitchFamily="49" charset="0"/>
              </a:rPr>
              <a:t>;</a:t>
            </a:r>
          </a:p>
          <a:p>
            <a:pPr>
              <a:spcBef>
                <a:spcPts val="0"/>
              </a:spcBef>
              <a:spcAft>
                <a:spcPts val="0"/>
              </a:spcAft>
              <a:buNone/>
            </a:pPr>
            <a:r>
              <a:rPr lang="en-US" dirty="0">
                <a:solidFill>
                  <a:srgbClr val="0000FF"/>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color.a</a:t>
            </a:r>
            <a:r>
              <a:rPr lang="en-US" dirty="0">
                <a:solidFill>
                  <a:srgbClr val="0000FF"/>
                </a:solidFill>
                <a:latin typeface="Consolas" pitchFamily="49" charset="0"/>
                <a:cs typeface="Consolas" pitchFamily="49" charset="0"/>
              </a:rPr>
              <a:t> = 1.0;</a:t>
            </a:r>
          </a:p>
          <a:p>
            <a:pPr>
              <a:spcBef>
                <a:spcPts val="0"/>
              </a:spcBef>
              <a:spcAft>
                <a:spcPts val="0"/>
              </a:spcAft>
              <a:buNone/>
            </a:pPr>
            <a:r>
              <a:rPr lang="en-US" dirty="0" smtClean="0">
                <a:solidFill>
                  <a:srgbClr val="0000FF"/>
                </a:solidFill>
                <a:latin typeface="Consolas" pitchFamily="49" charset="0"/>
                <a:cs typeface="Consolas" pitchFamily="49" charset="0"/>
              </a:rPr>
              <a:t>}</a:t>
            </a:r>
            <a:endParaRPr lang="en-US" dirty="0">
              <a:solidFill>
                <a:srgbClr val="0000FF"/>
              </a:solidFill>
              <a:latin typeface="Consolas" pitchFamily="49" charset="0"/>
              <a:cs typeface="Consolas" pitchFamily="49" charset="0"/>
            </a:endParaRPr>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Adding Lighting to Cube</a:t>
            </a:r>
            <a:endParaRPr lang="en-US"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Shader</a:t>
            </a:r>
            <a:r>
              <a:rPr lang="en-US" dirty="0" smtClean="0"/>
              <a:t> Examples</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54000" y="579438"/>
            <a:ext cx="6807200" cy="3124200"/>
          </a:xfrm>
        </p:spPr>
        <p:txBody>
          <a:bodyPr>
            <a:noAutofit/>
          </a:bodyPr>
          <a:lstStyle/>
          <a:p>
            <a:pPr>
              <a:buClr>
                <a:srgbClr val="0000FF"/>
              </a:buClr>
              <a:buFont typeface="Wingdings" charset="2"/>
              <a:buChar char="§"/>
            </a:pPr>
            <a:r>
              <a:rPr lang="en-US" sz="2000" dirty="0"/>
              <a:t>OpenGL 3.0 introduced the </a:t>
            </a:r>
            <a:r>
              <a:rPr lang="en-US" sz="2000" i="1" dirty="0"/>
              <a:t>deprecation model</a:t>
            </a:r>
            <a:endParaRPr lang="en-US" sz="2000" dirty="0"/>
          </a:p>
          <a:p>
            <a:pPr lvl="1">
              <a:buClr>
                <a:srgbClr val="0000FF"/>
              </a:buClr>
              <a:buFont typeface="Wingdings" charset="2"/>
              <a:buChar char="§"/>
            </a:pPr>
            <a:r>
              <a:rPr lang="en-US" sz="1800" dirty="0"/>
              <a:t>the method used to remove features from OpenGL</a:t>
            </a:r>
          </a:p>
          <a:p>
            <a:pPr>
              <a:buClr>
                <a:srgbClr val="0000FF"/>
              </a:buClr>
              <a:buFont typeface="Wingdings" charset="2"/>
              <a:buChar char="§"/>
            </a:pPr>
            <a:r>
              <a:rPr lang="en-US" sz="2000" dirty="0" smtClean="0"/>
              <a:t>The </a:t>
            </a:r>
            <a:r>
              <a:rPr lang="en-US" sz="2000" dirty="0"/>
              <a:t>pipeline remained the same until OpenGL 3.1 (released March 24</a:t>
            </a:r>
            <a:r>
              <a:rPr lang="en-US" sz="2000" baseline="30000" dirty="0"/>
              <a:t>th</a:t>
            </a:r>
            <a:r>
              <a:rPr lang="en-US" sz="2000" dirty="0"/>
              <a:t>, 2009</a:t>
            </a:r>
            <a:r>
              <a:rPr lang="en-US" sz="2000" dirty="0" smtClean="0"/>
              <a:t>)</a:t>
            </a:r>
          </a:p>
          <a:p>
            <a:pPr>
              <a:buClr>
                <a:srgbClr val="0000FF"/>
              </a:buClr>
              <a:buFont typeface="Wingdings" charset="2"/>
              <a:buChar char="§"/>
            </a:pPr>
            <a:r>
              <a:rPr lang="en-US" sz="2000" dirty="0" smtClean="0"/>
              <a:t>Introduced a change in how OpenGL contexts are used</a:t>
            </a:r>
          </a:p>
          <a:p>
            <a:pPr lvl="1">
              <a:buNone/>
            </a:pPr>
            <a:endParaRPr lang="en-US" sz="1800" dirty="0" smtClean="0"/>
          </a:p>
          <a:p>
            <a:pPr lvl="1"/>
            <a:endParaRPr lang="en-US" sz="1800" dirty="0" smtClean="0"/>
          </a:p>
          <a:p>
            <a:pPr lvl="1"/>
            <a:endParaRPr lang="en-US" sz="1800" dirty="0" smtClean="0"/>
          </a:p>
        </p:txBody>
      </p:sp>
      <p:sp>
        <p:nvSpPr>
          <p:cNvPr id="2" name="Title 1"/>
          <p:cNvSpPr>
            <a:spLocks noGrp="1"/>
          </p:cNvSpPr>
          <p:nvPr>
            <p:ph type="title" idx="4294967295"/>
          </p:nvPr>
        </p:nvSpPr>
        <p:spPr>
          <a:xfrm>
            <a:off x="1001161" y="0"/>
            <a:ext cx="6721475" cy="579438"/>
          </a:xfrm>
          <a:prstGeom prst="rect">
            <a:avLst/>
          </a:prstGeom>
        </p:spPr>
        <p:txBody>
          <a:bodyPr/>
          <a:lstStyle/>
          <a:p>
            <a:r>
              <a:rPr lang="en-US" sz="2400" dirty="0" smtClean="0"/>
              <a:t>An Evolutionary Change</a:t>
            </a:r>
            <a:endParaRPr lang="en-US" sz="2400" dirty="0"/>
          </a:p>
        </p:txBody>
      </p:sp>
      <p:graphicFrame>
        <p:nvGraphicFramePr>
          <p:cNvPr id="4" name="Table 3"/>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8559778"/>
              </p:ext>
            </p:extLst>
          </p:nvPr>
        </p:nvGraphicFramePr>
        <p:xfrm>
          <a:off x="486027" y="2851585"/>
          <a:ext cx="6575173" cy="1075944"/>
        </p:xfrm>
        <a:graphic>
          <a:graphicData uri="http://schemas.openxmlformats.org/drawingml/2006/table">
            <a:tbl>
              <a:tblPr firstRow="1" bandRow="1">
                <a:tableStyleId>{5C22544A-7EE6-4342-B048-85BDC9FD1C3A}</a:tableStyleId>
              </a:tblPr>
              <a:tblGrid>
                <a:gridCol w="2230138"/>
                <a:gridCol w="4345035"/>
              </a:tblGrid>
              <a:tr h="222504">
                <a:tc>
                  <a:txBody>
                    <a:bodyPr/>
                    <a:lstStyle/>
                    <a:p>
                      <a:r>
                        <a:rPr lang="en-US" sz="1000" dirty="0" smtClean="0"/>
                        <a:t>Context Type</a:t>
                      </a:r>
                      <a:endParaRPr lang="en-US" sz="1000" dirty="0"/>
                    </a:p>
                  </a:txBody>
                  <a:tcPr marL="73152" marR="73152" marT="27432" marB="27432"/>
                </a:tc>
                <a:tc>
                  <a:txBody>
                    <a:bodyPr/>
                    <a:lstStyle/>
                    <a:p>
                      <a:r>
                        <a:rPr lang="en-US" sz="1000" dirty="0" smtClean="0"/>
                        <a:t>Description</a:t>
                      </a:r>
                      <a:endParaRPr lang="en-US" sz="1000" dirty="0"/>
                    </a:p>
                  </a:txBody>
                  <a:tcPr marL="73152" marR="73152" marT="27432" marB="27432"/>
                </a:tc>
              </a:tr>
              <a:tr h="426720">
                <a:tc>
                  <a:txBody>
                    <a:bodyPr/>
                    <a:lstStyle/>
                    <a:p>
                      <a:r>
                        <a:rPr lang="en-US" sz="1000" dirty="0" smtClean="0"/>
                        <a:t>Full</a:t>
                      </a:r>
                      <a:endParaRPr lang="en-US" sz="1000" dirty="0"/>
                    </a:p>
                  </a:txBody>
                  <a:tcPr marL="73152" marR="73152" marT="27432" marB="27432" anchor="ctr"/>
                </a:tc>
                <a:tc>
                  <a:txBody>
                    <a:bodyPr/>
                    <a:lstStyle/>
                    <a:p>
                      <a:r>
                        <a:rPr lang="en-US" sz="1000" dirty="0" smtClean="0"/>
                        <a:t>Includes all features</a:t>
                      </a:r>
                      <a:r>
                        <a:rPr lang="en-US" sz="1000" baseline="0" dirty="0" smtClean="0"/>
                        <a:t> (including those marked deprecated) available in the current version of OpenGL</a:t>
                      </a:r>
                      <a:endParaRPr lang="en-US" sz="1000" dirty="0"/>
                    </a:p>
                  </a:txBody>
                  <a:tcPr marL="73152" marR="73152" marT="27432" marB="27432" anchor="ctr"/>
                </a:tc>
              </a:tr>
              <a:tr h="426720">
                <a:tc>
                  <a:txBody>
                    <a:bodyPr/>
                    <a:lstStyle/>
                    <a:p>
                      <a:r>
                        <a:rPr lang="en-US" sz="1000" dirty="0" smtClean="0"/>
                        <a:t>Forward Compatible</a:t>
                      </a:r>
                      <a:endParaRPr lang="en-US" sz="1000" dirty="0"/>
                    </a:p>
                  </a:txBody>
                  <a:tcPr marL="73152" marR="73152" marT="27432" marB="27432" anchor="ctr"/>
                </a:tc>
                <a:tc>
                  <a:txBody>
                    <a:bodyPr/>
                    <a:lstStyle/>
                    <a:p>
                      <a:r>
                        <a:rPr lang="en-US" sz="1000" dirty="0" smtClean="0"/>
                        <a:t>Includes all non-deprecated features (i.e., creates a context that would be similar to the next version</a:t>
                      </a:r>
                      <a:r>
                        <a:rPr lang="en-US" sz="1000" baseline="0" dirty="0" smtClean="0"/>
                        <a:t> of OpenGL)</a:t>
                      </a:r>
                      <a:endParaRPr lang="en-US" sz="1000" dirty="0"/>
                    </a:p>
                  </a:txBody>
                  <a:tcPr marL="73152" marR="73152" marT="27432" marB="27432" anchor="ct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a:buClr>
                <a:srgbClr val="0000FF"/>
              </a:buClr>
              <a:buFont typeface="Wingdings" charset="2"/>
              <a:buChar char="§"/>
            </a:pPr>
            <a:r>
              <a:rPr lang="en-US" sz="2000" dirty="0" smtClean="0"/>
              <a:t>A shader that’s executed for each “potential” pixel</a:t>
            </a:r>
          </a:p>
          <a:p>
            <a:pPr lvl="1">
              <a:buClr>
                <a:srgbClr val="0000FF"/>
              </a:buClr>
              <a:buFont typeface="Wingdings" charset="2"/>
              <a:buChar char="§"/>
            </a:pPr>
            <a:r>
              <a:rPr lang="en-US" sz="1800" dirty="0" smtClean="0"/>
              <a:t>fragments still need to pass several tests before making it to the </a:t>
            </a:r>
            <a:r>
              <a:rPr lang="en-US" sz="1800" dirty="0" err="1" smtClean="0"/>
              <a:t>framebuffer</a:t>
            </a:r>
            <a:endParaRPr lang="en-US" sz="1800" dirty="0" smtClean="0"/>
          </a:p>
          <a:p>
            <a:pPr>
              <a:buClr>
                <a:srgbClr val="0000FF"/>
              </a:buClr>
              <a:buFont typeface="Wingdings" charset="2"/>
              <a:buChar char="§"/>
            </a:pPr>
            <a:r>
              <a:rPr lang="en-US" sz="2000" dirty="0" smtClean="0"/>
              <a:t>There are lots of effects we can do in fragment shaders</a:t>
            </a:r>
            <a:endParaRPr lang="en-US" sz="2000" dirty="0"/>
          </a:p>
          <a:p>
            <a:pPr lvl="1">
              <a:buClr>
                <a:srgbClr val="0000FF"/>
              </a:buClr>
              <a:buFont typeface="Wingdings" charset="2"/>
              <a:buChar char="§"/>
            </a:pPr>
            <a:r>
              <a:rPr lang="en-US" sz="1800" dirty="0" smtClean="0"/>
              <a:t>Per-fragment lighting</a:t>
            </a:r>
          </a:p>
          <a:p>
            <a:pPr lvl="1">
              <a:buClr>
                <a:srgbClr val="0000FF"/>
              </a:buClr>
              <a:buFont typeface="Wingdings" charset="2"/>
              <a:buChar char="§"/>
            </a:pPr>
            <a:r>
              <a:rPr lang="en-US" sz="1800" dirty="0" smtClean="0"/>
              <a:t>Bump Mapping</a:t>
            </a:r>
          </a:p>
          <a:p>
            <a:pPr lvl="1">
              <a:buClr>
                <a:srgbClr val="0000FF"/>
              </a:buClr>
              <a:buFont typeface="Wingdings" charset="2"/>
              <a:buChar char="§"/>
            </a:pPr>
            <a:r>
              <a:rPr lang="en-US" sz="1800" dirty="0" smtClean="0"/>
              <a:t>Environment </a:t>
            </a:r>
            <a:r>
              <a:rPr lang="en-US" dirty="0" smtClean="0"/>
              <a:t>(Reflection) Maps</a:t>
            </a:r>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Fragment Shaders</a:t>
            </a:r>
            <a:endParaRPr lang="en-US" sz="2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a:buClr>
                <a:srgbClr val="0000FF"/>
              </a:buClr>
              <a:buFont typeface="Wingdings" charset="2"/>
              <a:buChar char="§"/>
            </a:pPr>
            <a:r>
              <a:rPr lang="en-US" dirty="0" smtClean="0"/>
              <a:t>Compute lighting using same model as for per vertex lighting but for each fragment</a:t>
            </a:r>
          </a:p>
          <a:p>
            <a:pPr>
              <a:buClr>
                <a:srgbClr val="0000FF"/>
              </a:buClr>
              <a:buFont typeface="Wingdings" charset="2"/>
              <a:buChar char="§"/>
            </a:pPr>
            <a:r>
              <a:rPr lang="en-US" dirty="0" err="1" smtClean="0"/>
              <a:t>Normals</a:t>
            </a:r>
            <a:r>
              <a:rPr lang="en-US" dirty="0" smtClean="0"/>
              <a:t> and other attributes are sent to vertex shader and output to rasterizer</a:t>
            </a:r>
          </a:p>
          <a:p>
            <a:pPr>
              <a:buClr>
                <a:srgbClr val="0000FF"/>
              </a:buClr>
              <a:buFont typeface="Wingdings" charset="2"/>
              <a:buChar char="§"/>
            </a:pPr>
            <a:r>
              <a:rPr lang="en-US" dirty="0" smtClean="0"/>
              <a:t>Rasterizer interpolates and provides inputs for fragment shader</a:t>
            </a:r>
            <a:endParaRPr lang="en-US" dirty="0"/>
          </a:p>
        </p:txBody>
      </p:sp>
      <p:sp>
        <p:nvSpPr>
          <p:cNvPr id="2" name="Title 1"/>
          <p:cNvSpPr>
            <a:spLocks noGrp="1"/>
          </p:cNvSpPr>
          <p:nvPr>
            <p:ph type="title" idx="4294967295"/>
          </p:nvPr>
        </p:nvSpPr>
        <p:spPr>
          <a:xfrm>
            <a:off x="90713" y="0"/>
            <a:ext cx="6721475" cy="579438"/>
          </a:xfrm>
          <a:prstGeom prst="rect">
            <a:avLst/>
          </a:prstGeom>
        </p:spPr>
        <p:txBody>
          <a:bodyPr/>
          <a:lstStyle/>
          <a:p>
            <a:r>
              <a:rPr lang="en-US" sz="2400" dirty="0" smtClean="0"/>
              <a:t>Per Fragment Lighting</a:t>
            </a:r>
            <a:endParaRPr lang="en-US" sz="24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235" name="Rectangle 3"/>
          <p:cNvSpPr>
            <a:spLocks noGrp="1" noChangeArrowheads="1"/>
          </p:cNvSpPr>
          <p:nvPr>
            <p:ph type="body" idx="1"/>
          </p:nvPr>
        </p:nvSpPr>
        <p:spPr>
          <a:xfrm>
            <a:off x="254000" y="495300"/>
            <a:ext cx="6807200" cy="3124200"/>
          </a:xfrm>
        </p:spPr>
        <p:txBody>
          <a:bodyPr/>
          <a:lstStyle/>
          <a:p>
            <a:pPr eaLnBrk="1" hangingPunct="1">
              <a:buClr>
                <a:srgbClr val="0000FF"/>
              </a:buClr>
              <a:buFont typeface="Wingdings" charset="2"/>
              <a:buChar char="§"/>
            </a:pPr>
            <a:r>
              <a:rPr lang="en-US" sz="1900" dirty="0">
                <a:ea typeface="ＭＳ Ｐゴシック" charset="-128"/>
                <a:cs typeface="ＭＳ Ｐゴシック" charset="-128"/>
              </a:rPr>
              <a:t>Vertex Shaders</a:t>
            </a:r>
          </a:p>
          <a:p>
            <a:pPr lvl="1" eaLnBrk="1" hangingPunct="1">
              <a:buClr>
                <a:srgbClr val="0000FF"/>
              </a:buClr>
              <a:buFont typeface="Wingdings" charset="2"/>
              <a:buChar char="§"/>
            </a:pPr>
            <a:r>
              <a:rPr lang="en-US" sz="1600" dirty="0"/>
              <a:t>Moving vertices: height fields</a:t>
            </a:r>
          </a:p>
          <a:p>
            <a:pPr lvl="1" eaLnBrk="1" hangingPunct="1">
              <a:buClr>
                <a:srgbClr val="0000FF"/>
              </a:buClr>
              <a:buFont typeface="Wingdings" charset="2"/>
              <a:buChar char="§"/>
            </a:pPr>
            <a:r>
              <a:rPr lang="en-US" sz="1600" dirty="0"/>
              <a:t>Per vertex lighting: height fields</a:t>
            </a:r>
          </a:p>
          <a:p>
            <a:pPr lvl="1" eaLnBrk="1" hangingPunct="1">
              <a:buClr>
                <a:srgbClr val="0000FF"/>
              </a:buClr>
              <a:buFont typeface="Wingdings" charset="2"/>
              <a:buChar char="§"/>
            </a:pPr>
            <a:r>
              <a:rPr lang="en-US" sz="1600" dirty="0"/>
              <a:t>Per vertex lighting: cartoon shading</a:t>
            </a:r>
          </a:p>
          <a:p>
            <a:pPr eaLnBrk="1" hangingPunct="1">
              <a:buClr>
                <a:srgbClr val="0000FF"/>
              </a:buClr>
              <a:buFont typeface="Wingdings" charset="2"/>
              <a:buChar char="§"/>
            </a:pPr>
            <a:r>
              <a:rPr lang="en-US" sz="1900" dirty="0">
                <a:ea typeface="ＭＳ Ｐゴシック" charset="-128"/>
                <a:cs typeface="ＭＳ Ｐゴシック" charset="-128"/>
              </a:rPr>
              <a:t>Fragment Shaders</a:t>
            </a:r>
          </a:p>
          <a:p>
            <a:pPr lvl="1" eaLnBrk="1" hangingPunct="1">
              <a:buClr>
                <a:srgbClr val="0000FF"/>
              </a:buClr>
              <a:buFont typeface="Wingdings" charset="2"/>
              <a:buChar char="§"/>
            </a:pPr>
            <a:r>
              <a:rPr lang="en-US" sz="1600" dirty="0"/>
              <a:t>Per vertex </a:t>
            </a:r>
            <a:r>
              <a:rPr lang="en-US" sz="1600" dirty="0" smtClean="0"/>
              <a:t>vs. </a:t>
            </a:r>
            <a:r>
              <a:rPr lang="en-US" sz="1600" dirty="0"/>
              <a:t>per fragment lighting: cartoon shader</a:t>
            </a:r>
          </a:p>
          <a:p>
            <a:pPr lvl="1" eaLnBrk="1" hangingPunct="1">
              <a:buClr>
                <a:srgbClr val="0000FF"/>
              </a:buClr>
              <a:buFont typeface="Wingdings" charset="2"/>
              <a:buChar char="§"/>
            </a:pPr>
            <a:r>
              <a:rPr lang="en-US" sz="1600" dirty="0"/>
              <a:t>Samplers: reflection Map</a:t>
            </a:r>
          </a:p>
          <a:p>
            <a:pPr lvl="1" eaLnBrk="1" hangingPunct="1">
              <a:buClr>
                <a:srgbClr val="0000FF"/>
              </a:buClr>
              <a:buFont typeface="Wingdings" charset="2"/>
              <a:buChar char="§"/>
            </a:pPr>
            <a:r>
              <a:rPr lang="en-US" sz="1600" dirty="0"/>
              <a:t>Bump mapping</a:t>
            </a:r>
          </a:p>
        </p:txBody>
      </p:sp>
      <p:sp>
        <p:nvSpPr>
          <p:cNvPr id="39938" name="Rectangle 2"/>
          <p:cNvSpPr>
            <a:spLocks noGrp="1" noChangeArrowheads="1"/>
          </p:cNvSpPr>
          <p:nvPr>
            <p:ph type="title" idx="4294967295"/>
          </p:nvPr>
        </p:nvSpPr>
        <p:spPr>
          <a:xfrm>
            <a:off x="72570" y="0"/>
            <a:ext cx="6721475" cy="579438"/>
          </a:xfrm>
          <a:prstGeom prst="rect">
            <a:avLst/>
          </a:prstGeom>
        </p:spPr>
        <p:txBody>
          <a:bodyPr/>
          <a:lstStyle/>
          <a:p>
            <a:pPr eaLnBrk="1" hangingPunct="1"/>
            <a:r>
              <a:rPr lang="en-US" sz="2400" b="0" dirty="0">
                <a:effectLst/>
                <a:ea typeface="ＭＳ Ｐゴシック" charset="-128"/>
                <a:cs typeface="ＭＳ Ｐゴシック" charset="-128"/>
              </a:rPr>
              <a:t>Shader Examples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3" name="Content Placeholder 2"/>
          <p:cNvSpPr>
            <a:spLocks noGrp="1"/>
          </p:cNvSpPr>
          <p:nvPr>
            <p:ph type="body" idx="1"/>
          </p:nvPr>
        </p:nvSpPr>
        <p:spPr>
          <a:xfrm>
            <a:off x="279400" y="495300"/>
            <a:ext cx="6807200" cy="3124200"/>
          </a:xfrm>
        </p:spPr>
        <p:txBody>
          <a:bodyPr/>
          <a:lstStyle/>
          <a:p>
            <a:pPr>
              <a:buClr>
                <a:srgbClr val="0000FF"/>
              </a:buClr>
              <a:buFont typeface="Wingdings" charset="2"/>
              <a:buChar char="§"/>
            </a:pPr>
            <a:r>
              <a:rPr lang="en-US" dirty="0" smtClean="0"/>
              <a:t>A height field is a function </a:t>
            </a:r>
            <a:r>
              <a:rPr lang="en-US" i="1" dirty="0" smtClean="0"/>
              <a:t>y = f(x, z)</a:t>
            </a:r>
            <a:r>
              <a:rPr lang="en-US" dirty="0" smtClean="0"/>
              <a:t> where the y value represents a quantity such as the height above a point in the x-z plane.</a:t>
            </a:r>
          </a:p>
          <a:p>
            <a:pPr>
              <a:buClr>
                <a:srgbClr val="0000FF"/>
              </a:buClr>
              <a:buFont typeface="Wingdings" charset="2"/>
              <a:buChar char="§"/>
            </a:pPr>
            <a:r>
              <a:rPr lang="en-US" dirty="0" smtClean="0"/>
              <a:t>Heights fields are usually rendered by sampling the function to form a rectangular mesh of triangles or rectangles from the samples </a:t>
            </a:r>
            <a:r>
              <a:rPr lang="en-US" i="1" dirty="0" err="1" smtClean="0"/>
              <a:t>y</a:t>
            </a:r>
            <a:r>
              <a:rPr lang="en-US" i="1" baseline="-25000" dirty="0" err="1" smtClean="0"/>
              <a:t>ij</a:t>
            </a:r>
            <a:r>
              <a:rPr lang="en-US" i="1" dirty="0" smtClean="0"/>
              <a:t> =  f(x</a:t>
            </a:r>
            <a:r>
              <a:rPr lang="en-US" i="1" baseline="-25000" dirty="0" smtClean="0"/>
              <a:t>i</a:t>
            </a:r>
            <a:r>
              <a:rPr lang="en-US" i="1" dirty="0" smtClean="0"/>
              <a:t>, </a:t>
            </a:r>
            <a:r>
              <a:rPr lang="en-US" i="1" dirty="0" err="1"/>
              <a:t>z</a:t>
            </a:r>
            <a:r>
              <a:rPr lang="en-US" i="1" baseline="-25000" dirty="0" err="1" smtClean="0"/>
              <a:t>j</a:t>
            </a:r>
            <a:r>
              <a:rPr lang="en-US" i="1" dirty="0" smtClean="0"/>
              <a:t>)</a:t>
            </a:r>
            <a:endParaRPr lang="en-US" i="1" dirty="0"/>
          </a:p>
        </p:txBody>
      </p:sp>
      <p:sp>
        <p:nvSpPr>
          <p:cNvPr id="2" name="Title 1"/>
          <p:cNvSpPr>
            <a:spLocks noGrp="1"/>
          </p:cNvSpPr>
          <p:nvPr>
            <p:ph type="title" idx="4294967295"/>
          </p:nvPr>
        </p:nvSpPr>
        <p:spPr>
          <a:xfrm>
            <a:off x="279400" y="0"/>
            <a:ext cx="6721475" cy="579438"/>
          </a:xfrm>
          <a:prstGeom prst="rect">
            <a:avLst/>
          </a:prstGeom>
        </p:spPr>
        <p:txBody>
          <a:bodyPr/>
          <a:lstStyle/>
          <a:p>
            <a:r>
              <a:rPr lang="en-US" sz="2400" dirty="0" smtClean="0"/>
              <a:t>Height Fields</a:t>
            </a:r>
            <a:endParaRPr lang="en-US" sz="24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31" name="Content Placeholder 2"/>
          <p:cNvSpPr>
            <a:spLocks noGrp="1"/>
          </p:cNvSpPr>
          <p:nvPr>
            <p:ph type="body" idx="1"/>
          </p:nvPr>
        </p:nvSpPr>
        <p:spPr>
          <a:xfrm>
            <a:off x="279400" y="495300"/>
            <a:ext cx="6807200" cy="3124200"/>
          </a:xfrm>
        </p:spPr>
        <p:txBody>
          <a:bodyPr/>
          <a:lstStyle/>
          <a:p>
            <a:pPr eaLnBrk="1" hangingPunct="1">
              <a:buClr>
                <a:srgbClr val="0000FF"/>
              </a:buClr>
              <a:buFont typeface="Wingdings" charset="2"/>
              <a:buChar char="§"/>
            </a:pPr>
            <a:r>
              <a:rPr lang="en-US" dirty="0" smtClean="0">
                <a:ea typeface="ＭＳ Ｐゴシック" charset="-128"/>
                <a:cs typeface="ＭＳ Ｐゴシック" charset="-128"/>
              </a:rPr>
              <a:t>Form </a:t>
            </a:r>
            <a:r>
              <a:rPr lang="en-US" dirty="0">
                <a:ea typeface="ＭＳ Ｐゴシック" charset="-128"/>
                <a:cs typeface="ＭＳ Ｐゴシック" charset="-128"/>
              </a:rPr>
              <a:t>a</a:t>
            </a:r>
            <a:r>
              <a:rPr lang="en-US" dirty="0" smtClean="0">
                <a:ea typeface="ＭＳ Ｐゴシック" charset="-128"/>
                <a:cs typeface="ＭＳ Ｐゴシック" charset="-128"/>
              </a:rPr>
              <a:t> quadrilateral mesh </a:t>
            </a:r>
          </a:p>
          <a:p>
            <a:pPr eaLnBrk="1" hangingPunct="1"/>
            <a:endParaRPr lang="en-US" dirty="0" smtClean="0">
              <a:ea typeface="ＭＳ Ｐゴシック" charset="-128"/>
              <a:cs typeface="ＭＳ Ｐゴシック" charset="-128"/>
            </a:endParaRPr>
          </a:p>
          <a:p>
            <a:pPr eaLnBrk="1" hangingPunct="1">
              <a:buNone/>
            </a:pPr>
            <a:endParaRPr lang="en-US" dirty="0" smtClean="0">
              <a:ea typeface="ＭＳ Ｐゴシック" charset="-128"/>
              <a:cs typeface="ＭＳ Ｐゴシック" charset="-128"/>
            </a:endParaRPr>
          </a:p>
          <a:p>
            <a:pPr marL="0" indent="0" eaLnBrk="1" hangingPunct="1">
              <a:buNone/>
            </a:pPr>
            <a:endParaRPr lang="en-US" dirty="0" smtClean="0">
              <a:ea typeface="ＭＳ Ｐゴシック" charset="-128"/>
              <a:cs typeface="ＭＳ Ｐゴシック" charset="-128"/>
            </a:endParaRPr>
          </a:p>
          <a:p>
            <a:pPr eaLnBrk="1" hangingPunct="1">
              <a:buClr>
                <a:srgbClr val="0000FF"/>
              </a:buClr>
              <a:buFont typeface="Wingdings" charset="2"/>
              <a:buChar char="§"/>
            </a:pPr>
            <a:r>
              <a:rPr lang="en-US" dirty="0" smtClean="0">
                <a:ea typeface="ＭＳ Ｐゴシック" charset="-128"/>
                <a:cs typeface="ＭＳ Ｐゴシック" charset="-128"/>
              </a:rPr>
              <a:t>Display each quad using</a:t>
            </a:r>
            <a:endParaRPr lang="en-US" dirty="0">
              <a:ea typeface="ＭＳ Ｐゴシック" charset="-128"/>
              <a:cs typeface="ＭＳ Ｐゴシック" charset="-128"/>
            </a:endParaRPr>
          </a:p>
        </p:txBody>
      </p:sp>
      <p:sp>
        <p:nvSpPr>
          <p:cNvPr id="2" name="Title 1"/>
          <p:cNvSpPr>
            <a:spLocks noGrp="1"/>
          </p:cNvSpPr>
          <p:nvPr>
            <p:ph type="title" idx="4294967295"/>
          </p:nvPr>
        </p:nvSpPr>
        <p:spPr>
          <a:xfrm>
            <a:off x="24414" y="0"/>
            <a:ext cx="6721475" cy="579438"/>
          </a:xfrm>
          <a:prstGeom prst="rect">
            <a:avLst/>
          </a:prstGeom>
        </p:spPr>
        <p:txBody>
          <a:bodyPr/>
          <a:lstStyle/>
          <a:p>
            <a:pPr eaLnBrk="1" hangingPunct="1"/>
            <a:r>
              <a:rPr lang="en-US" sz="2400" dirty="0">
                <a:effectLst/>
                <a:ea typeface="ＭＳ Ｐゴシック" charset="-128"/>
                <a:cs typeface="ＭＳ Ｐゴシック" charset="-128"/>
              </a:rPr>
              <a:t>Displaying a Height Field</a:t>
            </a:r>
          </a:p>
        </p:txBody>
      </p:sp>
      <p:sp>
        <p:nvSpPr>
          <p:cNvPr id="227333" name="TextBox 4"/>
          <p:cNvSpPr txBox="1">
            <a:spLocks noChangeArrowheads="1"/>
          </p:cNvSpPr>
          <p:nvPr/>
        </p:nvSpPr>
        <p:spPr bwMode="auto">
          <a:xfrm>
            <a:off x="163144" y="1139623"/>
            <a:ext cx="6966999" cy="1358605"/>
          </a:xfrm>
          <a:prstGeom prst="rect">
            <a:avLst/>
          </a:prstGeom>
          <a:noFill/>
          <a:ln w="9525">
            <a:noFill/>
            <a:miter lim="800000"/>
            <a:headEnd/>
            <a:tailEnd/>
          </a:ln>
        </p:spPr>
        <p:txBody>
          <a:bodyPr wrap="square" lIns="65306" tIns="32653" rIns="65306" bIns="32653">
            <a:prstTxWarp prst="textNoShape">
              <a:avLst/>
            </a:prstTxWarp>
            <a:spAutoFit/>
          </a:bodyPr>
          <a:lstStyle/>
          <a:p>
            <a:r>
              <a:rPr lang="nn-NO" sz="1400" dirty="0" smtClean="0">
                <a:solidFill>
                  <a:srgbClr val="000000"/>
                </a:solidFill>
                <a:latin typeface="Consolas" pitchFamily="49" charset="0"/>
                <a:cs typeface="Consolas" pitchFamily="49" charset="0"/>
              </a:rPr>
              <a:t>for(i=0;i&lt;N;i</a:t>
            </a:r>
            <a:r>
              <a:rPr lang="nn-NO" sz="1400" dirty="0">
                <a:solidFill>
                  <a:srgbClr val="000000"/>
                </a:solidFill>
                <a:latin typeface="Consolas" pitchFamily="49" charset="0"/>
                <a:cs typeface="Consolas" pitchFamily="49" charset="0"/>
              </a:rPr>
              <a:t>++) for(j=0;j&lt;N;j++) data[i][j]=</a:t>
            </a:r>
            <a:r>
              <a:rPr lang="nn-NO" sz="1400" dirty="0" smtClean="0">
                <a:solidFill>
                  <a:srgbClr val="000000"/>
                </a:solidFill>
                <a:latin typeface="Consolas" pitchFamily="49" charset="0"/>
                <a:cs typeface="Consolas" pitchFamily="49" charset="0"/>
              </a:rPr>
              <a:t>f(i</a:t>
            </a:r>
            <a:r>
              <a:rPr lang="nn-NO" sz="1400" dirty="0">
                <a:solidFill>
                  <a:srgbClr val="000000"/>
                </a:solidFill>
                <a:latin typeface="Consolas" pitchFamily="49" charset="0"/>
                <a:cs typeface="Consolas" pitchFamily="49" charset="0"/>
              </a:rPr>
              <a:t>, j, time</a:t>
            </a:r>
            <a:r>
              <a:rPr lang="nn-NO" sz="1400" dirty="0" smtClean="0">
                <a:solidFill>
                  <a:srgbClr val="000000"/>
                </a:solidFill>
                <a:latin typeface="Consolas" pitchFamily="49" charset="0"/>
                <a:cs typeface="Consolas" pitchFamily="49" charset="0"/>
              </a:rPr>
              <a:t>);</a:t>
            </a:r>
            <a:br>
              <a:rPr lang="nn-NO" sz="1400" dirty="0" smtClean="0">
                <a:solidFill>
                  <a:srgbClr val="000000"/>
                </a:solidFill>
                <a:latin typeface="Consolas" pitchFamily="49" charset="0"/>
                <a:cs typeface="Consolas" pitchFamily="49" charset="0"/>
              </a:rPr>
            </a:br>
            <a:endParaRPr lang="nn-NO" sz="1400" dirty="0">
              <a:solidFill>
                <a:srgbClr val="000000"/>
              </a:solidFill>
              <a:latin typeface="Consolas" pitchFamily="49" charset="0"/>
              <a:cs typeface="Consolas" pitchFamily="49" charset="0"/>
            </a:endParaRPr>
          </a:p>
          <a:p>
            <a:r>
              <a:rPr lang="en-US" sz="1400" dirty="0" smtClean="0">
                <a:solidFill>
                  <a:srgbClr val="000000"/>
                </a:solidFill>
                <a:latin typeface="Consolas" pitchFamily="49" charset="0"/>
                <a:cs typeface="Consolas" pitchFamily="49" charset="0"/>
              </a:rPr>
              <a:t>vertex[Index++] = vec3(</a:t>
            </a:r>
            <a:r>
              <a:rPr lang="en-US" sz="1400" dirty="0">
                <a:solidFill>
                  <a:srgbClr val="000000"/>
                </a:solidFill>
                <a:latin typeface="Consolas" pitchFamily="49" charset="0"/>
                <a:cs typeface="Consolas" pitchFamily="49" charset="0"/>
              </a:rPr>
              <a:t>(float)i/N, data[i][j], (float)j/N</a:t>
            </a:r>
            <a:r>
              <a:rPr lang="en-US" sz="1400" dirty="0" smtClean="0">
                <a:solidFill>
                  <a:srgbClr val="000000"/>
                </a:solidFill>
                <a:latin typeface="Consolas" pitchFamily="49" charset="0"/>
                <a:cs typeface="Consolas" pitchFamily="49" charset="0"/>
              </a:rPr>
              <a:t>);</a:t>
            </a:r>
          </a:p>
          <a:p>
            <a:r>
              <a:rPr lang="en-US" sz="1400" dirty="0" smtClean="0">
                <a:solidFill>
                  <a:srgbClr val="000000"/>
                </a:solidFill>
                <a:latin typeface="Consolas" pitchFamily="49" charset="0"/>
                <a:cs typeface="Consolas" pitchFamily="49" charset="0"/>
              </a:rPr>
              <a:t>vertex[Index++] = vec3((</a:t>
            </a:r>
            <a:r>
              <a:rPr lang="en-US" sz="1400" dirty="0">
                <a:solidFill>
                  <a:srgbClr val="000000"/>
                </a:solidFill>
                <a:latin typeface="Consolas" pitchFamily="49" charset="0"/>
                <a:cs typeface="Consolas" pitchFamily="49" charset="0"/>
              </a:rPr>
              <a:t>float)i/N, data[i][j], (float)(j+1)/N)</a:t>
            </a:r>
            <a:r>
              <a:rPr lang="en-US" sz="1400" dirty="0" smtClean="0">
                <a:solidFill>
                  <a:srgbClr val="000000"/>
                </a:solidFill>
                <a:latin typeface="Consolas" pitchFamily="49" charset="0"/>
                <a:cs typeface="Consolas" pitchFamily="49" charset="0"/>
              </a:rPr>
              <a:t>; vertex[Index++] = vec3((</a:t>
            </a:r>
            <a:r>
              <a:rPr lang="en-US" sz="1400" dirty="0">
                <a:solidFill>
                  <a:srgbClr val="000000"/>
                </a:solidFill>
                <a:latin typeface="Consolas" pitchFamily="49" charset="0"/>
                <a:cs typeface="Consolas" pitchFamily="49" charset="0"/>
              </a:rPr>
              <a:t>float)(i+1)/N, data[i][j], (float)(j+1)/N)</a:t>
            </a:r>
            <a:r>
              <a:rPr lang="en-US" sz="1400" dirty="0" smtClean="0">
                <a:solidFill>
                  <a:srgbClr val="000000"/>
                </a:solidFill>
                <a:latin typeface="Consolas" pitchFamily="49" charset="0"/>
                <a:cs typeface="Consolas" pitchFamily="49" charset="0"/>
              </a:rPr>
              <a:t>; vertex[Index++] = vec3((</a:t>
            </a:r>
            <a:r>
              <a:rPr lang="en-US" sz="1400" dirty="0">
                <a:solidFill>
                  <a:srgbClr val="000000"/>
                </a:solidFill>
                <a:latin typeface="Consolas" pitchFamily="49" charset="0"/>
                <a:cs typeface="Consolas" pitchFamily="49" charset="0"/>
              </a:rPr>
              <a:t>float)(i+1)/N, data[i][j], (float)(j)/N)</a:t>
            </a:r>
            <a:r>
              <a:rPr lang="en-US" sz="1400" dirty="0" smtClean="0">
                <a:solidFill>
                  <a:srgbClr val="000000"/>
                </a:solidFill>
                <a:latin typeface="Consolas" pitchFamily="49" charset="0"/>
                <a:cs typeface="Consolas" pitchFamily="49" charset="0"/>
              </a:rPr>
              <a:t>; </a:t>
            </a:r>
          </a:p>
        </p:txBody>
      </p:sp>
      <p:sp>
        <p:nvSpPr>
          <p:cNvPr id="6" name="TextBox 3"/>
          <p:cNvSpPr txBox="1">
            <a:spLocks noChangeArrowheads="1"/>
          </p:cNvSpPr>
          <p:nvPr/>
        </p:nvSpPr>
        <p:spPr bwMode="auto">
          <a:xfrm>
            <a:off x="152400" y="3206348"/>
            <a:ext cx="6593489" cy="281387"/>
          </a:xfrm>
          <a:prstGeom prst="rect">
            <a:avLst/>
          </a:prstGeom>
          <a:noFill/>
          <a:ln w="9525">
            <a:noFill/>
            <a:miter lim="800000"/>
            <a:headEnd/>
            <a:tailEnd/>
          </a:ln>
        </p:spPr>
        <p:txBody>
          <a:bodyPr wrap="square" lIns="65306" tIns="32653" rIns="65306" bIns="32653">
            <a:prstTxWarp prst="textNoShape">
              <a:avLst/>
            </a:prstTxWarp>
            <a:spAutoFit/>
          </a:bodyPr>
          <a:lstStyle/>
          <a:p>
            <a:r>
              <a:rPr lang="en-US" sz="1400" dirty="0">
                <a:latin typeface="Consolas" pitchFamily="49" charset="0"/>
                <a:cs typeface="Consolas" pitchFamily="49" charset="0"/>
              </a:rPr>
              <a:t> </a:t>
            </a:r>
            <a:r>
              <a:rPr lang="en-US" sz="1400" dirty="0">
                <a:solidFill>
                  <a:srgbClr val="000000"/>
                </a:solidFill>
                <a:latin typeface="Consolas" pitchFamily="49" charset="0"/>
                <a:cs typeface="Consolas" pitchFamily="49" charset="0"/>
              </a:rPr>
              <a:t>for(i=0;i&lt;</a:t>
            </a:r>
            <a:r>
              <a:rPr lang="en-US" sz="1400" dirty="0" err="1" smtClean="0">
                <a:solidFill>
                  <a:srgbClr val="000000"/>
                </a:solidFill>
                <a:latin typeface="Consolas" pitchFamily="49" charset="0"/>
                <a:cs typeface="Consolas" pitchFamily="49" charset="0"/>
              </a:rPr>
              <a:t>NumVertices</a:t>
            </a:r>
            <a:r>
              <a:rPr lang="en-US" sz="1400" dirty="0" smtClean="0">
                <a:solidFill>
                  <a:srgbClr val="000000"/>
                </a:solidFill>
                <a:latin typeface="Consolas" pitchFamily="49" charset="0"/>
                <a:cs typeface="Consolas" pitchFamily="49" charset="0"/>
              </a:rPr>
              <a:t> ;</a:t>
            </a:r>
            <a:r>
              <a:rPr lang="en-US" sz="1400" dirty="0">
                <a:solidFill>
                  <a:srgbClr val="000000"/>
                </a:solidFill>
                <a:latin typeface="Consolas" pitchFamily="49" charset="0"/>
                <a:cs typeface="Consolas" pitchFamily="49" charset="0"/>
              </a:rPr>
              <a:t>i</a:t>
            </a:r>
            <a:r>
              <a:rPr lang="en-US" sz="1400" dirty="0" smtClean="0">
                <a:solidFill>
                  <a:srgbClr val="000000"/>
                </a:solidFill>
                <a:latin typeface="Consolas" pitchFamily="49" charset="0"/>
                <a:cs typeface="Consolas" pitchFamily="49" charset="0"/>
              </a:rPr>
              <a:t>+=4) </a:t>
            </a:r>
            <a:r>
              <a:rPr lang="en-US" sz="1400" dirty="0" err="1" smtClean="0">
                <a:solidFill>
                  <a:srgbClr val="000000"/>
                </a:solidFill>
                <a:latin typeface="Consolas" pitchFamily="49" charset="0"/>
                <a:cs typeface="Consolas" pitchFamily="49" charset="0"/>
              </a:rPr>
              <a:t>glDrawArrays</a:t>
            </a:r>
            <a:r>
              <a:rPr lang="en-US" sz="1400" dirty="0" smtClean="0">
                <a:solidFill>
                  <a:srgbClr val="000000"/>
                </a:solidFill>
                <a:latin typeface="Consolas" pitchFamily="49" charset="0"/>
                <a:cs typeface="Consolas" pitchFamily="49" charset="0"/>
              </a:rPr>
              <a:t>(GL_LINE_LOOP, 4*i, 4);</a:t>
            </a:r>
            <a:endParaRPr lang="en-US" sz="1400" dirty="0">
              <a:solidFill>
                <a:srgbClr val="000000"/>
              </a:solidFill>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6721475" cy="609600"/>
          </a:xfrm>
          <a:prstGeom prst="rect">
            <a:avLst/>
          </a:prstGeom>
        </p:spPr>
        <p:txBody>
          <a:bodyPr/>
          <a:lstStyle/>
          <a:p>
            <a:pPr eaLnBrk="1" hangingPunct="1"/>
            <a:r>
              <a:rPr lang="en-US" sz="2400" dirty="0">
                <a:effectLst/>
                <a:ea typeface="ＭＳ Ｐゴシック" charset="-128"/>
                <a:cs typeface="ＭＳ Ｐゴシック" charset="-128"/>
              </a:rPr>
              <a:t>Time</a:t>
            </a:r>
            <a:r>
              <a:rPr lang="en-US" sz="2400" dirty="0" smtClean="0">
                <a:effectLst/>
                <a:ea typeface="ＭＳ Ｐゴシック" charset="-128"/>
                <a:cs typeface="ＭＳ Ｐゴシック" charset="-128"/>
              </a:rPr>
              <a:t> Varying Vertex Shader</a:t>
            </a:r>
            <a:endParaRPr lang="en-US" sz="2400" dirty="0">
              <a:effectLst/>
              <a:ea typeface="ＭＳ Ｐゴシック" charset="-128"/>
              <a:cs typeface="ＭＳ Ｐゴシック" charset="-128"/>
            </a:endParaRPr>
          </a:p>
        </p:txBody>
      </p:sp>
      <p:sp>
        <p:nvSpPr>
          <p:cNvPr id="229379" name="TextBox 3"/>
          <p:cNvSpPr txBox="1">
            <a:spLocks noChangeArrowheads="1"/>
          </p:cNvSpPr>
          <p:nvPr/>
        </p:nvSpPr>
        <p:spPr bwMode="auto">
          <a:xfrm>
            <a:off x="152400" y="685800"/>
            <a:ext cx="6969760" cy="3082154"/>
          </a:xfrm>
          <a:prstGeom prst="rect">
            <a:avLst/>
          </a:prstGeom>
          <a:noFill/>
          <a:ln w="9525">
            <a:noFill/>
            <a:miter lim="800000"/>
            <a:headEnd/>
            <a:tailEnd/>
          </a:ln>
        </p:spPr>
        <p:txBody>
          <a:bodyPr lIns="65306" tIns="32653" rIns="65306" bIns="32653">
            <a:prstTxWarp prst="textNoShape">
              <a:avLst/>
            </a:prstTxWarp>
            <a:spAutoFit/>
          </a:bodyPr>
          <a:lstStyle/>
          <a:p>
            <a:r>
              <a:rPr lang="en-US" sz="1400" dirty="0" smtClean="0">
                <a:solidFill>
                  <a:srgbClr val="000000"/>
                </a:solidFill>
                <a:latin typeface="Consolas" pitchFamily="49" charset="0"/>
                <a:cs typeface="Consolas" pitchFamily="49" charset="0"/>
              </a:rPr>
              <a:t>in vec4 </a:t>
            </a:r>
            <a:r>
              <a:rPr lang="en-US" sz="1400" dirty="0" err="1" smtClean="0">
                <a:solidFill>
                  <a:srgbClr val="000000"/>
                </a:solidFill>
                <a:latin typeface="Consolas" pitchFamily="49" charset="0"/>
                <a:cs typeface="Consolas" pitchFamily="49" charset="0"/>
              </a:rPr>
              <a:t>vPosition</a:t>
            </a:r>
            <a:r>
              <a:rPr lang="en-US" sz="1400" dirty="0" smtClean="0">
                <a:solidFill>
                  <a:srgbClr val="000000"/>
                </a:solidFill>
                <a:latin typeface="Consolas" pitchFamily="49" charset="0"/>
                <a:cs typeface="Consolas" pitchFamily="49" charset="0"/>
              </a:rPr>
              <a:t>;</a:t>
            </a:r>
          </a:p>
          <a:p>
            <a:r>
              <a:rPr lang="en-US" sz="1400" dirty="0" smtClean="0">
                <a:solidFill>
                  <a:srgbClr val="000000"/>
                </a:solidFill>
                <a:latin typeface="Consolas" pitchFamily="49" charset="0"/>
                <a:cs typeface="Consolas" pitchFamily="49" charset="0"/>
              </a:rPr>
              <a:t>in vec4 </a:t>
            </a:r>
            <a:r>
              <a:rPr lang="en-US" sz="1400" dirty="0" err="1" smtClean="0">
                <a:solidFill>
                  <a:srgbClr val="000000"/>
                </a:solidFill>
                <a:latin typeface="Consolas" pitchFamily="49" charset="0"/>
                <a:cs typeface="Consolas" pitchFamily="49" charset="0"/>
              </a:rPr>
              <a:t>vColor</a:t>
            </a:r>
            <a:r>
              <a:rPr lang="en-US" sz="1400" dirty="0" smtClean="0">
                <a:solidFill>
                  <a:srgbClr val="000000"/>
                </a:solidFill>
                <a:latin typeface="Consolas" pitchFamily="49" charset="0"/>
                <a:cs typeface="Consolas" pitchFamily="49" charset="0"/>
              </a:rPr>
              <a:t>;</a:t>
            </a:r>
          </a:p>
          <a:p>
            <a:endParaRPr lang="en-US" sz="1400" dirty="0" smtClean="0">
              <a:solidFill>
                <a:srgbClr val="000000"/>
              </a:solidFill>
              <a:latin typeface="Consolas" pitchFamily="49" charset="0"/>
              <a:cs typeface="Consolas" pitchFamily="49" charset="0"/>
            </a:endParaRPr>
          </a:p>
          <a:p>
            <a:r>
              <a:rPr lang="en-US" sz="1400" dirty="0" smtClean="0">
                <a:solidFill>
                  <a:srgbClr val="000000"/>
                </a:solidFill>
                <a:latin typeface="Consolas" pitchFamily="49" charset="0"/>
                <a:cs typeface="Consolas" pitchFamily="49" charset="0"/>
              </a:rPr>
              <a:t>uniform </a:t>
            </a:r>
            <a:r>
              <a:rPr lang="en-US" sz="1400" dirty="0">
                <a:solidFill>
                  <a:srgbClr val="000000"/>
                </a:solidFill>
                <a:latin typeface="Consolas" pitchFamily="49" charset="0"/>
                <a:cs typeface="Consolas" pitchFamily="49" charset="0"/>
              </a:rPr>
              <a:t>float time; /* in milliseconds *</a:t>
            </a:r>
            <a:r>
              <a:rPr lang="en-US" sz="1400" dirty="0" smtClean="0">
                <a:solidFill>
                  <a:srgbClr val="000000"/>
                </a:solidFill>
                <a:latin typeface="Consolas" pitchFamily="49" charset="0"/>
                <a:cs typeface="Consolas" pitchFamily="49" charset="0"/>
              </a:rPr>
              <a:t>/</a:t>
            </a:r>
          </a:p>
          <a:p>
            <a:r>
              <a:rPr lang="en-US" sz="1400" dirty="0" smtClean="0">
                <a:solidFill>
                  <a:srgbClr val="000000"/>
                </a:solidFill>
                <a:latin typeface="Consolas" pitchFamily="49" charset="0"/>
                <a:cs typeface="Consolas" pitchFamily="49" charset="0"/>
              </a:rPr>
              <a:t>uniform mat4 </a:t>
            </a:r>
            <a:r>
              <a:rPr lang="en-US" sz="1400" dirty="0" err="1" smtClean="0">
                <a:solidFill>
                  <a:srgbClr val="000000"/>
                </a:solidFill>
                <a:latin typeface="Consolas" pitchFamily="49" charset="0"/>
                <a:cs typeface="Consolas" pitchFamily="49" charset="0"/>
              </a:rPr>
              <a:t>ModelView</a:t>
            </a:r>
            <a:r>
              <a:rPr lang="en-US" sz="1400" dirty="0" smtClean="0">
                <a:solidFill>
                  <a:srgbClr val="000000"/>
                </a:solidFill>
                <a:latin typeface="Consolas" pitchFamily="49" charset="0"/>
                <a:cs typeface="Consolas" pitchFamily="49" charset="0"/>
              </a:rPr>
              <a:t>, </a:t>
            </a:r>
            <a:r>
              <a:rPr lang="en-US" sz="1400" dirty="0" err="1" smtClean="0">
                <a:solidFill>
                  <a:srgbClr val="000000"/>
                </a:solidFill>
                <a:latin typeface="Consolas" pitchFamily="49" charset="0"/>
                <a:cs typeface="Consolas" pitchFamily="49" charset="0"/>
              </a:rPr>
              <a:t>ProjectionMatrix</a:t>
            </a:r>
            <a:r>
              <a:rPr lang="en-US" sz="1400" dirty="0" smtClean="0">
                <a:solidFill>
                  <a:srgbClr val="000000"/>
                </a:solidFill>
                <a:latin typeface="Consolas" pitchFamily="49" charset="0"/>
                <a:cs typeface="Consolas" pitchFamily="49" charset="0"/>
              </a:rPr>
              <a:t>;</a:t>
            </a:r>
          </a:p>
          <a:p>
            <a:endParaRPr lang="en-US" sz="1400" dirty="0">
              <a:solidFill>
                <a:srgbClr val="000000"/>
              </a:solidFill>
              <a:latin typeface="Consolas" pitchFamily="49" charset="0"/>
              <a:cs typeface="Consolas" pitchFamily="49" charset="0"/>
            </a:endParaRPr>
          </a:p>
          <a:p>
            <a:r>
              <a:rPr lang="en-US" sz="1400" dirty="0">
                <a:solidFill>
                  <a:srgbClr val="000000"/>
                </a:solidFill>
                <a:latin typeface="Consolas" pitchFamily="49" charset="0"/>
                <a:cs typeface="Consolas" pitchFamily="49" charset="0"/>
              </a:rPr>
              <a:t>void main</a:t>
            </a:r>
            <a:r>
              <a:rPr lang="en-US" sz="1400" dirty="0" smtClean="0">
                <a:solidFill>
                  <a:srgbClr val="000000"/>
                </a:solidFill>
                <a:latin typeface="Consolas" pitchFamily="49" charset="0"/>
                <a:cs typeface="Consolas" pitchFamily="49" charset="0"/>
              </a:rPr>
              <a:t>()</a:t>
            </a:r>
          </a:p>
          <a:p>
            <a:r>
              <a:rPr lang="en-US" sz="1400" dirty="0" smtClean="0">
                <a:solidFill>
                  <a:srgbClr val="000000"/>
                </a:solidFill>
                <a:latin typeface="Consolas" pitchFamily="49" charset="0"/>
                <a:cs typeface="Consolas" pitchFamily="49" charset="0"/>
              </a:rPr>
              <a:t>{</a:t>
            </a:r>
            <a:endParaRPr lang="en-US" sz="1400" dirty="0">
              <a:solidFill>
                <a:srgbClr val="000000"/>
              </a:solidFill>
              <a:latin typeface="Consolas" pitchFamily="49" charset="0"/>
              <a:cs typeface="Consolas" pitchFamily="49" charset="0"/>
            </a:endParaRPr>
          </a:p>
          <a:p>
            <a:r>
              <a:rPr lang="en-US" sz="1400" dirty="0">
                <a:solidFill>
                  <a:srgbClr val="000000"/>
                </a:solidFill>
                <a:latin typeface="Consolas" pitchFamily="49" charset="0"/>
                <a:cs typeface="Consolas" pitchFamily="49" charset="0"/>
              </a:rPr>
              <a:t>    vec4  v</a:t>
            </a:r>
            <a:r>
              <a:rPr lang="en-US" sz="1400" dirty="0" smtClean="0">
                <a:solidFill>
                  <a:srgbClr val="000000"/>
                </a:solidFill>
                <a:latin typeface="Consolas" pitchFamily="49" charset="0"/>
                <a:cs typeface="Consolas" pitchFamily="49" charset="0"/>
              </a:rPr>
              <a:t> </a:t>
            </a:r>
            <a:r>
              <a:rPr lang="en-US" sz="1400" dirty="0">
                <a:solidFill>
                  <a:srgbClr val="000000"/>
                </a:solidFill>
                <a:latin typeface="Consolas" pitchFamily="49" charset="0"/>
                <a:cs typeface="Consolas" pitchFamily="49" charset="0"/>
              </a:rPr>
              <a:t>=</a:t>
            </a:r>
            <a:r>
              <a:rPr lang="en-US" sz="1400" dirty="0" smtClean="0">
                <a:solidFill>
                  <a:srgbClr val="000000"/>
                </a:solidFill>
                <a:latin typeface="Consolas" pitchFamily="49" charset="0"/>
                <a:cs typeface="Consolas" pitchFamily="49" charset="0"/>
              </a:rPr>
              <a:t> </a:t>
            </a:r>
            <a:r>
              <a:rPr lang="en-US" sz="1400" dirty="0" err="1" smtClean="0">
                <a:solidFill>
                  <a:srgbClr val="000000"/>
                </a:solidFill>
                <a:latin typeface="Consolas" pitchFamily="49" charset="0"/>
                <a:cs typeface="Consolas" pitchFamily="49" charset="0"/>
              </a:rPr>
              <a:t>vPosition</a:t>
            </a:r>
            <a:r>
              <a:rPr lang="en-US" sz="1400" dirty="0" smtClean="0">
                <a:solidFill>
                  <a:srgbClr val="000000"/>
                </a:solidFill>
                <a:latin typeface="Consolas" pitchFamily="49" charset="0"/>
                <a:cs typeface="Consolas" pitchFamily="49" charset="0"/>
              </a:rPr>
              <a:t>;</a:t>
            </a:r>
          </a:p>
          <a:p>
            <a:r>
              <a:rPr lang="en-US" sz="1400" dirty="0" smtClean="0">
                <a:solidFill>
                  <a:srgbClr val="000000"/>
                </a:solidFill>
                <a:latin typeface="Consolas" pitchFamily="49" charset="0"/>
                <a:cs typeface="Consolas" pitchFamily="49" charset="0"/>
              </a:rPr>
              <a:t>    vec4  t = sin(0.001*time + 5.0*v);    </a:t>
            </a:r>
            <a:endParaRPr lang="en-US" sz="1400" dirty="0">
              <a:solidFill>
                <a:srgbClr val="000000"/>
              </a:solidFill>
              <a:latin typeface="Consolas" pitchFamily="49" charset="0"/>
              <a:cs typeface="Consolas" pitchFamily="49" charset="0"/>
            </a:endParaRPr>
          </a:p>
          <a:p>
            <a:r>
              <a:rPr lang="en-US" sz="1400" dirty="0">
                <a:solidFill>
                  <a:srgbClr val="000000"/>
                </a:solidFill>
                <a:latin typeface="Consolas" pitchFamily="49" charset="0"/>
                <a:cs typeface="Consolas" pitchFamily="49" charset="0"/>
              </a:rPr>
              <a:t>    </a:t>
            </a:r>
            <a:r>
              <a:rPr lang="en-US" sz="1400" dirty="0" err="1">
                <a:solidFill>
                  <a:srgbClr val="000000"/>
                </a:solidFill>
                <a:latin typeface="Consolas" pitchFamily="49" charset="0"/>
                <a:cs typeface="Consolas" pitchFamily="49" charset="0"/>
              </a:rPr>
              <a:t>v</a:t>
            </a:r>
            <a:r>
              <a:rPr lang="en-US" sz="1400" dirty="0" err="1" smtClean="0">
                <a:solidFill>
                  <a:srgbClr val="000000"/>
                </a:solidFill>
                <a:latin typeface="Consolas" pitchFamily="49" charset="0"/>
                <a:cs typeface="Consolas" pitchFamily="49" charset="0"/>
              </a:rPr>
              <a:t>.y</a:t>
            </a:r>
            <a:r>
              <a:rPr lang="en-US" sz="1400" dirty="0" smtClean="0">
                <a:solidFill>
                  <a:srgbClr val="000000"/>
                </a:solidFill>
                <a:latin typeface="Consolas" pitchFamily="49" charset="0"/>
                <a:cs typeface="Consolas" pitchFamily="49" charset="0"/>
              </a:rPr>
              <a:t> </a:t>
            </a:r>
            <a:r>
              <a:rPr lang="en-US" sz="1400" dirty="0">
                <a:solidFill>
                  <a:srgbClr val="000000"/>
                </a:solidFill>
                <a:latin typeface="Consolas" pitchFamily="49" charset="0"/>
                <a:cs typeface="Consolas" pitchFamily="49" charset="0"/>
              </a:rPr>
              <a:t>= </a:t>
            </a:r>
            <a:r>
              <a:rPr lang="en-US" sz="1400" dirty="0" smtClean="0">
                <a:solidFill>
                  <a:srgbClr val="000000"/>
                </a:solidFill>
                <a:latin typeface="Consolas" pitchFamily="49" charset="0"/>
                <a:cs typeface="Consolas" pitchFamily="49" charset="0"/>
              </a:rPr>
              <a:t>0.1*</a:t>
            </a:r>
            <a:r>
              <a:rPr lang="en-US" sz="1400" dirty="0" err="1" smtClean="0">
                <a:solidFill>
                  <a:srgbClr val="000000"/>
                </a:solidFill>
                <a:latin typeface="Consolas" pitchFamily="49" charset="0"/>
                <a:cs typeface="Consolas" pitchFamily="49" charset="0"/>
              </a:rPr>
              <a:t>t.x</a:t>
            </a:r>
            <a:r>
              <a:rPr lang="en-US" sz="1400" dirty="0" smtClean="0">
                <a:solidFill>
                  <a:srgbClr val="000000"/>
                </a:solidFill>
                <a:latin typeface="Consolas" pitchFamily="49" charset="0"/>
                <a:cs typeface="Consolas" pitchFamily="49" charset="0"/>
              </a:rPr>
              <a:t>*</a:t>
            </a:r>
            <a:r>
              <a:rPr lang="en-US" sz="1400" dirty="0" err="1" smtClean="0">
                <a:solidFill>
                  <a:srgbClr val="000000"/>
                </a:solidFill>
                <a:latin typeface="Consolas" pitchFamily="49" charset="0"/>
                <a:cs typeface="Consolas" pitchFamily="49" charset="0"/>
              </a:rPr>
              <a:t>t.z</a:t>
            </a:r>
            <a:r>
              <a:rPr lang="en-US" sz="1400" dirty="0" smtClean="0">
                <a:solidFill>
                  <a:srgbClr val="000000"/>
                </a:solidFill>
                <a:latin typeface="Consolas" pitchFamily="49" charset="0"/>
                <a:cs typeface="Consolas" pitchFamily="49" charset="0"/>
              </a:rPr>
              <a:t>;</a:t>
            </a:r>
          </a:p>
          <a:p>
            <a:endParaRPr lang="en-US" sz="1400" dirty="0">
              <a:solidFill>
                <a:srgbClr val="000000"/>
              </a:solidFill>
              <a:latin typeface="Consolas" pitchFamily="49" charset="0"/>
              <a:cs typeface="Consolas" pitchFamily="49" charset="0"/>
            </a:endParaRPr>
          </a:p>
          <a:p>
            <a:r>
              <a:rPr lang="en-US" sz="1400" dirty="0">
                <a:solidFill>
                  <a:srgbClr val="000000"/>
                </a:solidFill>
                <a:latin typeface="Consolas" pitchFamily="49" charset="0"/>
                <a:cs typeface="Consolas" pitchFamily="49" charset="0"/>
              </a:rPr>
              <a:t>    </a:t>
            </a:r>
            <a:r>
              <a:rPr lang="en-US" sz="1400" dirty="0" err="1">
                <a:solidFill>
                  <a:srgbClr val="000000"/>
                </a:solidFill>
                <a:latin typeface="Consolas" pitchFamily="49" charset="0"/>
                <a:cs typeface="Consolas" pitchFamily="49" charset="0"/>
              </a:rPr>
              <a:t>gl_Position</a:t>
            </a:r>
            <a:r>
              <a:rPr lang="en-US" sz="1400" dirty="0">
                <a:solidFill>
                  <a:srgbClr val="000000"/>
                </a:solidFill>
                <a:latin typeface="Consolas" pitchFamily="49" charset="0"/>
                <a:cs typeface="Consolas" pitchFamily="49" charset="0"/>
              </a:rPr>
              <a:t> =</a:t>
            </a:r>
            <a:r>
              <a:rPr lang="en-US" sz="1400" dirty="0" smtClean="0">
                <a:solidFill>
                  <a:srgbClr val="000000"/>
                </a:solidFill>
                <a:latin typeface="Consolas" pitchFamily="49" charset="0"/>
                <a:cs typeface="Consolas" pitchFamily="49" charset="0"/>
              </a:rPr>
              <a:t> </a:t>
            </a:r>
            <a:r>
              <a:rPr lang="en-US" sz="1400" dirty="0" err="1" smtClean="0">
                <a:solidFill>
                  <a:srgbClr val="000000"/>
                </a:solidFill>
                <a:latin typeface="Consolas" pitchFamily="49" charset="0"/>
                <a:cs typeface="Consolas" pitchFamily="49" charset="0"/>
              </a:rPr>
              <a:t>ModelViewProjectionMatrix</a:t>
            </a:r>
            <a:r>
              <a:rPr lang="en-US" sz="1400" dirty="0" smtClean="0">
                <a:solidFill>
                  <a:srgbClr val="000000"/>
                </a:solidFill>
                <a:latin typeface="Consolas" pitchFamily="49" charset="0"/>
                <a:cs typeface="Consolas" pitchFamily="49" charset="0"/>
              </a:rPr>
              <a:t> </a:t>
            </a:r>
            <a:r>
              <a:rPr lang="en-US" sz="1400" dirty="0">
                <a:solidFill>
                  <a:srgbClr val="000000"/>
                </a:solidFill>
                <a:latin typeface="Consolas" pitchFamily="49" charset="0"/>
                <a:cs typeface="Consolas" pitchFamily="49" charset="0"/>
              </a:rPr>
              <a:t>* </a:t>
            </a:r>
            <a:r>
              <a:rPr lang="en-US" sz="1400" dirty="0" err="1">
                <a:solidFill>
                  <a:srgbClr val="000000"/>
                </a:solidFill>
                <a:latin typeface="Consolas" pitchFamily="49" charset="0"/>
                <a:cs typeface="Consolas" pitchFamily="49" charset="0"/>
              </a:rPr>
              <a:t>t</a:t>
            </a:r>
            <a:r>
              <a:rPr lang="en-US" sz="1400" dirty="0">
                <a:solidFill>
                  <a:srgbClr val="000000"/>
                </a:solidFill>
                <a:latin typeface="Consolas" pitchFamily="49" charset="0"/>
                <a:cs typeface="Consolas" pitchFamily="49" charset="0"/>
              </a:rPr>
              <a:t>;</a:t>
            </a:r>
            <a:endParaRPr lang="en-US" sz="1400" dirty="0" smtClean="0">
              <a:solidFill>
                <a:srgbClr val="000000"/>
              </a:solidFill>
              <a:latin typeface="Consolas" pitchFamily="49" charset="0"/>
              <a:cs typeface="Consolas" pitchFamily="49" charset="0"/>
            </a:endParaRPr>
          </a:p>
          <a:p>
            <a:r>
              <a:rPr lang="en-US" sz="1400" dirty="0" smtClean="0">
                <a:solidFill>
                  <a:srgbClr val="000000"/>
                </a:solidFill>
                <a:latin typeface="Consolas" pitchFamily="49" charset="0"/>
                <a:cs typeface="Consolas" pitchFamily="49" charset="0"/>
              </a:rPr>
              <a:t>}</a:t>
            </a:r>
            <a:endParaRPr lang="en-US" sz="1400" dirty="0">
              <a:solidFill>
                <a:srgbClr val="000000"/>
              </a:solidFill>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6721475" cy="609600"/>
          </a:xfrm>
          <a:prstGeom prst="rect">
            <a:avLst/>
          </a:prstGeom>
        </p:spPr>
        <p:txBody>
          <a:bodyPr/>
          <a:lstStyle/>
          <a:p>
            <a:r>
              <a:rPr lang="en-US" sz="2400" dirty="0" smtClean="0"/>
              <a:t>Mesh Display</a:t>
            </a:r>
            <a:endParaRPr lang="en-US" sz="2400" dirty="0"/>
          </a:p>
        </p:txBody>
      </p:sp>
      <p:pic>
        <p:nvPicPr>
          <p:cNvPr id="231427" name="Content Placeholder 3" descr="mesh.tiff"/>
          <p:cNvPicPr>
            <a:picLocks noGrp="1" noChangeAspect="1"/>
          </p:cNvPicPr>
          <p:nvPr>
            <p:ph idx="4294967295"/>
          </p:nvPr>
        </p:nvPicPr>
        <p:blipFill>
          <a:blip r:embed="rId3"/>
          <a:srcRect t="11130" b="14554"/>
          <a:stretch>
            <a:fillRect/>
          </a:stretch>
        </p:blipFill>
        <p:spPr>
          <a:xfrm>
            <a:off x="1186737" y="1036638"/>
            <a:ext cx="4032250" cy="2154237"/>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5" name="Content Placeholder 2"/>
          <p:cNvSpPr>
            <a:spLocks noGrp="1"/>
          </p:cNvSpPr>
          <p:nvPr>
            <p:ph type="body" idx="1"/>
          </p:nvPr>
        </p:nvSpPr>
        <p:spPr>
          <a:xfrm>
            <a:off x="279400" y="661749"/>
            <a:ext cx="6807200" cy="3124200"/>
          </a:xfrm>
        </p:spPr>
        <p:txBody>
          <a:bodyPr/>
          <a:lstStyle/>
          <a:p>
            <a:pPr>
              <a:buClr>
                <a:srgbClr val="0000FF"/>
              </a:buClr>
              <a:buFont typeface="Wingdings" charset="2"/>
              <a:buChar char="§"/>
            </a:pPr>
            <a:r>
              <a:rPr lang="en-US" sz="2400" dirty="0" smtClean="0"/>
              <a:t>Solid Mesh: </a:t>
            </a:r>
            <a:r>
              <a:rPr lang="en-US" sz="2400" dirty="0"/>
              <a:t>c</a:t>
            </a:r>
            <a:r>
              <a:rPr lang="en-US" sz="2400" dirty="0" smtClean="0"/>
              <a:t>reate two triangles for each quad </a:t>
            </a:r>
          </a:p>
          <a:p>
            <a:pPr>
              <a:buClr>
                <a:srgbClr val="0000FF"/>
              </a:buClr>
              <a:buFont typeface="Wingdings" charset="2"/>
              <a:buChar char="§"/>
            </a:pPr>
            <a:r>
              <a:rPr lang="en-US" sz="2400" dirty="0" smtClean="0"/>
              <a:t>Display with </a:t>
            </a:r>
          </a:p>
          <a:p>
            <a:pPr marL="365125" lvl="1" indent="0">
              <a:buNone/>
            </a:pPr>
            <a:r>
              <a:rPr lang="en-US" sz="2000" dirty="0" err="1" smtClean="0">
                <a:solidFill>
                  <a:srgbClr val="0000FF"/>
                </a:solidFill>
                <a:latin typeface="Consolas" pitchFamily="49" charset="0"/>
                <a:cs typeface="Consolas" pitchFamily="49" charset="0"/>
              </a:rPr>
              <a:t>glDrawArrays</a:t>
            </a:r>
            <a:r>
              <a:rPr lang="en-US" sz="2000" dirty="0" smtClean="0">
                <a:solidFill>
                  <a:srgbClr val="0000FF"/>
                </a:solidFill>
                <a:latin typeface="Consolas" pitchFamily="49" charset="0"/>
                <a:cs typeface="Consolas" pitchFamily="49" charset="0"/>
              </a:rPr>
              <a:t>(GL_TRIANGLES, 0, </a:t>
            </a:r>
            <a:r>
              <a:rPr lang="en-US" sz="2000" dirty="0" err="1" smtClean="0">
                <a:solidFill>
                  <a:srgbClr val="0000FF"/>
                </a:solidFill>
                <a:latin typeface="Consolas" pitchFamily="49" charset="0"/>
                <a:cs typeface="Consolas" pitchFamily="49" charset="0"/>
              </a:rPr>
              <a:t>NumVertices</a:t>
            </a:r>
            <a:r>
              <a:rPr lang="en-US" sz="2000" dirty="0" smtClean="0">
                <a:solidFill>
                  <a:srgbClr val="0000FF"/>
                </a:solidFill>
                <a:latin typeface="Consolas" pitchFamily="49" charset="0"/>
                <a:cs typeface="Consolas" pitchFamily="49" charset="0"/>
              </a:rPr>
              <a:t>);</a:t>
            </a:r>
          </a:p>
          <a:p>
            <a:pPr>
              <a:buClr>
                <a:srgbClr val="0000FF"/>
              </a:buClr>
              <a:buFont typeface="Wingdings" charset="2"/>
              <a:buChar char="§"/>
            </a:pPr>
            <a:r>
              <a:rPr lang="en-US" sz="2400" dirty="0" smtClean="0"/>
              <a:t>For better looking results, we’ll add lighting</a:t>
            </a:r>
          </a:p>
          <a:p>
            <a:pPr>
              <a:buClr>
                <a:srgbClr val="0000FF"/>
              </a:buClr>
              <a:buFont typeface="Wingdings" charset="2"/>
              <a:buChar char="§"/>
            </a:pPr>
            <a:r>
              <a:rPr lang="en-US" sz="2400" dirty="0" smtClean="0"/>
              <a:t>We’ll do per-vertex lighting</a:t>
            </a:r>
          </a:p>
          <a:p>
            <a:pPr lvl="1">
              <a:buClr>
                <a:srgbClr val="0000FF"/>
              </a:buClr>
              <a:buFont typeface="Wingdings" charset="2"/>
              <a:buChar char="§"/>
            </a:pPr>
            <a:r>
              <a:rPr lang="en-US" sz="2000" dirty="0" smtClean="0"/>
              <a:t>leverage the vertex </a:t>
            </a:r>
            <a:r>
              <a:rPr lang="en-US" sz="2000" dirty="0" err="1" smtClean="0"/>
              <a:t>shader</a:t>
            </a:r>
            <a:r>
              <a:rPr lang="en-US" sz="2000" dirty="0" smtClean="0"/>
              <a:t> since we’ll also use it to vary the </a:t>
            </a:r>
            <a:r>
              <a:rPr lang="en-US" dirty="0" smtClean="0"/>
              <a:t>mesh in a time-varying way</a:t>
            </a:r>
            <a:endParaRPr lang="en-US" dirty="0"/>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Adding Lighting</a:t>
            </a:r>
            <a:endParaRPr lang="en-US" sz="24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47500" lnSpcReduction="20000"/>
          </a:bodyPr>
          <a:lstStyle/>
          <a:p>
            <a:pPr marL="0" indent="0">
              <a:spcBef>
                <a:spcPts val="0"/>
              </a:spcBef>
              <a:spcAft>
                <a:spcPts val="0"/>
              </a:spcAft>
              <a:buNone/>
            </a:pPr>
            <a:r>
              <a:rPr lang="en-US" sz="2750" dirty="0">
                <a:solidFill>
                  <a:srgbClr val="0000FF"/>
                </a:solidFill>
                <a:latin typeface="Consolas" pitchFamily="49" charset="0"/>
                <a:cs typeface="Consolas" pitchFamily="49" charset="0"/>
              </a:rPr>
              <a:t>uniform float time, shininess;</a:t>
            </a:r>
          </a:p>
          <a:p>
            <a:pPr marL="0" indent="0">
              <a:spcBef>
                <a:spcPts val="0"/>
              </a:spcBef>
              <a:spcAft>
                <a:spcPts val="0"/>
              </a:spcAft>
              <a:buNone/>
            </a:pPr>
            <a:r>
              <a:rPr lang="en-US" sz="2750" dirty="0">
                <a:solidFill>
                  <a:srgbClr val="0000FF"/>
                </a:solidFill>
                <a:latin typeface="Consolas" pitchFamily="49" charset="0"/>
                <a:cs typeface="Consolas" pitchFamily="49" charset="0"/>
              </a:rPr>
              <a:t>uniform vec4 </a:t>
            </a:r>
            <a:r>
              <a:rPr lang="en-US" sz="2750" dirty="0" err="1">
                <a:solidFill>
                  <a:srgbClr val="0000FF"/>
                </a:solidFill>
                <a:latin typeface="Consolas" pitchFamily="49" charset="0"/>
                <a:cs typeface="Consolas" pitchFamily="49" charset="0"/>
              </a:rPr>
              <a:t>vPosition</a:t>
            </a:r>
            <a:r>
              <a:rPr lang="en-US" sz="2750" dirty="0">
                <a:solidFill>
                  <a:srgbClr val="0000FF"/>
                </a:solidFill>
                <a:latin typeface="Consolas" pitchFamily="49" charset="0"/>
                <a:cs typeface="Consolas" pitchFamily="49" charset="0"/>
              </a:rPr>
              <a:t>, </a:t>
            </a:r>
            <a:r>
              <a:rPr lang="en-US" sz="2750" dirty="0" err="1">
                <a:solidFill>
                  <a:srgbClr val="0000FF"/>
                </a:solidFill>
                <a:latin typeface="Consolas" pitchFamily="49" charset="0"/>
                <a:cs typeface="Consolas" pitchFamily="49" charset="0"/>
              </a:rPr>
              <a:t>light_position</a:t>
            </a:r>
            <a:r>
              <a:rPr lang="en-US" sz="2750" dirty="0">
                <a:solidFill>
                  <a:srgbClr val="0000FF"/>
                </a:solidFill>
                <a:latin typeface="Consolas" pitchFamily="49" charset="0"/>
                <a:cs typeface="Consolas" pitchFamily="49" charset="0"/>
              </a:rPr>
              <a:t> </a:t>
            </a:r>
            <a:r>
              <a:rPr lang="en-US" sz="2750" dirty="0" err="1">
                <a:solidFill>
                  <a:srgbClr val="0000FF"/>
                </a:solidFill>
                <a:latin typeface="Consolas" pitchFamily="49" charset="0"/>
                <a:cs typeface="Consolas" pitchFamily="49" charset="0"/>
              </a:rPr>
              <a:t>diffuse_light</a:t>
            </a:r>
            <a:r>
              <a:rPr lang="en-US" sz="2750" dirty="0">
                <a:solidFill>
                  <a:srgbClr val="0000FF"/>
                </a:solidFill>
                <a:latin typeface="Consolas" pitchFamily="49" charset="0"/>
                <a:cs typeface="Consolas" pitchFamily="49" charset="0"/>
              </a:rPr>
              <a:t>, </a:t>
            </a:r>
            <a:r>
              <a:rPr lang="en-US" sz="2750" dirty="0" err="1">
                <a:solidFill>
                  <a:srgbClr val="0000FF"/>
                </a:solidFill>
                <a:latin typeface="Consolas" pitchFamily="49" charset="0"/>
                <a:cs typeface="Consolas" pitchFamily="49" charset="0"/>
              </a:rPr>
              <a:t>specular_light</a:t>
            </a:r>
            <a:r>
              <a:rPr lang="en-US" sz="2750" dirty="0">
                <a:solidFill>
                  <a:srgbClr val="0000FF"/>
                </a:solidFill>
                <a:latin typeface="Consolas" pitchFamily="49" charset="0"/>
                <a:cs typeface="Consolas" pitchFamily="49" charset="0"/>
              </a:rPr>
              <a:t>;</a:t>
            </a:r>
          </a:p>
          <a:p>
            <a:pPr marL="0" indent="0">
              <a:spcBef>
                <a:spcPts val="0"/>
              </a:spcBef>
              <a:spcAft>
                <a:spcPts val="0"/>
              </a:spcAft>
              <a:buNone/>
            </a:pPr>
            <a:r>
              <a:rPr lang="en-US" sz="2750" dirty="0">
                <a:solidFill>
                  <a:srgbClr val="0000FF"/>
                </a:solidFill>
                <a:latin typeface="Consolas" pitchFamily="49" charset="0"/>
                <a:cs typeface="Consolas" pitchFamily="49" charset="0"/>
              </a:rPr>
              <a:t>uniform mat4 </a:t>
            </a:r>
            <a:r>
              <a:rPr lang="en-US" sz="2750" dirty="0" err="1">
                <a:solidFill>
                  <a:srgbClr val="0000FF"/>
                </a:solidFill>
                <a:latin typeface="Consolas" pitchFamily="49" charset="0"/>
                <a:cs typeface="Consolas" pitchFamily="49" charset="0"/>
              </a:rPr>
              <a:t>ModelViewMatrix</a:t>
            </a:r>
            <a:r>
              <a:rPr lang="en-US" sz="2750" dirty="0">
                <a:solidFill>
                  <a:srgbClr val="0000FF"/>
                </a:solidFill>
                <a:latin typeface="Consolas" pitchFamily="49" charset="0"/>
                <a:cs typeface="Consolas" pitchFamily="49" charset="0"/>
              </a:rPr>
              <a:t>, </a:t>
            </a:r>
            <a:r>
              <a:rPr lang="en-US" sz="2750" dirty="0" err="1">
                <a:solidFill>
                  <a:srgbClr val="0000FF"/>
                </a:solidFill>
                <a:latin typeface="Consolas" pitchFamily="49" charset="0"/>
                <a:cs typeface="Consolas" pitchFamily="49" charset="0"/>
              </a:rPr>
              <a:t>ModelViewProjectionMatrix</a:t>
            </a:r>
            <a:r>
              <a:rPr lang="en-US" sz="2750" dirty="0">
                <a:solidFill>
                  <a:srgbClr val="0000FF"/>
                </a:solidFill>
                <a:latin typeface="Consolas" pitchFamily="49" charset="0"/>
                <a:cs typeface="Consolas" pitchFamily="49" charset="0"/>
              </a:rPr>
              <a:t>,</a:t>
            </a:r>
          </a:p>
          <a:p>
            <a:pPr marL="0" indent="0">
              <a:spcBef>
                <a:spcPts val="0"/>
              </a:spcBef>
              <a:spcAft>
                <a:spcPts val="0"/>
              </a:spcAft>
              <a:buNone/>
            </a:pPr>
            <a:r>
              <a:rPr lang="en-US" sz="2750" dirty="0">
                <a:solidFill>
                  <a:srgbClr val="0000FF"/>
                </a:solidFill>
                <a:latin typeface="Consolas" pitchFamily="49" charset="0"/>
                <a:cs typeface="Consolas" pitchFamily="49" charset="0"/>
              </a:rPr>
              <a:t>    </a:t>
            </a:r>
            <a:r>
              <a:rPr lang="en-US" sz="2750" dirty="0" err="1">
                <a:solidFill>
                  <a:srgbClr val="0000FF"/>
                </a:solidFill>
                <a:latin typeface="Consolas" pitchFamily="49" charset="0"/>
                <a:cs typeface="Consolas" pitchFamily="49" charset="0"/>
              </a:rPr>
              <a:t>NormalMatrix</a:t>
            </a:r>
            <a:r>
              <a:rPr lang="en-US" sz="2750" dirty="0" smtClean="0">
                <a:solidFill>
                  <a:srgbClr val="0000FF"/>
                </a:solidFill>
                <a:latin typeface="Consolas" pitchFamily="49" charset="0"/>
                <a:cs typeface="Consolas" pitchFamily="49" charset="0"/>
              </a:rPr>
              <a:t>;</a:t>
            </a:r>
          </a:p>
          <a:p>
            <a:pPr marL="0" indent="0">
              <a:spcBef>
                <a:spcPts val="0"/>
              </a:spcBef>
              <a:spcAft>
                <a:spcPts val="0"/>
              </a:spcAft>
              <a:buNone/>
            </a:pPr>
            <a:endParaRPr lang="en-US" sz="2750" dirty="0">
              <a:solidFill>
                <a:srgbClr val="0000FF"/>
              </a:solidFill>
              <a:latin typeface="Consolas" pitchFamily="49" charset="0"/>
              <a:cs typeface="Consolas" pitchFamily="49" charset="0"/>
            </a:endParaRPr>
          </a:p>
          <a:p>
            <a:pPr marL="0" indent="0">
              <a:spcBef>
                <a:spcPts val="0"/>
              </a:spcBef>
              <a:spcAft>
                <a:spcPts val="0"/>
              </a:spcAft>
              <a:buNone/>
            </a:pPr>
            <a:r>
              <a:rPr lang="en-US" sz="2750" dirty="0">
                <a:solidFill>
                  <a:srgbClr val="0000FF"/>
                </a:solidFill>
                <a:latin typeface="Consolas" pitchFamily="49" charset="0"/>
                <a:cs typeface="Consolas" pitchFamily="49" charset="0"/>
              </a:rPr>
              <a:t>void main</a:t>
            </a:r>
            <a:r>
              <a:rPr lang="en-US" sz="2750" dirty="0" smtClean="0">
                <a:solidFill>
                  <a:srgbClr val="0000FF"/>
                </a:solidFill>
                <a:latin typeface="Consolas" pitchFamily="49" charset="0"/>
                <a:cs typeface="Consolas" pitchFamily="49" charset="0"/>
              </a:rPr>
              <a:t>()</a:t>
            </a:r>
          </a:p>
          <a:p>
            <a:pPr marL="0" indent="0">
              <a:spcBef>
                <a:spcPts val="0"/>
              </a:spcBef>
              <a:spcAft>
                <a:spcPts val="0"/>
              </a:spcAft>
              <a:buNone/>
            </a:pPr>
            <a:r>
              <a:rPr lang="en-US" sz="2750" dirty="0" smtClean="0">
                <a:solidFill>
                  <a:srgbClr val="0000FF"/>
                </a:solidFill>
                <a:latin typeface="Consolas" pitchFamily="49" charset="0"/>
                <a:cs typeface="Consolas" pitchFamily="49" charset="0"/>
              </a:rPr>
              <a:t>{</a:t>
            </a:r>
            <a:endParaRPr lang="en-US" sz="2750" dirty="0">
              <a:solidFill>
                <a:srgbClr val="0000FF"/>
              </a:solidFill>
              <a:latin typeface="Consolas" pitchFamily="49" charset="0"/>
              <a:cs typeface="Consolas" pitchFamily="49" charset="0"/>
            </a:endParaRPr>
          </a:p>
          <a:p>
            <a:pPr marL="0" indent="0">
              <a:spcBef>
                <a:spcPts val="0"/>
              </a:spcBef>
              <a:spcAft>
                <a:spcPts val="0"/>
              </a:spcAft>
              <a:buNone/>
            </a:pPr>
            <a:r>
              <a:rPr lang="en-US" sz="2750" dirty="0">
                <a:solidFill>
                  <a:srgbClr val="0000FF"/>
                </a:solidFill>
                <a:latin typeface="Consolas" pitchFamily="49" charset="0"/>
                <a:cs typeface="Consolas" pitchFamily="49" charset="0"/>
              </a:rPr>
              <a:t>   vec4  </a:t>
            </a:r>
            <a:r>
              <a:rPr lang="en-US" sz="2750" dirty="0" smtClean="0">
                <a:solidFill>
                  <a:srgbClr val="0000FF"/>
                </a:solidFill>
                <a:latin typeface="Consolas" pitchFamily="49" charset="0"/>
                <a:cs typeface="Consolas" pitchFamily="49" charset="0"/>
              </a:rPr>
              <a:t>v </a:t>
            </a:r>
            <a:r>
              <a:rPr lang="en-US" sz="2750" dirty="0">
                <a:solidFill>
                  <a:srgbClr val="0000FF"/>
                </a:solidFill>
                <a:latin typeface="Consolas" pitchFamily="49" charset="0"/>
                <a:cs typeface="Consolas" pitchFamily="49" charset="0"/>
              </a:rPr>
              <a:t>= </a:t>
            </a:r>
            <a:r>
              <a:rPr lang="en-US" sz="2750" dirty="0" err="1" smtClean="0">
                <a:solidFill>
                  <a:srgbClr val="0000FF"/>
                </a:solidFill>
                <a:latin typeface="Consolas" pitchFamily="49" charset="0"/>
                <a:cs typeface="Consolas" pitchFamily="49" charset="0"/>
              </a:rPr>
              <a:t>vPosition</a:t>
            </a:r>
            <a:r>
              <a:rPr lang="en-US" sz="2750" dirty="0" smtClean="0">
                <a:solidFill>
                  <a:srgbClr val="0000FF"/>
                </a:solidFill>
                <a:latin typeface="Consolas" pitchFamily="49" charset="0"/>
                <a:cs typeface="Consolas" pitchFamily="49" charset="0"/>
              </a:rPr>
              <a:t>;</a:t>
            </a:r>
          </a:p>
          <a:p>
            <a:pPr marL="0" indent="0">
              <a:spcBef>
                <a:spcPts val="0"/>
              </a:spcBef>
              <a:spcAft>
                <a:spcPts val="0"/>
              </a:spcAft>
              <a:buNone/>
            </a:pPr>
            <a:r>
              <a:rPr lang="en-US" sz="2750" dirty="0">
                <a:solidFill>
                  <a:srgbClr val="0000FF"/>
                </a:solidFill>
                <a:latin typeface="Consolas" pitchFamily="49" charset="0"/>
                <a:cs typeface="Consolas" pitchFamily="49" charset="0"/>
              </a:rPr>
              <a:t> </a:t>
            </a:r>
            <a:r>
              <a:rPr lang="en-US" sz="2750" dirty="0" smtClean="0">
                <a:solidFill>
                  <a:srgbClr val="0000FF"/>
                </a:solidFill>
                <a:latin typeface="Consolas" pitchFamily="49" charset="0"/>
                <a:cs typeface="Consolas" pitchFamily="49" charset="0"/>
              </a:rPr>
              <a:t>  vec4  t = sin(0.001*time + 5.0*v);</a:t>
            </a:r>
            <a:endParaRPr lang="en-US" sz="2750" dirty="0">
              <a:solidFill>
                <a:srgbClr val="0000FF"/>
              </a:solidFill>
              <a:latin typeface="Consolas" pitchFamily="49" charset="0"/>
              <a:cs typeface="Consolas" pitchFamily="49" charset="0"/>
            </a:endParaRPr>
          </a:p>
          <a:p>
            <a:pPr marL="0" indent="0">
              <a:spcBef>
                <a:spcPts val="0"/>
              </a:spcBef>
              <a:spcAft>
                <a:spcPts val="0"/>
              </a:spcAft>
              <a:buNone/>
            </a:pPr>
            <a:r>
              <a:rPr lang="en-US" sz="2750" dirty="0">
                <a:solidFill>
                  <a:srgbClr val="0000FF"/>
                </a:solidFill>
                <a:latin typeface="Consolas" pitchFamily="49" charset="0"/>
                <a:cs typeface="Consolas" pitchFamily="49" charset="0"/>
              </a:rPr>
              <a:t>   </a:t>
            </a:r>
            <a:r>
              <a:rPr lang="en-US" sz="2750" dirty="0" err="1">
                <a:solidFill>
                  <a:srgbClr val="0000FF"/>
                </a:solidFill>
                <a:latin typeface="Consolas" pitchFamily="49" charset="0"/>
                <a:cs typeface="Consolas" pitchFamily="49" charset="0"/>
              </a:rPr>
              <a:t>v</a:t>
            </a:r>
            <a:r>
              <a:rPr lang="en-US" sz="2750" dirty="0" err="1" smtClean="0">
                <a:solidFill>
                  <a:srgbClr val="0000FF"/>
                </a:solidFill>
                <a:latin typeface="Consolas" pitchFamily="49" charset="0"/>
                <a:cs typeface="Consolas" pitchFamily="49" charset="0"/>
              </a:rPr>
              <a:t>.y</a:t>
            </a:r>
            <a:r>
              <a:rPr lang="en-US" sz="2750" dirty="0" smtClean="0">
                <a:solidFill>
                  <a:srgbClr val="0000FF"/>
                </a:solidFill>
                <a:latin typeface="Consolas" pitchFamily="49" charset="0"/>
                <a:cs typeface="Consolas" pitchFamily="49" charset="0"/>
              </a:rPr>
              <a:t> </a:t>
            </a:r>
            <a:r>
              <a:rPr lang="en-US" sz="2750" dirty="0">
                <a:solidFill>
                  <a:srgbClr val="0000FF"/>
                </a:solidFill>
                <a:latin typeface="Consolas" pitchFamily="49" charset="0"/>
                <a:cs typeface="Consolas" pitchFamily="49" charset="0"/>
              </a:rPr>
              <a:t>= </a:t>
            </a:r>
            <a:r>
              <a:rPr lang="en-US" sz="2750" dirty="0" smtClean="0">
                <a:solidFill>
                  <a:srgbClr val="0000FF"/>
                </a:solidFill>
                <a:latin typeface="Consolas" pitchFamily="49" charset="0"/>
                <a:cs typeface="Consolas" pitchFamily="49" charset="0"/>
              </a:rPr>
              <a:t>0.1*</a:t>
            </a:r>
            <a:r>
              <a:rPr lang="en-US" sz="2750" dirty="0" err="1" smtClean="0">
                <a:solidFill>
                  <a:srgbClr val="0000FF"/>
                </a:solidFill>
                <a:latin typeface="Consolas" pitchFamily="49" charset="0"/>
                <a:cs typeface="Consolas" pitchFamily="49" charset="0"/>
              </a:rPr>
              <a:t>t.x</a:t>
            </a:r>
            <a:r>
              <a:rPr lang="en-US" sz="2750" dirty="0" smtClean="0">
                <a:solidFill>
                  <a:srgbClr val="0000FF"/>
                </a:solidFill>
                <a:latin typeface="Consolas" pitchFamily="49" charset="0"/>
                <a:cs typeface="Consolas" pitchFamily="49" charset="0"/>
              </a:rPr>
              <a:t>*</a:t>
            </a:r>
            <a:r>
              <a:rPr lang="en-US" sz="2750" dirty="0" err="1" smtClean="0">
                <a:solidFill>
                  <a:srgbClr val="0000FF"/>
                </a:solidFill>
                <a:latin typeface="Consolas" pitchFamily="49" charset="0"/>
                <a:cs typeface="Consolas" pitchFamily="49" charset="0"/>
              </a:rPr>
              <a:t>t.z</a:t>
            </a:r>
            <a:r>
              <a:rPr lang="en-US" sz="2750" dirty="0" smtClean="0">
                <a:solidFill>
                  <a:srgbClr val="0000FF"/>
                </a:solidFill>
                <a:latin typeface="Consolas" pitchFamily="49" charset="0"/>
                <a:cs typeface="Consolas" pitchFamily="49" charset="0"/>
              </a:rPr>
              <a:t>;</a:t>
            </a:r>
          </a:p>
          <a:p>
            <a:pPr marL="0" indent="0">
              <a:spcBef>
                <a:spcPts val="0"/>
              </a:spcBef>
              <a:spcAft>
                <a:spcPts val="0"/>
              </a:spcAft>
              <a:buNone/>
            </a:pPr>
            <a:endParaRPr lang="en-US" sz="2750" dirty="0">
              <a:solidFill>
                <a:srgbClr val="0000FF"/>
              </a:solidFill>
              <a:latin typeface="Consolas" pitchFamily="49" charset="0"/>
              <a:cs typeface="Consolas" pitchFamily="49" charset="0"/>
            </a:endParaRPr>
          </a:p>
          <a:p>
            <a:pPr marL="0" indent="0">
              <a:spcBef>
                <a:spcPts val="0"/>
              </a:spcBef>
              <a:spcAft>
                <a:spcPts val="0"/>
              </a:spcAft>
              <a:buNone/>
            </a:pPr>
            <a:r>
              <a:rPr lang="en-US" sz="2750" dirty="0" smtClean="0">
                <a:solidFill>
                  <a:srgbClr val="0000FF"/>
                </a:solidFill>
                <a:latin typeface="Consolas" pitchFamily="49" charset="0"/>
                <a:cs typeface="Consolas" pitchFamily="49" charset="0"/>
              </a:rPr>
              <a:t>   </a:t>
            </a:r>
            <a:r>
              <a:rPr lang="en-US" sz="2750" dirty="0" err="1" smtClean="0">
                <a:solidFill>
                  <a:srgbClr val="0000FF"/>
                </a:solidFill>
                <a:latin typeface="Consolas" pitchFamily="49" charset="0"/>
                <a:cs typeface="Consolas" pitchFamily="49" charset="0"/>
              </a:rPr>
              <a:t>gl_Position</a:t>
            </a:r>
            <a:r>
              <a:rPr lang="en-US" sz="2750" dirty="0" smtClean="0">
                <a:solidFill>
                  <a:srgbClr val="0000FF"/>
                </a:solidFill>
                <a:latin typeface="Consolas" pitchFamily="49" charset="0"/>
                <a:cs typeface="Consolas" pitchFamily="49" charset="0"/>
              </a:rPr>
              <a:t> </a:t>
            </a:r>
            <a:r>
              <a:rPr lang="en-US" sz="2750" dirty="0">
                <a:solidFill>
                  <a:srgbClr val="0000FF"/>
                </a:solidFill>
                <a:latin typeface="Consolas" pitchFamily="49" charset="0"/>
                <a:cs typeface="Consolas" pitchFamily="49" charset="0"/>
              </a:rPr>
              <a:t>= </a:t>
            </a:r>
            <a:r>
              <a:rPr lang="en-US" sz="2750" dirty="0" err="1">
                <a:solidFill>
                  <a:srgbClr val="0000FF"/>
                </a:solidFill>
                <a:latin typeface="Consolas" pitchFamily="49" charset="0"/>
                <a:cs typeface="Consolas" pitchFamily="49" charset="0"/>
              </a:rPr>
              <a:t>ModelViewProjectionMatrix</a:t>
            </a:r>
            <a:r>
              <a:rPr lang="en-US" sz="2750" dirty="0">
                <a:solidFill>
                  <a:srgbClr val="0000FF"/>
                </a:solidFill>
                <a:latin typeface="Consolas" pitchFamily="49" charset="0"/>
                <a:cs typeface="Consolas" pitchFamily="49" charset="0"/>
              </a:rPr>
              <a:t> * </a:t>
            </a:r>
            <a:r>
              <a:rPr lang="en-US" sz="2750" dirty="0" smtClean="0">
                <a:solidFill>
                  <a:srgbClr val="0000FF"/>
                </a:solidFill>
                <a:latin typeface="Consolas" pitchFamily="49" charset="0"/>
                <a:cs typeface="Consolas" pitchFamily="49" charset="0"/>
              </a:rPr>
              <a:t>v;</a:t>
            </a:r>
            <a:endParaRPr lang="en-US" sz="2750" dirty="0">
              <a:solidFill>
                <a:srgbClr val="0000FF"/>
              </a:solidFill>
              <a:latin typeface="Consolas" pitchFamily="49" charset="0"/>
              <a:cs typeface="Consolas" pitchFamily="49" charset="0"/>
            </a:endParaRPr>
          </a:p>
          <a:p>
            <a:pPr marL="0" indent="0">
              <a:spcBef>
                <a:spcPts val="0"/>
              </a:spcBef>
              <a:spcAft>
                <a:spcPts val="0"/>
              </a:spcAft>
              <a:buNone/>
            </a:pPr>
            <a:endParaRPr lang="en-US" sz="2750" dirty="0">
              <a:solidFill>
                <a:srgbClr val="0000FF"/>
              </a:solidFill>
              <a:latin typeface="Consolas" pitchFamily="49" charset="0"/>
              <a:cs typeface="Consolas" pitchFamily="49" charset="0"/>
            </a:endParaRPr>
          </a:p>
          <a:p>
            <a:pPr marL="0" indent="0">
              <a:spcBef>
                <a:spcPts val="0"/>
              </a:spcBef>
              <a:spcAft>
                <a:spcPts val="0"/>
              </a:spcAft>
              <a:buNone/>
            </a:pPr>
            <a:r>
              <a:rPr lang="en-US" sz="2750" dirty="0">
                <a:solidFill>
                  <a:srgbClr val="0000FF"/>
                </a:solidFill>
                <a:latin typeface="Consolas" pitchFamily="49" charset="0"/>
                <a:cs typeface="Consolas" pitchFamily="49" charset="0"/>
              </a:rPr>
              <a:t>   </a:t>
            </a:r>
            <a:r>
              <a:rPr lang="en-US" sz="2750" dirty="0" smtClean="0">
                <a:solidFill>
                  <a:srgbClr val="0000FF"/>
                </a:solidFill>
                <a:latin typeface="Consolas" pitchFamily="49" charset="0"/>
                <a:cs typeface="Consolas" pitchFamily="49" charset="0"/>
              </a:rPr>
              <a:t>vec4 </a:t>
            </a:r>
            <a:r>
              <a:rPr lang="en-US" sz="2750" dirty="0">
                <a:solidFill>
                  <a:srgbClr val="0000FF"/>
                </a:solidFill>
                <a:latin typeface="Consolas" pitchFamily="49" charset="0"/>
                <a:cs typeface="Consolas" pitchFamily="49" charset="0"/>
              </a:rPr>
              <a:t>diffuse, specular;</a:t>
            </a:r>
          </a:p>
          <a:p>
            <a:pPr marL="0" indent="0">
              <a:spcBef>
                <a:spcPts val="0"/>
              </a:spcBef>
              <a:spcAft>
                <a:spcPts val="0"/>
              </a:spcAft>
              <a:buNone/>
            </a:pPr>
            <a:r>
              <a:rPr lang="en-US" sz="2750" dirty="0">
                <a:solidFill>
                  <a:srgbClr val="0000FF"/>
                </a:solidFill>
                <a:latin typeface="Consolas" pitchFamily="49" charset="0"/>
                <a:cs typeface="Consolas" pitchFamily="49" charset="0"/>
              </a:rPr>
              <a:t>   </a:t>
            </a:r>
            <a:r>
              <a:rPr lang="en-US" sz="2750" dirty="0" smtClean="0">
                <a:solidFill>
                  <a:srgbClr val="0000FF"/>
                </a:solidFill>
                <a:latin typeface="Consolas" pitchFamily="49" charset="0"/>
                <a:cs typeface="Consolas" pitchFamily="49" charset="0"/>
              </a:rPr>
              <a:t>vec4 </a:t>
            </a:r>
            <a:r>
              <a:rPr lang="en-US" sz="2750" dirty="0" err="1">
                <a:solidFill>
                  <a:srgbClr val="0000FF"/>
                </a:solidFill>
                <a:latin typeface="Consolas" pitchFamily="49" charset="0"/>
                <a:cs typeface="Consolas" pitchFamily="49" charset="0"/>
              </a:rPr>
              <a:t>eyePosition</a:t>
            </a:r>
            <a:r>
              <a:rPr lang="en-US" sz="2750" dirty="0">
                <a:solidFill>
                  <a:srgbClr val="0000FF"/>
                </a:solidFill>
                <a:latin typeface="Consolas" pitchFamily="49" charset="0"/>
                <a:cs typeface="Consolas" pitchFamily="49" charset="0"/>
              </a:rPr>
              <a:t> = </a:t>
            </a:r>
            <a:r>
              <a:rPr lang="en-US" sz="2750" dirty="0" err="1">
                <a:solidFill>
                  <a:srgbClr val="0000FF"/>
                </a:solidFill>
                <a:latin typeface="Consolas" pitchFamily="49" charset="0"/>
                <a:cs typeface="Consolas" pitchFamily="49" charset="0"/>
              </a:rPr>
              <a:t>ModelViewMatrix</a:t>
            </a:r>
            <a:r>
              <a:rPr lang="en-US" sz="2750" dirty="0">
                <a:solidFill>
                  <a:srgbClr val="0000FF"/>
                </a:solidFill>
                <a:latin typeface="Consolas" pitchFamily="49" charset="0"/>
                <a:cs typeface="Consolas" pitchFamily="49" charset="0"/>
              </a:rPr>
              <a:t> * </a:t>
            </a:r>
            <a:r>
              <a:rPr lang="en-US" sz="2750" dirty="0" err="1">
                <a:solidFill>
                  <a:srgbClr val="0000FF"/>
                </a:solidFill>
                <a:latin typeface="Consolas" pitchFamily="49" charset="0"/>
                <a:cs typeface="Consolas" pitchFamily="49" charset="0"/>
              </a:rPr>
              <a:t>vPosition</a:t>
            </a:r>
            <a:r>
              <a:rPr lang="en-US" sz="2750" dirty="0">
                <a:solidFill>
                  <a:srgbClr val="0000FF"/>
                </a:solidFill>
                <a:latin typeface="Consolas" pitchFamily="49" charset="0"/>
                <a:cs typeface="Consolas" pitchFamily="49" charset="0"/>
              </a:rPr>
              <a:t>;</a:t>
            </a:r>
          </a:p>
          <a:p>
            <a:pPr marL="0" indent="0">
              <a:spcBef>
                <a:spcPts val="0"/>
              </a:spcBef>
              <a:spcAft>
                <a:spcPts val="0"/>
              </a:spcAft>
              <a:buNone/>
            </a:pPr>
            <a:r>
              <a:rPr lang="en-US" sz="2750" dirty="0">
                <a:solidFill>
                  <a:srgbClr val="0000FF"/>
                </a:solidFill>
                <a:latin typeface="Consolas" pitchFamily="49" charset="0"/>
                <a:cs typeface="Consolas" pitchFamily="49" charset="0"/>
              </a:rPr>
              <a:t>   </a:t>
            </a:r>
            <a:r>
              <a:rPr lang="en-US" sz="2750" dirty="0" smtClean="0">
                <a:solidFill>
                  <a:srgbClr val="0000FF"/>
                </a:solidFill>
                <a:latin typeface="Consolas" pitchFamily="49" charset="0"/>
                <a:cs typeface="Consolas" pitchFamily="49" charset="0"/>
              </a:rPr>
              <a:t>vec4 </a:t>
            </a:r>
            <a:r>
              <a:rPr lang="en-US" sz="2750" dirty="0" err="1">
                <a:solidFill>
                  <a:srgbClr val="0000FF"/>
                </a:solidFill>
                <a:latin typeface="Consolas" pitchFamily="49" charset="0"/>
                <a:cs typeface="Consolas" pitchFamily="49" charset="0"/>
              </a:rPr>
              <a:t>eyeLightPos</a:t>
            </a:r>
            <a:r>
              <a:rPr lang="en-US" sz="2750" dirty="0">
                <a:solidFill>
                  <a:srgbClr val="0000FF"/>
                </a:solidFill>
                <a:latin typeface="Consolas" pitchFamily="49" charset="0"/>
                <a:cs typeface="Consolas" pitchFamily="49" charset="0"/>
              </a:rPr>
              <a:t> = </a:t>
            </a:r>
            <a:r>
              <a:rPr lang="en-US" sz="2750" dirty="0" err="1">
                <a:solidFill>
                  <a:srgbClr val="0000FF"/>
                </a:solidFill>
                <a:latin typeface="Consolas" pitchFamily="49" charset="0"/>
                <a:cs typeface="Consolas" pitchFamily="49" charset="0"/>
              </a:rPr>
              <a:t>light_position</a:t>
            </a:r>
            <a:r>
              <a:rPr lang="en-US" dirty="0" smtClean="0">
                <a:solidFill>
                  <a:srgbClr val="000000"/>
                </a:solidFill>
                <a:latin typeface="Consolas" pitchFamily="49" charset="0"/>
                <a:cs typeface="Consolas" pitchFamily="49" charset="0"/>
              </a:rPr>
              <a:t>;</a:t>
            </a:r>
            <a:endParaRPr lang="en-US" dirty="0">
              <a:solidFill>
                <a:srgbClr val="000000"/>
              </a:solidFill>
              <a:latin typeface="Consolas" pitchFamily="49" charset="0"/>
              <a:cs typeface="Consolas" pitchFamily="49" charset="0"/>
            </a:endParaRPr>
          </a:p>
        </p:txBody>
      </p:sp>
      <p:sp>
        <p:nvSpPr>
          <p:cNvPr id="2" name="Title 1"/>
          <p:cNvSpPr>
            <a:spLocks noGrp="1"/>
          </p:cNvSpPr>
          <p:nvPr>
            <p:ph type="title" idx="4294967295"/>
          </p:nvPr>
        </p:nvSpPr>
        <p:spPr>
          <a:xfrm>
            <a:off x="0" y="0"/>
            <a:ext cx="6721475" cy="579438"/>
          </a:xfrm>
          <a:prstGeom prst="rect">
            <a:avLst/>
          </a:prstGeom>
        </p:spPr>
        <p:txBody>
          <a:bodyPr/>
          <a:lstStyle/>
          <a:p>
            <a:pPr eaLnBrk="1" hangingPunct="1"/>
            <a:r>
              <a:rPr lang="en-US" sz="2400" dirty="0">
                <a:effectLst/>
                <a:ea typeface="ＭＳ Ｐゴシック" charset="-128"/>
                <a:cs typeface="ＭＳ Ｐゴシック" charset="-128"/>
              </a:rPr>
              <a:t>Mesh Shader</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noAutofit/>
          </a:bodyPr>
          <a:lstStyle/>
          <a:p>
            <a:pPr marL="0" indent="0">
              <a:spcBef>
                <a:spcPts val="0"/>
              </a:spcBef>
              <a:spcAft>
                <a:spcPts val="0"/>
              </a:spcAft>
              <a:buNone/>
            </a:pPr>
            <a:r>
              <a:rPr lang="en-US" sz="1300" dirty="0" smtClean="0">
                <a:solidFill>
                  <a:srgbClr val="FFFF00"/>
                </a:solidFill>
                <a:latin typeface="Consolas" pitchFamily="49" charset="0"/>
                <a:cs typeface="Consolas" pitchFamily="49" charset="0"/>
              </a:rPr>
              <a:t>    </a:t>
            </a:r>
            <a:r>
              <a:rPr lang="en-US" sz="1300" dirty="0">
                <a:solidFill>
                  <a:srgbClr val="0000FF"/>
                </a:solidFill>
                <a:latin typeface="Consolas" pitchFamily="49" charset="0"/>
                <a:cs typeface="Consolas" pitchFamily="49" charset="0"/>
              </a:rPr>
              <a:t>vec3 N = normalize(</a:t>
            </a:r>
            <a:r>
              <a:rPr lang="en-US" sz="1300" dirty="0" err="1">
                <a:solidFill>
                  <a:srgbClr val="0000FF"/>
                </a:solidFill>
                <a:latin typeface="Consolas" pitchFamily="49" charset="0"/>
                <a:cs typeface="Consolas" pitchFamily="49" charset="0"/>
              </a:rPr>
              <a:t>NormalMatrix</a:t>
            </a:r>
            <a:r>
              <a:rPr lang="en-US" sz="1300" dirty="0">
                <a:solidFill>
                  <a:srgbClr val="0000FF"/>
                </a:solidFill>
                <a:latin typeface="Consolas" pitchFamily="49" charset="0"/>
                <a:cs typeface="Consolas" pitchFamily="49" charset="0"/>
              </a:rPr>
              <a:t> * Normal);</a:t>
            </a:r>
          </a:p>
          <a:p>
            <a:pPr marL="0" indent="0">
              <a:spcBef>
                <a:spcPts val="0"/>
              </a:spcBef>
              <a:spcAft>
                <a:spcPts val="0"/>
              </a:spcAft>
              <a:buNone/>
            </a:pPr>
            <a:r>
              <a:rPr lang="en-US" sz="1300" dirty="0">
                <a:solidFill>
                  <a:srgbClr val="0000FF"/>
                </a:solidFill>
                <a:latin typeface="Consolas" pitchFamily="49" charset="0"/>
                <a:cs typeface="Consolas" pitchFamily="49" charset="0"/>
              </a:rPr>
              <a:t>    vec3 L = normalize(</a:t>
            </a:r>
            <a:r>
              <a:rPr lang="en-US" sz="1300" dirty="0" err="1">
                <a:solidFill>
                  <a:srgbClr val="0000FF"/>
                </a:solidFill>
                <a:latin typeface="Consolas" pitchFamily="49" charset="0"/>
                <a:cs typeface="Consolas" pitchFamily="49" charset="0"/>
              </a:rPr>
              <a:t>eyeLightPos.xyz</a:t>
            </a:r>
            <a:r>
              <a:rPr lang="en-US" sz="1300" dirty="0">
                <a:solidFill>
                  <a:srgbClr val="0000FF"/>
                </a:solidFill>
                <a:latin typeface="Consolas" pitchFamily="49" charset="0"/>
                <a:cs typeface="Consolas" pitchFamily="49" charset="0"/>
              </a:rPr>
              <a:t> - </a:t>
            </a:r>
            <a:r>
              <a:rPr lang="en-US" sz="1300" dirty="0" err="1">
                <a:solidFill>
                  <a:srgbClr val="0000FF"/>
                </a:solidFill>
                <a:latin typeface="Consolas" pitchFamily="49" charset="0"/>
                <a:cs typeface="Consolas" pitchFamily="49" charset="0"/>
              </a:rPr>
              <a:t>eyePosition.xyz</a:t>
            </a:r>
            <a:r>
              <a:rPr lang="en-US" sz="1300" dirty="0">
                <a:solidFill>
                  <a:srgbClr val="0000FF"/>
                </a:solidFill>
                <a:latin typeface="Consolas" pitchFamily="49" charset="0"/>
                <a:cs typeface="Consolas" pitchFamily="49" charset="0"/>
              </a:rPr>
              <a:t>);</a:t>
            </a:r>
          </a:p>
          <a:p>
            <a:pPr marL="0" indent="0">
              <a:spcBef>
                <a:spcPts val="0"/>
              </a:spcBef>
              <a:spcAft>
                <a:spcPts val="0"/>
              </a:spcAft>
              <a:buNone/>
            </a:pPr>
            <a:r>
              <a:rPr lang="en-US" sz="1300" dirty="0">
                <a:solidFill>
                  <a:srgbClr val="0000FF"/>
                </a:solidFill>
                <a:latin typeface="Consolas" pitchFamily="49" charset="0"/>
                <a:cs typeface="Consolas" pitchFamily="49" charset="0"/>
              </a:rPr>
              <a:t>    vec3 E = -normalize(</a:t>
            </a:r>
            <a:r>
              <a:rPr lang="en-US" sz="1300" dirty="0" err="1">
                <a:solidFill>
                  <a:srgbClr val="0000FF"/>
                </a:solidFill>
                <a:latin typeface="Consolas" pitchFamily="49" charset="0"/>
                <a:cs typeface="Consolas" pitchFamily="49" charset="0"/>
              </a:rPr>
              <a:t>eyePosition.xyz</a:t>
            </a:r>
            <a:r>
              <a:rPr lang="en-US" sz="1300" dirty="0">
                <a:solidFill>
                  <a:srgbClr val="0000FF"/>
                </a:solidFill>
                <a:latin typeface="Consolas" pitchFamily="49" charset="0"/>
                <a:cs typeface="Consolas" pitchFamily="49" charset="0"/>
              </a:rPr>
              <a:t>);</a:t>
            </a:r>
          </a:p>
          <a:p>
            <a:pPr marL="0" indent="0">
              <a:spcBef>
                <a:spcPts val="0"/>
              </a:spcBef>
              <a:spcAft>
                <a:spcPts val="0"/>
              </a:spcAft>
              <a:buNone/>
            </a:pPr>
            <a:r>
              <a:rPr lang="en-US" sz="1300" dirty="0">
                <a:solidFill>
                  <a:srgbClr val="0000FF"/>
                </a:solidFill>
                <a:latin typeface="Consolas" pitchFamily="49" charset="0"/>
                <a:cs typeface="Consolas" pitchFamily="49" charset="0"/>
              </a:rPr>
              <a:t>    vec3 H = normalize(L + E</a:t>
            </a:r>
            <a:r>
              <a:rPr lang="en-US" sz="1300" dirty="0" smtClean="0">
                <a:solidFill>
                  <a:srgbClr val="0000FF"/>
                </a:solidFill>
                <a:latin typeface="Consolas" pitchFamily="49" charset="0"/>
                <a:cs typeface="Consolas" pitchFamily="49" charset="0"/>
              </a:rPr>
              <a:t>);</a:t>
            </a:r>
          </a:p>
          <a:p>
            <a:pPr marL="0" indent="0">
              <a:spcBef>
                <a:spcPts val="0"/>
              </a:spcBef>
              <a:spcAft>
                <a:spcPts val="0"/>
              </a:spcAft>
              <a:buNone/>
            </a:pPr>
            <a:endParaRPr lang="en-US" sz="1300" dirty="0">
              <a:solidFill>
                <a:srgbClr val="0000FF"/>
              </a:solidFill>
              <a:latin typeface="Consolas" pitchFamily="49" charset="0"/>
              <a:cs typeface="Consolas" pitchFamily="49" charset="0"/>
            </a:endParaRPr>
          </a:p>
          <a:p>
            <a:pPr marL="0" indent="0">
              <a:spcBef>
                <a:spcPts val="0"/>
              </a:spcBef>
              <a:spcAft>
                <a:spcPts val="0"/>
              </a:spcAft>
              <a:buNone/>
            </a:pPr>
            <a:r>
              <a:rPr lang="pt-BR" sz="1300" dirty="0">
                <a:solidFill>
                  <a:srgbClr val="0000FF"/>
                </a:solidFill>
                <a:latin typeface="Consolas" pitchFamily="49" charset="0"/>
                <a:cs typeface="Consolas" pitchFamily="49" charset="0"/>
              </a:rPr>
              <a:t>    float Kd = max(dot(L, N), 0.0);</a:t>
            </a:r>
          </a:p>
          <a:p>
            <a:pPr marL="0" indent="0">
              <a:spcBef>
                <a:spcPts val="0"/>
              </a:spcBef>
              <a:spcAft>
                <a:spcPts val="0"/>
              </a:spcAft>
              <a:buNone/>
            </a:pPr>
            <a:r>
              <a:rPr lang="en-US" sz="1300" dirty="0">
                <a:solidFill>
                  <a:srgbClr val="0000FF"/>
                </a:solidFill>
                <a:latin typeface="Consolas" pitchFamily="49" charset="0"/>
                <a:cs typeface="Consolas" pitchFamily="49" charset="0"/>
              </a:rPr>
              <a:t>    float Ks = </a:t>
            </a:r>
            <a:r>
              <a:rPr lang="en-US" sz="1300" dirty="0" err="1">
                <a:solidFill>
                  <a:srgbClr val="0000FF"/>
                </a:solidFill>
                <a:latin typeface="Consolas" pitchFamily="49" charset="0"/>
                <a:cs typeface="Consolas" pitchFamily="49" charset="0"/>
              </a:rPr>
              <a:t>pow</a:t>
            </a:r>
            <a:r>
              <a:rPr lang="en-US" sz="1300" dirty="0">
                <a:solidFill>
                  <a:srgbClr val="0000FF"/>
                </a:solidFill>
                <a:latin typeface="Consolas" pitchFamily="49" charset="0"/>
                <a:cs typeface="Consolas" pitchFamily="49" charset="0"/>
              </a:rPr>
              <a:t>(max(dot(N, H), 0.0), shininess);</a:t>
            </a:r>
          </a:p>
          <a:p>
            <a:pPr marL="0" indent="0">
              <a:spcBef>
                <a:spcPts val="0"/>
              </a:spcBef>
              <a:spcAft>
                <a:spcPts val="0"/>
              </a:spcAft>
              <a:buNone/>
            </a:pPr>
            <a:r>
              <a:rPr lang="en-US" sz="1300" dirty="0">
                <a:solidFill>
                  <a:srgbClr val="0000FF"/>
                </a:solidFill>
                <a:latin typeface="Consolas" pitchFamily="49" charset="0"/>
                <a:cs typeface="Consolas" pitchFamily="49" charset="0"/>
              </a:rPr>
              <a:t>    diffuse </a:t>
            </a:r>
            <a:r>
              <a:rPr lang="en-US" sz="1300" dirty="0" smtClean="0">
                <a:solidFill>
                  <a:srgbClr val="0000FF"/>
                </a:solidFill>
                <a:latin typeface="Consolas" pitchFamily="49" charset="0"/>
                <a:cs typeface="Consolas" pitchFamily="49" charset="0"/>
              </a:rPr>
              <a:t> = </a:t>
            </a:r>
            <a:r>
              <a:rPr lang="en-US" sz="1300" dirty="0" err="1">
                <a:solidFill>
                  <a:srgbClr val="0000FF"/>
                </a:solidFill>
                <a:latin typeface="Consolas" pitchFamily="49" charset="0"/>
                <a:cs typeface="Consolas" pitchFamily="49" charset="0"/>
              </a:rPr>
              <a:t>Kd</a:t>
            </a:r>
            <a:r>
              <a:rPr lang="en-US" sz="1300" dirty="0">
                <a:solidFill>
                  <a:srgbClr val="0000FF"/>
                </a:solidFill>
                <a:latin typeface="Consolas" pitchFamily="49" charset="0"/>
                <a:cs typeface="Consolas" pitchFamily="49" charset="0"/>
              </a:rPr>
              <a:t>*</a:t>
            </a:r>
            <a:r>
              <a:rPr lang="en-US" sz="1300" dirty="0" err="1">
                <a:solidFill>
                  <a:srgbClr val="0000FF"/>
                </a:solidFill>
                <a:latin typeface="Consolas" pitchFamily="49" charset="0"/>
                <a:cs typeface="Consolas" pitchFamily="49" charset="0"/>
              </a:rPr>
              <a:t>diffuse_light</a:t>
            </a:r>
            <a:r>
              <a:rPr lang="en-US" sz="1300" dirty="0">
                <a:solidFill>
                  <a:srgbClr val="0000FF"/>
                </a:solidFill>
                <a:latin typeface="Consolas" pitchFamily="49" charset="0"/>
                <a:cs typeface="Consolas" pitchFamily="49" charset="0"/>
              </a:rPr>
              <a:t>;</a:t>
            </a:r>
          </a:p>
          <a:p>
            <a:pPr marL="0" indent="0">
              <a:spcBef>
                <a:spcPts val="0"/>
              </a:spcBef>
              <a:spcAft>
                <a:spcPts val="0"/>
              </a:spcAft>
              <a:buNone/>
            </a:pPr>
            <a:r>
              <a:rPr lang="en-US" sz="1300" dirty="0">
                <a:solidFill>
                  <a:srgbClr val="0000FF"/>
                </a:solidFill>
                <a:latin typeface="Consolas" pitchFamily="49" charset="0"/>
                <a:cs typeface="Consolas" pitchFamily="49" charset="0"/>
              </a:rPr>
              <a:t>    specular = Ks*</a:t>
            </a:r>
            <a:r>
              <a:rPr lang="en-US" sz="1300" dirty="0" err="1">
                <a:solidFill>
                  <a:srgbClr val="0000FF"/>
                </a:solidFill>
                <a:latin typeface="Consolas" pitchFamily="49" charset="0"/>
                <a:cs typeface="Consolas" pitchFamily="49" charset="0"/>
              </a:rPr>
              <a:t>specular_light</a:t>
            </a:r>
            <a:r>
              <a:rPr lang="en-US" sz="1300" dirty="0">
                <a:solidFill>
                  <a:srgbClr val="0000FF"/>
                </a:solidFill>
                <a:latin typeface="Consolas" pitchFamily="49" charset="0"/>
                <a:cs typeface="Consolas" pitchFamily="49" charset="0"/>
              </a:rPr>
              <a:t>;</a:t>
            </a:r>
          </a:p>
          <a:p>
            <a:pPr marL="0" indent="0">
              <a:spcBef>
                <a:spcPts val="0"/>
              </a:spcBef>
              <a:spcAft>
                <a:spcPts val="0"/>
              </a:spcAft>
              <a:buNone/>
            </a:pPr>
            <a:r>
              <a:rPr lang="en-US" sz="1300" dirty="0">
                <a:solidFill>
                  <a:srgbClr val="0000FF"/>
                </a:solidFill>
                <a:latin typeface="Consolas" pitchFamily="49" charset="0"/>
                <a:cs typeface="Consolas" pitchFamily="49" charset="0"/>
              </a:rPr>
              <a:t>    </a:t>
            </a:r>
            <a:r>
              <a:rPr lang="en-US" sz="1300" dirty="0" smtClean="0">
                <a:solidFill>
                  <a:srgbClr val="0000FF"/>
                </a:solidFill>
                <a:latin typeface="Consolas" pitchFamily="49" charset="0"/>
                <a:cs typeface="Consolas" pitchFamily="49" charset="0"/>
              </a:rPr>
              <a:t>color    </a:t>
            </a:r>
            <a:r>
              <a:rPr lang="en-US" sz="1300" dirty="0">
                <a:solidFill>
                  <a:srgbClr val="0000FF"/>
                </a:solidFill>
                <a:latin typeface="Consolas" pitchFamily="49" charset="0"/>
                <a:cs typeface="Consolas" pitchFamily="49" charset="0"/>
              </a:rPr>
              <a:t>= </a:t>
            </a:r>
            <a:r>
              <a:rPr lang="en-US" sz="1300" dirty="0" smtClean="0">
                <a:solidFill>
                  <a:srgbClr val="0000FF"/>
                </a:solidFill>
                <a:latin typeface="Consolas" pitchFamily="49" charset="0"/>
                <a:cs typeface="Consolas" pitchFamily="49" charset="0"/>
              </a:rPr>
              <a:t>diffuse + specular</a:t>
            </a:r>
            <a:r>
              <a:rPr lang="en-US" sz="1300" dirty="0">
                <a:solidFill>
                  <a:srgbClr val="0000FF"/>
                </a:solidFill>
                <a:latin typeface="Consolas" pitchFamily="49" charset="0"/>
                <a:cs typeface="Consolas" pitchFamily="49" charset="0"/>
              </a:rPr>
              <a:t>;</a:t>
            </a:r>
          </a:p>
          <a:p>
            <a:pPr marL="0" indent="0">
              <a:spcBef>
                <a:spcPts val="0"/>
              </a:spcBef>
              <a:spcAft>
                <a:spcPts val="0"/>
              </a:spcAft>
              <a:buNone/>
            </a:pPr>
            <a:r>
              <a:rPr lang="en-US" sz="1300" dirty="0" smtClean="0">
                <a:solidFill>
                  <a:srgbClr val="0000FF"/>
                </a:solidFill>
                <a:latin typeface="Consolas" pitchFamily="49" charset="0"/>
                <a:cs typeface="Consolas" pitchFamily="49" charset="0"/>
              </a:rPr>
              <a:t>}</a:t>
            </a:r>
            <a:endParaRPr lang="en-US" sz="1300" dirty="0">
              <a:solidFill>
                <a:srgbClr val="0000FF"/>
              </a:solidFill>
              <a:latin typeface="Consolas" pitchFamily="49" charset="0"/>
              <a:cs typeface="Consolas" pitchFamily="49" charset="0"/>
            </a:endParaRPr>
          </a:p>
        </p:txBody>
      </p:sp>
      <p:sp>
        <p:nvSpPr>
          <p:cNvPr id="2" name="Title 1"/>
          <p:cNvSpPr>
            <a:spLocks noGrp="1"/>
          </p:cNvSpPr>
          <p:nvPr>
            <p:ph type="title" idx="4294967295"/>
          </p:nvPr>
        </p:nvSpPr>
        <p:spPr>
          <a:xfrm>
            <a:off x="0" y="0"/>
            <a:ext cx="6721475" cy="579438"/>
          </a:xfrm>
          <a:prstGeom prst="rect">
            <a:avLst/>
          </a:prstGeom>
        </p:spPr>
        <p:txBody>
          <a:bodyPr/>
          <a:lstStyle/>
          <a:p>
            <a:r>
              <a:rPr lang="en-US" sz="2400" dirty="0" smtClean="0"/>
              <a:t>Mesh </a:t>
            </a:r>
            <a:r>
              <a:rPr lang="en-US" sz="2400" dirty="0" err="1" smtClean="0"/>
              <a:t>Shader</a:t>
            </a:r>
            <a:r>
              <a:rPr lang="en-US" sz="2400" dirty="0" smtClean="0"/>
              <a:t> (cont’d)</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88470" y="719057"/>
            <a:ext cx="6731000" cy="3216275"/>
          </a:xfrm>
        </p:spPr>
        <p:txBody>
          <a:bodyPr>
            <a:noAutofit/>
          </a:bodyPr>
          <a:lstStyle/>
          <a:p>
            <a:pPr>
              <a:buClr>
                <a:srgbClr val="0000FF"/>
              </a:buClr>
              <a:buFont typeface="Wingdings" charset="2"/>
              <a:buChar char="§"/>
            </a:pPr>
            <a:r>
              <a:rPr lang="en-US" sz="2000" dirty="0" smtClean="0"/>
              <a:t>OpenGL 3.1 removed the fixed-function pipeline</a:t>
            </a:r>
          </a:p>
          <a:p>
            <a:pPr lvl="1">
              <a:buClr>
                <a:srgbClr val="0000FF"/>
              </a:buClr>
              <a:buFont typeface="Wingdings" charset="2"/>
              <a:buChar char="§"/>
            </a:pPr>
            <a:r>
              <a:rPr lang="en-US" sz="1800" dirty="0" smtClean="0"/>
              <a:t>programs were required to use only shaders</a:t>
            </a:r>
          </a:p>
          <a:p>
            <a:pPr lvl="1">
              <a:buClr>
                <a:srgbClr val="0000FF"/>
              </a:buClr>
              <a:buFont typeface="Wingdings" charset="2"/>
              <a:buChar char="§"/>
            </a:pPr>
            <a:endParaRPr lang="en-US" sz="1800" dirty="0" smtClean="0"/>
          </a:p>
          <a:p>
            <a:pPr lvl="1">
              <a:buClr>
                <a:srgbClr val="0000FF"/>
              </a:buClr>
              <a:buFont typeface="Wingdings" charset="2"/>
              <a:buChar char="§"/>
            </a:pPr>
            <a:endParaRPr lang="en-US" sz="1800" dirty="0" smtClean="0"/>
          </a:p>
          <a:p>
            <a:pPr lvl="1">
              <a:buClr>
                <a:srgbClr val="0000FF"/>
              </a:buClr>
              <a:buFont typeface="Wingdings" charset="2"/>
              <a:buChar char="§"/>
            </a:pPr>
            <a:endParaRPr lang="en-US" sz="1800" dirty="0" smtClean="0"/>
          </a:p>
          <a:p>
            <a:pPr>
              <a:buClr>
                <a:srgbClr val="0000FF"/>
              </a:buClr>
              <a:buFont typeface="Wingdings" charset="2"/>
              <a:buChar char="§"/>
            </a:pPr>
            <a:r>
              <a:rPr lang="en-US" sz="2000" dirty="0" smtClean="0"/>
              <a:t>Additionally, almost all data is </a:t>
            </a:r>
            <a:r>
              <a:rPr lang="en-US" sz="2000" i="1" dirty="0" smtClean="0"/>
              <a:t>GPU-resident</a:t>
            </a:r>
          </a:p>
          <a:p>
            <a:pPr lvl="1">
              <a:buClr>
                <a:srgbClr val="0000FF"/>
              </a:buClr>
              <a:buFont typeface="Wingdings" charset="2"/>
              <a:buChar char="§"/>
            </a:pPr>
            <a:r>
              <a:rPr lang="en-US" sz="1800" dirty="0" smtClean="0"/>
              <a:t>all vertex data sent using buffer objects</a:t>
            </a:r>
          </a:p>
          <a:p>
            <a:pPr>
              <a:buClr>
                <a:srgbClr val="0000FF"/>
              </a:buClr>
              <a:buFont typeface="Wingdings" charset="2"/>
              <a:buChar char="§"/>
            </a:pPr>
            <a:endParaRPr lang="en-US" dirty="0"/>
          </a:p>
        </p:txBody>
      </p:sp>
      <p:sp>
        <p:nvSpPr>
          <p:cNvPr id="2" name="Title 1"/>
          <p:cNvSpPr>
            <a:spLocks noGrp="1"/>
          </p:cNvSpPr>
          <p:nvPr>
            <p:ph type="title" idx="4294967295"/>
          </p:nvPr>
        </p:nvSpPr>
        <p:spPr>
          <a:xfrm>
            <a:off x="0" y="0"/>
            <a:ext cx="6721475" cy="579438"/>
          </a:xfrm>
          <a:prstGeom prst="rect">
            <a:avLst/>
          </a:prstGeom>
        </p:spPr>
        <p:txBody>
          <a:bodyPr/>
          <a:lstStyle/>
          <a:p>
            <a:r>
              <a:rPr lang="en-US" sz="2200" dirty="0" smtClean="0"/>
              <a:t>The Exclusively Programmable Pipeline</a:t>
            </a:r>
            <a:endParaRPr lang="en-US" sz="2200" dirty="0"/>
          </a:p>
        </p:txBody>
      </p:sp>
      <p:grpSp>
        <p:nvGrpSpPr>
          <p:cNvPr id="4" name="Group 20"/>
          <p:cNvGrpSpPr/>
          <p:nvPr/>
        </p:nvGrpSpPr>
        <p:grpSpPr>
          <a:xfrm>
            <a:off x="637954" y="1827694"/>
            <a:ext cx="6039292" cy="999002"/>
            <a:chOff x="1019938" y="2826754"/>
            <a:chExt cx="7549115" cy="1665004"/>
          </a:xfrm>
        </p:grpSpPr>
        <p:sp>
          <p:nvSpPr>
            <p:cNvPr id="5" name="Rounded Rectangle 4"/>
            <p:cNvSpPr/>
            <p:nvPr/>
          </p:nvSpPr>
          <p:spPr>
            <a:xfrm>
              <a:off x="3610212" y="3262777"/>
              <a:ext cx="999460" cy="672051"/>
            </a:xfrm>
            <a:prstGeom prst="roundRect">
              <a:avLst/>
            </a:prstGeom>
            <a:solidFill>
              <a:schemeClr val="bg2">
                <a:lumMod val="75000"/>
                <a:lumOff val="25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rgbClr val="FFFFFF"/>
                  </a:solidFill>
                </a:rPr>
                <a:t>Primitive</a:t>
              </a:r>
            </a:p>
            <a:p>
              <a:pPr algn="ctr"/>
              <a:r>
                <a:rPr lang="en-US" sz="700" dirty="0" smtClean="0">
                  <a:solidFill>
                    <a:srgbClr val="FFFFFF"/>
                  </a:solidFill>
                </a:rPr>
                <a:t>Setup and Rasterization</a:t>
              </a:r>
              <a:endParaRPr lang="en-US" sz="700" dirty="0">
                <a:solidFill>
                  <a:srgbClr val="FFFFFF"/>
                </a:solidFill>
              </a:endParaRPr>
            </a:p>
          </p:txBody>
        </p:sp>
        <p:sp>
          <p:nvSpPr>
            <p:cNvPr id="6" name="Rounded Rectangle 5"/>
            <p:cNvSpPr/>
            <p:nvPr/>
          </p:nvSpPr>
          <p:spPr>
            <a:xfrm>
              <a:off x="4905349" y="3262777"/>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rgbClr val="FFFFFF"/>
                  </a:solidFill>
                </a:rPr>
                <a:t>Fragment</a:t>
              </a:r>
              <a:br>
                <a:rPr lang="en-US" sz="700" dirty="0" smtClean="0">
                  <a:solidFill>
                    <a:srgbClr val="FFFFFF"/>
                  </a:solidFill>
                </a:rPr>
              </a:br>
              <a:r>
                <a:rPr lang="en-US" sz="700" dirty="0" smtClean="0">
                  <a:solidFill>
                    <a:srgbClr val="FFFFFF"/>
                  </a:solidFill>
                </a:rPr>
                <a:t>Shader</a:t>
              </a:r>
              <a:endParaRPr lang="en-US" sz="700" dirty="0">
                <a:solidFill>
                  <a:srgbClr val="FFFFFF"/>
                </a:solidFill>
              </a:endParaRPr>
            </a:p>
          </p:txBody>
        </p:sp>
        <p:sp>
          <p:nvSpPr>
            <p:cNvPr id="7" name="Rounded Rectangle 6"/>
            <p:cNvSpPr/>
            <p:nvPr/>
          </p:nvSpPr>
          <p:spPr>
            <a:xfrm>
              <a:off x="6200486" y="3262777"/>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Blending</a:t>
              </a:r>
              <a:endParaRPr lang="en-US" sz="700" dirty="0"/>
            </a:p>
          </p:txBody>
        </p:sp>
        <p:pic>
          <p:nvPicPr>
            <p:cNvPr id="8" name="Picture 8" descr="T:\redtransteapot.png"/>
            <p:cNvPicPr>
              <a:picLocks noChangeAspect="1" noChangeArrowheads="1"/>
            </p:cNvPicPr>
            <p:nvPr/>
          </p:nvPicPr>
          <p:blipFill>
            <a:blip r:embed="rId3" cstate="print"/>
            <a:srcRect/>
            <a:stretch>
              <a:fillRect/>
            </a:stretch>
          </p:blipFill>
          <p:spPr bwMode="auto">
            <a:xfrm>
              <a:off x="7495622" y="3061036"/>
              <a:ext cx="1073431" cy="1073431"/>
            </a:xfrm>
            <a:prstGeom prst="rect">
              <a:avLst/>
            </a:prstGeom>
            <a:noFill/>
            <a:ln>
              <a:solidFill>
                <a:schemeClr val="tx2">
                  <a:lumMod val="40000"/>
                  <a:lumOff val="60000"/>
                </a:schemeClr>
              </a:solidFill>
            </a:ln>
          </p:spPr>
        </p:pic>
        <p:sp>
          <p:nvSpPr>
            <p:cNvPr id="9" name="Rounded Rectangle 8"/>
            <p:cNvSpPr/>
            <p:nvPr/>
          </p:nvSpPr>
          <p:spPr>
            <a:xfrm>
              <a:off x="1019938" y="2826754"/>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Vertex</a:t>
              </a:r>
              <a:br>
                <a:rPr lang="en-US" sz="700" dirty="0" smtClean="0"/>
              </a:br>
              <a:r>
                <a:rPr lang="en-US" sz="700" dirty="0" smtClean="0"/>
                <a:t>Data</a:t>
              </a:r>
              <a:endParaRPr lang="en-US" sz="700" dirty="0"/>
            </a:p>
          </p:txBody>
        </p:sp>
        <p:sp>
          <p:nvSpPr>
            <p:cNvPr id="10" name="Rounded Rectangle 9"/>
            <p:cNvSpPr/>
            <p:nvPr/>
          </p:nvSpPr>
          <p:spPr>
            <a:xfrm>
              <a:off x="1019938" y="3819707"/>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Pixel</a:t>
              </a:r>
              <a:br>
                <a:rPr lang="en-US" sz="700" dirty="0" smtClean="0"/>
              </a:br>
              <a:r>
                <a:rPr lang="en-US" sz="700" dirty="0" smtClean="0"/>
                <a:t>Data</a:t>
              </a:r>
              <a:endParaRPr lang="en-US" sz="700" dirty="0"/>
            </a:p>
          </p:txBody>
        </p:sp>
        <p:sp>
          <p:nvSpPr>
            <p:cNvPr id="11" name="Rounded Rectangle 10"/>
            <p:cNvSpPr/>
            <p:nvPr/>
          </p:nvSpPr>
          <p:spPr>
            <a:xfrm>
              <a:off x="2338996" y="2826754"/>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rgbClr val="FFFFFF"/>
                  </a:solidFill>
                </a:rPr>
                <a:t>Vertex</a:t>
              </a:r>
              <a:br>
                <a:rPr lang="en-US" sz="700" dirty="0" smtClean="0">
                  <a:solidFill>
                    <a:srgbClr val="FFFFFF"/>
                  </a:solidFill>
                </a:rPr>
              </a:br>
              <a:r>
                <a:rPr lang="en-US" sz="700" dirty="0" smtClean="0">
                  <a:solidFill>
                    <a:srgbClr val="FFFFFF"/>
                  </a:solidFill>
                </a:rPr>
                <a:t>Shader</a:t>
              </a:r>
              <a:endParaRPr lang="en-US" sz="700" dirty="0">
                <a:solidFill>
                  <a:srgbClr val="FFFFFF"/>
                </a:solidFill>
              </a:endParaRPr>
            </a:p>
          </p:txBody>
        </p:sp>
        <p:sp>
          <p:nvSpPr>
            <p:cNvPr id="12" name="Rounded Rectangle 11"/>
            <p:cNvSpPr/>
            <p:nvPr/>
          </p:nvSpPr>
          <p:spPr>
            <a:xfrm>
              <a:off x="2338996" y="3817865"/>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t>Texture</a:t>
              </a:r>
              <a:br>
                <a:rPr lang="en-US" sz="700" dirty="0" smtClean="0"/>
              </a:br>
              <a:r>
                <a:rPr lang="en-US" sz="700" dirty="0" smtClean="0"/>
                <a:t>Store</a:t>
              </a:r>
              <a:endParaRPr lang="en-US" sz="700" dirty="0"/>
            </a:p>
          </p:txBody>
        </p:sp>
        <p:cxnSp>
          <p:nvCxnSpPr>
            <p:cNvPr id="13" name="Straight Arrow Connector 12"/>
            <p:cNvCxnSpPr>
              <a:stCxn id="9" idx="3"/>
              <a:endCxn id="11" idx="1"/>
            </p:cNvCxnSpPr>
            <p:nvPr/>
          </p:nvCxnSpPr>
          <p:spPr>
            <a:xfrm>
              <a:off x="2019398" y="3162780"/>
              <a:ext cx="319598"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1" idx="3"/>
              <a:endCxn id="5" idx="1"/>
            </p:cNvCxnSpPr>
            <p:nvPr/>
          </p:nvCxnSpPr>
          <p:spPr>
            <a:xfrm>
              <a:off x="3338456" y="3162780"/>
              <a:ext cx="271756" cy="436023"/>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0" idx="3"/>
              <a:endCxn id="12" idx="1"/>
            </p:cNvCxnSpPr>
            <p:nvPr/>
          </p:nvCxnSpPr>
          <p:spPr>
            <a:xfrm flipV="1">
              <a:off x="2019398" y="4153891"/>
              <a:ext cx="319598" cy="1842"/>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hape 16"/>
            <p:cNvCxnSpPr>
              <a:stCxn id="12" idx="3"/>
              <a:endCxn id="6" idx="2"/>
            </p:cNvCxnSpPr>
            <p:nvPr/>
          </p:nvCxnSpPr>
          <p:spPr>
            <a:xfrm flipV="1">
              <a:off x="3338456" y="3934828"/>
              <a:ext cx="2066623" cy="219063"/>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3"/>
              <a:endCxn id="6" idx="1"/>
            </p:cNvCxnSpPr>
            <p:nvPr/>
          </p:nvCxnSpPr>
          <p:spPr>
            <a:xfrm>
              <a:off x="4609672" y="3598803"/>
              <a:ext cx="295677"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p:cNvCxnSpPr>
            <p:nvPr/>
          </p:nvCxnSpPr>
          <p:spPr>
            <a:xfrm>
              <a:off x="5904809" y="3598803"/>
              <a:ext cx="295677"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3"/>
              <a:endCxn id="8" idx="1"/>
            </p:cNvCxnSpPr>
            <p:nvPr/>
          </p:nvCxnSpPr>
          <p:spPr>
            <a:xfrm flipV="1">
              <a:off x="7199946" y="3597752"/>
              <a:ext cx="295676" cy="1051"/>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a:stCxn id="12" idx="0"/>
            <a:endCxn id="11" idx="2"/>
          </p:cNvCxnSpPr>
          <p:nvPr/>
        </p:nvCxnSpPr>
        <p:spPr>
          <a:xfrm rot="5400000" flipH="1" flipV="1">
            <a:off x="1997266" y="2326642"/>
            <a:ext cx="191436"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6721475" cy="609600"/>
          </a:xfrm>
          <a:prstGeom prst="rect">
            <a:avLst/>
          </a:prstGeom>
        </p:spPr>
        <p:txBody>
          <a:bodyPr/>
          <a:lstStyle/>
          <a:p>
            <a:r>
              <a:rPr lang="en-US" sz="2400" dirty="0" smtClean="0"/>
              <a:t>Shaded Mesh</a:t>
            </a:r>
            <a:endParaRPr lang="en-US" sz="2400" dirty="0"/>
          </a:p>
        </p:txBody>
      </p:sp>
      <p:pic>
        <p:nvPicPr>
          <p:cNvPr id="239619" name="Content Placeholder 3" descr="wave.tiff"/>
          <p:cNvPicPr>
            <a:picLocks noGrp="1" noChangeAspect="1"/>
          </p:cNvPicPr>
          <p:nvPr>
            <p:ph idx="4294967295"/>
          </p:nvPr>
        </p:nvPicPr>
        <p:blipFill>
          <a:blip r:embed="rId3"/>
          <a:srcRect t="9682" b="11443"/>
          <a:stretch>
            <a:fillRect/>
          </a:stretch>
        </p:blipFill>
        <p:spPr>
          <a:xfrm>
            <a:off x="1288116" y="1208620"/>
            <a:ext cx="3813175" cy="2286000"/>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Texture Mapping</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0514" name="Rectangle 1026"/>
          <p:cNvSpPr>
            <a:spLocks noGrp="1" noChangeArrowheads="1"/>
          </p:cNvSpPr>
          <p:nvPr>
            <p:ph type="title" idx="4294967295"/>
          </p:nvPr>
        </p:nvSpPr>
        <p:spPr>
          <a:xfrm>
            <a:off x="-91726" y="0"/>
            <a:ext cx="6721475" cy="609600"/>
          </a:xfrm>
          <a:prstGeom prst="rect">
            <a:avLst/>
          </a:prstGeom>
        </p:spPr>
        <p:txBody>
          <a:bodyPr/>
          <a:lstStyle/>
          <a:p>
            <a:pPr eaLnBrk="1" hangingPunct="1"/>
            <a:r>
              <a:rPr lang="en-US" sz="2400" dirty="0"/>
              <a:t>Texture Mapping</a:t>
            </a:r>
          </a:p>
        </p:txBody>
      </p:sp>
      <p:sp>
        <p:nvSpPr>
          <p:cNvPr id="175107" name="Rectangle 1027" descr="P2060066"/>
          <p:cNvSpPr>
            <a:spLocks noChangeArrowheads="1"/>
          </p:cNvSpPr>
          <p:nvPr/>
        </p:nvSpPr>
        <p:spPr bwMode="auto">
          <a:xfrm>
            <a:off x="1470660" y="2864168"/>
            <a:ext cx="1521460" cy="930592"/>
          </a:xfrm>
          <a:prstGeom prst="rect">
            <a:avLst/>
          </a:prstGeom>
          <a:blipFill dpi="0" rotWithShape="0">
            <a:blip r:embed="rId3"/>
            <a:srcRect/>
            <a:stretch>
              <a:fillRect/>
            </a:stretch>
          </a:blipFill>
          <a:ln w="12700">
            <a:noFill/>
            <a:miter lim="800000"/>
            <a:headEnd/>
            <a:tailEnd/>
          </a:ln>
        </p:spPr>
        <p:txBody>
          <a:bodyPr wrap="none" lIns="65306" tIns="32653" rIns="65306" bIns="32653" anchor="ctr">
            <a:prstTxWarp prst="textNoShape">
              <a:avLst/>
            </a:prstTxWarp>
          </a:bodyPr>
          <a:lstStyle/>
          <a:p>
            <a:pPr algn="ctr" eaLnBrk="0" hangingPunct="0"/>
            <a:endParaRPr lang="en-US" sz="1700" dirty="0">
              <a:latin typeface="Times New Roman" charset="0"/>
            </a:endParaRPr>
          </a:p>
        </p:txBody>
      </p:sp>
      <p:sp>
        <p:nvSpPr>
          <p:cNvPr id="175108" name="AutoShape 1028" descr="P2060066"/>
          <p:cNvSpPr>
            <a:spLocks noChangeArrowheads="1"/>
          </p:cNvSpPr>
          <p:nvPr/>
        </p:nvSpPr>
        <p:spPr bwMode="auto">
          <a:xfrm>
            <a:off x="4758691" y="1276350"/>
            <a:ext cx="1977390" cy="794385"/>
          </a:xfrm>
          <a:prstGeom prst="parallelogram">
            <a:avLst>
              <a:gd name="adj" fmla="val 46673"/>
            </a:avLst>
          </a:prstGeom>
          <a:blipFill dpi="0" rotWithShape="0">
            <a:blip r:embed="rId3"/>
            <a:srcRect/>
            <a:stretch>
              <a:fillRect/>
            </a:stretch>
          </a:blipFill>
          <a:ln w="12700">
            <a:solidFill>
              <a:schemeClr val="tx1"/>
            </a:solidFill>
            <a:miter lim="800000"/>
            <a:headEnd/>
            <a:tailEnd/>
          </a:ln>
        </p:spPr>
        <p:txBody>
          <a:bodyPr wrap="none" lIns="65306" tIns="32653" rIns="65306" bIns="32653" anchor="ctr">
            <a:prstTxWarp prst="textNoShape">
              <a:avLst/>
            </a:prstTxWarp>
          </a:bodyPr>
          <a:lstStyle/>
          <a:p>
            <a:endParaRPr lang="en-US"/>
          </a:p>
        </p:txBody>
      </p:sp>
      <p:grpSp>
        <p:nvGrpSpPr>
          <p:cNvPr id="2" name="Group 1029"/>
          <p:cNvGrpSpPr>
            <a:grpSpLocks/>
          </p:cNvGrpSpPr>
          <p:nvPr/>
        </p:nvGrpSpPr>
        <p:grpSpPr bwMode="auto">
          <a:xfrm>
            <a:off x="990601" y="2417445"/>
            <a:ext cx="2120900" cy="1722120"/>
            <a:chOff x="780" y="2538"/>
            <a:chExt cx="1670" cy="1808"/>
          </a:xfrm>
        </p:grpSpPr>
        <p:sp>
          <p:nvSpPr>
            <p:cNvPr id="175126" name="Line 1030"/>
            <p:cNvSpPr>
              <a:spLocks noChangeShapeType="1"/>
            </p:cNvSpPr>
            <p:nvPr/>
          </p:nvSpPr>
          <p:spPr bwMode="auto">
            <a:xfrm flipV="1">
              <a:off x="1148" y="2538"/>
              <a:ext cx="0" cy="1462"/>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75127" name="Line 1031"/>
            <p:cNvSpPr>
              <a:spLocks noChangeShapeType="1"/>
            </p:cNvSpPr>
            <p:nvPr/>
          </p:nvSpPr>
          <p:spPr bwMode="auto">
            <a:xfrm>
              <a:off x="1159" y="3995"/>
              <a:ext cx="1291"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75128" name="Text Box 1032"/>
            <p:cNvSpPr txBox="1">
              <a:spLocks noChangeArrowheads="1"/>
            </p:cNvSpPr>
            <p:nvPr/>
          </p:nvSpPr>
          <p:spPr bwMode="auto">
            <a:xfrm>
              <a:off x="1511" y="3974"/>
              <a:ext cx="212" cy="372"/>
            </a:xfrm>
            <a:prstGeom prst="rect">
              <a:avLst/>
            </a:prstGeom>
            <a:noFill/>
            <a:ln w="12700">
              <a:noFill/>
              <a:miter lim="800000"/>
              <a:headEnd/>
              <a:tailEnd/>
            </a:ln>
          </p:spPr>
          <p:txBody>
            <a:bodyPr wrap="none">
              <a:prstTxWarp prst="textNoShape">
                <a:avLst/>
              </a:prstTxWarp>
              <a:spAutoFit/>
            </a:bodyPr>
            <a:lstStyle/>
            <a:p>
              <a:pPr algn="ctr" eaLnBrk="0" hangingPunct="0"/>
              <a:r>
                <a:rPr lang="en-US" sz="1700" dirty="0" err="1">
                  <a:latin typeface="Times New Roman" charset="0"/>
                </a:rPr>
                <a:t>s</a:t>
              </a:r>
              <a:endParaRPr lang="en-US" sz="1700" dirty="0">
                <a:latin typeface="Times New Roman" charset="0"/>
              </a:endParaRPr>
            </a:p>
          </p:txBody>
        </p:sp>
        <p:sp>
          <p:nvSpPr>
            <p:cNvPr id="175129" name="Text Box 1033"/>
            <p:cNvSpPr txBox="1">
              <a:spLocks noChangeArrowheads="1"/>
            </p:cNvSpPr>
            <p:nvPr/>
          </p:nvSpPr>
          <p:spPr bwMode="auto">
            <a:xfrm>
              <a:off x="780" y="3174"/>
              <a:ext cx="196" cy="372"/>
            </a:xfrm>
            <a:prstGeom prst="rect">
              <a:avLst/>
            </a:prstGeom>
            <a:noFill/>
            <a:ln w="12700">
              <a:noFill/>
              <a:miter lim="800000"/>
              <a:headEnd/>
              <a:tailEnd/>
            </a:ln>
          </p:spPr>
          <p:txBody>
            <a:bodyPr wrap="none">
              <a:prstTxWarp prst="textNoShape">
                <a:avLst/>
              </a:prstTxWarp>
              <a:spAutoFit/>
            </a:bodyPr>
            <a:lstStyle/>
            <a:p>
              <a:pPr algn="ctr" eaLnBrk="0" hangingPunct="0"/>
              <a:r>
                <a:rPr lang="en-US" sz="1700" dirty="0" err="1">
                  <a:latin typeface="Times New Roman" charset="0"/>
                </a:rPr>
                <a:t>t</a:t>
              </a:r>
              <a:endParaRPr lang="en-US" sz="1700" dirty="0">
                <a:latin typeface="Times New Roman" charset="0"/>
              </a:endParaRPr>
            </a:p>
          </p:txBody>
        </p:sp>
      </p:grpSp>
      <p:grpSp>
        <p:nvGrpSpPr>
          <p:cNvPr id="3" name="Group 1034"/>
          <p:cNvGrpSpPr>
            <a:grpSpLocks/>
          </p:cNvGrpSpPr>
          <p:nvPr/>
        </p:nvGrpSpPr>
        <p:grpSpPr bwMode="auto">
          <a:xfrm>
            <a:off x="877571" y="1256348"/>
            <a:ext cx="1513840" cy="1271587"/>
            <a:chOff x="2472" y="1457"/>
            <a:chExt cx="1192" cy="1335"/>
          </a:xfrm>
        </p:grpSpPr>
        <p:sp>
          <p:nvSpPr>
            <p:cNvPr id="175120" name="Line 1035"/>
            <p:cNvSpPr>
              <a:spLocks noChangeShapeType="1"/>
            </p:cNvSpPr>
            <p:nvPr/>
          </p:nvSpPr>
          <p:spPr bwMode="auto">
            <a:xfrm flipV="1">
              <a:off x="2913" y="1457"/>
              <a:ext cx="0" cy="921"/>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75121" name="Line 1036"/>
            <p:cNvSpPr>
              <a:spLocks noChangeShapeType="1"/>
            </p:cNvSpPr>
            <p:nvPr/>
          </p:nvSpPr>
          <p:spPr bwMode="auto">
            <a:xfrm>
              <a:off x="2908" y="2384"/>
              <a:ext cx="756"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75122" name="Line 1037"/>
            <p:cNvSpPr>
              <a:spLocks noChangeShapeType="1"/>
            </p:cNvSpPr>
            <p:nvPr/>
          </p:nvSpPr>
          <p:spPr bwMode="auto">
            <a:xfrm flipH="1">
              <a:off x="2510" y="2389"/>
              <a:ext cx="403" cy="403"/>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75123" name="Text Box 1038"/>
            <p:cNvSpPr txBox="1">
              <a:spLocks noChangeArrowheads="1"/>
            </p:cNvSpPr>
            <p:nvPr/>
          </p:nvSpPr>
          <p:spPr bwMode="auto">
            <a:xfrm>
              <a:off x="3128" y="2324"/>
              <a:ext cx="231" cy="372"/>
            </a:xfrm>
            <a:prstGeom prst="rect">
              <a:avLst/>
            </a:prstGeom>
            <a:noFill/>
            <a:ln w="12700">
              <a:noFill/>
              <a:miter lim="800000"/>
              <a:headEnd/>
              <a:tailEnd/>
            </a:ln>
          </p:spPr>
          <p:txBody>
            <a:bodyPr wrap="none">
              <a:prstTxWarp prst="textNoShape">
                <a:avLst/>
              </a:prstTxWarp>
              <a:spAutoFit/>
            </a:bodyPr>
            <a:lstStyle/>
            <a:p>
              <a:pPr algn="ctr" eaLnBrk="0" hangingPunct="0"/>
              <a:r>
                <a:rPr lang="en-US" sz="1700" dirty="0" err="1">
                  <a:latin typeface="Times New Roman" charset="0"/>
                </a:rPr>
                <a:t>x</a:t>
              </a:r>
              <a:endParaRPr lang="en-US" sz="1700" dirty="0">
                <a:latin typeface="Times New Roman" charset="0"/>
              </a:endParaRPr>
            </a:p>
          </p:txBody>
        </p:sp>
        <p:sp>
          <p:nvSpPr>
            <p:cNvPr id="175124" name="Text Box 1039"/>
            <p:cNvSpPr txBox="1">
              <a:spLocks noChangeArrowheads="1"/>
            </p:cNvSpPr>
            <p:nvPr/>
          </p:nvSpPr>
          <p:spPr bwMode="auto">
            <a:xfrm>
              <a:off x="2616" y="1651"/>
              <a:ext cx="241" cy="372"/>
            </a:xfrm>
            <a:prstGeom prst="rect">
              <a:avLst/>
            </a:prstGeom>
            <a:noFill/>
            <a:ln w="12700">
              <a:noFill/>
              <a:miter lim="800000"/>
              <a:headEnd/>
              <a:tailEnd/>
            </a:ln>
          </p:spPr>
          <p:txBody>
            <a:bodyPr wrap="none">
              <a:prstTxWarp prst="textNoShape">
                <a:avLst/>
              </a:prstTxWarp>
              <a:spAutoFit/>
            </a:bodyPr>
            <a:lstStyle/>
            <a:p>
              <a:pPr algn="ctr" eaLnBrk="0" hangingPunct="0"/>
              <a:r>
                <a:rPr lang="en-US" sz="1700" dirty="0" err="1">
                  <a:latin typeface="Times New Roman" charset="0"/>
                </a:rPr>
                <a:t>y</a:t>
              </a:r>
              <a:endParaRPr lang="en-US" sz="1700" dirty="0">
                <a:latin typeface="Times New Roman" charset="0"/>
              </a:endParaRPr>
            </a:p>
          </p:txBody>
        </p:sp>
        <p:sp>
          <p:nvSpPr>
            <p:cNvPr id="175125" name="Text Box 1040"/>
            <p:cNvSpPr txBox="1">
              <a:spLocks noChangeArrowheads="1"/>
            </p:cNvSpPr>
            <p:nvPr/>
          </p:nvSpPr>
          <p:spPr bwMode="auto">
            <a:xfrm>
              <a:off x="2472" y="2313"/>
              <a:ext cx="222" cy="372"/>
            </a:xfrm>
            <a:prstGeom prst="rect">
              <a:avLst/>
            </a:prstGeom>
            <a:noFill/>
            <a:ln w="12700">
              <a:noFill/>
              <a:miter lim="800000"/>
              <a:headEnd/>
              <a:tailEnd/>
            </a:ln>
          </p:spPr>
          <p:txBody>
            <a:bodyPr wrap="none">
              <a:prstTxWarp prst="textNoShape">
                <a:avLst/>
              </a:prstTxWarp>
              <a:spAutoFit/>
            </a:bodyPr>
            <a:lstStyle/>
            <a:p>
              <a:pPr algn="ctr" eaLnBrk="0" hangingPunct="0"/>
              <a:r>
                <a:rPr lang="en-US" sz="1700" dirty="0" err="1">
                  <a:latin typeface="Times New Roman" charset="0"/>
                </a:rPr>
                <a:t>z</a:t>
              </a:r>
              <a:endParaRPr lang="en-US" sz="1700" dirty="0">
                <a:latin typeface="Times New Roman" charset="0"/>
              </a:endParaRPr>
            </a:p>
          </p:txBody>
        </p:sp>
      </p:grpSp>
      <p:sp useBgFill="1">
        <p:nvSpPr>
          <p:cNvPr id="175111" name="Oval 1041"/>
          <p:cNvSpPr>
            <a:spLocks noChangeArrowheads="1"/>
          </p:cNvSpPr>
          <p:nvPr/>
        </p:nvSpPr>
        <p:spPr bwMode="auto">
          <a:xfrm>
            <a:off x="1822450" y="2974658"/>
            <a:ext cx="69850" cy="52387"/>
          </a:xfrm>
          <a:prstGeom prst="ellipse">
            <a:avLst/>
          </a:prstGeom>
          <a:ln w="12700">
            <a:solidFill>
              <a:schemeClr val="tx1"/>
            </a:solidFill>
            <a:round/>
            <a:headEnd/>
            <a:tailEnd/>
          </a:ln>
        </p:spPr>
        <p:txBody>
          <a:bodyPr wrap="none" lIns="65306" tIns="32653" rIns="65306" bIns="32653" anchor="ctr">
            <a:prstTxWarp prst="textNoShape">
              <a:avLst/>
            </a:prstTxWarp>
          </a:bodyPr>
          <a:lstStyle/>
          <a:p>
            <a:pPr algn="ctr" eaLnBrk="0" hangingPunct="0"/>
            <a:endParaRPr lang="en-US" sz="1700" dirty="0">
              <a:latin typeface="Times New Roman" charset="0"/>
            </a:endParaRPr>
          </a:p>
        </p:txBody>
      </p:sp>
      <p:sp useBgFill="1">
        <p:nvSpPr>
          <p:cNvPr id="175112" name="Oval 1042"/>
          <p:cNvSpPr>
            <a:spLocks noChangeArrowheads="1"/>
          </p:cNvSpPr>
          <p:nvPr/>
        </p:nvSpPr>
        <p:spPr bwMode="auto">
          <a:xfrm>
            <a:off x="5504181" y="1379220"/>
            <a:ext cx="69850" cy="52388"/>
          </a:xfrm>
          <a:prstGeom prst="ellipse">
            <a:avLst/>
          </a:prstGeom>
          <a:ln w="12700">
            <a:solidFill>
              <a:schemeClr val="tx1"/>
            </a:solidFill>
            <a:round/>
            <a:headEnd/>
            <a:tailEnd/>
          </a:ln>
        </p:spPr>
        <p:txBody>
          <a:bodyPr wrap="none" lIns="65306" tIns="32653" rIns="65306" bIns="32653" anchor="ctr">
            <a:prstTxWarp prst="textNoShape">
              <a:avLst/>
            </a:prstTxWarp>
          </a:bodyPr>
          <a:lstStyle/>
          <a:p>
            <a:endParaRPr lang="en-US"/>
          </a:p>
        </p:txBody>
      </p:sp>
      <p:cxnSp>
        <p:nvCxnSpPr>
          <p:cNvPr id="175113" name="AutoShape 1043"/>
          <p:cNvCxnSpPr>
            <a:cxnSpLocks noChangeShapeType="1"/>
          </p:cNvCxnSpPr>
          <p:nvPr/>
        </p:nvCxnSpPr>
        <p:spPr bwMode="auto">
          <a:xfrm rot="-5400000">
            <a:off x="2875122" y="353536"/>
            <a:ext cx="1587817" cy="3705860"/>
          </a:xfrm>
          <a:prstGeom prst="curvedConnector3">
            <a:avLst>
              <a:gd name="adj1" fmla="val 23032"/>
            </a:avLst>
          </a:prstGeom>
          <a:noFill/>
          <a:ln w="12700">
            <a:solidFill>
              <a:schemeClr val="tx2"/>
            </a:solidFill>
            <a:round/>
            <a:headEnd/>
            <a:tailEnd type="triangle" w="med" len="med"/>
          </a:ln>
        </p:spPr>
      </p:cxnSp>
      <p:sp>
        <p:nvSpPr>
          <p:cNvPr id="175114" name="AutoShape 1044"/>
          <p:cNvSpPr>
            <a:spLocks noChangeArrowheads="1"/>
          </p:cNvSpPr>
          <p:nvPr/>
        </p:nvSpPr>
        <p:spPr bwMode="auto">
          <a:xfrm>
            <a:off x="1601470" y="1455420"/>
            <a:ext cx="1101090" cy="532448"/>
          </a:xfrm>
          <a:prstGeom prst="parallelogram">
            <a:avLst>
              <a:gd name="adj" fmla="val 38775"/>
            </a:avLst>
          </a:prstGeom>
          <a:solidFill>
            <a:schemeClr val="tx1"/>
          </a:solidFill>
          <a:ln w="12700">
            <a:solidFill>
              <a:schemeClr val="tx1"/>
            </a:solidFill>
            <a:miter lim="800000"/>
            <a:headEnd/>
            <a:tailEnd/>
          </a:ln>
        </p:spPr>
        <p:txBody>
          <a:bodyPr wrap="none" lIns="65306" tIns="32653" rIns="65306" bIns="32653" anchor="ctr">
            <a:prstTxWarp prst="textNoShape">
              <a:avLst/>
            </a:prstTxWarp>
          </a:bodyPr>
          <a:lstStyle/>
          <a:p>
            <a:endParaRPr lang="en-US"/>
          </a:p>
        </p:txBody>
      </p:sp>
      <p:sp>
        <p:nvSpPr>
          <p:cNvPr id="175115" name="Text Box 1045"/>
          <p:cNvSpPr txBox="1">
            <a:spLocks noChangeArrowheads="1"/>
          </p:cNvSpPr>
          <p:nvPr/>
        </p:nvSpPr>
        <p:spPr bwMode="auto">
          <a:xfrm>
            <a:off x="3269012" y="3189923"/>
            <a:ext cx="670496" cy="327554"/>
          </a:xfrm>
          <a:prstGeom prst="rect">
            <a:avLst/>
          </a:prstGeom>
          <a:noFill/>
          <a:ln w="12700">
            <a:noFill/>
            <a:miter lim="800000"/>
            <a:headEnd/>
            <a:tailEnd/>
          </a:ln>
        </p:spPr>
        <p:txBody>
          <a:bodyPr wrap="none" lIns="65306" tIns="32653" rIns="65306" bIns="32653">
            <a:prstTxWarp prst="textNoShape">
              <a:avLst/>
            </a:prstTxWarp>
            <a:spAutoFit/>
          </a:bodyPr>
          <a:lstStyle/>
          <a:p>
            <a:pPr algn="ctr" eaLnBrk="0" hangingPunct="0"/>
            <a:r>
              <a:rPr lang="en-US" sz="1700" dirty="0">
                <a:latin typeface="Times New Roman" charset="0"/>
              </a:rPr>
              <a:t>image</a:t>
            </a:r>
          </a:p>
        </p:txBody>
      </p:sp>
      <p:sp>
        <p:nvSpPr>
          <p:cNvPr id="175116" name="Text Box 1046"/>
          <p:cNvSpPr txBox="1">
            <a:spLocks noChangeArrowheads="1"/>
          </p:cNvSpPr>
          <p:nvPr/>
        </p:nvSpPr>
        <p:spPr bwMode="auto">
          <a:xfrm>
            <a:off x="2607246" y="2197418"/>
            <a:ext cx="955167" cy="327554"/>
          </a:xfrm>
          <a:prstGeom prst="rect">
            <a:avLst/>
          </a:prstGeom>
          <a:noFill/>
          <a:ln w="12700">
            <a:noFill/>
            <a:miter lim="800000"/>
            <a:headEnd/>
            <a:tailEnd/>
          </a:ln>
        </p:spPr>
        <p:txBody>
          <a:bodyPr wrap="none" lIns="65306" tIns="32653" rIns="65306" bIns="32653">
            <a:prstTxWarp prst="textNoShape">
              <a:avLst/>
            </a:prstTxWarp>
            <a:spAutoFit/>
          </a:bodyPr>
          <a:lstStyle/>
          <a:p>
            <a:pPr algn="ctr" eaLnBrk="0" hangingPunct="0"/>
            <a:r>
              <a:rPr lang="en-US" sz="1700" dirty="0">
                <a:latin typeface="Times New Roman" charset="0"/>
              </a:rPr>
              <a:t>geometry</a:t>
            </a:r>
          </a:p>
        </p:txBody>
      </p:sp>
      <p:sp>
        <p:nvSpPr>
          <p:cNvPr id="175117" name="Text Box 1047"/>
          <p:cNvSpPr txBox="1">
            <a:spLocks noChangeArrowheads="1"/>
          </p:cNvSpPr>
          <p:nvPr/>
        </p:nvSpPr>
        <p:spPr bwMode="auto">
          <a:xfrm>
            <a:off x="5138281" y="2177415"/>
            <a:ext cx="688618" cy="327554"/>
          </a:xfrm>
          <a:prstGeom prst="rect">
            <a:avLst/>
          </a:prstGeom>
          <a:noFill/>
          <a:ln w="12700">
            <a:noFill/>
            <a:miter lim="800000"/>
            <a:headEnd/>
            <a:tailEnd/>
          </a:ln>
        </p:spPr>
        <p:txBody>
          <a:bodyPr wrap="none" lIns="65306" tIns="32653" rIns="65306" bIns="32653">
            <a:prstTxWarp prst="textNoShape">
              <a:avLst/>
            </a:prstTxWarp>
            <a:spAutoFit/>
          </a:bodyPr>
          <a:lstStyle/>
          <a:p>
            <a:pPr algn="ctr" eaLnBrk="0" hangingPunct="0"/>
            <a:r>
              <a:rPr lang="en-US" sz="1700" dirty="0">
                <a:latin typeface="Times New Roman" charset="0"/>
              </a:rPr>
              <a:t>screen</a:t>
            </a:r>
          </a:p>
        </p:txBody>
      </p:sp>
      <p:cxnSp>
        <p:nvCxnSpPr>
          <p:cNvPr id="175118" name="AutoShape 1048"/>
          <p:cNvCxnSpPr>
            <a:cxnSpLocks noChangeShapeType="1"/>
            <a:stCxn id="175119" idx="6"/>
            <a:endCxn id="175112" idx="2"/>
          </p:cNvCxnSpPr>
          <p:nvPr/>
        </p:nvCxnSpPr>
        <p:spPr bwMode="auto">
          <a:xfrm flipV="1">
            <a:off x="2063751" y="1405890"/>
            <a:ext cx="3440430" cy="188595"/>
          </a:xfrm>
          <a:prstGeom prst="curvedConnector3">
            <a:avLst>
              <a:gd name="adj1" fmla="val 50162"/>
            </a:avLst>
          </a:prstGeom>
          <a:noFill/>
          <a:ln w="12700">
            <a:solidFill>
              <a:schemeClr val="hlink"/>
            </a:solidFill>
            <a:round/>
            <a:headEnd/>
            <a:tailEnd type="triangle" w="med" len="med"/>
          </a:ln>
        </p:spPr>
      </p:cxnSp>
      <p:sp useBgFill="1">
        <p:nvSpPr>
          <p:cNvPr id="175119" name="Oval 1049"/>
          <p:cNvSpPr>
            <a:spLocks noChangeArrowheads="1"/>
          </p:cNvSpPr>
          <p:nvPr/>
        </p:nvSpPr>
        <p:spPr bwMode="auto">
          <a:xfrm>
            <a:off x="1993901" y="1567815"/>
            <a:ext cx="69850" cy="52388"/>
          </a:xfrm>
          <a:prstGeom prst="ellipse">
            <a:avLst/>
          </a:prstGeom>
          <a:ln w="12700">
            <a:solidFill>
              <a:schemeClr val="tx1"/>
            </a:solidFill>
            <a:round/>
            <a:headEnd/>
            <a:tailEnd/>
          </a:ln>
        </p:spPr>
        <p:txBody>
          <a:bodyPr wrap="none" lIns="65306" tIns="32653" rIns="65306" bIns="32653" anchor="ctr">
            <a:prstTxWarp prst="textNoShape">
              <a:avLst/>
            </a:prstTxWarp>
          </a:bodyPr>
          <a:lstStyle/>
          <a:p>
            <a:pPr algn="ctr" eaLnBrk="0" hangingPunct="0"/>
            <a:endParaRPr lang="en-US" sz="1700" dirty="0">
              <a:latin typeface="Times New Roman"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2562" name="Rectangle 2"/>
          <p:cNvSpPr>
            <a:spLocks noGrp="1" noChangeArrowheads="1"/>
          </p:cNvSpPr>
          <p:nvPr>
            <p:ph type="title" idx="4294967295"/>
          </p:nvPr>
        </p:nvSpPr>
        <p:spPr>
          <a:xfrm>
            <a:off x="19050" y="0"/>
            <a:ext cx="6721475" cy="579438"/>
          </a:xfrm>
          <a:prstGeom prst="rect">
            <a:avLst/>
          </a:prstGeom>
        </p:spPr>
        <p:txBody>
          <a:bodyPr/>
          <a:lstStyle/>
          <a:p>
            <a:r>
              <a:rPr lang="en-US" sz="2200" dirty="0" smtClean="0">
                <a:effectLst/>
              </a:rPr>
              <a:t>Texture Mapping and the OpenGL Pipeline</a:t>
            </a:r>
            <a:endParaRPr lang="en-US" sz="2200" dirty="0">
              <a:effectLst/>
            </a:endParaRPr>
          </a:p>
        </p:txBody>
      </p:sp>
      <p:sp>
        <p:nvSpPr>
          <p:cNvPr id="177156" name="Rectangle 15"/>
          <p:cNvSpPr>
            <a:spLocks noGrp="1" noChangeArrowheads="1"/>
          </p:cNvSpPr>
          <p:nvPr>
            <p:ph idx="4294967295"/>
          </p:nvPr>
        </p:nvSpPr>
        <p:spPr>
          <a:xfrm>
            <a:off x="9525" y="449262"/>
            <a:ext cx="6731000" cy="3216275"/>
          </a:xfrm>
          <a:prstGeom prst="rect">
            <a:avLst/>
          </a:prstGeom>
        </p:spPr>
        <p:txBody>
          <a:bodyPr/>
          <a:lstStyle/>
          <a:p>
            <a:pPr eaLnBrk="1" hangingPunct="1">
              <a:buClr>
                <a:srgbClr val="0000FF"/>
              </a:buClr>
              <a:buFont typeface="Wingdings" charset="2"/>
              <a:buChar char="§"/>
            </a:pPr>
            <a:r>
              <a:rPr lang="en-US" dirty="0"/>
              <a:t>Images and geometry flow through separate pipelines that join at the rasterizer</a:t>
            </a:r>
          </a:p>
          <a:p>
            <a:pPr lvl="1" eaLnBrk="1" hangingPunct="1">
              <a:buClr>
                <a:srgbClr val="0000FF"/>
              </a:buClr>
              <a:buFont typeface="Wingdings" charset="2"/>
              <a:buChar char="§"/>
            </a:pPr>
            <a:r>
              <a:rPr lang="en-US" dirty="0"/>
              <a:t>“complex” textures do not affect geometric complexity</a:t>
            </a:r>
          </a:p>
        </p:txBody>
      </p:sp>
      <p:sp>
        <p:nvSpPr>
          <p:cNvPr id="4" name="Rectangle 3"/>
          <p:cNvSpPr/>
          <p:nvPr/>
        </p:nvSpPr>
        <p:spPr>
          <a:xfrm>
            <a:off x="1829902" y="2417696"/>
            <a:ext cx="1449421" cy="5915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Geometry Pipeline</a:t>
            </a:r>
            <a:endParaRPr lang="en-US" dirty="0"/>
          </a:p>
        </p:txBody>
      </p:sp>
      <p:sp>
        <p:nvSpPr>
          <p:cNvPr id="18" name="Rectangle 17"/>
          <p:cNvSpPr/>
          <p:nvPr/>
        </p:nvSpPr>
        <p:spPr>
          <a:xfrm>
            <a:off x="1829902" y="3229537"/>
            <a:ext cx="1449421" cy="5915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Pixel Pipeline</a:t>
            </a:r>
            <a:endParaRPr lang="en-US" dirty="0"/>
          </a:p>
        </p:txBody>
      </p:sp>
      <p:sp>
        <p:nvSpPr>
          <p:cNvPr id="5" name="Rectangle 4"/>
          <p:cNvSpPr/>
          <p:nvPr/>
        </p:nvSpPr>
        <p:spPr>
          <a:xfrm>
            <a:off x="3875096" y="2830855"/>
            <a:ext cx="1298254" cy="6009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Rasterizer</a:t>
            </a:r>
            <a:endParaRPr lang="en-US" dirty="0"/>
          </a:p>
        </p:txBody>
      </p:sp>
      <p:sp>
        <p:nvSpPr>
          <p:cNvPr id="6" name="TextBox 5"/>
          <p:cNvSpPr txBox="1"/>
          <p:nvPr/>
        </p:nvSpPr>
        <p:spPr>
          <a:xfrm>
            <a:off x="398611" y="2512271"/>
            <a:ext cx="1411506" cy="369332"/>
          </a:xfrm>
          <a:prstGeom prst="rect">
            <a:avLst/>
          </a:prstGeom>
          <a:noFill/>
        </p:spPr>
        <p:txBody>
          <a:bodyPr wrap="square" rtlCol="0">
            <a:spAutoFit/>
          </a:bodyPr>
          <a:lstStyle/>
          <a:p>
            <a:r>
              <a:rPr lang="en-US" dirty="0" smtClean="0"/>
              <a:t>Vertices</a:t>
            </a:r>
            <a:endParaRPr lang="en-US" dirty="0"/>
          </a:p>
        </p:txBody>
      </p:sp>
      <p:sp>
        <p:nvSpPr>
          <p:cNvPr id="7" name="TextBox 6"/>
          <p:cNvSpPr txBox="1"/>
          <p:nvPr/>
        </p:nvSpPr>
        <p:spPr>
          <a:xfrm>
            <a:off x="398611" y="3366029"/>
            <a:ext cx="995027" cy="369332"/>
          </a:xfrm>
          <a:prstGeom prst="rect">
            <a:avLst/>
          </a:prstGeom>
          <a:noFill/>
        </p:spPr>
        <p:txBody>
          <a:bodyPr wrap="square" rtlCol="0">
            <a:spAutoFit/>
          </a:bodyPr>
          <a:lstStyle/>
          <a:p>
            <a:r>
              <a:rPr lang="en-US" dirty="0" smtClean="0"/>
              <a:t>Pixels</a:t>
            </a:r>
            <a:endParaRPr lang="en-US" dirty="0"/>
          </a:p>
        </p:txBody>
      </p:sp>
      <p:cxnSp>
        <p:nvCxnSpPr>
          <p:cNvPr id="9" name="Straight Arrow Connector 8"/>
          <p:cNvCxnSpPr>
            <a:endCxn id="4" idx="1"/>
          </p:cNvCxnSpPr>
          <p:nvPr/>
        </p:nvCxnSpPr>
        <p:spPr>
          <a:xfrm>
            <a:off x="1477469" y="2713480"/>
            <a:ext cx="352434"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4" idx="3"/>
            <a:endCxn id="5" idx="1"/>
          </p:cNvCxnSpPr>
          <p:nvPr/>
        </p:nvCxnSpPr>
        <p:spPr>
          <a:xfrm>
            <a:off x="3279323" y="2713480"/>
            <a:ext cx="595773" cy="41785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3"/>
            <a:endCxn id="18" idx="1"/>
          </p:cNvCxnSpPr>
          <p:nvPr/>
        </p:nvCxnSpPr>
        <p:spPr>
          <a:xfrm flipV="1">
            <a:off x="1393638" y="3525321"/>
            <a:ext cx="436264" cy="2537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8" idx="3"/>
            <a:endCxn id="5" idx="1"/>
          </p:cNvCxnSpPr>
          <p:nvPr/>
        </p:nvCxnSpPr>
        <p:spPr>
          <a:xfrm flipV="1">
            <a:off x="3279323" y="3131334"/>
            <a:ext cx="595773" cy="3939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5525784" y="2830855"/>
            <a:ext cx="1298254" cy="6009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Fragment Shader</a:t>
            </a:r>
            <a:endParaRPr lang="en-US" dirty="0"/>
          </a:p>
        </p:txBody>
      </p:sp>
      <p:cxnSp>
        <p:nvCxnSpPr>
          <p:cNvPr id="19" name="Straight Arrow Connector 18"/>
          <p:cNvCxnSpPr/>
          <p:nvPr/>
        </p:nvCxnSpPr>
        <p:spPr>
          <a:xfrm>
            <a:off x="5173350" y="3131334"/>
            <a:ext cx="352434"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6660" name="Rectangle 4"/>
          <p:cNvSpPr>
            <a:spLocks noGrp="1" noChangeArrowheads="1"/>
          </p:cNvSpPr>
          <p:nvPr>
            <p:ph type="title" idx="4294967295"/>
          </p:nvPr>
        </p:nvSpPr>
        <p:spPr>
          <a:xfrm>
            <a:off x="9525" y="0"/>
            <a:ext cx="6721475" cy="579438"/>
          </a:xfrm>
          <a:prstGeom prst="rect">
            <a:avLst/>
          </a:prstGeom>
        </p:spPr>
        <p:txBody>
          <a:bodyPr/>
          <a:lstStyle/>
          <a:p>
            <a:pPr eaLnBrk="1" hangingPunct="1"/>
            <a:r>
              <a:rPr lang="en-US" sz="2400" dirty="0"/>
              <a:t>Applying </a:t>
            </a:r>
            <a:r>
              <a:rPr lang="en-US" sz="2400" dirty="0" smtClean="0"/>
              <a:t>Textures</a:t>
            </a:r>
            <a:endParaRPr lang="en-US" sz="2400" dirty="0"/>
          </a:p>
        </p:txBody>
      </p:sp>
      <p:sp>
        <p:nvSpPr>
          <p:cNvPr id="181251" name="Rectangle 5"/>
          <p:cNvSpPr>
            <a:spLocks noGrp="1" noChangeArrowheads="1"/>
          </p:cNvSpPr>
          <p:nvPr>
            <p:ph type="body" idx="4294967295"/>
          </p:nvPr>
        </p:nvSpPr>
        <p:spPr>
          <a:xfrm>
            <a:off x="292100" y="660391"/>
            <a:ext cx="6731000" cy="3216275"/>
          </a:xfrm>
          <a:prstGeom prst="rect">
            <a:avLst/>
          </a:prstGeom>
        </p:spPr>
        <p:txBody>
          <a:bodyPr/>
          <a:lstStyle/>
          <a:p>
            <a:pPr marL="421771" indent="-421771" eaLnBrk="1" hangingPunct="1">
              <a:lnSpc>
                <a:spcPct val="90000"/>
              </a:lnSpc>
              <a:buClr>
                <a:srgbClr val="0000FF"/>
              </a:buClr>
              <a:buFont typeface="Wingdings" charset="2"/>
              <a:buChar char="§"/>
            </a:pPr>
            <a:r>
              <a:rPr lang="en-US" dirty="0"/>
              <a:t>Three</a:t>
            </a:r>
            <a:r>
              <a:rPr lang="en-US" dirty="0" smtClean="0"/>
              <a:t> basic steps </a:t>
            </a:r>
            <a:r>
              <a:rPr lang="en-US" dirty="0"/>
              <a:t>to applying a texture</a:t>
            </a:r>
          </a:p>
          <a:p>
            <a:pPr marL="680276" lvl="1" indent="-353743" eaLnBrk="1" hangingPunct="1">
              <a:buClr>
                <a:srgbClr val="0000FF"/>
              </a:buClr>
              <a:buFontTx/>
              <a:buAutoNum type="arabicPeriod"/>
            </a:pPr>
            <a:r>
              <a:rPr lang="en-US" dirty="0"/>
              <a:t>specify the texture</a:t>
            </a:r>
          </a:p>
          <a:p>
            <a:pPr marL="925175" lvl="2" indent="-272110" eaLnBrk="1" hangingPunct="1">
              <a:lnSpc>
                <a:spcPct val="90000"/>
              </a:lnSpc>
              <a:buClr>
                <a:srgbClr val="0000FF"/>
              </a:buClr>
            </a:pPr>
            <a:r>
              <a:rPr lang="en-US" dirty="0"/>
              <a:t>read or generate image</a:t>
            </a:r>
          </a:p>
          <a:p>
            <a:pPr marL="925175" lvl="2" indent="-272110" eaLnBrk="1" hangingPunct="1">
              <a:lnSpc>
                <a:spcPct val="90000"/>
              </a:lnSpc>
              <a:buClr>
                <a:srgbClr val="0000FF"/>
              </a:buClr>
            </a:pPr>
            <a:r>
              <a:rPr lang="en-US" dirty="0"/>
              <a:t>assign to texture</a:t>
            </a:r>
          </a:p>
          <a:p>
            <a:pPr marL="925175" lvl="2" indent="-272110" eaLnBrk="1" hangingPunct="1">
              <a:lnSpc>
                <a:spcPct val="90000"/>
              </a:lnSpc>
              <a:buClr>
                <a:srgbClr val="0000FF"/>
              </a:buClr>
            </a:pPr>
            <a:r>
              <a:rPr lang="en-US" dirty="0"/>
              <a:t>enable texturing</a:t>
            </a:r>
          </a:p>
          <a:p>
            <a:pPr marL="680276" lvl="1" indent="-353743" eaLnBrk="1" hangingPunct="1">
              <a:buClr>
                <a:srgbClr val="0000FF"/>
              </a:buClr>
              <a:buFontTx/>
              <a:buAutoNum type="arabicPeriod"/>
            </a:pPr>
            <a:r>
              <a:rPr lang="en-US" dirty="0"/>
              <a:t>assign texture coordinates to vertices</a:t>
            </a:r>
          </a:p>
          <a:p>
            <a:pPr marL="680276" lvl="1" indent="-353743" eaLnBrk="1" hangingPunct="1">
              <a:buClr>
                <a:srgbClr val="0000FF"/>
              </a:buClr>
              <a:buFontTx/>
              <a:buAutoNum type="arabicPeriod"/>
            </a:pPr>
            <a:r>
              <a:rPr lang="en-US" dirty="0"/>
              <a:t>specify texture parameters</a:t>
            </a:r>
          </a:p>
          <a:p>
            <a:pPr marL="925175" lvl="2" indent="-272110" eaLnBrk="1" hangingPunct="1">
              <a:lnSpc>
                <a:spcPct val="90000"/>
              </a:lnSpc>
              <a:buClr>
                <a:srgbClr val="0000FF"/>
              </a:buClr>
            </a:pPr>
            <a:r>
              <a:rPr lang="en-US" dirty="0"/>
              <a:t>wrapping, filtering</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1026"/>
          <p:cNvSpPr>
            <a:spLocks noGrp="1" noChangeArrowheads="1"/>
          </p:cNvSpPr>
          <p:nvPr>
            <p:ph type="title" idx="4294967295"/>
          </p:nvPr>
        </p:nvSpPr>
        <p:spPr>
          <a:xfrm>
            <a:off x="19050" y="0"/>
            <a:ext cx="6721475" cy="579438"/>
          </a:xfrm>
          <a:prstGeom prst="rect">
            <a:avLst/>
          </a:prstGeom>
        </p:spPr>
        <p:txBody>
          <a:bodyPr/>
          <a:lstStyle/>
          <a:p>
            <a:r>
              <a:rPr lang="en-US" sz="2400" dirty="0" smtClean="0"/>
              <a:t>Applying Textures </a:t>
            </a:r>
            <a:endParaRPr lang="en-US" sz="2400" dirty="0"/>
          </a:p>
        </p:txBody>
      </p:sp>
      <p:sp>
        <p:nvSpPr>
          <p:cNvPr id="328707" name="Rectangle 1027"/>
          <p:cNvSpPr>
            <a:spLocks noGrp="1" noChangeArrowheads="1"/>
          </p:cNvSpPr>
          <p:nvPr>
            <p:ph idx="4294967295"/>
          </p:nvPr>
        </p:nvSpPr>
        <p:spPr>
          <a:xfrm>
            <a:off x="9525" y="672487"/>
            <a:ext cx="6731000" cy="3216275"/>
          </a:xfrm>
          <a:prstGeom prst="rect">
            <a:avLst/>
          </a:prstGeom>
        </p:spPr>
        <p:txBody>
          <a:bodyPr>
            <a:normAutofit fontScale="92500" lnSpcReduction="20000"/>
          </a:bodyPr>
          <a:lstStyle/>
          <a:p>
            <a:pPr marL="822325" lvl="1" indent="-457200">
              <a:buClr>
                <a:srgbClr val="0000FF"/>
              </a:buClr>
              <a:buFont typeface="+mj-lt"/>
              <a:buAutoNum type="arabicPeriod"/>
            </a:pPr>
            <a:r>
              <a:rPr lang="en-US" dirty="0" smtClean="0"/>
              <a:t>specify textures in texture objects</a:t>
            </a:r>
          </a:p>
          <a:p>
            <a:pPr marL="822325" lvl="1" indent="-457200">
              <a:buClr>
                <a:srgbClr val="0000FF"/>
              </a:buClr>
              <a:buFont typeface="+mj-lt"/>
              <a:buAutoNum type="arabicPeriod"/>
            </a:pPr>
            <a:r>
              <a:rPr lang="en-US" dirty="0" smtClean="0"/>
              <a:t>set texture filter </a:t>
            </a:r>
          </a:p>
          <a:p>
            <a:pPr marL="822325" lvl="1" indent="-457200">
              <a:buClr>
                <a:srgbClr val="0000FF"/>
              </a:buClr>
              <a:buFont typeface="+mj-lt"/>
              <a:buAutoNum type="arabicPeriod"/>
            </a:pPr>
            <a:r>
              <a:rPr lang="en-US" dirty="0" smtClean="0"/>
              <a:t>set texture function </a:t>
            </a:r>
          </a:p>
          <a:p>
            <a:pPr marL="822325" lvl="1" indent="-457200">
              <a:buClr>
                <a:srgbClr val="0000FF"/>
              </a:buClr>
              <a:buFont typeface="+mj-lt"/>
              <a:buAutoNum type="arabicPeriod"/>
            </a:pPr>
            <a:r>
              <a:rPr lang="en-US" dirty="0" smtClean="0"/>
              <a:t>set texture wrap mode</a:t>
            </a:r>
          </a:p>
          <a:p>
            <a:pPr marL="822325" lvl="1" indent="-457200">
              <a:buClr>
                <a:srgbClr val="0000FF"/>
              </a:buClr>
              <a:buFont typeface="+mj-lt"/>
              <a:buAutoNum type="arabicPeriod"/>
            </a:pPr>
            <a:r>
              <a:rPr lang="en-US" dirty="0" smtClean="0"/>
              <a:t>set optional perspective correction hint</a:t>
            </a:r>
          </a:p>
          <a:p>
            <a:pPr marL="822325" lvl="1" indent="-457200">
              <a:buClr>
                <a:srgbClr val="0000FF"/>
              </a:buClr>
              <a:buFont typeface="+mj-lt"/>
              <a:buAutoNum type="arabicPeriod"/>
            </a:pPr>
            <a:r>
              <a:rPr lang="en-US" dirty="0" smtClean="0"/>
              <a:t>bind texture object </a:t>
            </a:r>
          </a:p>
          <a:p>
            <a:pPr marL="822325" lvl="1" indent="-457200">
              <a:buClr>
                <a:srgbClr val="0000FF"/>
              </a:buClr>
              <a:buFont typeface="+mj-lt"/>
              <a:buAutoNum type="arabicPeriod"/>
            </a:pPr>
            <a:r>
              <a:rPr lang="en-US" dirty="0" smtClean="0"/>
              <a:t>enable texturing</a:t>
            </a:r>
          </a:p>
          <a:p>
            <a:pPr marL="822325" lvl="1" indent="-457200">
              <a:buClr>
                <a:srgbClr val="0000FF"/>
              </a:buClr>
              <a:buFont typeface="+mj-lt"/>
              <a:buAutoNum type="arabicPeriod"/>
            </a:pPr>
            <a:r>
              <a:rPr lang="en-US" dirty="0" smtClean="0"/>
              <a:t>supply texture coordinates for vertex</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nvPr>
        </p:nvSpPr>
        <p:spPr>
          <a:xfrm>
            <a:off x="9525" y="0"/>
            <a:ext cx="6721475" cy="579438"/>
          </a:xfrm>
          <a:prstGeom prst="rect">
            <a:avLst/>
          </a:prstGeom>
        </p:spPr>
        <p:txBody>
          <a:bodyPr lIns="64627" tIns="31746" rIns="64627" bIns="31746"/>
          <a:lstStyle/>
          <a:p>
            <a:pPr eaLnBrk="1" hangingPunct="1"/>
            <a:r>
              <a:rPr lang="en-US" sz="2400" dirty="0"/>
              <a:t>Texture Objects</a:t>
            </a:r>
          </a:p>
        </p:txBody>
      </p:sp>
      <p:sp>
        <p:nvSpPr>
          <p:cNvPr id="183299" name="Rectangle 3"/>
          <p:cNvSpPr>
            <a:spLocks noGrp="1" noChangeArrowheads="1"/>
          </p:cNvSpPr>
          <p:nvPr>
            <p:ph idx="4294967295"/>
          </p:nvPr>
        </p:nvSpPr>
        <p:spPr>
          <a:xfrm>
            <a:off x="0" y="762000"/>
            <a:ext cx="6731000" cy="3216275"/>
          </a:xfrm>
          <a:prstGeom prst="rect">
            <a:avLst/>
          </a:prstGeom>
          <a:noFill/>
        </p:spPr>
        <p:txBody>
          <a:bodyPr lIns="64627" tIns="31746" rIns="64627" bIns="31746"/>
          <a:lstStyle/>
          <a:p>
            <a:pPr eaLnBrk="1" hangingPunct="1">
              <a:buClr>
                <a:srgbClr val="0000FF"/>
              </a:buClr>
              <a:buFont typeface="Wingdings" charset="2"/>
              <a:buChar char="§"/>
            </a:pPr>
            <a:r>
              <a:rPr lang="en-US" dirty="0"/>
              <a:t>Have OpenGL store your images</a:t>
            </a:r>
          </a:p>
          <a:p>
            <a:pPr lvl="1" eaLnBrk="1" hangingPunct="1">
              <a:lnSpc>
                <a:spcPct val="80000"/>
              </a:lnSpc>
              <a:spcBef>
                <a:spcPts val="286"/>
              </a:spcBef>
              <a:spcAft>
                <a:spcPts val="286"/>
              </a:spcAft>
              <a:buClr>
                <a:srgbClr val="0000FF"/>
              </a:buClr>
              <a:buFont typeface="Wingdings" charset="2"/>
              <a:buChar char="§"/>
            </a:pPr>
            <a:r>
              <a:rPr lang="en-US" sz="1600" dirty="0"/>
              <a:t>one image per texture object</a:t>
            </a:r>
          </a:p>
          <a:p>
            <a:pPr lvl="1" eaLnBrk="1" hangingPunct="1">
              <a:buClr>
                <a:srgbClr val="0000FF"/>
              </a:buClr>
              <a:buFont typeface="Wingdings" charset="2"/>
              <a:buChar char="§"/>
            </a:pPr>
            <a:r>
              <a:rPr lang="en-US" sz="1600" dirty="0"/>
              <a:t>may be shared by several graphics contexts</a:t>
            </a:r>
          </a:p>
          <a:p>
            <a:pPr eaLnBrk="1" hangingPunct="1">
              <a:buClr>
                <a:srgbClr val="0000FF"/>
              </a:buClr>
              <a:buFont typeface="Wingdings" charset="2"/>
              <a:buChar char="§"/>
            </a:pPr>
            <a:r>
              <a:rPr lang="en-US" dirty="0"/>
              <a:t>Generate texture names</a:t>
            </a:r>
          </a:p>
          <a:p>
            <a:pPr lvl="1" algn="ctr" eaLnBrk="1" hangingPunct="1">
              <a:buFont typeface="Arial" charset="0"/>
              <a:buNone/>
            </a:pPr>
            <a:r>
              <a:rPr lang="en-US" b="1" dirty="0" err="1">
                <a:solidFill>
                  <a:srgbClr val="0000FF"/>
                </a:solidFill>
                <a:latin typeface="Consolas" pitchFamily="49" charset="0"/>
                <a:cs typeface="Consolas" pitchFamily="49" charset="0"/>
              </a:rPr>
              <a:t>glGenTextures</a:t>
            </a:r>
            <a:r>
              <a:rPr lang="en-US" b="1" dirty="0">
                <a:solidFill>
                  <a:srgbClr val="0000FF"/>
                </a:solidFill>
                <a:latin typeface="Consolas" pitchFamily="49" charset="0"/>
                <a:cs typeface="Consolas" pitchFamily="49" charset="0"/>
              </a:rPr>
              <a:t>(</a:t>
            </a:r>
            <a:r>
              <a:rPr lang="en-US" sz="1600" b="1" dirty="0">
                <a:solidFill>
                  <a:srgbClr val="0000FF"/>
                </a:solidFill>
                <a:latin typeface="Consolas" pitchFamily="49" charset="0"/>
                <a:cs typeface="Consolas" pitchFamily="49" charset="0"/>
              </a:rPr>
              <a:t> </a:t>
            </a:r>
            <a:r>
              <a:rPr lang="en-US" sz="1600" b="1" i="1" dirty="0">
                <a:solidFill>
                  <a:srgbClr val="0000FF"/>
                </a:solidFill>
                <a:latin typeface="Consolas" pitchFamily="49" charset="0"/>
                <a:cs typeface="Consolas" pitchFamily="49" charset="0"/>
              </a:rPr>
              <a:t>n, *</a:t>
            </a:r>
            <a:r>
              <a:rPr lang="en-US" sz="1600" b="1" i="1" dirty="0" err="1">
                <a:solidFill>
                  <a:srgbClr val="0000FF"/>
                </a:solidFill>
                <a:latin typeface="Consolas" pitchFamily="49" charset="0"/>
                <a:cs typeface="Consolas" pitchFamily="49" charset="0"/>
              </a:rPr>
              <a:t>texIds</a:t>
            </a:r>
            <a:r>
              <a:rPr lang="en-US" b="1" dirty="0">
                <a:solidFill>
                  <a:srgbClr val="0000FF"/>
                </a:solidFill>
                <a:latin typeface="Consolas" pitchFamily="49" charset="0"/>
                <a:cs typeface="Consolas" pitchFamily="49" charset="0"/>
              </a:rPr>
              <a:t> </a:t>
            </a:r>
            <a:r>
              <a:rPr lang="en-US" b="1" dirty="0" smtClean="0">
                <a:solidFill>
                  <a:srgbClr val="0000FF"/>
                </a:solidFill>
                <a:latin typeface="Consolas" pitchFamily="49" charset="0"/>
                <a:cs typeface="Consolas" pitchFamily="49" charset="0"/>
              </a:rPr>
              <a:t>)</a:t>
            </a:r>
            <a:r>
              <a:rPr lang="en-US" b="1" dirty="0">
                <a:solidFill>
                  <a:srgbClr val="0000FF"/>
                </a:solidFill>
                <a:latin typeface="Consolas" pitchFamily="49" charset="0"/>
                <a:cs typeface="Consolas" pitchFamily="49" charset="0"/>
              </a:rPr>
              <a:t>;</a:t>
            </a:r>
            <a:endParaRPr lang="en-US" sz="1600" dirty="0">
              <a:solidFill>
                <a:srgbClr val="0000FF"/>
              </a:solidFill>
              <a:latin typeface="Consolas" pitchFamily="49" charset="0"/>
              <a:cs typeface="Consolas" pitchFamily="49" charset="0"/>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802" name="Rectangle 2"/>
          <p:cNvSpPr>
            <a:spLocks noGrp="1" noChangeArrowheads="1"/>
          </p:cNvSpPr>
          <p:nvPr>
            <p:ph type="title" idx="4294967295"/>
          </p:nvPr>
        </p:nvSpPr>
        <p:spPr>
          <a:xfrm>
            <a:off x="9525" y="0"/>
            <a:ext cx="6721475" cy="579438"/>
          </a:xfrm>
          <a:prstGeom prst="rect">
            <a:avLst/>
          </a:prstGeom>
        </p:spPr>
        <p:txBody>
          <a:bodyPr/>
          <a:lstStyle/>
          <a:p>
            <a:pPr eaLnBrk="1" hangingPunct="1"/>
            <a:r>
              <a:rPr lang="en-US" sz="2400" dirty="0"/>
              <a:t>Texture Objects (cont'd.)</a:t>
            </a:r>
          </a:p>
        </p:txBody>
      </p:sp>
      <p:sp>
        <p:nvSpPr>
          <p:cNvPr id="185347" name="Rectangle 3"/>
          <p:cNvSpPr>
            <a:spLocks noGrp="1" noChangeArrowheads="1"/>
          </p:cNvSpPr>
          <p:nvPr>
            <p:ph type="body" idx="4294967295"/>
          </p:nvPr>
        </p:nvSpPr>
        <p:spPr>
          <a:xfrm>
            <a:off x="0" y="762000"/>
            <a:ext cx="6731000" cy="3216275"/>
          </a:xfrm>
          <a:prstGeom prst="rect">
            <a:avLst/>
          </a:prstGeom>
        </p:spPr>
        <p:txBody>
          <a:bodyPr/>
          <a:lstStyle/>
          <a:p>
            <a:pPr eaLnBrk="1" hangingPunct="1">
              <a:buClr>
                <a:srgbClr val="0000FF"/>
              </a:buClr>
              <a:buFont typeface="Wingdings" charset="2"/>
              <a:buChar char="§"/>
            </a:pPr>
            <a:r>
              <a:rPr lang="en-US" dirty="0"/>
              <a:t>Create texture objects with texture data and state</a:t>
            </a:r>
          </a:p>
          <a:p>
            <a:pPr lvl="1" eaLnBrk="1" hangingPunct="1">
              <a:buFont typeface="Arial" charset="0"/>
              <a:buNone/>
            </a:pPr>
            <a:r>
              <a:rPr lang="en-US" b="1" dirty="0" err="1">
                <a:solidFill>
                  <a:srgbClr val="0000FF"/>
                </a:solidFill>
                <a:latin typeface="Consolas" pitchFamily="49" charset="0"/>
                <a:cs typeface="Consolas" pitchFamily="49" charset="0"/>
              </a:rPr>
              <a:t>glBindTexture</a:t>
            </a:r>
            <a:r>
              <a:rPr lang="en-US" b="1" dirty="0">
                <a:solidFill>
                  <a:srgbClr val="0000FF"/>
                </a:solidFill>
                <a:latin typeface="Consolas" pitchFamily="49" charset="0"/>
                <a:cs typeface="Consolas" pitchFamily="49" charset="0"/>
              </a:rPr>
              <a:t>( </a:t>
            </a:r>
            <a:r>
              <a:rPr lang="en-US" sz="1600" b="1" i="1" dirty="0">
                <a:solidFill>
                  <a:srgbClr val="0000FF"/>
                </a:solidFill>
                <a:latin typeface="Consolas" pitchFamily="49" charset="0"/>
                <a:cs typeface="Consolas" pitchFamily="49" charset="0"/>
              </a:rPr>
              <a:t>target, id</a:t>
            </a:r>
            <a:r>
              <a:rPr lang="en-US" b="1" dirty="0">
                <a:solidFill>
                  <a:srgbClr val="0000FF"/>
                </a:solidFill>
                <a:latin typeface="Consolas" pitchFamily="49" charset="0"/>
                <a:cs typeface="Consolas" pitchFamily="49" charset="0"/>
              </a:rPr>
              <a:t> );</a:t>
            </a:r>
            <a:endParaRPr lang="en-US" dirty="0">
              <a:solidFill>
                <a:srgbClr val="0000FF"/>
              </a:solidFill>
              <a:latin typeface="Consolas" pitchFamily="49" charset="0"/>
              <a:cs typeface="Consolas" pitchFamily="49" charset="0"/>
            </a:endParaRPr>
          </a:p>
          <a:p>
            <a:pPr eaLnBrk="1" hangingPunct="1">
              <a:buClr>
                <a:srgbClr val="0000FF"/>
              </a:buClr>
              <a:buFont typeface="Wingdings" charset="2"/>
              <a:buChar char="§"/>
            </a:pPr>
            <a:r>
              <a:rPr lang="en-US" dirty="0"/>
              <a:t>Bind textures before using</a:t>
            </a:r>
          </a:p>
          <a:p>
            <a:pPr lvl="1" eaLnBrk="1" hangingPunct="1">
              <a:buFont typeface="Arial" charset="0"/>
              <a:buNone/>
            </a:pPr>
            <a:r>
              <a:rPr lang="en-US" b="1" dirty="0" err="1">
                <a:solidFill>
                  <a:srgbClr val="0000FF"/>
                </a:solidFill>
                <a:latin typeface="Consolas" pitchFamily="49" charset="0"/>
                <a:cs typeface="Consolas" pitchFamily="49" charset="0"/>
              </a:rPr>
              <a:t>glBindTexture</a:t>
            </a:r>
            <a:r>
              <a:rPr lang="en-US" b="1" dirty="0">
                <a:solidFill>
                  <a:srgbClr val="0000FF"/>
                </a:solidFill>
                <a:latin typeface="Consolas" pitchFamily="49" charset="0"/>
                <a:cs typeface="Consolas" pitchFamily="49" charset="0"/>
              </a:rPr>
              <a:t>( </a:t>
            </a:r>
            <a:r>
              <a:rPr lang="en-US" sz="1600" b="1" i="1" dirty="0">
                <a:solidFill>
                  <a:srgbClr val="0000FF"/>
                </a:solidFill>
                <a:latin typeface="Consolas" pitchFamily="49" charset="0"/>
                <a:cs typeface="Consolas" pitchFamily="49" charset="0"/>
              </a:rPr>
              <a:t>target, id</a:t>
            </a:r>
            <a:r>
              <a:rPr lang="en-US" b="1" dirty="0">
                <a:solidFill>
                  <a:srgbClr val="0000FF"/>
                </a:solidFill>
                <a:latin typeface="Consolas" pitchFamily="49" charset="0"/>
                <a:cs typeface="Consolas" pitchFamily="49" charset="0"/>
              </a:rPr>
              <a:t> );</a:t>
            </a:r>
          </a:p>
          <a:p>
            <a:pPr eaLnBrk="1" hangingPunct="1"/>
            <a:endParaRPr lang="en-US" dirty="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Rectangle 2"/>
          <p:cNvSpPr>
            <a:spLocks noGrp="1" noChangeArrowheads="1"/>
          </p:cNvSpPr>
          <p:nvPr>
            <p:ph type="body" idx="4294967295"/>
          </p:nvPr>
        </p:nvSpPr>
        <p:spPr>
          <a:xfrm>
            <a:off x="396081" y="990600"/>
            <a:ext cx="6523038" cy="2514600"/>
          </a:xfrm>
          <a:prstGeom prst="rect">
            <a:avLst/>
          </a:prstGeom>
          <a:noFill/>
        </p:spPr>
        <p:txBody>
          <a:bodyPr lIns="64627" tIns="31746" rIns="64627" bIns="31746"/>
          <a:lstStyle/>
          <a:p>
            <a:pPr eaLnBrk="1" hangingPunct="1">
              <a:buClr>
                <a:srgbClr val="0000FF"/>
              </a:buClr>
              <a:buFont typeface="Wingdings" charset="2"/>
              <a:buChar char="§"/>
            </a:pPr>
            <a:r>
              <a:rPr lang="en-US" sz="1900" dirty="0"/>
              <a:t>Define a texture image from an array of </a:t>
            </a:r>
            <a:br>
              <a:rPr lang="en-US" sz="1900" dirty="0"/>
            </a:br>
            <a:r>
              <a:rPr lang="en-US" sz="1900" dirty="0"/>
              <a:t>   </a:t>
            </a:r>
            <a:r>
              <a:rPr lang="en-US" sz="1900" dirty="0" err="1"/>
              <a:t>texels</a:t>
            </a:r>
            <a:r>
              <a:rPr lang="en-US" sz="1900" dirty="0"/>
              <a:t> in CPU memory</a:t>
            </a:r>
          </a:p>
          <a:p>
            <a:pPr algn="ctr" eaLnBrk="1" hangingPunct="1">
              <a:buFontTx/>
              <a:buNone/>
            </a:pPr>
            <a:r>
              <a:rPr lang="en-US" sz="2000" b="1" dirty="0">
                <a:solidFill>
                  <a:srgbClr val="0000FF"/>
                </a:solidFill>
                <a:latin typeface="Consolas" pitchFamily="49" charset="0"/>
                <a:cs typeface="Consolas" pitchFamily="49" charset="0"/>
              </a:rPr>
              <a:t>glTexImage2D( </a:t>
            </a:r>
            <a:r>
              <a:rPr lang="en-US" sz="2000" b="1" i="1" dirty="0">
                <a:solidFill>
                  <a:srgbClr val="0000FF"/>
                </a:solidFill>
                <a:latin typeface="Consolas" pitchFamily="49" charset="0"/>
                <a:cs typeface="Consolas" pitchFamily="49" charset="0"/>
              </a:rPr>
              <a:t>target, level, components,</a:t>
            </a:r>
            <a:br>
              <a:rPr lang="en-US" sz="2000" b="1" i="1" dirty="0">
                <a:solidFill>
                  <a:srgbClr val="0000FF"/>
                </a:solidFill>
                <a:latin typeface="Consolas" pitchFamily="49" charset="0"/>
                <a:cs typeface="Consolas" pitchFamily="49" charset="0"/>
              </a:rPr>
            </a:br>
            <a:r>
              <a:rPr lang="en-US" sz="2000" b="1" i="1" dirty="0">
                <a:solidFill>
                  <a:srgbClr val="0000FF"/>
                </a:solidFill>
                <a:latin typeface="Consolas" pitchFamily="49" charset="0"/>
                <a:cs typeface="Consolas" pitchFamily="49" charset="0"/>
              </a:rPr>
              <a:t>   </a:t>
            </a:r>
            <a:r>
              <a:rPr lang="en-US" sz="2000" b="1" i="1" dirty="0" err="1">
                <a:solidFill>
                  <a:srgbClr val="0000FF"/>
                </a:solidFill>
                <a:latin typeface="Consolas" pitchFamily="49" charset="0"/>
                <a:cs typeface="Consolas" pitchFamily="49" charset="0"/>
              </a:rPr>
              <a:t>w</a:t>
            </a:r>
            <a:r>
              <a:rPr lang="en-US" sz="2000" b="1" i="1" dirty="0">
                <a:solidFill>
                  <a:srgbClr val="0000FF"/>
                </a:solidFill>
                <a:latin typeface="Consolas" pitchFamily="49" charset="0"/>
                <a:cs typeface="Consolas" pitchFamily="49" charset="0"/>
              </a:rPr>
              <a:t>, </a:t>
            </a:r>
            <a:r>
              <a:rPr lang="en-US" sz="2000" b="1" i="1" dirty="0" err="1">
                <a:solidFill>
                  <a:srgbClr val="0000FF"/>
                </a:solidFill>
                <a:latin typeface="Consolas" pitchFamily="49" charset="0"/>
                <a:cs typeface="Consolas" pitchFamily="49" charset="0"/>
              </a:rPr>
              <a:t>h</a:t>
            </a:r>
            <a:r>
              <a:rPr lang="en-US" sz="2000" b="1" i="1" dirty="0">
                <a:solidFill>
                  <a:srgbClr val="0000FF"/>
                </a:solidFill>
                <a:latin typeface="Consolas" pitchFamily="49" charset="0"/>
                <a:cs typeface="Consolas" pitchFamily="49" charset="0"/>
              </a:rPr>
              <a:t>, border, format, type, *</a:t>
            </a:r>
            <a:r>
              <a:rPr lang="en-US" sz="2000" b="1" i="1" dirty="0" err="1">
                <a:solidFill>
                  <a:srgbClr val="0000FF"/>
                </a:solidFill>
                <a:latin typeface="Consolas" pitchFamily="49" charset="0"/>
                <a:cs typeface="Consolas" pitchFamily="49" charset="0"/>
              </a:rPr>
              <a:t>texels</a:t>
            </a:r>
            <a:r>
              <a:rPr lang="en-US" sz="2000" b="1" dirty="0">
                <a:solidFill>
                  <a:srgbClr val="0000FF"/>
                </a:solidFill>
                <a:latin typeface="Consolas" pitchFamily="49" charset="0"/>
                <a:cs typeface="Consolas" pitchFamily="49" charset="0"/>
              </a:rPr>
              <a:t> );</a:t>
            </a:r>
            <a:endParaRPr lang="en-US" sz="2000" b="1" dirty="0" smtClean="0">
              <a:solidFill>
                <a:srgbClr val="0000FF"/>
              </a:solidFill>
              <a:latin typeface="Consolas" pitchFamily="49" charset="0"/>
              <a:cs typeface="Consolas" pitchFamily="49" charset="0"/>
            </a:endParaRPr>
          </a:p>
          <a:p>
            <a:pPr eaLnBrk="1" hangingPunct="1">
              <a:buClr>
                <a:srgbClr val="0000FF"/>
              </a:buClr>
              <a:buFont typeface="Wingdings" charset="2"/>
              <a:buChar char="§"/>
            </a:pPr>
            <a:r>
              <a:rPr lang="en-US" sz="1900" dirty="0" smtClean="0"/>
              <a:t>Texel </a:t>
            </a:r>
            <a:r>
              <a:rPr lang="en-US" sz="1900" dirty="0"/>
              <a:t>colors are processed by pixel pipeline</a:t>
            </a:r>
          </a:p>
          <a:p>
            <a:pPr lvl="1" eaLnBrk="1" hangingPunct="1">
              <a:buClr>
                <a:srgbClr val="0000FF"/>
              </a:buClr>
            </a:pPr>
            <a:r>
              <a:rPr lang="en-US" sz="1600" dirty="0"/>
              <a:t>pixel scales, biases and lookups can be</a:t>
            </a:r>
            <a:br>
              <a:rPr lang="en-US" sz="1600" dirty="0"/>
            </a:br>
            <a:r>
              <a:rPr lang="en-US" sz="1600" dirty="0"/>
              <a:t>done</a:t>
            </a:r>
          </a:p>
        </p:txBody>
      </p:sp>
      <p:sp>
        <p:nvSpPr>
          <p:cNvPr id="334851" name="Rectangle 3"/>
          <p:cNvSpPr>
            <a:spLocks noGrp="1" noChangeArrowheads="1"/>
          </p:cNvSpPr>
          <p:nvPr>
            <p:ph type="title" idx="4294967295"/>
          </p:nvPr>
        </p:nvSpPr>
        <p:spPr>
          <a:xfrm>
            <a:off x="0" y="0"/>
            <a:ext cx="6721475" cy="579438"/>
          </a:xfrm>
          <a:prstGeom prst="rect">
            <a:avLst/>
          </a:prstGeom>
        </p:spPr>
        <p:txBody>
          <a:bodyPr/>
          <a:lstStyle/>
          <a:p>
            <a:pPr eaLnBrk="1" hangingPunct="1"/>
            <a:r>
              <a:rPr lang="en-US" sz="2400" dirty="0"/>
              <a:t>Specifying a Texture Image</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0" name="Rectangle 2"/>
          <p:cNvSpPr>
            <a:spLocks noGrp="1" noChangeArrowheads="1"/>
          </p:cNvSpPr>
          <p:nvPr>
            <p:ph type="body" idx="4294967295"/>
          </p:nvPr>
        </p:nvSpPr>
        <p:spPr>
          <a:xfrm>
            <a:off x="262367" y="449262"/>
            <a:ext cx="6731000" cy="3216275"/>
          </a:xfrm>
          <a:prstGeom prst="rect">
            <a:avLst/>
          </a:prstGeom>
        </p:spPr>
        <p:txBody>
          <a:bodyPr/>
          <a:lstStyle/>
          <a:p>
            <a:pPr eaLnBrk="1" hangingPunct="1">
              <a:buClr>
                <a:srgbClr val="0000FF"/>
              </a:buClr>
              <a:buFont typeface="Wingdings" charset="2"/>
              <a:buChar char="§"/>
            </a:pPr>
            <a:r>
              <a:rPr lang="en-US" dirty="0"/>
              <a:t>Based on parametric texture coordinates</a:t>
            </a:r>
          </a:p>
          <a:p>
            <a:pPr eaLnBrk="1" hangingPunct="1">
              <a:buClr>
                <a:srgbClr val="0000FF"/>
              </a:buClr>
              <a:buFont typeface="Wingdings" charset="2"/>
              <a:buChar char="§"/>
            </a:pPr>
            <a:r>
              <a:rPr lang="en-US" dirty="0" smtClean="0"/>
              <a:t>coordinates needs to be specified </a:t>
            </a:r>
            <a:r>
              <a:rPr lang="en-US" dirty="0"/>
              <a:t>at each vertex</a:t>
            </a:r>
          </a:p>
          <a:p>
            <a:pPr eaLnBrk="1" hangingPunct="1"/>
            <a:endParaRPr lang="en-US" dirty="0"/>
          </a:p>
        </p:txBody>
      </p:sp>
      <p:sp>
        <p:nvSpPr>
          <p:cNvPr id="341034" name="Rectangle 42"/>
          <p:cNvSpPr>
            <a:spLocks noGrp="1" noChangeArrowheads="1"/>
          </p:cNvSpPr>
          <p:nvPr>
            <p:ph type="title" idx="4294967295"/>
          </p:nvPr>
        </p:nvSpPr>
        <p:spPr>
          <a:xfrm>
            <a:off x="133836" y="0"/>
            <a:ext cx="6721475" cy="579438"/>
          </a:xfrm>
          <a:prstGeom prst="rect">
            <a:avLst/>
          </a:prstGeom>
        </p:spPr>
        <p:txBody>
          <a:bodyPr/>
          <a:lstStyle/>
          <a:p>
            <a:pPr eaLnBrk="1" hangingPunct="1"/>
            <a:r>
              <a:rPr lang="en-US" sz="2400" dirty="0"/>
              <a:t>Mapping a Texture</a:t>
            </a:r>
          </a:p>
        </p:txBody>
      </p:sp>
      <p:grpSp>
        <p:nvGrpSpPr>
          <p:cNvPr id="2" name="Group 3"/>
          <p:cNvGrpSpPr>
            <a:grpSpLocks/>
          </p:cNvGrpSpPr>
          <p:nvPr/>
        </p:nvGrpSpPr>
        <p:grpSpPr bwMode="auto">
          <a:xfrm>
            <a:off x="1102360" y="2431733"/>
            <a:ext cx="1449070" cy="1082992"/>
            <a:chOff x="868" y="2553"/>
            <a:chExt cx="1141" cy="1137"/>
          </a:xfrm>
        </p:grpSpPr>
        <p:sp>
          <p:nvSpPr>
            <p:cNvPr id="191528" name="Rectangle 4"/>
            <p:cNvSpPr>
              <a:spLocks noChangeArrowheads="1"/>
            </p:cNvSpPr>
            <p:nvPr/>
          </p:nvSpPr>
          <p:spPr bwMode="auto">
            <a:xfrm>
              <a:off x="868" y="3124"/>
              <a:ext cx="566" cy="566"/>
            </a:xfrm>
            <a:prstGeom prst="rect">
              <a:avLst/>
            </a:prstGeom>
            <a:solidFill>
              <a:schemeClr val="accent2"/>
            </a:solidFill>
            <a:ln w="12700">
              <a:solidFill>
                <a:schemeClr val="tx1"/>
              </a:solidFill>
              <a:miter lim="800000"/>
              <a:headEnd/>
              <a:tailEnd/>
            </a:ln>
          </p:spPr>
          <p:txBody>
            <a:bodyPr wrap="none" anchor="ctr">
              <a:prstTxWarp prst="textNoShape">
                <a:avLst/>
              </a:prstTxWarp>
            </a:bodyPr>
            <a:lstStyle/>
            <a:p>
              <a:endParaRPr lang="en-US"/>
            </a:p>
          </p:txBody>
        </p:sp>
        <p:sp>
          <p:nvSpPr>
            <p:cNvPr id="191529" name="Rectangle 5"/>
            <p:cNvSpPr>
              <a:spLocks noChangeArrowheads="1"/>
            </p:cNvSpPr>
            <p:nvPr/>
          </p:nvSpPr>
          <p:spPr bwMode="auto">
            <a:xfrm>
              <a:off x="1446" y="3126"/>
              <a:ext cx="563" cy="561"/>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endParaRPr lang="en-US"/>
            </a:p>
          </p:txBody>
        </p:sp>
        <p:sp>
          <p:nvSpPr>
            <p:cNvPr id="191530" name="Rectangle 6"/>
            <p:cNvSpPr>
              <a:spLocks noChangeArrowheads="1"/>
            </p:cNvSpPr>
            <p:nvPr/>
          </p:nvSpPr>
          <p:spPr bwMode="auto">
            <a:xfrm>
              <a:off x="870" y="2553"/>
              <a:ext cx="1139" cy="561"/>
            </a:xfrm>
            <a:prstGeom prst="rect">
              <a:avLst/>
            </a:prstGeom>
            <a:solidFill>
              <a:schemeClr val="tx2"/>
            </a:solidFill>
            <a:ln w="12700">
              <a:solidFill>
                <a:schemeClr val="tx1"/>
              </a:solidFill>
              <a:miter lim="800000"/>
              <a:headEnd/>
              <a:tailEnd/>
            </a:ln>
          </p:spPr>
          <p:txBody>
            <a:bodyPr wrap="none" anchor="ctr">
              <a:prstTxWarp prst="textNoShape">
                <a:avLst/>
              </a:prstTxWarp>
            </a:bodyPr>
            <a:lstStyle/>
            <a:p>
              <a:endParaRPr lang="en-US"/>
            </a:p>
          </p:txBody>
        </p:sp>
      </p:grpSp>
      <p:sp>
        <p:nvSpPr>
          <p:cNvPr id="191492" name="Rectangle 7"/>
          <p:cNvSpPr>
            <a:spLocks noChangeArrowheads="1"/>
          </p:cNvSpPr>
          <p:nvPr/>
        </p:nvSpPr>
        <p:spPr bwMode="auto">
          <a:xfrm>
            <a:off x="1102360" y="2426970"/>
            <a:ext cx="1452880" cy="1089660"/>
          </a:xfrm>
          <a:prstGeom prst="rect">
            <a:avLst/>
          </a:prstGeom>
          <a:noFill/>
          <a:ln w="12700">
            <a:solidFill>
              <a:schemeClr val="tx1"/>
            </a:solidFill>
            <a:miter lim="800000"/>
            <a:headEnd/>
            <a:tailEnd/>
          </a:ln>
        </p:spPr>
        <p:txBody>
          <a:bodyPr wrap="none" lIns="65306" tIns="32653" rIns="65306" bIns="32653" anchor="ctr">
            <a:prstTxWarp prst="textNoShape">
              <a:avLst/>
            </a:prstTxWarp>
          </a:bodyPr>
          <a:lstStyle/>
          <a:p>
            <a:endParaRPr lang="en-US"/>
          </a:p>
        </p:txBody>
      </p:sp>
      <p:sp>
        <p:nvSpPr>
          <p:cNvPr id="191493" name="Line 8"/>
          <p:cNvSpPr>
            <a:spLocks noChangeShapeType="1"/>
          </p:cNvSpPr>
          <p:nvPr/>
        </p:nvSpPr>
        <p:spPr bwMode="auto">
          <a:xfrm>
            <a:off x="1097280" y="2148840"/>
            <a:ext cx="0" cy="1371600"/>
          </a:xfrm>
          <a:prstGeom prst="line">
            <a:avLst/>
          </a:prstGeom>
          <a:noFill/>
          <a:ln w="25400">
            <a:solidFill>
              <a:schemeClr val="tx1"/>
            </a:solidFill>
            <a:round/>
            <a:headEnd type="stealth" w="med" len="med"/>
            <a:tailEnd type="none" w="sm" len="sm"/>
          </a:ln>
        </p:spPr>
        <p:txBody>
          <a:bodyPr wrap="none" lIns="65306" tIns="32653" rIns="65306" bIns="32653" anchor="ctr">
            <a:prstTxWarp prst="textNoShape">
              <a:avLst/>
            </a:prstTxWarp>
          </a:bodyPr>
          <a:lstStyle/>
          <a:p>
            <a:endParaRPr lang="en-US"/>
          </a:p>
        </p:txBody>
      </p:sp>
      <p:sp>
        <p:nvSpPr>
          <p:cNvPr id="191494" name="Line 9"/>
          <p:cNvSpPr>
            <a:spLocks noChangeShapeType="1"/>
          </p:cNvSpPr>
          <p:nvPr/>
        </p:nvSpPr>
        <p:spPr bwMode="auto">
          <a:xfrm>
            <a:off x="1097280" y="3520440"/>
            <a:ext cx="1889760" cy="0"/>
          </a:xfrm>
          <a:prstGeom prst="line">
            <a:avLst/>
          </a:prstGeom>
          <a:noFill/>
          <a:ln w="25400">
            <a:solidFill>
              <a:schemeClr val="tx1"/>
            </a:solidFill>
            <a:round/>
            <a:headEnd type="none" w="sm" len="sm"/>
            <a:tailEnd type="stealth" w="med" len="med"/>
          </a:ln>
        </p:spPr>
        <p:txBody>
          <a:bodyPr wrap="none" lIns="65306" tIns="32653" rIns="65306" bIns="32653" anchor="ctr">
            <a:prstTxWarp prst="textNoShape">
              <a:avLst/>
            </a:prstTxWarp>
          </a:bodyPr>
          <a:lstStyle/>
          <a:p>
            <a:endParaRPr lang="en-US"/>
          </a:p>
        </p:txBody>
      </p:sp>
      <p:sp>
        <p:nvSpPr>
          <p:cNvPr id="191495" name="Line 10"/>
          <p:cNvSpPr>
            <a:spLocks noChangeShapeType="1"/>
          </p:cNvSpPr>
          <p:nvPr/>
        </p:nvSpPr>
        <p:spPr bwMode="auto">
          <a:xfrm>
            <a:off x="1097280" y="2971800"/>
            <a:ext cx="1463040" cy="0"/>
          </a:xfrm>
          <a:prstGeom prst="line">
            <a:avLst/>
          </a:prstGeom>
          <a:noFill/>
          <a:ln w="25400">
            <a:solidFill>
              <a:schemeClr val="tx1"/>
            </a:solidFill>
            <a:round/>
            <a:headEnd type="none" w="sm" len="sm"/>
            <a:tailEnd type="none" w="sm" len="sm"/>
          </a:ln>
        </p:spPr>
        <p:txBody>
          <a:bodyPr wrap="none" lIns="65306" tIns="32653" rIns="65306" bIns="32653" anchor="ctr">
            <a:prstTxWarp prst="textNoShape">
              <a:avLst/>
            </a:prstTxWarp>
          </a:bodyPr>
          <a:lstStyle/>
          <a:p>
            <a:endParaRPr lang="en-US"/>
          </a:p>
        </p:txBody>
      </p:sp>
      <p:sp>
        <p:nvSpPr>
          <p:cNvPr id="191496" name="Line 11"/>
          <p:cNvSpPr>
            <a:spLocks noChangeShapeType="1"/>
          </p:cNvSpPr>
          <p:nvPr/>
        </p:nvSpPr>
        <p:spPr bwMode="auto">
          <a:xfrm>
            <a:off x="1828800" y="2971800"/>
            <a:ext cx="0" cy="548640"/>
          </a:xfrm>
          <a:prstGeom prst="line">
            <a:avLst/>
          </a:prstGeom>
          <a:noFill/>
          <a:ln w="25400">
            <a:solidFill>
              <a:schemeClr val="tx1"/>
            </a:solidFill>
            <a:round/>
            <a:headEnd type="none" w="sm" len="sm"/>
            <a:tailEnd type="none" w="sm" len="sm"/>
          </a:ln>
        </p:spPr>
        <p:txBody>
          <a:bodyPr wrap="none" lIns="65306" tIns="32653" rIns="65306" bIns="32653" anchor="ctr">
            <a:prstTxWarp prst="textNoShape">
              <a:avLst/>
            </a:prstTxWarp>
          </a:bodyPr>
          <a:lstStyle/>
          <a:p>
            <a:endParaRPr lang="en-US"/>
          </a:p>
        </p:txBody>
      </p:sp>
      <p:sp>
        <p:nvSpPr>
          <p:cNvPr id="191497" name="Rectangle 12"/>
          <p:cNvSpPr>
            <a:spLocks noChangeArrowheads="1"/>
          </p:cNvSpPr>
          <p:nvPr/>
        </p:nvSpPr>
        <p:spPr bwMode="auto">
          <a:xfrm>
            <a:off x="2753154" y="3510915"/>
            <a:ext cx="225202" cy="328012"/>
          </a:xfrm>
          <a:prstGeom prst="rect">
            <a:avLst/>
          </a:prstGeom>
          <a:noFill/>
          <a:ln w="9525">
            <a:noFill/>
            <a:miter lim="800000"/>
            <a:headEnd/>
            <a:tailEnd/>
          </a:ln>
        </p:spPr>
        <p:txBody>
          <a:bodyPr wrap="none" lIns="65760" tIns="32880" rIns="65760" bIns="32880">
            <a:prstTxWarp prst="textNoShape">
              <a:avLst/>
            </a:prstTxWarp>
            <a:spAutoFit/>
          </a:bodyPr>
          <a:lstStyle/>
          <a:p>
            <a:pPr algn="ctr" eaLnBrk="0" hangingPunct="0"/>
            <a:r>
              <a:rPr lang="en-US" sz="1700" dirty="0" err="1">
                <a:latin typeface="Book Antiqua" charset="0"/>
              </a:rPr>
              <a:t>s</a:t>
            </a:r>
            <a:endParaRPr lang="en-US" sz="1700" dirty="0">
              <a:latin typeface="Book Antiqua" charset="0"/>
            </a:endParaRPr>
          </a:p>
        </p:txBody>
      </p:sp>
      <p:sp>
        <p:nvSpPr>
          <p:cNvPr id="191498" name="Rectangle 13"/>
          <p:cNvSpPr>
            <a:spLocks noChangeArrowheads="1"/>
          </p:cNvSpPr>
          <p:nvPr/>
        </p:nvSpPr>
        <p:spPr bwMode="auto">
          <a:xfrm>
            <a:off x="813078" y="2047875"/>
            <a:ext cx="203913" cy="328012"/>
          </a:xfrm>
          <a:prstGeom prst="rect">
            <a:avLst/>
          </a:prstGeom>
          <a:noFill/>
          <a:ln w="9525">
            <a:noFill/>
            <a:miter lim="800000"/>
            <a:headEnd/>
            <a:tailEnd/>
          </a:ln>
        </p:spPr>
        <p:txBody>
          <a:bodyPr wrap="none" lIns="65760" tIns="32880" rIns="65760" bIns="32880">
            <a:prstTxWarp prst="textNoShape">
              <a:avLst/>
            </a:prstTxWarp>
            <a:spAutoFit/>
          </a:bodyPr>
          <a:lstStyle/>
          <a:p>
            <a:pPr algn="ctr" eaLnBrk="0" hangingPunct="0"/>
            <a:r>
              <a:rPr lang="en-US" sz="1700" dirty="0" err="1">
                <a:latin typeface="Book Antiqua" charset="0"/>
              </a:rPr>
              <a:t>t</a:t>
            </a:r>
            <a:endParaRPr lang="en-US" sz="1700" dirty="0">
              <a:latin typeface="Book Antiqua" charset="0"/>
            </a:endParaRPr>
          </a:p>
        </p:txBody>
      </p:sp>
      <p:sp>
        <p:nvSpPr>
          <p:cNvPr id="191499" name="Rectangle 14"/>
          <p:cNvSpPr>
            <a:spLocks noChangeArrowheads="1"/>
          </p:cNvSpPr>
          <p:nvPr/>
        </p:nvSpPr>
        <p:spPr bwMode="auto">
          <a:xfrm>
            <a:off x="2420225" y="2166938"/>
            <a:ext cx="402109" cy="281846"/>
          </a:xfrm>
          <a:prstGeom prst="rect">
            <a:avLst/>
          </a:prstGeom>
          <a:noFill/>
          <a:ln w="9525">
            <a:noFill/>
            <a:miter lim="800000"/>
            <a:headEnd/>
            <a:tailEnd/>
          </a:ln>
        </p:spPr>
        <p:txBody>
          <a:bodyPr wrap="none" lIns="65760" tIns="32880" rIns="65760" bIns="32880">
            <a:prstTxWarp prst="textNoShape">
              <a:avLst/>
            </a:prstTxWarp>
            <a:spAutoFit/>
          </a:bodyPr>
          <a:lstStyle/>
          <a:p>
            <a:pPr algn="ctr" eaLnBrk="0" hangingPunct="0"/>
            <a:r>
              <a:rPr lang="en-US" sz="1400" dirty="0">
                <a:latin typeface="Book Antiqua" charset="0"/>
              </a:rPr>
              <a:t>1, 1</a:t>
            </a:r>
          </a:p>
        </p:txBody>
      </p:sp>
      <p:sp>
        <p:nvSpPr>
          <p:cNvPr id="191500" name="Rectangle 15"/>
          <p:cNvSpPr>
            <a:spLocks noChangeArrowheads="1"/>
          </p:cNvSpPr>
          <p:nvPr/>
        </p:nvSpPr>
        <p:spPr bwMode="auto">
          <a:xfrm>
            <a:off x="591425" y="2304098"/>
            <a:ext cx="402109" cy="281846"/>
          </a:xfrm>
          <a:prstGeom prst="rect">
            <a:avLst/>
          </a:prstGeom>
          <a:noFill/>
          <a:ln w="9525">
            <a:noFill/>
            <a:miter lim="800000"/>
            <a:headEnd/>
            <a:tailEnd/>
          </a:ln>
        </p:spPr>
        <p:txBody>
          <a:bodyPr wrap="none" lIns="65760" tIns="32880" rIns="65760" bIns="32880">
            <a:prstTxWarp prst="textNoShape">
              <a:avLst/>
            </a:prstTxWarp>
            <a:spAutoFit/>
          </a:bodyPr>
          <a:lstStyle/>
          <a:p>
            <a:pPr algn="ctr" eaLnBrk="0" hangingPunct="0"/>
            <a:r>
              <a:rPr lang="en-US" sz="1400" dirty="0">
                <a:latin typeface="Book Antiqua" charset="0"/>
              </a:rPr>
              <a:t>0, 1</a:t>
            </a:r>
          </a:p>
        </p:txBody>
      </p:sp>
      <p:sp>
        <p:nvSpPr>
          <p:cNvPr id="191501" name="Rectangle 16"/>
          <p:cNvSpPr>
            <a:spLocks noChangeArrowheads="1"/>
          </p:cNvSpPr>
          <p:nvPr/>
        </p:nvSpPr>
        <p:spPr bwMode="auto">
          <a:xfrm>
            <a:off x="835265" y="3538538"/>
            <a:ext cx="402109" cy="281846"/>
          </a:xfrm>
          <a:prstGeom prst="rect">
            <a:avLst/>
          </a:prstGeom>
          <a:noFill/>
          <a:ln w="9525">
            <a:noFill/>
            <a:miter lim="800000"/>
            <a:headEnd/>
            <a:tailEnd/>
          </a:ln>
        </p:spPr>
        <p:txBody>
          <a:bodyPr wrap="none" lIns="65760" tIns="32880" rIns="65760" bIns="32880">
            <a:prstTxWarp prst="textNoShape">
              <a:avLst/>
            </a:prstTxWarp>
            <a:spAutoFit/>
          </a:bodyPr>
          <a:lstStyle/>
          <a:p>
            <a:pPr algn="ctr" eaLnBrk="0" hangingPunct="0"/>
            <a:r>
              <a:rPr lang="en-US" sz="1400" dirty="0">
                <a:latin typeface="Book Antiqua" charset="0"/>
              </a:rPr>
              <a:t>0, 0</a:t>
            </a:r>
          </a:p>
        </p:txBody>
      </p:sp>
      <p:sp>
        <p:nvSpPr>
          <p:cNvPr id="191502" name="Rectangle 17"/>
          <p:cNvSpPr>
            <a:spLocks noChangeArrowheads="1"/>
          </p:cNvSpPr>
          <p:nvPr/>
        </p:nvSpPr>
        <p:spPr bwMode="auto">
          <a:xfrm>
            <a:off x="2359265" y="3538538"/>
            <a:ext cx="402109" cy="281846"/>
          </a:xfrm>
          <a:prstGeom prst="rect">
            <a:avLst/>
          </a:prstGeom>
          <a:noFill/>
          <a:ln w="9525">
            <a:noFill/>
            <a:miter lim="800000"/>
            <a:headEnd/>
            <a:tailEnd/>
          </a:ln>
        </p:spPr>
        <p:txBody>
          <a:bodyPr wrap="none" lIns="65760" tIns="32880" rIns="65760" bIns="32880">
            <a:prstTxWarp prst="textNoShape">
              <a:avLst/>
            </a:prstTxWarp>
            <a:spAutoFit/>
          </a:bodyPr>
          <a:lstStyle/>
          <a:p>
            <a:pPr algn="ctr" eaLnBrk="0" hangingPunct="0"/>
            <a:r>
              <a:rPr lang="en-US" sz="1400" dirty="0">
                <a:latin typeface="Book Antiqua" charset="0"/>
              </a:rPr>
              <a:t>1, 0</a:t>
            </a:r>
          </a:p>
        </p:txBody>
      </p:sp>
      <p:sp>
        <p:nvSpPr>
          <p:cNvPr id="191503" name="Freeform 18"/>
          <p:cNvSpPr>
            <a:spLocks/>
          </p:cNvSpPr>
          <p:nvPr/>
        </p:nvSpPr>
        <p:spPr bwMode="auto">
          <a:xfrm>
            <a:off x="4389120" y="2423160"/>
            <a:ext cx="1464310" cy="1052513"/>
          </a:xfrm>
          <a:custGeom>
            <a:avLst/>
            <a:gdLst>
              <a:gd name="T0" fmla="*/ 1371600 w 1153"/>
              <a:gd name="T1" fmla="*/ 0 h 1105"/>
              <a:gd name="T2" fmla="*/ 0 w 1153"/>
              <a:gd name="T3" fmla="*/ 1371600 h 1105"/>
              <a:gd name="T4" fmla="*/ 1828800 w 1153"/>
              <a:gd name="T5" fmla="*/ 1752600 h 1105"/>
              <a:gd name="T6" fmla="*/ 1371600 w 1153"/>
              <a:gd name="T7" fmla="*/ 0 h 1105"/>
              <a:gd name="T8" fmla="*/ 0 60000 65536"/>
              <a:gd name="T9" fmla="*/ 0 60000 65536"/>
              <a:gd name="T10" fmla="*/ 0 60000 65536"/>
              <a:gd name="T11" fmla="*/ 0 60000 65536"/>
              <a:gd name="T12" fmla="*/ 0 w 1153"/>
              <a:gd name="T13" fmla="*/ 0 h 1105"/>
              <a:gd name="T14" fmla="*/ 1153 w 1153"/>
              <a:gd name="T15" fmla="*/ 1105 h 1105"/>
            </a:gdLst>
            <a:ahLst/>
            <a:cxnLst>
              <a:cxn ang="T8">
                <a:pos x="T0" y="T1"/>
              </a:cxn>
              <a:cxn ang="T9">
                <a:pos x="T2" y="T3"/>
              </a:cxn>
              <a:cxn ang="T10">
                <a:pos x="T4" y="T5"/>
              </a:cxn>
              <a:cxn ang="T11">
                <a:pos x="T6" y="T7"/>
              </a:cxn>
            </a:cxnLst>
            <a:rect l="T12" t="T13" r="T14" b="T15"/>
            <a:pathLst>
              <a:path w="1153" h="1105">
                <a:moveTo>
                  <a:pt x="864" y="0"/>
                </a:moveTo>
                <a:lnTo>
                  <a:pt x="0" y="864"/>
                </a:lnTo>
                <a:lnTo>
                  <a:pt x="1152" y="1104"/>
                </a:lnTo>
                <a:lnTo>
                  <a:pt x="864" y="0"/>
                </a:lnTo>
              </a:path>
            </a:pathLst>
          </a:custGeom>
          <a:noFill/>
          <a:ln w="12700" cap="rnd">
            <a:solidFill>
              <a:schemeClr val="tx1"/>
            </a:solidFill>
            <a:round/>
            <a:headEnd/>
            <a:tailEnd/>
          </a:ln>
        </p:spPr>
        <p:txBody>
          <a:bodyPr lIns="65306" tIns="32653" rIns="65306" bIns="32653">
            <a:prstTxWarp prst="textNoShape">
              <a:avLst/>
            </a:prstTxWarp>
          </a:bodyPr>
          <a:lstStyle/>
          <a:p>
            <a:endParaRPr lang="en-US"/>
          </a:p>
        </p:txBody>
      </p:sp>
      <p:sp>
        <p:nvSpPr>
          <p:cNvPr id="191504" name="Line 19"/>
          <p:cNvSpPr>
            <a:spLocks noChangeShapeType="1"/>
          </p:cNvSpPr>
          <p:nvPr/>
        </p:nvSpPr>
        <p:spPr bwMode="auto">
          <a:xfrm>
            <a:off x="4899661" y="2866073"/>
            <a:ext cx="826770" cy="241935"/>
          </a:xfrm>
          <a:prstGeom prst="line">
            <a:avLst/>
          </a:prstGeom>
          <a:noFill/>
          <a:ln w="25400">
            <a:solidFill>
              <a:schemeClr val="tx1"/>
            </a:solidFill>
            <a:round/>
            <a:headEnd type="none" w="sm" len="sm"/>
            <a:tailEnd type="none" w="sm" len="sm"/>
          </a:ln>
        </p:spPr>
        <p:txBody>
          <a:bodyPr wrap="none" lIns="65306" tIns="32653" rIns="65306" bIns="32653" anchor="ctr">
            <a:prstTxWarp prst="textNoShape">
              <a:avLst/>
            </a:prstTxWarp>
          </a:bodyPr>
          <a:lstStyle/>
          <a:p>
            <a:endParaRPr lang="en-US"/>
          </a:p>
        </p:txBody>
      </p:sp>
      <p:sp>
        <p:nvSpPr>
          <p:cNvPr id="191505" name="Line 20"/>
          <p:cNvSpPr>
            <a:spLocks noChangeShapeType="1"/>
          </p:cNvSpPr>
          <p:nvPr/>
        </p:nvSpPr>
        <p:spPr bwMode="auto">
          <a:xfrm flipH="1">
            <a:off x="4968241" y="2979420"/>
            <a:ext cx="318770" cy="355283"/>
          </a:xfrm>
          <a:prstGeom prst="line">
            <a:avLst/>
          </a:prstGeom>
          <a:noFill/>
          <a:ln w="25400">
            <a:solidFill>
              <a:schemeClr val="tx1"/>
            </a:solidFill>
            <a:round/>
            <a:headEnd type="none" w="sm" len="sm"/>
            <a:tailEnd type="none" w="sm" len="sm"/>
          </a:ln>
        </p:spPr>
        <p:txBody>
          <a:bodyPr wrap="none" lIns="65306" tIns="32653" rIns="65306" bIns="32653" anchor="ctr">
            <a:prstTxWarp prst="textNoShape">
              <a:avLst/>
            </a:prstTxWarp>
          </a:bodyPr>
          <a:lstStyle/>
          <a:p>
            <a:endParaRPr lang="en-US"/>
          </a:p>
        </p:txBody>
      </p:sp>
      <p:sp>
        <p:nvSpPr>
          <p:cNvPr id="191506" name="Freeform 21"/>
          <p:cNvSpPr>
            <a:spLocks/>
          </p:cNvSpPr>
          <p:nvPr/>
        </p:nvSpPr>
        <p:spPr bwMode="auto">
          <a:xfrm>
            <a:off x="1391920" y="2613660"/>
            <a:ext cx="783590" cy="587693"/>
          </a:xfrm>
          <a:custGeom>
            <a:avLst/>
            <a:gdLst>
              <a:gd name="T0" fmla="*/ 0 w 617"/>
              <a:gd name="T1" fmla="*/ 0 h 617"/>
              <a:gd name="T2" fmla="*/ 393700 w 617"/>
              <a:gd name="T3" fmla="*/ 977900 h 617"/>
              <a:gd name="T4" fmla="*/ 977900 w 617"/>
              <a:gd name="T5" fmla="*/ 685800 h 617"/>
              <a:gd name="T6" fmla="*/ 0 w 617"/>
              <a:gd name="T7" fmla="*/ 0 h 617"/>
              <a:gd name="T8" fmla="*/ 0 60000 65536"/>
              <a:gd name="T9" fmla="*/ 0 60000 65536"/>
              <a:gd name="T10" fmla="*/ 0 60000 65536"/>
              <a:gd name="T11" fmla="*/ 0 60000 65536"/>
              <a:gd name="T12" fmla="*/ 0 w 617"/>
              <a:gd name="T13" fmla="*/ 0 h 617"/>
              <a:gd name="T14" fmla="*/ 617 w 617"/>
              <a:gd name="T15" fmla="*/ 617 h 617"/>
            </a:gdLst>
            <a:ahLst/>
            <a:cxnLst>
              <a:cxn ang="T8">
                <a:pos x="T0" y="T1"/>
              </a:cxn>
              <a:cxn ang="T9">
                <a:pos x="T2" y="T3"/>
              </a:cxn>
              <a:cxn ang="T10">
                <a:pos x="T4" y="T5"/>
              </a:cxn>
              <a:cxn ang="T11">
                <a:pos x="T6" y="T7"/>
              </a:cxn>
            </a:cxnLst>
            <a:rect l="T12" t="T13" r="T14" b="T15"/>
            <a:pathLst>
              <a:path w="617" h="617">
                <a:moveTo>
                  <a:pt x="0" y="0"/>
                </a:moveTo>
                <a:lnTo>
                  <a:pt x="248" y="616"/>
                </a:lnTo>
                <a:lnTo>
                  <a:pt x="616" y="432"/>
                </a:lnTo>
                <a:lnTo>
                  <a:pt x="0" y="0"/>
                </a:lnTo>
              </a:path>
            </a:pathLst>
          </a:custGeom>
          <a:noFill/>
          <a:ln w="12700" cap="rnd">
            <a:solidFill>
              <a:schemeClr val="bg2"/>
            </a:solidFill>
            <a:prstDash val="lgDash"/>
            <a:round/>
            <a:headEnd/>
            <a:tailEnd/>
          </a:ln>
        </p:spPr>
        <p:txBody>
          <a:bodyPr lIns="65306" tIns="32653" rIns="65306" bIns="32653">
            <a:prstTxWarp prst="textNoShape">
              <a:avLst/>
            </a:prstTxWarp>
          </a:bodyPr>
          <a:lstStyle/>
          <a:p>
            <a:endParaRPr lang="en-US"/>
          </a:p>
        </p:txBody>
      </p:sp>
      <p:sp>
        <p:nvSpPr>
          <p:cNvPr id="191507" name="Line 22"/>
          <p:cNvSpPr>
            <a:spLocks noChangeShapeType="1"/>
          </p:cNvSpPr>
          <p:nvPr/>
        </p:nvSpPr>
        <p:spPr bwMode="auto">
          <a:xfrm flipV="1">
            <a:off x="2556510" y="2423160"/>
            <a:ext cx="2929890" cy="131445"/>
          </a:xfrm>
          <a:prstGeom prst="line">
            <a:avLst/>
          </a:prstGeom>
          <a:noFill/>
          <a:ln w="12700">
            <a:solidFill>
              <a:schemeClr val="tx1"/>
            </a:solidFill>
            <a:prstDash val="dash"/>
            <a:round/>
            <a:headEnd type="none" w="sm" len="sm"/>
            <a:tailEnd type="stealth" w="med" len="med"/>
          </a:ln>
        </p:spPr>
        <p:txBody>
          <a:bodyPr wrap="none" lIns="65306" tIns="32653" rIns="65306" bIns="32653" anchor="ctr">
            <a:prstTxWarp prst="textNoShape">
              <a:avLst/>
            </a:prstTxWarp>
          </a:bodyPr>
          <a:lstStyle/>
          <a:p>
            <a:endParaRPr lang="en-US"/>
          </a:p>
        </p:txBody>
      </p:sp>
      <p:sp>
        <p:nvSpPr>
          <p:cNvPr id="191508" name="Line 23"/>
          <p:cNvSpPr>
            <a:spLocks noChangeShapeType="1"/>
          </p:cNvSpPr>
          <p:nvPr/>
        </p:nvSpPr>
        <p:spPr bwMode="auto">
          <a:xfrm>
            <a:off x="2556510" y="3217545"/>
            <a:ext cx="1832610" cy="28575"/>
          </a:xfrm>
          <a:prstGeom prst="line">
            <a:avLst/>
          </a:prstGeom>
          <a:noFill/>
          <a:ln w="12700">
            <a:solidFill>
              <a:schemeClr val="tx1"/>
            </a:solidFill>
            <a:prstDash val="dash"/>
            <a:round/>
            <a:headEnd type="none" w="sm" len="sm"/>
            <a:tailEnd type="stealth" w="med" len="med"/>
          </a:ln>
        </p:spPr>
        <p:txBody>
          <a:bodyPr wrap="none" lIns="65306" tIns="32653" rIns="65306" bIns="32653" anchor="ctr">
            <a:prstTxWarp prst="textNoShape">
              <a:avLst/>
            </a:prstTxWarp>
          </a:bodyPr>
          <a:lstStyle/>
          <a:p>
            <a:endParaRPr lang="en-US"/>
          </a:p>
        </p:txBody>
      </p:sp>
      <p:sp>
        <p:nvSpPr>
          <p:cNvPr id="191509" name="Line 24"/>
          <p:cNvSpPr>
            <a:spLocks noChangeShapeType="1"/>
          </p:cNvSpPr>
          <p:nvPr/>
        </p:nvSpPr>
        <p:spPr bwMode="auto">
          <a:xfrm>
            <a:off x="2194560" y="3017520"/>
            <a:ext cx="365760" cy="51435"/>
          </a:xfrm>
          <a:prstGeom prst="line">
            <a:avLst/>
          </a:prstGeom>
          <a:noFill/>
          <a:ln w="12700">
            <a:solidFill>
              <a:schemeClr val="bg2"/>
            </a:solidFill>
            <a:prstDash val="dash"/>
            <a:round/>
            <a:headEnd type="none" w="sm" len="sm"/>
            <a:tailEnd type="none" w="sm" len="sm"/>
          </a:ln>
        </p:spPr>
        <p:txBody>
          <a:bodyPr wrap="none" lIns="65306" tIns="32653" rIns="65306" bIns="32653" anchor="ctr">
            <a:prstTxWarp prst="textNoShape">
              <a:avLst/>
            </a:prstTxWarp>
          </a:bodyPr>
          <a:lstStyle/>
          <a:p>
            <a:endParaRPr lang="en-US"/>
          </a:p>
        </p:txBody>
      </p:sp>
      <p:sp>
        <p:nvSpPr>
          <p:cNvPr id="191510" name="Rectangle 25"/>
          <p:cNvSpPr>
            <a:spLocks noChangeArrowheads="1"/>
          </p:cNvSpPr>
          <p:nvPr/>
        </p:nvSpPr>
        <p:spPr bwMode="auto">
          <a:xfrm>
            <a:off x="4824075" y="2166938"/>
            <a:ext cx="1333541" cy="281846"/>
          </a:xfrm>
          <a:prstGeom prst="rect">
            <a:avLst/>
          </a:prstGeom>
          <a:noFill/>
          <a:ln w="9525">
            <a:noFill/>
            <a:miter lim="800000"/>
            <a:headEnd/>
            <a:tailEnd/>
          </a:ln>
        </p:spPr>
        <p:txBody>
          <a:bodyPr wrap="none" lIns="65760" tIns="32880" rIns="65760" bIns="32880">
            <a:prstTxWarp prst="textNoShape">
              <a:avLst/>
            </a:prstTxWarp>
            <a:spAutoFit/>
          </a:bodyPr>
          <a:lstStyle/>
          <a:p>
            <a:pPr algn="ctr" eaLnBrk="0" hangingPunct="0"/>
            <a:r>
              <a:rPr lang="en-US" sz="1400" dirty="0">
                <a:latin typeface="Book Antiqua" charset="0"/>
              </a:rPr>
              <a:t>(</a:t>
            </a:r>
            <a:r>
              <a:rPr lang="en-US" sz="1400" dirty="0" err="1">
                <a:latin typeface="Book Antiqua" charset="0"/>
              </a:rPr>
              <a:t>s</a:t>
            </a:r>
            <a:r>
              <a:rPr lang="en-US" sz="1400" dirty="0">
                <a:latin typeface="Book Antiqua" charset="0"/>
              </a:rPr>
              <a:t>, </a:t>
            </a:r>
            <a:r>
              <a:rPr lang="en-US" sz="1400" dirty="0" err="1">
                <a:latin typeface="Book Antiqua" charset="0"/>
              </a:rPr>
              <a:t>t</a:t>
            </a:r>
            <a:r>
              <a:rPr lang="en-US" sz="1400" dirty="0">
                <a:latin typeface="Book Antiqua" charset="0"/>
              </a:rPr>
              <a:t>) = (0.2, 0.8)</a:t>
            </a:r>
          </a:p>
        </p:txBody>
      </p:sp>
      <p:sp>
        <p:nvSpPr>
          <p:cNvPr id="191511" name="Rectangle 26"/>
          <p:cNvSpPr>
            <a:spLocks noChangeArrowheads="1"/>
          </p:cNvSpPr>
          <p:nvPr/>
        </p:nvSpPr>
        <p:spPr bwMode="auto">
          <a:xfrm>
            <a:off x="3627867" y="2989898"/>
            <a:ext cx="790987" cy="281846"/>
          </a:xfrm>
          <a:prstGeom prst="rect">
            <a:avLst/>
          </a:prstGeom>
          <a:noFill/>
          <a:ln w="9525">
            <a:noFill/>
            <a:miter lim="800000"/>
            <a:headEnd/>
            <a:tailEnd/>
          </a:ln>
        </p:spPr>
        <p:txBody>
          <a:bodyPr wrap="none" lIns="65760" tIns="32880" rIns="65760" bIns="32880">
            <a:prstTxWarp prst="textNoShape">
              <a:avLst/>
            </a:prstTxWarp>
            <a:spAutoFit/>
          </a:bodyPr>
          <a:lstStyle/>
          <a:p>
            <a:pPr algn="ctr" eaLnBrk="0" hangingPunct="0"/>
            <a:r>
              <a:rPr lang="en-US" sz="1400" dirty="0">
                <a:latin typeface="Book Antiqua" charset="0"/>
              </a:rPr>
              <a:t>(0.4, 0.2)</a:t>
            </a:r>
          </a:p>
        </p:txBody>
      </p:sp>
      <p:sp>
        <p:nvSpPr>
          <p:cNvPr id="191512" name="Rectangle 27"/>
          <p:cNvSpPr>
            <a:spLocks noChangeArrowheads="1"/>
          </p:cNvSpPr>
          <p:nvPr/>
        </p:nvSpPr>
        <p:spPr bwMode="auto">
          <a:xfrm>
            <a:off x="5517627" y="3492818"/>
            <a:ext cx="790987" cy="281846"/>
          </a:xfrm>
          <a:prstGeom prst="rect">
            <a:avLst/>
          </a:prstGeom>
          <a:noFill/>
          <a:ln w="9525">
            <a:noFill/>
            <a:miter lim="800000"/>
            <a:headEnd/>
            <a:tailEnd/>
          </a:ln>
        </p:spPr>
        <p:txBody>
          <a:bodyPr wrap="none" lIns="65760" tIns="32880" rIns="65760" bIns="32880">
            <a:prstTxWarp prst="textNoShape">
              <a:avLst/>
            </a:prstTxWarp>
            <a:spAutoFit/>
          </a:bodyPr>
          <a:lstStyle/>
          <a:p>
            <a:pPr algn="ctr" eaLnBrk="0" hangingPunct="0"/>
            <a:r>
              <a:rPr lang="en-US" sz="1400" dirty="0">
                <a:latin typeface="Book Antiqua" charset="0"/>
              </a:rPr>
              <a:t>(0.8, 0.4)</a:t>
            </a:r>
          </a:p>
        </p:txBody>
      </p:sp>
      <p:sp>
        <p:nvSpPr>
          <p:cNvPr id="191513" name="Rectangle 28"/>
          <p:cNvSpPr>
            <a:spLocks noChangeArrowheads="1"/>
          </p:cNvSpPr>
          <p:nvPr/>
        </p:nvSpPr>
        <p:spPr bwMode="auto">
          <a:xfrm>
            <a:off x="5538006" y="2349818"/>
            <a:ext cx="262547" cy="281846"/>
          </a:xfrm>
          <a:prstGeom prst="rect">
            <a:avLst/>
          </a:prstGeom>
          <a:noFill/>
          <a:ln w="9525">
            <a:noFill/>
            <a:miter lim="800000"/>
            <a:headEnd/>
            <a:tailEnd/>
          </a:ln>
        </p:spPr>
        <p:txBody>
          <a:bodyPr wrap="none" lIns="65760" tIns="32880" rIns="65760" bIns="32880">
            <a:prstTxWarp prst="textNoShape">
              <a:avLst/>
            </a:prstTxWarp>
            <a:spAutoFit/>
          </a:bodyPr>
          <a:lstStyle/>
          <a:p>
            <a:pPr algn="ctr" eaLnBrk="0" hangingPunct="0"/>
            <a:r>
              <a:rPr lang="en-US" sz="1400" dirty="0">
                <a:latin typeface="Book Antiqua" charset="0"/>
              </a:rPr>
              <a:t>A</a:t>
            </a:r>
          </a:p>
        </p:txBody>
      </p:sp>
      <p:sp>
        <p:nvSpPr>
          <p:cNvPr id="191514" name="Rectangle 29"/>
          <p:cNvSpPr>
            <a:spLocks noChangeArrowheads="1"/>
          </p:cNvSpPr>
          <p:nvPr/>
        </p:nvSpPr>
        <p:spPr bwMode="auto">
          <a:xfrm>
            <a:off x="4206925" y="3309938"/>
            <a:ext cx="242472" cy="281846"/>
          </a:xfrm>
          <a:prstGeom prst="rect">
            <a:avLst/>
          </a:prstGeom>
          <a:noFill/>
          <a:ln w="9525">
            <a:noFill/>
            <a:miter lim="800000"/>
            <a:headEnd/>
            <a:tailEnd/>
          </a:ln>
        </p:spPr>
        <p:txBody>
          <a:bodyPr wrap="none" lIns="65760" tIns="32880" rIns="65760" bIns="32880">
            <a:prstTxWarp prst="textNoShape">
              <a:avLst/>
            </a:prstTxWarp>
            <a:spAutoFit/>
          </a:bodyPr>
          <a:lstStyle/>
          <a:p>
            <a:pPr algn="ctr" eaLnBrk="0" hangingPunct="0"/>
            <a:r>
              <a:rPr lang="en-US" sz="1400" dirty="0">
                <a:latin typeface="Book Antiqua" charset="0"/>
              </a:rPr>
              <a:t>B</a:t>
            </a:r>
          </a:p>
        </p:txBody>
      </p:sp>
      <p:sp>
        <p:nvSpPr>
          <p:cNvPr id="191515" name="Rectangle 30"/>
          <p:cNvSpPr>
            <a:spLocks noChangeArrowheads="1"/>
          </p:cNvSpPr>
          <p:nvPr/>
        </p:nvSpPr>
        <p:spPr bwMode="auto">
          <a:xfrm>
            <a:off x="5905628" y="3309938"/>
            <a:ext cx="260093" cy="281846"/>
          </a:xfrm>
          <a:prstGeom prst="rect">
            <a:avLst/>
          </a:prstGeom>
          <a:noFill/>
          <a:ln w="9525">
            <a:noFill/>
            <a:miter lim="800000"/>
            <a:headEnd/>
            <a:tailEnd/>
          </a:ln>
        </p:spPr>
        <p:txBody>
          <a:bodyPr wrap="none" lIns="65760" tIns="32880" rIns="65760" bIns="32880">
            <a:prstTxWarp prst="textNoShape">
              <a:avLst/>
            </a:prstTxWarp>
            <a:spAutoFit/>
          </a:bodyPr>
          <a:lstStyle/>
          <a:p>
            <a:pPr algn="ctr" eaLnBrk="0" hangingPunct="0"/>
            <a:r>
              <a:rPr lang="en-US" sz="1400" dirty="0">
                <a:latin typeface="Book Antiqua" charset="0"/>
              </a:rPr>
              <a:t>C</a:t>
            </a:r>
          </a:p>
        </p:txBody>
      </p:sp>
      <p:sp>
        <p:nvSpPr>
          <p:cNvPr id="191516" name="Rectangle 31"/>
          <p:cNvSpPr>
            <a:spLocks noChangeArrowheads="1"/>
          </p:cNvSpPr>
          <p:nvPr/>
        </p:nvSpPr>
        <p:spPr bwMode="auto">
          <a:xfrm>
            <a:off x="1170143" y="2459355"/>
            <a:ext cx="222573" cy="281846"/>
          </a:xfrm>
          <a:prstGeom prst="rect">
            <a:avLst/>
          </a:prstGeom>
          <a:noFill/>
          <a:ln w="9525">
            <a:noFill/>
            <a:miter lim="800000"/>
            <a:headEnd/>
            <a:tailEnd/>
          </a:ln>
        </p:spPr>
        <p:txBody>
          <a:bodyPr wrap="none" lIns="65760" tIns="32880" rIns="65760" bIns="32880">
            <a:prstTxWarp prst="textNoShape">
              <a:avLst/>
            </a:prstTxWarp>
            <a:spAutoFit/>
          </a:bodyPr>
          <a:lstStyle/>
          <a:p>
            <a:pPr algn="ctr" eaLnBrk="0" hangingPunct="0"/>
            <a:r>
              <a:rPr lang="en-US" sz="1400" dirty="0">
                <a:solidFill>
                  <a:schemeClr val="bg2"/>
                </a:solidFill>
                <a:latin typeface="Book Antiqua" charset="0"/>
              </a:rPr>
              <a:t>a</a:t>
            </a:r>
          </a:p>
        </p:txBody>
      </p:sp>
      <p:sp>
        <p:nvSpPr>
          <p:cNvPr id="191517" name="Rectangle 32"/>
          <p:cNvSpPr>
            <a:spLocks noChangeArrowheads="1"/>
          </p:cNvSpPr>
          <p:nvPr/>
        </p:nvSpPr>
        <p:spPr bwMode="auto">
          <a:xfrm>
            <a:off x="1530491" y="3172778"/>
            <a:ext cx="232128" cy="281846"/>
          </a:xfrm>
          <a:prstGeom prst="rect">
            <a:avLst/>
          </a:prstGeom>
          <a:noFill/>
          <a:ln w="9525">
            <a:noFill/>
            <a:miter lim="800000"/>
            <a:headEnd/>
            <a:tailEnd/>
          </a:ln>
        </p:spPr>
        <p:txBody>
          <a:bodyPr wrap="none" lIns="65760" tIns="32880" rIns="65760" bIns="32880">
            <a:prstTxWarp prst="textNoShape">
              <a:avLst/>
            </a:prstTxWarp>
            <a:spAutoFit/>
          </a:bodyPr>
          <a:lstStyle/>
          <a:p>
            <a:pPr algn="ctr" eaLnBrk="0" hangingPunct="0"/>
            <a:r>
              <a:rPr lang="en-US" sz="1400" dirty="0" err="1">
                <a:solidFill>
                  <a:srgbClr val="000000"/>
                </a:solidFill>
                <a:latin typeface="Book Antiqua" charset="0"/>
              </a:rPr>
              <a:t>b</a:t>
            </a:r>
            <a:endParaRPr lang="en-US" sz="1400" dirty="0">
              <a:solidFill>
                <a:srgbClr val="000000"/>
              </a:solidFill>
              <a:latin typeface="Book Antiqua" charset="0"/>
            </a:endParaRPr>
          </a:p>
        </p:txBody>
      </p:sp>
      <p:sp>
        <p:nvSpPr>
          <p:cNvPr id="191518" name="Rectangle 33"/>
          <p:cNvSpPr>
            <a:spLocks noChangeArrowheads="1"/>
          </p:cNvSpPr>
          <p:nvPr/>
        </p:nvSpPr>
        <p:spPr bwMode="auto">
          <a:xfrm>
            <a:off x="2088949" y="2989898"/>
            <a:ext cx="212491" cy="281846"/>
          </a:xfrm>
          <a:prstGeom prst="rect">
            <a:avLst/>
          </a:prstGeom>
          <a:noFill/>
          <a:ln w="9525">
            <a:noFill/>
            <a:miter lim="800000"/>
            <a:headEnd/>
            <a:tailEnd/>
          </a:ln>
        </p:spPr>
        <p:txBody>
          <a:bodyPr wrap="none" lIns="65760" tIns="32880" rIns="65760" bIns="32880">
            <a:prstTxWarp prst="textNoShape">
              <a:avLst/>
            </a:prstTxWarp>
            <a:spAutoFit/>
          </a:bodyPr>
          <a:lstStyle/>
          <a:p>
            <a:pPr algn="ctr" eaLnBrk="0" hangingPunct="0"/>
            <a:r>
              <a:rPr lang="en-US" sz="1400" dirty="0" err="1">
                <a:solidFill>
                  <a:srgbClr val="000000"/>
                </a:solidFill>
                <a:latin typeface="Book Antiqua" charset="0"/>
              </a:rPr>
              <a:t>c</a:t>
            </a:r>
            <a:endParaRPr lang="en-US" sz="1400" dirty="0">
              <a:solidFill>
                <a:srgbClr val="000000"/>
              </a:solidFill>
              <a:latin typeface="Book Antiqua" charset="0"/>
            </a:endParaRPr>
          </a:p>
        </p:txBody>
      </p:sp>
      <p:sp>
        <p:nvSpPr>
          <p:cNvPr id="191519" name="Rectangle 34"/>
          <p:cNvSpPr>
            <a:spLocks noChangeArrowheads="1"/>
          </p:cNvSpPr>
          <p:nvPr/>
        </p:nvSpPr>
        <p:spPr bwMode="auto">
          <a:xfrm>
            <a:off x="1255302" y="1915478"/>
            <a:ext cx="1152076" cy="281846"/>
          </a:xfrm>
          <a:prstGeom prst="rect">
            <a:avLst/>
          </a:prstGeom>
          <a:noFill/>
          <a:ln w="9525">
            <a:noFill/>
            <a:miter lim="800000"/>
            <a:headEnd/>
            <a:tailEnd/>
          </a:ln>
        </p:spPr>
        <p:txBody>
          <a:bodyPr wrap="none" lIns="65760" tIns="32880" rIns="65760" bIns="32880">
            <a:prstTxWarp prst="textNoShape">
              <a:avLst/>
            </a:prstTxWarp>
            <a:spAutoFit/>
          </a:bodyPr>
          <a:lstStyle/>
          <a:p>
            <a:pPr algn="ctr" eaLnBrk="0" hangingPunct="0"/>
            <a:r>
              <a:rPr lang="en-US" sz="1400" dirty="0">
                <a:latin typeface="Times New Roman" charset="0"/>
              </a:rPr>
              <a:t>Texture Space</a:t>
            </a:r>
          </a:p>
        </p:txBody>
      </p:sp>
      <p:sp>
        <p:nvSpPr>
          <p:cNvPr id="191520" name="Rectangle 35"/>
          <p:cNvSpPr>
            <a:spLocks noChangeArrowheads="1"/>
          </p:cNvSpPr>
          <p:nvPr/>
        </p:nvSpPr>
        <p:spPr bwMode="auto">
          <a:xfrm>
            <a:off x="4520392" y="1915478"/>
            <a:ext cx="1084926" cy="281846"/>
          </a:xfrm>
          <a:prstGeom prst="rect">
            <a:avLst/>
          </a:prstGeom>
          <a:noFill/>
          <a:ln w="9525">
            <a:noFill/>
            <a:miter lim="800000"/>
            <a:headEnd/>
            <a:tailEnd/>
          </a:ln>
        </p:spPr>
        <p:txBody>
          <a:bodyPr wrap="none" lIns="65760" tIns="32880" rIns="65760" bIns="32880">
            <a:prstTxWarp prst="textNoShape">
              <a:avLst/>
            </a:prstTxWarp>
            <a:spAutoFit/>
          </a:bodyPr>
          <a:lstStyle/>
          <a:p>
            <a:pPr algn="ctr" eaLnBrk="0" hangingPunct="0"/>
            <a:r>
              <a:rPr lang="en-US" sz="1400" dirty="0">
                <a:latin typeface="Times New Roman" charset="0"/>
              </a:rPr>
              <a:t>Object Space</a:t>
            </a:r>
          </a:p>
        </p:txBody>
      </p:sp>
      <p:sp>
        <p:nvSpPr>
          <p:cNvPr id="191521" name="Freeform 36"/>
          <p:cNvSpPr>
            <a:spLocks/>
          </p:cNvSpPr>
          <p:nvPr/>
        </p:nvSpPr>
        <p:spPr bwMode="auto">
          <a:xfrm>
            <a:off x="4391660" y="2868930"/>
            <a:ext cx="889000" cy="466725"/>
          </a:xfrm>
          <a:custGeom>
            <a:avLst/>
            <a:gdLst>
              <a:gd name="T0" fmla="*/ 630238 w 700"/>
              <a:gd name="T1" fmla="*/ 0 h 490"/>
              <a:gd name="T2" fmla="*/ 1109663 w 700"/>
              <a:gd name="T3" fmla="*/ 182563 h 490"/>
              <a:gd name="T4" fmla="*/ 717550 w 700"/>
              <a:gd name="T5" fmla="*/ 776288 h 490"/>
              <a:gd name="T6" fmla="*/ 0 w 700"/>
              <a:gd name="T7" fmla="*/ 628650 h 490"/>
              <a:gd name="T8" fmla="*/ 630238 w 700"/>
              <a:gd name="T9" fmla="*/ 0 h 490"/>
              <a:gd name="T10" fmla="*/ 0 60000 65536"/>
              <a:gd name="T11" fmla="*/ 0 60000 65536"/>
              <a:gd name="T12" fmla="*/ 0 60000 65536"/>
              <a:gd name="T13" fmla="*/ 0 60000 65536"/>
              <a:gd name="T14" fmla="*/ 0 60000 65536"/>
              <a:gd name="T15" fmla="*/ 0 w 700"/>
              <a:gd name="T16" fmla="*/ 0 h 490"/>
              <a:gd name="T17" fmla="*/ 700 w 700"/>
              <a:gd name="T18" fmla="*/ 490 h 490"/>
            </a:gdLst>
            <a:ahLst/>
            <a:cxnLst>
              <a:cxn ang="T10">
                <a:pos x="T0" y="T1"/>
              </a:cxn>
              <a:cxn ang="T11">
                <a:pos x="T2" y="T3"/>
              </a:cxn>
              <a:cxn ang="T12">
                <a:pos x="T4" y="T5"/>
              </a:cxn>
              <a:cxn ang="T13">
                <a:pos x="T6" y="T7"/>
              </a:cxn>
              <a:cxn ang="T14">
                <a:pos x="T8" y="T9"/>
              </a:cxn>
            </a:cxnLst>
            <a:rect l="T15" t="T16" r="T17" b="T18"/>
            <a:pathLst>
              <a:path w="700" h="490">
                <a:moveTo>
                  <a:pt x="397" y="0"/>
                </a:moveTo>
                <a:lnTo>
                  <a:pt x="699" y="115"/>
                </a:lnTo>
                <a:lnTo>
                  <a:pt x="452" y="489"/>
                </a:lnTo>
                <a:lnTo>
                  <a:pt x="0" y="396"/>
                </a:lnTo>
                <a:lnTo>
                  <a:pt x="397" y="0"/>
                </a:lnTo>
              </a:path>
            </a:pathLst>
          </a:custGeom>
          <a:solidFill>
            <a:schemeClr val="accent2"/>
          </a:solidFill>
          <a:ln w="12700" cap="rnd">
            <a:solidFill>
              <a:schemeClr val="tx1"/>
            </a:solidFill>
            <a:round/>
            <a:headEnd/>
            <a:tailEnd/>
          </a:ln>
        </p:spPr>
        <p:txBody>
          <a:bodyPr lIns="65306" tIns="32653" rIns="65306" bIns="32653">
            <a:prstTxWarp prst="textNoShape">
              <a:avLst/>
            </a:prstTxWarp>
          </a:bodyPr>
          <a:lstStyle/>
          <a:p>
            <a:endParaRPr lang="en-US"/>
          </a:p>
        </p:txBody>
      </p:sp>
      <p:sp>
        <p:nvSpPr>
          <p:cNvPr id="191522" name="Freeform 37"/>
          <p:cNvSpPr>
            <a:spLocks/>
          </p:cNvSpPr>
          <p:nvPr/>
        </p:nvSpPr>
        <p:spPr bwMode="auto">
          <a:xfrm>
            <a:off x="4968240" y="2981325"/>
            <a:ext cx="885190" cy="492443"/>
          </a:xfrm>
          <a:custGeom>
            <a:avLst/>
            <a:gdLst>
              <a:gd name="T0" fmla="*/ 392113 w 697"/>
              <a:gd name="T1" fmla="*/ 0 h 517"/>
              <a:gd name="T2" fmla="*/ 941388 w 697"/>
              <a:gd name="T3" fmla="*/ 207963 h 517"/>
              <a:gd name="T4" fmla="*/ 1104900 w 697"/>
              <a:gd name="T5" fmla="*/ 819150 h 517"/>
              <a:gd name="T6" fmla="*/ 0 w 697"/>
              <a:gd name="T7" fmla="*/ 590550 h 517"/>
              <a:gd name="T8" fmla="*/ 392113 w 697"/>
              <a:gd name="T9" fmla="*/ 0 h 517"/>
              <a:gd name="T10" fmla="*/ 0 60000 65536"/>
              <a:gd name="T11" fmla="*/ 0 60000 65536"/>
              <a:gd name="T12" fmla="*/ 0 60000 65536"/>
              <a:gd name="T13" fmla="*/ 0 60000 65536"/>
              <a:gd name="T14" fmla="*/ 0 60000 65536"/>
              <a:gd name="T15" fmla="*/ 0 w 697"/>
              <a:gd name="T16" fmla="*/ 0 h 517"/>
              <a:gd name="T17" fmla="*/ 697 w 697"/>
              <a:gd name="T18" fmla="*/ 517 h 517"/>
            </a:gdLst>
            <a:ahLst/>
            <a:cxnLst>
              <a:cxn ang="T10">
                <a:pos x="T0" y="T1"/>
              </a:cxn>
              <a:cxn ang="T11">
                <a:pos x="T2" y="T3"/>
              </a:cxn>
              <a:cxn ang="T12">
                <a:pos x="T4" y="T5"/>
              </a:cxn>
              <a:cxn ang="T13">
                <a:pos x="T6" y="T7"/>
              </a:cxn>
              <a:cxn ang="T14">
                <a:pos x="T8" y="T9"/>
              </a:cxn>
            </a:cxnLst>
            <a:rect l="T15" t="T16" r="T17" b="T18"/>
            <a:pathLst>
              <a:path w="697" h="517">
                <a:moveTo>
                  <a:pt x="247" y="0"/>
                </a:moveTo>
                <a:lnTo>
                  <a:pt x="593" y="131"/>
                </a:lnTo>
                <a:lnTo>
                  <a:pt x="696" y="516"/>
                </a:lnTo>
                <a:lnTo>
                  <a:pt x="0" y="372"/>
                </a:lnTo>
                <a:lnTo>
                  <a:pt x="247" y="0"/>
                </a:lnTo>
              </a:path>
            </a:pathLst>
          </a:custGeom>
          <a:solidFill>
            <a:schemeClr val="accent1"/>
          </a:solidFill>
          <a:ln w="12700" cap="rnd">
            <a:solidFill>
              <a:schemeClr val="tx1"/>
            </a:solidFill>
            <a:round/>
            <a:headEnd/>
            <a:tailEnd/>
          </a:ln>
        </p:spPr>
        <p:txBody>
          <a:bodyPr lIns="65306" tIns="32653" rIns="65306" bIns="32653">
            <a:prstTxWarp prst="textNoShape">
              <a:avLst/>
            </a:prstTxWarp>
          </a:bodyPr>
          <a:lstStyle/>
          <a:p>
            <a:endParaRPr lang="en-US"/>
          </a:p>
        </p:txBody>
      </p:sp>
      <p:sp>
        <p:nvSpPr>
          <p:cNvPr id="191523" name="Freeform 38"/>
          <p:cNvSpPr>
            <a:spLocks/>
          </p:cNvSpPr>
          <p:nvPr/>
        </p:nvSpPr>
        <p:spPr bwMode="auto">
          <a:xfrm>
            <a:off x="4904740" y="2427923"/>
            <a:ext cx="817880" cy="673417"/>
          </a:xfrm>
          <a:custGeom>
            <a:avLst/>
            <a:gdLst>
              <a:gd name="T0" fmla="*/ 0 w 644"/>
              <a:gd name="T1" fmla="*/ 727075 h 707"/>
              <a:gd name="T2" fmla="*/ 723900 w 644"/>
              <a:gd name="T3" fmla="*/ 0 h 707"/>
              <a:gd name="T4" fmla="*/ 1020763 w 644"/>
              <a:gd name="T5" fmla="*/ 1120775 h 707"/>
              <a:gd name="T6" fmla="*/ 0 w 644"/>
              <a:gd name="T7" fmla="*/ 727075 h 707"/>
              <a:gd name="T8" fmla="*/ 0 60000 65536"/>
              <a:gd name="T9" fmla="*/ 0 60000 65536"/>
              <a:gd name="T10" fmla="*/ 0 60000 65536"/>
              <a:gd name="T11" fmla="*/ 0 60000 65536"/>
              <a:gd name="T12" fmla="*/ 0 w 644"/>
              <a:gd name="T13" fmla="*/ 0 h 707"/>
              <a:gd name="T14" fmla="*/ 644 w 644"/>
              <a:gd name="T15" fmla="*/ 707 h 707"/>
            </a:gdLst>
            <a:ahLst/>
            <a:cxnLst>
              <a:cxn ang="T8">
                <a:pos x="T0" y="T1"/>
              </a:cxn>
              <a:cxn ang="T9">
                <a:pos x="T2" y="T3"/>
              </a:cxn>
              <a:cxn ang="T10">
                <a:pos x="T4" y="T5"/>
              </a:cxn>
              <a:cxn ang="T11">
                <a:pos x="T6" y="T7"/>
              </a:cxn>
            </a:cxnLst>
            <a:rect l="T12" t="T13" r="T14" b="T15"/>
            <a:pathLst>
              <a:path w="644" h="707">
                <a:moveTo>
                  <a:pt x="0" y="458"/>
                </a:moveTo>
                <a:lnTo>
                  <a:pt x="456" y="0"/>
                </a:lnTo>
                <a:lnTo>
                  <a:pt x="643" y="706"/>
                </a:lnTo>
                <a:lnTo>
                  <a:pt x="0" y="458"/>
                </a:lnTo>
              </a:path>
            </a:pathLst>
          </a:custGeom>
          <a:solidFill>
            <a:schemeClr val="tx2"/>
          </a:solidFill>
          <a:ln w="12700" cap="rnd">
            <a:solidFill>
              <a:schemeClr val="tx1"/>
            </a:solidFill>
            <a:round/>
            <a:headEnd/>
            <a:tailEnd/>
          </a:ln>
        </p:spPr>
        <p:txBody>
          <a:bodyPr lIns="65306" tIns="32653" rIns="65306" bIns="32653">
            <a:prstTxWarp prst="textNoShape">
              <a:avLst/>
            </a:prstTxWarp>
          </a:bodyPr>
          <a:lstStyle/>
          <a:p>
            <a:endParaRPr lang="en-US"/>
          </a:p>
        </p:txBody>
      </p:sp>
      <p:sp>
        <p:nvSpPr>
          <p:cNvPr id="191524" name="Line 39"/>
          <p:cNvSpPr>
            <a:spLocks noChangeShapeType="1"/>
          </p:cNvSpPr>
          <p:nvPr/>
        </p:nvSpPr>
        <p:spPr bwMode="auto">
          <a:xfrm flipV="1">
            <a:off x="1402080" y="2557463"/>
            <a:ext cx="1158240" cy="51435"/>
          </a:xfrm>
          <a:prstGeom prst="line">
            <a:avLst/>
          </a:prstGeom>
          <a:noFill/>
          <a:ln w="12700">
            <a:solidFill>
              <a:schemeClr val="bg2"/>
            </a:solidFill>
            <a:prstDash val="dash"/>
            <a:round/>
            <a:headEnd type="none" w="sm" len="sm"/>
            <a:tailEnd type="none" w="sm" len="sm"/>
          </a:ln>
        </p:spPr>
        <p:txBody>
          <a:bodyPr wrap="none" lIns="65306" tIns="32653" rIns="65306" bIns="32653" anchor="ctr">
            <a:prstTxWarp prst="textNoShape">
              <a:avLst/>
            </a:prstTxWarp>
          </a:bodyPr>
          <a:lstStyle/>
          <a:p>
            <a:endParaRPr lang="en-US"/>
          </a:p>
        </p:txBody>
      </p:sp>
      <p:sp>
        <p:nvSpPr>
          <p:cNvPr id="191525" name="Line 40"/>
          <p:cNvSpPr>
            <a:spLocks noChangeShapeType="1"/>
          </p:cNvSpPr>
          <p:nvPr/>
        </p:nvSpPr>
        <p:spPr bwMode="auto">
          <a:xfrm>
            <a:off x="2560320" y="3066098"/>
            <a:ext cx="3288030" cy="408622"/>
          </a:xfrm>
          <a:prstGeom prst="line">
            <a:avLst/>
          </a:prstGeom>
          <a:noFill/>
          <a:ln w="12700">
            <a:solidFill>
              <a:schemeClr val="tx1"/>
            </a:solidFill>
            <a:prstDash val="dash"/>
            <a:round/>
            <a:headEnd type="none" w="sm" len="sm"/>
            <a:tailEnd type="stealth" w="med" len="med"/>
          </a:ln>
        </p:spPr>
        <p:txBody>
          <a:bodyPr wrap="none" lIns="65306" tIns="32653" rIns="65306" bIns="32653" anchor="ctr">
            <a:prstTxWarp prst="textNoShape">
              <a:avLst/>
            </a:prstTxWarp>
          </a:bodyPr>
          <a:lstStyle/>
          <a:p>
            <a:endParaRPr lang="en-US"/>
          </a:p>
        </p:txBody>
      </p:sp>
      <p:sp>
        <p:nvSpPr>
          <p:cNvPr id="191526" name="Line 41"/>
          <p:cNvSpPr>
            <a:spLocks noChangeShapeType="1"/>
          </p:cNvSpPr>
          <p:nvPr/>
        </p:nvSpPr>
        <p:spPr bwMode="auto">
          <a:xfrm>
            <a:off x="1706880" y="3197543"/>
            <a:ext cx="845820" cy="20002"/>
          </a:xfrm>
          <a:prstGeom prst="line">
            <a:avLst/>
          </a:prstGeom>
          <a:noFill/>
          <a:ln w="12700">
            <a:solidFill>
              <a:schemeClr val="bg2"/>
            </a:solidFill>
            <a:prstDash val="dash"/>
            <a:round/>
            <a:headEnd type="none" w="sm" len="sm"/>
            <a:tailEnd type="none" w="sm" len="sm"/>
          </a:ln>
        </p:spPr>
        <p:txBody>
          <a:bodyPr wrap="none" lIns="65306" tIns="32653" rIns="65306" bIns="32653"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1">
      <a:dk1>
        <a:srgbClr val="141313"/>
      </a:dk1>
      <a:lt1>
        <a:srgbClr val="787972"/>
      </a:lt1>
      <a:dk2>
        <a:srgbClr val="FFEDD6"/>
      </a:dk2>
      <a:lt2>
        <a:srgbClr val="96714E"/>
      </a:lt2>
      <a:accent1>
        <a:srgbClr val="F5BF66"/>
      </a:accent1>
      <a:accent2>
        <a:srgbClr val="D74820"/>
      </a:accent2>
      <a:accent3>
        <a:srgbClr val="58453A"/>
      </a:accent3>
      <a:accent4>
        <a:srgbClr val="FFFFFE"/>
      </a:accent4>
      <a:accent5>
        <a:srgbClr val="F6C066"/>
      </a:accent5>
      <a:accent6>
        <a:srgbClr val="D84820"/>
      </a:accent6>
      <a:hlink>
        <a:srgbClr val="FFFFFE"/>
      </a:hlink>
      <a:folHlink>
        <a:srgbClr val="76777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A47F33"/>
        </a:dk1>
        <a:lt1>
          <a:srgbClr val="FFFFFF"/>
        </a:lt1>
        <a:dk2>
          <a:srgbClr val="483225"/>
        </a:dk2>
        <a:lt2>
          <a:srgbClr val="FFFFFF"/>
        </a:lt2>
        <a:accent1>
          <a:srgbClr val="92BFEB"/>
        </a:accent1>
        <a:accent2>
          <a:srgbClr val="F99D1C"/>
        </a:accent2>
        <a:accent3>
          <a:srgbClr val="B1ADAC"/>
        </a:accent3>
        <a:accent4>
          <a:srgbClr val="DADADA"/>
        </a:accent4>
        <a:accent5>
          <a:srgbClr val="C7DCF3"/>
        </a:accent5>
        <a:accent6>
          <a:srgbClr val="E28E18"/>
        </a:accent6>
        <a:hlink>
          <a:srgbClr val="A4D767"/>
        </a:hlink>
        <a:folHlink>
          <a:srgbClr val="00308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2011PowerPointTemplate">
  <a:themeElements>
    <a:clrScheme name="SIGGRAPH 2011">
      <a:dk1>
        <a:srgbClr val="532903"/>
      </a:dk1>
      <a:lt1>
        <a:srgbClr val="784A2B"/>
      </a:lt1>
      <a:dk2>
        <a:srgbClr val="784A2B"/>
      </a:dk2>
      <a:lt2>
        <a:srgbClr val="96714E"/>
      </a:lt2>
      <a:accent1>
        <a:srgbClr val="78BD57"/>
      </a:accent1>
      <a:accent2>
        <a:srgbClr val="26A85C"/>
      </a:accent2>
      <a:accent3>
        <a:srgbClr val="117D7D"/>
      </a:accent3>
      <a:accent4>
        <a:srgbClr val="78BD57"/>
      </a:accent4>
      <a:accent5>
        <a:srgbClr val="43A7D7"/>
      </a:accent5>
      <a:accent6>
        <a:srgbClr val="0C569E"/>
      </a:accent6>
      <a:hlink>
        <a:srgbClr val="0C569E"/>
      </a:hlink>
      <a:folHlink>
        <a:srgbClr val="117D7D"/>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A47F33"/>
        </a:dk1>
        <a:lt1>
          <a:srgbClr val="FFFFFF"/>
        </a:lt1>
        <a:dk2>
          <a:srgbClr val="483225"/>
        </a:dk2>
        <a:lt2>
          <a:srgbClr val="FFFFFF"/>
        </a:lt2>
        <a:accent1>
          <a:srgbClr val="92BFEB"/>
        </a:accent1>
        <a:accent2>
          <a:srgbClr val="F99D1C"/>
        </a:accent2>
        <a:accent3>
          <a:srgbClr val="B1ADAC"/>
        </a:accent3>
        <a:accent4>
          <a:srgbClr val="DADADA"/>
        </a:accent4>
        <a:accent5>
          <a:srgbClr val="C7DCF3"/>
        </a:accent5>
        <a:accent6>
          <a:srgbClr val="E28E18"/>
        </a:accent6>
        <a:hlink>
          <a:srgbClr val="A4D767"/>
        </a:hlink>
        <a:folHlink>
          <a:srgbClr val="00308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S2011PowerPointTemplate.potx</Template>
  <TotalTime>18504</TotalTime>
  <Words>16288</Words>
  <Application>Microsoft Macintosh PowerPoint</Application>
  <PresentationFormat>Custom</PresentationFormat>
  <Paragraphs>1339</Paragraphs>
  <Slides>109</Slides>
  <Notes>108</Notes>
  <HiddenSlides>0</HiddenSlides>
  <MMClips>0</MMClips>
  <ScaleCrop>false</ScaleCrop>
  <HeadingPairs>
    <vt:vector size="6" baseType="variant">
      <vt:variant>
        <vt:lpstr>Design Template</vt:lpstr>
      </vt:variant>
      <vt:variant>
        <vt:i4>2</vt:i4>
      </vt:variant>
      <vt:variant>
        <vt:lpstr>Embedded OLE Servers</vt:lpstr>
      </vt:variant>
      <vt:variant>
        <vt:i4>2</vt:i4>
      </vt:variant>
      <vt:variant>
        <vt:lpstr>Slide Titles</vt:lpstr>
      </vt:variant>
      <vt:variant>
        <vt:i4>109</vt:i4>
      </vt:variant>
    </vt:vector>
  </HeadingPairs>
  <TitlesOfParts>
    <vt:vector size="113" baseType="lpstr">
      <vt:lpstr>Custom Design</vt:lpstr>
      <vt:lpstr>S2011PowerPointTemplate</vt:lpstr>
      <vt:lpstr>Equation</vt:lpstr>
      <vt:lpstr>Clip</vt:lpstr>
      <vt:lpstr>Introduction to Modern OpenGL Programming</vt:lpstr>
      <vt:lpstr>Agenda</vt:lpstr>
      <vt:lpstr>What Is OpenGL?</vt:lpstr>
      <vt:lpstr>Course Ground Rules</vt:lpstr>
      <vt:lpstr>The Evolution of the OpenGL Pipeline</vt:lpstr>
      <vt:lpstr>In the Beginning …</vt:lpstr>
      <vt:lpstr>The Start of the Programmable Pipeline</vt:lpstr>
      <vt:lpstr>An Evolutionary Change</vt:lpstr>
      <vt:lpstr>The Exclusively Programmable Pipeline</vt:lpstr>
      <vt:lpstr>More Programability</vt:lpstr>
      <vt:lpstr>More Evolution – Context Profiles</vt:lpstr>
      <vt:lpstr>The Latest Pipelines</vt:lpstr>
      <vt:lpstr>Slide 13</vt:lpstr>
      <vt:lpstr>OpenGL Application Development</vt:lpstr>
      <vt:lpstr>A Simplified Pipeline Model</vt:lpstr>
      <vt:lpstr>OpenGL Programming in a Nutshell</vt:lpstr>
      <vt:lpstr>Application Framework Requirements</vt:lpstr>
      <vt:lpstr>Simplifying Working with OpenGL</vt:lpstr>
      <vt:lpstr>Representing Geometric Objects</vt:lpstr>
      <vt:lpstr>OpenGL’s Geometric Primitives</vt:lpstr>
      <vt:lpstr>A First Program</vt:lpstr>
      <vt:lpstr>Our First Program</vt:lpstr>
      <vt:lpstr>Initializing the Cube’s Data</vt:lpstr>
      <vt:lpstr>Initializing the Cube’s Data (cont’d)</vt:lpstr>
      <vt:lpstr>Cube Data</vt:lpstr>
      <vt:lpstr>Cube Data</vt:lpstr>
      <vt:lpstr>Generating a Cube Face from Vertices</vt:lpstr>
      <vt:lpstr>Generating the Cube from Faces</vt:lpstr>
      <vt:lpstr>Vertex Array Objects (VAOs)</vt:lpstr>
      <vt:lpstr>VAOs in Code</vt:lpstr>
      <vt:lpstr>Storing Vertex Attributes</vt:lpstr>
      <vt:lpstr>VBOs in Code</vt:lpstr>
      <vt:lpstr>Connecting Vertex Shaders with Geometric Data</vt:lpstr>
      <vt:lpstr>Vertex Array Code</vt:lpstr>
      <vt:lpstr>Drawing Geometric Primitives</vt:lpstr>
      <vt:lpstr>Shaders and GLSL</vt:lpstr>
      <vt:lpstr>GLSL Data Types</vt:lpstr>
      <vt:lpstr>Operators</vt:lpstr>
      <vt:lpstr>Components and Swizzling</vt:lpstr>
      <vt:lpstr>Qualifiers</vt:lpstr>
      <vt:lpstr>Flow Control</vt:lpstr>
      <vt:lpstr>Functions</vt:lpstr>
      <vt:lpstr>Built-in Variables</vt:lpstr>
      <vt:lpstr>Simple Vertex Shader for Cube Example</vt:lpstr>
      <vt:lpstr>The Simplest Fragment Shader</vt:lpstr>
      <vt:lpstr>Getting Your Shaders into OpenGL</vt:lpstr>
      <vt:lpstr>A Simpler Way</vt:lpstr>
      <vt:lpstr>Associating Shader Variables and Data</vt:lpstr>
      <vt:lpstr>Determining Locations After Linking</vt:lpstr>
      <vt:lpstr>Initializing Uniform Variable Values</vt:lpstr>
      <vt:lpstr>Finishing the Cube Program</vt:lpstr>
      <vt:lpstr>Slide 52</vt:lpstr>
      <vt:lpstr>Vertex Shader Examples</vt:lpstr>
      <vt:lpstr>Slide 54</vt:lpstr>
      <vt:lpstr>Camera Analogy</vt:lpstr>
      <vt:lpstr>Transfomations … Magical Mathematics</vt:lpstr>
      <vt:lpstr>Camera Analogy and Transformations</vt:lpstr>
      <vt:lpstr>3D Transformations</vt:lpstr>
      <vt:lpstr>Specifying What You Can See</vt:lpstr>
      <vt:lpstr>Specifying What You Can See (cont’d)</vt:lpstr>
      <vt:lpstr>Viewing Transformations</vt:lpstr>
      <vt:lpstr>Translation</vt:lpstr>
      <vt:lpstr>Scale</vt:lpstr>
      <vt:lpstr>Rotation</vt:lpstr>
      <vt:lpstr>Vertex Shader for Rotation of Cube</vt:lpstr>
      <vt:lpstr>Vertex Shader for Rotation of Cube</vt:lpstr>
      <vt:lpstr>Vertex Shader for Rotation of Cube</vt:lpstr>
      <vt:lpstr>Sending Angles from Application</vt:lpstr>
      <vt:lpstr>Vertex Lighting</vt:lpstr>
      <vt:lpstr>Lighting Principles</vt:lpstr>
      <vt:lpstr>Modified Phong Model</vt:lpstr>
      <vt:lpstr>The Modified Phong Model</vt:lpstr>
      <vt:lpstr>How OpenGL Simulates Lights</vt:lpstr>
      <vt:lpstr>Surface Normals</vt:lpstr>
      <vt:lpstr>Material Properties</vt:lpstr>
      <vt:lpstr>Adding Lighting to Cube</vt:lpstr>
      <vt:lpstr>Adding Lighting to Cube</vt:lpstr>
      <vt:lpstr>Adding Lighting to Cube</vt:lpstr>
      <vt:lpstr>Shader Examples</vt:lpstr>
      <vt:lpstr>Fragment Shaders</vt:lpstr>
      <vt:lpstr>Per Fragment Lighting</vt:lpstr>
      <vt:lpstr>Shader Examples</vt:lpstr>
      <vt:lpstr>Height Fields</vt:lpstr>
      <vt:lpstr>Displaying a Height Field</vt:lpstr>
      <vt:lpstr>Time Varying Vertex Shader</vt:lpstr>
      <vt:lpstr>Mesh Display</vt:lpstr>
      <vt:lpstr>Adding Lighting</vt:lpstr>
      <vt:lpstr>Mesh Shader</vt:lpstr>
      <vt:lpstr>Mesh Shader (cont’d)</vt:lpstr>
      <vt:lpstr>Shaded Mesh</vt:lpstr>
      <vt:lpstr>Texture Mapping</vt:lpstr>
      <vt:lpstr>Texture Mapping</vt:lpstr>
      <vt:lpstr>Texture Mapping and the OpenGL Pipeline</vt:lpstr>
      <vt:lpstr>Applying Textures</vt:lpstr>
      <vt:lpstr>Applying Textures </vt:lpstr>
      <vt:lpstr>Texture Objects</vt:lpstr>
      <vt:lpstr>Texture Objects (cont'd.)</vt:lpstr>
      <vt:lpstr>Specifying a Texture Image</vt:lpstr>
      <vt:lpstr>Mapping a Texture</vt:lpstr>
      <vt:lpstr>Applying the Texture in the Shader</vt:lpstr>
      <vt:lpstr>Applying Texture to Cube</vt:lpstr>
      <vt:lpstr>Creating a Texture Image</vt:lpstr>
      <vt:lpstr>Texture Object</vt:lpstr>
      <vt:lpstr>Vertex Shader</vt:lpstr>
      <vt:lpstr>Fragment Shader</vt:lpstr>
      <vt:lpstr>Q &amp; A</vt:lpstr>
      <vt:lpstr>Resources</vt:lpstr>
      <vt:lpstr>Resources</vt:lpstr>
      <vt:lpstr>Thanks!</vt:lpstr>
    </vt:vector>
  </TitlesOfParts>
  <Company>University of New Mexico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Modern OpenGL Programming</dc:title>
  <dc:creator>Ed Angel;Dave Shreiner</dc:creator>
  <cp:keywords>OpenGL;Computer Graphics</cp:keywords>
  <cp:lastModifiedBy>Edward Angel</cp:lastModifiedBy>
  <cp:revision>206</cp:revision>
  <cp:lastPrinted>2011-06-02T17:36:35Z</cp:lastPrinted>
  <dcterms:created xsi:type="dcterms:W3CDTF">2012-08-07T22:18:53Z</dcterms:created>
  <dcterms:modified xsi:type="dcterms:W3CDTF">2012-08-07T22:28:11Z</dcterms:modified>
</cp:coreProperties>
</file>