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69" r:id="rId2"/>
    <p:sldId id="319" r:id="rId3"/>
    <p:sldId id="328" r:id="rId4"/>
    <p:sldId id="270" r:id="rId5"/>
    <p:sldId id="271" r:id="rId6"/>
    <p:sldId id="340" r:id="rId7"/>
    <p:sldId id="334" r:id="rId8"/>
    <p:sldId id="335" r:id="rId9"/>
    <p:sldId id="336" r:id="rId10"/>
    <p:sldId id="337" r:id="rId11"/>
    <p:sldId id="338" r:id="rId12"/>
    <p:sldId id="339" r:id="rId13"/>
    <p:sldId id="330" r:id="rId14"/>
    <p:sldId id="276" r:id="rId15"/>
    <p:sldId id="275" r:id="rId16"/>
    <p:sldId id="287" r:id="rId17"/>
    <p:sldId id="289" r:id="rId18"/>
    <p:sldId id="325" r:id="rId19"/>
    <p:sldId id="290" r:id="rId20"/>
    <p:sldId id="274" r:id="rId21"/>
    <p:sldId id="291" r:id="rId22"/>
    <p:sldId id="292" r:id="rId23"/>
    <p:sldId id="293" r:id="rId24"/>
    <p:sldId id="273" r:id="rId25"/>
    <p:sldId id="331" r:id="rId26"/>
    <p:sldId id="278" r:id="rId27"/>
    <p:sldId id="279" r:id="rId28"/>
    <p:sldId id="280" r:id="rId29"/>
    <p:sldId id="281" r:id="rId30"/>
    <p:sldId id="332" r:id="rId31"/>
    <p:sldId id="286" r:id="rId32"/>
    <p:sldId id="310" r:id="rId33"/>
    <p:sldId id="311" r:id="rId34"/>
    <p:sldId id="315" r:id="rId35"/>
    <p:sldId id="317" r:id="rId36"/>
    <p:sldId id="333" r:id="rId37"/>
    <p:sldId id="294" r:id="rId38"/>
    <p:sldId id="295" r:id="rId39"/>
    <p:sldId id="297" r:id="rId40"/>
    <p:sldId id="298" r:id="rId41"/>
    <p:sldId id="299" r:id="rId42"/>
    <p:sldId id="301" r:id="rId43"/>
    <p:sldId id="302" r:id="rId44"/>
    <p:sldId id="303" r:id="rId45"/>
    <p:sldId id="304" r:id="rId46"/>
    <p:sldId id="305" r:id="rId47"/>
    <p:sldId id="306" r:id="rId48"/>
    <p:sldId id="308" r:id="rId49"/>
    <p:sldId id="327" r:id="rId50"/>
    <p:sldId id="283" r:id="rId51"/>
    <p:sldId id="284" r:id="rId52"/>
    <p:sldId id="285" r:id="rId53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20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5.wmf"/><Relationship Id="rId7" Type="http://schemas.openxmlformats.org/officeDocument/2006/relationships/image" Target="../media/image49.wmf"/><Relationship Id="rId12" Type="http://schemas.openxmlformats.org/officeDocument/2006/relationships/image" Target="../media/image72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11" Type="http://schemas.openxmlformats.org/officeDocument/2006/relationships/image" Target="../media/image71.wmf"/><Relationship Id="rId5" Type="http://schemas.openxmlformats.org/officeDocument/2006/relationships/image" Target="../media/image50.wmf"/><Relationship Id="rId10" Type="http://schemas.openxmlformats.org/officeDocument/2006/relationships/image" Target="../media/image70.wmf"/><Relationship Id="rId4" Type="http://schemas.openxmlformats.org/officeDocument/2006/relationships/image" Target="../media/image66.wmf"/><Relationship Id="rId9" Type="http://schemas.openxmlformats.org/officeDocument/2006/relationships/image" Target="../media/image6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l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979" y="0"/>
            <a:ext cx="307563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>
            <a:lvl1pPr algn="r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0378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32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l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979" y="9722392"/>
            <a:ext cx="3075631" cy="51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9" tIns="49520" rIns="99039" bIns="49520" numCol="1" anchor="b" anchorCtr="0" compatLnSpc="1">
            <a:prstTxWarp prst="textNoShape">
              <a:avLst/>
            </a:prstTxWarp>
          </a:bodyPr>
          <a:lstStyle>
            <a:lvl1pPr algn="r" defTabSz="990519">
              <a:defRPr sz="1300">
                <a:latin typeface="Arial" charset="0"/>
              </a:defRPr>
            </a:lvl1pPr>
          </a:lstStyle>
          <a:p>
            <a:pPr>
              <a:defRPr/>
            </a:pPr>
            <a:fld id="{B0682418-03A8-458B-938B-C81BAB4E0F7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335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BC4B9AD-EF62-41B9-9C6B-28130B7F45B8}" type="slidenum">
              <a:rPr lang="pt-PT" smtClean="0">
                <a:latin typeface="Arial" pitchFamily="34" charset="0"/>
              </a:rPr>
              <a:pPr defTabSz="989723"/>
              <a:t>32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F7BAB264-5FC2-4478-9290-F0ADBD3F3472}" type="slidenum">
              <a:rPr lang="pt-PT" smtClean="0">
                <a:latin typeface="Arial" pitchFamily="34" charset="0"/>
              </a:rPr>
              <a:pPr defTabSz="989723"/>
              <a:t>42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1634CFA-BE91-4E98-8D79-4A6170399DCA}" type="slidenum">
              <a:rPr lang="pt-PT" smtClean="0">
                <a:latin typeface="Arial" pitchFamily="34" charset="0"/>
              </a:rPr>
              <a:pPr defTabSz="989723"/>
              <a:t>43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AE83EF41-E0E3-4FD0-BD58-155585CA7726}" type="slidenum">
              <a:rPr lang="pt-PT" smtClean="0">
                <a:latin typeface="Arial" pitchFamily="34" charset="0"/>
              </a:rPr>
              <a:pPr defTabSz="989723"/>
              <a:t>44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EB4D4BC9-9023-4DDA-B52D-95D81186C610}" type="slidenum">
              <a:rPr lang="pt-PT" smtClean="0">
                <a:latin typeface="Arial" pitchFamily="34" charset="0"/>
              </a:rPr>
              <a:pPr defTabSz="989723"/>
              <a:t>45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C27F1FDB-BDE1-46E2-A60B-4373EF7AB371}" type="slidenum">
              <a:rPr lang="pt-PT" smtClean="0">
                <a:latin typeface="Arial" pitchFamily="34" charset="0"/>
              </a:rPr>
              <a:pPr defTabSz="989723"/>
              <a:t>46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35EE6215-8483-4CCC-9B28-9849F10F2C8C}" type="slidenum">
              <a:rPr lang="pt-PT" smtClean="0">
                <a:latin typeface="Arial" pitchFamily="34" charset="0"/>
              </a:rPr>
              <a:pPr defTabSz="989723"/>
              <a:t>47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0D079BFF-0354-4788-9596-4D3956B7A2D3}" type="slidenum">
              <a:rPr lang="pt-PT" smtClean="0">
                <a:latin typeface="Arial" pitchFamily="34" charset="0"/>
              </a:rPr>
              <a:pPr defTabSz="989723"/>
              <a:t>48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CA2279B8-F4B1-4BE6-B1C5-F0369EE1FF93}" type="slidenum">
              <a:rPr lang="pt-PT" smtClean="0">
                <a:latin typeface="Arial" pitchFamily="34" charset="0"/>
              </a:rPr>
              <a:pPr defTabSz="989723"/>
              <a:t>33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9F724AA8-7C46-4DC4-A29B-721A35318958}" type="slidenum">
              <a:rPr lang="pt-PT" smtClean="0">
                <a:latin typeface="Arial" pitchFamily="34" charset="0"/>
              </a:rPr>
              <a:pPr defTabSz="989723"/>
              <a:t>34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FD7934F8-9B3C-47EB-A830-02C336FEAE3B}" type="slidenum">
              <a:rPr lang="pt-PT" smtClean="0">
                <a:latin typeface="Arial" pitchFamily="34" charset="0"/>
              </a:rPr>
              <a:pPr defTabSz="989723"/>
              <a:t>35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smtClean="0">
              <a:latin typeface="Arial" pitchFamily="34" charset="0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39FA0EAD-5529-4F7A-B527-6DFCA5A80AE8}" type="slidenum">
              <a:rPr lang="pt-PT" smtClean="0">
                <a:latin typeface="Arial" pitchFamily="34" charset="0"/>
              </a:rPr>
              <a:pPr defTabSz="989723"/>
              <a:t>37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725BF963-498D-4643-97BE-1ADA40716753}" type="slidenum">
              <a:rPr lang="pt-PT" smtClean="0">
                <a:latin typeface="Arial" pitchFamily="34" charset="0"/>
              </a:rPr>
              <a:pPr defTabSz="989723"/>
              <a:t>38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643906FA-0320-4435-BBFD-0896811A020F}" type="slidenum">
              <a:rPr lang="pt-PT" smtClean="0">
                <a:latin typeface="Arial" pitchFamily="34" charset="0"/>
              </a:rPr>
              <a:pPr defTabSz="989723"/>
              <a:t>39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1CE6F862-66C5-4858-AA10-651A52D60C7D}" type="slidenum">
              <a:rPr lang="pt-PT" smtClean="0">
                <a:latin typeface="Arial" pitchFamily="34" charset="0"/>
              </a:rPr>
              <a:pPr defTabSz="989723"/>
              <a:t>40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9723"/>
            <a:fld id="{95BB3ACA-2E21-408B-89AB-1207F2D92C8F}" type="slidenum">
              <a:rPr lang="pt-PT" smtClean="0">
                <a:latin typeface="Arial" pitchFamily="34" charset="0"/>
              </a:rPr>
              <a:pPr defTabSz="989723"/>
              <a:t>41</a:t>
            </a:fld>
            <a:endParaRPr lang="pt-PT" dirty="0" smtClean="0"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7" name="Picture 16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" name="Picture 17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18" descr="Logo FMUP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700338" y="6237288"/>
            <a:ext cx="597535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2A995-BF6F-4B87-9325-363B8E6C380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828D9-67FD-442A-82D1-F1CA649F220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B4915-F554-4ABE-AB41-3A7F0FB5CDD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0EE4-670A-4A98-8291-F8428B0AB68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DD0D-57E2-46BC-B075-E7651537BD6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D3B7-04B1-478C-99CB-F6777CBDF7F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BD07-BEC2-4866-AD6C-851B4787858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D9827-82D9-4D69-BCC5-65237E96378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E564-7B75-4039-A9F7-424D46A6ACA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389A7-73C3-4A89-AB66-7CF7D8D65FA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245225"/>
            <a:ext cx="5256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fld id="{BAC695C8-2536-41C8-9408-6B1511A7331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grpSp>
        <p:nvGrpSpPr>
          <p:cNvPr id="18441" name="Group 14"/>
          <p:cNvGrpSpPr>
            <a:grpSpLocks/>
          </p:cNvGrpSpPr>
          <p:nvPr userDrawn="1"/>
        </p:nvGrpSpPr>
        <p:grpSpPr bwMode="auto">
          <a:xfrm>
            <a:off x="179388" y="6297613"/>
            <a:ext cx="2401887" cy="371475"/>
            <a:chOff x="4105" y="3974"/>
            <a:chExt cx="1513" cy="234"/>
          </a:xfrm>
        </p:grpSpPr>
        <p:pic>
          <p:nvPicPr>
            <p:cNvPr id="18442" name="Picture 1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05" y="3974"/>
              <a:ext cx="1043" cy="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8443" name="Picture 1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194" y="3974"/>
              <a:ext cx="221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44" name="Picture 13" descr="Logo FMUP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66" y="3974"/>
              <a:ext cx="152" cy="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6.wmf"/><Relationship Id="rId1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1.wmf"/><Relationship Id="rId5" Type="http://schemas.openxmlformats.org/officeDocument/2006/relationships/image" Target="../media/image53.gi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2.gif"/><Relationship Id="rId9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33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61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7.wmf"/><Relationship Id="rId24" Type="http://schemas.openxmlformats.org/officeDocument/2006/relationships/image" Target="../media/image62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oleObject" Target="../embeddings/oleObject37.bin"/><Relationship Id="rId10" Type="http://schemas.openxmlformats.org/officeDocument/2006/relationships/oleObject" Target="../embeddings/oleObject29.bin"/><Relationship Id="rId19" Type="http://schemas.openxmlformats.org/officeDocument/2006/relationships/oleObject" Target="../embeddings/oleObject34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1.bin"/><Relationship Id="rId22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45.bin"/><Relationship Id="rId26" Type="http://schemas.openxmlformats.org/officeDocument/2006/relationships/image" Target="../media/image71.wmf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69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9.wmf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oleObject" Target="../embeddings/oleObject5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48.bin"/><Relationship Id="rId5" Type="http://schemas.openxmlformats.org/officeDocument/2006/relationships/image" Target="../media/image63.wmf"/><Relationship Id="rId15" Type="http://schemas.openxmlformats.org/officeDocument/2006/relationships/image" Target="../media/image67.wmf"/><Relationship Id="rId23" Type="http://schemas.openxmlformats.org/officeDocument/2006/relationships/image" Target="../media/image70.wmf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oleObject" Target="../embeddings/oleObject50.bin"/><Relationship Id="rId30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92.png"/><Relationship Id="rId4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9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wmf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T2 </a:t>
            </a:r>
            <a:r>
              <a:rPr lang="pt-PT" dirty="0" smtClean="0"/>
              <a:t>– Processamento de Sinal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Mestrado de Informática Médica</a:t>
            </a:r>
          </a:p>
          <a:p>
            <a:pPr eaLnBrk="1" hangingPunct="1"/>
            <a:endParaRPr lang="pt-PT" smtClean="0"/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411288" y="5084763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/>
              <a:t>Miguel Tavares Coimbra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Ritmo cardíaco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 l="35725" t="34375" r="34407" b="26042"/>
          <a:stretch>
            <a:fillRect/>
          </a:stretch>
        </p:blipFill>
        <p:spPr bwMode="auto">
          <a:xfrm>
            <a:off x="1343744" y="1524866"/>
            <a:ext cx="6108576" cy="45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Electroencefalograma</a:t>
            </a:r>
            <a:r>
              <a:rPr lang="pt-PT" dirty="0" smtClean="0"/>
              <a:t> (EEG)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2044824"/>
          </a:xfrm>
        </p:spPr>
        <p:txBody>
          <a:bodyPr>
            <a:normAutofit/>
          </a:bodyPr>
          <a:lstStyle/>
          <a:p>
            <a:r>
              <a:rPr lang="pt-PT" dirty="0" smtClean="0"/>
              <a:t>Registo da actividade eléctrica do encéfalo</a:t>
            </a:r>
            <a:endParaRPr lang="pt-PT" dirty="0"/>
          </a:p>
        </p:txBody>
      </p:sp>
      <p:pic>
        <p:nvPicPr>
          <p:cNvPr id="54274" name="Picture 2" descr="http://www.virtual.epm.br/material/tis/curr-bio/trab2000/sono/images/ee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00201"/>
            <a:ext cx="3405336" cy="4277072"/>
          </a:xfrm>
          <a:prstGeom prst="rect">
            <a:avLst/>
          </a:prstGeom>
          <a:noFill/>
        </p:spPr>
      </p:pic>
      <p:pic>
        <p:nvPicPr>
          <p:cNvPr id="54276" name="Picture 4" descr="http://www.unb.br/galeria/Interface/Paginas/visualizacao.php?id=14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928" y="3645024"/>
            <a:ext cx="3115072" cy="2348286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Electromiografia</a:t>
            </a:r>
            <a:r>
              <a:rPr lang="pt-PT" dirty="0" smtClean="0"/>
              <a:t> (EMG)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Registo da actividade eléctrica muscular</a:t>
            </a:r>
            <a:endParaRPr lang="pt-PT" dirty="0"/>
          </a:p>
        </p:txBody>
      </p:sp>
      <p:pic>
        <p:nvPicPr>
          <p:cNvPr id="49154" name="Picture 2" descr="http://www.clinimedparis.com/electromiografia_dinami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883" y="2276872"/>
            <a:ext cx="3573517" cy="3657600"/>
          </a:xfrm>
          <a:prstGeom prst="rect">
            <a:avLst/>
          </a:prstGeom>
          <a:noFill/>
        </p:spPr>
      </p:pic>
      <p:pic>
        <p:nvPicPr>
          <p:cNvPr id="49156" name="Picture 4" descr="http://www.clinicajavierprado.com.pe/cjp/images/electromiograf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554" y="2564904"/>
            <a:ext cx="3535438" cy="2819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Analógico vs Digital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57200" y="1600200"/>
            <a:ext cx="45466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 dirty="0">
                <a:solidFill>
                  <a:srgbClr val="990000"/>
                </a:solidFill>
              </a:rPr>
              <a:t>Sinal analógico: Contínuo no tempo e na amplitude.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Som emitido pelas colunas do rádio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Imagem emitida pela televisão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Velocidade do meu automóvel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pt-PT" dirty="0">
                <a:solidFill>
                  <a:srgbClr val="990000"/>
                </a:solidFill>
              </a:rPr>
              <a:t>Sinal digital: Discreto no tempo e na amplitude.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Amostragem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pt-PT" dirty="0"/>
              <a:t>Quantização</a:t>
            </a: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Analógico vs. Digital</a:t>
            </a:r>
          </a:p>
        </p:txBody>
      </p:sp>
      <p:pic>
        <p:nvPicPr>
          <p:cNvPr id="26629" name="Picture 5" descr="567px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66850"/>
            <a:ext cx="4643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5003800" y="4508500"/>
            <a:ext cx="3671888" cy="1296988"/>
          </a:xfrm>
          <a:prstGeom prst="wedgeRoundRectCallout">
            <a:avLst>
              <a:gd name="adj1" fmla="val -22847"/>
              <a:gd name="adj2" fmla="val -6897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A conversão analógica-digital implica perda de informação!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Amostragem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Apenas um valor é recolhido num intervalo definido de tempo.</a:t>
            </a:r>
          </a:p>
          <a:p>
            <a:pPr lvl="1" eaLnBrk="1" hangingPunct="1"/>
            <a:r>
              <a:rPr lang="pt-PT" sz="2000" smtClean="0"/>
              <a:t>Cada valor corresponde a uma ‘amostra’.</a:t>
            </a:r>
          </a:p>
          <a:p>
            <a:pPr eaLnBrk="1" hangingPunct="1"/>
            <a:r>
              <a:rPr lang="pt-PT" sz="2400" smtClean="0"/>
              <a:t>Frequência de amostragem</a:t>
            </a:r>
          </a:p>
          <a:p>
            <a:pPr lvl="1" eaLnBrk="1" hangingPunct="1"/>
            <a:r>
              <a:rPr lang="pt-PT" sz="2000" smtClean="0"/>
              <a:t>Número de amostras recolhidas por segundo</a:t>
            </a:r>
          </a:p>
        </p:txBody>
      </p:sp>
      <p:pic>
        <p:nvPicPr>
          <p:cNvPr id="27653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213"/>
            <a:ext cx="4103688" cy="252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654" name="AutoShape 15"/>
          <p:cNvSpPr>
            <a:spLocks noChangeArrowheads="1"/>
          </p:cNvSpPr>
          <p:nvPr/>
        </p:nvSpPr>
        <p:spPr bwMode="auto">
          <a:xfrm>
            <a:off x="4067175" y="4365625"/>
            <a:ext cx="3817938" cy="1584325"/>
          </a:xfrm>
          <a:prstGeom prst="wedgeRoundRectCallout">
            <a:avLst>
              <a:gd name="adj1" fmla="val -519"/>
              <a:gd name="adj2" fmla="val -60921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b="1"/>
              <a:t>Frequência de Nyquist</a:t>
            </a:r>
            <a:r>
              <a:rPr lang="pt-PT" sz="2000"/>
              <a:t>: A frequência máxima do sinal amostrado é igual a metade da frequência de amostragem</a:t>
            </a:r>
          </a:p>
        </p:txBody>
      </p:sp>
      <p:pic>
        <p:nvPicPr>
          <p:cNvPr id="27655" name="Picture 16" descr="MCj024035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365625"/>
            <a:ext cx="963613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Teorema da Amostragem</a:t>
            </a:r>
          </a:p>
        </p:txBody>
      </p:sp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712788" y="1808163"/>
            <a:ext cx="18101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Sinal contínuo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sp>
        <p:nvSpPr>
          <p:cNvPr id="1036" name="Text Box 6"/>
          <p:cNvSpPr txBox="1">
            <a:spLocks noChangeArrowheads="1"/>
          </p:cNvSpPr>
          <p:nvPr/>
        </p:nvSpPr>
        <p:spPr bwMode="auto">
          <a:xfrm>
            <a:off x="498475" y="3429000"/>
            <a:ext cx="27576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‘Comboio’ de impulsos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pSp>
        <p:nvGrpSpPr>
          <p:cNvPr id="1037" name="Group 7"/>
          <p:cNvGrpSpPr>
            <a:grpSpLocks/>
          </p:cNvGrpSpPr>
          <p:nvPr/>
        </p:nvGrpSpPr>
        <p:grpSpPr bwMode="auto">
          <a:xfrm>
            <a:off x="3222625" y="1628775"/>
            <a:ext cx="5381625" cy="2073275"/>
            <a:chOff x="1057" y="982"/>
            <a:chExt cx="3390" cy="1306"/>
          </a:xfrm>
        </p:grpSpPr>
        <p:sp>
          <p:nvSpPr>
            <p:cNvPr id="1067" name="Line 8"/>
            <p:cNvSpPr>
              <a:spLocks noChangeShapeType="1"/>
            </p:cNvSpPr>
            <p:nvPr/>
          </p:nvSpPr>
          <p:spPr bwMode="auto">
            <a:xfrm>
              <a:off x="1057" y="2085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8" name="Line 9"/>
            <p:cNvSpPr>
              <a:spLocks noChangeShapeType="1"/>
            </p:cNvSpPr>
            <p:nvPr/>
          </p:nvSpPr>
          <p:spPr bwMode="auto">
            <a:xfrm flipV="1">
              <a:off x="1953" y="1042"/>
              <a:ext cx="0" cy="1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9" name="Freeform 10"/>
            <p:cNvSpPr>
              <a:spLocks/>
            </p:cNvSpPr>
            <p:nvPr/>
          </p:nvSpPr>
          <p:spPr bwMode="auto">
            <a:xfrm>
              <a:off x="1202" y="1224"/>
              <a:ext cx="3037" cy="861"/>
            </a:xfrm>
            <a:custGeom>
              <a:avLst/>
              <a:gdLst>
                <a:gd name="T0" fmla="*/ 0 w 3037"/>
                <a:gd name="T1" fmla="*/ 856 h 1005"/>
                <a:gd name="T2" fmla="*/ 175 w 3037"/>
                <a:gd name="T3" fmla="*/ 769 h 1005"/>
                <a:gd name="T4" fmla="*/ 413 w 3037"/>
                <a:gd name="T5" fmla="*/ 593 h 1005"/>
                <a:gd name="T6" fmla="*/ 532 w 3037"/>
                <a:gd name="T7" fmla="*/ 614 h 1005"/>
                <a:gd name="T8" fmla="*/ 607 w 3037"/>
                <a:gd name="T9" fmla="*/ 614 h 1005"/>
                <a:gd name="T10" fmla="*/ 651 w 3037"/>
                <a:gd name="T11" fmla="*/ 582 h 1005"/>
                <a:gd name="T12" fmla="*/ 720 w 3037"/>
                <a:gd name="T13" fmla="*/ 544 h 1005"/>
                <a:gd name="T14" fmla="*/ 801 w 3037"/>
                <a:gd name="T15" fmla="*/ 550 h 1005"/>
                <a:gd name="T16" fmla="*/ 883 w 3037"/>
                <a:gd name="T17" fmla="*/ 593 h 1005"/>
                <a:gd name="T18" fmla="*/ 1039 w 3037"/>
                <a:gd name="T19" fmla="*/ 560 h 1005"/>
                <a:gd name="T20" fmla="*/ 1158 w 3037"/>
                <a:gd name="T21" fmla="*/ 448 h 1005"/>
                <a:gd name="T22" fmla="*/ 1252 w 3037"/>
                <a:gd name="T23" fmla="*/ 341 h 1005"/>
                <a:gd name="T24" fmla="*/ 1390 w 3037"/>
                <a:gd name="T25" fmla="*/ 297 h 1005"/>
                <a:gd name="T26" fmla="*/ 1553 w 3037"/>
                <a:gd name="T27" fmla="*/ 373 h 1005"/>
                <a:gd name="T28" fmla="*/ 1697 w 3037"/>
                <a:gd name="T29" fmla="*/ 373 h 1005"/>
                <a:gd name="T30" fmla="*/ 1828 w 3037"/>
                <a:gd name="T31" fmla="*/ 228 h 1005"/>
                <a:gd name="T32" fmla="*/ 1966 w 3037"/>
                <a:gd name="T33" fmla="*/ 35 h 1005"/>
                <a:gd name="T34" fmla="*/ 2054 w 3037"/>
                <a:gd name="T35" fmla="*/ 19 h 1005"/>
                <a:gd name="T36" fmla="*/ 2129 w 3037"/>
                <a:gd name="T37" fmla="*/ 83 h 1005"/>
                <a:gd name="T38" fmla="*/ 2241 w 3037"/>
                <a:gd name="T39" fmla="*/ 303 h 1005"/>
                <a:gd name="T40" fmla="*/ 2423 w 3037"/>
                <a:gd name="T41" fmla="*/ 566 h 1005"/>
                <a:gd name="T42" fmla="*/ 2655 w 3037"/>
                <a:gd name="T43" fmla="*/ 716 h 1005"/>
                <a:gd name="T44" fmla="*/ 2799 w 3037"/>
                <a:gd name="T45" fmla="*/ 780 h 1005"/>
                <a:gd name="T46" fmla="*/ 3037 w 3037"/>
                <a:gd name="T47" fmla="*/ 861 h 10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7"/>
                <a:gd name="T73" fmla="*/ 0 h 1005"/>
                <a:gd name="T74" fmla="*/ 3037 w 3037"/>
                <a:gd name="T75" fmla="*/ 1005 h 10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7" h="1005">
                  <a:moveTo>
                    <a:pt x="0" y="999"/>
                  </a:moveTo>
                  <a:cubicBezTo>
                    <a:pt x="53" y="974"/>
                    <a:pt x="106" y="949"/>
                    <a:pt x="175" y="898"/>
                  </a:cubicBezTo>
                  <a:cubicBezTo>
                    <a:pt x="244" y="847"/>
                    <a:pt x="354" y="722"/>
                    <a:pt x="413" y="692"/>
                  </a:cubicBezTo>
                  <a:cubicBezTo>
                    <a:pt x="472" y="662"/>
                    <a:pt x="500" y="713"/>
                    <a:pt x="532" y="717"/>
                  </a:cubicBezTo>
                  <a:cubicBezTo>
                    <a:pt x="564" y="721"/>
                    <a:pt x="587" y="723"/>
                    <a:pt x="607" y="717"/>
                  </a:cubicBezTo>
                  <a:cubicBezTo>
                    <a:pt x="627" y="711"/>
                    <a:pt x="632" y="693"/>
                    <a:pt x="651" y="679"/>
                  </a:cubicBezTo>
                  <a:cubicBezTo>
                    <a:pt x="670" y="665"/>
                    <a:pt x="695" y="641"/>
                    <a:pt x="720" y="635"/>
                  </a:cubicBezTo>
                  <a:cubicBezTo>
                    <a:pt x="745" y="629"/>
                    <a:pt x="774" y="633"/>
                    <a:pt x="801" y="642"/>
                  </a:cubicBezTo>
                  <a:cubicBezTo>
                    <a:pt x="828" y="651"/>
                    <a:pt x="843" y="690"/>
                    <a:pt x="883" y="692"/>
                  </a:cubicBezTo>
                  <a:cubicBezTo>
                    <a:pt x="923" y="694"/>
                    <a:pt x="993" y="682"/>
                    <a:pt x="1039" y="654"/>
                  </a:cubicBezTo>
                  <a:cubicBezTo>
                    <a:pt x="1085" y="626"/>
                    <a:pt x="1122" y="566"/>
                    <a:pt x="1158" y="523"/>
                  </a:cubicBezTo>
                  <a:cubicBezTo>
                    <a:pt x="1194" y="480"/>
                    <a:pt x="1213" y="427"/>
                    <a:pt x="1252" y="398"/>
                  </a:cubicBezTo>
                  <a:cubicBezTo>
                    <a:pt x="1291" y="369"/>
                    <a:pt x="1340" y="341"/>
                    <a:pt x="1390" y="347"/>
                  </a:cubicBezTo>
                  <a:cubicBezTo>
                    <a:pt x="1440" y="353"/>
                    <a:pt x="1502" y="420"/>
                    <a:pt x="1553" y="435"/>
                  </a:cubicBezTo>
                  <a:cubicBezTo>
                    <a:pt x="1604" y="450"/>
                    <a:pt x="1651" y="463"/>
                    <a:pt x="1697" y="435"/>
                  </a:cubicBezTo>
                  <a:cubicBezTo>
                    <a:pt x="1743" y="407"/>
                    <a:pt x="1783" y="332"/>
                    <a:pt x="1828" y="266"/>
                  </a:cubicBezTo>
                  <a:cubicBezTo>
                    <a:pt x="1873" y="200"/>
                    <a:pt x="1928" y="82"/>
                    <a:pt x="1966" y="41"/>
                  </a:cubicBezTo>
                  <a:cubicBezTo>
                    <a:pt x="2004" y="0"/>
                    <a:pt x="2027" y="13"/>
                    <a:pt x="2054" y="22"/>
                  </a:cubicBezTo>
                  <a:cubicBezTo>
                    <a:pt x="2081" y="31"/>
                    <a:pt x="2098" y="42"/>
                    <a:pt x="2129" y="97"/>
                  </a:cubicBezTo>
                  <a:cubicBezTo>
                    <a:pt x="2160" y="152"/>
                    <a:pt x="2192" y="260"/>
                    <a:pt x="2241" y="354"/>
                  </a:cubicBezTo>
                  <a:cubicBezTo>
                    <a:pt x="2290" y="448"/>
                    <a:pt x="2354" y="581"/>
                    <a:pt x="2423" y="661"/>
                  </a:cubicBezTo>
                  <a:cubicBezTo>
                    <a:pt x="2492" y="741"/>
                    <a:pt x="2592" y="794"/>
                    <a:pt x="2655" y="836"/>
                  </a:cubicBezTo>
                  <a:cubicBezTo>
                    <a:pt x="2718" y="878"/>
                    <a:pt x="2735" y="883"/>
                    <a:pt x="2799" y="911"/>
                  </a:cubicBezTo>
                  <a:cubicBezTo>
                    <a:pt x="2863" y="939"/>
                    <a:pt x="2950" y="972"/>
                    <a:pt x="3037" y="100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31" name="Object 11"/>
            <p:cNvGraphicFramePr>
              <a:graphicFrameLocks noChangeAspect="1"/>
            </p:cNvGraphicFramePr>
            <p:nvPr/>
          </p:nvGraphicFramePr>
          <p:xfrm>
            <a:off x="1984" y="98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3" imgW="330120" imgH="215640" progId="Equation.3">
                    <p:embed/>
                  </p:oleObj>
                </mc:Choice>
                <mc:Fallback>
                  <p:oleObj name="Equation" r:id="rId3" imgW="33012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982"/>
                          <a:ext cx="436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2" name="Object 12"/>
            <p:cNvGraphicFramePr>
              <a:graphicFrameLocks noChangeAspect="1"/>
            </p:cNvGraphicFramePr>
            <p:nvPr/>
          </p:nvGraphicFramePr>
          <p:xfrm>
            <a:off x="4279" y="2104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5" imgW="126720" imgH="139680" progId="Equation.3">
                    <p:embed/>
                  </p:oleObj>
                </mc:Choice>
                <mc:Fallback>
                  <p:oleObj name="Equation" r:id="rId5" imgW="126720" imgH="13968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" y="2104"/>
                          <a:ext cx="168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1263" y="4229100"/>
            <a:ext cx="5527675" cy="630238"/>
            <a:chOff x="1321" y="2736"/>
            <a:chExt cx="3482" cy="397"/>
          </a:xfrm>
        </p:grpSpPr>
        <p:sp>
          <p:nvSpPr>
            <p:cNvPr id="1055" name="Line 14"/>
            <p:cNvSpPr>
              <a:spLocks noChangeShapeType="1"/>
            </p:cNvSpPr>
            <p:nvPr/>
          </p:nvSpPr>
          <p:spPr bwMode="auto">
            <a:xfrm>
              <a:off x="1471" y="313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6" name="Line 15"/>
            <p:cNvSpPr>
              <a:spLocks noChangeShapeType="1"/>
            </p:cNvSpPr>
            <p:nvPr/>
          </p:nvSpPr>
          <p:spPr bwMode="auto">
            <a:xfrm flipV="1">
              <a:off x="236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7" name="Line 16"/>
            <p:cNvSpPr>
              <a:spLocks noChangeShapeType="1"/>
            </p:cNvSpPr>
            <p:nvPr/>
          </p:nvSpPr>
          <p:spPr bwMode="auto">
            <a:xfrm flipV="1">
              <a:off x="270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8" name="Line 17"/>
            <p:cNvSpPr>
              <a:spLocks noChangeShapeType="1"/>
            </p:cNvSpPr>
            <p:nvPr/>
          </p:nvSpPr>
          <p:spPr bwMode="auto">
            <a:xfrm flipV="1">
              <a:off x="303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9" name="Line 18"/>
            <p:cNvSpPr>
              <a:spLocks noChangeShapeType="1"/>
            </p:cNvSpPr>
            <p:nvPr/>
          </p:nvSpPr>
          <p:spPr bwMode="auto">
            <a:xfrm flipV="1">
              <a:off x="3378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0" name="Line 19"/>
            <p:cNvSpPr>
              <a:spLocks noChangeShapeType="1"/>
            </p:cNvSpPr>
            <p:nvPr/>
          </p:nvSpPr>
          <p:spPr bwMode="auto">
            <a:xfrm flipV="1">
              <a:off x="3717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1" name="Line 20"/>
            <p:cNvSpPr>
              <a:spLocks noChangeShapeType="1"/>
            </p:cNvSpPr>
            <p:nvPr/>
          </p:nvSpPr>
          <p:spPr bwMode="auto">
            <a:xfrm flipV="1">
              <a:off x="4056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2" name="Line 21"/>
            <p:cNvSpPr>
              <a:spLocks noChangeShapeType="1"/>
            </p:cNvSpPr>
            <p:nvPr/>
          </p:nvSpPr>
          <p:spPr bwMode="auto">
            <a:xfrm flipV="1">
              <a:off x="4394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3" name="Line 22"/>
            <p:cNvSpPr>
              <a:spLocks noChangeShapeType="1"/>
            </p:cNvSpPr>
            <p:nvPr/>
          </p:nvSpPr>
          <p:spPr bwMode="auto">
            <a:xfrm flipV="1">
              <a:off x="201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4" name="Line 23"/>
            <p:cNvSpPr>
              <a:spLocks noChangeShapeType="1"/>
            </p:cNvSpPr>
            <p:nvPr/>
          </p:nvSpPr>
          <p:spPr bwMode="auto">
            <a:xfrm flipV="1">
              <a:off x="1675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5" name="Line 24"/>
            <p:cNvSpPr>
              <a:spLocks noChangeShapeType="1"/>
            </p:cNvSpPr>
            <p:nvPr/>
          </p:nvSpPr>
          <p:spPr bwMode="auto">
            <a:xfrm>
              <a:off x="1321" y="297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66" name="Line 25"/>
            <p:cNvSpPr>
              <a:spLocks noChangeShapeType="1"/>
            </p:cNvSpPr>
            <p:nvPr/>
          </p:nvSpPr>
          <p:spPr bwMode="auto">
            <a:xfrm>
              <a:off x="4490" y="297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1039" name="Text Box 26"/>
          <p:cNvSpPr txBox="1">
            <a:spLocks noChangeArrowheads="1"/>
          </p:cNvSpPr>
          <p:nvPr/>
        </p:nvSpPr>
        <p:spPr bwMode="auto">
          <a:xfrm>
            <a:off x="685800" y="5516563"/>
            <a:ext cx="23920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Função amostrada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3851275" y="5260975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2260440" imgH="431640" progId="Equation.3">
                  <p:embed/>
                </p:oleObj>
              </mc:Choice>
              <mc:Fallback>
                <p:oleObj name="Equation" r:id="rId7" imgW="2260440" imgH="4316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260975"/>
                        <a:ext cx="4733925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0" name="Group 29"/>
          <p:cNvGrpSpPr>
            <a:grpSpLocks/>
          </p:cNvGrpSpPr>
          <p:nvPr/>
        </p:nvGrpSpPr>
        <p:grpSpPr bwMode="auto">
          <a:xfrm>
            <a:off x="2479675" y="3687763"/>
            <a:ext cx="5619750" cy="1604962"/>
            <a:chOff x="901" y="2454"/>
            <a:chExt cx="3540" cy="1011"/>
          </a:xfrm>
        </p:grpSpPr>
        <p:sp>
          <p:nvSpPr>
            <p:cNvPr id="1041" name="Line 30"/>
            <p:cNvSpPr>
              <a:spLocks noChangeShapeType="1"/>
            </p:cNvSpPr>
            <p:nvPr/>
          </p:nvSpPr>
          <p:spPr bwMode="auto">
            <a:xfrm>
              <a:off x="1051" y="319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2" name="Line 31"/>
            <p:cNvSpPr>
              <a:spLocks noChangeShapeType="1"/>
            </p:cNvSpPr>
            <p:nvPr/>
          </p:nvSpPr>
          <p:spPr bwMode="auto">
            <a:xfrm flipV="1">
              <a:off x="1947" y="2582"/>
              <a:ext cx="0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3" name="Line 32"/>
            <p:cNvSpPr>
              <a:spLocks noChangeShapeType="1"/>
            </p:cNvSpPr>
            <p:nvPr/>
          </p:nvSpPr>
          <p:spPr bwMode="auto">
            <a:xfrm flipV="1">
              <a:off x="194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4" name="Line 33"/>
            <p:cNvSpPr>
              <a:spLocks noChangeShapeType="1"/>
            </p:cNvSpPr>
            <p:nvPr/>
          </p:nvSpPr>
          <p:spPr bwMode="auto">
            <a:xfrm flipV="1">
              <a:off x="228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5" name="Line 34"/>
            <p:cNvSpPr>
              <a:spLocks noChangeShapeType="1"/>
            </p:cNvSpPr>
            <p:nvPr/>
          </p:nvSpPr>
          <p:spPr bwMode="auto">
            <a:xfrm flipV="1">
              <a:off x="261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6" name="Line 35"/>
            <p:cNvSpPr>
              <a:spLocks noChangeShapeType="1"/>
            </p:cNvSpPr>
            <p:nvPr/>
          </p:nvSpPr>
          <p:spPr bwMode="auto">
            <a:xfrm flipV="1">
              <a:off x="2958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7" name="Line 36"/>
            <p:cNvSpPr>
              <a:spLocks noChangeShapeType="1"/>
            </p:cNvSpPr>
            <p:nvPr/>
          </p:nvSpPr>
          <p:spPr bwMode="auto">
            <a:xfrm flipV="1">
              <a:off x="3297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8" name="Line 37"/>
            <p:cNvSpPr>
              <a:spLocks noChangeShapeType="1"/>
            </p:cNvSpPr>
            <p:nvPr/>
          </p:nvSpPr>
          <p:spPr bwMode="auto">
            <a:xfrm flipV="1">
              <a:off x="3636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auto">
            <a:xfrm flipV="1">
              <a:off x="397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0" name="Line 39"/>
            <p:cNvSpPr>
              <a:spLocks noChangeShapeType="1"/>
            </p:cNvSpPr>
            <p:nvPr/>
          </p:nvSpPr>
          <p:spPr bwMode="auto">
            <a:xfrm flipV="1">
              <a:off x="159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1" name="Line 40"/>
            <p:cNvSpPr>
              <a:spLocks noChangeShapeType="1"/>
            </p:cNvSpPr>
            <p:nvPr/>
          </p:nvSpPr>
          <p:spPr bwMode="auto">
            <a:xfrm flipV="1">
              <a:off x="1255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28" name="Object 41"/>
            <p:cNvGraphicFramePr>
              <a:graphicFrameLocks noChangeAspect="1"/>
            </p:cNvGraphicFramePr>
            <p:nvPr/>
          </p:nvGraphicFramePr>
          <p:xfrm>
            <a:off x="2000" y="2454"/>
            <a:ext cx="36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Equation" r:id="rId9" imgW="279360" imgH="215640" progId="Equation.3">
                    <p:embed/>
                  </p:oleObj>
                </mc:Choice>
                <mc:Fallback>
                  <p:oleObj name="Equation" r:id="rId9" imgW="279360" imgH="21564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2454"/>
                          <a:ext cx="368" cy="2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42"/>
            <p:cNvGraphicFramePr>
              <a:graphicFrameLocks noChangeAspect="1"/>
            </p:cNvGraphicFramePr>
            <p:nvPr/>
          </p:nvGraphicFramePr>
          <p:xfrm>
            <a:off x="4273" y="3219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Equation" r:id="rId11" imgW="126720" imgH="139680" progId="Equation.3">
                    <p:embed/>
                  </p:oleObj>
                </mc:Choice>
                <mc:Fallback>
                  <p:oleObj name="Equation" r:id="rId11" imgW="126720" imgH="139680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3219"/>
                          <a:ext cx="168" cy="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" name="Line 43"/>
            <p:cNvSpPr>
              <a:spLocks noChangeShapeType="1"/>
            </p:cNvSpPr>
            <p:nvPr/>
          </p:nvSpPr>
          <p:spPr bwMode="auto">
            <a:xfrm>
              <a:off x="901" y="303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53" name="Line 44"/>
            <p:cNvSpPr>
              <a:spLocks noChangeShapeType="1"/>
            </p:cNvSpPr>
            <p:nvPr/>
          </p:nvSpPr>
          <p:spPr bwMode="auto">
            <a:xfrm>
              <a:off x="4070" y="303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1030" name="Object 45"/>
            <p:cNvGraphicFramePr>
              <a:graphicFrameLocks noChangeAspect="1"/>
            </p:cNvGraphicFramePr>
            <p:nvPr/>
          </p:nvGraphicFramePr>
          <p:xfrm>
            <a:off x="2683" y="3164"/>
            <a:ext cx="21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Equation" r:id="rId12" imgW="164880" imgH="228600" progId="Equation.3">
                    <p:embed/>
                  </p:oleObj>
                </mc:Choice>
                <mc:Fallback>
                  <p:oleObj name="Equation" r:id="rId12" imgW="164880" imgH="228600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3164"/>
                          <a:ext cx="218" cy="3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4" name="Line 46"/>
            <p:cNvSpPr>
              <a:spLocks noChangeShapeType="1"/>
            </p:cNvSpPr>
            <p:nvPr/>
          </p:nvSpPr>
          <p:spPr bwMode="auto">
            <a:xfrm>
              <a:off x="2611" y="3258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1027" name="Object 47"/>
          <p:cNvGraphicFramePr>
            <a:graphicFrameLocks noChangeAspect="1"/>
          </p:cNvGraphicFramePr>
          <p:nvPr/>
        </p:nvGraphicFramePr>
        <p:xfrm>
          <a:off x="5915025" y="3429000"/>
          <a:ext cx="23288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14" imgW="1244520" imgH="431640" progId="Equation.3">
                  <p:embed/>
                </p:oleObj>
              </mc:Choice>
              <mc:Fallback>
                <p:oleObj name="Equation" r:id="rId14" imgW="1244520" imgH="4316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3429000"/>
                        <a:ext cx="2328863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3194 L 0.00173 -0.3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4000" smtClean="0">
                <a:ea typeface="ＭＳ Ｐゴシック"/>
                <a:cs typeface="ＭＳ Ｐゴシック"/>
              </a:rPr>
              <a:t>Frequência de Nyquist</a:t>
            </a:r>
            <a:endParaRPr lang="pt-PT" sz="4000" smtClean="0">
              <a:ea typeface="ＭＳ Ｐゴシック"/>
              <a:cs typeface="ＭＳ Ｐゴシック"/>
            </a:endParaRPr>
          </a:p>
        </p:txBody>
      </p:sp>
      <p:grpSp>
        <p:nvGrpSpPr>
          <p:cNvPr id="3083" name="Group 4"/>
          <p:cNvGrpSpPr>
            <a:grpSpLocks/>
          </p:cNvGrpSpPr>
          <p:nvPr/>
        </p:nvGrpSpPr>
        <p:grpSpPr bwMode="auto">
          <a:xfrm>
            <a:off x="571472" y="1790708"/>
            <a:ext cx="1690688" cy="809625"/>
            <a:chOff x="443" y="1743"/>
            <a:chExt cx="1065" cy="510"/>
          </a:xfrm>
        </p:grpSpPr>
        <p:sp>
          <p:nvSpPr>
            <p:cNvPr id="3132" name="Text Box 5"/>
            <p:cNvSpPr txBox="1">
              <a:spLocks noChangeArrowheads="1"/>
            </p:cNvSpPr>
            <p:nvPr/>
          </p:nvSpPr>
          <p:spPr bwMode="auto">
            <a:xfrm>
              <a:off x="443" y="1840"/>
              <a:ext cx="2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sz="2000" smtClean="0">
                  <a:ea typeface="ＭＳ Ｐゴシック"/>
                  <a:cs typeface="ＭＳ Ｐゴシック"/>
                </a:rPr>
                <a:t>If</a:t>
              </a:r>
              <a:endParaRPr lang="pt-PT" altLang="ja-JP" sz="2000"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3080" name="Object 6"/>
            <p:cNvGraphicFramePr>
              <a:graphicFrameLocks noChangeAspect="1"/>
            </p:cNvGraphicFramePr>
            <p:nvPr/>
          </p:nvGraphicFramePr>
          <p:xfrm>
            <a:off x="699" y="1743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Equation" r:id="rId3" imgW="685800" imgH="431640" progId="Equation.3">
                    <p:embed/>
                  </p:oleObj>
                </mc:Choice>
                <mc:Fallback>
                  <p:oleObj name="Equation" r:id="rId3" imgW="685800" imgH="43164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743"/>
                          <a:ext cx="809" cy="5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4" name="Line 7"/>
          <p:cNvSpPr>
            <a:spLocks noChangeShapeType="1"/>
          </p:cNvSpPr>
          <p:nvPr/>
        </p:nvSpPr>
        <p:spPr bwMode="auto">
          <a:xfrm>
            <a:off x="2395510" y="2978158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3085" name="Line 8"/>
          <p:cNvSpPr>
            <a:spLocks noChangeShapeType="1"/>
          </p:cNvSpPr>
          <p:nvPr/>
        </p:nvSpPr>
        <p:spPr bwMode="auto">
          <a:xfrm flipV="1">
            <a:off x="4402110" y="1943108"/>
            <a:ext cx="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3086" name="Group 9"/>
          <p:cNvGrpSpPr>
            <a:grpSpLocks/>
          </p:cNvGrpSpPr>
          <p:nvPr/>
        </p:nvGrpSpPr>
        <p:grpSpPr bwMode="auto">
          <a:xfrm>
            <a:off x="3924272" y="2568583"/>
            <a:ext cx="952500" cy="398462"/>
            <a:chOff x="1064" y="3093"/>
            <a:chExt cx="600" cy="395"/>
          </a:xfrm>
        </p:grpSpPr>
        <p:sp>
          <p:nvSpPr>
            <p:cNvPr id="3129" name="Line 10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30" name="Line 11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31" name="Line 12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aphicFrame>
        <p:nvGraphicFramePr>
          <p:cNvPr id="3074" name="Object 13"/>
          <p:cNvGraphicFramePr>
            <a:graphicFrameLocks noChangeAspect="1"/>
          </p:cNvGraphicFramePr>
          <p:nvPr/>
        </p:nvGraphicFramePr>
        <p:xfrm>
          <a:off x="4433860" y="1747845"/>
          <a:ext cx="657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5" imgW="380880" imgH="228600" progId="Equation.3">
                  <p:embed/>
                </p:oleObj>
              </mc:Choice>
              <mc:Fallback>
                <p:oleObj name="Equation" r:id="rId5" imgW="38088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60" y="1747845"/>
                        <a:ext cx="657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4"/>
          <p:cNvGraphicFramePr>
            <a:graphicFrameLocks noChangeAspect="1"/>
          </p:cNvGraphicFramePr>
          <p:nvPr/>
        </p:nvGraphicFramePr>
        <p:xfrm>
          <a:off x="4743422" y="2921008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7" imgW="279360" imgH="228600" progId="Equation.3">
                  <p:embed/>
                </p:oleObj>
              </mc:Choice>
              <mc:Fallback>
                <p:oleObj name="Equation" r:id="rId7" imgW="27936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22" y="2921008"/>
                        <a:ext cx="4302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5"/>
          <p:cNvGraphicFramePr>
            <a:graphicFrameLocks noChangeAspect="1"/>
          </p:cNvGraphicFramePr>
          <p:nvPr/>
        </p:nvGraphicFramePr>
        <p:xfrm>
          <a:off x="4456085" y="2209808"/>
          <a:ext cx="388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9" imgW="317160" imgH="342720" progId="Equation.3">
                  <p:embed/>
                </p:oleObj>
              </mc:Choice>
              <mc:Fallback>
                <p:oleObj name="Equation" r:id="rId9" imgW="317160" imgH="3427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085" y="2209808"/>
                        <a:ext cx="388937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87" name="Group 16"/>
          <p:cNvGrpSpPr>
            <a:grpSpLocks/>
          </p:cNvGrpSpPr>
          <p:nvPr/>
        </p:nvGrpSpPr>
        <p:grpSpPr bwMode="auto">
          <a:xfrm>
            <a:off x="4644997" y="2570170"/>
            <a:ext cx="952500" cy="398463"/>
            <a:chOff x="1064" y="3093"/>
            <a:chExt cx="600" cy="395"/>
          </a:xfrm>
        </p:grpSpPr>
        <p:sp>
          <p:nvSpPr>
            <p:cNvPr id="3126" name="Line 17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7" name="Line 18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8" name="Line 19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088" name="Line 20"/>
          <p:cNvSpPr>
            <a:spLocks noChangeShapeType="1"/>
          </p:cNvSpPr>
          <p:nvPr/>
        </p:nvSpPr>
        <p:spPr bwMode="auto">
          <a:xfrm>
            <a:off x="5108547" y="2160595"/>
            <a:ext cx="0" cy="132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3089" name="Line 21"/>
          <p:cNvSpPr>
            <a:spLocks noChangeShapeType="1"/>
          </p:cNvSpPr>
          <p:nvPr/>
        </p:nvSpPr>
        <p:spPr bwMode="auto">
          <a:xfrm>
            <a:off x="4410047" y="339408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3077" name="Object 22"/>
          <p:cNvGraphicFramePr>
            <a:graphicFrameLocks noChangeAspect="1"/>
          </p:cNvGraphicFramePr>
          <p:nvPr/>
        </p:nvGraphicFramePr>
        <p:xfrm>
          <a:off x="4603722" y="3373445"/>
          <a:ext cx="3937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1" imgW="317160" imgH="342720" progId="Equation.3">
                  <p:embed/>
                </p:oleObj>
              </mc:Choice>
              <mc:Fallback>
                <p:oleObj name="Equation" r:id="rId11" imgW="317160" imgH="34272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22" y="3373445"/>
                        <a:ext cx="3937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23"/>
          <p:cNvGraphicFramePr>
            <a:graphicFrameLocks noChangeAspect="1"/>
          </p:cNvGraphicFramePr>
          <p:nvPr/>
        </p:nvGraphicFramePr>
        <p:xfrm>
          <a:off x="6578572" y="2981333"/>
          <a:ext cx="225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13" imgW="126720" imgH="139680" progId="Equation.3">
                  <p:embed/>
                </p:oleObj>
              </mc:Choice>
              <mc:Fallback>
                <p:oleObj name="Equation" r:id="rId13" imgW="126720" imgH="13968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572" y="2981333"/>
                        <a:ext cx="22542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90" name="Group 24"/>
          <p:cNvGrpSpPr>
            <a:grpSpLocks/>
          </p:cNvGrpSpPr>
          <p:nvPr/>
        </p:nvGrpSpPr>
        <p:grpSpPr bwMode="auto">
          <a:xfrm>
            <a:off x="3200372" y="2565408"/>
            <a:ext cx="952500" cy="398462"/>
            <a:chOff x="1064" y="3093"/>
            <a:chExt cx="600" cy="395"/>
          </a:xfrm>
        </p:grpSpPr>
        <p:sp>
          <p:nvSpPr>
            <p:cNvPr id="3123" name="Line 25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4" name="Line 26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5" name="Line 27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091" name="Group 28"/>
          <p:cNvGrpSpPr>
            <a:grpSpLocks/>
          </p:cNvGrpSpPr>
          <p:nvPr/>
        </p:nvGrpSpPr>
        <p:grpSpPr bwMode="auto">
          <a:xfrm>
            <a:off x="2476472" y="2562233"/>
            <a:ext cx="952500" cy="398462"/>
            <a:chOff x="1064" y="3093"/>
            <a:chExt cx="600" cy="395"/>
          </a:xfrm>
        </p:grpSpPr>
        <p:sp>
          <p:nvSpPr>
            <p:cNvPr id="3120" name="Line 29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1" name="Line 30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22" name="Line 31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3092" name="Group 32"/>
          <p:cNvGrpSpPr>
            <a:grpSpLocks/>
          </p:cNvGrpSpPr>
          <p:nvPr/>
        </p:nvGrpSpPr>
        <p:grpSpPr bwMode="auto">
          <a:xfrm>
            <a:off x="5367310" y="2571758"/>
            <a:ext cx="952500" cy="398462"/>
            <a:chOff x="1064" y="3093"/>
            <a:chExt cx="600" cy="395"/>
          </a:xfrm>
        </p:grpSpPr>
        <p:sp>
          <p:nvSpPr>
            <p:cNvPr id="3117" name="Line 33"/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8" name="Line 34"/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9" name="Line 35"/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412972" y="2559058"/>
            <a:ext cx="4210050" cy="255587"/>
            <a:chOff x="1542" y="1312"/>
            <a:chExt cx="2652" cy="161"/>
          </a:xfrm>
        </p:grpSpPr>
        <p:sp>
          <p:nvSpPr>
            <p:cNvPr id="3099" name="Line 37"/>
            <p:cNvSpPr>
              <a:spLocks noChangeShapeType="1"/>
            </p:cNvSpPr>
            <p:nvPr/>
          </p:nvSpPr>
          <p:spPr bwMode="auto">
            <a:xfrm>
              <a:off x="2214" y="1313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0" name="Line 38"/>
            <p:cNvSpPr>
              <a:spLocks noChangeShapeType="1"/>
            </p:cNvSpPr>
            <p:nvPr/>
          </p:nvSpPr>
          <p:spPr bwMode="auto">
            <a:xfrm>
              <a:off x="2672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1" name="Line 39"/>
            <p:cNvSpPr>
              <a:spLocks noChangeShapeType="1"/>
            </p:cNvSpPr>
            <p:nvPr/>
          </p:nvSpPr>
          <p:spPr bwMode="auto">
            <a:xfrm>
              <a:off x="2451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2" name="Line 40"/>
            <p:cNvSpPr>
              <a:spLocks noChangeShapeType="1"/>
            </p:cNvSpPr>
            <p:nvPr/>
          </p:nvSpPr>
          <p:spPr bwMode="auto">
            <a:xfrm flipH="1">
              <a:off x="2564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3" name="Line 41"/>
            <p:cNvSpPr>
              <a:spLocks noChangeShapeType="1"/>
            </p:cNvSpPr>
            <p:nvPr/>
          </p:nvSpPr>
          <p:spPr bwMode="auto">
            <a:xfrm>
              <a:off x="1758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4" name="Line 42"/>
            <p:cNvSpPr>
              <a:spLocks noChangeShapeType="1"/>
            </p:cNvSpPr>
            <p:nvPr/>
          </p:nvSpPr>
          <p:spPr bwMode="auto">
            <a:xfrm>
              <a:off x="1995" y="1316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5" name="Line 43"/>
            <p:cNvSpPr>
              <a:spLocks noChangeShapeType="1"/>
            </p:cNvSpPr>
            <p:nvPr/>
          </p:nvSpPr>
          <p:spPr bwMode="auto">
            <a:xfrm flipH="1">
              <a:off x="2108" y="1317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6" name="Line 44"/>
            <p:cNvSpPr>
              <a:spLocks noChangeShapeType="1"/>
            </p:cNvSpPr>
            <p:nvPr/>
          </p:nvSpPr>
          <p:spPr bwMode="auto">
            <a:xfrm>
              <a:off x="3126" y="1324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7" name="Line 45"/>
            <p:cNvSpPr>
              <a:spLocks noChangeShapeType="1"/>
            </p:cNvSpPr>
            <p:nvPr/>
          </p:nvSpPr>
          <p:spPr bwMode="auto">
            <a:xfrm>
              <a:off x="3363" y="132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8" name="Line 46"/>
            <p:cNvSpPr>
              <a:spLocks noChangeShapeType="1"/>
            </p:cNvSpPr>
            <p:nvPr/>
          </p:nvSpPr>
          <p:spPr bwMode="auto">
            <a:xfrm flipH="1">
              <a:off x="3476" y="1324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09" name="Line 47"/>
            <p:cNvSpPr>
              <a:spLocks noChangeShapeType="1"/>
            </p:cNvSpPr>
            <p:nvPr/>
          </p:nvSpPr>
          <p:spPr bwMode="auto">
            <a:xfrm>
              <a:off x="2906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0" name="Line 48"/>
            <p:cNvSpPr>
              <a:spLocks noChangeShapeType="1"/>
            </p:cNvSpPr>
            <p:nvPr/>
          </p:nvSpPr>
          <p:spPr bwMode="auto">
            <a:xfrm flipH="1">
              <a:off x="3019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1" name="Line 49"/>
            <p:cNvSpPr>
              <a:spLocks noChangeShapeType="1"/>
            </p:cNvSpPr>
            <p:nvPr/>
          </p:nvSpPr>
          <p:spPr bwMode="auto">
            <a:xfrm>
              <a:off x="3584" y="1322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2" name="Line 50"/>
            <p:cNvSpPr>
              <a:spLocks noChangeShapeType="1"/>
            </p:cNvSpPr>
            <p:nvPr/>
          </p:nvSpPr>
          <p:spPr bwMode="auto">
            <a:xfrm>
              <a:off x="3814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3" name="Line 51"/>
            <p:cNvSpPr>
              <a:spLocks noChangeShapeType="1"/>
            </p:cNvSpPr>
            <p:nvPr/>
          </p:nvSpPr>
          <p:spPr bwMode="auto">
            <a:xfrm flipH="1">
              <a:off x="3927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4" name="Line 52"/>
            <p:cNvSpPr>
              <a:spLocks noChangeShapeType="1"/>
            </p:cNvSpPr>
            <p:nvPr/>
          </p:nvSpPr>
          <p:spPr bwMode="auto">
            <a:xfrm>
              <a:off x="1542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5" name="Line 53"/>
            <p:cNvSpPr>
              <a:spLocks noChangeShapeType="1"/>
            </p:cNvSpPr>
            <p:nvPr/>
          </p:nvSpPr>
          <p:spPr bwMode="auto">
            <a:xfrm flipH="1">
              <a:off x="1655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3116" name="Line 54"/>
            <p:cNvSpPr>
              <a:spLocks noChangeShapeType="1"/>
            </p:cNvSpPr>
            <p:nvPr/>
          </p:nvSpPr>
          <p:spPr bwMode="auto">
            <a:xfrm>
              <a:off x="4039" y="1321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393271" name="Text Box 55"/>
          <p:cNvSpPr txBox="1">
            <a:spLocks noChangeArrowheads="1"/>
          </p:cNvSpPr>
          <p:nvPr/>
        </p:nvSpPr>
        <p:spPr bwMode="auto">
          <a:xfrm>
            <a:off x="6683347" y="229712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b="1" smtClean="0">
                <a:solidFill>
                  <a:schemeClr val="accent2"/>
                </a:solidFill>
                <a:ea typeface="ＭＳ Ｐゴシック"/>
                <a:cs typeface="ＭＳ Ｐゴシック"/>
              </a:rPr>
              <a:t>Aliasing</a:t>
            </a:r>
            <a:endParaRPr lang="pt-PT" altLang="ja-JP" b="1">
              <a:solidFill>
                <a:schemeClr val="accent2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787497" y="4087820"/>
            <a:ext cx="5513388" cy="484188"/>
            <a:chOff x="918" y="3931"/>
            <a:chExt cx="3473" cy="305"/>
          </a:xfrm>
        </p:grpSpPr>
        <p:grpSp>
          <p:nvGrpSpPr>
            <p:cNvPr id="3096" name="Group 72"/>
            <p:cNvGrpSpPr>
              <a:grpSpLocks/>
            </p:cNvGrpSpPr>
            <p:nvPr/>
          </p:nvGrpSpPr>
          <p:grpSpPr bwMode="auto">
            <a:xfrm>
              <a:off x="918" y="3955"/>
              <a:ext cx="3468" cy="272"/>
              <a:chOff x="464" y="4023"/>
              <a:chExt cx="3468" cy="272"/>
            </a:xfrm>
          </p:grpSpPr>
          <p:sp>
            <p:nvSpPr>
              <p:cNvPr id="3098" name="Text Box 73"/>
              <p:cNvSpPr txBox="1">
                <a:spLocks noChangeArrowheads="1"/>
              </p:cNvSpPr>
              <p:nvPr/>
            </p:nvSpPr>
            <p:spPr bwMode="auto">
              <a:xfrm>
                <a:off x="464" y="4023"/>
                <a:ext cx="296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pt-PT" altLang="ja-JP" sz="2000" smtClean="0">
                    <a:ea typeface="ＭＳ Ｐゴシック"/>
                    <a:cs typeface="ＭＳ Ｐゴシック"/>
                  </a:rPr>
                  <a:t>A frequência de amostragem deve ser &gt;</a:t>
                </a:r>
                <a:endParaRPr lang="pt-PT" altLang="ja-JP" sz="2000">
                  <a:ea typeface="ＭＳ Ｐゴシック"/>
                  <a:cs typeface="ＭＳ Ｐゴシック"/>
                </a:endParaRPr>
              </a:p>
            </p:txBody>
          </p:sp>
          <p:graphicFrame>
            <p:nvGraphicFramePr>
              <p:cNvPr id="3079" name="Object 74"/>
              <p:cNvGraphicFramePr>
                <a:graphicFrameLocks noChangeAspect="1"/>
              </p:cNvGraphicFramePr>
              <p:nvPr/>
            </p:nvGraphicFramePr>
            <p:xfrm>
              <a:off x="3514" y="4025"/>
              <a:ext cx="418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5" name="Equation" r:id="rId15" imgW="355320" imgH="228600" progId="Equation.3">
                      <p:embed/>
                    </p:oleObj>
                  </mc:Choice>
                  <mc:Fallback>
                    <p:oleObj name="Equation" r:id="rId15" imgW="355320" imgH="228600" progId="Equation.3">
                      <p:embed/>
                      <p:pic>
                        <p:nvPicPr>
                          <p:cNvPr id="0" name="Object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4" y="4025"/>
                            <a:ext cx="418" cy="2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97" name="Rectangle 75"/>
            <p:cNvSpPr>
              <a:spLocks noChangeArrowheads="1"/>
            </p:cNvSpPr>
            <p:nvPr/>
          </p:nvSpPr>
          <p:spPr bwMode="auto">
            <a:xfrm>
              <a:off x="935" y="3931"/>
              <a:ext cx="3456" cy="30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61" name="AutoShape 15"/>
          <p:cNvSpPr>
            <a:spLocks noChangeArrowheads="1"/>
          </p:cNvSpPr>
          <p:nvPr/>
        </p:nvSpPr>
        <p:spPr bwMode="auto">
          <a:xfrm>
            <a:off x="4143372" y="4929198"/>
            <a:ext cx="4746632" cy="1084259"/>
          </a:xfrm>
          <a:prstGeom prst="wedgeRoundRectCallout">
            <a:avLst>
              <a:gd name="adj1" fmla="val 7630"/>
              <a:gd name="adj2" fmla="val -7149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 smtClean="0"/>
              <a:t>O que é isto? Frequências do sinal?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1" grpId="0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Exemplo: Telefone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A taxa de amostragem é de 8 kHz (8000 amostras/segundo).</a:t>
            </a:r>
          </a:p>
          <a:p>
            <a:r>
              <a:rPr lang="pt-PT" dirty="0" smtClean="0"/>
              <a:t>Frequência máxima de som?</a:t>
            </a:r>
          </a:p>
          <a:p>
            <a:pPr lvl="1"/>
            <a:r>
              <a:rPr lang="pt-PT" dirty="0" smtClean="0"/>
              <a:t>Segundo </a:t>
            </a:r>
            <a:r>
              <a:rPr lang="pt-PT" dirty="0" err="1" smtClean="0"/>
              <a:t>Nyquist</a:t>
            </a:r>
            <a:r>
              <a:rPr lang="pt-PT" dirty="0" smtClean="0"/>
              <a:t>: 8kHz/2 = 4 kHz</a:t>
            </a:r>
          </a:p>
          <a:p>
            <a:r>
              <a:rPr lang="pt-PT" dirty="0" smtClean="0"/>
              <a:t>Som</a:t>
            </a:r>
          </a:p>
          <a:p>
            <a:pPr lvl="1"/>
            <a:r>
              <a:rPr lang="pt-PT" dirty="0" smtClean="0"/>
              <a:t>Frequências baixas: sons graves.</a:t>
            </a:r>
          </a:p>
          <a:p>
            <a:pPr lvl="1"/>
            <a:r>
              <a:rPr lang="pt-PT" dirty="0" smtClean="0"/>
              <a:t>Frequências altas: sons agudos.</a:t>
            </a:r>
          </a:p>
          <a:p>
            <a:r>
              <a:rPr lang="pt-PT" dirty="0" smtClean="0"/>
              <a:t>E se eu tocar piano através do telefone?</a:t>
            </a:r>
          </a:p>
          <a:p>
            <a:pPr lvl="1"/>
            <a:r>
              <a:rPr lang="pt-PT" dirty="0" smtClean="0"/>
              <a:t>Só consigo ouvir notas graves!</a:t>
            </a:r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Aliasing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 l="32857" t="42381" r="29428" b="27142"/>
          <a:stretch>
            <a:fillRect/>
          </a:stretch>
        </p:blipFill>
        <p:spPr bwMode="auto">
          <a:xfrm>
            <a:off x="733425" y="20193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468313" y="3575050"/>
            <a:ext cx="33131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pt-PT" sz="2000" smtClean="0">
                <a:cs typeface="Arial" pitchFamily="34" charset="0"/>
              </a:rPr>
              <a:t>Uma vedação com efeito de perspectiva sofre ‘aliasing’</a:t>
            </a:r>
            <a:endParaRPr lang="pt-PT" sz="2000">
              <a:cs typeface="Arial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725988" y="1890713"/>
            <a:ext cx="3429000" cy="1628775"/>
            <a:chOff x="2976" y="558"/>
            <a:chExt cx="2160" cy="1026"/>
          </a:xfrm>
        </p:grpSpPr>
        <p:pic>
          <p:nvPicPr>
            <p:cNvPr id="28684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5" name="Text Box 9"/>
            <p:cNvSpPr txBox="1">
              <a:spLocks noChangeArrowheads="1"/>
            </p:cNvSpPr>
            <p:nvPr/>
          </p:nvSpPr>
          <p:spPr bwMode="auto">
            <a:xfrm>
              <a:off x="3557" y="558"/>
              <a:ext cx="13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Sinal de entrada:</a:t>
              </a:r>
              <a:endParaRPr lang="pt-PT" sz="2000">
                <a:cs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23913" y="3440113"/>
            <a:ext cx="7635875" cy="2436812"/>
            <a:chOff x="518" y="1534"/>
            <a:chExt cx="4810" cy="1535"/>
          </a:xfrm>
        </p:grpSpPr>
        <p:pic>
          <p:nvPicPr>
            <p:cNvPr id="28680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1" name="Text Box 12"/>
            <p:cNvSpPr txBox="1">
              <a:spLocks noChangeArrowheads="1"/>
            </p:cNvSpPr>
            <p:nvPr/>
          </p:nvSpPr>
          <p:spPr bwMode="auto">
            <a:xfrm>
              <a:off x="2690" y="2838"/>
              <a:ext cx="2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1800" smtClean="0">
                  <a:cs typeface="Arial" pitchFamily="34" charset="0"/>
                </a:rPr>
                <a:t>x = 0:.05:5;  imagesc(sin((2.^x).*x))</a:t>
              </a:r>
              <a:endParaRPr lang="pt-PT" sz="1800">
                <a:cs typeface="Arial" pitchFamily="34" charset="0"/>
              </a:endParaRPr>
            </a:p>
          </p:txBody>
        </p:sp>
        <p:sp>
          <p:nvSpPr>
            <p:cNvPr id="28682" name="Text Box 13"/>
            <p:cNvSpPr txBox="1">
              <a:spLocks noChangeArrowheads="1"/>
            </p:cNvSpPr>
            <p:nvPr/>
          </p:nvSpPr>
          <p:spPr bwMode="auto">
            <a:xfrm>
              <a:off x="3467" y="1534"/>
              <a:ext cx="148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Saída com aliasing</a:t>
              </a:r>
              <a:endParaRPr lang="pt-PT" sz="2000">
                <a:cs typeface="Arial" pitchFamily="34" charset="0"/>
              </a:endParaRPr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518" y="2743"/>
              <a:ext cx="72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sz="2000" smtClean="0">
                  <a:cs typeface="Arial" pitchFamily="34" charset="0"/>
                </a:rPr>
                <a:t>Porquê?</a:t>
              </a:r>
              <a:endParaRPr lang="pt-PT" sz="2000"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Resumo</a:t>
            </a:r>
          </a:p>
        </p:txBody>
      </p:sp>
      <p:sp>
        <p:nvSpPr>
          <p:cNvPr id="21507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/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  <p:sp>
        <p:nvSpPr>
          <p:cNvPr id="2150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Quantização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smtClean="0"/>
              <a:t>Amostras possuem um número finito de valores possíveis.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O valor analógico é arredondado para o valor válido mais próximo.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/>
              <a:t>Intervalo de quantização.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dirty="0" smtClean="0"/>
              <a:t>Diferença entre dois valores válidos.</a:t>
            </a:r>
          </a:p>
        </p:txBody>
      </p:sp>
      <p:pic>
        <p:nvPicPr>
          <p:cNvPr id="29701" name="Picture 6" descr="567px-Digi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66850"/>
            <a:ext cx="464343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7"/>
          <p:cNvSpPr>
            <a:spLocks noChangeArrowheads="1"/>
          </p:cNvSpPr>
          <p:nvPr/>
        </p:nvSpPr>
        <p:spPr bwMode="auto">
          <a:xfrm>
            <a:off x="4427538" y="4508500"/>
            <a:ext cx="4392612" cy="1441450"/>
          </a:xfrm>
          <a:prstGeom prst="wedgeRoundRectCallout">
            <a:avLst>
              <a:gd name="adj1" fmla="val -15199"/>
              <a:gd name="adj2" fmla="val -71917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/>
              <a:t>Quanto menor o intervalo de quantização, maior a precisão do sinal. </a:t>
            </a:r>
            <a:r>
              <a:rPr lang="pt-PT" sz="2000" i="1" dirty="0"/>
              <a:t>Problema</a:t>
            </a:r>
            <a:r>
              <a:rPr lang="pt-PT" sz="2000" dirty="0"/>
              <a:t>: Precisamos de mais memória para o armazenar!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Níveis de quantização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G – número de níveis</a:t>
            </a:r>
          </a:p>
          <a:p>
            <a:pPr eaLnBrk="1" hangingPunct="1"/>
            <a:r>
              <a:rPr lang="pt-PT" dirty="0" smtClean="0"/>
              <a:t>m – bits de armazenamento</a:t>
            </a:r>
          </a:p>
          <a:p>
            <a:pPr eaLnBrk="1" hangingPunct="1"/>
            <a:r>
              <a:rPr lang="pt-PT" dirty="0" smtClean="0"/>
              <a:t>Aproxima-se cada valor ao valor quantizado mais próximo.</a:t>
            </a:r>
          </a:p>
          <a:p>
            <a:pPr eaLnBrk="1" hangingPunct="1"/>
            <a:endParaRPr lang="pt-PT" dirty="0" smtClean="0"/>
          </a:p>
        </p:txBody>
      </p:sp>
      <p:pic>
        <p:nvPicPr>
          <p:cNvPr id="3072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679575"/>
            <a:ext cx="1665288" cy="741363"/>
          </a:xfrm>
          <a:noFill/>
        </p:spPr>
      </p:pic>
      <p:pic>
        <p:nvPicPr>
          <p:cNvPr id="30726" name="Picture 9" descr="567px-Digi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3475" y="2852738"/>
            <a:ext cx="507523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Efeitos da quantização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Efeitos da quantização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Sinal Digital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Maior nível inicial de ruído (quantização, amostragem)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 CD novo tem pior qualidade de som do que um disco de vinil novo.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Melhor robustez ao ruído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 CD velho tem melhor qualidade de som do que um disco de vinil velho.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Uma cópia de um CD é exactamente igual ao CD original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400" dirty="0" smtClean="0"/>
              <a:t>Uma cópia de uma cassete tem mais ruído do que a cassete original.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dirty="0" smtClean="0"/>
              <a:t>Pode ser processado por um computador!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076825" y="2781300"/>
            <a:ext cx="2663825" cy="576263"/>
          </a:xfrm>
          <a:prstGeom prst="wedgeRoundRectCallout">
            <a:avLst>
              <a:gd name="adj1" fmla="val -85639"/>
              <a:gd name="adj2" fmla="val -46968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 dirty="0"/>
              <a:t>Demonstra-se matematicamente!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PT" dirty="0" smtClean="0"/>
              <a:t>Ruído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 que é o Ruído?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Define-se como qualquer degradação do sinal original.</a:t>
            </a:r>
          </a:p>
          <a:p>
            <a:pPr eaLnBrk="1" hangingPunct="1"/>
            <a:r>
              <a:rPr lang="pt-PT" dirty="0" smtClean="0"/>
              <a:t>Todos os sistemas reais contêm ruído.</a:t>
            </a:r>
          </a:p>
          <a:p>
            <a:pPr lvl="1" eaLnBrk="1" hangingPunct="1"/>
            <a:r>
              <a:rPr lang="pt-PT" dirty="0" smtClean="0"/>
              <a:t>Ruído de medição.</a:t>
            </a:r>
          </a:p>
          <a:p>
            <a:pPr lvl="1" eaLnBrk="1" hangingPunct="1"/>
            <a:r>
              <a:rPr lang="pt-PT" dirty="0" smtClean="0"/>
              <a:t>Ruído de quantização / amostragem.</a:t>
            </a:r>
          </a:p>
          <a:p>
            <a:pPr lvl="1" eaLnBrk="1" hangingPunct="1"/>
            <a:r>
              <a:rPr lang="pt-PT" dirty="0" smtClean="0"/>
              <a:t>Ruído térmico.</a:t>
            </a:r>
          </a:p>
          <a:p>
            <a:pPr lvl="1" eaLnBrk="1" hangingPunct="1"/>
            <a:r>
              <a:rPr lang="pt-PT" dirty="0" smtClean="0"/>
              <a:t>...</a:t>
            </a:r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800" y="1628775"/>
            <a:ext cx="2909888" cy="2795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22" name="AutoShape 9"/>
          <p:cNvSpPr>
            <a:spLocks noChangeArrowheads="1"/>
          </p:cNvSpPr>
          <p:nvPr/>
        </p:nvSpPr>
        <p:spPr bwMode="auto">
          <a:xfrm>
            <a:off x="4572000" y="4508500"/>
            <a:ext cx="4103688" cy="1441450"/>
          </a:xfrm>
          <a:prstGeom prst="wedgeRoundRectCallout">
            <a:avLst>
              <a:gd name="adj1" fmla="val -10968"/>
              <a:gd name="adj2" fmla="val -6685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600"/>
              <a:t>Todas as partículas microscópicas vibram a uma frequência relacionada com a sua temperatura. O ruído constante provocado por esta vibração chama-se </a:t>
            </a:r>
            <a:r>
              <a:rPr lang="pt-PT" sz="1600" b="1" i="1"/>
              <a:t>Ruído Térmico</a:t>
            </a:r>
            <a:r>
              <a:rPr lang="pt-PT" sz="1600"/>
              <a:t>.</a:t>
            </a:r>
            <a:endParaRPr lang="pt-PT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A Relação Sinal/Ruído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Quantifica a relação entre:</a:t>
            </a:r>
          </a:p>
          <a:p>
            <a:pPr lvl="1" eaLnBrk="1" hangingPunct="1"/>
            <a:r>
              <a:rPr lang="pt-PT" smtClean="0"/>
              <a:t>Potência do Sinal</a:t>
            </a:r>
          </a:p>
          <a:p>
            <a:pPr lvl="1" eaLnBrk="1" hangingPunct="1"/>
            <a:r>
              <a:rPr lang="pt-PT" smtClean="0"/>
              <a:t>Potência do Ruído</a:t>
            </a:r>
          </a:p>
          <a:p>
            <a:pPr eaLnBrk="1" hangingPunct="1"/>
            <a:r>
              <a:rPr lang="pt-PT" smtClean="0"/>
              <a:t>Mede a influência que o ruído têm na degradação do sinal.</a:t>
            </a:r>
          </a:p>
          <a:p>
            <a:pPr eaLnBrk="1" hangingPunct="1"/>
            <a:endParaRPr lang="pt-PT" smtClean="0"/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388" y="1685925"/>
            <a:ext cx="3654425" cy="806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74938"/>
            <a:ext cx="4057650" cy="46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847" name="AutoShape 8"/>
          <p:cNvSpPr>
            <a:spLocks noChangeArrowheads="1"/>
          </p:cNvSpPr>
          <p:nvPr/>
        </p:nvSpPr>
        <p:spPr bwMode="auto">
          <a:xfrm>
            <a:off x="4572000" y="3716338"/>
            <a:ext cx="4103688" cy="1873250"/>
          </a:xfrm>
          <a:prstGeom prst="wedgeRoundRectCallout">
            <a:avLst>
              <a:gd name="adj1" fmla="val -31120"/>
              <a:gd name="adj2" fmla="val -73222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2000"/>
              <a:t>Como as diferenças entre sinal e ruído podem ser consideráveis, tipicamente apresenta-se este valor em Decibeis.</a:t>
            </a:r>
            <a:endParaRPr lang="pt-PT" sz="20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Fontes de Ruído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Diferentes sinais são afectados por diferentes fontes de ruído.</a:t>
            </a:r>
          </a:p>
          <a:p>
            <a:pPr eaLnBrk="1" hangingPunct="1"/>
            <a:r>
              <a:rPr lang="pt-PT" dirty="0" smtClean="0"/>
              <a:t>Para processar um sinal, devo estudar que fontes de ruído são relevantes.</a:t>
            </a:r>
          </a:p>
          <a:p>
            <a:pPr eaLnBrk="1" hangingPunct="1"/>
            <a:r>
              <a:rPr lang="pt-PT" dirty="0" smtClean="0"/>
              <a:t>Algumas fontes de ruído ‘universais’:</a:t>
            </a:r>
          </a:p>
          <a:p>
            <a:pPr lvl="1" eaLnBrk="1" hangingPunct="1"/>
            <a:r>
              <a:rPr lang="pt-PT" dirty="0" smtClean="0"/>
              <a:t>Ruído térmico.</a:t>
            </a:r>
          </a:p>
          <a:p>
            <a:pPr lvl="1" eaLnBrk="1" hangingPunct="1"/>
            <a:r>
              <a:rPr lang="pt-PT" dirty="0" smtClean="0"/>
              <a:t>Ruído de medição.</a:t>
            </a:r>
          </a:p>
          <a:p>
            <a:pPr lvl="1" eaLnBrk="1" hangingPunct="1"/>
            <a:r>
              <a:rPr lang="pt-PT" dirty="0" smtClean="0"/>
              <a:t>Ruído de quantização / amostragem.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Modelos de Ruído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Diferentes modelos de ruído:</a:t>
            </a:r>
          </a:p>
          <a:p>
            <a:pPr lvl="1" eaLnBrk="1" hangingPunct="1"/>
            <a:r>
              <a:rPr lang="pt-PT" smtClean="0"/>
              <a:t>Gaussian, Raylegh, Erlang, Exponential, etc.</a:t>
            </a:r>
          </a:p>
          <a:p>
            <a:pPr eaLnBrk="1" hangingPunct="1"/>
            <a:r>
              <a:rPr lang="pt-PT" smtClean="0"/>
              <a:t>Modelização típica:</a:t>
            </a:r>
          </a:p>
          <a:p>
            <a:pPr lvl="1" eaLnBrk="1" hangingPunct="1"/>
            <a:r>
              <a:rPr lang="pt-PT" smtClean="0"/>
              <a:t>Função de degradação </a:t>
            </a:r>
            <a:r>
              <a:rPr lang="pt-PT" i="1" smtClean="0"/>
              <a:t>h(x,y)</a:t>
            </a:r>
            <a:r>
              <a:rPr lang="pt-PT" smtClean="0"/>
              <a:t> que opera sobre o sinal </a:t>
            </a:r>
            <a:r>
              <a:rPr lang="pt-PT" i="1" smtClean="0"/>
              <a:t>f(x,y)</a:t>
            </a:r>
            <a:r>
              <a:rPr lang="pt-PT" smtClean="0"/>
              <a:t> conjuntamente com um termo aditivo de ruído </a:t>
            </a:r>
            <a:r>
              <a:rPr lang="pt-PT" i="1" smtClean="0"/>
              <a:t>n(x,y)</a:t>
            </a:r>
            <a:r>
              <a:rPr lang="pt-PT" smtClean="0"/>
              <a:t>:</a:t>
            </a:r>
          </a:p>
          <a:p>
            <a:pPr lvl="1" algn="ctr" eaLnBrk="1" hangingPunct="1">
              <a:buFontTx/>
              <a:buNone/>
            </a:pPr>
            <a:r>
              <a:rPr lang="pt-PT" i="1" smtClean="0"/>
              <a:t>g(x,y) = h(x,y) * f(x,y) + n(x,y)</a:t>
            </a:r>
            <a:endParaRPr lang="pt-PT" smtClean="0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4932363" y="5300663"/>
            <a:ext cx="3844925" cy="700087"/>
          </a:xfrm>
          <a:prstGeom prst="wedgeRoundRectCallout">
            <a:avLst>
              <a:gd name="adj1" fmla="val -51074"/>
              <a:gd name="adj2" fmla="val -78116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 sz="1800" b="1"/>
              <a:t>Atenção:</a:t>
            </a:r>
          </a:p>
          <a:p>
            <a:r>
              <a:rPr lang="pt-PT" sz="1800" b="1"/>
              <a:t>Convolução!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Sinal biomédico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rgbClr val="A6A6A6"/>
                </a:solidFill>
              </a:rPr>
              <a:t>Introdução à Transformada de </a:t>
            </a:r>
            <a:r>
              <a:rPr lang="pt-PT" dirty="0" err="1" smtClean="0">
                <a:solidFill>
                  <a:srgbClr val="A6A6A6"/>
                </a:solidFill>
              </a:rPr>
              <a:t>Fourier</a:t>
            </a:r>
            <a:endParaRPr lang="en-US" dirty="0" smtClean="0">
              <a:solidFill>
                <a:srgbClr val="A6A6A6"/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/>
            <a:r>
              <a:rPr lang="pt-PT" dirty="0" smtClean="0"/>
              <a:t>Convolução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bg1">
                    <a:lumMod val="65000"/>
                  </a:schemeClr>
                </a:solidFill>
              </a:rPr>
              <a:t>Fourier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Convolução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z="2400" smtClean="0"/>
              <a:t>Operação matemática</a:t>
            </a:r>
          </a:p>
          <a:p>
            <a:pPr lvl="1" eaLnBrk="1" hangingPunct="1"/>
            <a:r>
              <a:rPr lang="pt-PT" sz="2000" smtClean="0"/>
              <a:t>Pode ser vista como uma ‘média deslizante’ entre um sinal a manipular e um ‘sinal-máscara’.</a:t>
            </a:r>
          </a:p>
          <a:p>
            <a:pPr eaLnBrk="1" hangingPunct="1"/>
            <a:r>
              <a:rPr lang="pt-PT" sz="2400" smtClean="0"/>
              <a:t>Relação com Fourier</a:t>
            </a:r>
          </a:p>
          <a:p>
            <a:pPr lvl="1" eaLnBrk="1" hangingPunct="1"/>
            <a:r>
              <a:rPr lang="pt-PT" sz="2000" smtClean="0"/>
              <a:t>Uma convolução de dois sinais corresponde a uma multiplicação no espaço das frequências.</a:t>
            </a:r>
          </a:p>
          <a:p>
            <a:pPr eaLnBrk="1" hangingPunct="1"/>
            <a:r>
              <a:rPr lang="pt-PT" sz="2400" smtClean="0"/>
              <a:t>Operação muito útil para processamento de sinais.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700213"/>
            <a:ext cx="3529012" cy="60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1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492375"/>
            <a:ext cx="2198688" cy="333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/>
                <a:cs typeface="ＭＳ Ｐゴシック"/>
              </a:rPr>
              <a:t>Convolução</a:t>
            </a:r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4108" name="Line 4"/>
          <p:cNvSpPr>
            <a:spLocks noChangeShapeType="1"/>
          </p:cNvSpPr>
          <p:nvPr/>
        </p:nvSpPr>
        <p:spPr bwMode="auto">
          <a:xfrm flipV="1">
            <a:off x="3873500" y="2957513"/>
            <a:ext cx="0" cy="154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5"/>
          <p:cNvSpPr>
            <a:spLocks noChangeShapeType="1"/>
          </p:cNvSpPr>
          <p:nvPr/>
        </p:nvSpPr>
        <p:spPr bwMode="auto">
          <a:xfrm>
            <a:off x="2039938" y="4248150"/>
            <a:ext cx="513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6"/>
          <p:cNvSpPr>
            <a:spLocks noChangeShapeType="1"/>
          </p:cNvSpPr>
          <p:nvPr/>
        </p:nvSpPr>
        <p:spPr bwMode="auto">
          <a:xfrm flipV="1">
            <a:off x="2935288" y="3724275"/>
            <a:ext cx="452437" cy="525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Freeform 7"/>
          <p:cNvSpPr>
            <a:spLocks/>
          </p:cNvSpPr>
          <p:nvPr/>
        </p:nvSpPr>
        <p:spPr bwMode="auto">
          <a:xfrm>
            <a:off x="3389313" y="3732213"/>
            <a:ext cx="957262" cy="217487"/>
          </a:xfrm>
          <a:custGeom>
            <a:avLst/>
            <a:gdLst>
              <a:gd name="T0" fmla="*/ 0 w 603"/>
              <a:gd name="T1" fmla="*/ 0 h 137"/>
              <a:gd name="T2" fmla="*/ 493712 w 603"/>
              <a:gd name="T3" fmla="*/ 215900 h 137"/>
              <a:gd name="T4" fmla="*/ 957262 w 603"/>
              <a:gd name="T5" fmla="*/ 11112 h 137"/>
              <a:gd name="T6" fmla="*/ 0 60000 65536"/>
              <a:gd name="T7" fmla="*/ 0 60000 65536"/>
              <a:gd name="T8" fmla="*/ 0 60000 65536"/>
              <a:gd name="T9" fmla="*/ 0 w 603"/>
              <a:gd name="T10" fmla="*/ 0 h 137"/>
              <a:gd name="T11" fmla="*/ 603 w 603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3" h="137">
                <a:moveTo>
                  <a:pt x="0" y="0"/>
                </a:moveTo>
                <a:cubicBezTo>
                  <a:pt x="105" y="67"/>
                  <a:pt x="211" y="135"/>
                  <a:pt x="311" y="136"/>
                </a:cubicBezTo>
                <a:cubicBezTo>
                  <a:pt x="411" y="137"/>
                  <a:pt x="507" y="72"/>
                  <a:pt x="603" y="7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8"/>
          <p:cNvSpPr>
            <a:spLocks noChangeShapeType="1"/>
          </p:cNvSpPr>
          <p:nvPr/>
        </p:nvSpPr>
        <p:spPr bwMode="auto">
          <a:xfrm>
            <a:off x="4335463" y="3743325"/>
            <a:ext cx="376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9"/>
          <p:cNvSpPr>
            <a:spLocks noChangeShapeType="1"/>
          </p:cNvSpPr>
          <p:nvPr/>
        </p:nvSpPr>
        <p:spPr bwMode="auto">
          <a:xfrm flipV="1">
            <a:off x="4700588" y="3441700"/>
            <a:ext cx="0" cy="301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10"/>
          <p:cNvSpPr>
            <a:spLocks noChangeShapeType="1"/>
          </p:cNvSpPr>
          <p:nvPr/>
        </p:nvSpPr>
        <p:spPr bwMode="auto">
          <a:xfrm>
            <a:off x="4700588" y="3430588"/>
            <a:ext cx="633412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11"/>
          <p:cNvSpPr>
            <a:spLocks noChangeShapeType="1"/>
          </p:cNvSpPr>
          <p:nvPr/>
        </p:nvSpPr>
        <p:spPr bwMode="auto">
          <a:xfrm>
            <a:off x="5335588" y="3914775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12"/>
          <p:cNvSpPr>
            <a:spLocks noChangeShapeType="1"/>
          </p:cNvSpPr>
          <p:nvPr/>
        </p:nvSpPr>
        <p:spPr bwMode="auto">
          <a:xfrm>
            <a:off x="5927725" y="3914775"/>
            <a:ext cx="376238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3875088" y="2708275"/>
          <a:ext cx="6016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4" imgW="317160" imgH="215640" progId="Equation.3">
                  <p:embed/>
                </p:oleObj>
              </mc:Choice>
              <mc:Fallback>
                <p:oleObj name="Equation" r:id="rId4" imgW="31716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2708275"/>
                        <a:ext cx="60166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14"/>
          <p:cNvGraphicFramePr>
            <a:graphicFrameLocks noChangeAspect="1"/>
          </p:cNvGraphicFramePr>
          <p:nvPr/>
        </p:nvGraphicFramePr>
        <p:xfrm>
          <a:off x="7146925" y="42624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6" imgW="126720" imgH="139680" progId="Equation.3">
                  <p:embed/>
                </p:oleObj>
              </mc:Choice>
              <mc:Fallback>
                <p:oleObj name="Equation" r:id="rId6" imgW="126720" imgH="1396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4262438"/>
                        <a:ext cx="239713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5"/>
          <p:cNvGraphicFramePr>
            <a:graphicFrameLocks noChangeAspect="1"/>
          </p:cNvGraphicFramePr>
          <p:nvPr/>
        </p:nvGraphicFramePr>
        <p:xfrm>
          <a:off x="2016125" y="1628775"/>
          <a:ext cx="52403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8" imgW="2260440" imgH="469800" progId="Equation.3">
                  <p:embed/>
                </p:oleObj>
              </mc:Choice>
              <mc:Fallback>
                <p:oleObj name="Equation" r:id="rId8" imgW="226044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1628775"/>
                        <a:ext cx="5240338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741488" y="4564063"/>
            <a:ext cx="1339850" cy="1485900"/>
            <a:chOff x="1097" y="3254"/>
            <a:chExt cx="844" cy="936"/>
          </a:xfrm>
        </p:grpSpPr>
        <p:graphicFrame>
          <p:nvGraphicFramePr>
            <p:cNvPr id="4104" name="Object 17"/>
            <p:cNvGraphicFramePr>
              <a:graphicFrameLocks noChangeAspect="1"/>
            </p:cNvGraphicFramePr>
            <p:nvPr/>
          </p:nvGraphicFramePr>
          <p:xfrm>
            <a:off x="1179" y="3254"/>
            <a:ext cx="348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1" name="Equation" r:id="rId10" imgW="291960" imgH="215640" progId="Equation.3">
                    <p:embed/>
                  </p:oleObj>
                </mc:Choice>
                <mc:Fallback>
                  <p:oleObj name="Equation" r:id="rId10" imgW="29196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79" y="3254"/>
                          <a:ext cx="348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18"/>
            <p:cNvGraphicFramePr>
              <a:graphicFrameLocks noChangeAspect="1"/>
            </p:cNvGraphicFramePr>
            <p:nvPr/>
          </p:nvGraphicFramePr>
          <p:xfrm>
            <a:off x="1790" y="4023"/>
            <a:ext cx="151" cy="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2" name="Equation" r:id="rId12" imgW="126720" imgH="139680" progId="Equation.3">
                    <p:embed/>
                  </p:oleObj>
                </mc:Choice>
                <mc:Fallback>
                  <p:oleObj name="Equation" r:id="rId12" imgW="126720" imgH="13968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" y="4023"/>
                          <a:ext cx="151" cy="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Line 19"/>
            <p:cNvSpPr>
              <a:spLocks noChangeShapeType="1"/>
            </p:cNvSpPr>
            <p:nvPr/>
          </p:nvSpPr>
          <p:spPr bwMode="auto">
            <a:xfrm>
              <a:off x="1097" y="4010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20"/>
            <p:cNvSpPr>
              <a:spLocks noChangeShapeType="1"/>
            </p:cNvSpPr>
            <p:nvPr/>
          </p:nvSpPr>
          <p:spPr bwMode="auto">
            <a:xfrm flipV="1">
              <a:off x="1151" y="3448"/>
              <a:ext cx="0" cy="6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21"/>
            <p:cNvSpPr>
              <a:spLocks noChangeShapeType="1"/>
            </p:cNvSpPr>
            <p:nvPr/>
          </p:nvSpPr>
          <p:spPr bwMode="auto">
            <a:xfrm>
              <a:off x="1145" y="3556"/>
              <a:ext cx="25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22"/>
            <p:cNvSpPr>
              <a:spLocks noChangeShapeType="1"/>
            </p:cNvSpPr>
            <p:nvPr/>
          </p:nvSpPr>
          <p:spPr bwMode="auto">
            <a:xfrm>
              <a:off x="1395" y="3550"/>
              <a:ext cx="266" cy="4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23"/>
            <p:cNvSpPr>
              <a:spLocks noChangeShapeType="1"/>
            </p:cNvSpPr>
            <p:nvPr/>
          </p:nvSpPr>
          <p:spPr bwMode="auto">
            <a:xfrm flipV="1">
              <a:off x="1152" y="3551"/>
              <a:ext cx="0" cy="46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090863" y="4564063"/>
            <a:ext cx="2084387" cy="1485900"/>
            <a:chOff x="1947" y="3254"/>
            <a:chExt cx="1313" cy="936"/>
          </a:xfrm>
        </p:grpSpPr>
        <p:sp>
          <p:nvSpPr>
            <p:cNvPr id="4131" name="Line 25"/>
            <p:cNvSpPr>
              <a:spLocks noChangeShapeType="1"/>
            </p:cNvSpPr>
            <p:nvPr/>
          </p:nvSpPr>
          <p:spPr bwMode="auto">
            <a:xfrm>
              <a:off x="1947" y="3752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32" name="Group 26"/>
            <p:cNvGrpSpPr>
              <a:grpSpLocks/>
            </p:cNvGrpSpPr>
            <p:nvPr/>
          </p:nvGrpSpPr>
          <p:grpSpPr bwMode="auto">
            <a:xfrm>
              <a:off x="2395" y="3254"/>
              <a:ext cx="865" cy="936"/>
              <a:chOff x="2395" y="3254"/>
              <a:chExt cx="865" cy="936"/>
            </a:xfrm>
          </p:grpSpPr>
          <p:graphicFrame>
            <p:nvGraphicFramePr>
              <p:cNvPr id="4102" name="Object 27"/>
              <p:cNvGraphicFramePr>
                <a:graphicFrameLocks noChangeAspect="1"/>
              </p:cNvGraphicFramePr>
              <p:nvPr/>
            </p:nvGraphicFramePr>
            <p:xfrm>
              <a:off x="2518" y="3254"/>
              <a:ext cx="484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3" name="Equation" r:id="rId13" imgW="406080" imgH="215640" progId="Equation.3">
                      <p:embed/>
                    </p:oleObj>
                  </mc:Choice>
                  <mc:Fallback>
                    <p:oleObj name="Equation" r:id="rId13" imgW="406080" imgH="215640" progId="Equation.3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18" y="3254"/>
                            <a:ext cx="484" cy="2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3" name="Object 28"/>
              <p:cNvGraphicFramePr>
                <a:graphicFrameLocks noChangeAspect="1"/>
              </p:cNvGraphicFramePr>
              <p:nvPr/>
            </p:nvGraphicFramePr>
            <p:xfrm>
              <a:off x="3109" y="4023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4" name="Equation" r:id="rId15" imgW="126720" imgH="139680" progId="Equation.3">
                      <p:embed/>
                    </p:oleObj>
                  </mc:Choice>
                  <mc:Fallback>
                    <p:oleObj name="Equation" r:id="rId15" imgW="126720" imgH="139680" progId="Equation.3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9" y="4023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133" name="Group 29"/>
              <p:cNvGrpSpPr>
                <a:grpSpLocks/>
              </p:cNvGrpSpPr>
              <p:nvPr/>
            </p:nvGrpSpPr>
            <p:grpSpPr bwMode="auto">
              <a:xfrm>
                <a:off x="2395" y="3448"/>
                <a:ext cx="773" cy="651"/>
                <a:chOff x="2395" y="3448"/>
                <a:chExt cx="773" cy="651"/>
              </a:xfrm>
            </p:grpSpPr>
            <p:grpSp>
              <p:nvGrpSpPr>
                <p:cNvPr id="4134" name="Group 30"/>
                <p:cNvGrpSpPr>
                  <a:grpSpLocks/>
                </p:cNvGrpSpPr>
                <p:nvPr/>
              </p:nvGrpSpPr>
              <p:grpSpPr bwMode="auto">
                <a:xfrm>
                  <a:off x="2395" y="3448"/>
                  <a:ext cx="773" cy="651"/>
                  <a:chOff x="2129" y="3279"/>
                  <a:chExt cx="773" cy="651"/>
                </a:xfrm>
              </p:grpSpPr>
              <p:sp>
                <p:nvSpPr>
                  <p:cNvPr id="4136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129" y="3849"/>
                    <a:ext cx="77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66" y="3279"/>
                    <a:ext cx="0" cy="65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4138" name="Group 33"/>
                  <p:cNvGrpSpPr>
                    <a:grpSpLocks/>
                  </p:cNvGrpSpPr>
                  <p:nvPr/>
                </p:nvGrpSpPr>
                <p:grpSpPr bwMode="auto">
                  <a:xfrm flipH="1">
                    <a:off x="2245" y="3388"/>
                    <a:ext cx="516" cy="460"/>
                    <a:chOff x="1943" y="3156"/>
                    <a:chExt cx="516" cy="460"/>
                  </a:xfrm>
                </p:grpSpPr>
                <p:sp>
                  <p:nvSpPr>
                    <p:cNvPr id="4139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43" y="3162"/>
                      <a:ext cx="25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0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3" y="3156"/>
                      <a:ext cx="266" cy="46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135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3028" y="3549"/>
                  <a:ext cx="0" cy="461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187950" y="3443288"/>
            <a:ext cx="958850" cy="1914525"/>
            <a:chOff x="3268" y="2548"/>
            <a:chExt cx="604" cy="1206"/>
          </a:xfrm>
        </p:grpSpPr>
        <p:grpSp>
          <p:nvGrpSpPr>
            <p:cNvPr id="4122" name="Group 38"/>
            <p:cNvGrpSpPr>
              <a:grpSpLocks/>
            </p:cNvGrpSpPr>
            <p:nvPr/>
          </p:nvGrpSpPr>
          <p:grpSpPr bwMode="auto">
            <a:xfrm>
              <a:off x="3307" y="3368"/>
              <a:ext cx="305" cy="386"/>
              <a:chOff x="3307" y="3368"/>
              <a:chExt cx="305" cy="386"/>
            </a:xfrm>
          </p:grpSpPr>
          <p:sp>
            <p:nvSpPr>
              <p:cNvPr id="4129" name="Line 39"/>
              <p:cNvSpPr>
                <a:spLocks noChangeShapeType="1"/>
              </p:cNvSpPr>
              <p:nvPr/>
            </p:nvSpPr>
            <p:spPr bwMode="auto">
              <a:xfrm>
                <a:off x="3307" y="3754"/>
                <a:ext cx="30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40"/>
              <p:cNvSpPr>
                <a:spLocks noChangeShapeType="1"/>
              </p:cNvSpPr>
              <p:nvPr/>
            </p:nvSpPr>
            <p:spPr bwMode="auto">
              <a:xfrm flipV="1">
                <a:off x="3612" y="3368"/>
                <a:ext cx="0" cy="3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23" name="Group 41"/>
            <p:cNvGrpSpPr>
              <a:grpSpLocks/>
            </p:cNvGrpSpPr>
            <p:nvPr/>
          </p:nvGrpSpPr>
          <p:grpSpPr bwMode="auto">
            <a:xfrm>
              <a:off x="3268" y="2548"/>
              <a:ext cx="604" cy="643"/>
              <a:chOff x="3268" y="2548"/>
              <a:chExt cx="604" cy="643"/>
            </a:xfrm>
          </p:grpSpPr>
          <p:grpSp>
            <p:nvGrpSpPr>
              <p:cNvPr id="4124" name="Group 42"/>
              <p:cNvGrpSpPr>
                <a:grpSpLocks/>
              </p:cNvGrpSpPr>
              <p:nvPr/>
            </p:nvGrpSpPr>
            <p:grpSpPr bwMode="auto">
              <a:xfrm>
                <a:off x="3268" y="2548"/>
                <a:ext cx="516" cy="468"/>
                <a:chOff x="3268" y="2548"/>
                <a:chExt cx="516" cy="468"/>
              </a:xfrm>
            </p:grpSpPr>
            <p:grpSp>
              <p:nvGrpSpPr>
                <p:cNvPr id="4125" name="Group 43"/>
                <p:cNvGrpSpPr>
                  <a:grpSpLocks/>
                </p:cNvGrpSpPr>
                <p:nvPr/>
              </p:nvGrpSpPr>
              <p:grpSpPr bwMode="auto">
                <a:xfrm flipH="1">
                  <a:off x="3268" y="2552"/>
                  <a:ext cx="516" cy="460"/>
                  <a:chOff x="1943" y="3156"/>
                  <a:chExt cx="516" cy="460"/>
                </a:xfrm>
              </p:grpSpPr>
              <p:sp>
                <p:nvSpPr>
                  <p:cNvPr id="412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943" y="3162"/>
                    <a:ext cx="25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2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93" y="3156"/>
                    <a:ext cx="266" cy="460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26" name="Line 46"/>
                <p:cNvSpPr>
                  <a:spLocks noChangeShapeType="1"/>
                </p:cNvSpPr>
                <p:nvPr/>
              </p:nvSpPr>
              <p:spPr bwMode="auto">
                <a:xfrm>
                  <a:off x="3781" y="2548"/>
                  <a:ext cx="0" cy="468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4101" name="Object 47"/>
              <p:cNvGraphicFramePr>
                <a:graphicFrameLocks noChangeAspect="1"/>
              </p:cNvGraphicFramePr>
              <p:nvPr/>
            </p:nvGraphicFramePr>
            <p:xfrm>
              <a:off x="3721" y="3024"/>
              <a:ext cx="151" cy="16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5" name="Equation" r:id="rId16" imgW="126720" imgH="139680" progId="Equation.3">
                      <p:embed/>
                    </p:oleObj>
                  </mc:Choice>
                  <mc:Fallback>
                    <p:oleObj name="Equation" r:id="rId16" imgW="126720" imgH="139680" progId="Equation.3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1" y="3024"/>
                            <a:ext cx="151" cy="16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99760" name="Freeform 48"/>
          <p:cNvSpPr>
            <a:spLocks/>
          </p:cNvSpPr>
          <p:nvPr/>
        </p:nvSpPr>
        <p:spPr bwMode="auto">
          <a:xfrm>
            <a:off x="5205413" y="3913188"/>
            <a:ext cx="796925" cy="344487"/>
          </a:xfrm>
          <a:custGeom>
            <a:avLst/>
            <a:gdLst>
              <a:gd name="T0" fmla="*/ 0 w 515"/>
              <a:gd name="T1" fmla="*/ 344487 h 210"/>
              <a:gd name="T2" fmla="*/ 177954 w 515"/>
              <a:gd name="T3" fmla="*/ 0 h 210"/>
              <a:gd name="T4" fmla="*/ 713364 w 515"/>
              <a:gd name="T5" fmla="*/ 0 h 210"/>
              <a:gd name="T6" fmla="*/ 796925 w 515"/>
              <a:gd name="T7" fmla="*/ 88582 h 210"/>
              <a:gd name="T8" fmla="*/ 796925 w 515"/>
              <a:gd name="T9" fmla="*/ 333004 h 210"/>
              <a:gd name="T10" fmla="*/ 0 w 515"/>
              <a:gd name="T11" fmla="*/ 344487 h 2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5"/>
              <a:gd name="T19" fmla="*/ 0 h 210"/>
              <a:gd name="T20" fmla="*/ 515 w 515"/>
              <a:gd name="T21" fmla="*/ 210 h 2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5" h="210">
                <a:moveTo>
                  <a:pt x="0" y="210"/>
                </a:moveTo>
                <a:lnTo>
                  <a:pt x="115" y="0"/>
                </a:lnTo>
                <a:lnTo>
                  <a:pt x="461" y="0"/>
                </a:lnTo>
                <a:lnTo>
                  <a:pt x="515" y="54"/>
                </a:lnTo>
                <a:lnTo>
                  <a:pt x="515" y="203"/>
                </a:lnTo>
                <a:lnTo>
                  <a:pt x="0" y="2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9761" name="Text Box 49"/>
          <p:cNvSpPr txBox="1">
            <a:spLocks noChangeArrowheads="1"/>
          </p:cNvSpPr>
          <p:nvPr/>
        </p:nvSpPr>
        <p:spPr bwMode="auto">
          <a:xfrm>
            <a:off x="5943600" y="5062538"/>
            <a:ext cx="1619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3200">
                <a:latin typeface="Palatino Linotype" pitchFamily="18" charset="0"/>
                <a:ea typeface="ＭＳ Ｐゴシック"/>
                <a:cs typeface="ＭＳ Ｐゴシック"/>
              </a:rPr>
              <a:t>kernel </a:t>
            </a:r>
            <a:r>
              <a:rPr lang="en-US" altLang="ja-JP" sz="3200" i="1">
                <a:latin typeface="Palatino Linotype" pitchFamily="18" charset="0"/>
                <a:ea typeface="ＭＳ Ｐゴシック"/>
                <a:cs typeface="ＭＳ Ｐゴシック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60" grpId="0" animBg="1"/>
      <p:bldP spid="49976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err="1" smtClean="0">
                <a:ea typeface="ＭＳ Ｐゴシック"/>
                <a:cs typeface="ＭＳ Ｐゴシック"/>
              </a:rPr>
              <a:t>Exemplo</a:t>
            </a:r>
            <a:endParaRPr lang="en-US" altLang="ja-JP" dirty="0" smtClean="0">
              <a:ea typeface="ＭＳ Ｐゴシック"/>
              <a:cs typeface="ＭＳ Ｐゴシック"/>
            </a:endParaRPr>
          </a:p>
        </p:txBody>
      </p:sp>
      <p:sp>
        <p:nvSpPr>
          <p:cNvPr id="5127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smtClean="0"/>
          </a:p>
        </p:txBody>
      </p:sp>
      <p:pic>
        <p:nvPicPr>
          <p:cNvPr id="5128" name="Picture 3" descr="convrec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" y="1828800"/>
            <a:ext cx="41163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 descr="convgaus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9975" y="1828800"/>
            <a:ext cx="41163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Line 5"/>
          <p:cNvSpPr>
            <a:spLocks noChangeShapeType="1"/>
          </p:cNvSpPr>
          <p:nvPr/>
        </p:nvSpPr>
        <p:spPr bwMode="auto">
          <a:xfrm>
            <a:off x="3697288" y="4941888"/>
            <a:ext cx="720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6"/>
          <p:cNvSpPr>
            <a:spLocks noChangeShapeType="1"/>
          </p:cNvSpPr>
          <p:nvPr/>
        </p:nvSpPr>
        <p:spPr bwMode="auto">
          <a:xfrm>
            <a:off x="3697288" y="5399088"/>
            <a:ext cx="720725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7"/>
          <p:cNvSpPr>
            <a:spLocks noChangeShapeType="1"/>
          </p:cNvSpPr>
          <p:nvPr/>
        </p:nvSpPr>
        <p:spPr bwMode="auto">
          <a:xfrm>
            <a:off x="3697288" y="5815013"/>
            <a:ext cx="720725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4403725" y="4652963"/>
          <a:ext cx="431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6" imgW="152280" imgH="203040" progId="Equation.3">
                  <p:embed/>
                </p:oleObj>
              </mc:Choice>
              <mc:Fallback>
                <p:oleObj name="Equation" r:id="rId6" imgW="15228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4652963"/>
                        <a:ext cx="4318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4403725" y="5165725"/>
          <a:ext cx="39528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8" imgW="139680" imgH="164880" progId="Equation.3">
                  <p:embed/>
                </p:oleObj>
              </mc:Choice>
              <mc:Fallback>
                <p:oleObj name="Equation" r:id="rId8" imgW="139680" imgH="164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165725"/>
                        <a:ext cx="395288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4403725" y="5527675"/>
          <a:ext cx="10048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10" imgW="355320" imgH="203040" progId="Equation.3">
                  <p:embed/>
                </p:oleObj>
              </mc:Choice>
              <mc:Fallback>
                <p:oleObj name="Equation" r:id="rId10" imgW="3553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5527675"/>
                        <a:ext cx="100488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Text Box 11"/>
          <p:cNvSpPr txBox="1">
            <a:spLocks noChangeArrowheads="1"/>
          </p:cNvSpPr>
          <p:nvPr/>
        </p:nvSpPr>
        <p:spPr bwMode="auto">
          <a:xfrm>
            <a:off x="5867400" y="5661025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ja-JP" sz="1800">
                <a:ea typeface="ＭＳ Ｐゴシック"/>
                <a:cs typeface="ＭＳ Ｐゴシック"/>
              </a:rPr>
              <a:t>Eric Weinstein’s Math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82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Propriedades da convolução</a:t>
            </a:r>
          </a:p>
        </p:txBody>
      </p:sp>
      <p:sp>
        <p:nvSpPr>
          <p:cNvPr id="82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Comutativa</a:t>
            </a:r>
          </a:p>
          <a:p>
            <a:pPr eaLnBrk="1" hangingPunct="1"/>
            <a:endParaRPr lang="pt-PT" altLang="ja-JP" sz="24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Associativa</a:t>
            </a:r>
          </a:p>
          <a:p>
            <a:pPr eaLnBrk="1" hangingPunct="1"/>
            <a:endParaRPr lang="pt-PT" altLang="ja-JP" sz="240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pt-PT" altLang="ja-JP" sz="2400" smtClean="0">
                <a:ea typeface="ＭＳ Ｐゴシック"/>
                <a:cs typeface="ＭＳ Ｐゴシック"/>
              </a:rPr>
              <a:t>Vantagem:</a:t>
            </a:r>
            <a:br>
              <a:rPr lang="pt-PT" altLang="ja-JP" sz="2400" smtClean="0">
                <a:ea typeface="ＭＳ Ｐゴシック"/>
                <a:cs typeface="ＭＳ Ｐゴシック"/>
              </a:rPr>
            </a:br>
            <a:r>
              <a:rPr lang="pt-PT" altLang="ja-JP" sz="2400" smtClean="0">
                <a:ea typeface="ＭＳ Ｐゴシック"/>
                <a:cs typeface="ＭＳ Ｐゴシック"/>
              </a:rPr>
              <a:t>Sistemas em</a:t>
            </a:r>
            <a:br>
              <a:rPr lang="pt-PT" altLang="ja-JP" sz="2400" smtClean="0">
                <a:ea typeface="ＭＳ Ｐゴシック"/>
                <a:cs typeface="ＭＳ Ｐゴシック"/>
              </a:rPr>
            </a:br>
            <a:r>
              <a:rPr lang="pt-PT" altLang="ja-JP" sz="2400" smtClean="0">
                <a:ea typeface="ＭＳ Ｐゴシック"/>
                <a:cs typeface="ＭＳ Ｐゴシック"/>
              </a:rPr>
              <a:t>cascata!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4500563" y="1700213"/>
          <a:ext cx="217646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4" name="Equation" r:id="rId4" imgW="736560" imgH="177480" progId="Equation.3">
                  <p:embed/>
                </p:oleObj>
              </mc:Choice>
              <mc:Fallback>
                <p:oleObj name="Equation" r:id="rId4" imgW="7365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00213"/>
                        <a:ext cx="2176462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3708400" y="2565400"/>
          <a:ext cx="3752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6" imgW="1269720" imgH="215640" progId="Equation.3">
                  <p:embed/>
                </p:oleObj>
              </mc:Choice>
              <mc:Fallback>
                <p:oleObj name="Equation" r:id="rId6" imgW="12697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565400"/>
                        <a:ext cx="375285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3762375" y="3508375"/>
          <a:ext cx="3984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8" imgW="164880" imgH="241200" progId="Equation.3">
                  <p:embed/>
                </p:oleObj>
              </mc:Choice>
              <mc:Fallback>
                <p:oleObj name="Equation" r:id="rId8" imgW="1648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3508375"/>
                        <a:ext cx="398463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9"/>
          <p:cNvGraphicFramePr>
            <a:graphicFrameLocks noChangeAspect="1"/>
          </p:cNvGraphicFramePr>
          <p:nvPr/>
        </p:nvGraphicFramePr>
        <p:xfrm>
          <a:off x="7672388" y="3506788"/>
          <a:ext cx="4286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10" imgW="177480" imgH="241200" progId="Equation.3">
                  <p:embed/>
                </p:oleObj>
              </mc:Choice>
              <mc:Fallback>
                <p:oleObj name="Equation" r:id="rId10" imgW="17748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2388" y="3506788"/>
                        <a:ext cx="428625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9" name="Rectangle 10"/>
          <p:cNvSpPr>
            <a:spLocks noChangeArrowheads="1"/>
          </p:cNvSpPr>
          <p:nvPr/>
        </p:nvSpPr>
        <p:spPr bwMode="auto">
          <a:xfrm>
            <a:off x="4781550" y="3500438"/>
            <a:ext cx="854075" cy="595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8210" name="Line 11"/>
          <p:cNvSpPr>
            <a:spLocks noChangeShapeType="1"/>
          </p:cNvSpPr>
          <p:nvPr/>
        </p:nvSpPr>
        <p:spPr bwMode="auto">
          <a:xfrm>
            <a:off x="712470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8211" name="Line 12"/>
          <p:cNvSpPr>
            <a:spLocks noChangeShapeType="1"/>
          </p:cNvSpPr>
          <p:nvPr/>
        </p:nvSpPr>
        <p:spPr bwMode="auto">
          <a:xfrm>
            <a:off x="4205288" y="3798888"/>
            <a:ext cx="592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5024438" y="3538538"/>
          <a:ext cx="3683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8" name="Equation" r:id="rId12" imgW="152280" imgH="215640" progId="Equation.3">
                  <p:embed/>
                </p:oleObj>
              </mc:Choice>
              <mc:Fallback>
                <p:oleObj name="Equation" r:id="rId12" imgW="15228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538538"/>
                        <a:ext cx="368300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Rectangle 14"/>
          <p:cNvSpPr>
            <a:spLocks noChangeArrowheads="1"/>
          </p:cNvSpPr>
          <p:nvPr/>
        </p:nvSpPr>
        <p:spPr bwMode="auto">
          <a:xfrm>
            <a:off x="6262688" y="3502025"/>
            <a:ext cx="854075" cy="595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6491288" y="3538538"/>
          <a:ext cx="3984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14" imgW="164880" imgH="215640" progId="Equation.3">
                  <p:embed/>
                </p:oleObj>
              </mc:Choice>
              <mc:Fallback>
                <p:oleObj name="Equation" r:id="rId14" imgW="16488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3538538"/>
                        <a:ext cx="398462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Line 16"/>
          <p:cNvSpPr>
            <a:spLocks noChangeShapeType="1"/>
          </p:cNvSpPr>
          <p:nvPr/>
        </p:nvSpPr>
        <p:spPr bwMode="auto">
          <a:xfrm>
            <a:off x="5657850" y="3798888"/>
            <a:ext cx="592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057650" y="4397375"/>
            <a:ext cx="3459163" cy="595313"/>
            <a:chOff x="1116" y="3298"/>
            <a:chExt cx="2179" cy="375"/>
          </a:xfrm>
        </p:grpSpPr>
        <p:graphicFrame>
          <p:nvGraphicFramePr>
            <p:cNvPr id="8203" name="Object 18"/>
            <p:cNvGraphicFramePr>
              <a:graphicFrameLocks noChangeAspect="1"/>
            </p:cNvGraphicFramePr>
            <p:nvPr/>
          </p:nvGraphicFramePr>
          <p:xfrm>
            <a:off x="1116" y="3302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0" name="Equation" r:id="rId16" imgW="291960" imgH="241200" progId="Equation.3">
                    <p:embed/>
                  </p:oleObj>
                </mc:Choice>
                <mc:Fallback>
                  <p:oleObj name="Equation" r:id="rId16" imgW="291960" imgH="2412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3302"/>
                          <a:ext cx="444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19"/>
            <p:cNvGraphicFramePr>
              <a:graphicFrameLocks noChangeAspect="1"/>
            </p:cNvGraphicFramePr>
            <p:nvPr/>
          </p:nvGraphicFramePr>
          <p:xfrm>
            <a:off x="3025" y="3301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1" name="Equation" r:id="rId18" imgW="177480" imgH="241200" progId="Equation.3">
                    <p:embed/>
                  </p:oleObj>
                </mc:Choice>
                <mc:Fallback>
                  <p:oleObj name="Equation" r:id="rId18" imgW="177480" imgH="24120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5" y="3301"/>
                          <a:ext cx="27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9" name="Rectangle 20"/>
            <p:cNvSpPr>
              <a:spLocks noChangeArrowheads="1"/>
            </p:cNvSpPr>
            <p:nvPr/>
          </p:nvSpPr>
          <p:spPr bwMode="auto">
            <a:xfrm>
              <a:off x="1881" y="3298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220" name="Line 21"/>
            <p:cNvSpPr>
              <a:spLocks noChangeShapeType="1"/>
            </p:cNvSpPr>
            <p:nvPr/>
          </p:nvSpPr>
          <p:spPr bwMode="auto">
            <a:xfrm>
              <a:off x="2680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21" name="Line 22"/>
            <p:cNvSpPr>
              <a:spLocks noChangeShapeType="1"/>
            </p:cNvSpPr>
            <p:nvPr/>
          </p:nvSpPr>
          <p:spPr bwMode="auto">
            <a:xfrm>
              <a:off x="1519" y="3485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8205" name="Object 23"/>
            <p:cNvGraphicFramePr>
              <a:graphicFrameLocks noChangeAspect="1"/>
            </p:cNvGraphicFramePr>
            <p:nvPr/>
          </p:nvGraphicFramePr>
          <p:xfrm>
            <a:off x="1979" y="3321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2" name="Equation" r:id="rId19" imgW="393480" imgH="215640" progId="Equation.3">
                    <p:embed/>
                  </p:oleObj>
                </mc:Choice>
                <mc:Fallback>
                  <p:oleObj name="Equation" r:id="rId19" imgW="393480" imgH="21564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" y="3321"/>
                          <a:ext cx="59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057650" y="5254625"/>
            <a:ext cx="3459163" cy="595313"/>
            <a:chOff x="1101" y="3790"/>
            <a:chExt cx="2179" cy="375"/>
          </a:xfrm>
        </p:grpSpPr>
        <p:graphicFrame>
          <p:nvGraphicFramePr>
            <p:cNvPr id="8200" name="Object 25"/>
            <p:cNvGraphicFramePr>
              <a:graphicFrameLocks noChangeAspect="1"/>
            </p:cNvGraphicFramePr>
            <p:nvPr/>
          </p:nvGraphicFramePr>
          <p:xfrm>
            <a:off x="1101" y="3794"/>
            <a:ext cx="444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3" name="Equation" r:id="rId21" imgW="291960" imgH="241200" progId="Equation.3">
                    <p:embed/>
                  </p:oleObj>
                </mc:Choice>
                <mc:Fallback>
                  <p:oleObj name="Equation" r:id="rId21" imgW="291960" imgH="2412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1" y="3794"/>
                          <a:ext cx="444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26"/>
            <p:cNvGraphicFramePr>
              <a:graphicFrameLocks noChangeAspect="1"/>
            </p:cNvGraphicFramePr>
            <p:nvPr/>
          </p:nvGraphicFramePr>
          <p:xfrm>
            <a:off x="3010" y="3793"/>
            <a:ext cx="27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4" name="Equation" r:id="rId22" imgW="177480" imgH="241200" progId="Equation.3">
                    <p:embed/>
                  </p:oleObj>
                </mc:Choice>
                <mc:Fallback>
                  <p:oleObj name="Equation" r:id="rId22" imgW="177480" imgH="241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0" y="3793"/>
                          <a:ext cx="270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6" name="Rectangle 27"/>
            <p:cNvSpPr>
              <a:spLocks noChangeArrowheads="1"/>
            </p:cNvSpPr>
            <p:nvPr/>
          </p:nvSpPr>
          <p:spPr bwMode="auto">
            <a:xfrm>
              <a:off x="1866" y="3790"/>
              <a:ext cx="795" cy="37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8217" name="Line 28"/>
            <p:cNvSpPr>
              <a:spLocks noChangeShapeType="1"/>
            </p:cNvSpPr>
            <p:nvPr/>
          </p:nvSpPr>
          <p:spPr bwMode="auto">
            <a:xfrm>
              <a:off x="2665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8218" name="Line 29"/>
            <p:cNvSpPr>
              <a:spLocks noChangeShapeType="1"/>
            </p:cNvSpPr>
            <p:nvPr/>
          </p:nvSpPr>
          <p:spPr bwMode="auto">
            <a:xfrm>
              <a:off x="1504" y="3977"/>
              <a:ext cx="3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graphicFrame>
          <p:nvGraphicFramePr>
            <p:cNvPr id="8202" name="Object 30"/>
            <p:cNvGraphicFramePr>
              <a:graphicFrameLocks noChangeAspect="1"/>
            </p:cNvGraphicFramePr>
            <p:nvPr/>
          </p:nvGraphicFramePr>
          <p:xfrm>
            <a:off x="1964" y="3813"/>
            <a:ext cx="599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5" name="Equation" r:id="rId23" imgW="393480" imgH="215640" progId="Equation.3">
                    <p:embed/>
                  </p:oleObj>
                </mc:Choice>
                <mc:Fallback>
                  <p:oleObj name="Equation" r:id="rId23" imgW="393480" imgH="21564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4" y="3813"/>
                          <a:ext cx="599" cy="3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0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Convolução e Transformada de Fourier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041525" y="2133600"/>
          <a:ext cx="15176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4" imgW="596880" imgH="203040" progId="Equation.3">
                  <p:embed/>
                </p:oleObj>
              </mc:Choice>
              <mc:Fallback>
                <p:oleObj name="Equation" r:id="rId4" imgW="596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133600"/>
                        <a:ext cx="15176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5467350" y="2166938"/>
          <a:ext cx="138906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6" imgW="545760" imgH="177480" progId="Equation.3">
                  <p:embed/>
                </p:oleObj>
              </mc:Choice>
              <mc:Fallback>
                <p:oleObj name="Equation" r:id="rId6" imgW="5457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2166938"/>
                        <a:ext cx="138906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5"/>
          <p:cNvGraphicFramePr>
            <a:graphicFrameLocks noChangeAspect="1"/>
          </p:cNvGraphicFramePr>
          <p:nvPr/>
        </p:nvGraphicFramePr>
        <p:xfrm>
          <a:off x="2235200" y="2698750"/>
          <a:ext cx="11318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8" imgW="444240" imgH="203040" progId="Equation.3">
                  <p:embed/>
                </p:oleObj>
              </mc:Choice>
              <mc:Fallback>
                <p:oleObj name="Equation" r:id="rId8" imgW="44424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13188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ChangeAspect="1"/>
          </p:cNvGraphicFramePr>
          <p:nvPr/>
        </p:nvGraphicFramePr>
        <p:xfrm>
          <a:off x="5305425" y="2732088"/>
          <a:ext cx="17129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10" imgW="672840" imgH="177480" progId="Equation.3">
                  <p:embed/>
                </p:oleObj>
              </mc:Choice>
              <mc:Fallback>
                <p:oleObj name="Equation" r:id="rId10" imgW="6728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25" y="2732088"/>
                        <a:ext cx="1712913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Text Box 7"/>
          <p:cNvSpPr txBox="1">
            <a:spLocks noChangeArrowheads="1"/>
          </p:cNvSpPr>
          <p:nvPr/>
        </p:nvSpPr>
        <p:spPr bwMode="auto">
          <a:xfrm>
            <a:off x="1446213" y="1568450"/>
            <a:ext cx="28039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mtClean="0">
                <a:ea typeface="ＭＳ Ｐゴシック"/>
                <a:cs typeface="ＭＳ Ｐゴシック"/>
              </a:rPr>
              <a:t>Espaço de sinal </a:t>
            </a:r>
            <a:r>
              <a:rPr lang="pt-PT" altLang="ja-JP" i="1" smtClean="0">
                <a:ea typeface="ＭＳ Ｐゴシック"/>
                <a:cs typeface="ＭＳ Ｐゴシック"/>
              </a:rPr>
              <a:t>(x)</a:t>
            </a:r>
            <a:endParaRPr lang="pt-PT" altLang="ja-JP" i="1">
              <a:ea typeface="ＭＳ Ｐゴシック"/>
              <a:cs typeface="ＭＳ Ｐゴシック"/>
            </a:endParaRPr>
          </a:p>
        </p:txBody>
      </p:sp>
      <p:sp>
        <p:nvSpPr>
          <p:cNvPr id="10259" name="Text Box 8"/>
          <p:cNvSpPr txBox="1">
            <a:spLocks noChangeArrowheads="1"/>
          </p:cNvSpPr>
          <p:nvPr/>
        </p:nvSpPr>
        <p:spPr bwMode="auto">
          <a:xfrm>
            <a:off x="4551363" y="1568450"/>
            <a:ext cx="3780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mtClean="0">
                <a:ea typeface="ＭＳ Ｐゴシック"/>
                <a:cs typeface="ＭＳ Ｐゴシック"/>
              </a:rPr>
              <a:t>Espaço de frequências </a:t>
            </a:r>
            <a:r>
              <a:rPr lang="pt-PT" altLang="ja-JP" i="1" smtClean="0">
                <a:ea typeface="ＭＳ Ｐゴシック"/>
                <a:cs typeface="ＭＳ Ｐゴシック"/>
              </a:rPr>
              <a:t>(u)</a:t>
            </a:r>
            <a:endParaRPr lang="pt-PT" altLang="ja-JP" i="1">
              <a:ea typeface="ＭＳ Ｐゴシック"/>
              <a:cs typeface="ＭＳ Ｐゴシック"/>
            </a:endParaRPr>
          </a:p>
        </p:txBody>
      </p:sp>
      <p:sp>
        <p:nvSpPr>
          <p:cNvPr id="10260" name="Line 9"/>
          <p:cNvSpPr>
            <a:spLocks noChangeShapeType="1"/>
          </p:cNvSpPr>
          <p:nvPr/>
        </p:nvSpPr>
        <p:spPr bwMode="auto">
          <a:xfrm>
            <a:off x="4411663" y="1557338"/>
            <a:ext cx="0" cy="17637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10261" name="Line 10"/>
          <p:cNvSpPr>
            <a:spLocks noChangeShapeType="1"/>
          </p:cNvSpPr>
          <p:nvPr/>
        </p:nvSpPr>
        <p:spPr bwMode="auto">
          <a:xfrm>
            <a:off x="4095750" y="241776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sp>
        <p:nvSpPr>
          <p:cNvPr id="10262" name="Line 11"/>
          <p:cNvSpPr>
            <a:spLocks noChangeShapeType="1"/>
          </p:cNvSpPr>
          <p:nvPr/>
        </p:nvSpPr>
        <p:spPr bwMode="auto">
          <a:xfrm>
            <a:off x="4097338" y="2919413"/>
            <a:ext cx="657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pt-PT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3494088"/>
            <a:ext cx="6564311" cy="2622550"/>
            <a:chOff x="567" y="2272"/>
            <a:chExt cx="4135" cy="1652"/>
          </a:xfrm>
        </p:grpSpPr>
        <p:sp>
          <p:nvSpPr>
            <p:cNvPr id="10264" name="Line 13"/>
            <p:cNvSpPr>
              <a:spLocks noChangeShapeType="1"/>
            </p:cNvSpPr>
            <p:nvPr/>
          </p:nvSpPr>
          <p:spPr bwMode="auto">
            <a:xfrm flipV="1">
              <a:off x="2932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5" name="Line 14"/>
            <p:cNvSpPr>
              <a:spLocks noChangeShapeType="1"/>
            </p:cNvSpPr>
            <p:nvPr/>
          </p:nvSpPr>
          <p:spPr bwMode="auto">
            <a:xfrm flipV="1">
              <a:off x="4136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6" name="Line 15"/>
            <p:cNvSpPr>
              <a:spLocks noChangeShapeType="1"/>
            </p:cNvSpPr>
            <p:nvPr/>
          </p:nvSpPr>
          <p:spPr bwMode="auto">
            <a:xfrm flipV="1">
              <a:off x="1830" y="3021"/>
              <a:ext cx="0" cy="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10267" name="Text Box 16"/>
            <p:cNvSpPr txBox="1">
              <a:spLocks noChangeArrowheads="1"/>
            </p:cNvSpPr>
            <p:nvPr/>
          </p:nvSpPr>
          <p:spPr bwMode="auto">
            <a:xfrm>
              <a:off x="567" y="2272"/>
              <a:ext cx="4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smtClean="0">
                  <a:ea typeface="ＭＳ Ｐゴシック"/>
                  <a:cs typeface="ＭＳ Ｐゴシック"/>
                </a:rPr>
                <a:t>Vantagem: Calcular f*g sem fazer convoluções</a:t>
              </a:r>
              <a:endParaRPr lang="pt-PT" altLang="ja-JP">
                <a:ea typeface="ＭＳ Ｐゴシック"/>
                <a:cs typeface="ＭＳ Ｐゴシック"/>
              </a:endParaRPr>
            </a:p>
          </p:txBody>
        </p:sp>
        <p:graphicFrame>
          <p:nvGraphicFramePr>
            <p:cNvPr id="10246" name="Object 17"/>
            <p:cNvGraphicFramePr>
              <a:graphicFrameLocks noChangeAspect="1"/>
            </p:cNvGraphicFramePr>
            <p:nvPr/>
          </p:nvGraphicFramePr>
          <p:xfrm>
            <a:off x="1726" y="2731"/>
            <a:ext cx="22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6" name="Equation" r:id="rId12" imgW="139680" imgH="164880" progId="Equation.3">
                    <p:embed/>
                  </p:oleObj>
                </mc:Choice>
                <mc:Fallback>
                  <p:oleObj name="Equation" r:id="rId12" imgW="139680" imgH="1648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6" y="2731"/>
                          <a:ext cx="22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7" name="Object 18"/>
            <p:cNvGraphicFramePr>
              <a:graphicFrameLocks noChangeAspect="1"/>
            </p:cNvGraphicFramePr>
            <p:nvPr/>
          </p:nvGraphicFramePr>
          <p:xfrm>
            <a:off x="2231" y="2782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7" name="Equation" r:id="rId14" imgW="126720" imgH="101520" progId="Equation.3">
                    <p:embed/>
                  </p:oleObj>
                </mc:Choice>
                <mc:Fallback>
                  <p:oleObj name="Equation" r:id="rId14" imgW="126720" imgH="10152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1" y="2782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8" name="Object 19"/>
            <p:cNvGraphicFramePr>
              <a:graphicFrameLocks noChangeAspect="1"/>
            </p:cNvGraphicFramePr>
            <p:nvPr/>
          </p:nvGraphicFramePr>
          <p:xfrm>
            <a:off x="2825" y="2701"/>
            <a:ext cx="243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8" name="Equation" r:id="rId16" imgW="152280" imgH="203040" progId="Equation.3">
                    <p:embed/>
                  </p:oleObj>
                </mc:Choice>
                <mc:Fallback>
                  <p:oleObj name="Equation" r:id="rId16" imgW="152280" imgH="2030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5" y="2701"/>
                          <a:ext cx="243" cy="3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9" name="Object 20"/>
            <p:cNvGraphicFramePr>
              <a:graphicFrameLocks noChangeAspect="1"/>
            </p:cNvGraphicFramePr>
            <p:nvPr/>
          </p:nvGraphicFramePr>
          <p:xfrm>
            <a:off x="3478" y="2763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9" name="Equation" r:id="rId18" imgW="114120" imgH="126720" progId="Equation.3">
                    <p:embed/>
                  </p:oleObj>
                </mc:Choice>
                <mc:Fallback>
                  <p:oleObj name="Equation" r:id="rId18" imgW="114120" imgH="12672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" y="2763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0" name="Object 21"/>
            <p:cNvGraphicFramePr>
              <a:graphicFrameLocks noChangeAspect="1"/>
            </p:cNvGraphicFramePr>
            <p:nvPr/>
          </p:nvGraphicFramePr>
          <p:xfrm>
            <a:off x="4048" y="2722"/>
            <a:ext cx="202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0" name="Equation" r:id="rId20" imgW="126720" imgH="177480" progId="Equation.3">
                    <p:embed/>
                  </p:oleObj>
                </mc:Choice>
                <mc:Fallback>
                  <p:oleObj name="Equation" r:id="rId20" imgW="126720" imgH="17748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" y="2722"/>
                          <a:ext cx="202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1" name="Object 22"/>
            <p:cNvGraphicFramePr>
              <a:graphicFrameLocks noChangeAspect="1"/>
            </p:cNvGraphicFramePr>
            <p:nvPr/>
          </p:nvGraphicFramePr>
          <p:xfrm>
            <a:off x="1705" y="3638"/>
            <a:ext cx="265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1" name="Equation" r:id="rId22" imgW="164880" imgH="177480" progId="Equation.3">
                    <p:embed/>
                  </p:oleObj>
                </mc:Choice>
                <mc:Fallback>
                  <p:oleObj name="Equation" r:id="rId22" imgW="164880" imgH="1774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" y="3638"/>
                          <a:ext cx="265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2" name="Object 23"/>
            <p:cNvGraphicFramePr>
              <a:graphicFrameLocks noChangeAspect="1"/>
            </p:cNvGraphicFramePr>
            <p:nvPr/>
          </p:nvGraphicFramePr>
          <p:xfrm>
            <a:off x="2230" y="3700"/>
            <a:ext cx="203" cy="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2" name="Equation" r:id="rId24" imgW="126720" imgH="101520" progId="Equation.3">
                    <p:embed/>
                  </p:oleObj>
                </mc:Choice>
                <mc:Fallback>
                  <p:oleObj name="Equation" r:id="rId24" imgW="126720" imgH="10152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3700"/>
                          <a:ext cx="203" cy="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3" name="Object 24"/>
            <p:cNvGraphicFramePr>
              <a:graphicFrameLocks noChangeAspect="1"/>
            </p:cNvGraphicFramePr>
            <p:nvPr/>
          </p:nvGraphicFramePr>
          <p:xfrm>
            <a:off x="2815" y="3649"/>
            <a:ext cx="263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3" name="Equation" r:id="rId25" imgW="164880" imgH="164880" progId="Equation.3">
                    <p:embed/>
                  </p:oleObj>
                </mc:Choice>
                <mc:Fallback>
                  <p:oleObj name="Equation" r:id="rId25" imgW="164880" imgH="16488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5" y="3649"/>
                          <a:ext cx="263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4" name="Object 25"/>
            <p:cNvGraphicFramePr>
              <a:graphicFrameLocks noChangeAspect="1"/>
            </p:cNvGraphicFramePr>
            <p:nvPr/>
          </p:nvGraphicFramePr>
          <p:xfrm>
            <a:off x="3477" y="3680"/>
            <a:ext cx="182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4" name="Equation" r:id="rId27" imgW="114120" imgH="126720" progId="Equation.3">
                    <p:embed/>
                  </p:oleObj>
                </mc:Choice>
                <mc:Fallback>
                  <p:oleObj name="Equation" r:id="rId27" imgW="114120" imgH="12672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" y="3680"/>
                          <a:ext cx="182" cy="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55" name="Object 26"/>
            <p:cNvGraphicFramePr>
              <a:graphicFrameLocks noChangeAspect="1"/>
            </p:cNvGraphicFramePr>
            <p:nvPr/>
          </p:nvGraphicFramePr>
          <p:xfrm>
            <a:off x="4008" y="3649"/>
            <a:ext cx="282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5" name="Equation" r:id="rId29" imgW="177480" imgH="164880" progId="Equation.3">
                    <p:embed/>
                  </p:oleObj>
                </mc:Choice>
                <mc:Fallback>
                  <p:oleObj name="Equation" r:id="rId29" imgW="1774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8" y="3649"/>
                          <a:ext cx="282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8" name="Text Box 27"/>
            <p:cNvSpPr txBox="1">
              <a:spLocks noChangeArrowheads="1"/>
            </p:cNvSpPr>
            <p:nvPr/>
          </p:nvSpPr>
          <p:spPr bwMode="auto">
            <a:xfrm>
              <a:off x="2768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  <p:sp>
          <p:nvSpPr>
            <p:cNvPr id="10269" name="Text Box 28"/>
            <p:cNvSpPr txBox="1">
              <a:spLocks noChangeArrowheads="1"/>
            </p:cNvSpPr>
            <p:nvPr/>
          </p:nvSpPr>
          <p:spPr bwMode="auto">
            <a:xfrm>
              <a:off x="3970" y="3164"/>
              <a:ext cx="356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  <p:sp>
          <p:nvSpPr>
            <p:cNvPr id="10270" name="Text Box 29"/>
            <p:cNvSpPr txBox="1">
              <a:spLocks noChangeArrowheads="1"/>
            </p:cNvSpPr>
            <p:nvPr/>
          </p:nvSpPr>
          <p:spPr bwMode="auto">
            <a:xfrm>
              <a:off x="1598" y="3164"/>
              <a:ext cx="409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pt-PT" altLang="ja-JP" b="1" smtClean="0">
                  <a:ea typeface="ＭＳ Ｐゴシック"/>
                  <a:cs typeface="ＭＳ Ｐゴシック"/>
                </a:rPr>
                <a:t>IFT</a:t>
              </a:r>
              <a:endParaRPr lang="pt-PT" altLang="ja-JP" b="1"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350" indent="-514350"/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Sinal biomédico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Analógico vs Digital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Quantização e amostragem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Ruído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bg1">
                    <a:lumMod val="65000"/>
                  </a:schemeClr>
                </a:solidFill>
              </a:rPr>
              <a:t>Convolução</a:t>
            </a:r>
          </a:p>
          <a:p>
            <a:pPr marL="514350" indent="-514350">
              <a:buFontTx/>
              <a:buAutoNum type="arabicPeriod"/>
            </a:pPr>
            <a:r>
              <a:rPr lang="pt-PT" dirty="0" smtClean="0">
                <a:solidFill>
                  <a:schemeClr val="tx1"/>
                </a:solidFill>
              </a:rPr>
              <a:t>Introdução à Transformada de </a:t>
            </a:r>
            <a:r>
              <a:rPr lang="pt-PT" dirty="0" err="1" smtClean="0">
                <a:solidFill>
                  <a:schemeClr val="tx1"/>
                </a:solidFill>
              </a:rPr>
              <a:t>Fourier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53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200" smtClean="0"/>
              <a:t>Jean Baptiste Joseph Fourier (1768-1830)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29114" cy="44211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Teve uma ideia louca (1807):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b="1" dirty="0" smtClean="0"/>
              <a:t>Qualquer </a:t>
            </a:r>
            <a:r>
              <a:rPr lang="pt-PT" sz="2000" dirty="0" smtClean="0"/>
              <a:t>função periódica pode ser reescrita como uma soma ponderada de </a:t>
            </a:r>
            <a:r>
              <a:rPr lang="pt-PT" sz="2000" b="1" dirty="0" smtClean="0"/>
              <a:t>senos </a:t>
            </a:r>
            <a:r>
              <a:rPr lang="pt-PT" sz="2000" dirty="0" smtClean="0"/>
              <a:t>e </a:t>
            </a:r>
            <a:r>
              <a:rPr lang="pt-PT" sz="2000" b="1" dirty="0" err="1" smtClean="0"/>
              <a:t>cosenos</a:t>
            </a:r>
            <a:r>
              <a:rPr lang="pt-PT" sz="2000" dirty="0" smtClean="0"/>
              <a:t> de diferentes frequências.</a:t>
            </a:r>
            <a:r>
              <a:rPr lang="pt-PT" sz="1600" i="1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Não te acreditas? 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err="1" smtClean="0"/>
              <a:t>Lagrange</a:t>
            </a:r>
            <a:r>
              <a:rPr lang="pt-PT" sz="2000" dirty="0" smtClean="0"/>
              <a:t>, </a:t>
            </a:r>
            <a:r>
              <a:rPr lang="pt-PT" sz="2000" dirty="0" err="1" smtClean="0"/>
              <a:t>Laplace</a:t>
            </a:r>
            <a:r>
              <a:rPr lang="pt-PT" sz="2000" dirty="0" smtClean="0"/>
              <a:t>, </a:t>
            </a:r>
            <a:r>
              <a:rPr lang="pt-PT" sz="2000" dirty="0" err="1" smtClean="0"/>
              <a:t>Poisson</a:t>
            </a:r>
            <a:r>
              <a:rPr lang="pt-PT" sz="2000" dirty="0" smtClean="0"/>
              <a:t> e outros também não.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Apenas foi traduzido para Inglês em 1878!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/>
              <a:t>Mas é verdade!</a:t>
            </a: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Chama-se a </a:t>
            </a:r>
            <a:r>
              <a:rPr lang="pt-PT" sz="2000" b="1" dirty="0" smtClean="0"/>
              <a:t>Série de </a:t>
            </a:r>
            <a:r>
              <a:rPr lang="pt-PT" sz="2000" b="1" dirty="0" err="1" smtClean="0"/>
              <a:t>Fourier</a:t>
            </a:r>
            <a:endParaRPr lang="pt-PT" sz="2000" dirty="0" smtClean="0">
              <a:solidFill>
                <a:srgbClr val="CC330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pt-PT" sz="2000" dirty="0" smtClean="0"/>
              <a:t>Possivelmente a ferramenta matemática mais útil em toda a engenharia!</a:t>
            </a:r>
          </a:p>
        </p:txBody>
      </p:sp>
      <p:pic>
        <p:nvPicPr>
          <p:cNvPr id="41989" name="Picture 4" descr="J.B.J. Fourier (public domain ima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628775"/>
            <a:ext cx="35941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Soma de Senos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421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000" smtClean="0"/>
              <a:t>A nosso ‘tijolo’: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PT" sz="200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Soma-se um número suficiente destes para se obter qualquer sinal </a:t>
            </a:r>
            <a:r>
              <a:rPr lang="pt-PT" sz="2000" i="1" smtClean="0"/>
              <a:t>f(x)</a:t>
            </a:r>
            <a:r>
              <a:rPr lang="pt-PT" sz="2000" smtClean="0"/>
              <a:t> que se queira!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Quantos graus de liberdade?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O que é que cada um controla?</a:t>
            </a:r>
          </a:p>
          <a:p>
            <a:pPr eaLnBrk="1" hangingPunct="1">
              <a:lnSpc>
                <a:spcPct val="80000"/>
              </a:lnSpc>
            </a:pPr>
            <a:endParaRPr lang="pt-PT" sz="2000" smtClean="0"/>
          </a:p>
          <a:p>
            <a:pPr eaLnBrk="1" hangingPunct="1">
              <a:lnSpc>
                <a:spcPct val="80000"/>
              </a:lnSpc>
            </a:pPr>
            <a:r>
              <a:rPr lang="pt-PT" sz="2000" smtClean="0"/>
              <a:t>Quais guardam as características globais de um sinal?  E as finas?</a:t>
            </a:r>
          </a:p>
        </p:txBody>
      </p:sp>
      <p:pic>
        <p:nvPicPr>
          <p:cNvPr id="12294" name="Picture 4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4" cstate="print"/>
          <a:srcRect t="2469" b="1234"/>
          <a:stretch>
            <a:fillRect/>
          </a:stretch>
        </p:blipFill>
        <p:spPr bwMode="auto">
          <a:xfrm>
            <a:off x="5299075" y="1628775"/>
            <a:ext cx="33051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36713" y="1916113"/>
          <a:ext cx="21939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5" imgW="838080" imgH="203040" progId="Equation.3">
                  <p:embed/>
                </p:oleObj>
              </mc:Choice>
              <mc:Fallback>
                <p:oleObj name="Equation" r:id="rId5" imgW="8380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1916113"/>
                        <a:ext cx="2193925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Tempo e Frequência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dirty="0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3013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225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 que é um Sinal?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Definição tradicional de </a:t>
            </a:r>
            <a:r>
              <a:rPr lang="pt-PT" i="1" smtClean="0"/>
              <a:t>Sinal</a:t>
            </a:r>
            <a:endParaRPr lang="pt-PT" smtClean="0"/>
          </a:p>
          <a:p>
            <a:pPr lvl="1" eaLnBrk="1" hangingPunct="1"/>
            <a:r>
              <a:rPr lang="pt-PT" smtClean="0"/>
              <a:t>Um sinal é uma grandeza que varia no tempo e/ou espaço.</a:t>
            </a:r>
          </a:p>
          <a:p>
            <a:pPr eaLnBrk="1" hangingPunct="1"/>
            <a:r>
              <a:rPr lang="pt-PT" smtClean="0"/>
              <a:t>Exemplos:</a:t>
            </a:r>
          </a:p>
          <a:p>
            <a:pPr lvl="1" eaLnBrk="1" hangingPunct="1"/>
            <a:r>
              <a:rPr lang="pt-PT" i="1" smtClean="0"/>
              <a:t>f(t)</a:t>
            </a:r>
            <a:r>
              <a:rPr lang="pt-PT" smtClean="0"/>
              <a:t> – Som</a:t>
            </a:r>
          </a:p>
          <a:p>
            <a:pPr lvl="1" eaLnBrk="1" hangingPunct="1"/>
            <a:r>
              <a:rPr lang="pt-PT" i="1" smtClean="0"/>
              <a:t>f(x,y)</a:t>
            </a:r>
            <a:r>
              <a:rPr lang="pt-PT" smtClean="0"/>
              <a:t> – Imagem</a:t>
            </a:r>
          </a:p>
          <a:p>
            <a:pPr lvl="1" eaLnBrk="1" hangingPunct="1"/>
            <a:r>
              <a:rPr lang="pt-PT" i="1" smtClean="0"/>
              <a:t>f(x,y,t)</a:t>
            </a:r>
            <a:r>
              <a:rPr lang="pt-PT" smtClean="0"/>
              <a:t> – Vídeo</a:t>
            </a:r>
          </a:p>
          <a:p>
            <a:pPr lvl="1" eaLnBrk="1" hangingPunct="1"/>
            <a:endParaRPr lang="pt-PT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3284538"/>
            <a:ext cx="4318000" cy="219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smtClean="0"/>
              <a:t>Tempo e Frequência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4037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Exemplo : 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g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2pf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+ 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1/3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)sin(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2p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</a:t>
            </a:r>
            <a:r>
              <a:rPr lang="pt-PT" i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3f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 </a:t>
            </a:r>
            <a:r>
              <a:rPr lang="pt-PT" i="1" smtClean="0">
                <a:solidFill>
                  <a:schemeClr val="hlin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</a:t>
            </a:r>
            <a:r>
              <a:rPr lang="pt-PT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</a:p>
        </p:txBody>
      </p:sp>
      <p:pic>
        <p:nvPicPr>
          <p:cNvPr id="45061" name="Picture 4" descr="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300" y="2335213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5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362200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2360613"/>
            <a:ext cx="251460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2857500" y="3124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5829300" y="3200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PT" sz="280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pt-PT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5066" name="Picture 9" descr="a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3933825"/>
            <a:ext cx="29908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7107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82738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3" descr="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592263"/>
            <a:ext cx="2514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a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590675"/>
            <a:ext cx="2514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048000" y="23542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5943600" y="24304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7112" name="Picture 7" descr="a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924300"/>
            <a:ext cx="24384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3048000" y="466407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7114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8131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9067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3048000" y="2362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943600" y="2438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048000" y="46720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8135" name="Picture 6" descr="a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646238"/>
            <a:ext cx="24384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7" descr="a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29063"/>
            <a:ext cx="251460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8" descr="a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724025"/>
            <a:ext cx="2438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49155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63700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3048000" y="24352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5943600" y="2511425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3048000" y="47450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9159" name="Picture 6" descr="a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35150"/>
            <a:ext cx="25146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7" descr="a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86213"/>
            <a:ext cx="25146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8" descr="a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835150"/>
            <a:ext cx="25146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50179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242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3048000" y="23939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5943600" y="247015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3048000" y="470376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0183" name="Picture 6" descr="a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743075"/>
            <a:ext cx="25717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7" descr="a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17675"/>
            <a:ext cx="26003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7100" y="3948113"/>
            <a:ext cx="25527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51203" name="Picture 2" descr="a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8775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3048000" y="24003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5943600" y="24765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+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086100" y="4646613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07" name="Picture 6" descr="a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731963"/>
            <a:ext cx="25908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7" descr="a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100" y="3954463"/>
            <a:ext cx="25146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8" descr="k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731963"/>
            <a:ext cx="2601913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pic>
        <p:nvPicPr>
          <p:cNvPr id="14340" name="Picture 2" descr="a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125" y="1916113"/>
            <a:ext cx="2743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378325" y="2687638"/>
            <a:ext cx="68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endParaRPr lang="en-US">
              <a:solidFill>
                <a:srgbClr val="FF33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4342" name="Picture 4" descr="a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6775" y="3636963"/>
            <a:ext cx="2990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4883150" y="2443163"/>
          <a:ext cx="235267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Equation" r:id="rId6" imgW="1028520" imgH="431640" progId="">
                  <p:embed/>
                </p:oleObj>
              </mc:Choice>
              <mc:Fallback>
                <p:oleObj name="Equation" r:id="rId6" imgW="1028520" imgH="431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2443163"/>
                        <a:ext cx="2352675" cy="989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PT" sz="3600" dirty="0" smtClean="0"/>
              <a:t>Espectro de frequências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Marcador de Posição do Rodapé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163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ja-JP" sz="3600" smtClean="0">
                <a:ea typeface="ＭＳ Ｐゴシック"/>
                <a:cs typeface="ＭＳ Ｐゴシック"/>
              </a:rPr>
              <a:t>Transformada de Fourier</a:t>
            </a:r>
            <a:endParaRPr lang="pt-PT" sz="3600" smtClean="0">
              <a:ea typeface="ＭＳ Ｐゴシック"/>
              <a:cs typeface="ＭＳ Ｐゴシック"/>
            </a:endParaRP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755650" y="1892300"/>
            <a:ext cx="143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PT" altLang="ja-JP" smtClean="0">
                <a:ea typeface="ＭＳ Ｐゴシック"/>
                <a:cs typeface="ＭＳ Ｐゴシック"/>
              </a:rPr>
              <a:t> Directa:</a:t>
            </a:r>
            <a:endParaRPr lang="pt-PT" altLang="ja-JP">
              <a:ea typeface="ＭＳ Ｐゴシック"/>
              <a:cs typeface="ＭＳ Ｐゴシック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671763" y="2276475"/>
          <a:ext cx="36703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4" imgW="1346040" imgH="330120" progId="Equation.3">
                  <p:embed/>
                </p:oleObj>
              </mc:Choice>
              <mc:Fallback>
                <p:oleObj name="Equation" r:id="rId4" imgW="1346040" imgH="3301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2276475"/>
                        <a:ext cx="3670300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4064000" y="3240088"/>
          <a:ext cx="36655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6" imgW="1841400" imgH="241200" progId="Equation.3">
                  <p:embed/>
                </p:oleObj>
              </mc:Choice>
              <mc:Fallback>
                <p:oleObj name="Equation" r:id="rId6" imgW="18414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240088"/>
                        <a:ext cx="36655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3211513" y="3300413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pt-PT" altLang="ja-JP" sz="2000" smtClean="0">
                <a:ea typeface="ＭＳ Ｐゴシック"/>
                <a:cs typeface="ＭＳ Ｐゴシック"/>
              </a:rPr>
              <a:t>Note: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684213" y="4149725"/>
            <a:ext cx="1255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buFontTx/>
              <a:buChar char="•"/>
            </a:pPr>
            <a:r>
              <a:rPr lang="pt-PT" altLang="ja-JP" sz="2000" smtClean="0">
                <a:ea typeface="ＭＳ Ｐゴシック"/>
                <a:cs typeface="ＭＳ Ｐゴシック"/>
              </a:rPr>
              <a:t>  Inversa</a:t>
            </a:r>
            <a:endParaRPr lang="pt-PT" altLang="ja-JP" sz="2000">
              <a:ea typeface="ＭＳ Ｐゴシック"/>
              <a:cs typeface="ＭＳ Ｐゴシック"/>
            </a:endParaRPr>
          </a:p>
        </p:txBody>
      </p:sp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2438400" y="4572000"/>
          <a:ext cx="412115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Equation" r:id="rId8" imgW="1511280" imgH="393480" progId="Equation.3">
                  <p:embed/>
                </p:oleObj>
              </mc:Choice>
              <mc:Fallback>
                <p:oleObj name="Equation" r:id="rId8" imgW="15112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4121150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pt-PT" sz="2800" dirty="0">
                <a:solidFill>
                  <a:srgbClr val="990000"/>
                </a:solidFill>
              </a:rPr>
              <a:t>Podemos decompor um sinal numa soma de senos e co-senos.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 smtClean="0"/>
              <a:t>Amplitude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 smtClean="0"/>
              <a:t>Frequência</a:t>
            </a:r>
            <a:endParaRPr lang="pt-PT" dirty="0"/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/>
              <a:t>Fase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pt-PT" sz="2800" dirty="0">
                <a:solidFill>
                  <a:srgbClr val="990000"/>
                </a:solidFill>
              </a:rPr>
              <a:t>Quantos mais usarmos, melhor a reconstrução.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pt-PT" dirty="0"/>
              <a:t>Perfeita: </a:t>
            </a:r>
            <a:r>
              <a:rPr lang="pt-PT" dirty="0" err="1"/>
              <a:t>nr</a:t>
            </a:r>
            <a:r>
              <a:rPr lang="pt-PT" dirty="0"/>
              <a:t>. infinito de senos e co-senos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dirty="0" smtClean="0"/>
              <a:t>Transformada de </a:t>
            </a:r>
            <a:r>
              <a:rPr lang="pt-PT" dirty="0" err="1" smtClean="0"/>
              <a:t>Fourier</a:t>
            </a:r>
            <a:endParaRPr lang="pt-PT" dirty="0" smtClean="0"/>
          </a:p>
        </p:txBody>
      </p:sp>
      <p:pic>
        <p:nvPicPr>
          <p:cNvPr id="40965" name="Picture 5" descr="img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40213"/>
            <a:ext cx="468630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 descr="img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8385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391400" y="3200400"/>
            <a:ext cx="1447800" cy="838200"/>
          </a:xfrm>
          <a:prstGeom prst="wedgeRoundRectCallout">
            <a:avLst>
              <a:gd name="adj1" fmla="val -80375"/>
              <a:gd name="adj2" fmla="val -57384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Função ‘degrau’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4724400" y="36576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6553200" y="1600200"/>
            <a:ext cx="0" cy="2057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6553200" y="1600200"/>
            <a:ext cx="19812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Sinais ‘Reais’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Os sinais reais são </a:t>
            </a:r>
            <a:r>
              <a:rPr lang="pt-PT" i="1" smtClean="0"/>
              <a:t>Analógicos.</a:t>
            </a:r>
            <a:endParaRPr lang="pt-PT" smtClean="0"/>
          </a:p>
          <a:p>
            <a:pPr lvl="1" eaLnBrk="1" hangingPunct="1"/>
            <a:r>
              <a:rPr lang="pt-PT" smtClean="0"/>
              <a:t>Variam continuamente no tempo.</a:t>
            </a:r>
          </a:p>
          <a:p>
            <a:pPr lvl="1" eaLnBrk="1" hangingPunct="1"/>
            <a:r>
              <a:rPr lang="pt-PT" smtClean="0"/>
              <a:t>Variam continuamente em amplitude.</a:t>
            </a:r>
          </a:p>
          <a:p>
            <a:pPr eaLnBrk="1" hangingPunct="1"/>
            <a:r>
              <a:rPr lang="pt-PT" smtClean="0"/>
              <a:t>A análise de um sinal real implica uma medição.</a:t>
            </a:r>
          </a:p>
          <a:p>
            <a:pPr eaLnBrk="1" hangingPunct="1"/>
            <a:r>
              <a:rPr lang="pt-PT" smtClean="0"/>
              <a:t>Sinais reais:</a:t>
            </a:r>
          </a:p>
          <a:p>
            <a:pPr lvl="1" eaLnBrk="1" hangingPunct="1"/>
            <a:r>
              <a:rPr lang="pt-PT" smtClean="0"/>
              <a:t>Pressão arterial</a:t>
            </a:r>
          </a:p>
          <a:p>
            <a:pPr lvl="1" eaLnBrk="1" hangingPunct="1"/>
            <a:r>
              <a:rPr lang="pt-PT" smtClean="0"/>
              <a:t>Temperatura corporal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2227" name="Rectangle 8"/>
          <p:cNvSpPr>
            <a:spLocks noChangeArrowheads="1"/>
          </p:cNvSpPr>
          <p:nvPr/>
        </p:nvSpPr>
        <p:spPr bwMode="auto">
          <a:xfrm>
            <a:off x="457200" y="1600200"/>
            <a:ext cx="2286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PT" sz="2000">
                <a:solidFill>
                  <a:srgbClr val="990000"/>
                </a:solidFill>
              </a:rPr>
              <a:t>Frequências espaciais: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Baixas: Áreas planas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Médias: Áreas com textura dominante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pt-PT" sz="1800"/>
              <a:t>Altas: Fronteiras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PT" sz="2000">
                <a:solidFill>
                  <a:srgbClr val="990000"/>
                </a:solidFill>
              </a:rPr>
              <a:t>Grande concentração de energia nas baixas frequências!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Relação Espaço - Frequência</a:t>
            </a:r>
          </a:p>
        </p:txBody>
      </p:sp>
      <p:pic>
        <p:nvPicPr>
          <p:cNvPr id="522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200" y="1600200"/>
            <a:ext cx="215900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00200"/>
            <a:ext cx="3762375" cy="195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3886200"/>
            <a:ext cx="2159000" cy="215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3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125" y="4029075"/>
            <a:ext cx="3800475" cy="1762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Exemplos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Um CD contêm frequências Áudio até aos 22 kHz.</a:t>
            </a:r>
          </a:p>
          <a:p>
            <a:pPr eaLnBrk="1" hangingPunct="1"/>
            <a:r>
              <a:rPr lang="pt-PT" smtClean="0"/>
              <a:t>Um telefone apenas contêm frequências até aos 4 khz.</a:t>
            </a:r>
          </a:p>
          <a:p>
            <a:pPr eaLnBrk="1" hangingPunct="1"/>
            <a:r>
              <a:rPr lang="pt-PT" smtClean="0"/>
              <a:t>A voz é diferente!</a:t>
            </a:r>
          </a:p>
        </p:txBody>
      </p:sp>
      <p:pic>
        <p:nvPicPr>
          <p:cNvPr id="53253" name="Picture 7" descr="MPj04025200000[1]">
            <a:hlinkClick r:id="" action="ppaction://noaction" highlightClick="1">
              <a:snd r:embed="rId2" name="tele-filtered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2263" y="3357563"/>
            <a:ext cx="2089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5" descr="MCj03000550000[1]">
            <a:hlinkClick r:id="" action="ppaction://noaction" highlightClick="1">
              <a:snd r:embed="rId4" name="tele-norma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00213"/>
            <a:ext cx="284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AutoShape 9"/>
          <p:cNvSpPr>
            <a:spLocks noChangeArrowheads="1"/>
          </p:cNvSpPr>
          <p:nvPr/>
        </p:nvSpPr>
        <p:spPr bwMode="auto">
          <a:xfrm>
            <a:off x="4067175" y="4005263"/>
            <a:ext cx="2233613" cy="1701800"/>
          </a:xfrm>
          <a:prstGeom prst="wedgeRoundRectCallout">
            <a:avLst>
              <a:gd name="adj1" fmla="val 60944"/>
              <a:gd name="adj2" fmla="val -40394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Os sons agudos não são transmitidos!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Filtros de Frequência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smtClean="0"/>
              <a:t>Posso manipular de forma diferente as várias frequências do sinal.</a:t>
            </a:r>
          </a:p>
          <a:p>
            <a:pPr lvl="1" eaLnBrk="1" hangingPunct="1"/>
            <a:r>
              <a:rPr lang="pt-PT" smtClean="0"/>
              <a:t>Filtros de Frequência.</a:t>
            </a:r>
          </a:p>
          <a:p>
            <a:pPr eaLnBrk="1" hangingPunct="1"/>
            <a:r>
              <a:rPr lang="pt-PT" smtClean="0"/>
              <a:t>Filtros típicos</a:t>
            </a:r>
          </a:p>
          <a:p>
            <a:pPr lvl="1" eaLnBrk="1" hangingPunct="1"/>
            <a:r>
              <a:rPr lang="pt-PT" smtClean="0"/>
              <a:t>Passa-Alto</a:t>
            </a:r>
          </a:p>
          <a:p>
            <a:pPr lvl="1" eaLnBrk="1" hangingPunct="1"/>
            <a:r>
              <a:rPr lang="pt-PT" smtClean="0"/>
              <a:t>Passa-Baixo </a:t>
            </a:r>
          </a:p>
          <a:p>
            <a:pPr lvl="1" eaLnBrk="1" hangingPunct="1"/>
            <a:r>
              <a:rPr lang="pt-PT" smtClean="0"/>
              <a:t>Passa-Banda</a:t>
            </a:r>
          </a:p>
        </p:txBody>
      </p:sp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1700213"/>
            <a:ext cx="992187" cy="2736850"/>
          </a:xfrm>
          <a:prstGeom prst="rect">
            <a:avLst/>
          </a:prstGeom>
          <a:noFill/>
          <a:ln w="9525" algn="ctr">
            <a:solidFill>
              <a:srgbClr val="C78383"/>
            </a:solidFill>
            <a:miter lim="800000"/>
            <a:headEnd/>
            <a:tailEnd/>
          </a:ln>
        </p:spPr>
      </p:pic>
      <p:sp>
        <p:nvSpPr>
          <p:cNvPr id="54278" name="AutoShape 8"/>
          <p:cNvSpPr>
            <a:spLocks noChangeArrowheads="1"/>
          </p:cNvSpPr>
          <p:nvPr/>
        </p:nvSpPr>
        <p:spPr bwMode="auto">
          <a:xfrm>
            <a:off x="4427538" y="1773238"/>
            <a:ext cx="3024187" cy="2087562"/>
          </a:xfrm>
          <a:prstGeom prst="wedgeRoundRectCallout">
            <a:avLst>
              <a:gd name="adj1" fmla="val 53620"/>
              <a:gd name="adj2" fmla="val 57833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Um equalizador de som é uma bateria de filtros de frequência.</a:t>
            </a:r>
          </a:p>
        </p:txBody>
      </p:sp>
      <p:pic>
        <p:nvPicPr>
          <p:cNvPr id="5427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076700"/>
            <a:ext cx="2733675" cy="193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80" name="AutoShape 11"/>
          <p:cNvSpPr>
            <a:spLocks noChangeArrowheads="1"/>
          </p:cNvSpPr>
          <p:nvPr/>
        </p:nvSpPr>
        <p:spPr bwMode="auto">
          <a:xfrm>
            <a:off x="7019925" y="4797425"/>
            <a:ext cx="1511300" cy="1152525"/>
          </a:xfrm>
          <a:prstGeom prst="wedgeRoundRectCallout">
            <a:avLst>
              <a:gd name="adj1" fmla="val -79620"/>
              <a:gd name="adj2" fmla="val -12810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Filtro Passa-Baixo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pt-PT" dirty="0" smtClean="0"/>
              <a:t>Introdução à Transformada de </a:t>
            </a:r>
            <a:r>
              <a:rPr lang="pt-PT" dirty="0" err="1" smtClean="0"/>
              <a:t>Fourier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Marcador de Posição do Rodapé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pt-PT" smtClean="0">
                <a:latin typeface="Arial" pitchFamily="34" charset="0"/>
              </a:rPr>
              <a:t>PSI 14/15 - T2 – Processamento de Sinal</a:t>
            </a:r>
            <a:endParaRPr lang="pt-PT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smtClean="0"/>
              <a:t>Medição de um Sinal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smtClean="0"/>
              <a:t>Um processo de medida implica erro.</a:t>
            </a:r>
          </a:p>
          <a:p>
            <a:pPr eaLnBrk="1" hangingPunct="1">
              <a:lnSpc>
                <a:spcPct val="90000"/>
              </a:lnSpc>
            </a:pPr>
            <a:r>
              <a:rPr lang="pt-PT" smtClean="0"/>
              <a:t>Logo: Qualquer sinal real têm ruído.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Altero a pressão dos pneus do carro quando a meço.</a:t>
            </a:r>
          </a:p>
          <a:p>
            <a:pPr lvl="1" eaLnBrk="1" hangingPunct="1">
              <a:lnSpc>
                <a:spcPct val="90000"/>
              </a:lnSpc>
            </a:pPr>
            <a:r>
              <a:rPr lang="pt-PT" smtClean="0"/>
              <a:t>Altero a temperatura da água da banheira quando uso o termómetro.</a:t>
            </a:r>
          </a:p>
        </p:txBody>
      </p:sp>
      <p:pic>
        <p:nvPicPr>
          <p:cNvPr id="226308" name="Picture 4" descr="MCj04151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3238"/>
            <a:ext cx="14906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6300788" y="1700213"/>
            <a:ext cx="2592387" cy="1800225"/>
          </a:xfrm>
          <a:prstGeom prst="cloudCallout">
            <a:avLst>
              <a:gd name="adj1" fmla="val -51593"/>
              <a:gd name="adj2" fmla="val -37213"/>
            </a:avLst>
          </a:prstGeom>
          <a:solidFill>
            <a:srgbClr val="C7838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/>
              <a:t>O que é o ‘ruído’?</a:t>
            </a:r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>
            <a:off x="4932363" y="4581525"/>
            <a:ext cx="3743325" cy="1223963"/>
          </a:xfrm>
          <a:prstGeom prst="wedgeRoundRectCallout">
            <a:avLst>
              <a:gd name="adj1" fmla="val -61407"/>
              <a:gd name="adj2" fmla="val -7199"/>
              <a:gd name="adj3" fmla="val 16667"/>
            </a:avLst>
          </a:prstGeom>
          <a:solidFill>
            <a:srgbClr val="C7838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Uma medição tipicamente implica um </a:t>
            </a:r>
            <a:r>
              <a:rPr lang="pt-PT" i="1"/>
              <a:t>Processamento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63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Ritmo respiratório</a:t>
            </a:r>
            <a:endParaRPr lang="pt-PT" dirty="0"/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 cstate="print"/>
          <a:srcRect l="29868" t="36458" r="27965" b="25000"/>
          <a:stretch>
            <a:fillRect/>
          </a:stretch>
        </p:blipFill>
        <p:spPr bwMode="auto">
          <a:xfrm>
            <a:off x="539552" y="1556792"/>
            <a:ext cx="80071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Pressão arterial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Pressão exercida pelo sangue contra a superfície interna das artérias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Método Analógico (Contínuo)</a:t>
            </a:r>
          </a:p>
          <a:p>
            <a:pPr lvl="1">
              <a:buNone/>
            </a:pPr>
            <a:endParaRPr lang="pt-PT" dirty="0" smtClean="0"/>
          </a:p>
          <a:p>
            <a:pPr lvl="1"/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/>
            <a:r>
              <a:rPr lang="pt-PT" dirty="0" smtClean="0"/>
              <a:t>Método Digital (Discreto)</a:t>
            </a:r>
            <a:endParaRPr lang="pt-PT" dirty="0"/>
          </a:p>
        </p:txBody>
      </p:sp>
      <p:pic>
        <p:nvPicPr>
          <p:cNvPr id="57346" name="Picture 2" descr="http://i.s8.com.br/images/beautyhealth/cover/img4/21269654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216" y="4112096"/>
            <a:ext cx="1981200" cy="1981200"/>
          </a:xfrm>
          <a:prstGeom prst="rect">
            <a:avLst/>
          </a:prstGeom>
          <a:noFill/>
        </p:spPr>
      </p:pic>
      <p:pic>
        <p:nvPicPr>
          <p:cNvPr id="57348" name="Picture 4" descr="http://4.bp.blogspot.com/_PJHne-N-wW8/RhJLnLNX1jI/AAAAAAAAAAo/HI9Hs-Wx0nQ/s400/pressa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601" y="2492896"/>
            <a:ext cx="2212847" cy="16764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Electrocardiograma (ECG)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Registo da actividade eléctrica do coração</a:t>
            </a:r>
            <a:endParaRPr lang="pt-PT" dirty="0"/>
          </a:p>
        </p:txBody>
      </p:sp>
      <p:pic>
        <p:nvPicPr>
          <p:cNvPr id="56322" name="Picture 2" descr="http://www.ferato.com/wiki/images/e/e7/20080314_mgb_Electrocardiogram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394525"/>
            <a:ext cx="3962400" cy="3050699"/>
          </a:xfrm>
          <a:prstGeom prst="rect">
            <a:avLst/>
          </a:prstGeom>
          <a:noFill/>
        </p:spPr>
      </p:pic>
      <p:pic>
        <p:nvPicPr>
          <p:cNvPr id="56326" name="Picture 6" descr="http://www.nlm.nih.gov/medlineplus/spanish/ency/images/ency/fullsize/1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63970"/>
            <a:ext cx="3810000" cy="3048001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PSI 14/15 - T2 – Processamento de Sinal</a:t>
            </a:r>
            <a:endParaRPr lang="pt-PT"/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29722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100" dirty="0" smtClean="0"/>
              <a:t>Slide criado por Fausto Fernandes, MIM, UP</a:t>
            </a:r>
            <a:endParaRPr lang="pt-PT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1715</Words>
  <Application>Microsoft Office PowerPoint</Application>
  <PresentationFormat>On-screen Show (4:3)</PresentationFormat>
  <Paragraphs>353</Paragraphs>
  <Slides>52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Modelo de apresentação predefinido</vt:lpstr>
      <vt:lpstr>Equation</vt:lpstr>
      <vt:lpstr>T2 – Processamento de Sinal</vt:lpstr>
      <vt:lpstr>Resumo</vt:lpstr>
      <vt:lpstr>Sinal biomédico</vt:lpstr>
      <vt:lpstr>O que é um Sinal?</vt:lpstr>
      <vt:lpstr>Sinais ‘Reais’</vt:lpstr>
      <vt:lpstr>Medição de um Sinal</vt:lpstr>
      <vt:lpstr>Ritmo respiratório</vt:lpstr>
      <vt:lpstr>Pressão arterial</vt:lpstr>
      <vt:lpstr>Electrocardiograma (ECG)</vt:lpstr>
      <vt:lpstr>Ritmo cardíaco</vt:lpstr>
      <vt:lpstr>Electroencefalograma (EEG)</vt:lpstr>
      <vt:lpstr>Electromiografia (EMG)</vt:lpstr>
      <vt:lpstr>Analógico vs Digital</vt:lpstr>
      <vt:lpstr>Analógico vs. Digital</vt:lpstr>
      <vt:lpstr>Amostragem</vt:lpstr>
      <vt:lpstr>Teorema da Amostragem</vt:lpstr>
      <vt:lpstr>Frequência de Nyquist</vt:lpstr>
      <vt:lpstr>Exemplo: Telefone</vt:lpstr>
      <vt:lpstr>Aliasing</vt:lpstr>
      <vt:lpstr>Quantização</vt:lpstr>
      <vt:lpstr>Níveis de quantização</vt:lpstr>
      <vt:lpstr>Efeitos da quantização</vt:lpstr>
      <vt:lpstr>Efeitos da quantização</vt:lpstr>
      <vt:lpstr>Sinal Digital</vt:lpstr>
      <vt:lpstr>Ruído</vt:lpstr>
      <vt:lpstr>O que é o Ruído?</vt:lpstr>
      <vt:lpstr>A Relação Sinal/Ruído</vt:lpstr>
      <vt:lpstr>Fontes de Ruído</vt:lpstr>
      <vt:lpstr>Modelos de Ruído</vt:lpstr>
      <vt:lpstr>Convolução</vt:lpstr>
      <vt:lpstr>Convolução</vt:lpstr>
      <vt:lpstr>Convolução</vt:lpstr>
      <vt:lpstr>Exemplo</vt:lpstr>
      <vt:lpstr>Propriedades da convolução</vt:lpstr>
      <vt:lpstr>Convolução e Transformada de Fourier</vt:lpstr>
      <vt:lpstr>Introdução à Transformada de Fourier</vt:lpstr>
      <vt:lpstr>Jean Baptiste Joseph Fourier (1768-1830)</vt:lpstr>
      <vt:lpstr>Soma de Senos</vt:lpstr>
      <vt:lpstr>Tempo e Frequência</vt:lpstr>
      <vt:lpstr>Tempo e Frequência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Espectro de frequências</vt:lpstr>
      <vt:lpstr>Transformada de Fourier</vt:lpstr>
      <vt:lpstr>Transformada de Fourier</vt:lpstr>
      <vt:lpstr>Relação Espaço - Frequência</vt:lpstr>
      <vt:lpstr>Exemplos</vt:lpstr>
      <vt:lpstr>Filtros de Frequência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mcoimbra</cp:lastModifiedBy>
  <cp:revision>344</cp:revision>
  <dcterms:created xsi:type="dcterms:W3CDTF">2006-09-04T13:22:43Z</dcterms:created>
  <dcterms:modified xsi:type="dcterms:W3CDTF">2015-05-11T14:07:51Z</dcterms:modified>
</cp:coreProperties>
</file>