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41"/>
  </p:notesMasterIdLst>
  <p:handoutMasterIdLst>
    <p:handoutMasterId r:id="rId42"/>
  </p:handoutMasterIdLst>
  <p:sldIdLst>
    <p:sldId id="269" r:id="rId2"/>
    <p:sldId id="270" r:id="rId3"/>
    <p:sldId id="305" r:id="rId4"/>
    <p:sldId id="311" r:id="rId5"/>
    <p:sldId id="307" r:id="rId6"/>
    <p:sldId id="308" r:id="rId7"/>
    <p:sldId id="309" r:id="rId8"/>
    <p:sldId id="310" r:id="rId9"/>
    <p:sldId id="271" r:id="rId10"/>
    <p:sldId id="278" r:id="rId11"/>
    <p:sldId id="276" r:id="rId12"/>
    <p:sldId id="277" r:id="rId13"/>
    <p:sldId id="275" r:id="rId14"/>
    <p:sldId id="279" r:id="rId15"/>
    <p:sldId id="280" r:id="rId16"/>
    <p:sldId id="281" r:id="rId17"/>
    <p:sldId id="272" r:id="rId18"/>
    <p:sldId id="312" r:id="rId19"/>
    <p:sldId id="313" r:id="rId20"/>
    <p:sldId id="314" r:id="rId21"/>
    <p:sldId id="315" r:id="rId22"/>
    <p:sldId id="324" r:id="rId23"/>
    <p:sldId id="318" r:id="rId24"/>
    <p:sldId id="319" r:id="rId25"/>
    <p:sldId id="320" r:id="rId26"/>
    <p:sldId id="321" r:id="rId27"/>
    <p:sldId id="322" r:id="rId28"/>
    <p:sldId id="283" r:id="rId29"/>
    <p:sldId id="285" r:id="rId30"/>
    <p:sldId id="287" r:id="rId31"/>
    <p:sldId id="273" r:id="rId32"/>
    <p:sldId id="306" r:id="rId33"/>
    <p:sldId id="291" r:id="rId34"/>
    <p:sldId id="292" r:id="rId35"/>
    <p:sldId id="293" r:id="rId36"/>
    <p:sldId id="294" r:id="rId37"/>
    <p:sldId id="296" r:id="rId38"/>
    <p:sldId id="288" r:id="rId39"/>
    <p:sldId id="297" r:id="rId40"/>
  </p:sldIdLst>
  <p:sldSz cx="9144000" cy="6858000" type="screen4x3"/>
  <p:notesSz cx="7099300" cy="10234613"/>
  <p:defaultTextStyle>
    <a:defPPr>
      <a:defRPr lang="pt-PT"/>
    </a:defPPr>
    <a:lvl1pPr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0C0C0"/>
    <a:srgbClr val="993300"/>
    <a:srgbClr val="C78383"/>
    <a:srgbClr val="990000"/>
    <a:srgbClr val="CC6600"/>
    <a:srgbClr val="FF9900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17" autoAdjust="0"/>
    <p:restoredTop sz="94660"/>
  </p:normalViewPr>
  <p:slideViewPr>
    <p:cSldViewPr>
      <p:cViewPr>
        <p:scale>
          <a:sx n="66" d="100"/>
          <a:sy n="66" d="100"/>
        </p:scale>
        <p:origin x="-2898" y="-10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6" d="100"/>
          <a:sy n="56" d="100"/>
        </p:scale>
        <p:origin x="-1236" y="-90"/>
      </p:cViewPr>
      <p:guideLst>
        <p:guide orient="horz" pos="3224"/>
        <p:guide pos="2236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e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30.wmf"/><Relationship Id="rId1" Type="http://schemas.openxmlformats.org/officeDocument/2006/relationships/image" Target="../media/image29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2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906" tIns="47453" rIns="94906" bIns="47453" numCol="1" anchor="t" anchorCtr="0" compatLnSpc="1">
            <a:prstTxWarp prst="textNoShape">
              <a:avLst/>
            </a:prstTxWarp>
          </a:bodyPr>
          <a:lstStyle>
            <a:lvl1pPr algn="l" defTabSz="949325">
              <a:defRPr sz="1200"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26829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1138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906" tIns="47453" rIns="94906" bIns="47453" numCol="1" anchor="t" anchorCtr="0" compatLnSpc="1">
            <a:prstTxWarp prst="textNoShape">
              <a:avLst/>
            </a:prstTxWarp>
          </a:bodyPr>
          <a:lstStyle>
            <a:lvl1pPr algn="r" defTabSz="949325">
              <a:defRPr sz="1200"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26829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906" tIns="47453" rIns="94906" bIns="47453" numCol="1" anchor="b" anchorCtr="0" compatLnSpc="1">
            <a:prstTxWarp prst="textNoShape">
              <a:avLst/>
            </a:prstTxWarp>
          </a:bodyPr>
          <a:lstStyle>
            <a:lvl1pPr algn="l" defTabSz="949325">
              <a:defRPr sz="1200"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26829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1138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906" tIns="47453" rIns="94906" bIns="47453" numCol="1" anchor="b" anchorCtr="0" compatLnSpc="1">
            <a:prstTxWarp prst="textNoShape">
              <a:avLst/>
            </a:prstTxWarp>
          </a:bodyPr>
          <a:lstStyle>
            <a:lvl1pPr algn="r" defTabSz="949325">
              <a:defRPr sz="1200"/>
            </a:lvl1pPr>
          </a:lstStyle>
          <a:p>
            <a:pPr>
              <a:defRPr/>
            </a:pPr>
            <a:fld id="{32BC74ED-C90B-4301-8972-FE30FE9FE9F2}" type="slidenum">
              <a:rPr lang="pt-PT"/>
              <a:pPr>
                <a:defRPr/>
              </a:pPr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80246662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906" tIns="47453" rIns="94906" bIns="47453" numCol="1" anchor="t" anchorCtr="0" compatLnSpc="1">
            <a:prstTxWarp prst="textNoShape">
              <a:avLst/>
            </a:prstTxWarp>
          </a:bodyPr>
          <a:lstStyle>
            <a:lvl1pPr algn="l" defTabSz="949325">
              <a:defRPr sz="1200"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1138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906" tIns="47453" rIns="94906" bIns="47453" numCol="1" anchor="t" anchorCtr="0" compatLnSpc="1">
            <a:prstTxWarp prst="textNoShape">
              <a:avLst/>
            </a:prstTxWarp>
          </a:bodyPr>
          <a:lstStyle>
            <a:lvl1pPr algn="r" defTabSz="949325">
              <a:defRPr sz="1200"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4301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2188" y="768350"/>
            <a:ext cx="5116512" cy="38369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9613" y="4860925"/>
            <a:ext cx="5680075" cy="4605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906" tIns="47453" rIns="94906" bIns="4745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PT" noProof="0" smtClean="0"/>
              <a:t>Clique para editar os estilos de texto do modelo global</a:t>
            </a:r>
          </a:p>
          <a:p>
            <a:pPr lvl="1"/>
            <a:r>
              <a:rPr lang="pt-PT" noProof="0" smtClean="0"/>
              <a:t>Segundo nível</a:t>
            </a:r>
          </a:p>
          <a:p>
            <a:pPr lvl="2"/>
            <a:r>
              <a:rPr lang="pt-PT" noProof="0" smtClean="0"/>
              <a:t>Terceiro nível</a:t>
            </a:r>
          </a:p>
          <a:p>
            <a:pPr lvl="3"/>
            <a:r>
              <a:rPr lang="pt-PT" noProof="0" smtClean="0"/>
              <a:t>Quarto nível</a:t>
            </a:r>
          </a:p>
          <a:p>
            <a:pPr lvl="4"/>
            <a:r>
              <a:rPr lang="pt-PT" noProof="0" smtClean="0"/>
              <a:t>Quinto nível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906" tIns="47453" rIns="94906" bIns="47453" numCol="1" anchor="b" anchorCtr="0" compatLnSpc="1">
            <a:prstTxWarp prst="textNoShape">
              <a:avLst/>
            </a:prstTxWarp>
          </a:bodyPr>
          <a:lstStyle>
            <a:lvl1pPr algn="l" defTabSz="949325">
              <a:defRPr sz="1200"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1138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906" tIns="47453" rIns="94906" bIns="47453" numCol="1" anchor="b" anchorCtr="0" compatLnSpc="1">
            <a:prstTxWarp prst="textNoShape">
              <a:avLst/>
            </a:prstTxWarp>
          </a:bodyPr>
          <a:lstStyle>
            <a:lvl1pPr algn="r" defTabSz="949325">
              <a:defRPr sz="1200"/>
            </a:lvl1pPr>
          </a:lstStyle>
          <a:p>
            <a:pPr>
              <a:defRPr/>
            </a:pPr>
            <a:fld id="{89645997-6889-46A4-9772-C601BA1E444F}" type="slidenum">
              <a:rPr lang="pt-PT"/>
              <a:pPr>
                <a:defRPr/>
              </a:pPr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83197028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o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5"/>
          <p:cNvGrpSpPr>
            <a:grpSpLocks/>
          </p:cNvGrpSpPr>
          <p:nvPr userDrawn="1"/>
        </p:nvGrpSpPr>
        <p:grpSpPr bwMode="auto">
          <a:xfrm>
            <a:off x="179388" y="6297613"/>
            <a:ext cx="2401887" cy="371475"/>
            <a:chOff x="4105" y="3974"/>
            <a:chExt cx="1513" cy="234"/>
          </a:xfrm>
        </p:grpSpPr>
        <p:pic>
          <p:nvPicPr>
            <p:cNvPr id="5" name="Picture 16"/>
            <p:cNvPicPr>
              <a:picLocks noChangeAspect="1" noChangeArrowheads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05" y="3974"/>
              <a:ext cx="1043" cy="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" name="Picture 17"/>
            <p:cNvPicPr>
              <a:picLocks noChangeAspect="1" noChangeArrowheads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94" y="3974"/>
              <a:ext cx="221" cy="227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" name="Picture 18" descr="Logo FMUP"/>
            <p:cNvPicPr>
              <a:picLocks noChangeAspect="1" noChangeArrowheads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66" y="3974"/>
              <a:ext cx="152" cy="23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832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/>
            </a:lvl1pPr>
          </a:lstStyle>
          <a:p>
            <a:r>
              <a:rPr lang="pt-PT"/>
              <a:t>Clique para editar o estilo do título</a:t>
            </a:r>
          </a:p>
        </p:txBody>
      </p:sp>
      <p:sp>
        <p:nvSpPr>
          <p:cNvPr id="1832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pt-PT"/>
              <a:t>Faça clique para editar o estilo do subtítulo do modelo global</a:t>
            </a: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2700338" y="6237288"/>
            <a:ext cx="5975350" cy="47625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pt-PT" smtClean="0"/>
              <a:t>PSI 15/16 - T6.1 – Reconhecimento de Padrões</a:t>
            </a:r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2026549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en-GB"/>
          </a:p>
        </p:txBody>
      </p:sp>
      <p:sp>
        <p:nvSpPr>
          <p:cNvPr id="3" name="Marcador de Posição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PT" smtClean="0"/>
              <a:t>PSI 15/16 - T6.1 – Reconhecimento de Padrões</a:t>
            </a:r>
            <a:endParaRPr lang="pt-PT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CA8C46-78C1-48EC-9268-0CE1C9CB5E66}" type="slidenum">
              <a:rPr lang="pt-PT"/>
              <a:pPr>
                <a:defRPr/>
              </a:pPr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5701506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PT" smtClean="0"/>
              <a:t>Clique para editar o estilo</a:t>
            </a:r>
            <a:endParaRPr lang="en-GB"/>
          </a:p>
        </p:txBody>
      </p:sp>
      <p:sp>
        <p:nvSpPr>
          <p:cNvPr id="3" name="Marcador de Posição de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PT" smtClean="0"/>
              <a:t>PSI 15/16 - T6.1 – Reconhecimento de Padrões</a:t>
            </a:r>
            <a:endParaRPr lang="pt-PT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C15D60-871F-4D10-A845-4D4B372680A0}" type="slidenum">
              <a:rPr lang="pt-PT"/>
              <a:pPr>
                <a:defRPr/>
              </a:pPr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11205565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ítulo, texto e objec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pt-PT" smtClean="0"/>
              <a:t>Clique para editar o estilo</a:t>
            </a:r>
            <a:endParaRPr lang="en-GB"/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GB"/>
          </a:p>
        </p:txBody>
      </p:sp>
      <p:sp>
        <p:nvSpPr>
          <p:cNvPr id="4" name="Marcador de Posição de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PT" smtClean="0"/>
              <a:t>PSI 15/16 - T6.1 – Reconhecimento de Padrões</a:t>
            </a:r>
            <a:endParaRPr lang="pt-P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B6924B-5694-404F-8BB3-7C79B6696E9C}" type="slidenum">
              <a:rPr lang="pt-PT"/>
              <a:pPr>
                <a:defRPr/>
              </a:pPr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33885638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ítulo, texto e 2 objec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pt-PT" smtClean="0"/>
              <a:t>Clique para editar o estilo</a:t>
            </a:r>
            <a:endParaRPr lang="en-GB"/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GB"/>
          </a:p>
        </p:txBody>
      </p:sp>
      <p:sp>
        <p:nvSpPr>
          <p:cNvPr id="4" name="Marcador de Posição de Conteúdo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GB"/>
          </a:p>
        </p:txBody>
      </p:sp>
      <p:sp>
        <p:nvSpPr>
          <p:cNvPr id="5" name="Marcador de Posição de Conteúdo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PT" smtClean="0"/>
              <a:t>PSI 15/16 - T6.1 – Reconhecimento de Padrões</a:t>
            </a:r>
            <a:endParaRPr lang="pt-PT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637AAF-6116-42F2-82EA-594CBD1E4355}" type="slidenum">
              <a:rPr lang="pt-PT"/>
              <a:pPr>
                <a:defRPr/>
              </a:pPr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3725808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objec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en-GB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PT" smtClean="0"/>
              <a:t>PSI 15/16 - T6.1 – Reconhecimento de Padrões</a:t>
            </a:r>
            <a:endParaRPr lang="pt-PT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0804B8-05AD-4B61-9CD0-0BC42D1E9D0C}" type="slidenum">
              <a:rPr lang="pt-PT"/>
              <a:pPr>
                <a:defRPr/>
              </a:pPr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6161817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c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PT" smtClean="0"/>
              <a:t>Clique para editar o estilo</a:t>
            </a:r>
            <a:endParaRPr lang="en-GB"/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PT" smtClean="0"/>
              <a:t>PSI 15/16 - T6.1 – Reconhecimento de Padrões</a:t>
            </a:r>
            <a:endParaRPr lang="pt-PT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831828-5779-4A31-BD47-4C06A92F09A4}" type="slidenum">
              <a:rPr lang="pt-PT"/>
              <a:pPr>
                <a:defRPr/>
              </a:pPr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4014394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údo Dup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en-GB"/>
          </a:p>
        </p:txBody>
      </p:sp>
      <p:sp>
        <p:nvSpPr>
          <p:cNvPr id="3" name="Marcador de Posição de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GB"/>
          </a:p>
        </p:txBody>
      </p:sp>
      <p:sp>
        <p:nvSpPr>
          <p:cNvPr id="4" name="Marcador de Posição de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PT" smtClean="0"/>
              <a:t>PSI 15/16 - T6.1 – Reconhecimento de Padrões</a:t>
            </a:r>
            <a:endParaRPr lang="pt-P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BE6CFF-FF2C-49D8-A325-FB9A584C5FD8}" type="slidenum">
              <a:rPr lang="pt-PT"/>
              <a:pPr>
                <a:defRPr/>
              </a:pPr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7011484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PT" smtClean="0"/>
              <a:t>Clique para editar o estilo</a:t>
            </a:r>
            <a:endParaRPr lang="en-GB"/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4" name="Marcador de Posição de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GB"/>
          </a:p>
        </p:txBody>
      </p:sp>
      <p:sp>
        <p:nvSpPr>
          <p:cNvPr id="5" name="Marcador de Posição do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6" name="Marcador de Posição de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GB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PT" smtClean="0"/>
              <a:t>PSI 15/16 - T6.1 – Reconhecimento de Padrões</a:t>
            </a:r>
            <a:endParaRPr lang="pt-PT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8663E5-031E-4E92-881D-1CFA5F82F3CC}" type="slidenum">
              <a:rPr lang="pt-PT"/>
              <a:pPr>
                <a:defRPr/>
              </a:pPr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6946039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en-GB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PT" smtClean="0"/>
              <a:t>PSI 15/16 - T6.1 – Reconhecimento de Padrões</a:t>
            </a:r>
            <a:endParaRPr lang="pt-PT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0336E5-D140-46BC-A2B1-0351A83580FD}" type="slidenum">
              <a:rPr lang="pt-PT"/>
              <a:pPr>
                <a:defRPr/>
              </a:pPr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9754282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PT" smtClean="0"/>
              <a:t>PSI 15/16 - T6.1 – Reconhecimento de Padrões</a:t>
            </a:r>
            <a:endParaRPr lang="pt-PT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D8D418-F488-4FE7-9D55-39820557B4E2}" type="slidenum">
              <a:rPr lang="pt-PT"/>
              <a:pPr>
                <a:defRPr/>
              </a:pPr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6545393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PT" smtClean="0"/>
              <a:t>Clique para editar o estilo</a:t>
            </a:r>
            <a:endParaRPr lang="en-GB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GB"/>
          </a:p>
        </p:txBody>
      </p:sp>
      <p:sp>
        <p:nvSpPr>
          <p:cNvPr id="4" name="Marcador de Posição do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PT" smtClean="0"/>
              <a:t>PSI 15/16 - T6.1 – Reconhecimento de Padrões</a:t>
            </a:r>
            <a:endParaRPr lang="pt-P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5BCD12-87F7-4B45-AE6E-78038863C1CC}" type="slidenum">
              <a:rPr lang="pt-PT"/>
              <a:pPr>
                <a:defRPr/>
              </a:pPr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7534552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PT" smtClean="0"/>
              <a:t>Clique para editar o estilo</a:t>
            </a:r>
            <a:endParaRPr lang="en-GB"/>
          </a:p>
        </p:txBody>
      </p:sp>
      <p:sp>
        <p:nvSpPr>
          <p:cNvPr id="3" name="Marcador de Posição d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Marcador de Posição do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PT" smtClean="0"/>
              <a:t>PSI 15/16 - T6.1 – Reconhecimento de Padrões</a:t>
            </a:r>
            <a:endParaRPr lang="pt-P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E69700-A0B3-406B-88EB-34014F2B4E9A}" type="slidenum">
              <a:rPr lang="pt-PT"/>
              <a:pPr>
                <a:defRPr/>
              </a:pPr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4480804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3.jpe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PT" altLang="pt-PT" smtClean="0"/>
              <a:t>Clique para editar o estilo do título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PT" altLang="pt-PT" smtClean="0"/>
              <a:t>Clique para editar os estilos de texto do modelo global</a:t>
            </a:r>
          </a:p>
          <a:p>
            <a:pPr lvl="1"/>
            <a:r>
              <a:rPr lang="pt-PT" altLang="pt-PT" smtClean="0"/>
              <a:t>Segundo nível</a:t>
            </a:r>
          </a:p>
          <a:p>
            <a:pPr lvl="2"/>
            <a:r>
              <a:rPr lang="pt-PT" altLang="pt-PT" smtClean="0"/>
              <a:t>Terceiro nível</a:t>
            </a:r>
          </a:p>
          <a:p>
            <a:pPr lvl="3"/>
            <a:r>
              <a:rPr lang="pt-PT" altLang="pt-PT" smtClean="0"/>
              <a:t>Quarto nível</a:t>
            </a:r>
          </a:p>
          <a:p>
            <a:pPr lvl="4"/>
            <a:r>
              <a:rPr lang="pt-PT" altLang="pt-PT" smtClean="0"/>
              <a:t>Quinto nível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700338" y="6245225"/>
            <a:ext cx="5256212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 smtClean="0">
                <a:solidFill>
                  <a:srgbClr val="0000FF"/>
                </a:solidFill>
              </a:defRPr>
            </a:lvl1pPr>
          </a:lstStyle>
          <a:p>
            <a:pPr>
              <a:defRPr/>
            </a:pPr>
            <a:r>
              <a:rPr lang="pt-PT" smtClean="0"/>
              <a:t>PSI 15/16 - T6.1 – Reconhecimento de Padrões</a:t>
            </a:r>
            <a:endParaRPr lang="pt-PT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027988" y="6245225"/>
            <a:ext cx="6477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00FF"/>
                </a:solidFill>
              </a:defRPr>
            </a:lvl1pPr>
          </a:lstStyle>
          <a:p>
            <a:pPr>
              <a:defRPr/>
            </a:pPr>
            <a:fld id="{6E2343F8-8222-4574-B3A5-604458578C9C}" type="slidenum">
              <a:rPr lang="pt-PT"/>
              <a:pPr>
                <a:defRPr/>
              </a:pPr>
              <a:t>‹#›</a:t>
            </a:fld>
            <a:endParaRPr lang="pt-PT"/>
          </a:p>
        </p:txBody>
      </p:sp>
      <p:grpSp>
        <p:nvGrpSpPr>
          <p:cNvPr id="2" name="Group 14"/>
          <p:cNvGrpSpPr>
            <a:grpSpLocks/>
          </p:cNvGrpSpPr>
          <p:nvPr userDrawn="1"/>
        </p:nvGrpSpPr>
        <p:grpSpPr bwMode="auto">
          <a:xfrm>
            <a:off x="179388" y="6297613"/>
            <a:ext cx="2401887" cy="371475"/>
            <a:chOff x="4105" y="3974"/>
            <a:chExt cx="1513" cy="234"/>
          </a:xfrm>
        </p:grpSpPr>
        <p:pic>
          <p:nvPicPr>
            <p:cNvPr id="1031" name="Picture 11"/>
            <p:cNvPicPr>
              <a:picLocks noChangeAspect="1" noChangeArrowheads="1"/>
            </p:cNvPicPr>
            <p:nvPr userDrawn="1"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05" y="3974"/>
              <a:ext cx="1043" cy="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32" name="Picture 12"/>
            <p:cNvPicPr>
              <a:picLocks noChangeAspect="1" noChangeArrowheads="1"/>
            </p:cNvPicPr>
            <p:nvPr userDrawn="1"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94" y="3974"/>
              <a:ext cx="221" cy="227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33" name="Picture 13" descr="Logo FMUP"/>
            <p:cNvPicPr>
              <a:picLocks noChangeAspect="1" noChangeArrowheads="1"/>
            </p:cNvPicPr>
            <p:nvPr userDrawn="1"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66" y="3974"/>
              <a:ext cx="152" cy="23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33" r:id="rId2"/>
    <p:sldLayoutId id="2147483734" r:id="rId3"/>
    <p:sldLayoutId id="2147483735" r:id="rId4"/>
    <p:sldLayoutId id="2147483736" r:id="rId5"/>
    <p:sldLayoutId id="2147483737" r:id="rId6"/>
    <p:sldLayoutId id="2147483738" r:id="rId7"/>
    <p:sldLayoutId id="2147483739" r:id="rId8"/>
    <p:sldLayoutId id="2147483740" r:id="rId9"/>
    <p:sldLayoutId id="2147483741" r:id="rId10"/>
    <p:sldLayoutId id="2147483742" r:id="rId11"/>
    <p:sldLayoutId id="2147483743" r:id="rId12"/>
    <p:sldLayoutId id="2147483744" r:id="rId13"/>
  </p:sldLayoutIdLst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rgbClr val="990000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pt-P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wmf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wmf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22.wmf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wmf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wmf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24.emf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wmf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30.wmf"/><Relationship Id="rId5" Type="http://schemas.openxmlformats.org/officeDocument/2006/relationships/oleObject" Target="../embeddings/oleObject4.bin"/><Relationship Id="rId4" Type="http://schemas.openxmlformats.org/officeDocument/2006/relationships/image" Target="../media/image29.wmf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4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wmf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4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pt-PT" altLang="pt-PT" dirty="0" smtClean="0"/>
              <a:t>T6.1 – Reconhecimento de Padrões</a:t>
            </a:r>
          </a:p>
        </p:txBody>
      </p:sp>
      <p:sp>
        <p:nvSpPr>
          <p:cNvPr id="3075" name="Rectangle 5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r>
              <a:rPr lang="pt-PT" altLang="pt-PT" smtClean="0"/>
              <a:t>Proc. Sinal e Imagem</a:t>
            </a:r>
            <a:br>
              <a:rPr lang="pt-PT" altLang="pt-PT" smtClean="0"/>
            </a:br>
            <a:r>
              <a:rPr lang="pt-PT" altLang="pt-PT" smtClean="0"/>
              <a:t>Mestrado em Informática Médica</a:t>
            </a:r>
          </a:p>
        </p:txBody>
      </p:sp>
      <p:sp>
        <p:nvSpPr>
          <p:cNvPr id="3076" name="Rectangle 6"/>
          <p:cNvSpPr>
            <a:spLocks noChangeArrowheads="1"/>
          </p:cNvSpPr>
          <p:nvPr/>
        </p:nvSpPr>
        <p:spPr bwMode="auto">
          <a:xfrm>
            <a:off x="1411288" y="5084763"/>
            <a:ext cx="6400800" cy="1123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pt-PT" altLang="pt-PT" sz="2800" b="1" i="1">
                <a:solidFill>
                  <a:schemeClr val="tx1"/>
                </a:solidFill>
              </a:rPr>
              <a:t>Miguel Tavares Coimbra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Marcador de Posição do Rodapé 4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PT" altLang="pt-PT" sz="1400" smtClean="0">
                <a:solidFill>
                  <a:srgbClr val="0000FF"/>
                </a:solidFill>
              </a:rPr>
              <a:t>PSI 15/16 - T6.1 – Reconhecimento de Padrões</a:t>
            </a:r>
            <a:endParaRPr lang="pt-PT" altLang="pt-PT" sz="1400">
              <a:solidFill>
                <a:srgbClr val="0000FF"/>
              </a:solidFill>
            </a:endParaRPr>
          </a:p>
        </p:txBody>
      </p:sp>
      <p:sp>
        <p:nvSpPr>
          <p:cNvPr id="1229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PT" altLang="pt-PT" smtClean="0"/>
              <a:t>Conhecimento</a:t>
            </a:r>
          </a:p>
        </p:txBody>
      </p:sp>
      <p:sp>
        <p:nvSpPr>
          <p:cNvPr id="12292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/>
            <a:r>
              <a:rPr lang="pt-PT" altLang="pt-PT" smtClean="0"/>
              <a:t>O reconhecimento não é possível sem </a:t>
            </a:r>
            <a:r>
              <a:rPr lang="pt-PT" altLang="pt-PT" b="1" smtClean="0"/>
              <a:t>Conhecimento</a:t>
            </a:r>
            <a:r>
              <a:rPr lang="pt-PT" altLang="pt-PT" smtClean="0"/>
              <a:t>.</a:t>
            </a:r>
          </a:p>
          <a:p>
            <a:pPr lvl="1" eaLnBrk="1" hangingPunct="1"/>
            <a:r>
              <a:rPr lang="pt-PT" altLang="pt-PT" smtClean="0"/>
              <a:t>Acerca dos objectos a reconhecer.</a:t>
            </a:r>
          </a:p>
          <a:p>
            <a:pPr lvl="1" eaLnBrk="1" hangingPunct="1"/>
            <a:r>
              <a:rPr lang="pt-PT" altLang="pt-PT" smtClean="0"/>
              <a:t>Acerca das classes de objectos.</a:t>
            </a:r>
          </a:p>
          <a:p>
            <a:pPr lvl="1" eaLnBrk="1" hangingPunct="1"/>
            <a:r>
              <a:rPr lang="pt-PT" altLang="pt-PT" smtClean="0"/>
              <a:t>Acerca do contexto do reconhecimento.</a:t>
            </a:r>
          </a:p>
          <a:p>
            <a:pPr lvl="1" eaLnBrk="1" hangingPunct="1"/>
            <a:endParaRPr lang="pt-PT" altLang="pt-PT" smtClean="0"/>
          </a:p>
        </p:txBody>
      </p:sp>
      <p:pic>
        <p:nvPicPr>
          <p:cNvPr id="14341" name="Picture 5" descr="MCj04151440000[1]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750" y="4221163"/>
            <a:ext cx="1095375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2" name="AutoShape 6"/>
          <p:cNvSpPr>
            <a:spLocks noChangeArrowheads="1"/>
          </p:cNvSpPr>
          <p:nvPr/>
        </p:nvSpPr>
        <p:spPr bwMode="auto">
          <a:xfrm>
            <a:off x="4427538" y="1773238"/>
            <a:ext cx="3744912" cy="3240087"/>
          </a:xfrm>
          <a:prstGeom prst="cloudCallout">
            <a:avLst>
              <a:gd name="adj1" fmla="val 61532"/>
              <a:gd name="adj2" fmla="val 18495"/>
            </a:avLst>
          </a:prstGeom>
          <a:solidFill>
            <a:srgbClr val="993300">
              <a:alpha val="50980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anchor="ctr"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PT" altLang="pt-PT" sz="2000">
                <a:solidFill>
                  <a:schemeClr val="tx1"/>
                </a:solidFill>
              </a:rPr>
              <a:t>Mas o que é isso de </a:t>
            </a:r>
            <a:r>
              <a:rPr lang="pt-PT" altLang="pt-PT" sz="2000" i="1">
                <a:solidFill>
                  <a:schemeClr val="tx1"/>
                </a:solidFill>
              </a:rPr>
              <a:t>conhecimento</a:t>
            </a:r>
            <a:r>
              <a:rPr lang="pt-PT" altLang="pt-PT" sz="2000">
                <a:solidFill>
                  <a:schemeClr val="tx1"/>
                </a:solidFill>
              </a:rPr>
              <a:t>?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PT" altLang="pt-PT" sz="2000">
                <a:solidFill>
                  <a:schemeClr val="tx1"/>
                </a:solidFill>
              </a:rPr>
              <a:t>Como o represento?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PT" altLang="pt-PT" sz="2000">
                <a:solidFill>
                  <a:schemeClr val="tx1"/>
                </a:solidFill>
              </a:rPr>
              <a:t>Como o calculo?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4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Marcador de Posição do Rodapé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PT" altLang="pt-PT" sz="1400" smtClean="0">
                <a:solidFill>
                  <a:srgbClr val="0000FF"/>
                </a:solidFill>
              </a:rPr>
              <a:t>PSI 15/16 - T6.1 – Reconhecimento de Padrões</a:t>
            </a:r>
            <a:endParaRPr lang="pt-PT" altLang="pt-PT" sz="1400">
              <a:solidFill>
                <a:srgbClr val="0000FF"/>
              </a:solidFill>
            </a:endParaRPr>
          </a:p>
        </p:txBody>
      </p:sp>
      <p:sp>
        <p:nvSpPr>
          <p:cNvPr id="1331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PT" altLang="pt-PT" smtClean="0"/>
              <a:t>Sintaxe e Semântica</a:t>
            </a:r>
          </a:p>
        </p:txBody>
      </p:sp>
      <p:sp>
        <p:nvSpPr>
          <p:cNvPr id="1331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pt-PT" altLang="pt-PT" smtClean="0"/>
              <a:t>Sintaxe</a:t>
            </a:r>
          </a:p>
          <a:p>
            <a:pPr lvl="1" eaLnBrk="1" hangingPunct="1">
              <a:lnSpc>
                <a:spcPct val="90000"/>
              </a:lnSpc>
            </a:pPr>
            <a:r>
              <a:rPr lang="pt-PT" altLang="pt-PT" smtClean="0"/>
              <a:t>A sintaxe de uma representação especifica os símbolos que podem ser usados, e a forma como estes podem ser combinados em </a:t>
            </a:r>
            <a:r>
              <a:rPr lang="pt-PT" altLang="pt-PT" i="1" smtClean="0"/>
              <a:t>palavras</a:t>
            </a:r>
            <a:r>
              <a:rPr lang="pt-PT" altLang="pt-PT" smtClean="0"/>
              <a:t>.</a:t>
            </a:r>
          </a:p>
          <a:p>
            <a:pPr eaLnBrk="1" hangingPunct="1">
              <a:lnSpc>
                <a:spcPct val="90000"/>
              </a:lnSpc>
            </a:pPr>
            <a:r>
              <a:rPr lang="pt-PT" altLang="pt-PT" smtClean="0"/>
              <a:t>Semântica</a:t>
            </a:r>
          </a:p>
          <a:p>
            <a:pPr lvl="1" eaLnBrk="1" hangingPunct="1">
              <a:lnSpc>
                <a:spcPct val="90000"/>
              </a:lnSpc>
            </a:pPr>
            <a:r>
              <a:rPr lang="pt-PT" altLang="pt-PT" smtClean="0"/>
              <a:t>A semântica de uma representação especifica a codificação de </a:t>
            </a:r>
            <a:r>
              <a:rPr lang="pt-PT" altLang="pt-PT" i="1" smtClean="0"/>
              <a:t>significado </a:t>
            </a:r>
            <a:r>
              <a:rPr lang="pt-PT" altLang="pt-PT" smtClean="0"/>
              <a:t>nesta, assim como a forma que as </a:t>
            </a:r>
            <a:r>
              <a:rPr lang="pt-PT" altLang="pt-PT" i="1" smtClean="0"/>
              <a:t>palavras </a:t>
            </a:r>
            <a:r>
              <a:rPr lang="pt-PT" altLang="pt-PT" smtClean="0"/>
              <a:t>podem ser combinadas em </a:t>
            </a:r>
            <a:r>
              <a:rPr lang="pt-PT" altLang="pt-PT" i="1" smtClean="0"/>
              <a:t>frases</a:t>
            </a:r>
            <a:r>
              <a:rPr lang="pt-PT" altLang="pt-PT" smtClean="0"/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Marcador de Posição do Rodapé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PT" altLang="pt-PT" sz="1400" smtClean="0">
                <a:solidFill>
                  <a:srgbClr val="0000FF"/>
                </a:solidFill>
              </a:rPr>
              <a:t>PSI 15/16 - T6.1 – Reconhecimento de Padrões</a:t>
            </a:r>
            <a:endParaRPr lang="pt-PT" altLang="pt-PT" sz="1400">
              <a:solidFill>
                <a:srgbClr val="0000FF"/>
              </a:solidFill>
            </a:endParaRPr>
          </a:p>
        </p:txBody>
      </p:sp>
      <p:pic>
        <p:nvPicPr>
          <p:cNvPr id="14339" name="Picture 6" descr="EKE___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3088" y="3284538"/>
            <a:ext cx="2087562" cy="208756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34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PT" altLang="pt-PT" smtClean="0"/>
              <a:t>Representação</a:t>
            </a:r>
          </a:p>
        </p:txBody>
      </p:sp>
      <p:sp>
        <p:nvSpPr>
          <p:cNvPr id="1434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pt-PT" altLang="pt-PT" smtClean="0"/>
              <a:t>Uma </a:t>
            </a:r>
            <a:r>
              <a:rPr lang="pt-PT" altLang="pt-PT" b="1" smtClean="0"/>
              <a:t>Representação </a:t>
            </a:r>
            <a:r>
              <a:rPr lang="pt-PT" altLang="pt-PT" smtClean="0"/>
              <a:t>é uma conjunto de convenções sintáticas e semânticas que tornam possível a descrição de algo.</a:t>
            </a:r>
          </a:p>
        </p:txBody>
      </p:sp>
      <p:sp>
        <p:nvSpPr>
          <p:cNvPr id="14342" name="AutoShape 4"/>
          <p:cNvSpPr>
            <a:spLocks noChangeArrowheads="1"/>
          </p:cNvSpPr>
          <p:nvPr/>
        </p:nvSpPr>
        <p:spPr bwMode="auto">
          <a:xfrm>
            <a:off x="755650" y="3429000"/>
            <a:ext cx="3600450" cy="2305050"/>
          </a:xfrm>
          <a:prstGeom prst="wedgeRoundRectCallout">
            <a:avLst>
              <a:gd name="adj1" fmla="val 15125"/>
              <a:gd name="adj2" fmla="val -57023"/>
              <a:gd name="adj3" fmla="val 16667"/>
            </a:avLst>
          </a:prstGeom>
          <a:solidFill>
            <a:srgbClr val="993300">
              <a:alpha val="54117"/>
            </a:srgb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PT" altLang="pt-PT" sz="2400">
                <a:solidFill>
                  <a:schemeClr val="tx1"/>
                </a:solidFill>
              </a:rPr>
              <a:t>A língua portuguesa é uma </a:t>
            </a:r>
            <a:r>
              <a:rPr lang="pt-PT" altLang="pt-PT" sz="2400" b="1">
                <a:solidFill>
                  <a:schemeClr val="tx1"/>
                </a:solidFill>
              </a:rPr>
              <a:t>representação </a:t>
            </a:r>
            <a:r>
              <a:rPr lang="pt-PT" altLang="pt-PT" sz="2400">
                <a:solidFill>
                  <a:schemeClr val="tx1"/>
                </a:solidFill>
              </a:rPr>
              <a:t>com </a:t>
            </a:r>
            <a:r>
              <a:rPr lang="pt-PT" altLang="pt-PT" sz="2400" b="1">
                <a:solidFill>
                  <a:schemeClr val="tx1"/>
                </a:solidFill>
              </a:rPr>
              <a:t>sintaxe</a:t>
            </a:r>
            <a:r>
              <a:rPr lang="pt-PT" altLang="pt-PT" sz="2400">
                <a:solidFill>
                  <a:schemeClr val="tx1"/>
                </a:solidFill>
              </a:rPr>
              <a:t> e </a:t>
            </a:r>
            <a:r>
              <a:rPr lang="pt-PT" altLang="pt-PT" sz="2400" b="1">
                <a:solidFill>
                  <a:schemeClr val="tx1"/>
                </a:solidFill>
              </a:rPr>
              <a:t>semântica</a:t>
            </a:r>
            <a:r>
              <a:rPr lang="pt-PT" altLang="pt-PT" sz="2400">
                <a:solidFill>
                  <a:schemeClr val="tx1"/>
                </a:solidFill>
              </a:rPr>
              <a:t> bem definida.</a:t>
            </a:r>
          </a:p>
        </p:txBody>
      </p:sp>
      <p:sp>
        <p:nvSpPr>
          <p:cNvPr id="16391" name="AutoShape 5"/>
          <p:cNvSpPr>
            <a:spLocks noChangeArrowheads="1"/>
          </p:cNvSpPr>
          <p:nvPr/>
        </p:nvSpPr>
        <p:spPr bwMode="auto">
          <a:xfrm>
            <a:off x="4643438" y="5445125"/>
            <a:ext cx="3960812" cy="504825"/>
          </a:xfrm>
          <a:prstGeom prst="wedgeRoundRectCallout">
            <a:avLst>
              <a:gd name="adj1" fmla="val 4389"/>
              <a:gd name="adj2" fmla="val -96542"/>
              <a:gd name="adj3" fmla="val 16667"/>
            </a:avLst>
          </a:prstGeom>
          <a:solidFill>
            <a:srgbClr val="993300">
              <a:alpha val="54117"/>
            </a:srgb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PT" altLang="pt-PT" sz="2400">
                <a:solidFill>
                  <a:schemeClr val="tx1"/>
                </a:solidFill>
              </a:rPr>
              <a:t>Como </a:t>
            </a:r>
            <a:r>
              <a:rPr lang="pt-PT" altLang="pt-PT" sz="2400" i="1">
                <a:solidFill>
                  <a:schemeClr val="tx1"/>
                </a:solidFill>
              </a:rPr>
              <a:t>representar </a:t>
            </a:r>
            <a:r>
              <a:rPr lang="pt-PT" altLang="pt-PT" sz="2400">
                <a:solidFill>
                  <a:schemeClr val="tx1"/>
                </a:solidFill>
              </a:rPr>
              <a:t>isto?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9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Marcador de Posição do Rodapé 4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PT" altLang="pt-PT" sz="1400" smtClean="0">
                <a:solidFill>
                  <a:srgbClr val="0000FF"/>
                </a:solidFill>
              </a:rPr>
              <a:t>PSI 15/16 - T6.1 – Reconhecimento de Padrões</a:t>
            </a:r>
            <a:endParaRPr lang="pt-PT" altLang="pt-PT" sz="1400">
              <a:solidFill>
                <a:srgbClr val="0000FF"/>
              </a:solidFill>
            </a:endParaRPr>
          </a:p>
        </p:txBody>
      </p:sp>
      <p:sp>
        <p:nvSpPr>
          <p:cNvPr id="1536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PT" altLang="pt-PT" sz="4000" smtClean="0"/>
              <a:t>Representação do conhecimento</a:t>
            </a:r>
          </a:p>
        </p:txBody>
      </p:sp>
      <p:sp>
        <p:nvSpPr>
          <p:cNvPr id="15364" name="Rectangle 4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/>
            <a:r>
              <a:rPr lang="pt-PT" altLang="pt-PT" sz="2400" smtClean="0"/>
              <a:t>Como representar matematicamente o conhecimento?</a:t>
            </a:r>
          </a:p>
          <a:p>
            <a:pPr eaLnBrk="1" hangingPunct="1"/>
            <a:r>
              <a:rPr lang="pt-PT" altLang="pt-PT" sz="2400" smtClean="0"/>
              <a:t>Várias técnicas:</a:t>
            </a:r>
          </a:p>
          <a:p>
            <a:pPr lvl="1" eaLnBrk="1" hangingPunct="1"/>
            <a:r>
              <a:rPr lang="pt-PT" altLang="pt-PT" sz="2000" smtClean="0"/>
              <a:t>Características</a:t>
            </a:r>
          </a:p>
          <a:p>
            <a:pPr lvl="1" eaLnBrk="1" hangingPunct="1"/>
            <a:r>
              <a:rPr lang="pt-PT" altLang="pt-PT" sz="2000" smtClean="0"/>
              <a:t>Gramática e linguagens</a:t>
            </a:r>
          </a:p>
          <a:p>
            <a:pPr lvl="1" eaLnBrk="1" hangingPunct="1"/>
            <a:r>
              <a:rPr lang="pt-PT" altLang="pt-PT" sz="2000" i="1" smtClean="0"/>
              <a:t>Predicate Logic</a:t>
            </a:r>
            <a:endParaRPr lang="pt-PT" altLang="pt-PT" sz="2000" smtClean="0"/>
          </a:p>
          <a:p>
            <a:pPr lvl="1" eaLnBrk="1" hangingPunct="1"/>
            <a:r>
              <a:rPr lang="pt-PT" altLang="pt-PT" sz="2000" smtClean="0"/>
              <a:t>Regras</a:t>
            </a:r>
          </a:p>
          <a:p>
            <a:pPr lvl="1" eaLnBrk="1" hangingPunct="1"/>
            <a:r>
              <a:rPr lang="pt-PT" altLang="pt-PT" sz="2000" i="1" smtClean="0"/>
              <a:t>Fuzzy Logic</a:t>
            </a:r>
          </a:p>
          <a:p>
            <a:pPr lvl="1" eaLnBrk="1" hangingPunct="1"/>
            <a:r>
              <a:rPr lang="pt-PT" altLang="pt-PT" sz="2000" i="1" smtClean="0"/>
              <a:t>Redes semânticas</a:t>
            </a:r>
          </a:p>
          <a:p>
            <a:pPr lvl="1" eaLnBrk="1" hangingPunct="1"/>
            <a:r>
              <a:rPr lang="pt-PT" altLang="pt-PT" sz="2000" i="1" smtClean="0"/>
              <a:t>etc</a:t>
            </a:r>
          </a:p>
        </p:txBody>
      </p:sp>
      <p:sp>
        <p:nvSpPr>
          <p:cNvPr id="15365" name="AutoShape 6"/>
          <p:cNvSpPr>
            <a:spLocks noChangeArrowheads="1"/>
          </p:cNvSpPr>
          <p:nvPr/>
        </p:nvSpPr>
        <p:spPr bwMode="auto">
          <a:xfrm>
            <a:off x="3563938" y="5013325"/>
            <a:ext cx="2736850" cy="863600"/>
          </a:xfrm>
          <a:prstGeom prst="wedgeRoundRectCallout">
            <a:avLst>
              <a:gd name="adj1" fmla="val -65370"/>
              <a:gd name="adj2" fmla="val -111213"/>
              <a:gd name="adj3" fmla="val 16667"/>
            </a:avLst>
          </a:prstGeom>
          <a:solidFill>
            <a:srgbClr val="993300">
              <a:alpha val="54117"/>
            </a:srgb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PT" altLang="pt-PT" sz="2400">
                <a:solidFill>
                  <a:schemeClr val="tx1"/>
                </a:solidFill>
              </a:rPr>
              <a:t>E agora?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PT" altLang="pt-PT" sz="2400">
                <a:solidFill>
                  <a:schemeClr val="tx1"/>
                </a:solidFill>
              </a:rPr>
              <a:t>Como escolher?</a:t>
            </a:r>
          </a:p>
        </p:txBody>
      </p:sp>
      <p:sp>
        <p:nvSpPr>
          <p:cNvPr id="15366" name="Line 7"/>
          <p:cNvSpPr>
            <a:spLocks noChangeShapeType="1"/>
          </p:cNvSpPr>
          <p:nvPr/>
        </p:nvSpPr>
        <p:spPr bwMode="auto">
          <a:xfrm flipV="1">
            <a:off x="5564188" y="2349500"/>
            <a:ext cx="0" cy="2232025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367" name="Line 8"/>
          <p:cNvSpPr>
            <a:spLocks noChangeShapeType="1"/>
          </p:cNvSpPr>
          <p:nvPr/>
        </p:nvSpPr>
        <p:spPr bwMode="auto">
          <a:xfrm flipH="1" flipV="1">
            <a:off x="5795963" y="2205038"/>
            <a:ext cx="2160587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368" name="Text Box 9"/>
          <p:cNvSpPr txBox="1">
            <a:spLocks noChangeArrowheads="1"/>
          </p:cNvSpPr>
          <p:nvPr/>
        </p:nvSpPr>
        <p:spPr bwMode="auto">
          <a:xfrm>
            <a:off x="4968875" y="3233738"/>
            <a:ext cx="6032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pt-PT" sz="1800">
                <a:solidFill>
                  <a:schemeClr val="tx1"/>
                </a:solidFill>
              </a:rPr>
              <a:t>Hue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pt-PT" sz="1800">
                <a:solidFill>
                  <a:schemeClr val="tx1"/>
                </a:solidFill>
              </a:rPr>
              <a:t>axis</a:t>
            </a:r>
          </a:p>
        </p:txBody>
      </p:sp>
      <p:sp>
        <p:nvSpPr>
          <p:cNvPr id="15369" name="Text Box 10"/>
          <p:cNvSpPr txBox="1">
            <a:spLocks noChangeArrowheads="1"/>
          </p:cNvSpPr>
          <p:nvPr/>
        </p:nvSpPr>
        <p:spPr bwMode="auto">
          <a:xfrm>
            <a:off x="5940425" y="1773238"/>
            <a:ext cx="16954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pt-PT" sz="1800">
                <a:solidFill>
                  <a:schemeClr val="tx1"/>
                </a:solidFill>
              </a:rPr>
              <a:t>Saturation axis</a:t>
            </a:r>
          </a:p>
        </p:txBody>
      </p:sp>
      <p:pic>
        <p:nvPicPr>
          <p:cNvPr id="15370" name="Picture 11" descr="mouth-histgrayscal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5963" y="2349500"/>
            <a:ext cx="2220912" cy="2303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Marcador de Posição do Rodapé 4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PT" altLang="pt-PT" sz="1400" smtClean="0">
                <a:solidFill>
                  <a:srgbClr val="0000FF"/>
                </a:solidFill>
              </a:rPr>
              <a:t>PSI 15/16 - T6.1 – Reconhecimento de Padrões</a:t>
            </a:r>
            <a:endParaRPr lang="pt-PT" altLang="pt-PT" sz="1400">
              <a:solidFill>
                <a:srgbClr val="0000FF"/>
              </a:solidFill>
            </a:endParaRPr>
          </a:p>
        </p:txBody>
      </p:sp>
      <p:sp>
        <p:nvSpPr>
          <p:cNvPr id="1638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PT" altLang="pt-PT" smtClean="0"/>
              <a:t>Características</a:t>
            </a:r>
          </a:p>
        </p:txBody>
      </p:sp>
      <p:sp>
        <p:nvSpPr>
          <p:cNvPr id="16388" name="Rectangle 4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/>
            <a:r>
              <a:rPr lang="pt-PT" altLang="pt-PT" smtClean="0"/>
              <a:t>Não são uma representação pura.</a:t>
            </a:r>
          </a:p>
          <a:p>
            <a:pPr eaLnBrk="1" hangingPunct="1"/>
            <a:r>
              <a:rPr lang="pt-PT" altLang="pt-PT" smtClean="0"/>
              <a:t>São blocos fundamentais de representações mais complexas.</a:t>
            </a:r>
          </a:p>
          <a:p>
            <a:pPr eaLnBrk="1" hangingPunct="1"/>
            <a:r>
              <a:rPr lang="pt-PT" altLang="pt-PT" smtClean="0"/>
              <a:t>Tipicamente:</a:t>
            </a:r>
          </a:p>
          <a:p>
            <a:pPr lvl="1" eaLnBrk="1" hangingPunct="1"/>
            <a:r>
              <a:rPr lang="pt-PT" altLang="pt-PT" smtClean="0"/>
              <a:t>Representação escalar de uma grandeza.</a:t>
            </a:r>
          </a:p>
        </p:txBody>
      </p:sp>
      <p:pic>
        <p:nvPicPr>
          <p:cNvPr id="16389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3800" y="1857375"/>
            <a:ext cx="3330575" cy="2147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90" name="Text Box 11"/>
          <p:cNvSpPr txBox="1">
            <a:spLocks noChangeArrowheads="1"/>
          </p:cNvSpPr>
          <p:nvPr/>
        </p:nvSpPr>
        <p:spPr bwMode="auto">
          <a:xfrm>
            <a:off x="5003800" y="4149725"/>
            <a:ext cx="3268663" cy="155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PT" altLang="pt-PT" sz="2400">
                <a:solidFill>
                  <a:schemeClr val="tx1"/>
                </a:solidFill>
              </a:rPr>
              <a:t>Tamanho: 5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PT" altLang="pt-PT" sz="2400">
                <a:solidFill>
                  <a:schemeClr val="tx1"/>
                </a:solidFill>
              </a:rPr>
              <a:t>Curvatura: 2,3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PT" altLang="pt-PT" sz="2400">
                <a:solidFill>
                  <a:schemeClr val="tx1"/>
                </a:solidFill>
              </a:rPr>
              <a:t>Cor dominante: 8,23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PT" altLang="pt-PT" sz="2400">
                <a:solidFill>
                  <a:schemeClr val="tx1"/>
                </a:solidFill>
              </a:rPr>
              <a:t>etc.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Marcador de Posição do Rodapé 4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PT" altLang="pt-PT" sz="1400" smtClean="0">
                <a:solidFill>
                  <a:srgbClr val="0000FF"/>
                </a:solidFill>
              </a:rPr>
              <a:t>PSI 15/16 - T6.1 – Reconhecimento de Padrões</a:t>
            </a:r>
            <a:endParaRPr lang="pt-PT" altLang="pt-PT" sz="1400">
              <a:solidFill>
                <a:srgbClr val="0000FF"/>
              </a:solidFill>
            </a:endParaRPr>
          </a:p>
        </p:txBody>
      </p:sp>
      <p:sp>
        <p:nvSpPr>
          <p:cNvPr id="1741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PT" altLang="pt-PT" smtClean="0"/>
              <a:t>Regras</a:t>
            </a:r>
          </a:p>
        </p:txBody>
      </p:sp>
      <p:sp>
        <p:nvSpPr>
          <p:cNvPr id="17412" name="Rectangle 4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pt-PT" altLang="pt-PT" smtClean="0"/>
              <a:t>Baseadas em </a:t>
            </a:r>
            <a:r>
              <a:rPr lang="pt-PT" altLang="pt-PT" b="1" smtClean="0"/>
              <a:t>pares condição-acção</a:t>
            </a:r>
            <a:r>
              <a:rPr lang="pt-PT" altLang="pt-PT" smtClean="0"/>
              <a:t>.</a:t>
            </a:r>
          </a:p>
          <a:p>
            <a:pPr lvl="1" eaLnBrk="1" hangingPunct="1">
              <a:lnSpc>
                <a:spcPct val="90000"/>
              </a:lnSpc>
              <a:buFontTx/>
              <a:buNone/>
            </a:pPr>
            <a:r>
              <a:rPr lang="pt-PT" altLang="pt-PT" i="1" smtClean="0"/>
              <a:t>Se </a:t>
            </a:r>
            <a:r>
              <a:rPr lang="pt-PT" altLang="pt-PT" smtClean="0"/>
              <a:t>condição x for verdadeira, </a:t>
            </a:r>
            <a:r>
              <a:rPr lang="pt-PT" altLang="pt-PT" i="1" smtClean="0"/>
              <a:t>então </a:t>
            </a:r>
            <a:r>
              <a:rPr lang="pt-PT" altLang="pt-PT" smtClean="0"/>
              <a:t>realizar acção y.</a:t>
            </a:r>
          </a:p>
          <a:p>
            <a:pPr eaLnBrk="1" hangingPunct="1">
              <a:lnSpc>
                <a:spcPct val="90000"/>
              </a:lnSpc>
            </a:pPr>
            <a:r>
              <a:rPr lang="pt-PT" altLang="pt-PT" smtClean="0"/>
              <a:t>Vantagens:</a:t>
            </a:r>
          </a:p>
          <a:p>
            <a:pPr lvl="1" eaLnBrk="1" hangingPunct="1">
              <a:lnSpc>
                <a:spcPct val="90000"/>
              </a:lnSpc>
            </a:pPr>
            <a:r>
              <a:rPr lang="pt-PT" altLang="pt-PT" smtClean="0"/>
              <a:t>Simples</a:t>
            </a:r>
          </a:p>
          <a:p>
            <a:pPr lvl="1" eaLnBrk="1" hangingPunct="1">
              <a:lnSpc>
                <a:spcPct val="90000"/>
              </a:lnSpc>
            </a:pPr>
            <a:r>
              <a:rPr lang="pt-PT" altLang="pt-PT" smtClean="0"/>
              <a:t>Intuitiva</a:t>
            </a:r>
          </a:p>
          <a:p>
            <a:pPr eaLnBrk="1" hangingPunct="1">
              <a:lnSpc>
                <a:spcPct val="90000"/>
              </a:lnSpc>
            </a:pPr>
            <a:r>
              <a:rPr lang="pt-PT" altLang="pt-PT" smtClean="0"/>
              <a:t>Desvantagem:</a:t>
            </a:r>
          </a:p>
          <a:p>
            <a:pPr lvl="1" eaLnBrk="1" hangingPunct="1">
              <a:lnSpc>
                <a:spcPct val="90000"/>
              </a:lnSpc>
            </a:pPr>
            <a:r>
              <a:rPr lang="pt-PT" altLang="pt-PT" smtClean="0"/>
              <a:t>Obtenção das regras nem sempre trivial.</a:t>
            </a:r>
            <a:endParaRPr lang="pt-PT" altLang="pt-PT" b="1" smtClean="0"/>
          </a:p>
        </p:txBody>
      </p:sp>
      <p:pic>
        <p:nvPicPr>
          <p:cNvPr id="17413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363" y="1700213"/>
            <a:ext cx="3419475" cy="1798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4" name="Text Box 8"/>
          <p:cNvSpPr txBox="1">
            <a:spLocks noChangeArrowheads="1"/>
          </p:cNvSpPr>
          <p:nvPr/>
        </p:nvSpPr>
        <p:spPr bwMode="auto">
          <a:xfrm>
            <a:off x="5743575" y="3573463"/>
            <a:ext cx="1795463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PT" altLang="pt-PT" sz="1600">
                <a:solidFill>
                  <a:schemeClr val="tx1"/>
                </a:solidFill>
              </a:rPr>
              <a:t>Forward-Chaining</a:t>
            </a:r>
          </a:p>
        </p:txBody>
      </p:sp>
      <p:sp>
        <p:nvSpPr>
          <p:cNvPr id="17415" name="Text Box 9"/>
          <p:cNvSpPr txBox="1">
            <a:spLocks noChangeArrowheads="1"/>
          </p:cNvSpPr>
          <p:nvPr/>
        </p:nvSpPr>
        <p:spPr bwMode="auto">
          <a:xfrm>
            <a:off x="5672138" y="5734050"/>
            <a:ext cx="1941512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PT" altLang="pt-PT" sz="1600">
                <a:solidFill>
                  <a:schemeClr val="tx1"/>
                </a:solidFill>
              </a:rPr>
              <a:t>Backward-Chaining</a:t>
            </a:r>
          </a:p>
        </p:txBody>
      </p:sp>
      <p:pic>
        <p:nvPicPr>
          <p:cNvPr id="17416" name="Picture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6188" y="3933825"/>
            <a:ext cx="3170237" cy="1798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Marcador de Posição do Rodapé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PT" altLang="pt-PT" sz="1400" smtClean="0">
                <a:solidFill>
                  <a:srgbClr val="0000FF"/>
                </a:solidFill>
              </a:rPr>
              <a:t>PSI 15/16 - T6.1 – Reconhecimento de Padrões</a:t>
            </a:r>
            <a:endParaRPr lang="pt-PT" altLang="pt-PT" sz="1400">
              <a:solidFill>
                <a:srgbClr val="0000FF"/>
              </a:solidFill>
            </a:endParaRPr>
          </a:p>
        </p:txBody>
      </p:sp>
      <p:sp>
        <p:nvSpPr>
          <p:cNvPr id="1843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PT" altLang="pt-PT" i="1" smtClean="0"/>
              <a:t>Fuzzy Logic</a:t>
            </a:r>
          </a:p>
        </p:txBody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pt-PT" altLang="pt-PT" smtClean="0"/>
              <a:t>Regras: Decisões binárias (sim ou não).</a:t>
            </a:r>
          </a:p>
          <a:p>
            <a:pPr eaLnBrk="1" hangingPunct="1">
              <a:lnSpc>
                <a:spcPct val="90000"/>
              </a:lnSpc>
            </a:pPr>
            <a:r>
              <a:rPr lang="pt-PT" altLang="pt-PT" smtClean="0"/>
              <a:t>E se não tivermos certezas?</a:t>
            </a:r>
          </a:p>
          <a:p>
            <a:pPr lvl="1" eaLnBrk="1" hangingPunct="1">
              <a:lnSpc>
                <a:spcPct val="90000"/>
              </a:lnSpc>
            </a:pPr>
            <a:r>
              <a:rPr lang="pt-PT" altLang="pt-PT" i="1" smtClean="0"/>
              <a:t>Fuzzy Logic</a:t>
            </a:r>
          </a:p>
          <a:p>
            <a:pPr lvl="1" eaLnBrk="1" hangingPunct="1">
              <a:lnSpc>
                <a:spcPct val="90000"/>
              </a:lnSpc>
              <a:buFontTx/>
              <a:buNone/>
            </a:pPr>
            <a:r>
              <a:rPr lang="pt-PT" altLang="pt-PT" sz="2400" i="1" smtClean="0"/>
              <a:t>Se </a:t>
            </a:r>
            <a:r>
              <a:rPr lang="pt-PT" altLang="pt-PT" sz="2400" smtClean="0"/>
              <a:t>condição x </a:t>
            </a:r>
            <a:r>
              <a:rPr lang="pt-PT" altLang="pt-PT" sz="2400" i="1" smtClean="0"/>
              <a:t>Então </a:t>
            </a:r>
            <a:r>
              <a:rPr lang="pt-PT" altLang="pt-PT" sz="2400" smtClean="0"/>
              <a:t>acção y </a:t>
            </a:r>
            <a:r>
              <a:rPr lang="pt-PT" altLang="pt-PT" sz="2400" i="1" smtClean="0"/>
              <a:t>Com </a:t>
            </a:r>
            <a:r>
              <a:rPr lang="pt-PT" altLang="pt-PT" sz="2400" smtClean="0"/>
              <a:t>confiança z</a:t>
            </a:r>
          </a:p>
          <a:p>
            <a:pPr eaLnBrk="1" hangingPunct="1">
              <a:lnSpc>
                <a:spcPct val="90000"/>
              </a:lnSpc>
            </a:pPr>
            <a:r>
              <a:rPr lang="pt-PT" altLang="pt-PT" sz="2800" smtClean="0"/>
              <a:t>Exemplo: Regras vs. Fuzzy Logic</a:t>
            </a:r>
          </a:p>
          <a:p>
            <a:pPr lvl="1" eaLnBrk="1" hangingPunct="1">
              <a:lnSpc>
                <a:spcPct val="90000"/>
              </a:lnSpc>
              <a:buFontTx/>
              <a:buNone/>
            </a:pPr>
            <a:r>
              <a:rPr lang="pt-PT" altLang="pt-PT" sz="2400" smtClean="0"/>
              <a:t>Regras: Se o objecto é redondo então é uma bola.</a:t>
            </a:r>
          </a:p>
          <a:p>
            <a:pPr lvl="1" eaLnBrk="1" hangingPunct="1">
              <a:lnSpc>
                <a:spcPct val="90000"/>
              </a:lnSpc>
              <a:buFontTx/>
              <a:buNone/>
            </a:pPr>
            <a:r>
              <a:rPr lang="pt-PT" altLang="pt-PT" sz="2400" smtClean="0"/>
              <a:t>FL: Se o objecto é </a:t>
            </a:r>
            <a:r>
              <a:rPr lang="pt-PT" altLang="pt-PT" sz="2400" u="sng" smtClean="0"/>
              <a:t>muito</a:t>
            </a:r>
            <a:r>
              <a:rPr lang="pt-PT" altLang="pt-PT" sz="2400" smtClean="0"/>
              <a:t> redondo então é uma bola </a:t>
            </a:r>
            <a:r>
              <a:rPr lang="pt-PT" altLang="pt-PT" sz="2400" u="sng" smtClean="0"/>
              <a:t>com grande probabilidade</a:t>
            </a:r>
            <a:r>
              <a:rPr lang="pt-PT" altLang="pt-PT" sz="2400" smtClean="0"/>
              <a:t>.</a:t>
            </a:r>
          </a:p>
          <a:p>
            <a:pPr eaLnBrk="1" hangingPunct="1">
              <a:lnSpc>
                <a:spcPct val="90000"/>
              </a:lnSpc>
            </a:pPr>
            <a:r>
              <a:rPr lang="pt-PT" altLang="pt-PT" sz="2800" b="1" smtClean="0"/>
              <a:t>Fuzzy Logic</a:t>
            </a:r>
            <a:r>
              <a:rPr lang="pt-PT" altLang="pt-PT" sz="2800" smtClean="0"/>
              <a:t>: Framework matemático para lidar com esta incerteza.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Marcador de Posição do Rodapé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PT" altLang="pt-PT" sz="1400" smtClean="0">
                <a:solidFill>
                  <a:srgbClr val="0000FF"/>
                </a:solidFill>
              </a:rPr>
              <a:t>PSI 15/16 - T6.1 – Reconhecimento de Padrões</a:t>
            </a:r>
            <a:endParaRPr lang="pt-PT" altLang="pt-PT" sz="1400">
              <a:solidFill>
                <a:srgbClr val="0000FF"/>
              </a:solidFill>
            </a:endParaRPr>
          </a:p>
        </p:txBody>
      </p:sp>
      <p:sp>
        <p:nvSpPr>
          <p:cNvPr id="1945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PT" altLang="pt-PT" sz="4000" smtClean="0"/>
              <a:t>3. Reconhecimento estatístico de padrões</a:t>
            </a:r>
          </a:p>
        </p:txBody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609600" indent="-609600" eaLnBrk="1" hangingPunct="1">
              <a:buFontTx/>
              <a:buAutoNum type="arabicPeriod"/>
            </a:pPr>
            <a:r>
              <a:rPr lang="pt-PT" altLang="pt-PT" smtClean="0">
                <a:solidFill>
                  <a:srgbClr val="C0C0C0"/>
                </a:solidFill>
              </a:rPr>
              <a:t>Introdução ao reconhecimento de padrões</a:t>
            </a:r>
          </a:p>
          <a:p>
            <a:pPr marL="609600" indent="-609600" eaLnBrk="1" hangingPunct="1">
              <a:buFontTx/>
              <a:buAutoNum type="arabicPeriod"/>
            </a:pPr>
            <a:r>
              <a:rPr lang="pt-PT" altLang="pt-PT" smtClean="0">
                <a:solidFill>
                  <a:srgbClr val="C0C0C0"/>
                </a:solidFill>
              </a:rPr>
              <a:t>Representação do conhecimento</a:t>
            </a:r>
          </a:p>
          <a:p>
            <a:pPr marL="609600" indent="-609600" eaLnBrk="1" hangingPunct="1">
              <a:buFontTx/>
              <a:buAutoNum type="arabicPeriod"/>
            </a:pPr>
            <a:r>
              <a:rPr lang="pt-PT" altLang="pt-PT" smtClean="0">
                <a:solidFill>
                  <a:srgbClr val="993300"/>
                </a:solidFill>
              </a:rPr>
              <a:t>Reconhecimento estatístico de padrões</a:t>
            </a:r>
          </a:p>
          <a:p>
            <a:pPr marL="609600" indent="-609600" eaLnBrk="1" hangingPunct="1">
              <a:buFontTx/>
              <a:buAutoNum type="arabicPeriod"/>
            </a:pPr>
            <a:r>
              <a:rPr lang="pt-PT" altLang="pt-PT" smtClean="0">
                <a:solidFill>
                  <a:srgbClr val="C0C0C0"/>
                </a:solidFill>
              </a:rPr>
              <a:t>Aprendizagem máquina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Footer Placeholder 2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PT" altLang="pt-PT" sz="1400" smtClean="0">
                <a:solidFill>
                  <a:srgbClr val="0000FF"/>
                </a:solidFill>
              </a:rPr>
              <a:t>PSI 15/16 - T6.1 – Reconhecimento de Padrões</a:t>
            </a:r>
            <a:endParaRPr lang="pt-PT" altLang="pt-PT" sz="1400">
              <a:solidFill>
                <a:srgbClr val="0000FF"/>
              </a:solidFill>
            </a:endParaRPr>
          </a:p>
        </p:txBody>
      </p:sp>
      <p:sp>
        <p:nvSpPr>
          <p:cNvPr id="2048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PT" altLang="pt-PT" smtClean="0"/>
              <a:t>Porto pertence a Portugal?</a:t>
            </a:r>
          </a:p>
        </p:txBody>
      </p:sp>
      <p:pic>
        <p:nvPicPr>
          <p:cNvPr id="2048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4938" y="1628775"/>
            <a:ext cx="6335712" cy="4373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Footer Placeholder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PT" altLang="pt-PT" sz="1400" smtClean="0">
                <a:solidFill>
                  <a:srgbClr val="0000FF"/>
                </a:solidFill>
              </a:rPr>
              <a:t>PSI 15/16 - T6.1 – Reconhecimento de Padrões</a:t>
            </a:r>
            <a:endParaRPr lang="pt-PT" altLang="pt-PT" sz="1400">
              <a:solidFill>
                <a:srgbClr val="0000FF"/>
              </a:solidFill>
            </a:endParaRPr>
          </a:p>
        </p:txBody>
      </p:sp>
      <p:sp>
        <p:nvSpPr>
          <p:cNvPr id="2150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PT" altLang="pt-PT" smtClean="0"/>
              <a:t>Porto pertence a Portugal</a:t>
            </a:r>
          </a:p>
        </p:txBody>
      </p:sp>
      <p:sp>
        <p:nvSpPr>
          <p:cNvPr id="18437" name="Rectangle 6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 eaLnBrk="1" hangingPunct="1">
              <a:defRPr/>
            </a:pPr>
            <a:r>
              <a:rPr lang="pt-PT" dirty="0" smtClean="0"/>
              <a:t>Quero tomar decisões.</a:t>
            </a:r>
          </a:p>
          <a:p>
            <a:pPr lvl="1" eaLnBrk="1" hangingPunct="1">
              <a:defRPr/>
            </a:pPr>
            <a:r>
              <a:rPr lang="pt-PT" dirty="0" smtClean="0"/>
              <a:t>Porto pertence a Portugal?</a:t>
            </a:r>
          </a:p>
          <a:p>
            <a:pPr eaLnBrk="1" hangingPunct="1">
              <a:defRPr/>
            </a:pPr>
            <a:r>
              <a:rPr lang="pt-PT" dirty="0" smtClean="0"/>
              <a:t>Sei algumas coisas</a:t>
            </a:r>
          </a:p>
          <a:p>
            <a:pPr lvl="1" eaLnBrk="1" hangingPunct="1">
              <a:defRPr/>
            </a:pPr>
            <a:r>
              <a:rPr lang="pt-PT" dirty="0" smtClean="0"/>
              <a:t>Um mapa-mundo que inclua cidades e países.</a:t>
            </a:r>
          </a:p>
          <a:p>
            <a:pPr eaLnBrk="1" hangingPunct="1">
              <a:defRPr/>
            </a:pPr>
            <a:r>
              <a:rPr lang="pt-PT" dirty="0" smtClean="0"/>
              <a:t>Posso tomar uma decisão!</a:t>
            </a:r>
          </a:p>
          <a:p>
            <a:pPr lvl="1" eaLnBrk="1" hangingPunct="1">
              <a:defRPr/>
            </a:pPr>
            <a:r>
              <a:rPr lang="pt-PT" dirty="0" smtClean="0"/>
              <a:t>Porto </a:t>
            </a:r>
            <a:r>
              <a:rPr lang="pt-PT" b="1" u="sng" dirty="0" smtClean="0"/>
              <a:t>pertence</a:t>
            </a:r>
            <a:r>
              <a:rPr lang="pt-PT" dirty="0" smtClean="0"/>
              <a:t> a Portugal.</a:t>
            </a:r>
          </a:p>
          <a:p>
            <a:pPr eaLnBrk="1" hangingPunct="1">
              <a:buFontTx/>
              <a:buNone/>
              <a:defRPr/>
            </a:pPr>
            <a:r>
              <a:rPr lang="pt-PT" dirty="0" smtClean="0">
                <a:solidFill>
                  <a:srgbClr val="FF0000"/>
                </a:solidFill>
              </a:rPr>
              <a:t>Tinha suficiente conhecimento </a:t>
            </a:r>
            <a:r>
              <a:rPr lang="pt-PT" b="1" i="1" dirty="0" smtClean="0">
                <a:solidFill>
                  <a:srgbClr val="FF0000"/>
                </a:solidFill>
              </a:rPr>
              <a:t>a priori </a:t>
            </a:r>
            <a:r>
              <a:rPr lang="pt-PT" dirty="0" smtClean="0">
                <a:solidFill>
                  <a:srgbClr val="FF0000"/>
                </a:solidFill>
              </a:rPr>
              <a:t>para tomar esta decisão.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Marcador de Posição do Rodapé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PT" altLang="pt-PT" sz="1400" smtClean="0">
                <a:solidFill>
                  <a:srgbClr val="0000FF"/>
                </a:solidFill>
              </a:rPr>
              <a:t>PSI 15/16 - T6.1 – Reconhecimento de Padrões</a:t>
            </a:r>
            <a:endParaRPr lang="pt-PT" altLang="pt-PT" sz="1400">
              <a:solidFill>
                <a:srgbClr val="0000FF"/>
              </a:solidFill>
            </a:endParaRPr>
          </a:p>
        </p:txBody>
      </p:sp>
      <p:sp>
        <p:nvSpPr>
          <p:cNvPr id="409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PT" altLang="pt-PT" smtClean="0"/>
              <a:t>Resumo</a:t>
            </a:r>
          </a:p>
        </p:txBody>
      </p:sp>
      <p:sp>
        <p:nvSpPr>
          <p:cNvPr id="410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609600" indent="-609600" eaLnBrk="1" hangingPunct="1">
              <a:buFontTx/>
              <a:buAutoNum type="arabicPeriod"/>
            </a:pPr>
            <a:r>
              <a:rPr lang="pt-PT" altLang="pt-PT" smtClean="0"/>
              <a:t>Introdução ao reconhecimento de padrões</a:t>
            </a:r>
          </a:p>
          <a:p>
            <a:pPr marL="609600" indent="-609600" eaLnBrk="1" hangingPunct="1">
              <a:buFontTx/>
              <a:buAutoNum type="arabicPeriod"/>
            </a:pPr>
            <a:r>
              <a:rPr lang="pt-PT" altLang="pt-PT" smtClean="0"/>
              <a:t>Representação do conhecimento</a:t>
            </a:r>
          </a:p>
          <a:p>
            <a:pPr marL="609600" indent="-609600" eaLnBrk="1" hangingPunct="1">
              <a:buFontTx/>
              <a:buAutoNum type="arabicPeriod"/>
            </a:pPr>
            <a:r>
              <a:rPr lang="pt-PT" altLang="pt-PT" smtClean="0"/>
              <a:t>Reconhecimento estatístico de padrões</a:t>
            </a:r>
          </a:p>
          <a:p>
            <a:pPr marL="609600" indent="-609600" eaLnBrk="1" hangingPunct="1">
              <a:buFontTx/>
              <a:buAutoNum type="arabicPeriod"/>
            </a:pPr>
            <a:r>
              <a:rPr lang="pt-PT" altLang="pt-PT" smtClean="0"/>
              <a:t>Aprendizagem máquina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Footer Placeholder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PT" altLang="pt-PT" sz="1400" smtClean="0">
                <a:solidFill>
                  <a:srgbClr val="0000FF"/>
                </a:solidFill>
              </a:rPr>
              <a:t>PSI 15/16 - T6.1 – Reconhecimento de Padrões</a:t>
            </a:r>
            <a:endParaRPr lang="pt-PT" altLang="pt-PT" sz="1400">
              <a:solidFill>
                <a:srgbClr val="0000FF"/>
              </a:solidFill>
            </a:endParaRPr>
          </a:p>
        </p:txBody>
      </p:sp>
      <p:sp>
        <p:nvSpPr>
          <p:cNvPr id="2253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PT" altLang="pt-PT" smtClean="0"/>
              <a:t>E se eu não tiver um mapa?</a:t>
            </a:r>
          </a:p>
        </p:txBody>
      </p:sp>
      <p:sp>
        <p:nvSpPr>
          <p:cNvPr id="1946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pt-PT" altLang="pt-PT" sz="2800" smtClean="0"/>
              <a:t>Continuo a querer tomar uma decisão.</a:t>
            </a:r>
          </a:p>
          <a:p>
            <a:pPr eaLnBrk="1" hangingPunct="1"/>
            <a:r>
              <a:rPr lang="pt-PT" altLang="pt-PT" sz="2800" smtClean="0"/>
              <a:t>Observo que:</a:t>
            </a:r>
          </a:p>
          <a:p>
            <a:pPr lvl="1" eaLnBrk="1" hangingPunct="1"/>
            <a:r>
              <a:rPr lang="pt-PT" altLang="pt-PT" sz="2400" smtClean="0"/>
              <a:t>Amarante tem coordenadas x</a:t>
            </a:r>
            <a:r>
              <a:rPr lang="pt-PT" altLang="pt-PT" sz="2400" baseline="-25000" smtClean="0"/>
              <a:t>1</a:t>
            </a:r>
            <a:r>
              <a:rPr lang="pt-PT" altLang="pt-PT" sz="2400" smtClean="0"/>
              <a:t>,y</a:t>
            </a:r>
            <a:r>
              <a:rPr lang="pt-PT" altLang="pt-PT" sz="2400" baseline="-25000" smtClean="0"/>
              <a:t>1</a:t>
            </a:r>
            <a:r>
              <a:rPr lang="pt-PT" altLang="pt-PT" sz="2400" smtClean="0"/>
              <a:t> e pertence a Portugal.</a:t>
            </a:r>
          </a:p>
          <a:p>
            <a:pPr lvl="1" eaLnBrk="1" hangingPunct="1"/>
            <a:r>
              <a:rPr lang="pt-PT" altLang="pt-PT" sz="2400" smtClean="0"/>
              <a:t>Viseu tem coordenadas x</a:t>
            </a:r>
            <a:r>
              <a:rPr lang="pt-PT" altLang="pt-PT" sz="2400" baseline="-25000" smtClean="0"/>
              <a:t>2</a:t>
            </a:r>
            <a:r>
              <a:rPr lang="pt-PT" altLang="pt-PT" sz="2400" smtClean="0"/>
              <a:t>,y</a:t>
            </a:r>
            <a:r>
              <a:rPr lang="pt-PT" altLang="pt-PT" sz="2400" baseline="-25000" smtClean="0"/>
              <a:t>2</a:t>
            </a:r>
            <a:r>
              <a:rPr lang="pt-PT" altLang="pt-PT" sz="2400" smtClean="0"/>
              <a:t> e pertence a Portugal.</a:t>
            </a:r>
          </a:p>
          <a:p>
            <a:pPr lvl="1" eaLnBrk="1" hangingPunct="1"/>
            <a:r>
              <a:rPr lang="pt-PT" altLang="pt-PT" sz="2400" smtClean="0"/>
              <a:t>Vigo tem coordenadas x</a:t>
            </a:r>
            <a:r>
              <a:rPr lang="pt-PT" altLang="pt-PT" sz="2400" baseline="-25000" smtClean="0"/>
              <a:t>3</a:t>
            </a:r>
            <a:r>
              <a:rPr lang="pt-PT" altLang="pt-PT" sz="2400" smtClean="0"/>
              <a:t>,y</a:t>
            </a:r>
            <a:r>
              <a:rPr lang="pt-PT" altLang="pt-PT" sz="2400" baseline="-25000" smtClean="0"/>
              <a:t>3</a:t>
            </a:r>
            <a:r>
              <a:rPr lang="pt-PT" altLang="pt-PT" sz="2400" smtClean="0"/>
              <a:t> e pertence a Espanha.</a:t>
            </a:r>
          </a:p>
          <a:p>
            <a:pPr eaLnBrk="1" hangingPunct="1"/>
            <a:r>
              <a:rPr lang="pt-PT" altLang="pt-PT" sz="2800" smtClean="0"/>
              <a:t>E classifico:</a:t>
            </a:r>
          </a:p>
          <a:p>
            <a:pPr lvl="1" eaLnBrk="1" hangingPunct="1"/>
            <a:r>
              <a:rPr lang="pt-PT" altLang="pt-PT" sz="2400" smtClean="0"/>
              <a:t>Porto está perto de Amarante e de Viseu portanto </a:t>
            </a:r>
            <a:r>
              <a:rPr lang="pt-PT" altLang="pt-PT" sz="2400" b="1" smtClean="0"/>
              <a:t>Porto </a:t>
            </a:r>
            <a:r>
              <a:rPr lang="pt-PT" altLang="pt-PT" sz="2400" b="1" u="sng" smtClean="0"/>
              <a:t>pertence</a:t>
            </a:r>
            <a:r>
              <a:rPr lang="pt-PT" altLang="pt-PT" sz="2400" b="1" smtClean="0"/>
              <a:t> a Portugal</a:t>
            </a:r>
            <a:r>
              <a:rPr lang="pt-PT" altLang="pt-PT" sz="2400" smtClean="0"/>
              <a:t>.</a:t>
            </a:r>
          </a:p>
          <a:p>
            <a:pPr eaLnBrk="1" hangingPunct="1"/>
            <a:r>
              <a:rPr lang="pt-PT" altLang="pt-PT" sz="2800" smtClean="0"/>
              <a:t>E se eu tentar classificar Valença?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Footer Placeholder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PT" altLang="pt-PT" sz="1400" smtClean="0">
                <a:solidFill>
                  <a:srgbClr val="0000FF"/>
                </a:solidFill>
              </a:rPr>
              <a:t>PSI 15/16 - T6.1 – Reconhecimento de Padrões</a:t>
            </a:r>
            <a:endParaRPr lang="pt-PT" altLang="pt-PT" sz="1400">
              <a:solidFill>
                <a:srgbClr val="0000FF"/>
              </a:solidFill>
            </a:endParaRPr>
          </a:p>
        </p:txBody>
      </p:sp>
      <p:sp>
        <p:nvSpPr>
          <p:cNvPr id="2048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pt-PT" dirty="0" smtClean="0"/>
              <a:t>Reconhecimento estatístico de padrões</a:t>
            </a:r>
          </a:p>
        </p:txBody>
      </p:sp>
      <p:sp>
        <p:nvSpPr>
          <p:cNvPr id="2048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pt-PT" altLang="pt-PT" smtClean="0"/>
              <a:t>Usei </a:t>
            </a:r>
            <a:r>
              <a:rPr lang="pt-PT" altLang="pt-PT" b="1" smtClean="0"/>
              <a:t>estatísticas</a:t>
            </a:r>
            <a:r>
              <a:rPr lang="pt-PT" altLang="pt-PT" smtClean="0"/>
              <a:t> para tomar uma decisão.</a:t>
            </a:r>
          </a:p>
          <a:p>
            <a:pPr lvl="1" eaLnBrk="1" hangingPunct="1"/>
            <a:r>
              <a:rPr lang="pt-PT" altLang="pt-PT" smtClean="0"/>
              <a:t>Posso tomar decisões mesmo sem ter conhecimento a priori de todo o processo.</a:t>
            </a:r>
          </a:p>
          <a:p>
            <a:pPr lvl="1" eaLnBrk="1" hangingPunct="1"/>
            <a:r>
              <a:rPr lang="pt-PT" altLang="pt-PT" smtClean="0"/>
              <a:t>Posso cometer erros.</a:t>
            </a:r>
          </a:p>
          <a:p>
            <a:pPr eaLnBrk="1" hangingPunct="1"/>
            <a:r>
              <a:rPr lang="pt-PT" altLang="pt-PT" smtClean="0"/>
              <a:t>Como </a:t>
            </a:r>
            <a:r>
              <a:rPr lang="pt-PT" altLang="pt-PT" b="1" smtClean="0"/>
              <a:t>reconheci este padrão</a:t>
            </a:r>
            <a:r>
              <a:rPr lang="pt-PT" altLang="pt-PT" smtClean="0"/>
              <a:t>?</a:t>
            </a:r>
          </a:p>
          <a:p>
            <a:pPr lvl="1" eaLnBrk="1" hangingPunct="1"/>
            <a:r>
              <a:rPr lang="pt-PT" altLang="pt-PT" b="1" smtClean="0"/>
              <a:t>Aprendi </a:t>
            </a:r>
            <a:r>
              <a:rPr lang="pt-PT" altLang="pt-PT" smtClean="0"/>
              <a:t>com observações anteriores nas quais sabia o resultado da classificação.</a:t>
            </a:r>
            <a:endParaRPr lang="pt-PT" altLang="pt-PT" b="1" smtClean="0"/>
          </a:p>
          <a:p>
            <a:pPr lvl="1" eaLnBrk="1" hangingPunct="1"/>
            <a:r>
              <a:rPr lang="pt-PT" altLang="pt-PT" b="1" smtClean="0"/>
              <a:t>Classifiquei</a:t>
            </a:r>
            <a:r>
              <a:rPr lang="pt-PT" altLang="pt-PT" smtClean="0"/>
              <a:t> uma nova observação.</a:t>
            </a:r>
          </a:p>
        </p:txBody>
      </p:sp>
      <p:sp>
        <p:nvSpPr>
          <p:cNvPr id="20486" name="AutoShape 4"/>
          <p:cNvSpPr>
            <a:spLocks noChangeArrowheads="1"/>
          </p:cNvSpPr>
          <p:nvPr/>
        </p:nvSpPr>
        <p:spPr bwMode="auto">
          <a:xfrm>
            <a:off x="7072313" y="3571875"/>
            <a:ext cx="1584325" cy="863600"/>
          </a:xfrm>
          <a:prstGeom prst="wedgeRoundRectCallout">
            <a:avLst>
              <a:gd name="adj1" fmla="val -68338"/>
              <a:gd name="adj2" fmla="val 45088"/>
              <a:gd name="adj3" fmla="val 16667"/>
            </a:avLst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PT" altLang="pt-PT" sz="2400">
                <a:solidFill>
                  <a:schemeClr val="tx1"/>
                </a:solidFill>
              </a:rPr>
              <a:t>Que padrão?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6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Marcador de Posição do Rodapé 4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PT" altLang="pt-PT" sz="1400" smtClean="0">
                <a:solidFill>
                  <a:srgbClr val="0000FF"/>
                </a:solidFill>
              </a:rPr>
              <a:t>PSI 15/16 - T6.1 – Reconhecimento de Padrões</a:t>
            </a:r>
            <a:endParaRPr lang="pt-PT" altLang="pt-PT" sz="1400">
              <a:solidFill>
                <a:srgbClr val="0000FF"/>
              </a:solidFill>
            </a:endParaRPr>
          </a:p>
        </p:txBody>
      </p:sp>
      <p:sp>
        <p:nvSpPr>
          <p:cNvPr id="24579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pt-PT" dirty="0" smtClean="0"/>
              <a:t>Características de uma observação</a:t>
            </a:r>
          </a:p>
        </p:txBody>
      </p:sp>
      <p:sp>
        <p:nvSpPr>
          <p:cNvPr id="24580" name="Rectangle 4"/>
          <p:cNvSpPr>
            <a:spLocks noGrp="1" noChangeArrowheads="1"/>
          </p:cNvSpPr>
          <p:nvPr>
            <p:ph type="body" sz="half" idx="1"/>
          </p:nvPr>
        </p:nvSpPr>
        <p:spPr/>
        <p:txBody>
          <a:bodyPr>
            <a:normAutofit lnSpcReduction="10000"/>
          </a:bodyPr>
          <a:lstStyle/>
          <a:p>
            <a:pPr eaLnBrk="1" hangingPunct="1">
              <a:defRPr/>
            </a:pPr>
            <a:r>
              <a:rPr lang="pt-PT" dirty="0" smtClean="0"/>
              <a:t>Reduzi cada observação a um conjunto fundamental de características.</a:t>
            </a:r>
          </a:p>
          <a:p>
            <a:pPr eaLnBrk="1" hangingPunct="1">
              <a:defRPr/>
            </a:pPr>
            <a:r>
              <a:rPr lang="pt-PT" dirty="0" smtClean="0"/>
              <a:t>Vectores numéricos.</a:t>
            </a:r>
          </a:p>
          <a:p>
            <a:pPr lvl="1" eaLnBrk="1" hangingPunct="1">
              <a:defRPr/>
            </a:pPr>
            <a:r>
              <a:rPr lang="pt-PT" dirty="0" smtClean="0"/>
              <a:t>Condensam matematicamente uma ou várias características.</a:t>
            </a:r>
          </a:p>
          <a:p>
            <a:pPr lvl="1" eaLnBrk="1" hangingPunct="1">
              <a:defRPr/>
            </a:pPr>
            <a:r>
              <a:rPr lang="pt-PT" dirty="0" smtClean="0"/>
              <a:t>Formam um espaço vectorial.</a:t>
            </a:r>
          </a:p>
          <a:p>
            <a:pPr lvl="1" eaLnBrk="1" hangingPunct="1">
              <a:defRPr/>
            </a:pPr>
            <a:endParaRPr lang="pt-PT" dirty="0" smtClean="0"/>
          </a:p>
        </p:txBody>
      </p:sp>
      <p:pic>
        <p:nvPicPr>
          <p:cNvPr id="24581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9925" y="1700213"/>
            <a:ext cx="1655763" cy="1760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2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3438" y="1628775"/>
            <a:ext cx="2305050" cy="184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83" name="AutoShape 8"/>
          <p:cNvSpPr>
            <a:spLocks noChangeArrowheads="1"/>
          </p:cNvSpPr>
          <p:nvPr/>
        </p:nvSpPr>
        <p:spPr bwMode="auto">
          <a:xfrm>
            <a:off x="4716463" y="3716338"/>
            <a:ext cx="3887787" cy="2233612"/>
          </a:xfrm>
          <a:prstGeom prst="wedgeRoundRectCallout">
            <a:avLst>
              <a:gd name="adj1" fmla="val -13537"/>
              <a:gd name="adj2" fmla="val -62935"/>
              <a:gd name="adj3" fmla="val 16667"/>
            </a:avLst>
          </a:prstGeom>
          <a:solidFill>
            <a:srgbClr val="993300">
              <a:alpha val="54117"/>
            </a:srgb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PT" altLang="pt-PT" sz="2400">
                <a:solidFill>
                  <a:schemeClr val="tx1"/>
                </a:solidFill>
              </a:rPr>
              <a:t>Exemplo: Cada </a:t>
            </a:r>
            <a:r>
              <a:rPr lang="pt-PT" altLang="pt-PT" sz="2400" i="1">
                <a:solidFill>
                  <a:schemeClr val="tx1"/>
                </a:solidFill>
              </a:rPr>
              <a:t>bin </a:t>
            </a:r>
            <a:r>
              <a:rPr lang="pt-PT" altLang="pt-PT" sz="2400">
                <a:solidFill>
                  <a:schemeClr val="tx1"/>
                </a:solidFill>
              </a:rPr>
              <a:t>de um histograma é uma </a:t>
            </a:r>
            <a:r>
              <a:rPr lang="pt-PT" altLang="pt-PT" sz="2400" b="1" i="1">
                <a:solidFill>
                  <a:schemeClr val="tx1"/>
                </a:solidFill>
              </a:rPr>
              <a:t>característica</a:t>
            </a:r>
            <a:r>
              <a:rPr lang="pt-PT" altLang="pt-PT" sz="2400">
                <a:solidFill>
                  <a:schemeClr val="tx1"/>
                </a:solidFill>
              </a:rPr>
              <a:t>. Um histograma completo é um </a:t>
            </a:r>
            <a:r>
              <a:rPr lang="pt-PT" altLang="pt-PT" sz="2400" b="1" i="1">
                <a:solidFill>
                  <a:schemeClr val="tx1"/>
                </a:solidFill>
              </a:rPr>
              <a:t>vector de características</a:t>
            </a:r>
            <a:endParaRPr lang="pt-PT" altLang="pt-PT" sz="2400" b="1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Footer Placeholder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PT" altLang="pt-PT" sz="1400" smtClean="0">
                <a:solidFill>
                  <a:srgbClr val="0000FF"/>
                </a:solidFill>
              </a:rPr>
              <a:t>PSI 15/16 - T6.1 – Reconhecimento de Padrões</a:t>
            </a:r>
            <a:endParaRPr lang="pt-PT" altLang="pt-PT" sz="1400">
              <a:solidFill>
                <a:srgbClr val="0000FF"/>
              </a:solidFill>
            </a:endParaRPr>
          </a:p>
        </p:txBody>
      </p:sp>
      <p:sp>
        <p:nvSpPr>
          <p:cNvPr id="2560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PT" altLang="pt-PT" smtClean="0"/>
              <a:t>De volta ao nosso exemplo</a:t>
            </a:r>
          </a:p>
        </p:txBody>
      </p:sp>
      <p:sp>
        <p:nvSpPr>
          <p:cNvPr id="205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pt-PT" altLang="pt-PT" smtClean="0"/>
              <a:t>Classifiquei o Porto como pertencente a Portugal.</a:t>
            </a:r>
          </a:p>
          <a:p>
            <a:pPr eaLnBrk="1" hangingPunct="1"/>
            <a:r>
              <a:rPr lang="pt-PT" altLang="pt-PT" smtClean="0"/>
              <a:t>Que característica usei?</a:t>
            </a:r>
          </a:p>
          <a:p>
            <a:pPr lvl="1" eaLnBrk="1" hangingPunct="1"/>
            <a:r>
              <a:rPr lang="pt-PT" altLang="pt-PT" smtClean="0"/>
              <a:t>Localização espacial</a:t>
            </a:r>
          </a:p>
          <a:p>
            <a:pPr eaLnBrk="1" hangingPunct="1"/>
            <a:r>
              <a:rPr lang="pt-PT" altLang="pt-PT" smtClean="0"/>
              <a:t>De forma mais formal</a:t>
            </a:r>
          </a:p>
          <a:p>
            <a:pPr lvl="1" eaLnBrk="1" hangingPunct="1"/>
            <a:r>
              <a:rPr lang="pt-PT" altLang="pt-PT" smtClean="0"/>
              <a:t>Defini um vector </a:t>
            </a:r>
            <a:r>
              <a:rPr lang="pt-PT" altLang="pt-PT" b="1" i="1" smtClean="0"/>
              <a:t>F</a:t>
            </a:r>
            <a:r>
              <a:rPr lang="pt-PT" altLang="pt-PT" smtClean="0"/>
              <a:t> com uma característica </a:t>
            </a:r>
            <a:r>
              <a:rPr lang="pt-PT" altLang="pt-PT" b="1" i="1" smtClean="0"/>
              <a:t>F</a:t>
            </a:r>
            <a:r>
              <a:rPr lang="pt-PT" altLang="pt-PT" b="1" i="1" baseline="-25000" smtClean="0"/>
              <a:t>1</a:t>
            </a:r>
            <a:r>
              <a:rPr lang="pt-PT" altLang="pt-PT" smtClean="0"/>
              <a:t>, que possui dois coefientes </a:t>
            </a:r>
            <a:r>
              <a:rPr lang="pt-PT" altLang="pt-PT" b="1" i="1" smtClean="0"/>
              <a:t>f</a:t>
            </a:r>
            <a:r>
              <a:rPr lang="pt-PT" altLang="pt-PT" b="1" i="1" baseline="-25000" smtClean="0"/>
              <a:t>1x</a:t>
            </a:r>
            <a:r>
              <a:rPr lang="pt-PT" altLang="pt-PT" smtClean="0"/>
              <a:t>, </a:t>
            </a:r>
            <a:r>
              <a:rPr lang="pt-PT" altLang="pt-PT" b="1" i="1" smtClean="0"/>
              <a:t>f</a:t>
            </a:r>
            <a:r>
              <a:rPr lang="pt-PT" altLang="pt-PT" b="1" i="1" baseline="-25000" smtClean="0"/>
              <a:t>1y</a:t>
            </a:r>
            <a:r>
              <a:rPr lang="pt-PT" altLang="pt-PT" smtClean="0"/>
              <a:t>:</a:t>
            </a:r>
          </a:p>
        </p:txBody>
      </p:sp>
      <p:graphicFrame>
        <p:nvGraphicFramePr>
          <p:cNvPr id="2050" name="Object 4"/>
          <p:cNvGraphicFramePr>
            <a:graphicFrameLocks noGrp="1" noChangeAspect="1"/>
          </p:cNvGraphicFramePr>
          <p:nvPr>
            <p:ph sz="half" idx="4294967295"/>
          </p:nvPr>
        </p:nvGraphicFramePr>
        <p:xfrm>
          <a:off x="2573338" y="5264150"/>
          <a:ext cx="3997325" cy="808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07" name="Equation" r:id="rId3" imgW="1193800" imgH="241300" progId="Equation.3">
                  <p:embed/>
                </p:oleObj>
              </mc:Choice>
              <mc:Fallback>
                <p:oleObj name="Equation" r:id="rId3" imgW="1193800" imgH="24130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73338" y="5264150"/>
                        <a:ext cx="3997325" cy="8080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Footer Placeholder 4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PT" altLang="pt-PT" sz="1400" smtClean="0">
                <a:solidFill>
                  <a:srgbClr val="0000FF"/>
                </a:solidFill>
              </a:rPr>
              <a:t>PSI 15/16 - T6.1 – Reconhecimento de Padrões</a:t>
            </a:r>
            <a:endParaRPr lang="pt-PT" altLang="pt-PT" sz="1400">
              <a:solidFill>
                <a:srgbClr val="0000FF"/>
              </a:solidFill>
            </a:endParaRPr>
          </a:p>
        </p:txBody>
      </p:sp>
      <p:sp>
        <p:nvSpPr>
          <p:cNvPr id="2662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PT" altLang="pt-PT" smtClean="0"/>
              <a:t>Espaço de características</a:t>
            </a:r>
          </a:p>
        </p:txBody>
      </p:sp>
      <p:sp>
        <p:nvSpPr>
          <p:cNvPr id="22533" name="Rectangle 4"/>
          <p:cNvSpPr>
            <a:spLocks noGrp="1" noChangeArrowheads="1"/>
          </p:cNvSpPr>
          <p:nvPr>
            <p:ph type="body" sz="half" idx="1"/>
          </p:nvPr>
        </p:nvSpPr>
        <p:spPr/>
        <p:txBody>
          <a:bodyPr>
            <a:normAutofit fontScale="92500" lnSpcReduction="10000"/>
          </a:bodyPr>
          <a:lstStyle/>
          <a:p>
            <a:pPr eaLnBrk="1" hangingPunct="1">
              <a:lnSpc>
                <a:spcPct val="90000"/>
              </a:lnSpc>
              <a:defRPr/>
            </a:pPr>
            <a:r>
              <a:rPr lang="pt-PT" dirty="0" smtClean="0"/>
              <a:t>Vector de características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pt-PT" dirty="0" smtClean="0"/>
              <a:t>Dois coeficientes.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pt-PT" dirty="0" smtClean="0"/>
              <a:t>Pode ser visto como um ‘espaço’ de características com dois eixos ortogonais.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pt-PT" dirty="0" smtClean="0"/>
              <a:t>Espaço de características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pt-PT" dirty="0" smtClean="0"/>
              <a:t>Hiper-espaço com N dimensões em que N é o número total de coeficientes do meu vector de características.</a:t>
            </a:r>
          </a:p>
        </p:txBody>
      </p:sp>
      <p:pic>
        <p:nvPicPr>
          <p:cNvPr id="26629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0563" y="1628775"/>
            <a:ext cx="4200525" cy="441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Footer Placeholder 4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PT" altLang="pt-PT" sz="1400" smtClean="0">
                <a:solidFill>
                  <a:srgbClr val="0000FF"/>
                </a:solidFill>
              </a:rPr>
              <a:t>PSI 15/16 - T6.1 – Reconhecimento de Padrões</a:t>
            </a:r>
            <a:endParaRPr lang="pt-PT" altLang="pt-PT" sz="1400">
              <a:solidFill>
                <a:srgbClr val="0000FF"/>
              </a:solidFill>
            </a:endParaRPr>
          </a:p>
        </p:txBody>
      </p:sp>
      <p:sp>
        <p:nvSpPr>
          <p:cNvPr id="2765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PT" altLang="pt-PT" smtClean="0"/>
              <a:t>Conhecimento </a:t>
            </a:r>
            <a:r>
              <a:rPr lang="pt-PT" altLang="pt-PT" i="1" smtClean="0"/>
              <a:t>A Priori</a:t>
            </a:r>
            <a:endParaRPr lang="pt-PT" altLang="pt-PT" smtClean="0"/>
          </a:p>
        </p:txBody>
      </p:sp>
      <p:sp>
        <p:nvSpPr>
          <p:cNvPr id="27652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4038600" cy="2686050"/>
          </a:xfrm>
        </p:spPr>
        <p:txBody>
          <a:bodyPr/>
          <a:lstStyle/>
          <a:p>
            <a:pPr eaLnBrk="1" hangingPunct="1"/>
            <a:r>
              <a:rPr lang="pt-PT" altLang="pt-PT" sz="2400" smtClean="0"/>
              <a:t>Tenho um </a:t>
            </a:r>
            <a:r>
              <a:rPr lang="pt-PT" altLang="pt-PT" sz="2400" b="1" smtClean="0"/>
              <a:t>modelo </a:t>
            </a:r>
            <a:r>
              <a:rPr lang="pt-PT" altLang="pt-PT" sz="2400" smtClean="0"/>
              <a:t>preciso do meu espaço de características baseada no meu conhecimento </a:t>
            </a:r>
            <a:r>
              <a:rPr lang="pt-PT" altLang="pt-PT" sz="2400" b="1" i="1" smtClean="0"/>
              <a:t>a priori</a:t>
            </a:r>
            <a:r>
              <a:rPr lang="pt-PT" altLang="pt-PT" sz="2400" smtClean="0"/>
              <a:t>.</a:t>
            </a:r>
          </a:p>
          <a:p>
            <a:pPr lvl="1" eaLnBrk="1" hangingPunct="1">
              <a:buFontTx/>
              <a:buNone/>
            </a:pPr>
            <a:r>
              <a:rPr lang="pt-PT" altLang="pt-PT" sz="2000" i="1" smtClean="0"/>
              <a:t>Cidade pertence a Espanha se F</a:t>
            </a:r>
            <a:r>
              <a:rPr lang="pt-PT" altLang="pt-PT" sz="2000" i="1" baseline="-25000" smtClean="0"/>
              <a:t>1Y</a:t>
            </a:r>
            <a:r>
              <a:rPr lang="pt-PT" altLang="pt-PT" sz="2000" i="1" smtClean="0"/>
              <a:t>&gt;23</a:t>
            </a:r>
          </a:p>
        </p:txBody>
      </p:sp>
      <p:pic>
        <p:nvPicPr>
          <p:cNvPr id="27653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0563" y="1628775"/>
            <a:ext cx="4200525" cy="441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23271" name="Line 7"/>
          <p:cNvSpPr>
            <a:spLocks noChangeShapeType="1"/>
          </p:cNvSpPr>
          <p:nvPr/>
        </p:nvSpPr>
        <p:spPr bwMode="auto">
          <a:xfrm flipH="1">
            <a:off x="4606925" y="3068638"/>
            <a:ext cx="3925888" cy="0"/>
          </a:xfrm>
          <a:prstGeom prst="line">
            <a:avLst/>
          </a:prstGeom>
          <a:noFill/>
          <a:ln w="508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23272" name="AutoShape 8"/>
          <p:cNvSpPr>
            <a:spLocks noChangeArrowheads="1"/>
          </p:cNvSpPr>
          <p:nvPr/>
        </p:nvSpPr>
        <p:spPr bwMode="auto">
          <a:xfrm>
            <a:off x="7092950" y="1700213"/>
            <a:ext cx="1800225" cy="1223962"/>
          </a:xfrm>
          <a:prstGeom prst="wedgeRoundRectCallout">
            <a:avLst>
              <a:gd name="adj1" fmla="val -72574"/>
              <a:gd name="adj2" fmla="val 51167"/>
              <a:gd name="adj3" fmla="val 16667"/>
            </a:avLst>
          </a:prstGeom>
          <a:solidFill>
            <a:schemeClr val="bg1">
              <a:alpha val="70979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PT" altLang="pt-PT" sz="2400">
                <a:solidFill>
                  <a:schemeClr val="tx1"/>
                </a:solidFill>
              </a:rPr>
              <a:t>Sei onde fica a fronteira</a:t>
            </a:r>
          </a:p>
        </p:txBody>
      </p:sp>
      <p:sp>
        <p:nvSpPr>
          <p:cNvPr id="523273" name="AutoShape 9"/>
          <p:cNvSpPr>
            <a:spLocks noChangeArrowheads="1"/>
          </p:cNvSpPr>
          <p:nvPr/>
        </p:nvSpPr>
        <p:spPr bwMode="auto">
          <a:xfrm>
            <a:off x="1714500" y="4929188"/>
            <a:ext cx="2519363" cy="936625"/>
          </a:xfrm>
          <a:prstGeom prst="wedgeRoundRectCallout">
            <a:avLst>
              <a:gd name="adj1" fmla="val 82435"/>
              <a:gd name="adj2" fmla="val -52301"/>
              <a:gd name="adj3" fmla="val 16667"/>
            </a:avLst>
          </a:prstGeom>
          <a:solidFill>
            <a:schemeClr val="bg1">
              <a:alpha val="8196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PT" altLang="pt-PT" sz="2400">
                <a:solidFill>
                  <a:schemeClr val="tx1"/>
                </a:solidFill>
              </a:rPr>
              <a:t>Porto </a:t>
            </a:r>
            <a:r>
              <a:rPr lang="pt-PT" altLang="pt-PT" sz="2400" b="1" u="sng">
                <a:solidFill>
                  <a:schemeClr val="tx1"/>
                </a:solidFill>
              </a:rPr>
              <a:t>pertence</a:t>
            </a:r>
            <a:r>
              <a:rPr lang="pt-PT" altLang="pt-PT" sz="2400">
                <a:solidFill>
                  <a:schemeClr val="tx1"/>
                </a:solidFill>
              </a:rPr>
              <a:t> a Portugal!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3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3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3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3271" grpId="0" animBg="1"/>
      <p:bldP spid="523272" grpId="0" animBg="1"/>
      <p:bldP spid="523273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Footer Placeholder 4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PT" altLang="pt-PT" sz="1400" smtClean="0">
                <a:solidFill>
                  <a:srgbClr val="0000FF"/>
                </a:solidFill>
              </a:rPr>
              <a:t>PSI 15/16 - T6.1 – Reconhecimento de Padrões</a:t>
            </a:r>
            <a:endParaRPr lang="pt-PT" altLang="pt-PT" sz="1400">
              <a:solidFill>
                <a:srgbClr val="0000FF"/>
              </a:solidFill>
            </a:endParaRPr>
          </a:p>
        </p:txBody>
      </p:sp>
      <p:sp>
        <p:nvSpPr>
          <p:cNvPr id="28675" name="Rectangle 9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PT" altLang="pt-PT" smtClean="0"/>
              <a:t>E se eu não tiver um modelo?</a:t>
            </a:r>
          </a:p>
        </p:txBody>
      </p:sp>
      <p:sp>
        <p:nvSpPr>
          <p:cNvPr id="3078" name="Rectangle 10"/>
          <p:cNvSpPr>
            <a:spLocks noGrp="1" noChangeArrowheads="1"/>
          </p:cNvSpPr>
          <p:nvPr>
            <p:ph type="body" sz="half" idx="1"/>
          </p:nvPr>
        </p:nvSpPr>
        <p:spPr/>
        <p:txBody>
          <a:bodyPr>
            <a:normAutofit lnSpcReduction="10000"/>
          </a:bodyPr>
          <a:lstStyle/>
          <a:p>
            <a:pPr eaLnBrk="1" hangingPunct="1">
              <a:defRPr/>
            </a:pPr>
            <a:r>
              <a:rPr lang="pt-PT" dirty="0" smtClean="0"/>
              <a:t>Tenho que </a:t>
            </a:r>
            <a:r>
              <a:rPr lang="pt-PT" b="1" dirty="0" smtClean="0"/>
              <a:t>aprender</a:t>
            </a:r>
            <a:r>
              <a:rPr lang="pt-PT" dirty="0" smtClean="0"/>
              <a:t> com as minhas observações.</a:t>
            </a:r>
          </a:p>
          <a:p>
            <a:pPr lvl="1" eaLnBrk="1" hangingPunct="1">
              <a:defRPr/>
            </a:pPr>
            <a:r>
              <a:rPr lang="pt-PT" dirty="0" smtClean="0"/>
              <a:t>Derivar um modelo.</a:t>
            </a:r>
          </a:p>
          <a:p>
            <a:pPr lvl="1" eaLnBrk="1" hangingPunct="1">
              <a:defRPr/>
            </a:pPr>
            <a:r>
              <a:rPr lang="pt-PT" dirty="0" smtClean="0"/>
              <a:t>Classificar directamente.</a:t>
            </a:r>
          </a:p>
          <a:p>
            <a:pPr eaLnBrk="1" hangingPunct="1">
              <a:defRPr/>
            </a:pPr>
            <a:r>
              <a:rPr lang="pt-PT" dirty="0" smtClean="0"/>
              <a:t>Fase de treino</a:t>
            </a:r>
          </a:p>
          <a:p>
            <a:pPr lvl="1" eaLnBrk="1" hangingPunct="1">
              <a:defRPr/>
            </a:pPr>
            <a:r>
              <a:rPr lang="pt-PT" dirty="0" smtClean="0"/>
              <a:t>Aprender os parâmetros do modelo.</a:t>
            </a:r>
          </a:p>
          <a:p>
            <a:pPr eaLnBrk="1" hangingPunct="1">
              <a:defRPr/>
            </a:pPr>
            <a:r>
              <a:rPr lang="pt-PT" dirty="0" smtClean="0"/>
              <a:t>Classificação</a:t>
            </a:r>
          </a:p>
        </p:txBody>
      </p:sp>
      <p:sp>
        <p:nvSpPr>
          <p:cNvPr id="28677" name="Rectangle 11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 eaLnBrk="1" hangingPunct="1"/>
            <a:endParaRPr lang="pt-PT" altLang="pt-PT" smtClean="0"/>
          </a:p>
        </p:txBody>
      </p:sp>
      <p:graphicFrame>
        <p:nvGraphicFramePr>
          <p:cNvPr id="28678" name="Object 4"/>
          <p:cNvGraphicFramePr>
            <a:graphicFrameLocks noGrp="1" noChangeAspect="1"/>
          </p:cNvGraphicFramePr>
          <p:nvPr>
            <p:ph idx="4294967295"/>
          </p:nvPr>
        </p:nvGraphicFramePr>
        <p:xfrm>
          <a:off x="4500563" y="1628775"/>
          <a:ext cx="4191000" cy="4248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687" name="Chart" r:id="rId3" imgW="4191074" imgH="4248076" progId="Excel.Chart.8">
                  <p:embed/>
                </p:oleObj>
              </mc:Choice>
              <mc:Fallback>
                <p:oleObj name="Chart" r:id="rId3" imgW="4191074" imgH="4248076" progId="Excel.Chart.8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00563" y="1628775"/>
                        <a:ext cx="4191000" cy="42481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 cap="flat" cmpd="sng" algn="ctr">
                            <a:solidFill>
                              <a:schemeClr val="tx1"/>
                            </a:solidFill>
                            <a:prstDash val="solid"/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8679" name="Line 12"/>
          <p:cNvSpPr>
            <a:spLocks noChangeShapeType="1"/>
          </p:cNvSpPr>
          <p:nvPr/>
        </p:nvSpPr>
        <p:spPr bwMode="auto">
          <a:xfrm flipH="1">
            <a:off x="4606925" y="2852738"/>
            <a:ext cx="3925888" cy="0"/>
          </a:xfrm>
          <a:prstGeom prst="line">
            <a:avLst/>
          </a:prstGeom>
          <a:noFill/>
          <a:ln w="508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25325" name="Line 13"/>
          <p:cNvSpPr>
            <a:spLocks noChangeShapeType="1"/>
          </p:cNvSpPr>
          <p:nvPr/>
        </p:nvSpPr>
        <p:spPr bwMode="auto">
          <a:xfrm flipH="1">
            <a:off x="4716463" y="2924175"/>
            <a:ext cx="3781425" cy="431800"/>
          </a:xfrm>
          <a:prstGeom prst="line">
            <a:avLst/>
          </a:prstGeom>
          <a:noFill/>
          <a:ln w="50800">
            <a:solidFill>
              <a:srgbClr val="00FF0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25326" name="Line 14"/>
          <p:cNvSpPr>
            <a:spLocks noChangeShapeType="1"/>
          </p:cNvSpPr>
          <p:nvPr/>
        </p:nvSpPr>
        <p:spPr bwMode="auto">
          <a:xfrm flipH="1" flipV="1">
            <a:off x="5292725" y="3357563"/>
            <a:ext cx="503238" cy="6477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25327" name="Line 15"/>
          <p:cNvSpPr>
            <a:spLocks noChangeShapeType="1"/>
          </p:cNvSpPr>
          <p:nvPr/>
        </p:nvSpPr>
        <p:spPr bwMode="auto">
          <a:xfrm flipH="1">
            <a:off x="5435600" y="2636838"/>
            <a:ext cx="288925" cy="6477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25328" name="Line 16"/>
          <p:cNvSpPr>
            <a:spLocks noChangeShapeType="1"/>
          </p:cNvSpPr>
          <p:nvPr/>
        </p:nvSpPr>
        <p:spPr bwMode="auto">
          <a:xfrm flipV="1">
            <a:off x="5867400" y="3213100"/>
            <a:ext cx="288925" cy="7921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25329" name="Line 17"/>
          <p:cNvSpPr>
            <a:spLocks noChangeShapeType="1"/>
          </p:cNvSpPr>
          <p:nvPr/>
        </p:nvSpPr>
        <p:spPr bwMode="auto">
          <a:xfrm>
            <a:off x="5724525" y="2636838"/>
            <a:ext cx="142875" cy="5762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25330" name="AutoShape 18"/>
          <p:cNvSpPr>
            <a:spLocks noChangeArrowheads="1"/>
          </p:cNvSpPr>
          <p:nvPr/>
        </p:nvSpPr>
        <p:spPr bwMode="auto">
          <a:xfrm>
            <a:off x="6732588" y="3500438"/>
            <a:ext cx="2054225" cy="792162"/>
          </a:xfrm>
          <a:prstGeom prst="wedgeRoundRectCallout">
            <a:avLst>
              <a:gd name="adj1" fmla="val -52204"/>
              <a:gd name="adj2" fmla="val -89278"/>
              <a:gd name="adj3" fmla="val 16667"/>
            </a:avLst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PT" altLang="pt-PT" sz="2400">
                <a:solidFill>
                  <a:schemeClr val="tx1"/>
                </a:solidFill>
              </a:rPr>
              <a:t>Modelo ‘Aprendido’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5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5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5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5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5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5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5325" grpId="0" animBg="1"/>
      <p:bldP spid="525326" grpId="0" animBg="1"/>
      <p:bldP spid="525327" grpId="0" animBg="1"/>
      <p:bldP spid="525328" grpId="0" animBg="1"/>
      <p:bldP spid="525329" grpId="0" animBg="1"/>
      <p:bldP spid="525330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Footer Placeholder 4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PT" altLang="pt-PT" sz="1400" smtClean="0">
                <a:solidFill>
                  <a:srgbClr val="0000FF"/>
                </a:solidFill>
              </a:rPr>
              <a:t>PSI 15/16 - T6.1 – Reconhecimento de Padrões</a:t>
            </a:r>
            <a:endParaRPr lang="pt-PT" altLang="pt-PT" sz="1400">
              <a:solidFill>
                <a:srgbClr val="0000FF"/>
              </a:solidFill>
            </a:endParaRPr>
          </a:p>
        </p:txBody>
      </p:sp>
      <p:sp>
        <p:nvSpPr>
          <p:cNvPr id="2969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PT" altLang="pt-PT" smtClean="0"/>
              <a:t>Classes de objectos</a:t>
            </a:r>
          </a:p>
        </p:txBody>
      </p:sp>
      <p:sp>
        <p:nvSpPr>
          <p:cNvPr id="24581" name="Rectangle 4"/>
          <p:cNvSpPr>
            <a:spLocks noGrp="1" noChangeArrowheads="1"/>
          </p:cNvSpPr>
          <p:nvPr>
            <p:ph type="body" sz="half" idx="1"/>
          </p:nvPr>
        </p:nvSpPr>
        <p:spPr/>
        <p:txBody>
          <a:bodyPr>
            <a:normAutofit lnSpcReduction="10000"/>
          </a:bodyPr>
          <a:lstStyle/>
          <a:p>
            <a:pPr eaLnBrk="1" hangingPunct="1">
              <a:defRPr/>
            </a:pPr>
            <a:r>
              <a:rPr lang="pt-PT" dirty="0" smtClean="0"/>
              <a:t>No nosso exemplo as cidades pertencem a:</a:t>
            </a:r>
          </a:p>
          <a:p>
            <a:pPr lvl="1" eaLnBrk="1" hangingPunct="1">
              <a:defRPr/>
            </a:pPr>
            <a:r>
              <a:rPr lang="pt-PT" dirty="0" smtClean="0"/>
              <a:t>Portugal</a:t>
            </a:r>
          </a:p>
          <a:p>
            <a:pPr lvl="1" eaLnBrk="1" hangingPunct="1">
              <a:defRPr/>
            </a:pPr>
            <a:r>
              <a:rPr lang="pt-PT" dirty="0" smtClean="0"/>
              <a:t>Espanha</a:t>
            </a:r>
          </a:p>
          <a:p>
            <a:pPr eaLnBrk="1" hangingPunct="1">
              <a:defRPr/>
            </a:pPr>
            <a:r>
              <a:rPr lang="pt-PT" dirty="0" smtClean="0"/>
              <a:t>Tenho duas </a:t>
            </a:r>
            <a:r>
              <a:rPr lang="pt-PT" b="1" dirty="0" smtClean="0"/>
              <a:t>classes </a:t>
            </a:r>
            <a:r>
              <a:rPr lang="pt-PT" dirty="0" smtClean="0"/>
              <a:t>de cidades.</a:t>
            </a:r>
          </a:p>
          <a:p>
            <a:pPr eaLnBrk="1" hangingPunct="1">
              <a:defRPr/>
            </a:pPr>
            <a:r>
              <a:rPr lang="pt-PT" dirty="0" smtClean="0"/>
              <a:t>Uma </a:t>
            </a:r>
            <a:r>
              <a:rPr lang="pt-PT" b="1" dirty="0" smtClean="0"/>
              <a:t>classe </a:t>
            </a:r>
            <a:r>
              <a:rPr lang="pt-PT" dirty="0" smtClean="0"/>
              <a:t>representa um </a:t>
            </a:r>
            <a:r>
              <a:rPr lang="pt-PT" dirty="0" err="1" smtClean="0"/>
              <a:t>sub-espaço</a:t>
            </a:r>
            <a:r>
              <a:rPr lang="pt-PT" dirty="0" smtClean="0"/>
              <a:t> do meu espaço de características.</a:t>
            </a:r>
          </a:p>
        </p:txBody>
      </p:sp>
      <p:pic>
        <p:nvPicPr>
          <p:cNvPr id="29701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0563" y="1628775"/>
            <a:ext cx="4200525" cy="441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702" name="Line 7"/>
          <p:cNvSpPr>
            <a:spLocks noChangeShapeType="1"/>
          </p:cNvSpPr>
          <p:nvPr/>
        </p:nvSpPr>
        <p:spPr bwMode="auto">
          <a:xfrm flipH="1">
            <a:off x="4606925" y="3068638"/>
            <a:ext cx="3925888" cy="0"/>
          </a:xfrm>
          <a:prstGeom prst="line">
            <a:avLst/>
          </a:prstGeom>
          <a:noFill/>
          <a:ln w="508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29416" name="Rectangle 8"/>
          <p:cNvSpPr>
            <a:spLocks noChangeArrowheads="1"/>
          </p:cNvSpPr>
          <p:nvPr/>
        </p:nvSpPr>
        <p:spPr bwMode="auto">
          <a:xfrm>
            <a:off x="4572000" y="1628775"/>
            <a:ext cx="4032250" cy="1439863"/>
          </a:xfrm>
          <a:prstGeom prst="rect">
            <a:avLst/>
          </a:prstGeom>
          <a:gradFill rotWithShape="1">
            <a:gsLst>
              <a:gs pos="0">
                <a:srgbClr val="FF0000"/>
              </a:gs>
              <a:gs pos="50000">
                <a:srgbClr val="FFFF00">
                  <a:alpha val="35001"/>
                </a:srgbClr>
              </a:gs>
              <a:gs pos="100000">
                <a:srgbClr val="FF0000"/>
              </a:gs>
            </a:gsLst>
            <a:lin ang="5400000" scaled="1"/>
          </a:gra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r>
              <a:rPr lang="pt-PT" dirty="0"/>
              <a:t>ESPANHA</a:t>
            </a:r>
          </a:p>
        </p:txBody>
      </p:sp>
      <p:sp>
        <p:nvSpPr>
          <p:cNvPr id="529417" name="Rectangle 9"/>
          <p:cNvSpPr>
            <a:spLocks noChangeArrowheads="1"/>
          </p:cNvSpPr>
          <p:nvPr/>
        </p:nvSpPr>
        <p:spPr bwMode="auto">
          <a:xfrm>
            <a:off x="4572000" y="3068638"/>
            <a:ext cx="4032250" cy="2881312"/>
          </a:xfrm>
          <a:prstGeom prst="rect">
            <a:avLst/>
          </a:prstGeom>
          <a:gradFill rotWithShape="1">
            <a:gsLst>
              <a:gs pos="0">
                <a:schemeClr val="folHlink">
                  <a:alpha val="56000"/>
                </a:schemeClr>
              </a:gs>
              <a:gs pos="100000">
                <a:srgbClr val="FF0000"/>
              </a:gs>
            </a:gsLst>
            <a:lin ang="0" scaled="1"/>
          </a:gra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PT" altLang="pt-PT" sz="2400">
                <a:solidFill>
                  <a:schemeClr val="tx1"/>
                </a:solidFill>
              </a:rPr>
              <a:t>PORTUGAL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9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9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9417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Marcador de Posição do Rodapé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PT" altLang="pt-PT" sz="1400" smtClean="0">
                <a:solidFill>
                  <a:srgbClr val="0000FF"/>
                </a:solidFill>
              </a:rPr>
              <a:t>PSI 15/16 - T6.1 – Reconhecimento de Padrões</a:t>
            </a:r>
            <a:endParaRPr lang="pt-PT" altLang="pt-PT" sz="1400">
              <a:solidFill>
                <a:srgbClr val="0000FF"/>
              </a:solidFill>
            </a:endParaRPr>
          </a:p>
        </p:txBody>
      </p:sp>
      <p:sp>
        <p:nvSpPr>
          <p:cNvPr id="3072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PT" altLang="pt-PT" smtClean="0"/>
              <a:t>Classificadores</a:t>
            </a:r>
          </a:p>
        </p:txBody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2981325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pt-PT" altLang="pt-PT" sz="2800" smtClean="0"/>
              <a:t>Classificador:</a:t>
            </a:r>
          </a:p>
          <a:p>
            <a:pPr lvl="1" eaLnBrk="1" hangingPunct="1">
              <a:lnSpc>
                <a:spcPct val="90000"/>
              </a:lnSpc>
            </a:pPr>
            <a:r>
              <a:rPr lang="pt-PT" altLang="pt-PT" sz="2400" smtClean="0"/>
              <a:t>Atribui uma classe a um objecto.</a:t>
            </a:r>
          </a:p>
          <a:p>
            <a:pPr lvl="1" eaLnBrk="1" hangingPunct="1">
              <a:lnSpc>
                <a:spcPct val="90000"/>
              </a:lnSpc>
            </a:pPr>
            <a:r>
              <a:rPr lang="pt-PT" altLang="pt-PT" sz="2400" smtClean="0"/>
              <a:t>Concretiza um </a:t>
            </a:r>
            <a:r>
              <a:rPr lang="pt-PT" altLang="pt-PT" sz="2400" i="1" smtClean="0"/>
              <a:t>padrão</a:t>
            </a:r>
            <a:r>
              <a:rPr lang="pt-PT" altLang="pt-PT" sz="2400" smtClean="0"/>
              <a:t>.</a:t>
            </a:r>
          </a:p>
          <a:p>
            <a:pPr eaLnBrk="1" hangingPunct="1">
              <a:lnSpc>
                <a:spcPct val="90000"/>
              </a:lnSpc>
            </a:pPr>
            <a:r>
              <a:rPr lang="pt-PT" altLang="pt-PT" sz="2800" smtClean="0"/>
              <a:t>Como criar um classificador?</a:t>
            </a:r>
          </a:p>
          <a:p>
            <a:pPr lvl="1" eaLnBrk="1" hangingPunct="1">
              <a:lnSpc>
                <a:spcPct val="90000"/>
              </a:lnSpc>
            </a:pPr>
            <a:r>
              <a:rPr lang="pt-PT" altLang="pt-PT" sz="2400" smtClean="0"/>
              <a:t>‘Ensinar’ o classificador com dados de treino.</a:t>
            </a:r>
          </a:p>
          <a:p>
            <a:pPr lvl="1" eaLnBrk="1" hangingPunct="1">
              <a:lnSpc>
                <a:spcPct val="90000"/>
              </a:lnSpc>
            </a:pPr>
            <a:r>
              <a:rPr lang="pt-PT" altLang="pt-PT" sz="2400" smtClean="0"/>
              <a:t>Utilizar técnicas de auto-aprendizagem (e.g. Clustering).</a:t>
            </a:r>
          </a:p>
        </p:txBody>
      </p:sp>
      <p:sp>
        <p:nvSpPr>
          <p:cNvPr id="30725" name="Rectangle 4"/>
          <p:cNvSpPr>
            <a:spLocks noChangeArrowheads="1"/>
          </p:cNvSpPr>
          <p:nvPr/>
        </p:nvSpPr>
        <p:spPr bwMode="auto">
          <a:xfrm>
            <a:off x="1638300" y="4760913"/>
            <a:ext cx="2087563" cy="935037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PT" altLang="pt-PT" sz="1800">
                <a:solidFill>
                  <a:schemeClr val="tx1"/>
                </a:solidFill>
              </a:rPr>
              <a:t>Construção de uma</a:t>
            </a:r>
            <a:br>
              <a:rPr lang="pt-PT" altLang="pt-PT" sz="1800">
                <a:solidFill>
                  <a:schemeClr val="tx1"/>
                </a:solidFill>
              </a:rPr>
            </a:br>
            <a:r>
              <a:rPr lang="pt-PT" altLang="pt-PT" sz="1800">
                <a:solidFill>
                  <a:schemeClr val="tx1"/>
                </a:solidFill>
              </a:rPr>
              <a:t>descrição formal</a:t>
            </a:r>
          </a:p>
        </p:txBody>
      </p:sp>
      <p:sp>
        <p:nvSpPr>
          <p:cNvPr id="30726" name="Rectangle 5"/>
          <p:cNvSpPr>
            <a:spLocks noChangeArrowheads="1"/>
          </p:cNvSpPr>
          <p:nvPr/>
        </p:nvSpPr>
        <p:spPr bwMode="auto">
          <a:xfrm>
            <a:off x="5202238" y="4760913"/>
            <a:ext cx="2087562" cy="935037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PT" altLang="pt-PT" sz="1800">
                <a:solidFill>
                  <a:schemeClr val="tx1"/>
                </a:solidFill>
              </a:rPr>
              <a:t>Classificador</a:t>
            </a:r>
          </a:p>
        </p:txBody>
      </p:sp>
      <p:sp>
        <p:nvSpPr>
          <p:cNvPr id="30727" name="AutoShape 6"/>
          <p:cNvSpPr>
            <a:spLocks noChangeArrowheads="1"/>
          </p:cNvSpPr>
          <p:nvPr/>
        </p:nvSpPr>
        <p:spPr bwMode="auto">
          <a:xfrm>
            <a:off x="323850" y="4940300"/>
            <a:ext cx="1152525" cy="576263"/>
          </a:xfrm>
          <a:prstGeom prst="rightArrow">
            <a:avLst>
              <a:gd name="adj1" fmla="val 50000"/>
              <a:gd name="adj2" fmla="val 50000"/>
            </a:avLst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PT" altLang="pt-PT" sz="1600">
                <a:solidFill>
                  <a:schemeClr val="tx1"/>
                </a:solidFill>
              </a:rPr>
              <a:t>Objecto</a:t>
            </a:r>
          </a:p>
        </p:txBody>
      </p:sp>
      <p:sp>
        <p:nvSpPr>
          <p:cNvPr id="30728" name="AutoShape 7"/>
          <p:cNvSpPr>
            <a:spLocks noChangeArrowheads="1"/>
          </p:cNvSpPr>
          <p:nvPr/>
        </p:nvSpPr>
        <p:spPr bwMode="auto">
          <a:xfrm>
            <a:off x="3887788" y="4940300"/>
            <a:ext cx="1152525" cy="576263"/>
          </a:xfrm>
          <a:prstGeom prst="rightArrow">
            <a:avLst>
              <a:gd name="adj1" fmla="val 50000"/>
              <a:gd name="adj2" fmla="val 50000"/>
            </a:avLst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PT" altLang="pt-PT" sz="1600">
                <a:solidFill>
                  <a:schemeClr val="tx1"/>
                </a:solidFill>
              </a:rPr>
              <a:t>Padrão</a:t>
            </a:r>
          </a:p>
        </p:txBody>
      </p:sp>
      <p:sp>
        <p:nvSpPr>
          <p:cNvPr id="30729" name="AutoShape 8"/>
          <p:cNvSpPr>
            <a:spLocks noChangeArrowheads="1"/>
          </p:cNvSpPr>
          <p:nvPr/>
        </p:nvSpPr>
        <p:spPr bwMode="auto">
          <a:xfrm>
            <a:off x="7453313" y="4940300"/>
            <a:ext cx="1439862" cy="576263"/>
          </a:xfrm>
          <a:prstGeom prst="rightArrow">
            <a:avLst>
              <a:gd name="adj1" fmla="val 50000"/>
              <a:gd name="adj2" fmla="val 62465"/>
            </a:avLst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PT" altLang="pt-PT" sz="1600">
                <a:solidFill>
                  <a:schemeClr val="tx1"/>
                </a:solidFill>
              </a:rPr>
              <a:t>Classificação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Marcador de Posição do Rodapé 4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PT" altLang="pt-PT" sz="1400" smtClean="0">
                <a:solidFill>
                  <a:srgbClr val="0000FF"/>
                </a:solidFill>
              </a:rPr>
              <a:t>PSI 15/16 - T6.1 – Reconhecimento de Padrões</a:t>
            </a:r>
            <a:endParaRPr lang="pt-PT" altLang="pt-PT" sz="1400">
              <a:solidFill>
                <a:srgbClr val="0000FF"/>
              </a:solidFill>
            </a:endParaRPr>
          </a:p>
        </p:txBody>
      </p:sp>
      <p:sp>
        <p:nvSpPr>
          <p:cNvPr id="3174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PT" altLang="pt-PT" smtClean="0"/>
              <a:t>Classificador estatístico</a:t>
            </a:r>
          </a:p>
        </p:txBody>
      </p:sp>
      <p:sp>
        <p:nvSpPr>
          <p:cNvPr id="31748" name="Rectangle 4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/>
            <a:r>
              <a:rPr lang="pt-PT" altLang="pt-PT" smtClean="0"/>
              <a:t>Dispositivo com:</a:t>
            </a:r>
          </a:p>
          <a:p>
            <a:pPr lvl="1" eaLnBrk="1" hangingPunct="1"/>
            <a:r>
              <a:rPr lang="pt-PT" altLang="pt-PT" smtClean="0"/>
              <a:t>n entradas</a:t>
            </a:r>
          </a:p>
          <a:p>
            <a:pPr lvl="1" eaLnBrk="1" hangingPunct="1"/>
            <a:r>
              <a:rPr lang="pt-PT" altLang="pt-PT" smtClean="0"/>
              <a:t>1 saída</a:t>
            </a:r>
          </a:p>
          <a:p>
            <a:pPr eaLnBrk="1" hangingPunct="1"/>
            <a:r>
              <a:rPr lang="pt-PT" altLang="pt-PT" smtClean="0"/>
              <a:t>As entradas são as </a:t>
            </a:r>
            <a:r>
              <a:rPr lang="pt-PT" altLang="pt-PT" b="1" smtClean="0"/>
              <a:t>características</a:t>
            </a:r>
            <a:r>
              <a:rPr lang="pt-PT" altLang="pt-PT" smtClean="0"/>
              <a:t> do objecto.</a:t>
            </a:r>
          </a:p>
          <a:p>
            <a:pPr eaLnBrk="1" hangingPunct="1"/>
            <a:r>
              <a:rPr lang="pt-PT" altLang="pt-PT" smtClean="0"/>
              <a:t>A saída é a </a:t>
            </a:r>
            <a:r>
              <a:rPr lang="pt-PT" altLang="pt-PT" b="1" smtClean="0"/>
              <a:t>classe </a:t>
            </a:r>
            <a:r>
              <a:rPr lang="pt-PT" altLang="pt-PT" smtClean="0"/>
              <a:t>a que o objecto pertence.</a:t>
            </a:r>
          </a:p>
        </p:txBody>
      </p:sp>
      <p:sp>
        <p:nvSpPr>
          <p:cNvPr id="31749" name="Rectangle 5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 eaLnBrk="1" hangingPunct="1"/>
            <a:r>
              <a:rPr lang="pt-PT" altLang="pt-PT" smtClean="0"/>
              <a:t>Fase de treino</a:t>
            </a:r>
          </a:p>
          <a:p>
            <a:pPr lvl="1" eaLnBrk="1" hangingPunct="1"/>
            <a:r>
              <a:rPr lang="pt-PT" altLang="pt-PT" smtClean="0"/>
              <a:t>O classificador ‘aprende’ com exemplos a identificar uma classe.</a:t>
            </a:r>
          </a:p>
          <a:p>
            <a:pPr eaLnBrk="1" hangingPunct="1"/>
            <a:r>
              <a:rPr lang="pt-PT" altLang="pt-PT" smtClean="0"/>
              <a:t>Exemplo:</a:t>
            </a:r>
          </a:p>
          <a:p>
            <a:pPr lvl="1" eaLnBrk="1" hangingPunct="1"/>
            <a:r>
              <a:rPr lang="pt-PT" altLang="pt-PT" smtClean="0"/>
              <a:t>Distância Euclideana ao vector com as médias das características de uma classe.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Marcador de Posição do Rodapé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PT" altLang="pt-PT" sz="1400" smtClean="0">
                <a:solidFill>
                  <a:srgbClr val="0000FF"/>
                </a:solidFill>
              </a:rPr>
              <a:t>PSI 15/16 - T6.1 – Reconhecimento de Padrões</a:t>
            </a:r>
            <a:endParaRPr lang="pt-PT" altLang="pt-PT" sz="1400">
              <a:solidFill>
                <a:srgbClr val="0000FF"/>
              </a:solidFill>
            </a:endParaRPr>
          </a:p>
        </p:txBody>
      </p:sp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PT" altLang="pt-PT" sz="4000" smtClean="0"/>
              <a:t>1. Introdução ao reconhecimento de padrões</a:t>
            </a:r>
          </a:p>
        </p:txBody>
      </p:sp>
      <p:sp>
        <p:nvSpPr>
          <p:cNvPr id="512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609600" indent="-609600" eaLnBrk="1" hangingPunct="1">
              <a:buFontTx/>
              <a:buAutoNum type="arabicPeriod"/>
            </a:pPr>
            <a:r>
              <a:rPr lang="pt-PT" altLang="pt-PT" smtClean="0"/>
              <a:t>Introdução ao reconhecimento de padrões</a:t>
            </a:r>
          </a:p>
          <a:p>
            <a:pPr marL="609600" indent="-609600" eaLnBrk="1" hangingPunct="1">
              <a:buFontTx/>
              <a:buAutoNum type="arabicPeriod"/>
            </a:pPr>
            <a:r>
              <a:rPr lang="pt-PT" altLang="pt-PT" smtClean="0">
                <a:solidFill>
                  <a:srgbClr val="C0C0C0"/>
                </a:solidFill>
              </a:rPr>
              <a:t>Representação do conhecimento</a:t>
            </a:r>
          </a:p>
          <a:p>
            <a:pPr marL="609600" indent="-609600" eaLnBrk="1" hangingPunct="1">
              <a:buFontTx/>
              <a:buAutoNum type="arabicPeriod"/>
            </a:pPr>
            <a:r>
              <a:rPr lang="pt-PT" altLang="pt-PT" smtClean="0">
                <a:solidFill>
                  <a:srgbClr val="C0C0C0"/>
                </a:solidFill>
              </a:rPr>
              <a:t>Reconhecimento estatístico de padrões</a:t>
            </a:r>
          </a:p>
          <a:p>
            <a:pPr marL="609600" indent="-609600" eaLnBrk="1" hangingPunct="1">
              <a:buFontTx/>
              <a:buAutoNum type="arabicPeriod"/>
            </a:pPr>
            <a:r>
              <a:rPr lang="pt-PT" altLang="pt-PT" smtClean="0">
                <a:solidFill>
                  <a:srgbClr val="C0C0C0"/>
                </a:solidFill>
              </a:rPr>
              <a:t>Aprendizagem máquina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Marcador de Posição do Rodapé 4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PT" altLang="pt-PT" sz="1400" smtClean="0">
                <a:solidFill>
                  <a:srgbClr val="0000FF"/>
                </a:solidFill>
              </a:rPr>
              <a:t>PSI 15/16 - T6.1 – Reconhecimento de Padrões</a:t>
            </a:r>
            <a:endParaRPr lang="pt-PT" altLang="pt-PT" sz="1400">
              <a:solidFill>
                <a:srgbClr val="0000FF"/>
              </a:solidFill>
            </a:endParaRPr>
          </a:p>
        </p:txBody>
      </p:sp>
      <p:sp>
        <p:nvSpPr>
          <p:cNvPr id="3277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PT" altLang="pt-PT" i="1" smtClean="0"/>
              <a:t>Cluster analysis</a:t>
            </a:r>
          </a:p>
        </p:txBody>
      </p:sp>
      <p:sp>
        <p:nvSpPr>
          <p:cNvPr id="32772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/>
            <a:r>
              <a:rPr lang="pt-PT" altLang="pt-PT" smtClean="0"/>
              <a:t>Não necessita de dados de treino.</a:t>
            </a:r>
          </a:p>
          <a:p>
            <a:pPr eaLnBrk="1" hangingPunct="1"/>
            <a:r>
              <a:rPr lang="pt-PT" altLang="pt-PT" smtClean="0"/>
              <a:t>Tenta distinguir os objectos em classes diferentes usando muito exemplos não anotados.</a:t>
            </a:r>
          </a:p>
          <a:p>
            <a:pPr eaLnBrk="1" hangingPunct="1"/>
            <a:r>
              <a:rPr lang="pt-PT" altLang="pt-PT" smtClean="0"/>
              <a:t>Mais popular:</a:t>
            </a:r>
          </a:p>
          <a:p>
            <a:pPr lvl="1" eaLnBrk="1" hangingPunct="1"/>
            <a:r>
              <a:rPr lang="pt-PT" altLang="pt-PT" i="1" smtClean="0"/>
              <a:t>K-means clustering</a:t>
            </a:r>
            <a:r>
              <a:rPr lang="pt-PT" altLang="pt-PT" smtClean="0"/>
              <a:t>.</a:t>
            </a:r>
          </a:p>
        </p:txBody>
      </p:sp>
      <p:sp>
        <p:nvSpPr>
          <p:cNvPr id="32773" name="Text Box 6"/>
          <p:cNvSpPr txBox="1">
            <a:spLocks noChangeArrowheads="1"/>
          </p:cNvSpPr>
          <p:nvPr/>
        </p:nvSpPr>
        <p:spPr bwMode="auto">
          <a:xfrm>
            <a:off x="7194550" y="5129213"/>
            <a:ext cx="1481138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PT" altLang="pt-PT" sz="1000">
                <a:solidFill>
                  <a:schemeClr val="tx1"/>
                </a:solidFill>
              </a:rPr>
              <a:t>Adaptado de </a:t>
            </a:r>
            <a:r>
              <a:rPr lang="pt-PT" altLang="pt-PT" sz="1000" i="1">
                <a:solidFill>
                  <a:schemeClr val="tx1"/>
                </a:solidFill>
              </a:rPr>
              <a:t>Wikipedia</a:t>
            </a:r>
            <a:endParaRPr lang="pt-PT" altLang="pt-PT" sz="1000">
              <a:solidFill>
                <a:schemeClr val="tx1"/>
              </a:solidFill>
            </a:endParaRPr>
          </a:p>
        </p:txBody>
      </p:sp>
      <p:pic>
        <p:nvPicPr>
          <p:cNvPr id="32774" name="Picture 7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916113"/>
            <a:ext cx="1979613" cy="1439862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775" name="Picture 8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9563" y="1916113"/>
            <a:ext cx="1979612" cy="1439862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776" name="Picture 9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644900"/>
            <a:ext cx="1979613" cy="1439863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777" name="Picture 10"/>
          <p:cNvPicPr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9563" y="3644900"/>
            <a:ext cx="1979612" cy="1439863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Marcador de Posição do Rodapé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PT" altLang="pt-PT" sz="1400" smtClean="0">
                <a:solidFill>
                  <a:srgbClr val="0000FF"/>
                </a:solidFill>
              </a:rPr>
              <a:t>PSI 15/16 - T6.1 – Reconhecimento de Padrões</a:t>
            </a:r>
            <a:endParaRPr lang="pt-PT" altLang="pt-PT" sz="1400">
              <a:solidFill>
                <a:srgbClr val="0000FF"/>
              </a:solidFill>
            </a:endParaRPr>
          </a:p>
        </p:txBody>
      </p:sp>
      <p:sp>
        <p:nvSpPr>
          <p:cNvPr id="3379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PT" altLang="pt-PT" smtClean="0"/>
              <a:t>4. Aprendizagem máquina</a:t>
            </a:r>
          </a:p>
        </p:txBody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609600" indent="-609600" eaLnBrk="1" hangingPunct="1">
              <a:buFontTx/>
              <a:buAutoNum type="arabicPeriod"/>
            </a:pPr>
            <a:r>
              <a:rPr lang="pt-PT" altLang="pt-PT" smtClean="0">
                <a:solidFill>
                  <a:srgbClr val="C0C0C0"/>
                </a:solidFill>
              </a:rPr>
              <a:t>Introdução ao reconhecimento de padrões</a:t>
            </a:r>
          </a:p>
          <a:p>
            <a:pPr marL="609600" indent="-609600" eaLnBrk="1" hangingPunct="1">
              <a:buFontTx/>
              <a:buAutoNum type="arabicPeriod"/>
            </a:pPr>
            <a:r>
              <a:rPr lang="pt-PT" altLang="pt-PT" smtClean="0">
                <a:solidFill>
                  <a:srgbClr val="C0C0C0"/>
                </a:solidFill>
              </a:rPr>
              <a:t>Representação do conhecimento</a:t>
            </a:r>
          </a:p>
          <a:p>
            <a:pPr marL="609600" indent="-609600" eaLnBrk="1" hangingPunct="1">
              <a:buFontTx/>
              <a:buAutoNum type="arabicPeriod"/>
            </a:pPr>
            <a:r>
              <a:rPr lang="pt-PT" altLang="pt-PT" smtClean="0">
                <a:solidFill>
                  <a:srgbClr val="C0C0C0"/>
                </a:solidFill>
              </a:rPr>
              <a:t>Reconhecimento estatístico de padrões</a:t>
            </a:r>
          </a:p>
          <a:p>
            <a:pPr marL="609600" indent="-609600" eaLnBrk="1" hangingPunct="1">
              <a:buFontTx/>
              <a:buAutoNum type="arabicPeriod"/>
            </a:pPr>
            <a:r>
              <a:rPr lang="pt-PT" altLang="pt-PT" smtClean="0">
                <a:solidFill>
                  <a:srgbClr val="993300"/>
                </a:solidFill>
              </a:rPr>
              <a:t>Aprendizagem máquina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Marcador de Posição do Rodapé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PT" altLang="pt-PT" sz="1400" smtClean="0">
                <a:solidFill>
                  <a:srgbClr val="0000FF"/>
                </a:solidFill>
              </a:rPr>
              <a:t>PSI 15/16 - T6.1 – Reconhecimento de Padrões</a:t>
            </a:r>
            <a:endParaRPr lang="pt-PT" altLang="pt-PT" sz="1400">
              <a:solidFill>
                <a:srgbClr val="0000FF"/>
              </a:solidFill>
            </a:endParaRPr>
          </a:p>
        </p:txBody>
      </p:sp>
      <p:sp>
        <p:nvSpPr>
          <p:cNvPr id="3481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PT" altLang="pt-PT" i="1" smtClean="0"/>
              <a:t>Soft-Computing Machines</a:t>
            </a:r>
          </a:p>
        </p:txBody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pt-PT" altLang="pt-PT" smtClean="0"/>
              <a:t>Métodos avançados de computação.</a:t>
            </a:r>
          </a:p>
          <a:p>
            <a:pPr eaLnBrk="1" hangingPunct="1"/>
            <a:r>
              <a:rPr lang="pt-PT" altLang="pt-PT" smtClean="0"/>
              <a:t>Tentam modelar o sistema automaticamente, utilizando apenas dados de treino.</a:t>
            </a:r>
          </a:p>
          <a:p>
            <a:pPr eaLnBrk="1" hangingPunct="1"/>
            <a:r>
              <a:rPr lang="pt-PT" altLang="pt-PT" smtClean="0"/>
              <a:t>Muito eficazes para sistemas complexos!</a:t>
            </a:r>
          </a:p>
          <a:p>
            <a:pPr eaLnBrk="1" hangingPunct="1"/>
            <a:r>
              <a:rPr lang="pt-PT" altLang="pt-PT" smtClean="0"/>
              <a:t>Exemplos:</a:t>
            </a:r>
          </a:p>
          <a:p>
            <a:pPr lvl="1" eaLnBrk="1" hangingPunct="1"/>
            <a:r>
              <a:rPr lang="pt-PT" altLang="pt-PT" smtClean="0"/>
              <a:t>Redes neuronais.</a:t>
            </a:r>
          </a:p>
          <a:p>
            <a:pPr lvl="1" eaLnBrk="1" hangingPunct="1"/>
            <a:r>
              <a:rPr lang="pt-PT" altLang="pt-PT" smtClean="0"/>
              <a:t>Support Vector Machines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Marcador de Posição do Rodapé 4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PT" altLang="pt-PT" sz="1400" smtClean="0">
                <a:solidFill>
                  <a:srgbClr val="0000FF"/>
                </a:solidFill>
              </a:rPr>
              <a:t>PSI 15/16 - T6.1 – Reconhecimento de Padrões</a:t>
            </a:r>
            <a:endParaRPr lang="pt-PT" altLang="pt-PT" sz="1400">
              <a:solidFill>
                <a:srgbClr val="0000FF"/>
              </a:solidFill>
            </a:endParaRPr>
          </a:p>
        </p:txBody>
      </p:sp>
      <p:sp>
        <p:nvSpPr>
          <p:cNvPr id="3584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PT" altLang="pt-PT" smtClean="0"/>
              <a:t>Redes neuronais</a:t>
            </a:r>
          </a:p>
        </p:txBody>
      </p:sp>
      <p:sp>
        <p:nvSpPr>
          <p:cNvPr id="35844" name="Rectangle 4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/>
            <a:r>
              <a:rPr lang="pt-PT" altLang="pt-PT" smtClean="0"/>
              <a:t>Constituídas por elementos simples.</a:t>
            </a:r>
          </a:p>
          <a:p>
            <a:pPr lvl="1" eaLnBrk="1" hangingPunct="1"/>
            <a:r>
              <a:rPr lang="pt-PT" altLang="pt-PT" smtClean="0"/>
              <a:t>Neurónios.</a:t>
            </a:r>
          </a:p>
          <a:p>
            <a:pPr eaLnBrk="1" hangingPunct="1"/>
            <a:r>
              <a:rPr lang="pt-PT" altLang="pt-PT" smtClean="0"/>
              <a:t>Elevado grau de conectividade.</a:t>
            </a:r>
          </a:p>
          <a:p>
            <a:pPr lvl="1" eaLnBrk="1" hangingPunct="1"/>
            <a:r>
              <a:rPr lang="pt-PT" altLang="pt-PT" smtClean="0"/>
              <a:t>Sistema complexo!</a:t>
            </a:r>
          </a:p>
          <a:p>
            <a:pPr eaLnBrk="1" hangingPunct="1"/>
            <a:r>
              <a:rPr lang="pt-PT" altLang="pt-PT" smtClean="0"/>
              <a:t>Inspiração biológica.</a:t>
            </a:r>
          </a:p>
          <a:p>
            <a:pPr lvl="1" eaLnBrk="1" hangingPunct="1"/>
            <a:r>
              <a:rPr lang="pt-PT" altLang="pt-PT" smtClean="0"/>
              <a:t>Cérebro humano.</a:t>
            </a:r>
          </a:p>
        </p:txBody>
      </p:sp>
      <p:sp>
        <p:nvSpPr>
          <p:cNvPr id="35845" name="Oval 8"/>
          <p:cNvSpPr>
            <a:spLocks noChangeArrowheads="1"/>
          </p:cNvSpPr>
          <p:nvPr/>
        </p:nvSpPr>
        <p:spPr bwMode="auto">
          <a:xfrm>
            <a:off x="5111750" y="2170113"/>
            <a:ext cx="433388" cy="431800"/>
          </a:xfrm>
          <a:prstGeom prst="ellipse">
            <a:avLst/>
          </a:prstGeom>
          <a:solidFill>
            <a:srgbClr val="C0C0C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GB" altLang="pt-PT" sz="2400">
              <a:solidFill>
                <a:schemeClr val="tx1"/>
              </a:solidFill>
            </a:endParaRPr>
          </a:p>
        </p:txBody>
      </p:sp>
      <p:sp>
        <p:nvSpPr>
          <p:cNvPr id="35846" name="Oval 10"/>
          <p:cNvSpPr>
            <a:spLocks noChangeArrowheads="1"/>
          </p:cNvSpPr>
          <p:nvPr/>
        </p:nvSpPr>
        <p:spPr bwMode="auto">
          <a:xfrm>
            <a:off x="5111750" y="3394075"/>
            <a:ext cx="433388" cy="431800"/>
          </a:xfrm>
          <a:prstGeom prst="ellipse">
            <a:avLst/>
          </a:prstGeom>
          <a:solidFill>
            <a:srgbClr val="C0C0C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GB" altLang="pt-PT" sz="2400">
              <a:solidFill>
                <a:schemeClr val="tx1"/>
              </a:solidFill>
            </a:endParaRPr>
          </a:p>
        </p:txBody>
      </p:sp>
      <p:sp>
        <p:nvSpPr>
          <p:cNvPr id="35847" name="Oval 11"/>
          <p:cNvSpPr>
            <a:spLocks noChangeArrowheads="1"/>
          </p:cNvSpPr>
          <p:nvPr/>
        </p:nvSpPr>
        <p:spPr bwMode="auto">
          <a:xfrm>
            <a:off x="5110163" y="4618038"/>
            <a:ext cx="433387" cy="431800"/>
          </a:xfrm>
          <a:prstGeom prst="ellipse">
            <a:avLst/>
          </a:prstGeom>
          <a:solidFill>
            <a:srgbClr val="C0C0C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GB" altLang="pt-PT" sz="2400">
              <a:solidFill>
                <a:schemeClr val="tx1"/>
              </a:solidFill>
            </a:endParaRPr>
          </a:p>
        </p:txBody>
      </p:sp>
      <p:sp>
        <p:nvSpPr>
          <p:cNvPr id="35848" name="Oval 12"/>
          <p:cNvSpPr>
            <a:spLocks noChangeArrowheads="1"/>
          </p:cNvSpPr>
          <p:nvPr/>
        </p:nvSpPr>
        <p:spPr bwMode="auto">
          <a:xfrm>
            <a:off x="6424613" y="1844675"/>
            <a:ext cx="433387" cy="431800"/>
          </a:xfrm>
          <a:prstGeom prst="ellips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GB" altLang="pt-PT" sz="2400">
              <a:solidFill>
                <a:schemeClr val="tx1"/>
              </a:solidFill>
            </a:endParaRPr>
          </a:p>
        </p:txBody>
      </p:sp>
      <p:sp>
        <p:nvSpPr>
          <p:cNvPr id="35849" name="Oval 13"/>
          <p:cNvSpPr>
            <a:spLocks noChangeArrowheads="1"/>
          </p:cNvSpPr>
          <p:nvPr/>
        </p:nvSpPr>
        <p:spPr bwMode="auto">
          <a:xfrm>
            <a:off x="6424613" y="2876550"/>
            <a:ext cx="433387" cy="431800"/>
          </a:xfrm>
          <a:prstGeom prst="ellips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GB" altLang="pt-PT" sz="2400">
              <a:solidFill>
                <a:schemeClr val="tx1"/>
              </a:solidFill>
            </a:endParaRPr>
          </a:p>
        </p:txBody>
      </p:sp>
      <p:sp>
        <p:nvSpPr>
          <p:cNvPr id="35850" name="Oval 14"/>
          <p:cNvSpPr>
            <a:spLocks noChangeArrowheads="1"/>
          </p:cNvSpPr>
          <p:nvPr/>
        </p:nvSpPr>
        <p:spPr bwMode="auto">
          <a:xfrm>
            <a:off x="6423025" y="3908425"/>
            <a:ext cx="433388" cy="431800"/>
          </a:xfrm>
          <a:prstGeom prst="ellips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GB" altLang="pt-PT" sz="2400">
              <a:solidFill>
                <a:schemeClr val="tx1"/>
              </a:solidFill>
            </a:endParaRPr>
          </a:p>
        </p:txBody>
      </p:sp>
      <p:sp>
        <p:nvSpPr>
          <p:cNvPr id="35851" name="Oval 15"/>
          <p:cNvSpPr>
            <a:spLocks noChangeArrowheads="1"/>
          </p:cNvSpPr>
          <p:nvPr/>
        </p:nvSpPr>
        <p:spPr bwMode="auto">
          <a:xfrm>
            <a:off x="6423025" y="4941888"/>
            <a:ext cx="433388" cy="431800"/>
          </a:xfrm>
          <a:prstGeom prst="ellips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GB" altLang="pt-PT" sz="2400">
              <a:solidFill>
                <a:schemeClr val="tx1"/>
              </a:solidFill>
            </a:endParaRPr>
          </a:p>
        </p:txBody>
      </p:sp>
      <p:sp>
        <p:nvSpPr>
          <p:cNvPr id="35852" name="Oval 16"/>
          <p:cNvSpPr>
            <a:spLocks noChangeArrowheads="1"/>
          </p:cNvSpPr>
          <p:nvPr/>
        </p:nvSpPr>
        <p:spPr bwMode="auto">
          <a:xfrm>
            <a:off x="7739063" y="2878138"/>
            <a:ext cx="433387" cy="431800"/>
          </a:xfrm>
          <a:prstGeom prst="ellipse">
            <a:avLst/>
          </a:prstGeom>
          <a:solidFill>
            <a:srgbClr val="80808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GB" altLang="pt-PT" sz="2400">
              <a:solidFill>
                <a:schemeClr val="tx1"/>
              </a:solidFill>
            </a:endParaRPr>
          </a:p>
        </p:txBody>
      </p:sp>
      <p:sp>
        <p:nvSpPr>
          <p:cNvPr id="35853" name="Oval 17"/>
          <p:cNvSpPr>
            <a:spLocks noChangeArrowheads="1"/>
          </p:cNvSpPr>
          <p:nvPr/>
        </p:nvSpPr>
        <p:spPr bwMode="auto">
          <a:xfrm>
            <a:off x="7737475" y="3910013"/>
            <a:ext cx="433388" cy="431800"/>
          </a:xfrm>
          <a:prstGeom prst="ellipse">
            <a:avLst/>
          </a:prstGeom>
          <a:solidFill>
            <a:srgbClr val="80808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GB" altLang="pt-PT" sz="2400">
              <a:solidFill>
                <a:schemeClr val="tx1"/>
              </a:solidFill>
            </a:endParaRPr>
          </a:p>
        </p:txBody>
      </p:sp>
      <p:sp>
        <p:nvSpPr>
          <p:cNvPr id="35854" name="Text Box 21"/>
          <p:cNvSpPr txBox="1">
            <a:spLocks noChangeArrowheads="1"/>
          </p:cNvSpPr>
          <p:nvPr/>
        </p:nvSpPr>
        <p:spPr bwMode="auto">
          <a:xfrm>
            <a:off x="4427538" y="2846388"/>
            <a:ext cx="10985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PT" altLang="pt-PT" sz="1800">
                <a:solidFill>
                  <a:schemeClr val="tx1"/>
                </a:solidFill>
              </a:rPr>
              <a:t>Entradas</a:t>
            </a:r>
          </a:p>
        </p:txBody>
      </p:sp>
      <p:sp>
        <p:nvSpPr>
          <p:cNvPr id="35855" name="Text Box 22"/>
          <p:cNvSpPr txBox="1">
            <a:spLocks noChangeArrowheads="1"/>
          </p:cNvSpPr>
          <p:nvPr/>
        </p:nvSpPr>
        <p:spPr bwMode="auto">
          <a:xfrm>
            <a:off x="8101013" y="3429000"/>
            <a:ext cx="8953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PT" altLang="pt-PT" sz="1800">
                <a:solidFill>
                  <a:schemeClr val="tx1"/>
                </a:solidFill>
              </a:rPr>
              <a:t>Saídas</a:t>
            </a:r>
          </a:p>
        </p:txBody>
      </p:sp>
      <p:cxnSp>
        <p:nvCxnSpPr>
          <p:cNvPr id="35856" name="AutoShape 23"/>
          <p:cNvCxnSpPr>
            <a:cxnSpLocks noChangeShapeType="1"/>
            <a:stCxn id="35845" idx="6"/>
            <a:endCxn id="35848" idx="1"/>
          </p:cNvCxnSpPr>
          <p:nvPr/>
        </p:nvCxnSpPr>
        <p:spPr bwMode="auto">
          <a:xfrm flipV="1">
            <a:off x="5545138" y="1908175"/>
            <a:ext cx="942975" cy="47783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5857" name="AutoShape 24"/>
          <p:cNvCxnSpPr>
            <a:cxnSpLocks noChangeShapeType="1"/>
            <a:stCxn id="35845" idx="6"/>
            <a:endCxn id="35849" idx="1"/>
          </p:cNvCxnSpPr>
          <p:nvPr/>
        </p:nvCxnSpPr>
        <p:spPr bwMode="auto">
          <a:xfrm>
            <a:off x="5545138" y="2386013"/>
            <a:ext cx="942975" cy="55403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5858" name="AutoShape 25"/>
          <p:cNvCxnSpPr>
            <a:cxnSpLocks noChangeShapeType="1"/>
            <a:stCxn id="35845" idx="6"/>
            <a:endCxn id="35850" idx="1"/>
          </p:cNvCxnSpPr>
          <p:nvPr/>
        </p:nvCxnSpPr>
        <p:spPr bwMode="auto">
          <a:xfrm>
            <a:off x="5545138" y="2386013"/>
            <a:ext cx="941387" cy="158591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5859" name="AutoShape 26"/>
          <p:cNvCxnSpPr>
            <a:cxnSpLocks noChangeShapeType="1"/>
            <a:stCxn id="35845" idx="6"/>
            <a:endCxn id="35851" idx="1"/>
          </p:cNvCxnSpPr>
          <p:nvPr/>
        </p:nvCxnSpPr>
        <p:spPr bwMode="auto">
          <a:xfrm>
            <a:off x="5545138" y="2386013"/>
            <a:ext cx="941387" cy="261937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5860" name="AutoShape 27"/>
          <p:cNvCxnSpPr>
            <a:cxnSpLocks noChangeShapeType="1"/>
            <a:stCxn id="35846" idx="6"/>
            <a:endCxn id="35848" idx="2"/>
          </p:cNvCxnSpPr>
          <p:nvPr/>
        </p:nvCxnSpPr>
        <p:spPr bwMode="auto">
          <a:xfrm flipV="1">
            <a:off x="5545138" y="2060575"/>
            <a:ext cx="879475" cy="15494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5861" name="AutoShape 28"/>
          <p:cNvCxnSpPr>
            <a:cxnSpLocks noChangeShapeType="1"/>
            <a:stCxn id="35846" idx="6"/>
            <a:endCxn id="35849" idx="2"/>
          </p:cNvCxnSpPr>
          <p:nvPr/>
        </p:nvCxnSpPr>
        <p:spPr bwMode="auto">
          <a:xfrm flipV="1">
            <a:off x="5545138" y="3092450"/>
            <a:ext cx="879475" cy="51752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5862" name="AutoShape 30"/>
          <p:cNvCxnSpPr>
            <a:cxnSpLocks noChangeShapeType="1"/>
            <a:stCxn id="35846" idx="6"/>
            <a:endCxn id="35851" idx="2"/>
          </p:cNvCxnSpPr>
          <p:nvPr/>
        </p:nvCxnSpPr>
        <p:spPr bwMode="auto">
          <a:xfrm>
            <a:off x="5545138" y="3609975"/>
            <a:ext cx="877887" cy="1547813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5863" name="AutoShape 31"/>
          <p:cNvCxnSpPr>
            <a:cxnSpLocks noChangeShapeType="1"/>
            <a:stCxn id="35846" idx="6"/>
            <a:endCxn id="35850" idx="2"/>
          </p:cNvCxnSpPr>
          <p:nvPr/>
        </p:nvCxnSpPr>
        <p:spPr bwMode="auto">
          <a:xfrm>
            <a:off x="5545138" y="3609975"/>
            <a:ext cx="877887" cy="51435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5864" name="AutoShape 32"/>
          <p:cNvCxnSpPr>
            <a:cxnSpLocks noChangeShapeType="1"/>
            <a:stCxn id="35847" idx="6"/>
            <a:endCxn id="35848" idx="3"/>
          </p:cNvCxnSpPr>
          <p:nvPr/>
        </p:nvCxnSpPr>
        <p:spPr bwMode="auto">
          <a:xfrm flipV="1">
            <a:off x="5543550" y="2212975"/>
            <a:ext cx="944563" cy="2620963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5865" name="AutoShape 33"/>
          <p:cNvCxnSpPr>
            <a:cxnSpLocks noChangeShapeType="1"/>
            <a:stCxn id="35847" idx="6"/>
            <a:endCxn id="35849" idx="3"/>
          </p:cNvCxnSpPr>
          <p:nvPr/>
        </p:nvCxnSpPr>
        <p:spPr bwMode="auto">
          <a:xfrm flipV="1">
            <a:off x="5543550" y="3244850"/>
            <a:ext cx="944563" cy="158908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5866" name="AutoShape 34"/>
          <p:cNvCxnSpPr>
            <a:cxnSpLocks noChangeShapeType="1"/>
            <a:stCxn id="35847" idx="6"/>
            <a:endCxn id="35850" idx="3"/>
          </p:cNvCxnSpPr>
          <p:nvPr/>
        </p:nvCxnSpPr>
        <p:spPr bwMode="auto">
          <a:xfrm flipV="1">
            <a:off x="5543550" y="4276725"/>
            <a:ext cx="942975" cy="557213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5867" name="AutoShape 35"/>
          <p:cNvCxnSpPr>
            <a:cxnSpLocks noChangeShapeType="1"/>
            <a:stCxn id="35847" idx="6"/>
            <a:endCxn id="35851" idx="3"/>
          </p:cNvCxnSpPr>
          <p:nvPr/>
        </p:nvCxnSpPr>
        <p:spPr bwMode="auto">
          <a:xfrm>
            <a:off x="5543550" y="4833938"/>
            <a:ext cx="942975" cy="47625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5868" name="AutoShape 36"/>
          <p:cNvCxnSpPr>
            <a:cxnSpLocks noChangeShapeType="1"/>
            <a:stCxn id="35848" idx="6"/>
            <a:endCxn id="35852" idx="0"/>
          </p:cNvCxnSpPr>
          <p:nvPr/>
        </p:nvCxnSpPr>
        <p:spPr bwMode="auto">
          <a:xfrm>
            <a:off x="6858000" y="2060575"/>
            <a:ext cx="1098550" cy="817563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5869" name="AutoShape 37"/>
          <p:cNvCxnSpPr>
            <a:cxnSpLocks noChangeShapeType="1"/>
            <a:stCxn id="35848" idx="6"/>
            <a:endCxn id="35853" idx="1"/>
          </p:cNvCxnSpPr>
          <p:nvPr/>
        </p:nvCxnSpPr>
        <p:spPr bwMode="auto">
          <a:xfrm>
            <a:off x="6858000" y="2060575"/>
            <a:ext cx="942975" cy="191293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5870" name="AutoShape 38"/>
          <p:cNvCxnSpPr>
            <a:cxnSpLocks noChangeShapeType="1"/>
            <a:stCxn id="35849" idx="6"/>
            <a:endCxn id="35852" idx="1"/>
          </p:cNvCxnSpPr>
          <p:nvPr/>
        </p:nvCxnSpPr>
        <p:spPr bwMode="auto">
          <a:xfrm flipV="1">
            <a:off x="6858000" y="2941638"/>
            <a:ext cx="944563" cy="15081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5871" name="AutoShape 39"/>
          <p:cNvCxnSpPr>
            <a:cxnSpLocks noChangeShapeType="1"/>
            <a:stCxn id="35849" idx="6"/>
            <a:endCxn id="35853" idx="2"/>
          </p:cNvCxnSpPr>
          <p:nvPr/>
        </p:nvCxnSpPr>
        <p:spPr bwMode="auto">
          <a:xfrm>
            <a:off x="6858000" y="3092450"/>
            <a:ext cx="879475" cy="1033463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5872" name="AutoShape 40"/>
          <p:cNvCxnSpPr>
            <a:cxnSpLocks noChangeShapeType="1"/>
            <a:stCxn id="35850" idx="6"/>
            <a:endCxn id="35852" idx="2"/>
          </p:cNvCxnSpPr>
          <p:nvPr/>
        </p:nvCxnSpPr>
        <p:spPr bwMode="auto">
          <a:xfrm flipV="1">
            <a:off x="6856413" y="3094038"/>
            <a:ext cx="882650" cy="103028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5873" name="AutoShape 41"/>
          <p:cNvCxnSpPr>
            <a:cxnSpLocks noChangeShapeType="1"/>
            <a:stCxn id="35850" idx="6"/>
            <a:endCxn id="35853" idx="3"/>
          </p:cNvCxnSpPr>
          <p:nvPr/>
        </p:nvCxnSpPr>
        <p:spPr bwMode="auto">
          <a:xfrm>
            <a:off x="6856413" y="4124325"/>
            <a:ext cx="944562" cy="15398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5874" name="AutoShape 42"/>
          <p:cNvCxnSpPr>
            <a:cxnSpLocks noChangeShapeType="1"/>
            <a:stCxn id="35851" idx="6"/>
            <a:endCxn id="35852" idx="3"/>
          </p:cNvCxnSpPr>
          <p:nvPr/>
        </p:nvCxnSpPr>
        <p:spPr bwMode="auto">
          <a:xfrm flipV="1">
            <a:off x="6856413" y="3246438"/>
            <a:ext cx="946150" cy="191135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5875" name="AutoShape 43"/>
          <p:cNvCxnSpPr>
            <a:cxnSpLocks noChangeShapeType="1"/>
            <a:stCxn id="35851" idx="6"/>
            <a:endCxn id="35853" idx="4"/>
          </p:cNvCxnSpPr>
          <p:nvPr/>
        </p:nvCxnSpPr>
        <p:spPr bwMode="auto">
          <a:xfrm flipV="1">
            <a:off x="6856413" y="4341813"/>
            <a:ext cx="1098550" cy="81597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Marcador de Posição do Rodapé 5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PT" altLang="pt-PT" sz="1400" smtClean="0">
                <a:solidFill>
                  <a:srgbClr val="0000FF"/>
                </a:solidFill>
              </a:rPr>
              <a:t>PSI 15/16 - T6.1 – Reconhecimento de Padrões</a:t>
            </a:r>
            <a:endParaRPr lang="pt-PT" altLang="pt-PT" sz="1400">
              <a:solidFill>
                <a:srgbClr val="0000FF"/>
              </a:solidFill>
            </a:endParaRPr>
          </a:p>
        </p:txBody>
      </p:sp>
      <p:sp>
        <p:nvSpPr>
          <p:cNvPr id="3686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PT" altLang="pt-PT" smtClean="0"/>
              <a:t>Neurónios</a:t>
            </a:r>
          </a:p>
        </p:txBody>
      </p:sp>
      <p:sp>
        <p:nvSpPr>
          <p:cNvPr id="36868" name="Rectangle 4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/>
            <a:r>
              <a:rPr lang="pt-PT" altLang="pt-PT" sz="2800" i="1" smtClean="0"/>
              <a:t>N </a:t>
            </a:r>
            <a:r>
              <a:rPr lang="pt-PT" altLang="pt-PT" sz="2800" smtClean="0"/>
              <a:t>entradas.</a:t>
            </a:r>
          </a:p>
          <a:p>
            <a:pPr eaLnBrk="1" hangingPunct="1"/>
            <a:r>
              <a:rPr lang="pt-PT" altLang="pt-PT" sz="2800" smtClean="0"/>
              <a:t>1 saída.</a:t>
            </a:r>
          </a:p>
          <a:p>
            <a:pPr eaLnBrk="1" hangingPunct="1"/>
            <a:r>
              <a:rPr lang="pt-PT" altLang="pt-PT" sz="2800" smtClean="0"/>
              <a:t>Faz um a soma ponderada das entradas.</a:t>
            </a:r>
          </a:p>
          <a:p>
            <a:pPr lvl="1" eaLnBrk="1" hangingPunct="1"/>
            <a:r>
              <a:rPr lang="pt-PT" altLang="pt-PT" sz="2400" smtClean="0"/>
              <a:t>Pesos</a:t>
            </a:r>
          </a:p>
          <a:p>
            <a:pPr eaLnBrk="1" hangingPunct="1"/>
            <a:r>
              <a:rPr lang="pt-PT" altLang="pt-PT" sz="2800" smtClean="0"/>
              <a:t>Limiar de disparo.</a:t>
            </a:r>
          </a:p>
          <a:p>
            <a:pPr lvl="1" eaLnBrk="1" hangingPunct="1"/>
            <a:r>
              <a:rPr lang="pt-PT" altLang="pt-PT" sz="2400" i="1" smtClean="0"/>
              <a:t>Threshold</a:t>
            </a:r>
          </a:p>
        </p:txBody>
      </p:sp>
      <p:graphicFrame>
        <p:nvGraphicFramePr>
          <p:cNvPr id="36869" name="Object 7"/>
          <p:cNvGraphicFramePr>
            <a:graphicFrameLocks noGrp="1" noChangeAspect="1"/>
          </p:cNvGraphicFramePr>
          <p:nvPr>
            <p:ph sz="quarter" idx="2"/>
          </p:nvPr>
        </p:nvGraphicFramePr>
        <p:xfrm>
          <a:off x="4356100" y="4868863"/>
          <a:ext cx="1778000" cy="8397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888" name="Equation" r:id="rId3" imgW="914400" imgH="431640" progId="Equation.3">
                  <p:embed/>
                </p:oleObj>
              </mc:Choice>
              <mc:Fallback>
                <p:oleObj name="Equation" r:id="rId3" imgW="914400" imgH="431640" progId="Equation.3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56100" y="4868863"/>
                        <a:ext cx="1778000" cy="8397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36870" name="Group 23"/>
          <p:cNvGrpSpPr>
            <a:grpSpLocks/>
          </p:cNvGrpSpPr>
          <p:nvPr/>
        </p:nvGrpSpPr>
        <p:grpSpPr bwMode="auto">
          <a:xfrm>
            <a:off x="4572000" y="1819275"/>
            <a:ext cx="3243263" cy="2617788"/>
            <a:chOff x="2787" y="1358"/>
            <a:chExt cx="2043" cy="1649"/>
          </a:xfrm>
        </p:grpSpPr>
        <p:sp>
          <p:nvSpPr>
            <p:cNvPr id="36873" name="Oval 9"/>
            <p:cNvSpPr>
              <a:spLocks noChangeArrowheads="1"/>
            </p:cNvSpPr>
            <p:nvPr/>
          </p:nvSpPr>
          <p:spPr bwMode="auto">
            <a:xfrm>
              <a:off x="3514" y="2024"/>
              <a:ext cx="455" cy="454"/>
            </a:xfrm>
            <a:prstGeom prst="ellips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rgbClr val="990000"/>
                  </a:solidFill>
                  <a:latin typeface="Arial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pt-PT" altLang="pt-PT" sz="2400">
                  <a:solidFill>
                    <a:schemeClr val="tx1"/>
                  </a:solidFill>
                </a:rPr>
                <a:t>x</a:t>
              </a:r>
            </a:p>
          </p:txBody>
        </p:sp>
        <p:cxnSp>
          <p:nvCxnSpPr>
            <p:cNvPr id="36874" name="AutoShape 10"/>
            <p:cNvCxnSpPr>
              <a:cxnSpLocks noChangeShapeType="1"/>
              <a:endCxn id="36873" idx="0"/>
            </p:cNvCxnSpPr>
            <p:nvPr/>
          </p:nvCxnSpPr>
          <p:spPr bwMode="auto">
            <a:xfrm>
              <a:off x="2971" y="1525"/>
              <a:ext cx="771" cy="499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6875" name="AutoShape 11"/>
            <p:cNvCxnSpPr>
              <a:cxnSpLocks noChangeShapeType="1"/>
              <a:endCxn id="36873" idx="1"/>
            </p:cNvCxnSpPr>
            <p:nvPr/>
          </p:nvCxnSpPr>
          <p:spPr bwMode="auto">
            <a:xfrm>
              <a:off x="2971" y="1888"/>
              <a:ext cx="610" cy="202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6876" name="AutoShape 12"/>
            <p:cNvCxnSpPr>
              <a:cxnSpLocks noChangeShapeType="1"/>
              <a:endCxn id="36873" idx="2"/>
            </p:cNvCxnSpPr>
            <p:nvPr/>
          </p:nvCxnSpPr>
          <p:spPr bwMode="auto">
            <a:xfrm>
              <a:off x="2971" y="2251"/>
              <a:ext cx="543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6877" name="AutoShape 13"/>
            <p:cNvCxnSpPr>
              <a:cxnSpLocks noChangeShapeType="1"/>
              <a:endCxn id="36873" idx="3"/>
            </p:cNvCxnSpPr>
            <p:nvPr/>
          </p:nvCxnSpPr>
          <p:spPr bwMode="auto">
            <a:xfrm flipV="1">
              <a:off x="2971" y="2412"/>
              <a:ext cx="610" cy="202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6878" name="AutoShape 14"/>
            <p:cNvCxnSpPr>
              <a:cxnSpLocks noChangeShapeType="1"/>
              <a:endCxn id="36873" idx="4"/>
            </p:cNvCxnSpPr>
            <p:nvPr/>
          </p:nvCxnSpPr>
          <p:spPr bwMode="auto">
            <a:xfrm flipV="1">
              <a:off x="2971" y="2478"/>
              <a:ext cx="771" cy="453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36879" name="Text Box 16"/>
            <p:cNvSpPr txBox="1">
              <a:spLocks noChangeArrowheads="1"/>
            </p:cNvSpPr>
            <p:nvPr/>
          </p:nvSpPr>
          <p:spPr bwMode="auto">
            <a:xfrm>
              <a:off x="2789" y="1358"/>
              <a:ext cx="229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rgbClr val="990000"/>
                  </a:solidFill>
                  <a:latin typeface="Arial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pt-PT" altLang="pt-PT" sz="1600">
                  <a:solidFill>
                    <a:schemeClr val="tx1"/>
                  </a:solidFill>
                </a:rPr>
                <a:t>x</a:t>
              </a:r>
              <a:r>
                <a:rPr lang="pt-PT" altLang="pt-PT" sz="1600" baseline="-25000">
                  <a:solidFill>
                    <a:schemeClr val="tx1"/>
                  </a:solidFill>
                </a:rPr>
                <a:t>1</a:t>
              </a:r>
            </a:p>
          </p:txBody>
        </p:sp>
        <p:sp>
          <p:nvSpPr>
            <p:cNvPr id="36880" name="Text Box 17"/>
            <p:cNvSpPr txBox="1">
              <a:spLocks noChangeArrowheads="1"/>
            </p:cNvSpPr>
            <p:nvPr/>
          </p:nvSpPr>
          <p:spPr bwMode="auto">
            <a:xfrm>
              <a:off x="2787" y="1721"/>
              <a:ext cx="229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rgbClr val="990000"/>
                  </a:solidFill>
                  <a:latin typeface="Arial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pt-PT" altLang="pt-PT" sz="1600">
                  <a:solidFill>
                    <a:schemeClr val="tx1"/>
                  </a:solidFill>
                </a:rPr>
                <a:t>x</a:t>
              </a:r>
              <a:r>
                <a:rPr lang="pt-PT" altLang="pt-PT" sz="1600" baseline="-25000">
                  <a:solidFill>
                    <a:schemeClr val="tx1"/>
                  </a:solidFill>
                </a:rPr>
                <a:t>2</a:t>
              </a:r>
            </a:p>
          </p:txBody>
        </p:sp>
        <p:sp>
          <p:nvSpPr>
            <p:cNvPr id="36881" name="Text Box 18"/>
            <p:cNvSpPr txBox="1">
              <a:spLocks noChangeArrowheads="1"/>
            </p:cNvSpPr>
            <p:nvPr/>
          </p:nvSpPr>
          <p:spPr bwMode="auto">
            <a:xfrm>
              <a:off x="2789" y="2795"/>
              <a:ext cx="244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rgbClr val="990000"/>
                  </a:solidFill>
                  <a:latin typeface="Arial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pt-PT" altLang="pt-PT" sz="1600">
                  <a:solidFill>
                    <a:schemeClr val="tx1"/>
                  </a:solidFill>
                </a:rPr>
                <a:t>x</a:t>
              </a:r>
              <a:r>
                <a:rPr lang="pt-PT" altLang="pt-PT" sz="1600" baseline="-25000">
                  <a:solidFill>
                    <a:schemeClr val="tx1"/>
                  </a:solidFill>
                </a:rPr>
                <a:t>N</a:t>
              </a:r>
            </a:p>
          </p:txBody>
        </p:sp>
        <p:sp>
          <p:nvSpPr>
            <p:cNvPr id="36882" name="Text Box 19"/>
            <p:cNvSpPr txBox="1">
              <a:spLocks noChangeArrowheads="1"/>
            </p:cNvSpPr>
            <p:nvPr/>
          </p:nvSpPr>
          <p:spPr bwMode="auto">
            <a:xfrm>
              <a:off x="2789" y="2115"/>
              <a:ext cx="229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rgbClr val="990000"/>
                  </a:solidFill>
                  <a:latin typeface="Arial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pt-PT" altLang="pt-PT" sz="1600">
                  <a:solidFill>
                    <a:schemeClr val="tx1"/>
                  </a:solidFill>
                </a:rPr>
                <a:t>x</a:t>
              </a:r>
              <a:r>
                <a:rPr lang="pt-PT" altLang="pt-PT" sz="1600" baseline="-25000">
                  <a:solidFill>
                    <a:schemeClr val="tx1"/>
                  </a:solidFill>
                </a:rPr>
                <a:t>3</a:t>
              </a:r>
            </a:p>
          </p:txBody>
        </p:sp>
        <p:sp>
          <p:nvSpPr>
            <p:cNvPr id="36883" name="Text Box 20"/>
            <p:cNvSpPr txBox="1">
              <a:spLocks noChangeArrowheads="1"/>
            </p:cNvSpPr>
            <p:nvPr/>
          </p:nvSpPr>
          <p:spPr bwMode="auto">
            <a:xfrm>
              <a:off x="2798" y="2492"/>
              <a:ext cx="252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rgbClr val="990000"/>
                  </a:solidFill>
                  <a:latin typeface="Arial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pt-PT" altLang="pt-PT" sz="1600">
                  <a:solidFill>
                    <a:schemeClr val="tx1"/>
                  </a:solidFill>
                </a:rPr>
                <a:t>x</a:t>
              </a:r>
              <a:r>
                <a:rPr lang="pt-PT" altLang="pt-PT" sz="1600" baseline="-25000">
                  <a:solidFill>
                    <a:schemeClr val="tx1"/>
                  </a:solidFill>
                </a:rPr>
                <a:t>...</a:t>
              </a:r>
            </a:p>
          </p:txBody>
        </p:sp>
        <p:cxnSp>
          <p:nvCxnSpPr>
            <p:cNvPr id="36884" name="AutoShape 21"/>
            <p:cNvCxnSpPr>
              <a:cxnSpLocks noChangeShapeType="1"/>
              <a:stCxn id="36873" idx="6"/>
            </p:cNvCxnSpPr>
            <p:nvPr/>
          </p:nvCxnSpPr>
          <p:spPr bwMode="auto">
            <a:xfrm>
              <a:off x="3969" y="2251"/>
              <a:ext cx="861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36885" name="Text Box 22"/>
            <p:cNvSpPr txBox="1">
              <a:spLocks noChangeArrowheads="1"/>
            </p:cNvSpPr>
            <p:nvPr/>
          </p:nvSpPr>
          <p:spPr bwMode="auto">
            <a:xfrm>
              <a:off x="4522" y="2251"/>
              <a:ext cx="302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rgbClr val="990000"/>
                  </a:solidFill>
                  <a:latin typeface="Arial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pt-PT" altLang="pt-PT" sz="1600">
                  <a:solidFill>
                    <a:schemeClr val="tx1"/>
                  </a:solidFill>
                </a:rPr>
                <a:t>f(x)</a:t>
              </a:r>
              <a:endParaRPr lang="pt-PT" altLang="pt-PT" sz="1600" baseline="-25000">
                <a:solidFill>
                  <a:schemeClr val="tx1"/>
                </a:solidFill>
              </a:endParaRPr>
            </a:p>
          </p:txBody>
        </p:sp>
      </p:grpSp>
      <p:graphicFrame>
        <p:nvGraphicFramePr>
          <p:cNvPr id="36871" name="Object 24"/>
          <p:cNvGraphicFramePr>
            <a:graphicFrameLocks noGrp="1" noChangeAspect="1"/>
          </p:cNvGraphicFramePr>
          <p:nvPr>
            <p:ph sz="quarter" idx="3"/>
          </p:nvPr>
        </p:nvGraphicFramePr>
        <p:xfrm>
          <a:off x="6443663" y="4868863"/>
          <a:ext cx="1935162" cy="765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889" name="Equation" r:id="rId5" imgW="1155700" imgH="457200" progId="Equation.3">
                  <p:embed/>
                </p:oleObj>
              </mc:Choice>
              <mc:Fallback>
                <p:oleObj name="Equation" r:id="rId5" imgW="1155700" imgH="457200" progId="Equation.3">
                  <p:embed/>
                  <p:pic>
                    <p:nvPicPr>
                      <p:cNvPr id="0" name="Object 2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43663" y="4868863"/>
                        <a:ext cx="1935162" cy="765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6872" name="Text Box 26"/>
          <p:cNvSpPr txBox="1">
            <a:spLocks noChangeArrowheads="1"/>
          </p:cNvSpPr>
          <p:nvPr/>
        </p:nvSpPr>
        <p:spPr bwMode="auto">
          <a:xfrm>
            <a:off x="6362700" y="1773238"/>
            <a:ext cx="2312988" cy="831850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PT" altLang="pt-PT" sz="2400">
                <a:solidFill>
                  <a:schemeClr val="tx1"/>
                </a:solidFill>
              </a:rPr>
              <a:t>Neurónio de</a:t>
            </a:r>
            <a:br>
              <a:rPr lang="pt-PT" altLang="pt-PT" sz="2400">
                <a:solidFill>
                  <a:schemeClr val="tx1"/>
                </a:solidFill>
              </a:rPr>
            </a:br>
            <a:r>
              <a:rPr lang="pt-PT" altLang="pt-PT" sz="2400">
                <a:solidFill>
                  <a:schemeClr val="tx1"/>
                </a:solidFill>
              </a:rPr>
              <a:t>McCulloch-Pitts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Marcador de Posição do Rodapé 4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PT" altLang="pt-PT" sz="1400" smtClean="0">
                <a:solidFill>
                  <a:srgbClr val="0000FF"/>
                </a:solidFill>
              </a:rPr>
              <a:t>PSI 15/16 - T6.1 – Reconhecimento de Padrões</a:t>
            </a:r>
            <a:endParaRPr lang="pt-PT" altLang="pt-PT" sz="1400">
              <a:solidFill>
                <a:srgbClr val="0000FF"/>
              </a:solidFill>
            </a:endParaRPr>
          </a:p>
        </p:txBody>
      </p:sp>
      <p:sp>
        <p:nvSpPr>
          <p:cNvPr id="3789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PT" altLang="pt-PT" i="1" smtClean="0"/>
              <a:t>Feed-forward networks</a:t>
            </a:r>
          </a:p>
        </p:txBody>
      </p:sp>
      <p:sp>
        <p:nvSpPr>
          <p:cNvPr id="37892" name="Rectangle 4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/>
            <a:r>
              <a:rPr lang="pt-PT" altLang="pt-PT" smtClean="0"/>
              <a:t>Fase de Treino</a:t>
            </a:r>
          </a:p>
          <a:p>
            <a:pPr lvl="1" eaLnBrk="1" hangingPunct="1"/>
            <a:r>
              <a:rPr lang="pt-PT" altLang="pt-PT" smtClean="0"/>
              <a:t>Rede ‘alimentada’ com dados pré-anotados.</a:t>
            </a:r>
          </a:p>
          <a:p>
            <a:pPr lvl="1" eaLnBrk="1" hangingPunct="1"/>
            <a:r>
              <a:rPr lang="pt-PT" altLang="pt-PT" smtClean="0"/>
              <a:t>Auto-aprendizagem dos pesos.</a:t>
            </a:r>
          </a:p>
          <a:p>
            <a:pPr lvl="1" eaLnBrk="1" hangingPunct="1"/>
            <a:r>
              <a:rPr lang="pt-PT" altLang="pt-PT" smtClean="0"/>
              <a:t>Auto-aprendizagem do limiar de decisão.</a:t>
            </a:r>
          </a:p>
          <a:p>
            <a:pPr eaLnBrk="1" hangingPunct="1"/>
            <a:r>
              <a:rPr lang="pt-PT" altLang="pt-PT" i="1" smtClean="0"/>
              <a:t>Backpropagation</a:t>
            </a:r>
          </a:p>
        </p:txBody>
      </p:sp>
      <p:sp>
        <p:nvSpPr>
          <p:cNvPr id="37893" name="Rectangle 5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 eaLnBrk="1" hangingPunct="1"/>
            <a:r>
              <a:rPr lang="pt-PT" altLang="pt-PT" smtClean="0"/>
              <a:t>Classificação</a:t>
            </a:r>
          </a:p>
          <a:p>
            <a:pPr lvl="1" eaLnBrk="1" hangingPunct="1"/>
            <a:r>
              <a:rPr lang="pt-PT" altLang="pt-PT" smtClean="0"/>
              <a:t>Entrada: </a:t>
            </a:r>
            <a:r>
              <a:rPr lang="pt-PT" altLang="pt-PT" i="1" smtClean="0"/>
              <a:t>Vector de características</a:t>
            </a:r>
            <a:r>
              <a:rPr lang="pt-PT" altLang="pt-PT" smtClean="0"/>
              <a:t> desconhecido.</a:t>
            </a:r>
          </a:p>
          <a:p>
            <a:pPr lvl="1" eaLnBrk="1" hangingPunct="1"/>
            <a:r>
              <a:rPr lang="pt-PT" altLang="pt-PT" smtClean="0"/>
              <a:t>Saídas: Neurónios disparam caso a classificação seja positiva.</a:t>
            </a:r>
          </a:p>
        </p:txBody>
      </p:sp>
      <p:sp>
        <p:nvSpPr>
          <p:cNvPr id="37894" name="AutoShape 6"/>
          <p:cNvSpPr>
            <a:spLocks noChangeArrowheads="1"/>
          </p:cNvSpPr>
          <p:nvPr/>
        </p:nvSpPr>
        <p:spPr bwMode="auto">
          <a:xfrm>
            <a:off x="4716463" y="5013325"/>
            <a:ext cx="3887787" cy="936625"/>
          </a:xfrm>
          <a:prstGeom prst="wedgeRoundRectCallout">
            <a:avLst>
              <a:gd name="adj1" fmla="val -47144"/>
              <a:gd name="adj2" fmla="val -89153"/>
              <a:gd name="adj3" fmla="val 16667"/>
            </a:avLst>
          </a:prstGeom>
          <a:solidFill>
            <a:srgbClr val="993300">
              <a:alpha val="54117"/>
            </a:srgb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PT" altLang="pt-PT" sz="2400">
                <a:solidFill>
                  <a:schemeClr val="tx1"/>
                </a:solidFill>
              </a:rPr>
              <a:t>Custo computacional elevado!</a:t>
            </a:r>
            <a:endParaRPr lang="pt-PT" altLang="pt-PT" sz="2400" b="1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Marcador de Posição do Rodapé 4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PT" altLang="pt-PT" sz="1400" smtClean="0">
                <a:solidFill>
                  <a:srgbClr val="0000FF"/>
                </a:solidFill>
              </a:rPr>
              <a:t>PSI 15/16 - T6.1 – Reconhecimento de Padrões</a:t>
            </a:r>
            <a:endParaRPr lang="pt-PT" altLang="pt-PT" sz="1400">
              <a:solidFill>
                <a:srgbClr val="0000FF"/>
              </a:solidFill>
            </a:endParaRPr>
          </a:p>
        </p:txBody>
      </p:sp>
      <p:sp>
        <p:nvSpPr>
          <p:cNvPr id="3891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PT" altLang="pt-PT" i="1" smtClean="0"/>
              <a:t>Support Vector Machines</a:t>
            </a:r>
          </a:p>
        </p:txBody>
      </p:sp>
      <p:sp>
        <p:nvSpPr>
          <p:cNvPr id="38916" name="Rectangle 4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/>
            <a:r>
              <a:rPr lang="pt-PT" altLang="pt-PT" smtClean="0"/>
              <a:t>Calcula o </a:t>
            </a:r>
            <a:r>
              <a:rPr lang="pt-PT" altLang="pt-PT" b="1" smtClean="0"/>
              <a:t>hiperplano de decisão </a:t>
            </a:r>
            <a:r>
              <a:rPr lang="pt-PT" altLang="pt-PT" smtClean="0"/>
              <a:t>que maximiza a </a:t>
            </a:r>
            <a:r>
              <a:rPr lang="pt-PT" altLang="pt-PT" b="1" smtClean="0"/>
              <a:t>margem de separação </a:t>
            </a:r>
            <a:r>
              <a:rPr lang="pt-PT" altLang="pt-PT" smtClean="0"/>
              <a:t>entre classes.</a:t>
            </a:r>
          </a:p>
          <a:p>
            <a:pPr eaLnBrk="1" hangingPunct="1"/>
            <a:endParaRPr lang="pt-PT" altLang="pt-PT" smtClean="0"/>
          </a:p>
        </p:txBody>
      </p:sp>
      <p:pic>
        <p:nvPicPr>
          <p:cNvPr id="38917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3716338"/>
            <a:ext cx="2736850" cy="2300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18" name="Picture 9" descr="SVM_margins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7050" y="3860800"/>
            <a:ext cx="1738313" cy="2120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919" name="AutoShape 10"/>
          <p:cNvSpPr>
            <a:spLocks noChangeArrowheads="1"/>
          </p:cNvSpPr>
          <p:nvPr/>
        </p:nvSpPr>
        <p:spPr bwMode="auto">
          <a:xfrm>
            <a:off x="3276600" y="4292600"/>
            <a:ext cx="2663825" cy="1152525"/>
          </a:xfrm>
          <a:prstGeom prst="wedgeRoundRectCallout">
            <a:avLst>
              <a:gd name="adj1" fmla="val -61977"/>
              <a:gd name="adj2" fmla="val -30579"/>
              <a:gd name="adj3" fmla="val 16667"/>
            </a:avLst>
          </a:prstGeom>
          <a:solidFill>
            <a:srgbClr val="993300">
              <a:alpha val="54117"/>
            </a:srgb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PT" altLang="pt-PT" sz="2400">
                <a:solidFill>
                  <a:schemeClr val="tx1"/>
                </a:solidFill>
              </a:rPr>
              <a:t>Qual o melhor hiperplano?</a:t>
            </a:r>
            <a:endParaRPr lang="pt-PT" altLang="pt-PT" sz="2400" b="1">
              <a:solidFill>
                <a:schemeClr val="tx1"/>
              </a:solidFill>
            </a:endParaRPr>
          </a:p>
        </p:txBody>
      </p:sp>
      <p:sp>
        <p:nvSpPr>
          <p:cNvPr id="38920" name="Rectangle 11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 eaLnBrk="1" hangingPunct="1"/>
            <a:r>
              <a:rPr lang="pt-PT" altLang="pt-PT" smtClean="0"/>
              <a:t>Aumenta o </a:t>
            </a:r>
            <a:r>
              <a:rPr lang="pt-PT" altLang="pt-PT" b="1" smtClean="0"/>
              <a:t>número de dimensões</a:t>
            </a:r>
            <a:r>
              <a:rPr lang="pt-PT" altLang="pt-PT" smtClean="0"/>
              <a:t> do</a:t>
            </a:r>
            <a:r>
              <a:rPr lang="pt-PT" altLang="pt-PT" b="1" smtClean="0"/>
              <a:t> </a:t>
            </a:r>
            <a:r>
              <a:rPr lang="pt-PT" altLang="pt-PT" smtClean="0"/>
              <a:t>espaço de características.</a:t>
            </a:r>
          </a:p>
          <a:p>
            <a:pPr lvl="1" eaLnBrk="1" hangingPunct="1"/>
            <a:r>
              <a:rPr lang="pt-PT" altLang="pt-PT" smtClean="0"/>
              <a:t>Separação das classes.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Marcador de Posição do Rodapé 4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PT" altLang="pt-PT" sz="1400" smtClean="0">
                <a:solidFill>
                  <a:srgbClr val="0000FF"/>
                </a:solidFill>
              </a:rPr>
              <a:t>PSI 15/16 - T6.1 – Reconhecimento de Padrões</a:t>
            </a:r>
            <a:endParaRPr lang="pt-PT" altLang="pt-PT" sz="1400">
              <a:solidFill>
                <a:srgbClr val="0000FF"/>
              </a:solidFill>
            </a:endParaRPr>
          </a:p>
        </p:txBody>
      </p:sp>
      <p:sp>
        <p:nvSpPr>
          <p:cNvPr id="3993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PT" altLang="pt-PT" i="1" smtClean="0"/>
              <a:t>Fuzzy systems</a:t>
            </a:r>
          </a:p>
        </p:txBody>
      </p:sp>
      <p:sp>
        <p:nvSpPr>
          <p:cNvPr id="39940" name="Rectangle 4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/>
            <a:r>
              <a:rPr lang="pt-PT" altLang="pt-PT" smtClean="0"/>
              <a:t>Usam regras </a:t>
            </a:r>
            <a:r>
              <a:rPr lang="pt-PT" altLang="pt-PT" i="1" smtClean="0"/>
              <a:t>Fuzzy.</a:t>
            </a:r>
            <a:endParaRPr lang="pt-PT" altLang="pt-PT" smtClean="0"/>
          </a:p>
          <a:p>
            <a:pPr eaLnBrk="1" hangingPunct="1"/>
            <a:r>
              <a:rPr lang="pt-PT" altLang="pt-PT" smtClean="0"/>
              <a:t>Usam probabilidades em vez de decisões.</a:t>
            </a:r>
          </a:p>
          <a:p>
            <a:pPr eaLnBrk="1" hangingPunct="1"/>
            <a:r>
              <a:rPr lang="pt-PT" altLang="pt-PT" smtClean="0"/>
              <a:t>Decisão final:</a:t>
            </a:r>
          </a:p>
          <a:p>
            <a:pPr lvl="1" eaLnBrk="1" hangingPunct="1"/>
            <a:r>
              <a:rPr lang="pt-PT" altLang="pt-PT" i="1" smtClean="0"/>
              <a:t>Defuzzification.</a:t>
            </a:r>
          </a:p>
        </p:txBody>
      </p:sp>
      <p:pic>
        <p:nvPicPr>
          <p:cNvPr id="39941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9338" y="4005263"/>
            <a:ext cx="3744912" cy="162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42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3438" y="1700213"/>
            <a:ext cx="4038600" cy="1933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943" name="AutoShape 8"/>
          <p:cNvSpPr>
            <a:spLocks noChangeArrowheads="1"/>
          </p:cNvSpPr>
          <p:nvPr/>
        </p:nvSpPr>
        <p:spPr bwMode="auto">
          <a:xfrm>
            <a:off x="611188" y="4292600"/>
            <a:ext cx="3313112" cy="1441450"/>
          </a:xfrm>
          <a:prstGeom prst="wedgeRoundRectCallout">
            <a:avLst>
              <a:gd name="adj1" fmla="val 61162"/>
              <a:gd name="adj2" fmla="val -81829"/>
              <a:gd name="adj3" fmla="val 16667"/>
            </a:avLst>
          </a:prstGeom>
          <a:solidFill>
            <a:srgbClr val="993300">
              <a:alpha val="54117"/>
            </a:srgb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PT" altLang="pt-PT" sz="2400">
                <a:solidFill>
                  <a:schemeClr val="tx1"/>
                </a:solidFill>
              </a:rPr>
              <a:t>Melhor capacidade para lidar com a incerteza.</a:t>
            </a:r>
            <a:endParaRPr lang="pt-PT" altLang="pt-PT" sz="2400" b="1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Marcador de Posição do Rodapé 4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PT" altLang="pt-PT" sz="1400" smtClean="0">
                <a:solidFill>
                  <a:srgbClr val="0000FF"/>
                </a:solidFill>
              </a:rPr>
              <a:t>PSI 15/16 - T6.1 – Reconhecimento de Padrões</a:t>
            </a:r>
            <a:endParaRPr lang="pt-PT" altLang="pt-PT" sz="1400">
              <a:solidFill>
                <a:srgbClr val="0000FF"/>
              </a:solidFill>
            </a:endParaRPr>
          </a:p>
        </p:txBody>
      </p:sp>
      <p:sp>
        <p:nvSpPr>
          <p:cNvPr id="4096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PT" altLang="pt-PT" smtClean="0"/>
              <a:t>Optimização</a:t>
            </a:r>
          </a:p>
        </p:txBody>
      </p:sp>
      <p:sp>
        <p:nvSpPr>
          <p:cNvPr id="40964" name="Rectangle 4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/>
            <a:r>
              <a:rPr lang="pt-PT" altLang="pt-PT" sz="2400" smtClean="0"/>
              <a:t>Modelo do objecto a analisar.</a:t>
            </a:r>
          </a:p>
          <a:p>
            <a:pPr lvl="1" eaLnBrk="1" hangingPunct="1"/>
            <a:r>
              <a:rPr lang="pt-PT" altLang="pt-PT" sz="2000" i="1" smtClean="0"/>
              <a:t>Best-Fit</a:t>
            </a:r>
            <a:endParaRPr lang="pt-PT" altLang="pt-PT" sz="2000" smtClean="0"/>
          </a:p>
          <a:p>
            <a:pPr eaLnBrk="1" hangingPunct="1"/>
            <a:r>
              <a:rPr lang="pt-PT" altLang="pt-PT" sz="2400" smtClean="0"/>
              <a:t>Minimização de uma função de erro.</a:t>
            </a:r>
          </a:p>
          <a:p>
            <a:pPr eaLnBrk="1" hangingPunct="1"/>
            <a:r>
              <a:rPr lang="pt-PT" altLang="pt-PT" sz="2400" i="1" smtClean="0"/>
              <a:t>Hill-climbing </a:t>
            </a:r>
            <a:r>
              <a:rPr lang="pt-PT" altLang="pt-PT" sz="2400" smtClean="0"/>
              <a:t>tem limitações.</a:t>
            </a:r>
            <a:endParaRPr lang="pt-PT" altLang="pt-PT" sz="2400" i="1" smtClean="0"/>
          </a:p>
          <a:p>
            <a:pPr eaLnBrk="1" hangingPunct="1"/>
            <a:r>
              <a:rPr lang="pt-PT" altLang="pt-PT" sz="2400" smtClean="0"/>
              <a:t>Optimização:</a:t>
            </a:r>
          </a:p>
          <a:p>
            <a:pPr lvl="1" eaLnBrk="1" hangingPunct="1"/>
            <a:r>
              <a:rPr lang="pt-PT" altLang="pt-PT" sz="2000" smtClean="0"/>
              <a:t>Algoritmos genéticos.</a:t>
            </a:r>
          </a:p>
          <a:p>
            <a:pPr lvl="1" eaLnBrk="1" hangingPunct="1"/>
            <a:r>
              <a:rPr lang="pt-PT" altLang="pt-PT" sz="2000" i="1" smtClean="0"/>
              <a:t>Simulated annealing</a:t>
            </a:r>
            <a:r>
              <a:rPr lang="pt-PT" altLang="pt-PT" sz="2000" smtClean="0"/>
              <a:t>.</a:t>
            </a:r>
          </a:p>
          <a:p>
            <a:pPr lvl="1" eaLnBrk="1" hangingPunct="1"/>
            <a:r>
              <a:rPr lang="pt-PT" altLang="pt-PT" sz="2000" smtClean="0"/>
              <a:t>Etc.</a:t>
            </a:r>
          </a:p>
        </p:txBody>
      </p:sp>
      <p:pic>
        <p:nvPicPr>
          <p:cNvPr id="40965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463" y="1844675"/>
            <a:ext cx="3808412" cy="3789363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Marcador de Posição do Rodapé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PT" altLang="pt-PT" sz="1400" smtClean="0">
                <a:solidFill>
                  <a:srgbClr val="0000FF"/>
                </a:solidFill>
              </a:rPr>
              <a:t>PSI 15/16 - T6.1 – Reconhecimento de Padrões</a:t>
            </a:r>
            <a:endParaRPr lang="pt-PT" altLang="pt-PT" sz="1400">
              <a:solidFill>
                <a:srgbClr val="0000FF"/>
              </a:solidFill>
            </a:endParaRPr>
          </a:p>
        </p:txBody>
      </p:sp>
      <p:sp>
        <p:nvSpPr>
          <p:cNvPr id="4198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PT" altLang="pt-PT" smtClean="0"/>
              <a:t>Resumo</a:t>
            </a:r>
          </a:p>
        </p:txBody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pt-PT" altLang="pt-PT" smtClean="0"/>
              <a:t>A ponte semântica.</a:t>
            </a:r>
          </a:p>
          <a:p>
            <a:pPr eaLnBrk="1" hangingPunct="1"/>
            <a:r>
              <a:rPr lang="pt-PT" altLang="pt-PT" smtClean="0"/>
              <a:t>Características, regras e </a:t>
            </a:r>
            <a:r>
              <a:rPr lang="pt-PT" altLang="pt-PT" i="1" smtClean="0"/>
              <a:t>Fuzzy-logic</a:t>
            </a:r>
            <a:r>
              <a:rPr lang="pt-PT" altLang="pt-PT" smtClean="0"/>
              <a:t>.</a:t>
            </a:r>
          </a:p>
          <a:p>
            <a:pPr eaLnBrk="1" hangingPunct="1"/>
            <a:r>
              <a:rPr lang="pt-PT" altLang="pt-PT" smtClean="0"/>
              <a:t>Espaço de características.</a:t>
            </a:r>
          </a:p>
          <a:p>
            <a:pPr eaLnBrk="1" hangingPunct="1"/>
            <a:r>
              <a:rPr lang="pt-PT" altLang="pt-PT" smtClean="0"/>
              <a:t>Criação de um classificador estatístico.</a:t>
            </a:r>
          </a:p>
          <a:p>
            <a:pPr eaLnBrk="1" hangingPunct="1"/>
            <a:r>
              <a:rPr lang="pt-PT" altLang="pt-PT" smtClean="0"/>
              <a:t>Aprendizagem máquina.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Marcador de Posição do Rodapé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PT" altLang="pt-PT" sz="1400" smtClean="0">
                <a:solidFill>
                  <a:srgbClr val="0000FF"/>
                </a:solidFill>
              </a:rPr>
              <a:t>PSI 15/16 - T6.1 – Reconhecimento de Padrões</a:t>
            </a:r>
            <a:endParaRPr lang="pt-PT" altLang="pt-PT" sz="1400">
              <a:solidFill>
                <a:srgbClr val="0000FF"/>
              </a:solidFill>
            </a:endParaRP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pt-PT" altLang="pt-PT" smtClean="0"/>
              <a:t>Consigo manipular imagens.</a:t>
            </a:r>
          </a:p>
          <a:p>
            <a:pPr eaLnBrk="1" hangingPunct="1">
              <a:lnSpc>
                <a:spcPct val="90000"/>
              </a:lnSpc>
            </a:pPr>
            <a:r>
              <a:rPr lang="pt-PT" altLang="pt-PT" smtClean="0"/>
              <a:t>Quero agora tomar decisões!</a:t>
            </a:r>
          </a:p>
          <a:p>
            <a:pPr eaLnBrk="1" hangingPunct="1">
              <a:lnSpc>
                <a:spcPct val="90000"/>
              </a:lnSpc>
            </a:pPr>
            <a:endParaRPr lang="pt-PT" altLang="pt-PT" smtClean="0"/>
          </a:p>
          <a:p>
            <a:pPr eaLnBrk="1" hangingPunct="1">
              <a:lnSpc>
                <a:spcPct val="90000"/>
              </a:lnSpc>
            </a:pPr>
            <a:endParaRPr lang="pt-PT" altLang="pt-PT" smtClean="0"/>
          </a:p>
          <a:p>
            <a:pPr eaLnBrk="1" hangingPunct="1">
              <a:lnSpc>
                <a:spcPct val="90000"/>
              </a:lnSpc>
            </a:pPr>
            <a:endParaRPr lang="pt-PT" altLang="pt-PT" smtClean="0"/>
          </a:p>
          <a:p>
            <a:pPr eaLnBrk="1" hangingPunct="1">
              <a:lnSpc>
                <a:spcPct val="90000"/>
              </a:lnSpc>
            </a:pPr>
            <a:endParaRPr lang="pt-PT" altLang="pt-PT" smtClean="0"/>
          </a:p>
          <a:p>
            <a:pPr eaLnBrk="1" hangingPunct="1">
              <a:lnSpc>
                <a:spcPct val="90000"/>
              </a:lnSpc>
            </a:pPr>
            <a:r>
              <a:rPr lang="pt-PT" altLang="pt-PT" smtClean="0"/>
              <a:t>Classificar/Identificar características.</a:t>
            </a:r>
          </a:p>
          <a:p>
            <a:pPr eaLnBrk="1" hangingPunct="1">
              <a:lnSpc>
                <a:spcPct val="90000"/>
              </a:lnSpc>
            </a:pPr>
            <a:r>
              <a:rPr lang="pt-PT" altLang="pt-PT" smtClean="0"/>
              <a:t>Reconhecer padrões.</a:t>
            </a:r>
          </a:p>
        </p:txBody>
      </p:sp>
      <p:sp>
        <p:nvSpPr>
          <p:cNvPr id="614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PT" altLang="pt-PT" smtClean="0"/>
              <a:t>Introdução</a:t>
            </a:r>
          </a:p>
        </p:txBody>
      </p:sp>
      <p:pic>
        <p:nvPicPr>
          <p:cNvPr id="6149" name="Picture 4" descr="brain_spec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5188" y="2817813"/>
            <a:ext cx="1800225" cy="18002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5" descr="Fig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0600" y="2816225"/>
            <a:ext cx="2192338" cy="18018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1" name="Picture 6" descr="Mrisca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125" y="2819400"/>
            <a:ext cx="1690688" cy="17970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Marcador de Posição do Rodapé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PT" altLang="pt-PT" sz="1400" smtClean="0">
                <a:solidFill>
                  <a:srgbClr val="0000FF"/>
                </a:solidFill>
              </a:rPr>
              <a:t>PSI 15/16 - T6.1 – Reconhecimento de Padrões</a:t>
            </a:r>
            <a:endParaRPr lang="pt-PT" altLang="pt-PT" sz="1400">
              <a:solidFill>
                <a:srgbClr val="0000FF"/>
              </a:solidFill>
            </a:endParaRPr>
          </a:p>
        </p:txBody>
      </p:sp>
      <p:sp>
        <p:nvSpPr>
          <p:cNvPr id="9219" name="Rectangle 2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pt-PT" altLang="pt-PT" smtClean="0"/>
              <a:t>Objectivas</a:t>
            </a:r>
          </a:p>
          <a:p>
            <a:pPr eaLnBrk="1" hangingPunct="1"/>
            <a:r>
              <a:rPr lang="pt-PT" altLang="pt-PT" smtClean="0"/>
              <a:t>Reflectem directamente as características da imagem</a:t>
            </a:r>
          </a:p>
          <a:p>
            <a:pPr lvl="1" eaLnBrk="1" hangingPunct="1"/>
            <a:r>
              <a:rPr lang="pt-PT" altLang="pt-PT" smtClean="0"/>
              <a:t>Cor</a:t>
            </a:r>
          </a:p>
          <a:p>
            <a:pPr lvl="1" eaLnBrk="1" hangingPunct="1"/>
            <a:r>
              <a:rPr lang="pt-PT" altLang="pt-PT" smtClean="0"/>
              <a:t>Textura</a:t>
            </a:r>
          </a:p>
          <a:p>
            <a:pPr lvl="1" eaLnBrk="1" hangingPunct="1"/>
            <a:r>
              <a:rPr lang="pt-PT" altLang="pt-PT" smtClean="0"/>
              <a:t>Forma</a:t>
            </a:r>
          </a:p>
          <a:p>
            <a:pPr lvl="1" eaLnBrk="1" hangingPunct="1"/>
            <a:r>
              <a:rPr lang="pt-PT" altLang="pt-PT" smtClean="0"/>
              <a:t>Movimento (?)</a:t>
            </a:r>
          </a:p>
          <a:p>
            <a:pPr lvl="1" eaLnBrk="1" hangingPunct="1"/>
            <a:r>
              <a:rPr lang="pt-PT" altLang="pt-PT" smtClean="0"/>
              <a:t>Etc.</a:t>
            </a:r>
          </a:p>
        </p:txBody>
      </p:sp>
      <p:sp>
        <p:nvSpPr>
          <p:cNvPr id="7172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PT" altLang="pt-PT" smtClean="0"/>
              <a:t>Características de nível baixo</a:t>
            </a:r>
          </a:p>
        </p:txBody>
      </p:sp>
      <p:pic>
        <p:nvPicPr>
          <p:cNvPr id="7173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2819400"/>
            <a:ext cx="2247900" cy="2247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4" name="Picture 5" descr="MPj03139630000[1]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2819400"/>
            <a:ext cx="2190750" cy="2209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175" name="Cloud"/>
          <p:cNvSpPr>
            <a:spLocks noChangeAspect="1" noEditPoints="1" noChangeArrowheads="1"/>
          </p:cNvSpPr>
          <p:nvPr/>
        </p:nvSpPr>
        <p:spPr bwMode="auto">
          <a:xfrm>
            <a:off x="4648200" y="4191000"/>
            <a:ext cx="2743200" cy="1838325"/>
          </a:xfrm>
          <a:custGeom>
            <a:avLst/>
            <a:gdLst>
              <a:gd name="T0" fmla="*/ 1080643 w 21600"/>
              <a:gd name="T1" fmla="*/ 78227793 h 21600"/>
              <a:gd name="T2" fmla="*/ 174193200 w 21600"/>
              <a:gd name="T3" fmla="*/ 156288945 h 21600"/>
              <a:gd name="T4" fmla="*/ 348096078 w 21600"/>
              <a:gd name="T5" fmla="*/ 78227793 h 21600"/>
              <a:gd name="T6" fmla="*/ 174193200 w 21600"/>
              <a:gd name="T7" fmla="*/ 8945494 h 21600"/>
              <a:gd name="T8" fmla="*/ 0 60000 65536"/>
              <a:gd name="T9" fmla="*/ 0 60000 65536"/>
              <a:gd name="T10" fmla="*/ 0 60000 65536"/>
              <a:gd name="T11" fmla="*/ 0 60000 65536"/>
              <a:gd name="T12" fmla="*/ 2977 w 21600"/>
              <a:gd name="T13" fmla="*/ 3262 h 21600"/>
              <a:gd name="T14" fmla="*/ 17087 w 21600"/>
              <a:gd name="T15" fmla="*/ 17337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 extrusionOk="0">
                <a:moveTo>
                  <a:pt x="1949" y="7180"/>
                </a:moveTo>
                <a:cubicBezTo>
                  <a:pt x="841" y="7336"/>
                  <a:pt x="0" y="8613"/>
                  <a:pt x="0" y="10137"/>
                </a:cubicBezTo>
                <a:cubicBezTo>
                  <a:pt x="-1" y="11192"/>
                  <a:pt x="409" y="12169"/>
                  <a:pt x="1074" y="12702"/>
                </a:cubicBezTo>
                <a:lnTo>
                  <a:pt x="1063" y="12668"/>
                </a:lnTo>
                <a:cubicBezTo>
                  <a:pt x="685" y="13217"/>
                  <a:pt x="475" y="13940"/>
                  <a:pt x="475" y="14690"/>
                </a:cubicBezTo>
                <a:cubicBezTo>
                  <a:pt x="475" y="16325"/>
                  <a:pt x="1451" y="17650"/>
                  <a:pt x="2655" y="17650"/>
                </a:cubicBezTo>
                <a:cubicBezTo>
                  <a:pt x="2739" y="17650"/>
                  <a:pt x="2824" y="17643"/>
                  <a:pt x="2909" y="17629"/>
                </a:cubicBezTo>
                <a:lnTo>
                  <a:pt x="2897" y="17649"/>
                </a:lnTo>
                <a:cubicBezTo>
                  <a:pt x="3585" y="19288"/>
                  <a:pt x="4863" y="20300"/>
                  <a:pt x="6247" y="20300"/>
                </a:cubicBezTo>
                <a:cubicBezTo>
                  <a:pt x="6947" y="20299"/>
                  <a:pt x="7635" y="20039"/>
                  <a:pt x="8235" y="19546"/>
                </a:cubicBezTo>
                <a:lnTo>
                  <a:pt x="8229" y="19550"/>
                </a:lnTo>
                <a:cubicBezTo>
                  <a:pt x="8855" y="20829"/>
                  <a:pt x="9908" y="21597"/>
                  <a:pt x="11036" y="21597"/>
                </a:cubicBezTo>
                <a:cubicBezTo>
                  <a:pt x="12523" y="21596"/>
                  <a:pt x="13836" y="20267"/>
                  <a:pt x="14267" y="18324"/>
                </a:cubicBezTo>
                <a:lnTo>
                  <a:pt x="14270" y="18350"/>
                </a:lnTo>
                <a:cubicBezTo>
                  <a:pt x="14730" y="18740"/>
                  <a:pt x="15260" y="18947"/>
                  <a:pt x="15802" y="18947"/>
                </a:cubicBezTo>
                <a:cubicBezTo>
                  <a:pt x="17390" y="18946"/>
                  <a:pt x="18682" y="17205"/>
                  <a:pt x="18694" y="15045"/>
                </a:cubicBezTo>
                <a:lnTo>
                  <a:pt x="18689" y="15035"/>
                </a:lnTo>
                <a:cubicBezTo>
                  <a:pt x="20357" y="14710"/>
                  <a:pt x="21597" y="12765"/>
                  <a:pt x="21597" y="10472"/>
                </a:cubicBezTo>
                <a:cubicBezTo>
                  <a:pt x="21597" y="9456"/>
                  <a:pt x="21350" y="8469"/>
                  <a:pt x="20896" y="7663"/>
                </a:cubicBezTo>
                <a:lnTo>
                  <a:pt x="20889" y="7661"/>
                </a:lnTo>
                <a:cubicBezTo>
                  <a:pt x="21031" y="7208"/>
                  <a:pt x="21105" y="6721"/>
                  <a:pt x="21105" y="6228"/>
                </a:cubicBezTo>
                <a:cubicBezTo>
                  <a:pt x="21105" y="4588"/>
                  <a:pt x="20299" y="3150"/>
                  <a:pt x="19139" y="2719"/>
                </a:cubicBezTo>
                <a:lnTo>
                  <a:pt x="19148" y="2712"/>
                </a:lnTo>
                <a:cubicBezTo>
                  <a:pt x="18940" y="1142"/>
                  <a:pt x="17933" y="0"/>
                  <a:pt x="16758" y="0"/>
                </a:cubicBezTo>
                <a:cubicBezTo>
                  <a:pt x="16044" y="-1"/>
                  <a:pt x="15367" y="426"/>
                  <a:pt x="14905" y="1165"/>
                </a:cubicBezTo>
                <a:lnTo>
                  <a:pt x="14909" y="1170"/>
                </a:lnTo>
                <a:cubicBezTo>
                  <a:pt x="14497" y="432"/>
                  <a:pt x="13855" y="0"/>
                  <a:pt x="13174" y="0"/>
                </a:cubicBezTo>
                <a:cubicBezTo>
                  <a:pt x="12347" y="-1"/>
                  <a:pt x="11590" y="637"/>
                  <a:pt x="11221" y="1645"/>
                </a:cubicBezTo>
                <a:lnTo>
                  <a:pt x="11229" y="1694"/>
                </a:lnTo>
                <a:cubicBezTo>
                  <a:pt x="10730" y="1024"/>
                  <a:pt x="10058" y="650"/>
                  <a:pt x="9358" y="650"/>
                </a:cubicBezTo>
                <a:cubicBezTo>
                  <a:pt x="8372" y="649"/>
                  <a:pt x="7466" y="1391"/>
                  <a:pt x="7003" y="2578"/>
                </a:cubicBezTo>
                <a:lnTo>
                  <a:pt x="6995" y="2602"/>
                </a:lnTo>
                <a:cubicBezTo>
                  <a:pt x="6477" y="2189"/>
                  <a:pt x="5888" y="1972"/>
                  <a:pt x="5288" y="1972"/>
                </a:cubicBezTo>
                <a:cubicBezTo>
                  <a:pt x="3423" y="1972"/>
                  <a:pt x="1912" y="4029"/>
                  <a:pt x="1912" y="6567"/>
                </a:cubicBezTo>
                <a:cubicBezTo>
                  <a:pt x="1911" y="6774"/>
                  <a:pt x="1922" y="6981"/>
                  <a:pt x="1942" y="7186"/>
                </a:cubicBezTo>
                <a:lnTo>
                  <a:pt x="1949" y="7180"/>
                </a:lnTo>
                <a:close/>
              </a:path>
              <a:path w="21600" h="21600" fill="none" extrusionOk="0">
                <a:moveTo>
                  <a:pt x="1074" y="12702"/>
                </a:moveTo>
                <a:cubicBezTo>
                  <a:pt x="1407" y="12969"/>
                  <a:pt x="1786" y="13110"/>
                  <a:pt x="2172" y="13110"/>
                </a:cubicBezTo>
                <a:cubicBezTo>
                  <a:pt x="2228" y="13109"/>
                  <a:pt x="2285" y="13107"/>
                  <a:pt x="2341" y="13101"/>
                </a:cubicBezTo>
              </a:path>
              <a:path w="21600" h="21600" fill="none" extrusionOk="0">
                <a:moveTo>
                  <a:pt x="2909" y="17629"/>
                </a:moveTo>
                <a:cubicBezTo>
                  <a:pt x="3099" y="17599"/>
                  <a:pt x="3285" y="17535"/>
                  <a:pt x="3463" y="17439"/>
                </a:cubicBezTo>
              </a:path>
              <a:path w="21600" h="21600" fill="none" extrusionOk="0">
                <a:moveTo>
                  <a:pt x="7895" y="18680"/>
                </a:moveTo>
                <a:cubicBezTo>
                  <a:pt x="7983" y="18985"/>
                  <a:pt x="8095" y="19277"/>
                  <a:pt x="8229" y="19550"/>
                </a:cubicBezTo>
              </a:path>
              <a:path w="21600" h="21600" fill="none" extrusionOk="0">
                <a:moveTo>
                  <a:pt x="14267" y="18324"/>
                </a:moveTo>
                <a:cubicBezTo>
                  <a:pt x="14336" y="18013"/>
                  <a:pt x="14380" y="17693"/>
                  <a:pt x="14400" y="17370"/>
                </a:cubicBezTo>
              </a:path>
              <a:path w="21600" h="21600" fill="none" extrusionOk="0">
                <a:moveTo>
                  <a:pt x="18694" y="15045"/>
                </a:moveTo>
                <a:cubicBezTo>
                  <a:pt x="18694" y="15034"/>
                  <a:pt x="18695" y="15024"/>
                  <a:pt x="18695" y="15013"/>
                </a:cubicBezTo>
                <a:cubicBezTo>
                  <a:pt x="18695" y="13508"/>
                  <a:pt x="18063" y="12136"/>
                  <a:pt x="17069" y="11477"/>
                </a:cubicBezTo>
              </a:path>
              <a:path w="21600" h="21600" fill="none" extrusionOk="0">
                <a:moveTo>
                  <a:pt x="20165" y="8999"/>
                </a:moveTo>
                <a:cubicBezTo>
                  <a:pt x="20479" y="8635"/>
                  <a:pt x="20726" y="8177"/>
                  <a:pt x="20889" y="7661"/>
                </a:cubicBezTo>
              </a:path>
              <a:path w="21600" h="21600" fill="none" extrusionOk="0">
                <a:moveTo>
                  <a:pt x="19186" y="3344"/>
                </a:moveTo>
                <a:cubicBezTo>
                  <a:pt x="19186" y="3328"/>
                  <a:pt x="19187" y="3313"/>
                  <a:pt x="19187" y="3297"/>
                </a:cubicBezTo>
                <a:cubicBezTo>
                  <a:pt x="19187" y="3101"/>
                  <a:pt x="19174" y="2905"/>
                  <a:pt x="19148" y="2712"/>
                </a:cubicBezTo>
              </a:path>
              <a:path w="21600" h="21600" fill="none" extrusionOk="0">
                <a:moveTo>
                  <a:pt x="14905" y="1165"/>
                </a:moveTo>
                <a:cubicBezTo>
                  <a:pt x="14754" y="1408"/>
                  <a:pt x="14629" y="1679"/>
                  <a:pt x="14535" y="1971"/>
                </a:cubicBezTo>
              </a:path>
              <a:path w="21600" h="21600" fill="none" extrusionOk="0">
                <a:moveTo>
                  <a:pt x="11221" y="1645"/>
                </a:moveTo>
                <a:cubicBezTo>
                  <a:pt x="11140" y="1866"/>
                  <a:pt x="11080" y="2099"/>
                  <a:pt x="11041" y="2340"/>
                </a:cubicBezTo>
              </a:path>
              <a:path w="21600" h="21600" fill="none" extrusionOk="0">
                <a:moveTo>
                  <a:pt x="7645" y="3276"/>
                </a:moveTo>
                <a:cubicBezTo>
                  <a:pt x="7449" y="3016"/>
                  <a:pt x="7231" y="2790"/>
                  <a:pt x="6995" y="2602"/>
                </a:cubicBezTo>
              </a:path>
              <a:path w="21600" h="21600" fill="none" extrusionOk="0">
                <a:moveTo>
                  <a:pt x="1942" y="7186"/>
                </a:moveTo>
                <a:cubicBezTo>
                  <a:pt x="1966" y="7426"/>
                  <a:pt x="2004" y="7663"/>
                  <a:pt x="2056" y="7895"/>
                </a:cubicBezTo>
              </a:path>
            </a:pathLst>
          </a:custGeom>
          <a:solidFill>
            <a:srgbClr val="FFBE7D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Marcador de Posição do Rodapé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PT" altLang="pt-PT" sz="1400" smtClean="0">
                <a:solidFill>
                  <a:srgbClr val="0000FF"/>
                </a:solidFill>
              </a:rPr>
              <a:t>PSI 15/16 - T6.1 – Reconhecimento de Padrões</a:t>
            </a:r>
            <a:endParaRPr lang="pt-PT" altLang="pt-PT" sz="1400">
              <a:solidFill>
                <a:srgbClr val="0000FF"/>
              </a:solidFill>
            </a:endParaRPr>
          </a:p>
        </p:txBody>
      </p:sp>
      <p:sp>
        <p:nvSpPr>
          <p:cNvPr id="10243" name="Rectangle 2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pt-PT" altLang="pt-PT" smtClean="0"/>
              <a:t>Algum grau de subjectividade</a:t>
            </a:r>
          </a:p>
          <a:p>
            <a:pPr eaLnBrk="1" hangingPunct="1">
              <a:lnSpc>
                <a:spcPct val="90000"/>
              </a:lnSpc>
            </a:pPr>
            <a:r>
              <a:rPr lang="pt-PT" altLang="pt-PT" smtClean="0"/>
              <a:t>Tipicamente são resultados de problemas que implicam mais do que uma solução possível</a:t>
            </a:r>
          </a:p>
          <a:p>
            <a:pPr eaLnBrk="1" hangingPunct="1">
              <a:lnSpc>
                <a:spcPct val="90000"/>
              </a:lnSpc>
            </a:pPr>
            <a:r>
              <a:rPr lang="pt-PT" altLang="pt-PT" smtClean="0"/>
              <a:t>Exemplos:</a:t>
            </a:r>
          </a:p>
          <a:p>
            <a:pPr lvl="1" eaLnBrk="1" hangingPunct="1">
              <a:lnSpc>
                <a:spcPct val="90000"/>
              </a:lnSpc>
            </a:pPr>
            <a:r>
              <a:rPr lang="pt-PT" altLang="pt-PT" smtClean="0"/>
              <a:t>Segmentação</a:t>
            </a:r>
          </a:p>
          <a:p>
            <a:pPr lvl="1" eaLnBrk="1" hangingPunct="1">
              <a:lnSpc>
                <a:spcPct val="90000"/>
              </a:lnSpc>
            </a:pPr>
            <a:r>
              <a:rPr lang="pt-PT" altLang="pt-PT" smtClean="0"/>
              <a:t>Fluxo óptico</a:t>
            </a:r>
          </a:p>
          <a:p>
            <a:pPr lvl="1" eaLnBrk="1" hangingPunct="1">
              <a:lnSpc>
                <a:spcPct val="90000"/>
              </a:lnSpc>
            </a:pPr>
            <a:r>
              <a:rPr lang="pt-PT" altLang="pt-PT" smtClean="0"/>
              <a:t>Identificação</a:t>
            </a:r>
          </a:p>
          <a:p>
            <a:pPr lvl="1" eaLnBrk="1" hangingPunct="1">
              <a:lnSpc>
                <a:spcPct val="90000"/>
              </a:lnSpc>
            </a:pPr>
            <a:r>
              <a:rPr lang="pt-PT" altLang="pt-PT" smtClean="0"/>
              <a:t>Etc.</a:t>
            </a:r>
          </a:p>
        </p:txBody>
      </p:sp>
      <p:sp>
        <p:nvSpPr>
          <p:cNvPr id="8196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PT" altLang="pt-PT" smtClean="0"/>
              <a:t>Características de nível médio</a:t>
            </a:r>
          </a:p>
        </p:txBody>
      </p:sp>
      <p:pic>
        <p:nvPicPr>
          <p:cNvPr id="8197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3505200"/>
            <a:ext cx="1430338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8" name="Picture 5"/>
          <p:cNvPicPr>
            <a:picLocks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3505200"/>
            <a:ext cx="2971800" cy="2209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Marcador de Posição do Rodapé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PT" altLang="pt-PT" sz="1400" smtClean="0">
                <a:solidFill>
                  <a:srgbClr val="0000FF"/>
                </a:solidFill>
              </a:rPr>
              <a:t>PSI 15/16 - T6.1 – Reconhecimento de Padrões</a:t>
            </a:r>
            <a:endParaRPr lang="pt-PT" altLang="pt-PT" sz="1400">
              <a:solidFill>
                <a:srgbClr val="0000FF"/>
              </a:solidFill>
            </a:endParaRPr>
          </a:p>
        </p:txBody>
      </p:sp>
      <p:sp>
        <p:nvSpPr>
          <p:cNvPr id="921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PT" altLang="pt-PT" smtClean="0"/>
              <a:t>Características de nível alto</a:t>
            </a:r>
          </a:p>
        </p:txBody>
      </p:sp>
      <p:sp>
        <p:nvSpPr>
          <p:cNvPr id="1126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pt-PT" altLang="pt-PT" smtClean="0"/>
              <a:t>Interpretação semântica da situação</a:t>
            </a:r>
          </a:p>
          <a:p>
            <a:pPr eaLnBrk="1" hangingPunct="1"/>
            <a:r>
              <a:rPr lang="pt-PT" altLang="pt-PT" smtClean="0"/>
              <a:t>Comportamento</a:t>
            </a:r>
          </a:p>
          <a:p>
            <a:pPr eaLnBrk="1" hangingPunct="1"/>
            <a:r>
              <a:rPr lang="pt-PT" altLang="pt-PT" smtClean="0"/>
              <a:t>Contexto</a:t>
            </a:r>
          </a:p>
          <a:p>
            <a:pPr eaLnBrk="1" hangingPunct="1"/>
            <a:r>
              <a:rPr lang="pt-PT" altLang="pt-PT" smtClean="0"/>
              <a:t>Exemplos:</a:t>
            </a:r>
          </a:p>
          <a:p>
            <a:pPr lvl="1" eaLnBrk="1" hangingPunct="1"/>
            <a:r>
              <a:rPr lang="pt-PT" altLang="pt-PT" smtClean="0"/>
              <a:t>Esta pessoa é epiléptica.</a:t>
            </a:r>
          </a:p>
          <a:p>
            <a:pPr lvl="1" eaLnBrk="1" hangingPunct="1"/>
            <a:r>
              <a:rPr lang="pt-PT" altLang="pt-PT" smtClean="0"/>
              <a:t>O vírus avança de forma inteligente para o núcleo da célula.</a:t>
            </a:r>
          </a:p>
          <a:p>
            <a:pPr lvl="1" eaLnBrk="1" hangingPunct="1"/>
            <a:r>
              <a:rPr lang="pt-PT" altLang="pt-PT" smtClean="0"/>
              <a:t>Esta pessoa está a fugir daquela.</a:t>
            </a:r>
          </a:p>
        </p:txBody>
      </p:sp>
      <p:sp>
        <p:nvSpPr>
          <p:cNvPr id="9221" name="AutoShape 4"/>
          <p:cNvSpPr>
            <a:spLocks noChangeArrowheads="1"/>
          </p:cNvSpPr>
          <p:nvPr/>
        </p:nvSpPr>
        <p:spPr bwMode="auto">
          <a:xfrm>
            <a:off x="5715000" y="2286000"/>
            <a:ext cx="3124200" cy="1981200"/>
          </a:xfrm>
          <a:prstGeom prst="wedgeRoundRectCallout">
            <a:avLst>
              <a:gd name="adj1" fmla="val -60977"/>
              <a:gd name="adj2" fmla="val -19069"/>
              <a:gd name="adj3" fmla="val 16667"/>
            </a:avLst>
          </a:prstGeom>
          <a:solidFill>
            <a:srgbClr val="993300">
              <a:alpha val="50980"/>
            </a:srgb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anchor="ctr" anchorCtr="1"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PT" altLang="pt-PT" sz="2400">
                <a:solidFill>
                  <a:schemeClr val="tx1"/>
                </a:solidFill>
              </a:rPr>
              <a:t>Como é que os seres humanos fazem isto tão bem?</a:t>
            </a:r>
          </a:p>
        </p:txBody>
      </p:sp>
      <p:pic>
        <p:nvPicPr>
          <p:cNvPr id="9222" name="Picture 5" descr="MPj03900830000[1]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2362200"/>
            <a:ext cx="977900" cy="1371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Marcador de Posição do Rodapé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PT" altLang="pt-PT" sz="1400" smtClean="0">
                <a:solidFill>
                  <a:srgbClr val="0000FF"/>
                </a:solidFill>
              </a:rPr>
              <a:t>PSI 15/16 - T6.1 – Reconhecimento de Padrões</a:t>
            </a:r>
            <a:endParaRPr lang="pt-PT" altLang="pt-PT" sz="1400">
              <a:solidFill>
                <a:srgbClr val="0000FF"/>
              </a:solidFill>
            </a:endParaRPr>
          </a:p>
        </p:txBody>
      </p:sp>
      <p:sp>
        <p:nvSpPr>
          <p:cNvPr id="1024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PT" altLang="pt-PT" smtClean="0"/>
              <a:t>A ponte semântica</a:t>
            </a:r>
          </a:p>
        </p:txBody>
      </p:sp>
      <p:sp>
        <p:nvSpPr>
          <p:cNvPr id="1024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pt-PT" altLang="pt-PT" smtClean="0"/>
              <a:t>Problema fulcral da investigação actual!</a:t>
            </a:r>
          </a:p>
        </p:txBody>
      </p:sp>
      <p:pic>
        <p:nvPicPr>
          <p:cNvPr id="10245" name="Picture 4" descr="MPj04024910000[1]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2286000"/>
            <a:ext cx="2819400" cy="22558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294" name="AutoShape 5"/>
          <p:cNvSpPr>
            <a:spLocks noChangeArrowheads="1"/>
          </p:cNvSpPr>
          <p:nvPr/>
        </p:nvSpPr>
        <p:spPr bwMode="auto">
          <a:xfrm>
            <a:off x="457200" y="2286000"/>
            <a:ext cx="2514600" cy="2209800"/>
          </a:xfrm>
          <a:prstGeom prst="wedgeRoundRectCallout">
            <a:avLst>
              <a:gd name="adj1" fmla="val 75505"/>
              <a:gd name="adj2" fmla="val 26435"/>
              <a:gd name="adj3" fmla="val 16667"/>
            </a:avLst>
          </a:prstGeom>
          <a:solidFill>
            <a:srgbClr val="993300">
              <a:alpha val="50980"/>
            </a:srgb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anchor="ctr" anchorCtr="1"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PT" altLang="pt-PT" sz="2400" b="1">
                <a:solidFill>
                  <a:schemeClr val="tx1"/>
                </a:solidFill>
              </a:rPr>
              <a:t>Baixo nível:</a:t>
            </a:r>
          </a:p>
          <a:p>
            <a:pPr algn="ctr" eaLnBrk="1" hangingPunct="1">
              <a:spcBef>
                <a:spcPct val="0"/>
              </a:spcBef>
              <a:buFontTx/>
              <a:buChar char="-"/>
            </a:pPr>
            <a:r>
              <a:rPr lang="pt-PT" altLang="pt-PT" sz="2400">
                <a:solidFill>
                  <a:schemeClr val="tx1"/>
                </a:solidFill>
              </a:rPr>
              <a:t>Cor</a:t>
            </a:r>
          </a:p>
          <a:p>
            <a:pPr algn="ctr" eaLnBrk="1" hangingPunct="1">
              <a:spcBef>
                <a:spcPct val="0"/>
              </a:spcBef>
              <a:buFontTx/>
              <a:buChar char="-"/>
            </a:pPr>
            <a:r>
              <a:rPr lang="pt-PT" altLang="pt-PT" sz="2400">
                <a:solidFill>
                  <a:schemeClr val="tx1"/>
                </a:solidFill>
              </a:rPr>
              <a:t>Textura</a:t>
            </a:r>
          </a:p>
          <a:p>
            <a:pPr algn="ctr" eaLnBrk="1" hangingPunct="1">
              <a:spcBef>
                <a:spcPct val="0"/>
              </a:spcBef>
              <a:buFontTx/>
              <a:buChar char="-"/>
            </a:pPr>
            <a:r>
              <a:rPr lang="pt-PT" altLang="pt-PT" sz="2400">
                <a:solidFill>
                  <a:schemeClr val="tx1"/>
                </a:solidFill>
              </a:rPr>
              <a:t>Forma</a:t>
            </a:r>
          </a:p>
          <a:p>
            <a:pPr algn="ctr" eaLnBrk="1" hangingPunct="1">
              <a:spcBef>
                <a:spcPct val="0"/>
              </a:spcBef>
              <a:buFontTx/>
              <a:buChar char="-"/>
            </a:pPr>
            <a:r>
              <a:rPr lang="pt-PT" altLang="pt-PT" sz="2400">
                <a:solidFill>
                  <a:schemeClr val="tx1"/>
                </a:solidFill>
              </a:rPr>
              <a:t>…</a:t>
            </a:r>
          </a:p>
        </p:txBody>
      </p:sp>
      <p:sp>
        <p:nvSpPr>
          <p:cNvPr id="12295" name="AutoShape 6"/>
          <p:cNvSpPr>
            <a:spLocks noChangeArrowheads="1"/>
          </p:cNvSpPr>
          <p:nvPr/>
        </p:nvSpPr>
        <p:spPr bwMode="auto">
          <a:xfrm>
            <a:off x="6248400" y="2209800"/>
            <a:ext cx="2667000" cy="2209800"/>
          </a:xfrm>
          <a:prstGeom prst="wedgeRoundRectCallout">
            <a:avLst>
              <a:gd name="adj1" fmla="val -68514"/>
              <a:gd name="adj2" fmla="val 20329"/>
              <a:gd name="adj3" fmla="val 16667"/>
            </a:avLst>
          </a:prstGeom>
          <a:solidFill>
            <a:srgbClr val="993300">
              <a:alpha val="50980"/>
            </a:srgb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anchor="ctr" anchorCtr="1"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PT" altLang="pt-PT" sz="2400" b="1">
                <a:solidFill>
                  <a:schemeClr val="tx1"/>
                </a:solidFill>
              </a:rPr>
              <a:t>Alto nível:</a:t>
            </a:r>
          </a:p>
          <a:p>
            <a:pPr algn="ctr" eaLnBrk="1" hangingPunct="1">
              <a:spcBef>
                <a:spcPct val="0"/>
              </a:spcBef>
              <a:buFontTx/>
              <a:buChar char="-"/>
            </a:pPr>
            <a:r>
              <a:rPr lang="pt-PT" altLang="pt-PT" sz="2400">
                <a:solidFill>
                  <a:schemeClr val="tx1"/>
                </a:solidFill>
              </a:rPr>
              <a:t>Interpretação</a:t>
            </a:r>
          </a:p>
          <a:p>
            <a:pPr algn="ctr" eaLnBrk="1" hangingPunct="1">
              <a:spcBef>
                <a:spcPct val="0"/>
              </a:spcBef>
              <a:buFontTx/>
              <a:buChar char="-"/>
            </a:pPr>
            <a:r>
              <a:rPr lang="pt-PT" altLang="pt-PT" sz="2400">
                <a:solidFill>
                  <a:schemeClr val="tx1"/>
                </a:solidFill>
              </a:rPr>
              <a:t>Decisão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PT" altLang="pt-PT" sz="2400">
                <a:solidFill>
                  <a:schemeClr val="tx1"/>
                </a:solidFill>
              </a:rPr>
              <a:t>-Compreensão</a:t>
            </a:r>
          </a:p>
          <a:p>
            <a:pPr algn="ctr" eaLnBrk="1" hangingPunct="1">
              <a:spcBef>
                <a:spcPct val="0"/>
              </a:spcBef>
              <a:buFontTx/>
              <a:buChar char="-"/>
            </a:pPr>
            <a:r>
              <a:rPr lang="pt-PT" altLang="pt-PT" sz="2400">
                <a:solidFill>
                  <a:schemeClr val="tx1"/>
                </a:solidFill>
              </a:rPr>
              <a:t>…</a:t>
            </a:r>
          </a:p>
        </p:txBody>
      </p:sp>
      <p:pic>
        <p:nvPicPr>
          <p:cNvPr id="12296" name="Picture 7" descr="MCj04151440000[1]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4200525"/>
            <a:ext cx="1095375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7" name="AutoShape 8"/>
          <p:cNvSpPr>
            <a:spLocks noChangeArrowheads="1"/>
          </p:cNvSpPr>
          <p:nvPr/>
        </p:nvSpPr>
        <p:spPr bwMode="auto">
          <a:xfrm>
            <a:off x="838200" y="4724400"/>
            <a:ext cx="4560888" cy="1203325"/>
          </a:xfrm>
          <a:prstGeom prst="cloudCallout">
            <a:avLst>
              <a:gd name="adj1" fmla="val 59153"/>
              <a:gd name="adj2" fmla="val -64907"/>
            </a:avLst>
          </a:prstGeom>
          <a:solidFill>
            <a:srgbClr val="993300">
              <a:alpha val="50980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anchor="ctr"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PT" altLang="pt-PT" sz="2000">
                <a:solidFill>
                  <a:schemeClr val="tx1"/>
                </a:solidFill>
              </a:rPr>
              <a:t>E agora??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PT" altLang="pt-PT" sz="2000">
                <a:solidFill>
                  <a:schemeClr val="tx1"/>
                </a:solidFill>
              </a:rPr>
              <a:t>Como cruzar esta ponte!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4" grpId="0" animBg="1"/>
      <p:bldP spid="12295" grpId="0" animBg="1"/>
      <p:bldP spid="1229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Marcador de Posição do Rodapé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PT" altLang="pt-PT" sz="1400" smtClean="0">
                <a:solidFill>
                  <a:srgbClr val="0000FF"/>
                </a:solidFill>
              </a:rPr>
              <a:t>PSI 15/16 - T6.1 – Reconhecimento de Padrões</a:t>
            </a:r>
            <a:endParaRPr lang="pt-PT" altLang="pt-PT" sz="1400">
              <a:solidFill>
                <a:srgbClr val="0000FF"/>
              </a:solidFill>
            </a:endParaRPr>
          </a:p>
        </p:txBody>
      </p:sp>
      <p:sp>
        <p:nvSpPr>
          <p:cNvPr id="1126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PT" altLang="pt-PT" sz="4000" smtClean="0"/>
              <a:t>2. Representação do conhecimento</a:t>
            </a:r>
          </a:p>
        </p:txBody>
      </p:sp>
      <p:sp>
        <p:nvSpPr>
          <p:cNvPr id="1126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609600" indent="-609600" eaLnBrk="1" hangingPunct="1">
              <a:buFontTx/>
              <a:buAutoNum type="arabicPeriod"/>
            </a:pPr>
            <a:r>
              <a:rPr lang="pt-PT" altLang="pt-PT" smtClean="0">
                <a:solidFill>
                  <a:srgbClr val="C0C0C0"/>
                </a:solidFill>
              </a:rPr>
              <a:t>Introdução ao reconhecimento de padrões</a:t>
            </a:r>
          </a:p>
          <a:p>
            <a:pPr marL="609600" indent="-609600" eaLnBrk="1" hangingPunct="1">
              <a:buFontTx/>
              <a:buAutoNum type="arabicPeriod"/>
            </a:pPr>
            <a:r>
              <a:rPr lang="pt-PT" altLang="pt-PT" smtClean="0">
                <a:solidFill>
                  <a:srgbClr val="993300"/>
                </a:solidFill>
              </a:rPr>
              <a:t>Representação do conhecimento</a:t>
            </a:r>
          </a:p>
          <a:p>
            <a:pPr marL="609600" indent="-609600" eaLnBrk="1" hangingPunct="1">
              <a:buFontTx/>
              <a:buAutoNum type="arabicPeriod"/>
            </a:pPr>
            <a:r>
              <a:rPr lang="pt-PT" altLang="pt-PT" smtClean="0">
                <a:solidFill>
                  <a:srgbClr val="C0C0C0"/>
                </a:solidFill>
              </a:rPr>
              <a:t>Reconhecimento estatístico de padrões</a:t>
            </a:r>
          </a:p>
          <a:p>
            <a:pPr marL="609600" indent="-609600" eaLnBrk="1" hangingPunct="1">
              <a:buFontTx/>
              <a:buAutoNum type="arabicPeriod"/>
            </a:pPr>
            <a:r>
              <a:rPr lang="pt-PT" altLang="pt-PT" smtClean="0">
                <a:solidFill>
                  <a:srgbClr val="C0C0C0"/>
                </a:solidFill>
              </a:rPr>
              <a:t>Aprendizagem máquina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delo de apresentação predefinido">
  <a:themeElements>
    <a:clrScheme name="Modelo de apresentação predefini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Modelo de apresentação predefinido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pt-PT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pt-PT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Modelo de apresentação predefini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elo de apresentação predefini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elo de apresentação predefini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elo de apresentação predefini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elo de apresentação predefini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elo de apresentação predefini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elo de apresentação predefini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elo de apresentação predefini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elo de apresentação predefini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elo de apresentação predefini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elo de apresentação predefini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elo de apresentação predefini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o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o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1062</TotalTime>
  <Words>1655</Words>
  <Application>Microsoft Office PowerPoint</Application>
  <PresentationFormat>On-screen Show (4:3)</PresentationFormat>
  <Paragraphs>334</Paragraphs>
  <Slides>39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39</vt:i4>
      </vt:variant>
    </vt:vector>
  </HeadingPairs>
  <TitlesOfParts>
    <vt:vector size="42" baseType="lpstr">
      <vt:lpstr>Modelo de apresentação predefinido</vt:lpstr>
      <vt:lpstr>Equation</vt:lpstr>
      <vt:lpstr>Chart</vt:lpstr>
      <vt:lpstr>T6.1 – Reconhecimento de Padrões</vt:lpstr>
      <vt:lpstr>Resumo</vt:lpstr>
      <vt:lpstr>1. Introdução ao reconhecimento de padrões</vt:lpstr>
      <vt:lpstr>Introdução</vt:lpstr>
      <vt:lpstr>Características de nível baixo</vt:lpstr>
      <vt:lpstr>Características de nível médio</vt:lpstr>
      <vt:lpstr>Características de nível alto</vt:lpstr>
      <vt:lpstr>A ponte semântica</vt:lpstr>
      <vt:lpstr>2. Representação do conhecimento</vt:lpstr>
      <vt:lpstr>Conhecimento</vt:lpstr>
      <vt:lpstr>Sintaxe e Semântica</vt:lpstr>
      <vt:lpstr>Representação</vt:lpstr>
      <vt:lpstr>Representação do conhecimento</vt:lpstr>
      <vt:lpstr>Características</vt:lpstr>
      <vt:lpstr>Regras</vt:lpstr>
      <vt:lpstr>Fuzzy Logic</vt:lpstr>
      <vt:lpstr>3. Reconhecimento estatístico de padrões</vt:lpstr>
      <vt:lpstr>Porto pertence a Portugal?</vt:lpstr>
      <vt:lpstr>Porto pertence a Portugal</vt:lpstr>
      <vt:lpstr>E se eu não tiver um mapa?</vt:lpstr>
      <vt:lpstr>Reconhecimento estatístico de padrões</vt:lpstr>
      <vt:lpstr>Características de uma observação</vt:lpstr>
      <vt:lpstr>De volta ao nosso exemplo</vt:lpstr>
      <vt:lpstr>Espaço de características</vt:lpstr>
      <vt:lpstr>Conhecimento A Priori</vt:lpstr>
      <vt:lpstr>E se eu não tiver um modelo?</vt:lpstr>
      <vt:lpstr>Classes de objectos</vt:lpstr>
      <vt:lpstr>Classificadores</vt:lpstr>
      <vt:lpstr>Classificador estatístico</vt:lpstr>
      <vt:lpstr>Cluster analysis</vt:lpstr>
      <vt:lpstr>4. Aprendizagem máquina</vt:lpstr>
      <vt:lpstr>Soft-Computing Machines</vt:lpstr>
      <vt:lpstr>Redes neuronais</vt:lpstr>
      <vt:lpstr>Neurónios</vt:lpstr>
      <vt:lpstr>Feed-forward networks</vt:lpstr>
      <vt:lpstr>Support Vector Machines</vt:lpstr>
      <vt:lpstr>Fuzzy systems</vt:lpstr>
      <vt:lpstr>Optimização</vt:lpstr>
      <vt:lpstr>Resumo</vt:lpstr>
    </vt:vector>
  </TitlesOfParts>
  <Company>Casa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Diapositivo 1</dc:title>
  <dc:creator>Miguel</dc:creator>
  <cp:lastModifiedBy>mcoimbra</cp:lastModifiedBy>
  <cp:revision>333</cp:revision>
  <dcterms:created xsi:type="dcterms:W3CDTF">2006-09-04T13:22:43Z</dcterms:created>
  <dcterms:modified xsi:type="dcterms:W3CDTF">2016-05-13T10:41:16Z</dcterms:modified>
</cp:coreProperties>
</file>