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313" r:id="rId9"/>
    <p:sldId id="314" r:id="rId10"/>
    <p:sldId id="329" r:id="rId11"/>
    <p:sldId id="315" r:id="rId12"/>
    <p:sldId id="316" r:id="rId13"/>
    <p:sldId id="317" r:id="rId14"/>
    <p:sldId id="318" r:id="rId15"/>
    <p:sldId id="326" r:id="rId16"/>
    <p:sldId id="327" r:id="rId17"/>
    <p:sldId id="328" r:id="rId18"/>
    <p:sldId id="291" r:id="rId19"/>
    <p:sldId id="292" r:id="rId20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8E84D"/>
    <a:srgbClr val="33CCFF"/>
    <a:srgbClr val="993300"/>
    <a:srgbClr val="C78383"/>
    <a:srgbClr val="9900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714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932C2-179E-4162-A480-F31E839C9E04}" type="doc">
      <dgm:prSet loTypeId="urn:microsoft.com/office/officeart/2005/8/layout/radial6" loCatId="cycl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903E2BAE-4B6B-48F1-8AF4-0B9324816548}">
      <dgm:prSet phldrT="[Texto]"/>
      <dgm:spPr/>
      <dgm:t>
        <a:bodyPr/>
        <a:lstStyle/>
        <a:p>
          <a:r>
            <a:rPr lang="pt-PT" dirty="0" smtClean="0"/>
            <a:t>LISTEN</a:t>
          </a:r>
          <a:endParaRPr lang="pt-PT" dirty="0"/>
        </a:p>
      </dgm:t>
    </dgm:pt>
    <dgm:pt modelId="{204F845D-99E5-4517-8DB1-6FDBD8857ADB}" type="parTrans" cxnId="{6869198A-7EB7-40EE-BCFF-EF0A689D7C97}">
      <dgm:prSet/>
      <dgm:spPr/>
      <dgm:t>
        <a:bodyPr/>
        <a:lstStyle/>
        <a:p>
          <a:endParaRPr lang="pt-PT"/>
        </a:p>
      </dgm:t>
    </dgm:pt>
    <dgm:pt modelId="{2E27CF84-8377-4C8E-9567-52E8C3842D07}" type="sibTrans" cxnId="{6869198A-7EB7-40EE-BCFF-EF0A689D7C97}">
      <dgm:prSet/>
      <dgm:spPr/>
      <dgm:t>
        <a:bodyPr/>
        <a:lstStyle/>
        <a:p>
          <a:endParaRPr lang="pt-PT"/>
        </a:p>
      </dgm:t>
    </dgm:pt>
    <dgm:pt modelId="{B85B38D4-224C-4F88-80AB-C145264BAF50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b="1" dirty="0" err="1" smtClean="0"/>
            <a:t>Heart</a:t>
          </a:r>
          <a:r>
            <a:rPr lang="pt-PT" b="1" dirty="0" smtClean="0"/>
            <a:t> </a:t>
          </a:r>
          <a:r>
            <a:rPr lang="pt-PT" b="1" dirty="0" err="1" smtClean="0"/>
            <a:t>Auscultation</a:t>
          </a:r>
          <a:endParaRPr lang="pt-PT" b="1" dirty="0" smtClean="0"/>
        </a:p>
        <a:p>
          <a:r>
            <a:rPr lang="pt-PT" dirty="0" smtClean="0"/>
            <a:t>Arterial </a:t>
          </a:r>
          <a:r>
            <a:rPr lang="pt-PT" dirty="0" err="1" smtClean="0"/>
            <a:t>Pressure</a:t>
          </a:r>
          <a:endParaRPr lang="pt-PT" dirty="0"/>
        </a:p>
      </dgm:t>
    </dgm:pt>
    <dgm:pt modelId="{DADE879A-DF08-4AA8-A5FF-311A8877D5A8}" type="parTrans" cxnId="{1763810F-EC9A-4BF0-BB41-BD33E64F03DD}">
      <dgm:prSet/>
      <dgm:spPr/>
      <dgm:t>
        <a:bodyPr/>
        <a:lstStyle/>
        <a:p>
          <a:endParaRPr lang="pt-PT"/>
        </a:p>
      </dgm:t>
    </dgm:pt>
    <dgm:pt modelId="{9926D2AB-BCEB-446F-B6F4-F067BD512D06}" type="sibTrans" cxnId="{1763810F-EC9A-4BF0-BB41-BD33E64F03DD}">
      <dgm:prSet/>
      <dgm:spPr/>
      <dgm:t>
        <a:bodyPr/>
        <a:lstStyle/>
        <a:p>
          <a:endParaRPr lang="pt-PT"/>
        </a:p>
      </dgm:t>
    </dgm:pt>
    <dgm:pt modelId="{126E1F21-AA11-4590-9BC9-98D39B353ACC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b="1" dirty="0" smtClean="0"/>
            <a:t>Doppler </a:t>
          </a:r>
          <a:r>
            <a:rPr lang="pt-PT" b="1" dirty="0" err="1" smtClean="0"/>
            <a:t>Sound</a:t>
          </a:r>
          <a:endParaRPr lang="pt-PT" b="1" dirty="0" smtClean="0"/>
        </a:p>
        <a:p>
          <a:r>
            <a:rPr lang="pt-PT" dirty="0" err="1" smtClean="0"/>
            <a:t>Embolism</a:t>
          </a:r>
          <a:endParaRPr lang="pt-PT" dirty="0"/>
        </a:p>
      </dgm:t>
    </dgm:pt>
    <dgm:pt modelId="{8A07C2F0-FFA5-4765-B24E-CD4E9E1BEF72}" type="parTrans" cxnId="{AA5576E1-7173-437B-9DC2-D97ADC782F59}">
      <dgm:prSet/>
      <dgm:spPr/>
      <dgm:t>
        <a:bodyPr/>
        <a:lstStyle/>
        <a:p>
          <a:endParaRPr lang="pt-PT"/>
        </a:p>
      </dgm:t>
    </dgm:pt>
    <dgm:pt modelId="{0AC0489E-65BC-406F-9D3F-643B12A30F45}" type="sibTrans" cxnId="{AA5576E1-7173-437B-9DC2-D97ADC782F59}">
      <dgm:prSet/>
      <dgm:spPr/>
      <dgm:t>
        <a:bodyPr/>
        <a:lstStyle/>
        <a:p>
          <a:endParaRPr lang="pt-PT"/>
        </a:p>
      </dgm:t>
    </dgm:pt>
    <dgm:pt modelId="{0B4A4C87-FBAF-40F2-AA41-9CD02DDE0408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5400000" scaled="1"/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PT" b="1" dirty="0" err="1" smtClean="0"/>
            <a:t>Alarms</a:t>
          </a:r>
          <a:endParaRPr lang="pt-PT" b="1" dirty="0" smtClean="0"/>
        </a:p>
        <a:p>
          <a:r>
            <a:rPr lang="pt-PT" dirty="0" smtClean="0"/>
            <a:t>OR </a:t>
          </a:r>
          <a:r>
            <a:rPr lang="pt-PT" dirty="0" err="1" smtClean="0"/>
            <a:t>Noisy</a:t>
          </a:r>
          <a:r>
            <a:rPr lang="pt-PT" dirty="0" smtClean="0"/>
            <a:t> </a:t>
          </a:r>
          <a:r>
            <a:rPr lang="pt-PT" dirty="0" err="1" smtClean="0"/>
            <a:t>Environment</a:t>
          </a:r>
          <a:endParaRPr lang="pt-PT" dirty="0"/>
        </a:p>
      </dgm:t>
    </dgm:pt>
    <dgm:pt modelId="{206FF575-D090-44AB-ADB2-82DCC389CD7D}" type="parTrans" cxnId="{E28C36D2-316C-4748-B605-603270B43C00}">
      <dgm:prSet/>
      <dgm:spPr/>
      <dgm:t>
        <a:bodyPr/>
        <a:lstStyle/>
        <a:p>
          <a:endParaRPr lang="pt-PT"/>
        </a:p>
      </dgm:t>
    </dgm:pt>
    <dgm:pt modelId="{CAB17B5A-5BCC-41B0-B77C-2E84E621218B}" type="sibTrans" cxnId="{E28C36D2-316C-4748-B605-603270B43C00}">
      <dgm:prSet/>
      <dgm:spPr/>
      <dgm:t>
        <a:bodyPr/>
        <a:lstStyle/>
        <a:p>
          <a:endParaRPr lang="pt-PT"/>
        </a:p>
      </dgm:t>
    </dgm:pt>
    <dgm:pt modelId="{2DDFC214-2347-44CD-BA9D-0D5C7411C769}" type="pres">
      <dgm:prSet presAssocID="{10D932C2-179E-4162-A480-F31E839C9E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8A7930A-5547-4137-91F6-FECEC7365BEF}" type="pres">
      <dgm:prSet presAssocID="{903E2BAE-4B6B-48F1-8AF4-0B9324816548}" presName="centerShape" presStyleLbl="node0" presStyleIdx="0" presStyleCnt="1"/>
      <dgm:spPr/>
      <dgm:t>
        <a:bodyPr/>
        <a:lstStyle/>
        <a:p>
          <a:endParaRPr lang="pt-PT"/>
        </a:p>
      </dgm:t>
    </dgm:pt>
    <dgm:pt modelId="{F079ABB4-8DC6-4230-B72F-E44831062C99}" type="pres">
      <dgm:prSet presAssocID="{B85B38D4-224C-4F88-80AB-C145264BAF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5A88B9-28D4-4377-9557-37599CCBD848}" type="pres">
      <dgm:prSet presAssocID="{B85B38D4-224C-4F88-80AB-C145264BAF50}" presName="dummy" presStyleCnt="0"/>
      <dgm:spPr/>
    </dgm:pt>
    <dgm:pt modelId="{10B3C141-E269-4DBA-9E8F-4F1773D76DB2}" type="pres">
      <dgm:prSet presAssocID="{9926D2AB-BCEB-446F-B6F4-F067BD512D06}" presName="sibTrans" presStyleLbl="sibTrans2D1" presStyleIdx="0" presStyleCnt="3"/>
      <dgm:spPr/>
      <dgm:t>
        <a:bodyPr/>
        <a:lstStyle/>
        <a:p>
          <a:endParaRPr lang="pt-PT"/>
        </a:p>
      </dgm:t>
    </dgm:pt>
    <dgm:pt modelId="{EE29C277-1858-4C4C-BB42-01AE24D7B444}" type="pres">
      <dgm:prSet presAssocID="{126E1F21-AA11-4590-9BC9-98D39B353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0F793CF-95D5-4A0A-9CC2-C5C3B51485D7}" type="pres">
      <dgm:prSet presAssocID="{126E1F21-AA11-4590-9BC9-98D39B353ACC}" presName="dummy" presStyleCnt="0"/>
      <dgm:spPr/>
    </dgm:pt>
    <dgm:pt modelId="{2AA08DD9-8D33-4A6F-9F70-A3399700FAA4}" type="pres">
      <dgm:prSet presAssocID="{0AC0489E-65BC-406F-9D3F-643B12A30F45}" presName="sibTrans" presStyleLbl="sibTrans2D1" presStyleIdx="1" presStyleCnt="3"/>
      <dgm:spPr/>
      <dgm:t>
        <a:bodyPr/>
        <a:lstStyle/>
        <a:p>
          <a:endParaRPr lang="pt-PT"/>
        </a:p>
      </dgm:t>
    </dgm:pt>
    <dgm:pt modelId="{23A87A24-4072-46C2-B35D-C058E1B2C2A6}" type="pres">
      <dgm:prSet presAssocID="{0B4A4C87-FBAF-40F2-AA41-9CD02DDE04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6E74C8-7EC0-4F80-AED3-CCDDC7CCFB23}" type="pres">
      <dgm:prSet presAssocID="{0B4A4C87-FBAF-40F2-AA41-9CD02DDE0408}" presName="dummy" presStyleCnt="0"/>
      <dgm:spPr/>
    </dgm:pt>
    <dgm:pt modelId="{1BCDF964-1045-447B-9E7E-49C00B450D24}" type="pres">
      <dgm:prSet presAssocID="{CAB17B5A-5BCC-41B0-B77C-2E84E621218B}" presName="sibTrans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BA784E59-A4A2-4B33-8654-989DDEA4B4F9}" type="presOf" srcId="{126E1F21-AA11-4590-9BC9-98D39B353ACC}" destId="{EE29C277-1858-4C4C-BB42-01AE24D7B444}" srcOrd="0" destOrd="0" presId="urn:microsoft.com/office/officeart/2005/8/layout/radial6"/>
    <dgm:cxn modelId="{AA5576E1-7173-437B-9DC2-D97ADC782F59}" srcId="{903E2BAE-4B6B-48F1-8AF4-0B9324816548}" destId="{126E1F21-AA11-4590-9BC9-98D39B353ACC}" srcOrd="1" destOrd="0" parTransId="{8A07C2F0-FFA5-4765-B24E-CD4E9E1BEF72}" sibTransId="{0AC0489E-65BC-406F-9D3F-643B12A30F45}"/>
    <dgm:cxn modelId="{169FDF4A-6791-414D-87C8-A4E0A02E2C8F}" type="presOf" srcId="{CAB17B5A-5BCC-41B0-B77C-2E84E621218B}" destId="{1BCDF964-1045-447B-9E7E-49C00B450D24}" srcOrd="0" destOrd="0" presId="urn:microsoft.com/office/officeart/2005/8/layout/radial6"/>
    <dgm:cxn modelId="{908D1040-7CBB-4716-89B9-132FD6BEF320}" type="presOf" srcId="{9926D2AB-BCEB-446F-B6F4-F067BD512D06}" destId="{10B3C141-E269-4DBA-9E8F-4F1773D76DB2}" srcOrd="0" destOrd="0" presId="urn:microsoft.com/office/officeart/2005/8/layout/radial6"/>
    <dgm:cxn modelId="{1763810F-EC9A-4BF0-BB41-BD33E64F03DD}" srcId="{903E2BAE-4B6B-48F1-8AF4-0B9324816548}" destId="{B85B38D4-224C-4F88-80AB-C145264BAF50}" srcOrd="0" destOrd="0" parTransId="{DADE879A-DF08-4AA8-A5FF-311A8877D5A8}" sibTransId="{9926D2AB-BCEB-446F-B6F4-F067BD512D06}"/>
    <dgm:cxn modelId="{E28C36D2-316C-4748-B605-603270B43C00}" srcId="{903E2BAE-4B6B-48F1-8AF4-0B9324816548}" destId="{0B4A4C87-FBAF-40F2-AA41-9CD02DDE0408}" srcOrd="2" destOrd="0" parTransId="{206FF575-D090-44AB-ADB2-82DCC389CD7D}" sibTransId="{CAB17B5A-5BCC-41B0-B77C-2E84E621218B}"/>
    <dgm:cxn modelId="{6869198A-7EB7-40EE-BCFF-EF0A689D7C97}" srcId="{10D932C2-179E-4162-A480-F31E839C9E04}" destId="{903E2BAE-4B6B-48F1-8AF4-0B9324816548}" srcOrd="0" destOrd="0" parTransId="{204F845D-99E5-4517-8DB1-6FDBD8857ADB}" sibTransId="{2E27CF84-8377-4C8E-9567-52E8C3842D07}"/>
    <dgm:cxn modelId="{A74CFC10-245F-4E59-A5AD-582E8BF16817}" type="presOf" srcId="{10D932C2-179E-4162-A480-F31E839C9E04}" destId="{2DDFC214-2347-44CD-BA9D-0D5C7411C769}" srcOrd="0" destOrd="0" presId="urn:microsoft.com/office/officeart/2005/8/layout/radial6"/>
    <dgm:cxn modelId="{7E61E6FC-8AA3-4AC8-AD76-059FCE6DE1DF}" type="presOf" srcId="{0AC0489E-65BC-406F-9D3F-643B12A30F45}" destId="{2AA08DD9-8D33-4A6F-9F70-A3399700FAA4}" srcOrd="0" destOrd="0" presId="urn:microsoft.com/office/officeart/2005/8/layout/radial6"/>
    <dgm:cxn modelId="{D6D0DB94-DEB3-4948-8EF9-466B7F6CE18F}" type="presOf" srcId="{B85B38D4-224C-4F88-80AB-C145264BAF50}" destId="{F079ABB4-8DC6-4230-B72F-E44831062C99}" srcOrd="0" destOrd="0" presId="urn:microsoft.com/office/officeart/2005/8/layout/radial6"/>
    <dgm:cxn modelId="{608B9068-AEBF-402B-948F-ADE02ECCCEF7}" type="presOf" srcId="{0B4A4C87-FBAF-40F2-AA41-9CD02DDE0408}" destId="{23A87A24-4072-46C2-B35D-C058E1B2C2A6}" srcOrd="0" destOrd="0" presId="urn:microsoft.com/office/officeart/2005/8/layout/radial6"/>
    <dgm:cxn modelId="{32A4D174-A06F-4D9E-8452-B7B86201766B}" type="presOf" srcId="{903E2BAE-4B6B-48F1-8AF4-0B9324816548}" destId="{98A7930A-5547-4137-91F6-FECEC7365BEF}" srcOrd="0" destOrd="0" presId="urn:microsoft.com/office/officeart/2005/8/layout/radial6"/>
    <dgm:cxn modelId="{DCDD4C77-23BD-43FF-A2DE-BE0E7466EAA6}" type="presParOf" srcId="{2DDFC214-2347-44CD-BA9D-0D5C7411C769}" destId="{98A7930A-5547-4137-91F6-FECEC7365BEF}" srcOrd="0" destOrd="0" presId="urn:microsoft.com/office/officeart/2005/8/layout/radial6"/>
    <dgm:cxn modelId="{4512858A-15F7-4B25-BADA-3BF74B3C03DC}" type="presParOf" srcId="{2DDFC214-2347-44CD-BA9D-0D5C7411C769}" destId="{F079ABB4-8DC6-4230-B72F-E44831062C99}" srcOrd="1" destOrd="0" presId="urn:microsoft.com/office/officeart/2005/8/layout/radial6"/>
    <dgm:cxn modelId="{97C658B3-C9DE-44B8-B9E8-8F9400A5745D}" type="presParOf" srcId="{2DDFC214-2347-44CD-BA9D-0D5C7411C769}" destId="{D95A88B9-28D4-4377-9557-37599CCBD848}" srcOrd="2" destOrd="0" presId="urn:microsoft.com/office/officeart/2005/8/layout/radial6"/>
    <dgm:cxn modelId="{9F30B0EE-7D43-4A53-8527-B05B7AD3CECA}" type="presParOf" srcId="{2DDFC214-2347-44CD-BA9D-0D5C7411C769}" destId="{10B3C141-E269-4DBA-9E8F-4F1773D76DB2}" srcOrd="3" destOrd="0" presId="urn:microsoft.com/office/officeart/2005/8/layout/radial6"/>
    <dgm:cxn modelId="{45D0C2E8-F30A-4DFB-B5E3-581538AE665C}" type="presParOf" srcId="{2DDFC214-2347-44CD-BA9D-0D5C7411C769}" destId="{EE29C277-1858-4C4C-BB42-01AE24D7B444}" srcOrd="4" destOrd="0" presId="urn:microsoft.com/office/officeart/2005/8/layout/radial6"/>
    <dgm:cxn modelId="{AFE8F63C-CBF9-4EB8-B996-FBA495159EA6}" type="presParOf" srcId="{2DDFC214-2347-44CD-BA9D-0D5C7411C769}" destId="{10F793CF-95D5-4A0A-9CC2-C5C3B51485D7}" srcOrd="5" destOrd="0" presId="urn:microsoft.com/office/officeart/2005/8/layout/radial6"/>
    <dgm:cxn modelId="{828DEB74-C57F-4188-A594-0436312FDB1C}" type="presParOf" srcId="{2DDFC214-2347-44CD-BA9D-0D5C7411C769}" destId="{2AA08DD9-8D33-4A6F-9F70-A3399700FAA4}" srcOrd="6" destOrd="0" presId="urn:microsoft.com/office/officeart/2005/8/layout/radial6"/>
    <dgm:cxn modelId="{EE0450EA-EB87-4A9C-B0A6-6282EEEC7040}" type="presParOf" srcId="{2DDFC214-2347-44CD-BA9D-0D5C7411C769}" destId="{23A87A24-4072-46C2-B35D-C058E1B2C2A6}" srcOrd="7" destOrd="0" presId="urn:microsoft.com/office/officeart/2005/8/layout/radial6"/>
    <dgm:cxn modelId="{9180D71E-873F-4D1D-B4E2-79E627598923}" type="presParOf" srcId="{2DDFC214-2347-44CD-BA9D-0D5C7411C769}" destId="{C56E74C8-7EC0-4F80-AED3-CCDDC7CCFB23}" srcOrd="8" destOrd="0" presId="urn:microsoft.com/office/officeart/2005/8/layout/radial6"/>
    <dgm:cxn modelId="{10981263-81E4-4C9F-9716-6E10F3EBF85E}" type="presParOf" srcId="{2DDFC214-2347-44CD-BA9D-0D5C7411C769}" destId="{1BCDF964-1045-447B-9E7E-49C00B450D24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DF964-1045-447B-9E7E-49C00B450D24}">
      <dsp:nvSpPr>
        <dsp:cNvPr id="0" name=""/>
        <dsp:cNvSpPr/>
      </dsp:nvSpPr>
      <dsp:spPr>
        <a:xfrm>
          <a:off x="762582" y="582275"/>
          <a:ext cx="3875435" cy="3875435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08DD9-8D33-4A6F-9F70-A3399700FAA4}">
      <dsp:nvSpPr>
        <dsp:cNvPr id="0" name=""/>
        <dsp:cNvSpPr/>
      </dsp:nvSpPr>
      <dsp:spPr>
        <a:xfrm>
          <a:off x="762582" y="582275"/>
          <a:ext cx="3875435" cy="3875435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3C141-E269-4DBA-9E8F-4F1773D76DB2}">
      <dsp:nvSpPr>
        <dsp:cNvPr id="0" name=""/>
        <dsp:cNvSpPr/>
      </dsp:nvSpPr>
      <dsp:spPr>
        <a:xfrm>
          <a:off x="762582" y="582275"/>
          <a:ext cx="3875435" cy="3875435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7930A-5547-4137-91F6-FECEC7365BEF}">
      <dsp:nvSpPr>
        <dsp:cNvPr id="0" name=""/>
        <dsp:cNvSpPr/>
      </dsp:nvSpPr>
      <dsp:spPr>
        <a:xfrm>
          <a:off x="1807671" y="1627365"/>
          <a:ext cx="1785256" cy="1785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LISTEN</a:t>
          </a:r>
          <a:endParaRPr lang="pt-PT" sz="2600" kern="1200" dirty="0"/>
        </a:p>
      </dsp:txBody>
      <dsp:txXfrm>
        <a:off x="2069116" y="1888810"/>
        <a:ext cx="1262366" cy="1262366"/>
      </dsp:txXfrm>
    </dsp:sp>
    <dsp:sp modelId="{F079ABB4-8DC6-4230-B72F-E44831062C99}">
      <dsp:nvSpPr>
        <dsp:cNvPr id="0" name=""/>
        <dsp:cNvSpPr/>
      </dsp:nvSpPr>
      <dsp:spPr>
        <a:xfrm>
          <a:off x="2075460" y="2424"/>
          <a:ext cx="1249679" cy="1249679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err="1" smtClean="0"/>
            <a:t>Heart</a:t>
          </a:r>
          <a:r>
            <a:rPr lang="pt-PT" sz="1100" b="1" kern="1200" dirty="0" smtClean="0"/>
            <a:t> </a:t>
          </a:r>
          <a:r>
            <a:rPr lang="pt-PT" sz="1100" b="1" kern="1200" dirty="0" err="1" smtClean="0"/>
            <a:t>Auscultation</a:t>
          </a:r>
          <a:endParaRPr lang="pt-PT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smtClean="0"/>
            <a:t>Arterial </a:t>
          </a:r>
          <a:r>
            <a:rPr lang="pt-PT" sz="1100" kern="1200" dirty="0" err="1" smtClean="0"/>
            <a:t>Pressure</a:t>
          </a:r>
          <a:endParaRPr lang="pt-PT" sz="1100" kern="1200" dirty="0"/>
        </a:p>
      </dsp:txBody>
      <dsp:txXfrm>
        <a:off x="2258471" y="185435"/>
        <a:ext cx="883657" cy="883657"/>
      </dsp:txXfrm>
    </dsp:sp>
    <dsp:sp modelId="{EE29C277-1858-4C4C-BB42-01AE24D7B444}">
      <dsp:nvSpPr>
        <dsp:cNvPr id="0" name=""/>
        <dsp:cNvSpPr/>
      </dsp:nvSpPr>
      <dsp:spPr>
        <a:xfrm>
          <a:off x="3714611" y="2841518"/>
          <a:ext cx="1249679" cy="1249679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/>
            <a:t>Doppler </a:t>
          </a:r>
          <a:r>
            <a:rPr lang="pt-PT" sz="1100" b="1" kern="1200" dirty="0" err="1" smtClean="0"/>
            <a:t>Sound</a:t>
          </a:r>
          <a:endParaRPr lang="pt-PT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err="1" smtClean="0"/>
            <a:t>Embolism</a:t>
          </a:r>
          <a:endParaRPr lang="pt-PT" sz="1100" kern="1200" dirty="0"/>
        </a:p>
      </dsp:txBody>
      <dsp:txXfrm>
        <a:off x="3897622" y="3024529"/>
        <a:ext cx="883657" cy="883657"/>
      </dsp:txXfrm>
    </dsp:sp>
    <dsp:sp modelId="{23A87A24-4072-46C2-B35D-C058E1B2C2A6}">
      <dsp:nvSpPr>
        <dsp:cNvPr id="0" name=""/>
        <dsp:cNvSpPr/>
      </dsp:nvSpPr>
      <dsp:spPr>
        <a:xfrm>
          <a:off x="436308" y="2841518"/>
          <a:ext cx="1249679" cy="1249679"/>
        </a:xfrm>
        <a:prstGeom prst="ellips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err="1" smtClean="0"/>
            <a:t>Alarms</a:t>
          </a:r>
          <a:endParaRPr lang="pt-PT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smtClean="0"/>
            <a:t>OR </a:t>
          </a:r>
          <a:r>
            <a:rPr lang="pt-PT" sz="1100" kern="1200" dirty="0" err="1" smtClean="0"/>
            <a:t>Noisy</a:t>
          </a:r>
          <a:r>
            <a:rPr lang="pt-PT" sz="1100" kern="1200" dirty="0" smtClean="0"/>
            <a:t> </a:t>
          </a:r>
          <a:r>
            <a:rPr lang="pt-PT" sz="1100" kern="1200" dirty="0" err="1" smtClean="0"/>
            <a:t>Environment</a:t>
          </a:r>
          <a:endParaRPr lang="pt-PT" sz="1100" kern="1200" dirty="0"/>
        </a:p>
      </dsp:txBody>
      <dsp:txXfrm>
        <a:off x="619319" y="3024529"/>
        <a:ext cx="883657" cy="88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F6ADD521-B3BC-4DFB-BF2A-9D5BC9552F5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8822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551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99A7-F014-4C8C-AF49-3DA9D6E5901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97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5769-4E48-44F9-8DF4-70D0C1D780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127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BA60-2649-433C-B947-2EA0BC7A71D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29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5DF9-336B-40F3-B4D3-F6304B0F08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569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22B0-A62E-42FB-8C29-2C170DD2E5B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243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1E2D-BCE1-442D-BCC2-FCCC694A972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237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B2E8-E6A4-4EE2-B95C-23EFF1EF668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06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5B84-2011-4E6B-810D-158F806700A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135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35537-2BDC-44D0-B523-9C39CFCAEB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160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7A53-41B5-48B1-BB1C-9A71313610B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194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2E66C9BA-B791-4032-9E9D-DDC0333F99E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altLang="pt-PT" sz="2800" dirty="0">
                <a:solidFill>
                  <a:srgbClr val="990000"/>
                </a:solidFill>
              </a:rPr>
              <a:t>Mestrado em Informática Médica</a:t>
            </a:r>
            <a:endParaRPr lang="pt-PT" sz="2800" dirty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/>
              <a:t>SIM 14/15</a:t>
            </a:r>
            <a:endParaRPr lang="en-US" sz="4400" dirty="0"/>
          </a:p>
          <a:p>
            <a:r>
              <a:rPr lang="en-US" sz="4400" dirty="0"/>
              <a:t>Course Projects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4572000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 dirty="0"/>
              <a:t>Miguel Tavares </a:t>
            </a:r>
            <a:r>
              <a:rPr lang="pt-PT" sz="2800" b="1" i="1" dirty="0" smtClean="0"/>
              <a:t>Coimbr</a:t>
            </a:r>
            <a:r>
              <a:rPr lang="pt-PT" sz="2800" b="1" i="1" dirty="0"/>
              <a:t>a</a:t>
            </a:r>
            <a:endParaRPr lang="pt-PT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ECG, </a:t>
            </a:r>
            <a:r>
              <a:rPr lang="pt-PT" dirty="0" err="1" smtClean="0"/>
              <a:t>Ultrassound</a:t>
            </a:r>
            <a:r>
              <a:rPr lang="pt-PT" dirty="0" smtClean="0"/>
              <a:t>, EEG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 14/15 - Course Projects</a:t>
            </a:r>
            <a:endParaRPr lang="pt-PT"/>
          </a:p>
        </p:txBody>
      </p:sp>
      <p:pic>
        <p:nvPicPr>
          <p:cNvPr id="1026" name="Picture 2" descr="http://2.bp.blogspot.com/-s8zBiDypJJw/TutbhUDqz2I/AAAAAAAAAMI/RFsToMIb0n4/s1600/Shimmer+ECG+Being+Worn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8600" cy="20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_yZheMELa_w/TuuKKPsJW8I/AAAAAAAAANA/ZvwswPAelOI/s1600/shi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456384" cy="23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28Kxv8eDYCQ/TutdrAn3wqI/AAAAAAAAAMY/8Bd8Z2LlmIw/s1600/aliveco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8911"/>
            <a:ext cx="4038600" cy="228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4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</a:t>
            </a:r>
          </a:p>
        </p:txBody>
      </p:sp>
      <p:sp>
        <p:nvSpPr>
          <p:cNvPr id="12291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Build an interactive system for e-learning and training of medical exams that require devices</a:t>
            </a:r>
          </a:p>
          <a:p>
            <a:r>
              <a:rPr lang="en-US" dirty="0" smtClean="0"/>
              <a:t>Target user:</a:t>
            </a:r>
          </a:p>
          <a:p>
            <a:pPr lvl="1"/>
            <a:r>
              <a:rPr lang="en-US" dirty="0" smtClean="0"/>
              <a:t>Medicine students, sports medicine, nurses, others</a:t>
            </a:r>
          </a:p>
          <a:p>
            <a:r>
              <a:rPr lang="en-US" dirty="0" smtClean="0"/>
              <a:t>Available technology:</a:t>
            </a:r>
          </a:p>
          <a:p>
            <a:pPr lvl="1"/>
            <a:r>
              <a:rPr lang="en-US" dirty="0" smtClean="0"/>
              <a:t>Web, cheap devices</a:t>
            </a:r>
          </a:p>
        </p:txBody>
      </p:sp>
      <p:sp>
        <p:nvSpPr>
          <p:cNvPr id="1229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 2: Telemedicine at home</a:t>
            </a:r>
          </a:p>
        </p:txBody>
      </p:sp>
      <p:sp>
        <p:nvSpPr>
          <p:cNvPr id="1331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we monitor people in their homes if a medical professional visits them using an interactive system?</a:t>
            </a:r>
          </a:p>
          <a:p>
            <a:r>
              <a:rPr lang="en-US" smtClean="0"/>
              <a:t>Build an effective interactive system that can be used by a medical professional to:</a:t>
            </a:r>
          </a:p>
          <a:p>
            <a:pPr lvl="1"/>
            <a:r>
              <a:rPr lang="en-US" smtClean="0"/>
              <a:t>Gather, record, transmit relevant vital signs;</a:t>
            </a:r>
          </a:p>
          <a:p>
            <a:pPr lvl="1"/>
            <a:r>
              <a:rPr lang="en-US" smtClean="0"/>
              <a:t>Enables remote contact with a medical specialist.</a:t>
            </a:r>
          </a:p>
        </p:txBody>
      </p:sp>
      <p:sp>
        <p:nvSpPr>
          <p:cNvPr id="13316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Telemedicine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59055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51025"/>
            <a:ext cx="2600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</a:t>
            </a:r>
          </a:p>
        </p:txBody>
      </p:sp>
      <p:sp>
        <p:nvSpPr>
          <p:cNvPr id="1536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Objective:</a:t>
            </a:r>
          </a:p>
          <a:p>
            <a:pPr lvl="1"/>
            <a:r>
              <a:rPr lang="en-US" smtClean="0"/>
              <a:t>Build an interactive system for collecting vital signs from patients in their homes, enabling remote contact with specialists </a:t>
            </a:r>
          </a:p>
          <a:p>
            <a:r>
              <a:rPr lang="en-US" smtClean="0"/>
              <a:t>Target user:</a:t>
            </a:r>
          </a:p>
          <a:p>
            <a:pPr lvl="1"/>
            <a:r>
              <a:rPr lang="en-US" smtClean="0"/>
              <a:t>Nurses</a:t>
            </a:r>
          </a:p>
          <a:p>
            <a:r>
              <a:rPr lang="en-US" smtClean="0"/>
              <a:t>Available technology:</a:t>
            </a:r>
          </a:p>
          <a:p>
            <a:pPr lvl="1"/>
            <a:r>
              <a:rPr lang="en-US" smtClean="0"/>
              <a:t>Tablet</a:t>
            </a:r>
          </a:p>
        </p:txBody>
      </p:sp>
      <p:sp>
        <p:nvSpPr>
          <p:cNvPr id="1536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Listen</a:t>
            </a:r>
          </a:p>
        </p:txBody>
      </p:sp>
      <p:sp>
        <p:nvSpPr>
          <p:cNvPr id="20483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Sounds in the Neurosurgical Operating Room</a:t>
            </a:r>
          </a:p>
          <a:p>
            <a:pPr lvl="1">
              <a:defRPr/>
            </a:pPr>
            <a:r>
              <a:rPr lang="en-US" dirty="0" smtClean="0"/>
              <a:t>Noisy environment</a:t>
            </a:r>
          </a:p>
          <a:p>
            <a:pPr lvl="1">
              <a:defRPr/>
            </a:pPr>
            <a:r>
              <a:rPr lang="en-US" dirty="0" smtClean="0"/>
              <a:t>Demand for constant attention</a:t>
            </a:r>
          </a:p>
          <a:p>
            <a:pPr>
              <a:defRPr/>
            </a:pPr>
            <a:r>
              <a:rPr lang="en-US" dirty="0" smtClean="0"/>
              <a:t>Build an interactive system to:</a:t>
            </a:r>
          </a:p>
          <a:p>
            <a:pPr lvl="1">
              <a:defRPr/>
            </a:pPr>
            <a:r>
              <a:rPr lang="en-US" dirty="0" smtClean="0"/>
              <a:t>Visualize and collect heart sounds</a:t>
            </a:r>
          </a:p>
          <a:p>
            <a:pPr lvl="2">
              <a:defRPr/>
            </a:pPr>
            <a:r>
              <a:rPr lang="en-US" dirty="0" smtClean="0"/>
              <a:t>Doppler</a:t>
            </a:r>
          </a:p>
          <a:p>
            <a:pPr lvl="1">
              <a:defRPr/>
            </a:pPr>
            <a:r>
              <a:rPr lang="en-US" dirty="0" smtClean="0"/>
              <a:t>View important information retrieved from the signals</a:t>
            </a:r>
          </a:p>
          <a:p>
            <a:pPr lvl="1">
              <a:defRPr/>
            </a:pPr>
            <a:r>
              <a:rPr lang="en-US" dirty="0" smtClean="0"/>
              <a:t>Screen for embolism and alert to critical events</a:t>
            </a:r>
          </a:p>
        </p:txBody>
      </p:sp>
      <p:sp>
        <p:nvSpPr>
          <p:cNvPr id="16388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Sounds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OR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dirty="0">
              <a:solidFill>
                <a:srgbClr val="0000FF"/>
              </a:solidFill>
            </a:endParaRPr>
          </a:p>
        </p:txBody>
      </p:sp>
      <p:graphicFrame>
        <p:nvGraphicFramePr>
          <p:cNvPr id="3" name="Marcador de Posição de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165550"/>
              </p:ext>
            </p:extLst>
          </p:nvPr>
        </p:nvGraphicFramePr>
        <p:xfrm>
          <a:off x="3563888" y="1600200"/>
          <a:ext cx="5400600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5" y="1643072"/>
            <a:ext cx="2991485" cy="431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s://barbariangroup.com/assets/users/nking/images/0000/9628/sound_wav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15296" r="2915" b="23286"/>
          <a:stretch/>
        </p:blipFill>
        <p:spPr bwMode="auto">
          <a:xfrm>
            <a:off x="1003573" y="2708920"/>
            <a:ext cx="460991" cy="2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15541" y="2043837"/>
            <a:ext cx="957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accent2"/>
                </a:solidFill>
              </a:rPr>
              <a:t>Doppler</a:t>
            </a:r>
            <a:endParaRPr lang="pt-PT" sz="1400" dirty="0">
              <a:solidFill>
                <a:schemeClr val="accent2"/>
              </a:solidFill>
            </a:endParaRPr>
          </a:p>
        </p:txBody>
      </p:sp>
      <p:cxnSp>
        <p:nvCxnSpPr>
          <p:cNvPr id="6" name="Conexão curva 5"/>
          <p:cNvCxnSpPr>
            <a:stCxn id="4" idx="1"/>
            <a:endCxn id="9" idx="1"/>
          </p:cNvCxnSpPr>
          <p:nvPr/>
        </p:nvCxnSpPr>
        <p:spPr bwMode="auto">
          <a:xfrm rot="10800000" flipH="1" flipV="1">
            <a:off x="715541" y="2197726"/>
            <a:ext cx="288032" cy="626422"/>
          </a:xfrm>
          <a:prstGeom prst="curvedConnector3">
            <a:avLst>
              <a:gd name="adj1" fmla="val -79366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2573204" y="3068960"/>
            <a:ext cx="1206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err="1" smtClean="0">
                <a:solidFill>
                  <a:schemeClr val="accent2"/>
                </a:solidFill>
              </a:rPr>
              <a:t>Auscultation</a:t>
            </a:r>
            <a:endParaRPr lang="pt-PT" sz="1400" dirty="0">
              <a:solidFill>
                <a:schemeClr val="accent2"/>
              </a:solidFill>
            </a:endParaRPr>
          </a:p>
        </p:txBody>
      </p:sp>
      <p:cxnSp>
        <p:nvCxnSpPr>
          <p:cNvPr id="19" name="Conexão curva 18"/>
          <p:cNvCxnSpPr>
            <a:stCxn id="18" idx="1"/>
            <a:endCxn id="9" idx="3"/>
          </p:cNvCxnSpPr>
          <p:nvPr/>
        </p:nvCxnSpPr>
        <p:spPr bwMode="auto">
          <a:xfrm rot="10800000">
            <a:off x="1464564" y="2824149"/>
            <a:ext cx="1108640" cy="398701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A7930A-5547-4137-91F6-FECEC736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8A7930A-5547-4137-91F6-FECEC7365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9ABB4-8DC6-4230-B72F-E44831062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F079ABB4-8DC6-4230-B72F-E44831062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B3C141-E269-4DBA-9E8F-4F1773D76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10B3C141-E269-4DBA-9E8F-4F1773D76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29C277-1858-4C4C-BB42-01AE24D7B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E29C277-1858-4C4C-BB42-01AE24D7B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A08DD9-8D33-4A6F-9F70-A3399700F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AA08DD9-8D33-4A6F-9F70-A3399700F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A87A24-4072-46C2-B35D-C058E1B2C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23A87A24-4072-46C2-B35D-C058E1B2C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CDF964-1045-447B-9E7E-49C00B450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1BCDF964-1045-447B-9E7E-49C00B450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</a:t>
            </a:r>
          </a:p>
        </p:txBody>
      </p:sp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Build an interactive system to visualize data and provide alarms based on heart sounds</a:t>
            </a:r>
          </a:p>
          <a:p>
            <a:r>
              <a:rPr lang="en-US" dirty="0" smtClean="0"/>
              <a:t>Target user:</a:t>
            </a:r>
          </a:p>
          <a:p>
            <a:pPr lvl="1"/>
            <a:r>
              <a:rPr lang="en-US" dirty="0" smtClean="0"/>
              <a:t>Anesthesiologists</a:t>
            </a:r>
          </a:p>
          <a:p>
            <a:r>
              <a:rPr lang="en-US" dirty="0" smtClean="0"/>
              <a:t>Available technology:</a:t>
            </a:r>
          </a:p>
          <a:p>
            <a:pPr lvl="1"/>
            <a:r>
              <a:rPr lang="en-US" dirty="0" smtClean="0"/>
              <a:t>PC</a:t>
            </a:r>
          </a:p>
        </p:txBody>
      </p:sp>
      <p:sp>
        <p:nvSpPr>
          <p:cNvPr id="1843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dirty="0">
              <a:solidFill>
                <a:srgbClr val="0000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35"/>
          <a:stretch/>
        </p:blipFill>
        <p:spPr bwMode="auto">
          <a:xfrm>
            <a:off x="5652120" y="3741642"/>
            <a:ext cx="1731804" cy="162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upload.wikimedia.org/wikipedia/commons/thumb/3/36/Hospital_Santo_Antonio_(Porto).JPG/800px-Hospital_Santo_Antonio_(Porto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4" y="4552430"/>
            <a:ext cx="1766324" cy="132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Summing up – Project Topics</a:t>
            </a:r>
          </a:p>
        </p:txBody>
      </p:sp>
      <p:sp>
        <p:nvSpPr>
          <p:cNvPr id="22531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Various different proposed topics.</a:t>
            </a:r>
          </a:p>
          <a:p>
            <a:r>
              <a:rPr lang="en-US" smtClean="0"/>
              <a:t>No problem if several groups choose the same topic.</a:t>
            </a:r>
          </a:p>
          <a:p>
            <a:r>
              <a:rPr lang="en-US" smtClean="0"/>
              <a:t>If you don’t like them feel free to propose one!</a:t>
            </a:r>
          </a:p>
          <a:p>
            <a:pPr lvl="1"/>
            <a:r>
              <a:rPr lang="en-US" smtClean="0"/>
              <a:t>Problem? Technology? Target users?</a:t>
            </a:r>
          </a:p>
          <a:p>
            <a:pPr lvl="1"/>
            <a:r>
              <a:rPr lang="en-US" smtClean="0"/>
              <a:t>Each new topic needs my validation!</a:t>
            </a: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</a:p>
        </p:txBody>
      </p:sp>
      <p:sp>
        <p:nvSpPr>
          <p:cNvPr id="2355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groups TODAY! (compulsory).</a:t>
            </a:r>
          </a:p>
          <a:p>
            <a:r>
              <a:rPr lang="en-US" dirty="0" smtClean="0"/>
              <a:t>Choose / Propose a topic next week.</a:t>
            </a:r>
          </a:p>
          <a:p>
            <a:endParaRPr lang="en-US" dirty="0" smtClean="0"/>
          </a:p>
          <a:p>
            <a:r>
              <a:rPr lang="en-US" dirty="0" smtClean="0"/>
              <a:t>Questions?</a:t>
            </a:r>
          </a:p>
        </p:txBody>
      </p:sp>
      <p:sp>
        <p:nvSpPr>
          <p:cNvPr id="2355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 on course projects</a:t>
            </a:r>
          </a:p>
        </p:txBody>
      </p:sp>
      <p:sp>
        <p:nvSpPr>
          <p:cNvPr id="409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project:</a:t>
            </a:r>
          </a:p>
          <a:p>
            <a:pPr lvl="1"/>
            <a:r>
              <a:rPr lang="en-US" dirty="0" smtClean="0"/>
              <a:t>Group size: 3-4 students</a:t>
            </a:r>
          </a:p>
          <a:p>
            <a:r>
              <a:rPr lang="en-US" dirty="0" smtClean="0"/>
              <a:t>Main component:</a:t>
            </a:r>
          </a:p>
          <a:p>
            <a:pPr lvl="1"/>
            <a:r>
              <a:rPr lang="en-US" dirty="0" smtClean="0"/>
              <a:t>Written report – 100%</a:t>
            </a:r>
          </a:p>
          <a:p>
            <a:r>
              <a:rPr lang="en-US" dirty="0" smtClean="0"/>
              <a:t>Support component:</a:t>
            </a:r>
          </a:p>
          <a:p>
            <a:pPr lvl="1"/>
            <a:r>
              <a:rPr lang="en-US" dirty="0" smtClean="0"/>
              <a:t>Public presentation – Can improve the evaluation of the written report on specific sections</a:t>
            </a:r>
          </a:p>
          <a:p>
            <a:endParaRPr lang="en-US" dirty="0" smtClean="0"/>
          </a:p>
        </p:txBody>
      </p:sp>
      <p:sp>
        <p:nvSpPr>
          <p:cNvPr id="410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Scenario for this work</a:t>
            </a:r>
          </a:p>
        </p:txBody>
      </p:sp>
      <p:sp>
        <p:nvSpPr>
          <p:cNvPr id="512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have a small company that does HCI design and implementation.</a:t>
            </a:r>
          </a:p>
          <a:p>
            <a:r>
              <a:rPr lang="en-US" smtClean="0"/>
              <a:t>I have a big company that needs an HCI task and has money to ‘buy it’.</a:t>
            </a:r>
          </a:p>
          <a:p>
            <a:r>
              <a:rPr lang="en-US" smtClean="0"/>
              <a:t>Your </a:t>
            </a:r>
            <a:r>
              <a:rPr lang="en-US" smtClean="0">
                <a:solidFill>
                  <a:srgbClr val="FF0000"/>
                </a:solidFill>
              </a:rPr>
              <a:t>course project </a:t>
            </a:r>
            <a:r>
              <a:rPr lang="en-US" smtClean="0"/>
              <a:t>is to provide a solid proposal that will make me buy the HCI solution from your company.</a:t>
            </a:r>
          </a:p>
          <a:p>
            <a:pPr lvl="1"/>
            <a:r>
              <a:rPr lang="en-US" smtClean="0"/>
              <a:t>How is this proposal?</a:t>
            </a:r>
          </a:p>
        </p:txBody>
      </p:sp>
      <p:sp>
        <p:nvSpPr>
          <p:cNvPr id="512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- Report</a:t>
            </a:r>
          </a:p>
        </p:txBody>
      </p:sp>
      <p:sp>
        <p:nvSpPr>
          <p:cNvPr id="6147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You need to convince me to invest in your solution.</a:t>
            </a:r>
          </a:p>
          <a:p>
            <a:pPr>
              <a:defRPr/>
            </a:pPr>
            <a:r>
              <a:rPr lang="en-US" dirty="0" smtClean="0"/>
              <a:t>First: Write a report where you have studied the problem and propose a solution:</a:t>
            </a:r>
          </a:p>
          <a:p>
            <a:pPr lvl="1">
              <a:defRPr/>
            </a:pPr>
            <a:r>
              <a:rPr lang="en-US" dirty="0" smtClean="0"/>
              <a:t>What is the objective of the work, the available technology, and who are the end-users?</a:t>
            </a:r>
          </a:p>
          <a:p>
            <a:pPr lvl="1">
              <a:defRPr/>
            </a:pPr>
            <a:r>
              <a:rPr lang="en-US" dirty="0" smtClean="0"/>
              <a:t>Given this, what are my ‘killer ideas’?</a:t>
            </a:r>
          </a:p>
        </p:txBody>
      </p:sp>
      <p:sp>
        <p:nvSpPr>
          <p:cNvPr id="614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Proposal – Prototype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 am hard to convince!</a:t>
            </a:r>
          </a:p>
          <a:p>
            <a:pPr>
              <a:defRPr/>
            </a:pPr>
            <a:r>
              <a:rPr lang="en-US" dirty="0" smtClean="0"/>
              <a:t>Second: Produce a prototype that convinces me that your ‘killer ideas’ will work!</a:t>
            </a:r>
          </a:p>
          <a:p>
            <a:pPr lvl="1">
              <a:defRPr/>
            </a:pPr>
            <a:r>
              <a:rPr lang="en-US" dirty="0" smtClean="0"/>
              <a:t>It is not a finished product</a:t>
            </a:r>
          </a:p>
          <a:p>
            <a:pPr lvl="1">
              <a:defRPr/>
            </a:pPr>
            <a:r>
              <a:rPr lang="en-US" dirty="0" smtClean="0"/>
              <a:t>Needs to demonstrate that the HCI is adequate</a:t>
            </a:r>
          </a:p>
          <a:p>
            <a:pPr lvl="1">
              <a:defRPr/>
            </a:pPr>
            <a:r>
              <a:rPr lang="en-US" dirty="0" smtClean="0"/>
              <a:t>We will use </a:t>
            </a:r>
            <a:r>
              <a:rPr lang="en-US" dirty="0" err="1" smtClean="0"/>
              <a:t>Balsamiq</a:t>
            </a:r>
            <a:endParaRPr lang="en-US" dirty="0" smtClean="0"/>
          </a:p>
        </p:txBody>
      </p:sp>
      <p:sp>
        <p:nvSpPr>
          <p:cNvPr id="717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Summing up – Project Details</a:t>
            </a:r>
          </a:p>
        </p:txBody>
      </p:sp>
      <p:sp>
        <p:nvSpPr>
          <p:cNvPr id="819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 me your solution</a:t>
            </a:r>
          </a:p>
          <a:p>
            <a:pPr lvl="1"/>
            <a:r>
              <a:rPr lang="en-US" dirty="0" smtClean="0"/>
              <a:t>Report – </a:t>
            </a:r>
            <a:r>
              <a:rPr lang="en-US" dirty="0" err="1" smtClean="0"/>
              <a:t>Pdf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Prototype</a:t>
            </a:r>
          </a:p>
          <a:p>
            <a:pPr lvl="2"/>
            <a:r>
              <a:rPr lang="en-US" dirty="0" err="1" smtClean="0"/>
              <a:t>Balsamiq</a:t>
            </a:r>
            <a:endParaRPr lang="en-US" dirty="0" smtClean="0"/>
          </a:p>
          <a:p>
            <a:r>
              <a:rPr lang="en-US" dirty="0" smtClean="0"/>
              <a:t>Questions?</a:t>
            </a:r>
          </a:p>
        </p:txBody>
      </p:sp>
      <p:sp>
        <p:nvSpPr>
          <p:cNvPr id="819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topics</a:t>
            </a:r>
          </a:p>
        </p:txBody>
      </p:sp>
      <p:sp>
        <p:nvSpPr>
          <p:cNvPr id="9219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 will give you some possible topics for your course project</a:t>
            </a:r>
          </a:p>
          <a:p>
            <a:pPr>
              <a:defRPr/>
            </a:pPr>
            <a:r>
              <a:rPr lang="en-US" dirty="0" smtClean="0"/>
              <a:t>You can suggest your own topics, but I need to validate them</a:t>
            </a:r>
          </a:p>
          <a:p>
            <a:pPr>
              <a:defRPr/>
            </a:pPr>
            <a:r>
              <a:rPr lang="en-US" dirty="0" smtClean="0"/>
              <a:t>Characteristics of a topic:</a:t>
            </a:r>
          </a:p>
          <a:p>
            <a:pPr lvl="1">
              <a:defRPr/>
            </a:pPr>
            <a:r>
              <a:rPr lang="en-US" dirty="0" smtClean="0"/>
              <a:t>Has well defined target users, objectives and available technology</a:t>
            </a:r>
          </a:p>
          <a:p>
            <a:pPr lvl="1">
              <a:defRPr/>
            </a:pPr>
            <a:r>
              <a:rPr lang="en-US" dirty="0" smtClean="0"/>
              <a:t>Can be prototyped using JAVA, </a:t>
            </a:r>
            <a:r>
              <a:rPr lang="en-US" dirty="0" err="1" smtClean="0"/>
              <a:t>Balsamiq</a:t>
            </a:r>
            <a:r>
              <a:rPr lang="en-US" dirty="0" smtClean="0"/>
              <a:t> or other available technologies</a:t>
            </a:r>
          </a:p>
        </p:txBody>
      </p:sp>
      <p:sp>
        <p:nvSpPr>
          <p:cNvPr id="922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1: e-Learning for medicine</a:t>
            </a:r>
          </a:p>
        </p:txBody>
      </p:sp>
      <p:sp>
        <p:nvSpPr>
          <p:cNvPr id="20483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What if medicine students can learn and train how to use medical devices at home?</a:t>
            </a:r>
          </a:p>
          <a:p>
            <a:pPr lvl="1">
              <a:defRPr/>
            </a:pPr>
            <a:r>
              <a:rPr lang="en-US" dirty="0" smtClean="0"/>
              <a:t>Auscultation, ECG, Ultrasound, EEG?</a:t>
            </a:r>
          </a:p>
          <a:p>
            <a:pPr>
              <a:defRPr/>
            </a:pPr>
            <a:r>
              <a:rPr lang="en-US" dirty="0" smtClean="0"/>
              <a:t>What about other professionals?</a:t>
            </a:r>
          </a:p>
          <a:p>
            <a:pPr lvl="1">
              <a:defRPr/>
            </a:pPr>
            <a:r>
              <a:rPr lang="en-US" dirty="0" smtClean="0"/>
              <a:t>Sports medicine? Nurses? Others?</a:t>
            </a:r>
          </a:p>
          <a:p>
            <a:pPr>
              <a:defRPr/>
            </a:pPr>
            <a:r>
              <a:rPr lang="en-US" dirty="0" smtClean="0"/>
              <a:t>Build a effective interactive system that can be used in an e-learning environment:</a:t>
            </a:r>
          </a:p>
          <a:p>
            <a:pPr lvl="1">
              <a:defRPr/>
            </a:pPr>
            <a:r>
              <a:rPr lang="en-US" dirty="0" smtClean="0"/>
              <a:t>Learn the </a:t>
            </a:r>
            <a:r>
              <a:rPr lang="en-US" dirty="0"/>
              <a:t>mechanical gesture of </a:t>
            </a:r>
            <a:r>
              <a:rPr lang="en-US" dirty="0" smtClean="0"/>
              <a:t>the exam;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Learn the </a:t>
            </a:r>
            <a:r>
              <a:rPr lang="en-US" dirty="0"/>
              <a:t>perception and interpretation </a:t>
            </a:r>
            <a:r>
              <a:rPr lang="en-US" dirty="0" smtClean="0"/>
              <a:t>of the exam;</a:t>
            </a:r>
          </a:p>
          <a:p>
            <a:pPr>
              <a:defRPr/>
            </a:pPr>
            <a:r>
              <a:rPr lang="en-US" dirty="0" smtClean="0"/>
              <a:t>As transparently as possible!</a:t>
            </a:r>
          </a:p>
        </p:txBody>
      </p:sp>
      <p:sp>
        <p:nvSpPr>
          <p:cNvPr id="10244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Auscultation</a:t>
            </a:r>
            <a:endParaRPr lang="pt-PT" dirty="0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FF"/>
                </a:solidFill>
              </a:rPr>
              <a:t>SIM 14/15 - Course Projects</a:t>
            </a:r>
            <a:endParaRPr lang="pt-PT" sz="1400" smtClean="0">
              <a:solidFill>
                <a:srgbClr val="0000FF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59055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51025"/>
            <a:ext cx="2600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725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Modelo de apresentação predefinido</vt:lpstr>
      <vt:lpstr>PowerPoint Presentation</vt:lpstr>
      <vt:lpstr>Details on course projects</vt:lpstr>
      <vt:lpstr>Scenario for this work</vt:lpstr>
      <vt:lpstr>Proposal - Report</vt:lpstr>
      <vt:lpstr>Proposal – Prototype</vt:lpstr>
      <vt:lpstr>Summing up – Project Details</vt:lpstr>
      <vt:lpstr>Project topics</vt:lpstr>
      <vt:lpstr>Topic 1: e-Learning for medicine</vt:lpstr>
      <vt:lpstr>Auscultation</vt:lpstr>
      <vt:lpstr>ECG, Ultrassound, EEG</vt:lpstr>
      <vt:lpstr>Details</vt:lpstr>
      <vt:lpstr>Topic 2: Telemedicine at home</vt:lpstr>
      <vt:lpstr>Telemedicine</vt:lpstr>
      <vt:lpstr>Details</vt:lpstr>
      <vt:lpstr>Topic 3: Listen</vt:lpstr>
      <vt:lpstr>Sounds in the OR</vt:lpstr>
      <vt:lpstr>Details</vt:lpstr>
      <vt:lpstr>Summing up – Project Topics</vt:lpstr>
      <vt:lpstr>Discussion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482</cp:revision>
  <dcterms:created xsi:type="dcterms:W3CDTF">2006-09-04T13:22:43Z</dcterms:created>
  <dcterms:modified xsi:type="dcterms:W3CDTF">2014-11-28T11:47:32Z</dcterms:modified>
</cp:coreProperties>
</file>