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9" autoAdjust="0"/>
    <p:restoredTop sz="94660" autoAdjust="0"/>
  </p:normalViewPr>
  <p:slideViewPr>
    <p:cSldViewPr>
      <p:cViewPr varScale="1">
        <p:scale>
          <a:sx n="117" d="100"/>
          <a:sy n="117" d="100"/>
        </p:scale>
        <p:origin x="-145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72CB54-6112-4BB8-80EA-6863AA19A86C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4F359F92-6001-4C40-84A5-4A8E327B3ABD}">
      <dgm:prSet phldrT="[Texto]"/>
      <dgm:spPr/>
      <dgm:t>
        <a:bodyPr/>
        <a:lstStyle/>
        <a:p>
          <a:r>
            <a:rPr lang="pt-PT" dirty="0" smtClean="0"/>
            <a:t>Objectives</a:t>
          </a:r>
          <a:endParaRPr lang="pt-PT" dirty="0"/>
        </a:p>
      </dgm:t>
    </dgm:pt>
    <dgm:pt modelId="{37A2BFBD-3DAD-40EC-BA39-7A8737CDE038}" type="parTrans" cxnId="{8FCF5FAA-D00A-44F9-A50C-6F2013A7EC29}">
      <dgm:prSet/>
      <dgm:spPr/>
      <dgm:t>
        <a:bodyPr/>
        <a:lstStyle/>
        <a:p>
          <a:endParaRPr lang="pt-PT"/>
        </a:p>
      </dgm:t>
    </dgm:pt>
    <dgm:pt modelId="{CDD6C661-B8B0-4B99-ABA5-8475E1C8B84B}" type="sibTrans" cxnId="{8FCF5FAA-D00A-44F9-A50C-6F2013A7EC29}">
      <dgm:prSet/>
      <dgm:spPr/>
      <dgm:t>
        <a:bodyPr/>
        <a:lstStyle/>
        <a:p>
          <a:endParaRPr lang="pt-PT"/>
        </a:p>
      </dgm:t>
    </dgm:pt>
    <dgm:pt modelId="{391BEF50-F6D9-4DD6-82D8-4E9579E12993}">
      <dgm:prSet phldrT="[Texto]"/>
      <dgm:spPr/>
      <dgm:t>
        <a:bodyPr/>
        <a:lstStyle/>
        <a:p>
          <a:r>
            <a:rPr lang="en-US" noProof="0" dirty="0" smtClean="0"/>
            <a:t>Technology</a:t>
          </a:r>
          <a:endParaRPr lang="en-US" noProof="0" dirty="0"/>
        </a:p>
      </dgm:t>
    </dgm:pt>
    <dgm:pt modelId="{99F1757C-8FDE-4CD3-9FEE-DF13D0D4DB17}" type="parTrans" cxnId="{E8703677-901E-4405-B296-735630CDD852}">
      <dgm:prSet/>
      <dgm:spPr/>
      <dgm:t>
        <a:bodyPr/>
        <a:lstStyle/>
        <a:p>
          <a:endParaRPr lang="pt-PT"/>
        </a:p>
      </dgm:t>
    </dgm:pt>
    <dgm:pt modelId="{A143A3CB-5E19-4FB4-8D3B-C2559BF7C8EF}" type="sibTrans" cxnId="{E8703677-901E-4405-B296-735630CDD852}">
      <dgm:prSet/>
      <dgm:spPr/>
      <dgm:t>
        <a:bodyPr/>
        <a:lstStyle/>
        <a:p>
          <a:endParaRPr lang="pt-PT"/>
        </a:p>
      </dgm:t>
    </dgm:pt>
    <dgm:pt modelId="{F6F105AB-60B1-4FA6-A771-2C3368D2A98C}">
      <dgm:prSet phldrT="[Texto]"/>
      <dgm:spPr/>
      <dgm:t>
        <a:bodyPr/>
        <a:lstStyle/>
        <a:p>
          <a:r>
            <a:rPr lang="en-US" noProof="0" dirty="0" smtClean="0"/>
            <a:t>User</a:t>
          </a:r>
          <a:endParaRPr lang="en-US" noProof="0" dirty="0"/>
        </a:p>
      </dgm:t>
    </dgm:pt>
    <dgm:pt modelId="{45FF8959-42F1-44F4-9ECF-ADB5A6AD82E0}" type="parTrans" cxnId="{664297C0-838B-48E9-BBA7-502BF6AE55D7}">
      <dgm:prSet/>
      <dgm:spPr/>
      <dgm:t>
        <a:bodyPr/>
        <a:lstStyle/>
        <a:p>
          <a:endParaRPr lang="pt-PT"/>
        </a:p>
      </dgm:t>
    </dgm:pt>
    <dgm:pt modelId="{ACC80FAD-5AFB-46B9-8934-B74EF4C7040B}" type="sibTrans" cxnId="{664297C0-838B-48E9-BBA7-502BF6AE55D7}">
      <dgm:prSet/>
      <dgm:spPr/>
      <dgm:t>
        <a:bodyPr/>
        <a:lstStyle/>
        <a:p>
          <a:endParaRPr lang="pt-PT"/>
        </a:p>
      </dgm:t>
    </dgm:pt>
    <dgm:pt modelId="{5A5DD9B3-73A9-4893-9515-3E4828336758}" type="pres">
      <dgm:prSet presAssocID="{2C72CB54-6112-4BB8-80EA-6863AA19A86C}" presName="compositeShape" presStyleCnt="0">
        <dgm:presLayoutVars>
          <dgm:dir/>
          <dgm:resizeHandles/>
        </dgm:presLayoutVars>
      </dgm:prSet>
      <dgm:spPr/>
    </dgm:pt>
    <dgm:pt modelId="{4FDF09DD-4994-4611-AEFA-694CE0722965}" type="pres">
      <dgm:prSet presAssocID="{2C72CB54-6112-4BB8-80EA-6863AA19A86C}" presName="pyramid" presStyleLbl="node1" presStyleIdx="0" presStyleCnt="1"/>
      <dgm:spPr/>
    </dgm:pt>
    <dgm:pt modelId="{849E8A8D-A625-4DD9-9579-91BB124FE21A}" type="pres">
      <dgm:prSet presAssocID="{2C72CB54-6112-4BB8-80EA-6863AA19A86C}" presName="theList" presStyleCnt="0"/>
      <dgm:spPr/>
    </dgm:pt>
    <dgm:pt modelId="{34B9C67D-66C1-4F86-A6B4-43CCA28B81A8}" type="pres">
      <dgm:prSet presAssocID="{4F359F92-6001-4C40-84A5-4A8E327B3ABD}" presName="aNode" presStyleLbl="fgAcc1" presStyleIdx="0" presStyleCnt="3" custLinFactY="-29971" custLinFactNeighborX="3768" custLinFactNeighborY="-100000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671BDEE2-1EB0-41A1-A778-3D6DB640E3E4}" type="pres">
      <dgm:prSet presAssocID="{4F359F92-6001-4C40-84A5-4A8E327B3ABD}" presName="aSpace" presStyleCnt="0"/>
      <dgm:spPr/>
    </dgm:pt>
    <dgm:pt modelId="{026D66B4-EE45-4315-972A-79185BBE6E5E}" type="pres">
      <dgm:prSet presAssocID="{391BEF50-F6D9-4DD6-82D8-4E9579E12993}" presName="aNode" presStyleLbl="fgAcc1" presStyleIdx="1" presStyleCnt="3" custLinFactX="-28331" custLinFactY="140083" custLinFactNeighborX="-100000" custLinFactNeighborY="200000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AE890D02-E63E-4ECF-8E59-CAF33FCE6324}" type="pres">
      <dgm:prSet presAssocID="{391BEF50-F6D9-4DD6-82D8-4E9579E12993}" presName="aSpace" presStyleCnt="0"/>
      <dgm:spPr/>
    </dgm:pt>
    <dgm:pt modelId="{529FB274-FB3D-4A08-9548-035DFE790398}" type="pres">
      <dgm:prSet presAssocID="{F6F105AB-60B1-4FA6-A771-2C3368D2A98C}" presName="aNode" presStyleLbl="fgAcc1" presStyleIdx="2" presStyleCnt="3" custLinFactY="40083" custLinFactNeighborX="50391" custLinFactNeighborY="100000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4F4DF249-65FC-4829-B9AA-43198B99570F}" type="pres">
      <dgm:prSet presAssocID="{F6F105AB-60B1-4FA6-A771-2C3368D2A98C}" presName="aSpace" presStyleCnt="0"/>
      <dgm:spPr/>
    </dgm:pt>
  </dgm:ptLst>
  <dgm:cxnLst>
    <dgm:cxn modelId="{6B7FB84C-40FA-4E55-AD56-2C20C9CA9AA9}" type="presOf" srcId="{4F359F92-6001-4C40-84A5-4A8E327B3ABD}" destId="{34B9C67D-66C1-4F86-A6B4-43CCA28B81A8}" srcOrd="0" destOrd="0" presId="urn:microsoft.com/office/officeart/2005/8/layout/pyramid2"/>
    <dgm:cxn modelId="{5C2A04EF-3158-4F8A-8219-E986C1D16701}" type="presOf" srcId="{2C72CB54-6112-4BB8-80EA-6863AA19A86C}" destId="{5A5DD9B3-73A9-4893-9515-3E4828336758}" srcOrd="0" destOrd="0" presId="urn:microsoft.com/office/officeart/2005/8/layout/pyramid2"/>
    <dgm:cxn modelId="{E8703677-901E-4405-B296-735630CDD852}" srcId="{2C72CB54-6112-4BB8-80EA-6863AA19A86C}" destId="{391BEF50-F6D9-4DD6-82D8-4E9579E12993}" srcOrd="1" destOrd="0" parTransId="{99F1757C-8FDE-4CD3-9FEE-DF13D0D4DB17}" sibTransId="{A143A3CB-5E19-4FB4-8D3B-C2559BF7C8EF}"/>
    <dgm:cxn modelId="{65CBE186-72C6-4EF2-9532-DAD3000B8560}" type="presOf" srcId="{391BEF50-F6D9-4DD6-82D8-4E9579E12993}" destId="{026D66B4-EE45-4315-972A-79185BBE6E5E}" srcOrd="0" destOrd="0" presId="urn:microsoft.com/office/officeart/2005/8/layout/pyramid2"/>
    <dgm:cxn modelId="{8FCF5FAA-D00A-44F9-A50C-6F2013A7EC29}" srcId="{2C72CB54-6112-4BB8-80EA-6863AA19A86C}" destId="{4F359F92-6001-4C40-84A5-4A8E327B3ABD}" srcOrd="0" destOrd="0" parTransId="{37A2BFBD-3DAD-40EC-BA39-7A8737CDE038}" sibTransId="{CDD6C661-B8B0-4B99-ABA5-8475E1C8B84B}"/>
    <dgm:cxn modelId="{664297C0-838B-48E9-BBA7-502BF6AE55D7}" srcId="{2C72CB54-6112-4BB8-80EA-6863AA19A86C}" destId="{F6F105AB-60B1-4FA6-A771-2C3368D2A98C}" srcOrd="2" destOrd="0" parTransId="{45FF8959-42F1-44F4-9ECF-ADB5A6AD82E0}" sibTransId="{ACC80FAD-5AFB-46B9-8934-B74EF4C7040B}"/>
    <dgm:cxn modelId="{FA0BBAB0-30E8-4F8D-A1FB-ACCC34B43449}" type="presOf" srcId="{F6F105AB-60B1-4FA6-A771-2C3368D2A98C}" destId="{529FB274-FB3D-4A08-9548-035DFE790398}" srcOrd="0" destOrd="0" presId="urn:microsoft.com/office/officeart/2005/8/layout/pyramid2"/>
    <dgm:cxn modelId="{37F9D8DA-86B3-415B-875A-B529857D2E94}" type="presParOf" srcId="{5A5DD9B3-73A9-4893-9515-3E4828336758}" destId="{4FDF09DD-4994-4611-AEFA-694CE0722965}" srcOrd="0" destOrd="0" presId="urn:microsoft.com/office/officeart/2005/8/layout/pyramid2"/>
    <dgm:cxn modelId="{D06141DA-79F4-4C0E-83DD-344D8098AC92}" type="presParOf" srcId="{5A5DD9B3-73A9-4893-9515-3E4828336758}" destId="{849E8A8D-A625-4DD9-9579-91BB124FE21A}" srcOrd="1" destOrd="0" presId="urn:microsoft.com/office/officeart/2005/8/layout/pyramid2"/>
    <dgm:cxn modelId="{9A59F638-8814-486E-83A0-3F63AA77AE35}" type="presParOf" srcId="{849E8A8D-A625-4DD9-9579-91BB124FE21A}" destId="{34B9C67D-66C1-4F86-A6B4-43CCA28B81A8}" srcOrd="0" destOrd="0" presId="urn:microsoft.com/office/officeart/2005/8/layout/pyramid2"/>
    <dgm:cxn modelId="{9A45C8C8-936D-48EC-B531-A689ADDCB970}" type="presParOf" srcId="{849E8A8D-A625-4DD9-9579-91BB124FE21A}" destId="{671BDEE2-1EB0-41A1-A778-3D6DB640E3E4}" srcOrd="1" destOrd="0" presId="urn:microsoft.com/office/officeart/2005/8/layout/pyramid2"/>
    <dgm:cxn modelId="{F53712C1-7323-40C2-8BEC-AA6D0B071C9A}" type="presParOf" srcId="{849E8A8D-A625-4DD9-9579-91BB124FE21A}" destId="{026D66B4-EE45-4315-972A-79185BBE6E5E}" srcOrd="2" destOrd="0" presId="urn:microsoft.com/office/officeart/2005/8/layout/pyramid2"/>
    <dgm:cxn modelId="{96249747-3FD0-4038-AD41-B5B251E25716}" type="presParOf" srcId="{849E8A8D-A625-4DD9-9579-91BB124FE21A}" destId="{AE890D02-E63E-4ECF-8E59-CAF33FCE6324}" srcOrd="3" destOrd="0" presId="urn:microsoft.com/office/officeart/2005/8/layout/pyramid2"/>
    <dgm:cxn modelId="{4F0E02D6-3D69-472A-B9A2-8286B75176FB}" type="presParOf" srcId="{849E8A8D-A625-4DD9-9579-91BB124FE21A}" destId="{529FB274-FB3D-4A08-9548-035DFE790398}" srcOrd="4" destOrd="0" presId="urn:microsoft.com/office/officeart/2005/8/layout/pyramid2"/>
    <dgm:cxn modelId="{016FDE02-7651-458D-BA79-599CF275F0AB}" type="presParOf" srcId="{849E8A8D-A625-4DD9-9579-91BB124FE21A}" destId="{4F4DF249-65FC-4829-B9AA-43198B99570F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DF09DD-4994-4611-AEFA-694CE0722965}">
      <dsp:nvSpPr>
        <dsp:cNvPr id="0" name=""/>
        <dsp:cNvSpPr/>
      </dsp:nvSpPr>
      <dsp:spPr>
        <a:xfrm>
          <a:off x="1512371" y="0"/>
          <a:ext cx="4525963" cy="452596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B9C67D-66C1-4F86-A6B4-43CCA28B81A8}">
      <dsp:nvSpPr>
        <dsp:cNvPr id="0" name=""/>
        <dsp:cNvSpPr/>
      </dsp:nvSpPr>
      <dsp:spPr>
        <a:xfrm>
          <a:off x="3886202" y="1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4000" kern="1200" dirty="0" smtClean="0"/>
            <a:t>Objectives</a:t>
          </a:r>
          <a:endParaRPr lang="pt-PT" sz="4000" kern="1200" dirty="0"/>
        </a:p>
      </dsp:txBody>
      <dsp:txXfrm>
        <a:off x="3938502" y="52301"/>
        <a:ext cx="2837275" cy="966780"/>
      </dsp:txXfrm>
    </dsp:sp>
    <dsp:sp modelId="{026D66B4-EE45-4315-972A-79185BBE6E5E}">
      <dsp:nvSpPr>
        <dsp:cNvPr id="0" name=""/>
        <dsp:cNvSpPr/>
      </dsp:nvSpPr>
      <dsp:spPr>
        <a:xfrm>
          <a:off x="13" y="3428996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noProof="0" dirty="0" smtClean="0"/>
            <a:t>Technology</a:t>
          </a:r>
          <a:endParaRPr lang="en-US" sz="4000" kern="1200" noProof="0" dirty="0"/>
        </a:p>
      </dsp:txBody>
      <dsp:txXfrm>
        <a:off x="52313" y="3481296"/>
        <a:ext cx="2837275" cy="966780"/>
      </dsp:txXfrm>
    </dsp:sp>
    <dsp:sp modelId="{529FB274-FB3D-4A08-9548-035DFE790398}">
      <dsp:nvSpPr>
        <dsp:cNvPr id="0" name=""/>
        <dsp:cNvSpPr/>
      </dsp:nvSpPr>
      <dsp:spPr>
        <a:xfrm>
          <a:off x="5257793" y="3428996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noProof="0" dirty="0" smtClean="0"/>
            <a:t>User</a:t>
          </a:r>
          <a:endParaRPr lang="en-US" sz="4000" kern="1200" noProof="0" dirty="0"/>
        </a:p>
      </dsp:txBody>
      <dsp:txXfrm>
        <a:off x="5310093" y="3481296"/>
        <a:ext cx="2837275" cy="9667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58C13F-7FCE-4B59-9543-1A1CE5D42323}" type="datetimeFigureOut">
              <a:rPr lang="pt-PT" smtClean="0"/>
              <a:pPr/>
              <a:t>28-11-2014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0F8EB2-87D4-46C8-8A47-2FFD28816A85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33203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F8EB2-87D4-46C8-8A47-2FFD28816A85}" type="slidenum">
              <a:rPr lang="pt-PT" smtClean="0"/>
              <a:pPr/>
              <a:t>1</a:t>
            </a:fld>
            <a:endParaRPr lang="pt-P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F8EB2-87D4-46C8-8A47-2FFD28816A85}" type="slidenum">
              <a:rPr lang="pt-PT" smtClean="0"/>
              <a:pPr/>
              <a:t>2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F0839-6D76-4F71-9CD3-141DD9E69E4E}" type="datetime1">
              <a:rPr lang="en-US" smtClean="0"/>
              <a:t>11/28/2014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 14/15 - T0.3 - So you want to design an HCI system?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101E8-92DD-427E-A014-1773FC7A4C5B}" type="datetime1">
              <a:rPr lang="en-US" smtClean="0"/>
              <a:t>11/28/2014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 14/15 - T0.3 - So you want to design an HCI system?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4E404-68FF-4ABA-AF50-6B9BDE75FD1D}" type="datetime1">
              <a:rPr lang="en-US" smtClean="0"/>
              <a:t>11/28/2014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 14/15 - T0.3 - So you want to design an HCI system?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CCBE7-D45A-4576-A6F2-07930A3A9A2F}" type="datetime1">
              <a:rPr lang="en-US" smtClean="0"/>
              <a:t>11/28/2014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 14/15 - T0.3 - So you want to design an HCI system?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B976F-ECD8-43C0-9EAE-BD90D75C0B1A}" type="datetime1">
              <a:rPr lang="en-US" smtClean="0"/>
              <a:t>11/28/2014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 14/15 - T0.3 - So you want to design an HCI system?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F0292-F448-44D5-ACE4-AF764EACE6E1}" type="datetime1">
              <a:rPr lang="en-US" smtClean="0"/>
              <a:t>11/28/2014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 14/15 - T0.3 - So you want to design an HCI system?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ACC1D-C0F5-4D75-BE3F-6AEE8A61E34E}" type="datetime1">
              <a:rPr lang="en-US" smtClean="0"/>
              <a:t>11/28/2014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 14/15 - T0.3 - So you want to design an HCI system?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002E9-1C79-4C1B-B19A-41B1A4C63190}" type="datetime1">
              <a:rPr lang="en-US" smtClean="0"/>
              <a:t>11/28/2014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 14/15 - T0.3 - So you want to design an HCI system?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9370F-E21C-4D19-A880-3FA42B355925}" type="datetime1">
              <a:rPr lang="en-US" smtClean="0"/>
              <a:t>11/28/2014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 14/15 - T0.3 - So you want to design an HCI system?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A4D3B-7548-4469-ADEF-F20CB3DE8829}" type="datetime1">
              <a:rPr lang="en-US" smtClean="0"/>
              <a:t>11/28/2014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 14/15 - T0.3 - So you want to design an HCI system?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1DFD1-0E75-467F-9B80-BE1EFE2A366A}" type="datetime1">
              <a:rPr lang="en-US" smtClean="0"/>
              <a:t>11/28/2014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 14/15 - T0.3 - So you want to design an HCI system?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DFCCD-AA14-4CFF-9496-DFFB24251845}" type="datetime1">
              <a:rPr lang="en-US" smtClean="0"/>
              <a:t>11/28/2014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SIM 14/15 - T0.3 - So you want to design an HCI system?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5C66F-FC7B-4C52-931F-EAABACA1C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SIM 14/15 </a:t>
            </a:r>
            <a:r>
              <a:rPr lang="en-US" dirty="0" smtClean="0"/>
              <a:t>– T0.3</a:t>
            </a:r>
            <a:br>
              <a:rPr lang="en-US" dirty="0" smtClean="0"/>
            </a:br>
            <a:r>
              <a:rPr lang="en-US" dirty="0" smtClean="0"/>
              <a:t>So you want to design an Interactive System?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 dirty="0" smtClean="0"/>
          </a:p>
          <a:p>
            <a:r>
              <a:rPr lang="pt-PT" dirty="0" smtClean="0"/>
              <a:t>Miguel Coimbra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But… how can I do this?</a:t>
            </a:r>
            <a:endParaRPr lang="en-US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 creative. Get on the field and dig</a:t>
            </a:r>
          </a:p>
          <a:p>
            <a:pPr lvl="1"/>
            <a:r>
              <a:rPr lang="en-US" dirty="0" smtClean="0"/>
              <a:t>The web is powerful</a:t>
            </a:r>
          </a:p>
          <a:p>
            <a:pPr lvl="1"/>
            <a:r>
              <a:rPr lang="en-US" dirty="0" smtClean="0"/>
              <a:t>Do you know anyone with a stakeholder profile?</a:t>
            </a:r>
          </a:p>
          <a:p>
            <a:pPr lvl="1"/>
            <a:r>
              <a:rPr lang="en-US" dirty="0" smtClean="0"/>
              <a:t>Find contacts of final users: ask your lecturer, ask your family/friend, pick up the phone and call institutions, do something!</a:t>
            </a:r>
          </a:p>
          <a:p>
            <a:pPr lvl="2"/>
            <a:r>
              <a:rPr lang="en-US" dirty="0" smtClean="0"/>
              <a:t>Remember: You are a student of the University of Porto. You are responsible for upholding the University’s reputation. Do not only be tenacious. Always be respectful.</a:t>
            </a:r>
            <a:endParaRPr lang="en-US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 14/15 - T0.3 - So you want to design an HCI system?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T3: Conceptual design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Mental models</a:t>
            </a:r>
          </a:p>
          <a:p>
            <a:pPr lvl="1"/>
            <a:r>
              <a:rPr lang="en-US" dirty="0" smtClean="0"/>
              <a:t>Design the system</a:t>
            </a:r>
          </a:p>
          <a:p>
            <a:pPr lvl="2"/>
            <a:r>
              <a:rPr lang="en-US" dirty="0" smtClean="0"/>
              <a:t>Define how the system </a:t>
            </a:r>
            <a:r>
              <a:rPr lang="en-US" u="sng" dirty="0" smtClean="0"/>
              <a:t>really is</a:t>
            </a:r>
          </a:p>
          <a:p>
            <a:pPr lvl="1"/>
            <a:r>
              <a:rPr lang="en-US" dirty="0" smtClean="0"/>
              <a:t>Build a conceptual model</a:t>
            </a:r>
          </a:p>
          <a:p>
            <a:pPr lvl="2"/>
            <a:r>
              <a:rPr lang="en-US" dirty="0" smtClean="0"/>
              <a:t>Define how you </a:t>
            </a:r>
            <a:r>
              <a:rPr lang="en-US" u="sng" dirty="0" smtClean="0"/>
              <a:t>want</a:t>
            </a:r>
            <a:r>
              <a:rPr lang="en-US" dirty="0" smtClean="0"/>
              <a:t> the user to see the system</a:t>
            </a:r>
          </a:p>
          <a:p>
            <a:pPr lvl="1"/>
            <a:r>
              <a:rPr lang="en-US" dirty="0" smtClean="0"/>
              <a:t>Build a system image</a:t>
            </a:r>
          </a:p>
          <a:p>
            <a:pPr lvl="2"/>
            <a:r>
              <a:rPr lang="en-US" u="sng" dirty="0" smtClean="0"/>
              <a:t>Define an image </a:t>
            </a:r>
            <a:r>
              <a:rPr lang="en-US" dirty="0" smtClean="0"/>
              <a:t>that will make the user create the intended conceptual model</a:t>
            </a:r>
          </a:p>
          <a:p>
            <a:pPr>
              <a:buNone/>
            </a:pPr>
            <a:r>
              <a:rPr lang="en-US" dirty="0" smtClean="0"/>
              <a:t>Tip: Use a cheap prototype. Paper or a simple GUI will do</a:t>
            </a:r>
          </a:p>
          <a:p>
            <a:pPr lvl="2"/>
            <a:endParaRPr lang="en-US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 14/15 - T0.3 - So you want to design an HCI system?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T4: Evaluation</a:t>
            </a:r>
            <a:endParaRPr lang="en-US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will you know that your conceptual model is good?</a:t>
            </a:r>
          </a:p>
          <a:p>
            <a:r>
              <a:rPr lang="en-US" dirty="0" smtClean="0"/>
              <a:t>How will you know that your system image is good?</a:t>
            </a:r>
          </a:p>
          <a:p>
            <a:r>
              <a:rPr lang="en-US" dirty="0" smtClean="0"/>
              <a:t>Evaluate!</a:t>
            </a:r>
          </a:p>
          <a:p>
            <a:pPr lvl="1"/>
            <a:r>
              <a:rPr lang="en-US" dirty="0" smtClean="0"/>
              <a:t>Prototype (cheap!)</a:t>
            </a:r>
          </a:p>
          <a:p>
            <a:pPr lvl="1"/>
            <a:r>
              <a:rPr lang="en-US" dirty="0" smtClean="0"/>
              <a:t>Use adequate evaluation measures</a:t>
            </a: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 14/15 - T0.3 - So you want to design an HCI system?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tips</a:t>
            </a:r>
            <a:endParaRPr lang="en-US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Plan ahead! </a:t>
            </a:r>
          </a:p>
          <a:p>
            <a:r>
              <a:rPr lang="en-US" dirty="0" smtClean="0"/>
              <a:t>Whenever possible, use solid well-studied methodologies</a:t>
            </a:r>
          </a:p>
          <a:p>
            <a:pPr lvl="1"/>
            <a:r>
              <a:rPr lang="en-US" dirty="0" smtClean="0"/>
              <a:t>Conceptual design, contextual inquiries, horizontal prototypes, semi-structured interviews, discount evaluation methods, etc.</a:t>
            </a:r>
          </a:p>
          <a:p>
            <a:r>
              <a:rPr lang="en-US" dirty="0" smtClean="0"/>
              <a:t>Pay attention in class and use the slides for reference!</a:t>
            </a:r>
          </a:p>
          <a:p>
            <a:r>
              <a:rPr lang="en-US" dirty="0" smtClean="0"/>
              <a:t>Use tutorial classes to discuss your project with your lecturer</a:t>
            </a:r>
            <a:endParaRPr lang="en-US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 14/15 - T0.3 - So you want to design an HCI system?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do you mean?</a:t>
            </a:r>
            <a:endParaRPr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want to pass the course</a:t>
            </a:r>
          </a:p>
          <a:p>
            <a:pPr algn="ctr">
              <a:buNone/>
            </a:pPr>
            <a:r>
              <a:rPr lang="en-US" dirty="0" smtClean="0"/>
              <a:t>So</a:t>
            </a:r>
          </a:p>
          <a:p>
            <a:r>
              <a:rPr lang="en-US" dirty="0" smtClean="0"/>
              <a:t>You need to do a nice course project, which involves HCI design</a:t>
            </a:r>
          </a:p>
          <a:p>
            <a:pPr algn="ctr">
              <a:buNone/>
            </a:pPr>
            <a:r>
              <a:rPr lang="en-US" dirty="0" smtClean="0"/>
              <a:t>But…</a:t>
            </a:r>
          </a:p>
          <a:p>
            <a:r>
              <a:rPr lang="en-US" dirty="0" smtClean="0"/>
              <a:t>You don’t know where to start!</a:t>
            </a:r>
          </a:p>
          <a:p>
            <a:pPr>
              <a:buNone/>
            </a:pPr>
            <a:r>
              <a:rPr lang="en-US" dirty="0" smtClean="0"/>
              <a:t>Read on: This is for you</a:t>
            </a: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 14/15 - T0.3 - So you want to design an HCI system?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The Secret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Plan ahead!</a:t>
            </a:r>
          </a:p>
          <a:p>
            <a:pPr lvl="1"/>
            <a:r>
              <a:rPr lang="en-US" dirty="0" smtClean="0"/>
              <a:t>Break everything into small steps so things become manageable</a:t>
            </a:r>
          </a:p>
          <a:p>
            <a:r>
              <a:rPr lang="en-US" dirty="0" smtClean="0"/>
              <a:t>Before you even begin to plan:</a:t>
            </a:r>
          </a:p>
          <a:p>
            <a:pPr lvl="1"/>
            <a:r>
              <a:rPr lang="en-US" dirty="0" smtClean="0"/>
              <a:t>Choose a group (you need 3 people)</a:t>
            </a:r>
          </a:p>
          <a:p>
            <a:pPr lvl="1"/>
            <a:r>
              <a:rPr lang="en-US" dirty="0" smtClean="0"/>
              <a:t>Choose a topic (one that </a:t>
            </a:r>
            <a:r>
              <a:rPr lang="en-US" u="sng" dirty="0" smtClean="0"/>
              <a:t>everyone</a:t>
            </a:r>
            <a:r>
              <a:rPr lang="en-US" dirty="0" smtClean="0"/>
              <a:t> is comfortable with)</a:t>
            </a:r>
          </a:p>
          <a:p>
            <a:pPr lvl="1"/>
            <a:r>
              <a:rPr lang="en-US" dirty="0" smtClean="0"/>
              <a:t>Discuss group management (meetings, contacts, etc.)</a:t>
            </a: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 14/15 - T0.3 - So you want to design an HCI system?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Tasks</a:t>
            </a:r>
            <a:endParaRPr lang="en-US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Advice: Perform tasks using this sequence</a:t>
            </a:r>
          </a:p>
          <a:p>
            <a:r>
              <a:rPr lang="en-US" dirty="0" smtClean="0"/>
              <a:t>T1: Identify the stakeholders</a:t>
            </a:r>
          </a:p>
          <a:p>
            <a:r>
              <a:rPr lang="en-US" dirty="0" smtClean="0"/>
              <a:t>T2: Initial studies</a:t>
            </a:r>
          </a:p>
          <a:p>
            <a:r>
              <a:rPr lang="en-US" dirty="0" smtClean="0"/>
              <a:t>T3: Conceptual design</a:t>
            </a:r>
          </a:p>
          <a:p>
            <a:r>
              <a:rPr lang="en-US" dirty="0" smtClean="0"/>
              <a:t>T4: Evaluation</a:t>
            </a: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 14/15 - T0.3 - So you want to design an HCI system?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T1: Identify the stakeholders</a:t>
            </a:r>
            <a:endParaRPr lang="en-US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Stakeholders are everyone who cares about the system</a:t>
            </a:r>
          </a:p>
          <a:p>
            <a:r>
              <a:rPr lang="en-US" dirty="0" smtClean="0"/>
              <a:t>Think:</a:t>
            </a:r>
          </a:p>
          <a:p>
            <a:pPr lvl="1"/>
            <a:r>
              <a:rPr lang="en-US" dirty="0" smtClean="0"/>
              <a:t>Who is going to use it?</a:t>
            </a:r>
          </a:p>
          <a:p>
            <a:pPr lvl="1"/>
            <a:r>
              <a:rPr lang="en-US" dirty="0" smtClean="0"/>
              <a:t>Who is going to build it?</a:t>
            </a:r>
          </a:p>
          <a:p>
            <a:pPr lvl="1"/>
            <a:r>
              <a:rPr lang="en-US" dirty="0" smtClean="0"/>
              <a:t>Who is going to sell it?</a:t>
            </a:r>
          </a:p>
          <a:p>
            <a:pPr lvl="1"/>
            <a:r>
              <a:rPr lang="en-US" dirty="0" smtClean="0"/>
              <a:t>Anyone else who might ‘care’</a:t>
            </a:r>
          </a:p>
          <a:p>
            <a:r>
              <a:rPr lang="en-US" dirty="0" smtClean="0"/>
              <a:t>How?</a:t>
            </a:r>
          </a:p>
          <a:p>
            <a:pPr lvl="1"/>
            <a:r>
              <a:rPr lang="en-US" dirty="0" smtClean="0"/>
              <a:t>Tips: Brainstorm within the group. Discuss it with your friends and colleagues. Write them down on a list</a:t>
            </a:r>
            <a:endParaRPr lang="en-US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 14/15 - T0.3 - So you want to design an HCI system?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as a negotiation process</a:t>
            </a:r>
            <a:endParaRPr lang="en-US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There are conflicting objectives in a design task.</a:t>
            </a:r>
          </a:p>
          <a:p>
            <a:r>
              <a:rPr lang="en-US" dirty="0" smtClean="0"/>
              <a:t>Stakeholders</a:t>
            </a:r>
          </a:p>
          <a:p>
            <a:pPr lvl="1"/>
            <a:r>
              <a:rPr lang="en-US" dirty="0" smtClean="0"/>
              <a:t>Simple: Consider the user as the single stakeholder</a:t>
            </a:r>
          </a:p>
          <a:p>
            <a:pPr lvl="1"/>
            <a:r>
              <a:rPr lang="en-US" dirty="0" smtClean="0"/>
              <a:t>Complex: Consider all stakeholders</a:t>
            </a:r>
          </a:p>
          <a:p>
            <a:pPr lvl="2"/>
            <a:r>
              <a:rPr lang="en-US" dirty="0" smtClean="0"/>
              <a:t>Too complex for this course!!</a:t>
            </a:r>
          </a:p>
          <a:p>
            <a:r>
              <a:rPr lang="en-US" dirty="0" smtClean="0"/>
              <a:t>System design</a:t>
            </a:r>
          </a:p>
          <a:p>
            <a:pPr lvl="1"/>
            <a:r>
              <a:rPr lang="en-US" dirty="0" smtClean="0"/>
              <a:t>Functional objectives must be met</a:t>
            </a:r>
          </a:p>
          <a:p>
            <a:pPr lvl="1"/>
            <a:r>
              <a:rPr lang="en-US" dirty="0" smtClean="0"/>
              <a:t>User limitations must be taken into account</a:t>
            </a:r>
          </a:p>
          <a:p>
            <a:pPr lvl="1"/>
            <a:r>
              <a:rPr lang="en-US" dirty="0" smtClean="0"/>
              <a:t>Technology limitations must be taken into account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 14/15 - T0.3 - So you want to design an HCI system?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Magic Triangle</a:t>
            </a:r>
            <a:endParaRPr lang="en-US" dirty="0"/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831503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 14/15 - T0.3 - So you want to design an HCI system?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 for your design</a:t>
            </a:r>
            <a:endParaRPr lang="en-US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Each of the three group elements studies one triangle corner</a:t>
            </a:r>
          </a:p>
          <a:p>
            <a:r>
              <a:rPr lang="en-US" dirty="0" smtClean="0"/>
              <a:t>Group meeting:</a:t>
            </a:r>
          </a:p>
          <a:p>
            <a:pPr lvl="1"/>
            <a:r>
              <a:rPr lang="en-US" dirty="0" smtClean="0"/>
              <a:t>Each member ‘defends’ one ‘corner’</a:t>
            </a:r>
          </a:p>
          <a:p>
            <a:pPr lvl="1"/>
            <a:r>
              <a:rPr lang="en-US" dirty="0" smtClean="0"/>
              <a:t>Group ‘negotiates’ a design solution</a:t>
            </a:r>
          </a:p>
          <a:p>
            <a:pPr lvl="1"/>
            <a:r>
              <a:rPr lang="en-US" dirty="0" smtClean="0"/>
              <a:t>The negotiation stops when all participants are satisfied with the compromise</a:t>
            </a:r>
          </a:p>
          <a:p>
            <a:r>
              <a:rPr lang="en-US" dirty="0" smtClean="0"/>
              <a:t>Suggestion: This works better if one of you is the ‘boss’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 14/15 - T0.3 - So you want to design an HCI system?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T2: Initial Studies</a:t>
            </a:r>
            <a:endParaRPr lang="en-US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User</a:t>
            </a:r>
          </a:p>
          <a:p>
            <a:pPr lvl="1"/>
            <a:r>
              <a:rPr lang="en-US" dirty="0" smtClean="0"/>
              <a:t>What does the user know? What does he want? What is he capable of doing? What metaphors does he recognize? What is his technological awareness?</a:t>
            </a:r>
          </a:p>
          <a:p>
            <a:r>
              <a:rPr lang="en-US" dirty="0" smtClean="0"/>
              <a:t>Technology</a:t>
            </a:r>
          </a:p>
          <a:p>
            <a:pPr lvl="1"/>
            <a:r>
              <a:rPr lang="en-US" dirty="0" smtClean="0"/>
              <a:t>What technology can I use? What characteristics does it have? What alternatives can I find?</a:t>
            </a:r>
          </a:p>
          <a:p>
            <a:r>
              <a:rPr lang="en-US" dirty="0" smtClean="0"/>
              <a:t>Objectives</a:t>
            </a:r>
          </a:p>
          <a:p>
            <a:pPr lvl="1"/>
            <a:r>
              <a:rPr lang="en-US" dirty="0" smtClean="0"/>
              <a:t>What should the system do? Is something critical? Is something optional? What are the priorities of the various objectives?</a:t>
            </a:r>
            <a:endParaRPr lang="en-US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 14/15 - T0.3 - So you want to design an HCI system?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51</TotalTime>
  <Words>788</Words>
  <Application>Microsoft Office PowerPoint</Application>
  <PresentationFormat>On-screen Show (4:3)</PresentationFormat>
  <Paragraphs>102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SIM 14/15 – T0.3 So you want to design an Interactive System?</vt:lpstr>
      <vt:lpstr>What do you mean?</vt:lpstr>
      <vt:lpstr>The Secret</vt:lpstr>
      <vt:lpstr>Tasks</vt:lpstr>
      <vt:lpstr>T1: Identify the stakeholders</vt:lpstr>
      <vt:lpstr>Design as a negotiation process</vt:lpstr>
      <vt:lpstr>The Magic Triangle</vt:lpstr>
      <vt:lpstr>Tips for your design</vt:lpstr>
      <vt:lpstr>T2: Initial Studies</vt:lpstr>
      <vt:lpstr>But… how can I do this?</vt:lpstr>
      <vt:lpstr>T3: Conceptual design</vt:lpstr>
      <vt:lpstr>T4: Evaluation</vt:lpstr>
      <vt:lpstr>Final tips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 you want to design an HCI system?</dc:title>
  <dc:creator>mcoimbra</dc:creator>
  <cp:lastModifiedBy>mcoimbra</cp:lastModifiedBy>
  <cp:revision>35</cp:revision>
  <dcterms:modified xsi:type="dcterms:W3CDTF">2014-11-28T11:48:27Z</dcterms:modified>
</cp:coreProperties>
</file>