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22"/>
  </p:notesMasterIdLst>
  <p:sldIdLst>
    <p:sldId id="270" r:id="rId2"/>
    <p:sldId id="486" r:id="rId3"/>
    <p:sldId id="490" r:id="rId4"/>
    <p:sldId id="489" r:id="rId5"/>
    <p:sldId id="547" r:id="rId6"/>
    <p:sldId id="487" r:id="rId7"/>
    <p:sldId id="492" r:id="rId8"/>
    <p:sldId id="493" r:id="rId9"/>
    <p:sldId id="494" r:id="rId10"/>
    <p:sldId id="495" r:id="rId11"/>
    <p:sldId id="497" r:id="rId12"/>
    <p:sldId id="498" r:id="rId13"/>
    <p:sldId id="293" r:id="rId14"/>
    <p:sldId id="297" r:id="rId15"/>
    <p:sldId id="499" r:id="rId16"/>
    <p:sldId id="502" r:id="rId17"/>
    <p:sldId id="503" r:id="rId18"/>
    <p:sldId id="504" r:id="rId19"/>
    <p:sldId id="507" r:id="rId20"/>
    <p:sldId id="500" r:id="rId21"/>
    <p:sldId id="540" r:id="rId22"/>
    <p:sldId id="541" r:id="rId23"/>
    <p:sldId id="548" r:id="rId24"/>
    <p:sldId id="509" r:id="rId25"/>
    <p:sldId id="510" r:id="rId26"/>
    <p:sldId id="511" r:id="rId27"/>
    <p:sldId id="513" r:id="rId28"/>
    <p:sldId id="516" r:id="rId29"/>
    <p:sldId id="517" r:id="rId30"/>
    <p:sldId id="518" r:id="rId31"/>
    <p:sldId id="519" r:id="rId32"/>
    <p:sldId id="524" r:id="rId33"/>
    <p:sldId id="525" r:id="rId34"/>
    <p:sldId id="529" r:id="rId35"/>
    <p:sldId id="533" r:id="rId36"/>
    <p:sldId id="535" r:id="rId37"/>
    <p:sldId id="537" r:id="rId38"/>
    <p:sldId id="538" r:id="rId39"/>
    <p:sldId id="501" r:id="rId40"/>
    <p:sldId id="310" r:id="rId41"/>
    <p:sldId id="312" r:id="rId42"/>
    <p:sldId id="313" r:id="rId43"/>
    <p:sldId id="315" r:id="rId44"/>
    <p:sldId id="317" r:id="rId45"/>
    <p:sldId id="322" r:id="rId46"/>
    <p:sldId id="326" r:id="rId47"/>
    <p:sldId id="330" r:id="rId48"/>
    <p:sldId id="331" r:id="rId49"/>
    <p:sldId id="337" r:id="rId50"/>
    <p:sldId id="379" r:id="rId51"/>
    <p:sldId id="542" r:id="rId52"/>
    <p:sldId id="382" r:id="rId53"/>
    <p:sldId id="383" r:id="rId54"/>
    <p:sldId id="384" r:id="rId55"/>
    <p:sldId id="385" r:id="rId56"/>
    <p:sldId id="386" r:id="rId57"/>
    <p:sldId id="388" r:id="rId58"/>
    <p:sldId id="389" r:id="rId59"/>
    <p:sldId id="390" r:id="rId60"/>
    <p:sldId id="391" r:id="rId61"/>
    <p:sldId id="395" r:id="rId62"/>
    <p:sldId id="402" r:id="rId63"/>
    <p:sldId id="403" r:id="rId64"/>
    <p:sldId id="404" r:id="rId65"/>
    <p:sldId id="405" r:id="rId66"/>
    <p:sldId id="406" r:id="rId67"/>
    <p:sldId id="407" r:id="rId68"/>
    <p:sldId id="408" r:id="rId69"/>
    <p:sldId id="409" r:id="rId70"/>
    <p:sldId id="410" r:id="rId71"/>
    <p:sldId id="417" r:id="rId72"/>
    <p:sldId id="419" r:id="rId73"/>
    <p:sldId id="549" r:id="rId74"/>
    <p:sldId id="550" r:id="rId75"/>
    <p:sldId id="424" r:id="rId76"/>
    <p:sldId id="425" r:id="rId77"/>
    <p:sldId id="426" r:id="rId78"/>
    <p:sldId id="427" r:id="rId79"/>
    <p:sldId id="428" r:id="rId80"/>
    <p:sldId id="430" r:id="rId81"/>
    <p:sldId id="431" r:id="rId82"/>
    <p:sldId id="432" r:id="rId83"/>
    <p:sldId id="546" r:id="rId84"/>
    <p:sldId id="545" r:id="rId85"/>
    <p:sldId id="543" r:id="rId86"/>
    <p:sldId id="433" r:id="rId87"/>
    <p:sldId id="434" r:id="rId88"/>
    <p:sldId id="551" r:id="rId89"/>
    <p:sldId id="437" r:id="rId90"/>
    <p:sldId id="438" r:id="rId91"/>
    <p:sldId id="442" r:id="rId92"/>
    <p:sldId id="544" r:id="rId93"/>
    <p:sldId id="459" r:id="rId94"/>
    <p:sldId id="552" r:id="rId95"/>
    <p:sldId id="460" r:id="rId96"/>
    <p:sldId id="461" r:id="rId97"/>
    <p:sldId id="462" r:id="rId98"/>
    <p:sldId id="463" r:id="rId99"/>
    <p:sldId id="464" r:id="rId100"/>
    <p:sldId id="465" r:id="rId101"/>
    <p:sldId id="466" r:id="rId102"/>
    <p:sldId id="467" r:id="rId103"/>
    <p:sldId id="468" r:id="rId104"/>
    <p:sldId id="469" r:id="rId105"/>
    <p:sldId id="470" r:id="rId106"/>
    <p:sldId id="471" r:id="rId107"/>
    <p:sldId id="472" r:id="rId108"/>
    <p:sldId id="473" r:id="rId109"/>
    <p:sldId id="474" r:id="rId110"/>
    <p:sldId id="475" r:id="rId111"/>
    <p:sldId id="476" r:id="rId112"/>
    <p:sldId id="477" r:id="rId113"/>
    <p:sldId id="478" r:id="rId114"/>
    <p:sldId id="479" r:id="rId115"/>
    <p:sldId id="480" r:id="rId116"/>
    <p:sldId id="481" r:id="rId117"/>
    <p:sldId id="482" r:id="rId118"/>
    <p:sldId id="483" r:id="rId119"/>
    <p:sldId id="484" r:id="rId120"/>
    <p:sldId id="485" r:id="rId121"/>
  </p:sldIdLst>
  <p:sldSz cx="9144000" cy="6858000" type="screen4x3"/>
  <p:notesSz cx="7099300" cy="10234613"/>
  <p:defaultTextStyle>
    <a:defPPr>
      <a:defRPr lang="pt-PT"/>
    </a:defPPr>
    <a:lvl1pPr algn="ctr" rtl="0" fontAlgn="base">
      <a:spcBef>
        <a:spcPct val="0"/>
      </a:spcBef>
      <a:spcAft>
        <a:spcPct val="0"/>
      </a:spcAft>
      <a:defRPr sz="2400" kern="1200">
        <a:solidFill>
          <a:schemeClr val="tx1"/>
        </a:solidFill>
        <a:latin typeface="Arial" charset="0"/>
        <a:ea typeface="+mn-ea"/>
        <a:cs typeface="+mn-cs"/>
      </a:defRPr>
    </a:lvl1pPr>
    <a:lvl2pPr marL="457200" algn="ctr" rtl="0" fontAlgn="base">
      <a:spcBef>
        <a:spcPct val="0"/>
      </a:spcBef>
      <a:spcAft>
        <a:spcPct val="0"/>
      </a:spcAft>
      <a:defRPr sz="2400" kern="1200">
        <a:solidFill>
          <a:schemeClr val="tx1"/>
        </a:solidFill>
        <a:latin typeface="Arial" charset="0"/>
        <a:ea typeface="+mn-ea"/>
        <a:cs typeface="+mn-cs"/>
      </a:defRPr>
    </a:lvl2pPr>
    <a:lvl3pPr marL="914400" algn="ctr" rtl="0" fontAlgn="base">
      <a:spcBef>
        <a:spcPct val="0"/>
      </a:spcBef>
      <a:spcAft>
        <a:spcPct val="0"/>
      </a:spcAft>
      <a:defRPr sz="2400" kern="1200">
        <a:solidFill>
          <a:schemeClr val="tx1"/>
        </a:solidFill>
        <a:latin typeface="Arial" charset="0"/>
        <a:ea typeface="+mn-ea"/>
        <a:cs typeface="+mn-cs"/>
      </a:defRPr>
    </a:lvl3pPr>
    <a:lvl4pPr marL="1371600" algn="ctr" rtl="0" fontAlgn="base">
      <a:spcBef>
        <a:spcPct val="0"/>
      </a:spcBef>
      <a:spcAft>
        <a:spcPct val="0"/>
      </a:spcAft>
      <a:defRPr sz="2400" kern="1200">
        <a:solidFill>
          <a:schemeClr val="tx1"/>
        </a:solidFill>
        <a:latin typeface="Arial" charset="0"/>
        <a:ea typeface="+mn-ea"/>
        <a:cs typeface="+mn-cs"/>
      </a:defRPr>
    </a:lvl4pPr>
    <a:lvl5pPr marL="1828800" algn="ctr"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8F8F8"/>
    <a:srgbClr val="993300"/>
    <a:srgbClr val="C78383"/>
    <a:srgbClr val="990000"/>
    <a:srgbClr val="CC6600"/>
    <a:srgbClr val="FF99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1" autoAdjust="0"/>
    <p:restoredTop sz="94714" autoAdjust="0"/>
  </p:normalViewPr>
  <p:slideViewPr>
    <p:cSldViewPr>
      <p:cViewPr varScale="1">
        <p:scale>
          <a:sx n="111" d="100"/>
          <a:sy n="111" d="100"/>
        </p:scale>
        <p:origin x="-1578" y="-78"/>
      </p:cViewPr>
      <p:guideLst>
        <p:guide orient="horz" pos="2160"/>
        <p:guide pos="2880"/>
      </p:guideLst>
    </p:cSldViewPr>
  </p:slideViewPr>
  <p:outlineViewPr>
    <p:cViewPr>
      <p:scale>
        <a:sx n="33" d="100"/>
        <a:sy n="33" d="100"/>
      </p:scale>
      <p:origin x="36" y="242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236" y="-9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defTabSz="990600">
              <a:defRPr sz="1300"/>
            </a:lvl1pPr>
          </a:lstStyle>
          <a:p>
            <a:pPr>
              <a:defRPr/>
            </a:pPr>
            <a:endParaRPr lang="pt-PT"/>
          </a:p>
        </p:txBody>
      </p:sp>
      <p:sp>
        <p:nvSpPr>
          <p:cNvPr id="5123"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lvl1pPr>
          </a:lstStyle>
          <a:p>
            <a:pPr>
              <a:defRPr/>
            </a:pPr>
            <a:endParaRPr lang="pt-PT"/>
          </a:p>
        </p:txBody>
      </p:sp>
      <p:sp>
        <p:nvSpPr>
          <p:cNvPr id="4100"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pt-PT" noProof="0" smtClean="0"/>
              <a:t>Clique para editar os estilos de texto do modelo global</a:t>
            </a:r>
          </a:p>
          <a:p>
            <a:pPr lvl="1"/>
            <a:r>
              <a:rPr lang="pt-PT" noProof="0" smtClean="0"/>
              <a:t>Segundo nível</a:t>
            </a:r>
          </a:p>
          <a:p>
            <a:pPr lvl="2"/>
            <a:r>
              <a:rPr lang="pt-PT" noProof="0" smtClean="0"/>
              <a:t>Terceiro nível</a:t>
            </a:r>
          </a:p>
          <a:p>
            <a:pPr lvl="3"/>
            <a:r>
              <a:rPr lang="pt-PT" noProof="0" smtClean="0"/>
              <a:t>Quarto nível</a:t>
            </a:r>
          </a:p>
          <a:p>
            <a:pPr lvl="4"/>
            <a:r>
              <a:rPr lang="pt-PT" noProof="0" smtClean="0"/>
              <a:t>Quinto nível</a:t>
            </a:r>
          </a:p>
        </p:txBody>
      </p:sp>
      <p:sp>
        <p:nvSpPr>
          <p:cNvPr id="5126"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defTabSz="990600">
              <a:defRPr sz="1300"/>
            </a:lvl1pPr>
          </a:lstStyle>
          <a:p>
            <a:pPr>
              <a:defRPr/>
            </a:pPr>
            <a:endParaRPr lang="pt-PT"/>
          </a:p>
        </p:txBody>
      </p:sp>
      <p:sp>
        <p:nvSpPr>
          <p:cNvPr id="5127"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lvl1pPr>
          </a:lstStyle>
          <a:p>
            <a:pPr>
              <a:defRPr/>
            </a:pPr>
            <a:fld id="{F4B72873-9F24-4244-B22B-4877DD9A62ED}" type="slidenum">
              <a:rPr lang="pt-PT"/>
              <a:pPr>
                <a:defRPr/>
              </a:pPr>
              <a:t>‹#›</a:t>
            </a:fld>
            <a:endParaRPr lang="pt-PT"/>
          </a:p>
        </p:txBody>
      </p:sp>
    </p:spTree>
    <p:extLst>
      <p:ext uri="{BB962C8B-B14F-4D97-AF65-F5344CB8AC3E}">
        <p14:creationId xmlns:p14="http://schemas.microsoft.com/office/powerpoint/2010/main" val="21101262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92188" y="777875"/>
            <a:ext cx="5114925" cy="38369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9961" y="4861354"/>
            <a:ext cx="5679346" cy="4519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pt-P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92188" y="777875"/>
            <a:ext cx="5114925" cy="38369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9961" y="4861354"/>
            <a:ext cx="5679346" cy="4519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92188" y="777875"/>
            <a:ext cx="5114925" cy="38369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9961" y="4861354"/>
            <a:ext cx="5679346" cy="4519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92188" y="777875"/>
            <a:ext cx="5114925" cy="38369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9961" y="4861354"/>
            <a:ext cx="5679346" cy="4519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92188" y="777875"/>
            <a:ext cx="5114925" cy="38369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9961" y="4861354"/>
            <a:ext cx="5679346" cy="4519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92188" y="777875"/>
            <a:ext cx="5114925" cy="38369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9961" y="4861354"/>
            <a:ext cx="5679346" cy="4519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92188" y="777875"/>
            <a:ext cx="5114925" cy="38369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9961" y="4861354"/>
            <a:ext cx="5679346" cy="4519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92188" y="777875"/>
            <a:ext cx="5114925" cy="38369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9961" y="4861354"/>
            <a:ext cx="5679346" cy="4519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92188" y="777875"/>
            <a:ext cx="5114925" cy="38369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9961" y="4861354"/>
            <a:ext cx="5679346" cy="4519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92188" y="777875"/>
            <a:ext cx="5114925" cy="38369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9961" y="4861354"/>
            <a:ext cx="5679346" cy="4519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92188" y="777875"/>
            <a:ext cx="5114925" cy="38369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9961" y="4861354"/>
            <a:ext cx="5679346" cy="4519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92188" y="777875"/>
            <a:ext cx="5114925" cy="38369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9961" y="4861354"/>
            <a:ext cx="5679346" cy="4519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pt-P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92188" y="777875"/>
            <a:ext cx="5114925" cy="38369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9961" y="4861354"/>
            <a:ext cx="5679346" cy="4519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92188" y="777875"/>
            <a:ext cx="5114925" cy="38369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9961" y="4861354"/>
            <a:ext cx="5679346" cy="4519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92188" y="777875"/>
            <a:ext cx="5114925" cy="38369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9961" y="4861354"/>
            <a:ext cx="5679346" cy="4519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92188" y="777875"/>
            <a:ext cx="5114925" cy="38369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9961" y="4861354"/>
            <a:ext cx="5679346" cy="4519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92188" y="777875"/>
            <a:ext cx="5114925" cy="38369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9961" y="4861354"/>
            <a:ext cx="5679346" cy="4519160"/>
          </a:xfrm>
        </p:spPr>
        <p:txBody>
          <a:bodyPr/>
          <a:lstStyle/>
          <a:p>
            <a:endParaRPr lang="pt-P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92188" y="777875"/>
            <a:ext cx="5114925" cy="38369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9961" y="4861354"/>
            <a:ext cx="5679346" cy="4519160"/>
          </a:xfrm>
        </p:spPr>
        <p:txBody>
          <a:bodyPr/>
          <a:lstStyle/>
          <a:p>
            <a:endParaRPr lang="pt-P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92188" y="777875"/>
            <a:ext cx="5114925" cy="38369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9961" y="4861354"/>
            <a:ext cx="5679346" cy="4519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pt-P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92188" y="777875"/>
            <a:ext cx="5114925" cy="38369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9961" y="4861354"/>
            <a:ext cx="5679346" cy="4519160"/>
          </a:xfrm>
        </p:spPr>
        <p:txBody>
          <a:bodyPr/>
          <a:lstStyle/>
          <a:p>
            <a:endParaRPr lang="pt-P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92188" y="777875"/>
            <a:ext cx="5114925" cy="38369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9961" y="4861354"/>
            <a:ext cx="5679346" cy="4519160"/>
          </a:xfrm>
        </p:spPr>
        <p:txBody>
          <a:bodyPr/>
          <a:lstStyle/>
          <a:p>
            <a:endParaRPr lang="pt-P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92188" y="777875"/>
            <a:ext cx="5114925" cy="38369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9961" y="4861354"/>
            <a:ext cx="5679346" cy="4519160"/>
          </a:xfrm>
        </p:spPr>
        <p:txBody>
          <a:bodyPr/>
          <a:lstStyle/>
          <a:p>
            <a:endParaRPr lang="pt-P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normAutofit/>
          </a:bodyPr>
          <a:lstStyle/>
          <a:p>
            <a:r>
              <a:rPr lang="en-US" dirty="0" smtClean="0"/>
              <a:t>In OpenGL,</a:t>
            </a:r>
            <a:r>
              <a:rPr lang="en-US" baseline="0" dirty="0" smtClean="0"/>
              <a:t> as in other graphics libraries, objects in the scene are composed of </a:t>
            </a:r>
            <a:r>
              <a:rPr lang="en-US" i="1" baseline="0" dirty="0" smtClean="0"/>
              <a:t>geometric primitives</a:t>
            </a:r>
            <a:r>
              <a:rPr lang="en-US" i="0" baseline="0" dirty="0" smtClean="0"/>
              <a:t>, which themselves are described by </a:t>
            </a:r>
            <a:r>
              <a:rPr lang="en-US" i="1" baseline="0" dirty="0" smtClean="0"/>
              <a:t>vertices</a:t>
            </a:r>
            <a:r>
              <a:rPr lang="en-US" i="0" baseline="0" dirty="0" smtClean="0"/>
              <a:t>.  A vertex in modern OpenGL is a collection of data values associated with a location in space.  Those data values might include colors, reflection information for lighting, or additional coordinates for use in texture mapping. Locations can be specified on 2, 3 or 4 dimensions but are stored in 4 dimensional </a:t>
            </a:r>
            <a:r>
              <a:rPr lang="en-US" i="1" baseline="0" dirty="0" smtClean="0"/>
              <a:t>homogeneous coordinates</a:t>
            </a:r>
            <a:r>
              <a:rPr lang="en-US" i="0" baseline="0" dirty="0" smtClean="0"/>
              <a:t>.</a:t>
            </a:r>
          </a:p>
          <a:p>
            <a:endParaRPr lang="en-US" i="0" baseline="0" dirty="0" smtClean="0"/>
          </a:p>
          <a:p>
            <a:r>
              <a:rPr lang="en-US" i="0" baseline="0" dirty="0" smtClean="0"/>
              <a:t>Vertices must be organized in OpenGL server-side objects called </a:t>
            </a:r>
            <a:r>
              <a:rPr lang="en-US" i="1" baseline="0" dirty="0" smtClean="0"/>
              <a:t>vertex buffer objects </a:t>
            </a:r>
            <a:r>
              <a:rPr lang="en-US" i="0" baseline="0" dirty="0" smtClean="0"/>
              <a:t>(also known </a:t>
            </a:r>
            <a:r>
              <a:rPr lang="en-US" i="0" baseline="0" dirty="0" err="1" smtClean="0"/>
              <a:t>as</a:t>
            </a:r>
            <a:r>
              <a:rPr lang="en-US" i="1" baseline="0" dirty="0" err="1" smtClean="0"/>
              <a:t>VBOs</a:t>
            </a:r>
            <a:r>
              <a:rPr lang="en-US" i="0" baseline="0" dirty="0" smtClean="0"/>
              <a:t>), which need to contain all of the vertex information for all of the primitives that you want to draw at one time.  VBOs can store vertex information in almost any format (i.e., an array-of-structures (</a:t>
            </a:r>
            <a:r>
              <a:rPr lang="en-US" i="0" baseline="0" dirty="0" err="1" smtClean="0"/>
              <a:t>AoS</a:t>
            </a:r>
            <a:r>
              <a:rPr lang="en-US" i="0" baseline="0" dirty="0" smtClean="0"/>
              <a:t>) each containing a single vertex’s information, or a structure-of-arrays (</a:t>
            </a:r>
            <a:r>
              <a:rPr lang="en-US" i="0" baseline="0" dirty="0" err="1" smtClean="0"/>
              <a:t>SoA</a:t>
            </a:r>
            <a:r>
              <a:rPr lang="en-US" i="0" baseline="0" dirty="0" smtClean="0"/>
              <a:t>) where all of the same “type” of data for a vertex is stored in a contiguous array, and the structure stores arrays for each attribute that a vertex can have).  The data within a VBO needs to be contiguous in memory, but doesn’t need to be tightly packed (i.e., data elements may be separated by any number of bytes, as long as the number of bytes between attributes is consistent).</a:t>
            </a:r>
          </a:p>
          <a:p>
            <a:endParaRPr lang="en-US" i="0" baseline="0" dirty="0" smtClean="0"/>
          </a:p>
          <a:p>
            <a:r>
              <a:rPr lang="en-US" i="0" baseline="0" dirty="0" smtClean="0"/>
              <a:t>VBOs are further required to be stored in </a:t>
            </a:r>
            <a:r>
              <a:rPr lang="en-US" i="1" baseline="0" dirty="0" smtClean="0"/>
              <a:t>vertex array objects</a:t>
            </a:r>
            <a:r>
              <a:rPr lang="en-US" i="0" baseline="0" dirty="0" smtClean="0"/>
              <a:t> (known as </a:t>
            </a:r>
            <a:r>
              <a:rPr lang="en-US" i="1" baseline="0" dirty="0" smtClean="0"/>
              <a:t>VAOs</a:t>
            </a:r>
            <a:r>
              <a:rPr lang="en-US" i="0" baseline="0" dirty="0" smtClean="0"/>
              <a:t>).  Since it may be the case that numerous VBOs are associated with a single object, VAOs simplify the management of the collection of VBOs.</a:t>
            </a:r>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20</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92188" y="777875"/>
            <a:ext cx="5114925" cy="38369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9961" y="4861354"/>
            <a:ext cx="5679346" cy="4519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pt-P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pPr>
              <a:defRPr/>
            </a:pPr>
            <a:fld id="{BD299318-B4A2-40C7-A2B3-196C2F19592F}" type="slidenum">
              <a:rPr lang="pt-PT" smtClean="0"/>
              <a:pPr>
                <a:defRPr/>
              </a:pPr>
              <a:t>110</a:t>
            </a:fld>
            <a:endParaRPr lang="pt-PT"/>
          </a:p>
        </p:txBody>
      </p:sp>
    </p:spTree>
    <p:extLst>
      <p:ext uri="{BB962C8B-B14F-4D97-AF65-F5344CB8AC3E}">
        <p14:creationId xmlns:p14="http://schemas.microsoft.com/office/powerpoint/2010/main" val="3727980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pPr>
              <a:defRPr/>
            </a:pPr>
            <a:fld id="{BD299318-B4A2-40C7-A2B3-196C2F19592F}" type="slidenum">
              <a:rPr lang="pt-PT" smtClean="0"/>
              <a:pPr>
                <a:defRPr/>
              </a:pPr>
              <a:t>32</a:t>
            </a:fld>
            <a:endParaRPr lang="pt-PT"/>
          </a:p>
        </p:txBody>
      </p:sp>
    </p:spTree>
    <p:extLst>
      <p:ext uri="{BB962C8B-B14F-4D97-AF65-F5344CB8AC3E}">
        <p14:creationId xmlns:p14="http://schemas.microsoft.com/office/powerpoint/2010/main" val="1818697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92188" y="777875"/>
            <a:ext cx="5114925" cy="38369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9961" y="4861354"/>
            <a:ext cx="5679346" cy="4519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pt-P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pPr>
              <a:defRPr/>
            </a:pPr>
            <a:fld id="{BD299318-B4A2-40C7-A2B3-196C2F19592F}" type="slidenum">
              <a:rPr lang="pt-PT" smtClean="0"/>
              <a:pPr>
                <a:defRPr/>
              </a:pPr>
              <a:t>48</a:t>
            </a:fld>
            <a:endParaRPr lang="pt-PT"/>
          </a:p>
        </p:txBody>
      </p:sp>
    </p:spTree>
    <p:extLst>
      <p:ext uri="{BB962C8B-B14F-4D97-AF65-F5344CB8AC3E}">
        <p14:creationId xmlns:p14="http://schemas.microsoft.com/office/powerpoint/2010/main" val="999281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92188" y="777875"/>
            <a:ext cx="5114925" cy="38369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9961" y="4861354"/>
            <a:ext cx="5679346" cy="4519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92188" y="777875"/>
            <a:ext cx="5114925" cy="38369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9961" y="4861354"/>
            <a:ext cx="5679346" cy="4519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92188" y="777875"/>
            <a:ext cx="5114925" cy="38369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09961" y="4861354"/>
            <a:ext cx="5679346" cy="4519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o de título">
    <p:spTree>
      <p:nvGrpSpPr>
        <p:cNvPr id="1" name=""/>
        <p:cNvGrpSpPr/>
        <p:nvPr/>
      </p:nvGrpSpPr>
      <p:grpSpPr>
        <a:xfrm>
          <a:off x="0" y="0"/>
          <a:ext cx="0" cy="0"/>
          <a:chOff x="0" y="0"/>
          <a:chExt cx="0" cy="0"/>
        </a:xfrm>
      </p:grpSpPr>
      <p:pic>
        <p:nvPicPr>
          <p:cNvPr id="4" name="Picture 1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388" y="6297613"/>
            <a:ext cx="1655762"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83298" name="Rectangle 2"/>
          <p:cNvSpPr>
            <a:spLocks noGrp="1" noChangeArrowheads="1"/>
          </p:cNvSpPr>
          <p:nvPr>
            <p:ph type="ctrTitle"/>
          </p:nvPr>
        </p:nvSpPr>
        <p:spPr>
          <a:xfrm>
            <a:off x="685800" y="2130425"/>
            <a:ext cx="7772400" cy="1470025"/>
          </a:xfrm>
        </p:spPr>
        <p:txBody>
          <a:bodyPr/>
          <a:lstStyle>
            <a:lvl1pPr>
              <a:defRPr/>
            </a:lvl1pPr>
          </a:lstStyle>
          <a:p>
            <a:r>
              <a:rPr lang="pt-PT"/>
              <a:t>Clique para editar o estilo do título</a:t>
            </a:r>
          </a:p>
        </p:txBody>
      </p:sp>
      <p:sp>
        <p:nvSpPr>
          <p:cNvPr id="18329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pt-PT"/>
              <a:t>Faça clique para editar o estilo do subtítulo do modelo global</a:t>
            </a:r>
          </a:p>
        </p:txBody>
      </p:sp>
      <p:sp>
        <p:nvSpPr>
          <p:cNvPr id="5" name="Rectangle 4"/>
          <p:cNvSpPr>
            <a:spLocks noGrp="1" noChangeArrowheads="1"/>
          </p:cNvSpPr>
          <p:nvPr>
            <p:ph type="ftr" sz="quarter" idx="10"/>
          </p:nvPr>
        </p:nvSpPr>
        <p:spPr>
          <a:xfrm>
            <a:off x="1979613" y="6237288"/>
            <a:ext cx="6696075" cy="476250"/>
          </a:xfrm>
        </p:spPr>
        <p:txBody>
          <a:bodyPr/>
          <a:lstStyle>
            <a:lvl1pPr>
              <a:defRPr/>
            </a:lvl1pPr>
          </a:lstStyle>
          <a:p>
            <a:pPr>
              <a:defRPr/>
            </a:pPr>
            <a:r>
              <a:rPr lang="en-US" smtClean="0"/>
              <a:t>SM 14/15 – T8 - Computer Graphics</a:t>
            </a:r>
            <a:endParaRPr lang="pt-PT"/>
          </a:p>
        </p:txBody>
      </p:sp>
    </p:spTree>
    <p:extLst>
      <p:ext uri="{BB962C8B-B14F-4D97-AF65-F5344CB8AC3E}">
        <p14:creationId xmlns:p14="http://schemas.microsoft.com/office/powerpoint/2010/main" val="2138971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GB"/>
          </a:p>
        </p:txBody>
      </p:sp>
      <p:sp>
        <p:nvSpPr>
          <p:cNvPr id="3" name="Marcador de Posição de Texto Vertical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SM 14/15 – T8 - Computer Graphics</a:t>
            </a:r>
            <a:endParaRPr lang="pt-PT"/>
          </a:p>
        </p:txBody>
      </p:sp>
      <p:sp>
        <p:nvSpPr>
          <p:cNvPr id="5" name="Rectangle 6"/>
          <p:cNvSpPr>
            <a:spLocks noGrp="1" noChangeArrowheads="1"/>
          </p:cNvSpPr>
          <p:nvPr>
            <p:ph type="sldNum" sz="quarter" idx="11"/>
          </p:nvPr>
        </p:nvSpPr>
        <p:spPr>
          <a:ln/>
        </p:spPr>
        <p:txBody>
          <a:bodyPr/>
          <a:lstStyle>
            <a:lvl1pPr>
              <a:defRPr/>
            </a:lvl1pPr>
          </a:lstStyle>
          <a:p>
            <a:pPr>
              <a:defRPr/>
            </a:pPr>
            <a:fld id="{8780BED6-E6B0-431E-AA8B-E4A5678020B6}" type="slidenum">
              <a:rPr lang="pt-PT"/>
              <a:pPr>
                <a:defRPr/>
              </a:pPr>
              <a:t>‹#›</a:t>
            </a:fld>
            <a:endParaRPr lang="pt-PT"/>
          </a:p>
        </p:txBody>
      </p:sp>
    </p:spTree>
    <p:extLst>
      <p:ext uri="{BB962C8B-B14F-4D97-AF65-F5344CB8AC3E}">
        <p14:creationId xmlns:p14="http://schemas.microsoft.com/office/powerpoint/2010/main" val="3863525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PT" smtClean="0"/>
              <a:t>Clique para editar o estilo</a:t>
            </a:r>
            <a:endParaRPr lang="en-GB"/>
          </a:p>
        </p:txBody>
      </p:sp>
      <p:sp>
        <p:nvSpPr>
          <p:cNvPr id="3" name="Marcador de Posição de Texto Vertical 2"/>
          <p:cNvSpPr>
            <a:spLocks noGrp="1"/>
          </p:cNvSpPr>
          <p:nvPr>
            <p:ph type="body" orient="vert" idx="1"/>
          </p:nvPr>
        </p:nvSpPr>
        <p:spPr>
          <a:xfrm>
            <a:off x="457200" y="274638"/>
            <a:ext cx="6019800" cy="5851525"/>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SM 14/15 – T8 - Computer Graphics</a:t>
            </a:r>
            <a:endParaRPr lang="pt-PT"/>
          </a:p>
        </p:txBody>
      </p:sp>
      <p:sp>
        <p:nvSpPr>
          <p:cNvPr id="5" name="Rectangle 6"/>
          <p:cNvSpPr>
            <a:spLocks noGrp="1" noChangeArrowheads="1"/>
          </p:cNvSpPr>
          <p:nvPr>
            <p:ph type="sldNum" sz="quarter" idx="11"/>
          </p:nvPr>
        </p:nvSpPr>
        <p:spPr>
          <a:ln/>
        </p:spPr>
        <p:txBody>
          <a:bodyPr/>
          <a:lstStyle>
            <a:lvl1pPr>
              <a:defRPr/>
            </a:lvl1pPr>
          </a:lstStyle>
          <a:p>
            <a:pPr>
              <a:defRPr/>
            </a:pPr>
            <a:fld id="{7AA29320-3A4E-4974-8DF8-C12589F64E14}" type="slidenum">
              <a:rPr lang="pt-PT"/>
              <a:pPr>
                <a:defRPr/>
              </a:pPr>
              <a:t>‹#›</a:t>
            </a:fld>
            <a:endParaRPr lang="pt-PT"/>
          </a:p>
        </p:txBody>
      </p:sp>
    </p:spTree>
    <p:extLst>
      <p:ext uri="{BB962C8B-B14F-4D97-AF65-F5344CB8AC3E}">
        <p14:creationId xmlns:p14="http://schemas.microsoft.com/office/powerpoint/2010/main" val="3663595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9" name="Rectangle 3"/>
          <p:cNvSpPr>
            <a:spLocks noGrp="1" noChangeArrowheads="1"/>
          </p:cNvSpPr>
          <p:nvPr>
            <p:ph type="body" idx="1"/>
          </p:nvPr>
        </p:nvSpPr>
        <p:spPr>
          <a:xfrm>
            <a:off x="349250" y="1270000"/>
            <a:ext cx="8509000" cy="5207000"/>
          </a:xfrm>
          <a:prstGeom prst="rect">
            <a:avLst/>
          </a:prstGeom>
        </p:spPr>
        <p:txBody>
          <a:bodyPr/>
          <a:lstStyle/>
          <a:p>
            <a:pPr lvl="0" eaLnBrk="1" hangingPunct="1">
              <a:spcBef>
                <a:spcPts val="280"/>
              </a:spcBef>
              <a:spcAft>
                <a:spcPts val="280"/>
              </a:spcAft>
              <a:buClr>
                <a:schemeClr val="accent6"/>
              </a:buClr>
              <a:buFont typeface="Wingdings" pitchFamily="-112" charset="2"/>
              <a:buChar char="§"/>
              <a:defRPr/>
            </a:pPr>
            <a:r>
              <a:rPr lang="en-US" sz="2800" smtClean="0">
                <a:solidFill>
                  <a:schemeClr val="tx1"/>
                </a:solidFill>
                <a:effectLst/>
                <a:ea typeface="ＭＳ Ｐゴシック" pitchFamily="-112" charset="-128"/>
              </a:rPr>
              <a:t>Click to edit Master text styles</a:t>
            </a:r>
          </a:p>
          <a:p>
            <a:pPr lvl="1" eaLnBrk="1" hangingPunct="1">
              <a:spcBef>
                <a:spcPts val="280"/>
              </a:spcBef>
              <a:spcAft>
                <a:spcPts val="280"/>
              </a:spcAft>
              <a:buClr>
                <a:schemeClr val="accent6"/>
              </a:buClr>
              <a:buFont typeface="Wingdings" pitchFamily="-112" charset="2"/>
              <a:buChar char="§"/>
              <a:defRPr/>
            </a:pPr>
            <a:r>
              <a:rPr lang="en-US" sz="2800" smtClean="0">
                <a:solidFill>
                  <a:schemeClr val="tx1"/>
                </a:solidFill>
                <a:effectLst/>
                <a:ea typeface="ＭＳ Ｐゴシック" pitchFamily="-112" charset="-128"/>
              </a:rPr>
              <a:t>Second level</a:t>
            </a:r>
          </a:p>
          <a:p>
            <a:pPr lvl="2" eaLnBrk="1" hangingPunct="1">
              <a:spcBef>
                <a:spcPts val="280"/>
              </a:spcBef>
              <a:spcAft>
                <a:spcPts val="280"/>
              </a:spcAft>
              <a:buClr>
                <a:schemeClr val="accent6"/>
              </a:buClr>
              <a:buFont typeface="Wingdings" pitchFamily="-112" charset="2"/>
              <a:buChar char="§"/>
              <a:defRPr/>
            </a:pPr>
            <a:r>
              <a:rPr lang="en-US" sz="2800" smtClean="0">
                <a:solidFill>
                  <a:schemeClr val="tx1"/>
                </a:solidFill>
                <a:effectLst/>
                <a:ea typeface="ＭＳ Ｐゴシック" pitchFamily="-112" charset="-128"/>
              </a:rPr>
              <a:t>Third level</a:t>
            </a:r>
          </a:p>
          <a:p>
            <a:pPr lvl="3" eaLnBrk="1" hangingPunct="1">
              <a:spcBef>
                <a:spcPts val="280"/>
              </a:spcBef>
              <a:spcAft>
                <a:spcPts val="280"/>
              </a:spcAft>
              <a:buClr>
                <a:schemeClr val="accent6"/>
              </a:buClr>
              <a:buFont typeface="Wingdings" pitchFamily="-112" charset="2"/>
              <a:buChar char="§"/>
              <a:defRPr/>
            </a:pPr>
            <a:r>
              <a:rPr lang="en-US" sz="2800" smtClean="0">
                <a:solidFill>
                  <a:schemeClr val="tx1"/>
                </a:solidFill>
                <a:effectLst/>
                <a:ea typeface="ＭＳ Ｐゴシック" pitchFamily="-112" charset="-128"/>
              </a:rPr>
              <a:t>Fourth level</a:t>
            </a:r>
          </a:p>
          <a:p>
            <a:pPr lvl="4" eaLnBrk="1" hangingPunct="1">
              <a:spcBef>
                <a:spcPts val="280"/>
              </a:spcBef>
              <a:spcAft>
                <a:spcPts val="280"/>
              </a:spcAft>
              <a:buClr>
                <a:schemeClr val="accent6"/>
              </a:buClr>
              <a:buFont typeface="Wingdings" pitchFamily="-112" charset="2"/>
              <a:buChar char="§"/>
              <a:defRPr/>
            </a:pPr>
            <a:r>
              <a:rPr lang="en-US" sz="2800" smtClean="0">
                <a:solidFill>
                  <a:schemeClr val="tx1"/>
                </a:solidFill>
                <a:effectLst/>
                <a:ea typeface="ＭＳ Ｐゴシック" pitchFamily="-112" charset="-128"/>
              </a:rPr>
              <a:t>Fifth level</a:t>
            </a:r>
            <a:endParaRPr lang="en-US" sz="2500" dirty="0" smtClean="0">
              <a:solidFill>
                <a:schemeClr val="tx1"/>
              </a:solidFill>
              <a:effectLst>
                <a:outerShdw blurRad="38100" dist="38100" dir="2700000" algn="tl">
                  <a:srgbClr val="C0C0C0"/>
                </a:outerShdw>
              </a:effectLst>
              <a:ea typeface="ＭＳ Ｐゴシック" pitchFamily="-112" charset="-128"/>
            </a:endParaRPr>
          </a:p>
        </p:txBody>
      </p:sp>
    </p:spTree>
    <p:extLst>
      <p:ext uri="{BB962C8B-B14F-4D97-AF65-F5344CB8AC3E}">
        <p14:creationId xmlns:p14="http://schemas.microsoft.com/office/powerpoint/2010/main" val="134091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GB"/>
          </a:p>
        </p:txBody>
      </p:sp>
      <p:sp>
        <p:nvSpPr>
          <p:cNvPr id="3" name="Marcador de Posição de Conteúdo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SM 14/15 – T8 - Computer Graphics</a:t>
            </a:r>
            <a:endParaRPr lang="pt-PT"/>
          </a:p>
        </p:txBody>
      </p:sp>
      <p:sp>
        <p:nvSpPr>
          <p:cNvPr id="5" name="Rectangle 6"/>
          <p:cNvSpPr>
            <a:spLocks noGrp="1" noChangeArrowheads="1"/>
          </p:cNvSpPr>
          <p:nvPr>
            <p:ph type="sldNum" sz="quarter" idx="11"/>
          </p:nvPr>
        </p:nvSpPr>
        <p:spPr>
          <a:ln/>
        </p:spPr>
        <p:txBody>
          <a:bodyPr/>
          <a:lstStyle>
            <a:lvl1pPr>
              <a:defRPr/>
            </a:lvl1pPr>
          </a:lstStyle>
          <a:p>
            <a:pPr>
              <a:defRPr/>
            </a:pPr>
            <a:fld id="{2C4432BC-A0EC-4831-AF37-8B83776767E3}" type="slidenum">
              <a:rPr lang="pt-PT"/>
              <a:pPr>
                <a:defRPr/>
              </a:pPr>
              <a:t>‹#›</a:t>
            </a:fld>
            <a:endParaRPr lang="pt-PT"/>
          </a:p>
        </p:txBody>
      </p:sp>
    </p:spTree>
    <p:extLst>
      <p:ext uri="{BB962C8B-B14F-4D97-AF65-F5344CB8AC3E}">
        <p14:creationId xmlns:p14="http://schemas.microsoft.com/office/powerpoint/2010/main" val="1387990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PT" smtClean="0"/>
              <a:t>Clique para editar o estilo</a:t>
            </a:r>
            <a:endParaRPr lang="en-GB"/>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PT" smtClean="0"/>
              <a:t>Clique para editar os estilos</a:t>
            </a:r>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SM 14/15 – T8 - Computer Graphics</a:t>
            </a:r>
            <a:endParaRPr lang="pt-PT"/>
          </a:p>
        </p:txBody>
      </p:sp>
      <p:sp>
        <p:nvSpPr>
          <p:cNvPr id="5" name="Rectangle 6"/>
          <p:cNvSpPr>
            <a:spLocks noGrp="1" noChangeArrowheads="1"/>
          </p:cNvSpPr>
          <p:nvPr>
            <p:ph type="sldNum" sz="quarter" idx="11"/>
          </p:nvPr>
        </p:nvSpPr>
        <p:spPr>
          <a:ln/>
        </p:spPr>
        <p:txBody>
          <a:bodyPr/>
          <a:lstStyle>
            <a:lvl1pPr>
              <a:defRPr/>
            </a:lvl1pPr>
          </a:lstStyle>
          <a:p>
            <a:pPr>
              <a:defRPr/>
            </a:pPr>
            <a:fld id="{D3201C2F-D66C-4CBB-9428-45DF99F1E985}" type="slidenum">
              <a:rPr lang="pt-PT"/>
              <a:pPr>
                <a:defRPr/>
              </a:pPr>
              <a:t>‹#›</a:t>
            </a:fld>
            <a:endParaRPr lang="pt-PT"/>
          </a:p>
        </p:txBody>
      </p:sp>
    </p:spTree>
    <p:extLst>
      <p:ext uri="{BB962C8B-B14F-4D97-AF65-F5344CB8AC3E}">
        <p14:creationId xmlns:p14="http://schemas.microsoft.com/office/powerpoint/2010/main" val="1232809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GB"/>
          </a:p>
        </p:txBody>
      </p:sp>
      <p:sp>
        <p:nvSpPr>
          <p:cNvPr id="3" name="Marcador de Posição de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GB"/>
          </a:p>
        </p:txBody>
      </p:sp>
      <p:sp>
        <p:nvSpPr>
          <p:cNvPr id="4" name="Marcador de Posição de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t>SM 14/15 – T8 - Computer Graphics</a:t>
            </a:r>
            <a:endParaRPr lang="pt-PT"/>
          </a:p>
        </p:txBody>
      </p:sp>
      <p:sp>
        <p:nvSpPr>
          <p:cNvPr id="6" name="Rectangle 6"/>
          <p:cNvSpPr>
            <a:spLocks noGrp="1" noChangeArrowheads="1"/>
          </p:cNvSpPr>
          <p:nvPr>
            <p:ph type="sldNum" sz="quarter" idx="11"/>
          </p:nvPr>
        </p:nvSpPr>
        <p:spPr>
          <a:ln/>
        </p:spPr>
        <p:txBody>
          <a:bodyPr/>
          <a:lstStyle>
            <a:lvl1pPr>
              <a:defRPr/>
            </a:lvl1pPr>
          </a:lstStyle>
          <a:p>
            <a:pPr>
              <a:defRPr/>
            </a:pPr>
            <a:fld id="{00F6DCB6-08A4-4161-9302-EB1F37D2A8F3}" type="slidenum">
              <a:rPr lang="pt-PT"/>
              <a:pPr>
                <a:defRPr/>
              </a:pPr>
              <a:t>‹#›</a:t>
            </a:fld>
            <a:endParaRPr lang="pt-PT"/>
          </a:p>
        </p:txBody>
      </p:sp>
    </p:spTree>
    <p:extLst>
      <p:ext uri="{BB962C8B-B14F-4D97-AF65-F5344CB8AC3E}">
        <p14:creationId xmlns:p14="http://schemas.microsoft.com/office/powerpoint/2010/main" val="401907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smtClean="0"/>
              <a:t>Clique para editar o estilo</a:t>
            </a:r>
            <a:endParaRPr lang="en-GB"/>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GB"/>
          </a:p>
        </p:txBody>
      </p:sp>
      <p:sp>
        <p:nvSpPr>
          <p:cNvPr id="5" name="Marcador de Posição do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r>
              <a:rPr lang="en-US" smtClean="0"/>
              <a:t>SM 14/15 – T8 - Computer Graphics</a:t>
            </a:r>
            <a:endParaRPr lang="pt-PT"/>
          </a:p>
        </p:txBody>
      </p:sp>
      <p:sp>
        <p:nvSpPr>
          <p:cNvPr id="8" name="Rectangle 6"/>
          <p:cNvSpPr>
            <a:spLocks noGrp="1" noChangeArrowheads="1"/>
          </p:cNvSpPr>
          <p:nvPr>
            <p:ph type="sldNum" sz="quarter" idx="11"/>
          </p:nvPr>
        </p:nvSpPr>
        <p:spPr>
          <a:ln/>
        </p:spPr>
        <p:txBody>
          <a:bodyPr/>
          <a:lstStyle>
            <a:lvl1pPr>
              <a:defRPr/>
            </a:lvl1pPr>
          </a:lstStyle>
          <a:p>
            <a:pPr>
              <a:defRPr/>
            </a:pPr>
            <a:fld id="{763BC119-99BA-4E23-8FCC-1A28E17B2FA1}" type="slidenum">
              <a:rPr lang="pt-PT"/>
              <a:pPr>
                <a:defRPr/>
              </a:pPr>
              <a:t>‹#›</a:t>
            </a:fld>
            <a:endParaRPr lang="pt-PT"/>
          </a:p>
        </p:txBody>
      </p:sp>
    </p:spTree>
    <p:extLst>
      <p:ext uri="{BB962C8B-B14F-4D97-AF65-F5344CB8AC3E}">
        <p14:creationId xmlns:p14="http://schemas.microsoft.com/office/powerpoint/2010/main" val="2247532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r>
              <a:rPr lang="en-US" smtClean="0"/>
              <a:t>SM 14/15 – T8 - Computer Graphics</a:t>
            </a:r>
            <a:endParaRPr lang="pt-PT"/>
          </a:p>
        </p:txBody>
      </p:sp>
      <p:sp>
        <p:nvSpPr>
          <p:cNvPr id="4" name="Rectangle 6"/>
          <p:cNvSpPr>
            <a:spLocks noGrp="1" noChangeArrowheads="1"/>
          </p:cNvSpPr>
          <p:nvPr>
            <p:ph type="sldNum" sz="quarter" idx="11"/>
          </p:nvPr>
        </p:nvSpPr>
        <p:spPr>
          <a:ln/>
        </p:spPr>
        <p:txBody>
          <a:bodyPr/>
          <a:lstStyle>
            <a:lvl1pPr>
              <a:defRPr/>
            </a:lvl1pPr>
          </a:lstStyle>
          <a:p>
            <a:pPr>
              <a:defRPr/>
            </a:pPr>
            <a:fld id="{46D7383E-65C1-4558-AA96-24DCD0D7606C}" type="slidenum">
              <a:rPr lang="pt-PT"/>
              <a:pPr>
                <a:defRPr/>
              </a:pPr>
              <a:t>‹#›</a:t>
            </a:fld>
            <a:endParaRPr lang="pt-PT"/>
          </a:p>
        </p:txBody>
      </p:sp>
    </p:spTree>
    <p:extLst>
      <p:ext uri="{BB962C8B-B14F-4D97-AF65-F5344CB8AC3E}">
        <p14:creationId xmlns:p14="http://schemas.microsoft.com/office/powerpoint/2010/main" val="650962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smtClean="0"/>
              <a:t>SM 14/15 – T8 - Computer Graphics</a:t>
            </a:r>
            <a:endParaRPr lang="pt-PT"/>
          </a:p>
        </p:txBody>
      </p:sp>
      <p:sp>
        <p:nvSpPr>
          <p:cNvPr id="3" name="Rectangle 6"/>
          <p:cNvSpPr>
            <a:spLocks noGrp="1" noChangeArrowheads="1"/>
          </p:cNvSpPr>
          <p:nvPr>
            <p:ph type="sldNum" sz="quarter" idx="11"/>
          </p:nvPr>
        </p:nvSpPr>
        <p:spPr>
          <a:ln/>
        </p:spPr>
        <p:txBody>
          <a:bodyPr/>
          <a:lstStyle>
            <a:lvl1pPr>
              <a:defRPr/>
            </a:lvl1pPr>
          </a:lstStyle>
          <a:p>
            <a:pPr>
              <a:defRPr/>
            </a:pPr>
            <a:fld id="{2F92D151-7145-44FC-8584-092E00301FC5}" type="slidenum">
              <a:rPr lang="pt-PT"/>
              <a:pPr>
                <a:defRPr/>
              </a:pPr>
              <a:t>‹#›</a:t>
            </a:fld>
            <a:endParaRPr lang="pt-PT"/>
          </a:p>
        </p:txBody>
      </p:sp>
    </p:spTree>
    <p:extLst>
      <p:ext uri="{BB962C8B-B14F-4D97-AF65-F5344CB8AC3E}">
        <p14:creationId xmlns:p14="http://schemas.microsoft.com/office/powerpoint/2010/main" val="945065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smtClean="0"/>
              <a:t>Clique para editar o estilo</a:t>
            </a:r>
            <a:endParaRPr lang="en-GB"/>
          </a:p>
        </p:txBody>
      </p:sp>
      <p:sp>
        <p:nvSpPr>
          <p:cNvPr id="3" name="Marcador de Posição de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GB"/>
          </a:p>
        </p:txBody>
      </p:sp>
      <p:sp>
        <p:nvSpPr>
          <p:cNvPr id="4" name="Marcador de Posição do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t>SM 14/15 – T8 - Computer Graphics</a:t>
            </a:r>
            <a:endParaRPr lang="pt-PT"/>
          </a:p>
        </p:txBody>
      </p:sp>
      <p:sp>
        <p:nvSpPr>
          <p:cNvPr id="6" name="Rectangle 6"/>
          <p:cNvSpPr>
            <a:spLocks noGrp="1" noChangeArrowheads="1"/>
          </p:cNvSpPr>
          <p:nvPr>
            <p:ph type="sldNum" sz="quarter" idx="11"/>
          </p:nvPr>
        </p:nvSpPr>
        <p:spPr>
          <a:ln/>
        </p:spPr>
        <p:txBody>
          <a:bodyPr/>
          <a:lstStyle>
            <a:lvl1pPr>
              <a:defRPr/>
            </a:lvl1pPr>
          </a:lstStyle>
          <a:p>
            <a:pPr>
              <a:defRPr/>
            </a:pPr>
            <a:fld id="{5C7A0A26-B44C-4BF2-8F08-EBE5E219DE1C}" type="slidenum">
              <a:rPr lang="pt-PT"/>
              <a:pPr>
                <a:defRPr/>
              </a:pPr>
              <a:t>‹#›</a:t>
            </a:fld>
            <a:endParaRPr lang="pt-PT"/>
          </a:p>
        </p:txBody>
      </p:sp>
    </p:spTree>
    <p:extLst>
      <p:ext uri="{BB962C8B-B14F-4D97-AF65-F5344CB8AC3E}">
        <p14:creationId xmlns:p14="http://schemas.microsoft.com/office/powerpoint/2010/main" val="242939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smtClean="0"/>
              <a:t>Clique para editar o estilo</a:t>
            </a:r>
            <a:endParaRPr lang="en-GB"/>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t>SM 14/15 – T8 - Computer Graphics</a:t>
            </a:r>
            <a:endParaRPr lang="pt-PT"/>
          </a:p>
        </p:txBody>
      </p:sp>
      <p:sp>
        <p:nvSpPr>
          <p:cNvPr id="6" name="Rectangle 6"/>
          <p:cNvSpPr>
            <a:spLocks noGrp="1" noChangeArrowheads="1"/>
          </p:cNvSpPr>
          <p:nvPr>
            <p:ph type="sldNum" sz="quarter" idx="11"/>
          </p:nvPr>
        </p:nvSpPr>
        <p:spPr>
          <a:ln/>
        </p:spPr>
        <p:txBody>
          <a:bodyPr/>
          <a:lstStyle>
            <a:lvl1pPr>
              <a:defRPr/>
            </a:lvl1pPr>
          </a:lstStyle>
          <a:p>
            <a:pPr>
              <a:defRPr/>
            </a:pPr>
            <a:fld id="{8306B267-B1F1-45F2-86F1-53B0162F0803}" type="slidenum">
              <a:rPr lang="pt-PT"/>
              <a:pPr>
                <a:defRPr/>
              </a:pPr>
              <a:t>‹#›</a:t>
            </a:fld>
            <a:endParaRPr lang="pt-PT"/>
          </a:p>
        </p:txBody>
      </p:sp>
    </p:spTree>
    <p:extLst>
      <p:ext uri="{BB962C8B-B14F-4D97-AF65-F5344CB8AC3E}">
        <p14:creationId xmlns:p14="http://schemas.microsoft.com/office/powerpoint/2010/main" val="713549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PT" altLang="pt-PT" smtClean="0"/>
              <a:t>Clique para editar o estilo do título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PT" altLang="pt-PT" smtClean="0"/>
              <a:t>Clique para editar os estilos de texto do modelo global</a:t>
            </a:r>
          </a:p>
          <a:p>
            <a:pPr lvl="1"/>
            <a:r>
              <a:rPr lang="pt-PT" altLang="pt-PT" smtClean="0"/>
              <a:t>Segundo nível</a:t>
            </a:r>
          </a:p>
          <a:p>
            <a:pPr lvl="2"/>
            <a:r>
              <a:rPr lang="pt-PT" altLang="pt-PT" smtClean="0"/>
              <a:t>Terceiro nível</a:t>
            </a:r>
          </a:p>
          <a:p>
            <a:pPr lvl="3"/>
            <a:r>
              <a:rPr lang="pt-PT" altLang="pt-PT" smtClean="0"/>
              <a:t>Quarto nível</a:t>
            </a:r>
          </a:p>
          <a:p>
            <a:pPr lvl="4"/>
            <a:r>
              <a:rPr lang="pt-PT" altLang="pt-PT" smtClean="0"/>
              <a:t>Quinto nível</a:t>
            </a:r>
          </a:p>
        </p:txBody>
      </p:sp>
      <p:sp>
        <p:nvSpPr>
          <p:cNvPr id="1029" name="Rectangle 5"/>
          <p:cNvSpPr>
            <a:spLocks noGrp="1" noChangeArrowheads="1"/>
          </p:cNvSpPr>
          <p:nvPr>
            <p:ph type="ftr" sz="quarter" idx="3"/>
          </p:nvPr>
        </p:nvSpPr>
        <p:spPr bwMode="auto">
          <a:xfrm>
            <a:off x="1979613" y="6245225"/>
            <a:ext cx="5976937"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FF"/>
                </a:solidFill>
              </a:defRPr>
            </a:lvl1pPr>
          </a:lstStyle>
          <a:p>
            <a:pPr>
              <a:defRPr/>
            </a:pPr>
            <a:r>
              <a:rPr lang="en-US" smtClean="0"/>
              <a:t>SM 14/15 – T8 - Computer Graphics</a:t>
            </a:r>
            <a:endParaRPr lang="pt-PT"/>
          </a:p>
        </p:txBody>
      </p:sp>
      <p:sp>
        <p:nvSpPr>
          <p:cNvPr id="1030" name="Rectangle 6"/>
          <p:cNvSpPr>
            <a:spLocks noGrp="1" noChangeArrowheads="1"/>
          </p:cNvSpPr>
          <p:nvPr>
            <p:ph type="sldNum" sz="quarter" idx="4"/>
          </p:nvPr>
        </p:nvSpPr>
        <p:spPr bwMode="auto">
          <a:xfrm>
            <a:off x="8027988" y="6245225"/>
            <a:ext cx="6477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FF"/>
                </a:solidFill>
              </a:defRPr>
            </a:lvl1pPr>
          </a:lstStyle>
          <a:p>
            <a:pPr>
              <a:defRPr/>
            </a:pPr>
            <a:fld id="{1C38E966-BFA7-473B-98AC-3DE7A200C485}" type="slidenum">
              <a:rPr lang="pt-PT"/>
              <a:pPr>
                <a:defRPr/>
              </a:pPr>
              <a:t>‹#›</a:t>
            </a:fld>
            <a:endParaRPr lang="pt-PT"/>
          </a:p>
        </p:txBody>
      </p:sp>
      <p:pic>
        <p:nvPicPr>
          <p:cNvPr id="2" name="Picture 11"/>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79388" y="6297613"/>
            <a:ext cx="1655762"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87"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8" r:id="rId12"/>
  </p:sldLayoutIdLst>
  <p:hf sldNum="0" hd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rgbClr val="9900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70.png"/><Relationship Id="rId1" Type="http://schemas.openxmlformats.org/officeDocument/2006/relationships/slideLayout" Target="../slideLayouts/slideLayout4.xml"/><Relationship Id="rId4" Type="http://schemas.openxmlformats.org/officeDocument/2006/relationships/image" Target="../media/image17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111.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gif"/><Relationship Id="rId1" Type="http://schemas.openxmlformats.org/officeDocument/2006/relationships/slideLayout" Target="../slideLayouts/slideLayout2.xml"/><Relationship Id="rId6" Type="http://schemas.openxmlformats.org/officeDocument/2006/relationships/image" Target="../media/image76.gif"/><Relationship Id="rId5" Type="http://schemas.openxmlformats.org/officeDocument/2006/relationships/image" Target="../media/image75.png"/><Relationship Id="rId4" Type="http://schemas.openxmlformats.org/officeDocument/2006/relationships/image" Target="../media/image74.gif"/></Relationships>
</file>

<file path=ppt/slides/_rels/slide112.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3.jpg"/><Relationship Id="rId4" Type="http://schemas.openxmlformats.org/officeDocument/2006/relationships/image" Target="../media/image52.jp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4.wmf"/><Relationship Id="rId5" Type="http://schemas.openxmlformats.org/officeDocument/2006/relationships/oleObject" Target="../embeddings/oleObject1.bin"/><Relationship Id="rId4" Type="http://schemas.openxmlformats.org/officeDocument/2006/relationships/image" Target="../media/image55.jp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7.jpg"/><Relationship Id="rId5" Type="http://schemas.openxmlformats.org/officeDocument/2006/relationships/image" Target="../media/image56.wmf"/><Relationship Id="rId4" Type="http://schemas.openxmlformats.org/officeDocument/2006/relationships/oleObject" Target="../embeddings/oleObject2.bin"/></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59.jpg"/><Relationship Id="rId5" Type="http://schemas.openxmlformats.org/officeDocument/2006/relationships/image" Target="../media/image58.wmf"/><Relationship Id="rId4" Type="http://schemas.openxmlformats.org/officeDocument/2006/relationships/oleObject" Target="../embeddings/oleObject3.bin"/></Relationships>
</file>

<file path=ppt/slides/_rels/slide7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image" Target="../media/image410.png"/><Relationship Id="rId1" Type="http://schemas.openxmlformats.org/officeDocument/2006/relationships/slideLayout" Target="../slideLayouts/slideLayout4.xml"/><Relationship Id="rId5" Type="http://schemas.openxmlformats.org/officeDocument/2006/relationships/image" Target="../media/image710.png"/><Relationship Id="rId4" Type="http://schemas.openxmlformats.org/officeDocument/2006/relationships/image" Target="../media/image61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910.png"/><Relationship Id="rId7" Type="http://schemas.openxmlformats.org/officeDocument/2006/relationships/image" Target="../media/image131.png"/><Relationship Id="rId2" Type="http://schemas.openxmlformats.org/officeDocument/2006/relationships/image" Target="../media/image810.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100.png"/><Relationship Id="rId4" Type="http://schemas.openxmlformats.org/officeDocument/2006/relationships/image" Target="../media/image10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39750" y="3744913"/>
            <a:ext cx="79502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rgbClr val="990000"/>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buFontTx/>
              <a:buNone/>
            </a:pPr>
            <a:r>
              <a:rPr lang="pt-PT" altLang="pt-PT" sz="2800"/>
              <a:t>LCC, MIERSI</a:t>
            </a:r>
          </a:p>
        </p:txBody>
      </p:sp>
      <p:sp>
        <p:nvSpPr>
          <p:cNvPr id="3075" name="Rectangle 3"/>
          <p:cNvSpPr>
            <a:spLocks noChangeArrowheads="1"/>
          </p:cNvSpPr>
          <p:nvPr/>
        </p:nvSpPr>
        <p:spPr bwMode="auto">
          <a:xfrm>
            <a:off x="687388" y="908050"/>
            <a:ext cx="77724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Char char="•"/>
              <a:defRPr sz="3200">
                <a:solidFill>
                  <a:srgbClr val="990000"/>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pt-PT" sz="4400">
                <a:solidFill>
                  <a:schemeClr val="tx1"/>
                </a:solidFill>
              </a:rPr>
              <a:t>SM 14/15 – T8</a:t>
            </a:r>
            <a:br>
              <a:rPr lang="en-US" altLang="pt-PT" sz="4400">
                <a:solidFill>
                  <a:schemeClr val="tx1"/>
                </a:solidFill>
              </a:rPr>
            </a:br>
            <a:r>
              <a:rPr lang="en-US" altLang="pt-PT" sz="4400">
                <a:solidFill>
                  <a:schemeClr val="tx1"/>
                </a:solidFill>
              </a:rPr>
              <a:t>Computer Graphics and Animation</a:t>
            </a:r>
            <a:endParaRPr lang="en-US" altLang="pt-PT" sz="3600">
              <a:solidFill>
                <a:schemeClr val="tx1"/>
              </a:solidFill>
            </a:endParaRPr>
          </a:p>
        </p:txBody>
      </p:sp>
      <p:sp>
        <p:nvSpPr>
          <p:cNvPr id="3076" name="Rectangle 4"/>
          <p:cNvSpPr>
            <a:spLocks noChangeArrowheads="1"/>
          </p:cNvSpPr>
          <p:nvPr/>
        </p:nvSpPr>
        <p:spPr bwMode="auto">
          <a:xfrm>
            <a:off x="1411288" y="4572000"/>
            <a:ext cx="64008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rgbClr val="990000"/>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buFontTx/>
              <a:buNone/>
            </a:pPr>
            <a:r>
              <a:rPr lang="pt-PT" altLang="pt-PT" sz="2800" b="1" i="1">
                <a:solidFill>
                  <a:schemeClr val="tx1"/>
                </a:solidFill>
              </a:rPr>
              <a:t>Miguel Tavares Coimbra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Shading</a:t>
            </a:r>
            <a:endParaRPr lang="en-US" dirty="0"/>
          </a:p>
        </p:txBody>
      </p:sp>
      <p:sp>
        <p:nvSpPr>
          <p:cNvPr id="3" name="Footer Placeholder 2"/>
          <p:cNvSpPr>
            <a:spLocks noGrp="1"/>
          </p:cNvSpPr>
          <p:nvPr>
            <p:ph type="ftr" sz="quarter" idx="10"/>
          </p:nvPr>
        </p:nvSpPr>
        <p:spPr/>
        <p:txBody>
          <a:bodyPr/>
          <a:lstStyle/>
          <a:p>
            <a:pPr>
              <a:defRPr/>
            </a:pPr>
            <a:r>
              <a:rPr lang="en-US" smtClean="0"/>
              <a:t>SM 14/15 – T8 - Computer Graphics</a:t>
            </a:r>
            <a:endParaRPr lang="pt-PT"/>
          </a:p>
        </p:txBody>
      </p:sp>
      <p:pic>
        <p:nvPicPr>
          <p:cNvPr id="4" name="Picture 3"/>
          <p:cNvPicPr>
            <a:picLocks noChangeAspect="1"/>
          </p:cNvPicPr>
          <p:nvPr/>
        </p:nvPicPr>
        <p:blipFill>
          <a:blip r:embed="rId2">
            <a:lum/>
            <a:alphaModFix/>
          </a:blip>
          <a:srcRect/>
          <a:stretch>
            <a:fillRect/>
          </a:stretch>
        </p:blipFill>
        <p:spPr>
          <a:xfrm>
            <a:off x="323528" y="1373020"/>
            <a:ext cx="8795910" cy="4792284"/>
          </a:xfrm>
          <a:prstGeom prst="rect">
            <a:avLst/>
          </a:prstGeom>
          <a:noFill/>
          <a:ln>
            <a:noFill/>
          </a:ln>
        </p:spPr>
      </p:pic>
      <p:sp>
        <p:nvSpPr>
          <p:cNvPr id="5" name="TextBox 4"/>
          <p:cNvSpPr txBox="1"/>
          <p:nvPr/>
        </p:nvSpPr>
        <p:spPr>
          <a:xfrm>
            <a:off x="3851920" y="332656"/>
            <a:ext cx="5237801" cy="936104"/>
          </a:xfrm>
          <a:prstGeom prst="rect">
            <a:avLst/>
          </a:prstGeom>
          <a:noFill/>
          <a:ln>
            <a:noFill/>
          </a:ln>
        </p:spPr>
        <p:txBody>
          <a:bodyPr vert="horz" lIns="81639" tIns="40820" rIns="81639" bIns="40820" compatLnSpc="0"/>
          <a:lstStyle/>
          <a:p>
            <a:pPr algn="l" hangingPunct="0">
              <a:spcBef>
                <a:spcPts val="0"/>
              </a:spcBef>
              <a:spcAft>
                <a:spcPts val="0"/>
              </a:spcAft>
            </a:pPr>
            <a:r>
              <a:rPr lang="en-US" sz="1800" dirty="0" err="1" smtClean="0">
                <a:latin typeface="Arial" pitchFamily="34"/>
                <a:ea typeface="MS Gothic" pitchFamily="2"/>
                <a:cs typeface="Tahoma" pitchFamily="2"/>
              </a:rPr>
              <a:t>Varing</a:t>
            </a:r>
            <a:r>
              <a:rPr lang="en-US" sz="1800" dirty="0" smtClean="0">
                <a:latin typeface="Arial" pitchFamily="34"/>
                <a:ea typeface="MS Gothic" pitchFamily="2"/>
                <a:cs typeface="Tahoma" pitchFamily="2"/>
              </a:rPr>
              <a:t> the color values across the surface (between vertices). Create the </a:t>
            </a:r>
            <a:r>
              <a:rPr lang="en-US" sz="1800" b="1" u="sng" dirty="0" smtClean="0">
                <a:latin typeface="Arial" pitchFamily="34"/>
                <a:ea typeface="MS Gothic" pitchFamily="2"/>
                <a:cs typeface="Tahoma" pitchFamily="2"/>
              </a:rPr>
              <a:t>effect</a:t>
            </a:r>
            <a:r>
              <a:rPr lang="en-US" sz="1800" dirty="0" smtClean="0">
                <a:latin typeface="Arial" pitchFamily="34"/>
                <a:ea typeface="MS Gothic" pitchFamily="2"/>
                <a:cs typeface="Tahoma" pitchFamily="2"/>
              </a:rPr>
              <a:t> of </a:t>
            </a:r>
            <a:r>
              <a:rPr lang="en-US" sz="1800" b="1" u="sng" dirty="0" smtClean="0">
                <a:latin typeface="Arial" pitchFamily="34"/>
                <a:ea typeface="MS Gothic" pitchFamily="2"/>
                <a:cs typeface="Tahoma" pitchFamily="2"/>
              </a:rPr>
              <a:t>light shining</a:t>
            </a:r>
            <a:r>
              <a:rPr lang="en-US" sz="1800" dirty="0" smtClean="0">
                <a:latin typeface="Arial" pitchFamily="34"/>
                <a:ea typeface="MS Gothic" pitchFamily="2"/>
                <a:cs typeface="Tahoma" pitchFamily="2"/>
              </a:rPr>
              <a:t> on a red cube</a:t>
            </a:r>
            <a:endParaRPr lang="en-US" sz="1800" dirty="0">
              <a:latin typeface="Arial" pitchFamily="34"/>
              <a:ea typeface="MS Gothic" pitchFamily="2"/>
              <a:cs typeface="Tahoma" pitchFamily="2"/>
            </a:endParaRPr>
          </a:p>
        </p:txBody>
      </p:sp>
    </p:spTree>
    <p:extLst>
      <p:ext uri="{BB962C8B-B14F-4D97-AF65-F5344CB8AC3E}">
        <p14:creationId xmlns:p14="http://schemas.microsoft.com/office/powerpoint/2010/main" val="227101184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t-PT" dirty="0" err="1" smtClean="0"/>
              <a:t>Projectile</a:t>
            </a:r>
            <a:r>
              <a:rPr lang="pt-PT" dirty="0" smtClean="0"/>
              <a:t> </a:t>
            </a:r>
            <a:r>
              <a:rPr lang="pt-PT" dirty="0" err="1" smtClean="0"/>
              <a:t>motion</a:t>
            </a:r>
            <a:endParaRPr lang="pt-PT" dirty="0"/>
          </a:p>
        </p:txBody>
      </p:sp>
      <p:sp>
        <p:nvSpPr>
          <p:cNvPr id="11" name="Content Placeholder 10"/>
          <p:cNvSpPr>
            <a:spLocks noGrp="1"/>
          </p:cNvSpPr>
          <p:nvPr>
            <p:ph sz="half" idx="1"/>
          </p:nvPr>
        </p:nvSpPr>
        <p:spPr/>
        <p:txBody>
          <a:bodyPr/>
          <a:lstStyle/>
          <a:p>
            <a:r>
              <a:rPr lang="pt-PT" dirty="0" smtClean="0"/>
              <a:t>No force </a:t>
            </a:r>
            <a:r>
              <a:rPr lang="pt-PT" dirty="0" err="1" smtClean="0"/>
              <a:t>affects</a:t>
            </a:r>
            <a:r>
              <a:rPr lang="pt-PT" dirty="0" smtClean="0"/>
              <a:t> horizontal </a:t>
            </a:r>
            <a:r>
              <a:rPr lang="pt-PT" dirty="0" err="1" smtClean="0"/>
              <a:t>axis</a:t>
            </a:r>
            <a:endParaRPr lang="pt-PT" dirty="0"/>
          </a:p>
          <a:p>
            <a:pPr marL="457200" lvl="1" indent="0">
              <a:buNone/>
            </a:pPr>
            <a:r>
              <a:rPr lang="pt-PT" dirty="0" err="1" smtClean="0"/>
              <a:t>a</a:t>
            </a:r>
            <a:r>
              <a:rPr lang="pt-PT" baseline="-25000" dirty="0" err="1" smtClean="0"/>
              <a:t>x</a:t>
            </a:r>
            <a:r>
              <a:rPr lang="pt-PT" dirty="0" smtClean="0"/>
              <a:t> = 0</a:t>
            </a:r>
          </a:p>
          <a:p>
            <a:r>
              <a:rPr lang="pt-PT" dirty="0" err="1" smtClean="0"/>
              <a:t>Gravity</a:t>
            </a:r>
            <a:r>
              <a:rPr lang="pt-PT" dirty="0" smtClean="0"/>
              <a:t> </a:t>
            </a:r>
            <a:r>
              <a:rPr lang="pt-PT" dirty="0" err="1" smtClean="0"/>
              <a:t>affects</a:t>
            </a:r>
            <a:r>
              <a:rPr lang="pt-PT" dirty="0" smtClean="0"/>
              <a:t> vertical </a:t>
            </a:r>
            <a:r>
              <a:rPr lang="pt-PT" dirty="0" err="1" smtClean="0"/>
              <a:t>axis</a:t>
            </a:r>
            <a:endParaRPr lang="pt-PT" dirty="0"/>
          </a:p>
          <a:p>
            <a:pPr marL="457200" lvl="1" indent="0">
              <a:buNone/>
            </a:pPr>
            <a:r>
              <a:rPr lang="pt-PT" dirty="0" err="1" smtClean="0"/>
              <a:t>a</a:t>
            </a:r>
            <a:r>
              <a:rPr lang="pt-PT" baseline="-25000" dirty="0" err="1" smtClean="0"/>
              <a:t>y</a:t>
            </a:r>
            <a:r>
              <a:rPr lang="pt-PT" dirty="0" smtClean="0"/>
              <a:t> = g = -9,8 ms</a:t>
            </a:r>
            <a:r>
              <a:rPr lang="pt-PT" baseline="30000" dirty="0" smtClean="0"/>
              <a:t>-2</a:t>
            </a:r>
            <a:r>
              <a:rPr lang="pt-PT" dirty="0"/>
              <a:t>	</a:t>
            </a:r>
            <a:endParaRPr lang="pt-PT" dirty="0" smtClean="0"/>
          </a:p>
          <a:p>
            <a:r>
              <a:rPr lang="pt-PT" dirty="0" err="1" smtClean="0"/>
              <a:t>So</a:t>
            </a:r>
            <a:r>
              <a:rPr lang="pt-PT" dirty="0" smtClean="0"/>
              <a:t>:</a:t>
            </a:r>
          </a:p>
          <a:p>
            <a:pPr marL="457200" lvl="1" indent="0">
              <a:buNone/>
            </a:pPr>
            <a:r>
              <a:rPr lang="pt-PT" dirty="0" smtClean="0"/>
              <a:t>	</a:t>
            </a:r>
            <a:endParaRPr lang="pt-PT"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1026" name="Picture 2" descr="File:Ferde hajitas2.sv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434527"/>
            <a:ext cx="4038600" cy="285730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795940" y="6525344"/>
            <a:ext cx="1989647" cy="215444"/>
          </a:xfrm>
          <a:prstGeom prst="rect">
            <a:avLst/>
          </a:prstGeom>
          <a:noFill/>
        </p:spPr>
        <p:txBody>
          <a:bodyPr wrap="none" rtlCol="0">
            <a:spAutoFit/>
          </a:bodyPr>
          <a:lstStyle/>
          <a:p>
            <a:r>
              <a:rPr lang="pt-PT" sz="800" dirty="0" err="1" smtClean="0"/>
              <a:t>Image</a:t>
            </a:r>
            <a:r>
              <a:rPr lang="pt-PT" sz="800" dirty="0" smtClean="0"/>
              <a:t> </a:t>
            </a:r>
            <a:r>
              <a:rPr lang="pt-PT" sz="800" dirty="0" err="1" smtClean="0"/>
              <a:t>adapted</a:t>
            </a:r>
            <a:r>
              <a:rPr lang="pt-PT" sz="800" dirty="0" smtClean="0"/>
              <a:t> </a:t>
            </a:r>
            <a:r>
              <a:rPr lang="pt-PT" sz="800" dirty="0" err="1" smtClean="0"/>
              <a:t>from</a:t>
            </a:r>
            <a:r>
              <a:rPr lang="pt-PT" sz="800" dirty="0" smtClean="0"/>
              <a:t> www.wikipedia.org</a:t>
            </a:r>
            <a:endParaRPr lang="pt-PT" sz="800" dirty="0"/>
          </a:p>
        </p:txBody>
      </p:sp>
      <mc:AlternateContent xmlns:mc="http://schemas.openxmlformats.org/markup-compatibility/2006" xmlns:a14="http://schemas.microsoft.com/office/drawing/2010/main">
        <mc:Choice Requires="a14">
          <p:sp>
            <p:nvSpPr>
              <p:cNvPr id="15" name="TextBox 14"/>
              <p:cNvSpPr txBox="1"/>
              <p:nvPr/>
            </p:nvSpPr>
            <p:spPr>
              <a:xfrm>
                <a:off x="1311020" y="4888517"/>
                <a:ext cx="258506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b="0" i="1" smtClean="0">
                          <a:latin typeface="Cambria Math"/>
                        </a:rPr>
                        <m:t>𝑥</m:t>
                      </m:r>
                      <m:d>
                        <m:dPr>
                          <m:ctrlPr>
                            <a:rPr lang="pt-PT" b="0" i="1" smtClean="0">
                              <a:latin typeface="Cambria Math"/>
                            </a:rPr>
                          </m:ctrlPr>
                        </m:dPr>
                        <m:e>
                          <m:r>
                            <a:rPr lang="pt-PT" b="0" i="1" smtClean="0">
                              <a:latin typeface="Cambria Math"/>
                            </a:rPr>
                            <m:t>𝑡</m:t>
                          </m:r>
                        </m:e>
                      </m:d>
                      <m:r>
                        <a:rPr lang="pt-PT" b="0" i="1" smtClean="0">
                          <a:latin typeface="Cambria Math"/>
                        </a:rPr>
                        <m:t>=</m:t>
                      </m:r>
                      <m:sSub>
                        <m:sSubPr>
                          <m:ctrlPr>
                            <a:rPr lang="pt-PT" b="0" i="1" smtClean="0">
                              <a:latin typeface="Cambria Math"/>
                            </a:rPr>
                          </m:ctrlPr>
                        </m:sSubPr>
                        <m:e>
                          <m:r>
                            <a:rPr lang="pt-PT" b="0" i="1" smtClean="0">
                              <a:latin typeface="Cambria Math"/>
                            </a:rPr>
                            <m:t>𝑥</m:t>
                          </m:r>
                        </m:e>
                        <m:sub>
                          <m:r>
                            <a:rPr lang="pt-PT" b="0" i="1" smtClean="0">
                              <a:latin typeface="Cambria Math"/>
                            </a:rPr>
                            <m:t>0</m:t>
                          </m:r>
                        </m:sub>
                      </m:sSub>
                      <m:r>
                        <a:rPr lang="pt-PT" b="0" i="1" smtClean="0">
                          <a:latin typeface="Cambria Math"/>
                        </a:rPr>
                        <m:t>+</m:t>
                      </m:r>
                      <m:sSub>
                        <m:sSubPr>
                          <m:ctrlPr>
                            <a:rPr lang="pt-PT" b="0" i="1" smtClean="0">
                              <a:latin typeface="Cambria Math"/>
                            </a:rPr>
                          </m:ctrlPr>
                        </m:sSubPr>
                        <m:e>
                          <m:r>
                            <a:rPr lang="pt-PT" b="0" i="1" smtClean="0">
                              <a:latin typeface="Cambria Math"/>
                            </a:rPr>
                            <m:t>𝑣</m:t>
                          </m:r>
                        </m:e>
                        <m:sub>
                          <m:r>
                            <a:rPr lang="pt-PT" b="0" i="1" smtClean="0">
                              <a:latin typeface="Cambria Math"/>
                            </a:rPr>
                            <m:t>0</m:t>
                          </m:r>
                          <m:r>
                            <a:rPr lang="pt-PT" b="0" i="1" smtClean="0">
                              <a:latin typeface="Cambria Math"/>
                            </a:rPr>
                            <m:t>𝑥</m:t>
                          </m:r>
                        </m:sub>
                      </m:sSub>
                      <m:r>
                        <a:rPr lang="pt-PT" b="0" i="1" smtClean="0">
                          <a:latin typeface="Cambria Math"/>
                        </a:rPr>
                        <m:t>.</m:t>
                      </m:r>
                      <m:r>
                        <a:rPr lang="pt-PT" b="0" i="1" smtClean="0">
                          <a:latin typeface="Cambria Math"/>
                        </a:rPr>
                        <m:t>𝑡</m:t>
                      </m:r>
                    </m:oMath>
                  </m:oMathPara>
                </a14:m>
                <a:endParaRPr lang="pt-PT" dirty="0"/>
              </a:p>
            </p:txBody>
          </p:sp>
        </mc:Choice>
        <mc:Fallback xmlns="">
          <p:sp>
            <p:nvSpPr>
              <p:cNvPr id="15" name="TextBox 14"/>
              <p:cNvSpPr txBox="1">
                <a:spLocks noRot="1" noChangeAspect="1" noMove="1" noResize="1" noEditPoints="1" noAdjustHandles="1" noChangeArrowheads="1" noChangeShapeType="1" noTextEdit="1"/>
              </p:cNvSpPr>
              <p:nvPr/>
            </p:nvSpPr>
            <p:spPr>
              <a:xfrm>
                <a:off x="1311020" y="4888517"/>
                <a:ext cx="2585067" cy="461665"/>
              </a:xfrm>
              <a:prstGeom prst="rect">
                <a:avLst/>
              </a:prstGeom>
              <a:blipFill rotWithShape="1">
                <a:blip r:embed="rId3"/>
                <a:stretch>
                  <a:fillRect b="-2632"/>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427543" y="5356815"/>
                <a:ext cx="4352025" cy="5725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b="0" i="1" smtClean="0">
                          <a:latin typeface="Cambria Math"/>
                        </a:rPr>
                        <m:t>𝑦</m:t>
                      </m:r>
                      <m:d>
                        <m:dPr>
                          <m:ctrlPr>
                            <a:rPr lang="pt-PT" b="0" i="1" smtClean="0">
                              <a:latin typeface="Cambria Math"/>
                            </a:rPr>
                          </m:ctrlPr>
                        </m:dPr>
                        <m:e>
                          <m:r>
                            <a:rPr lang="pt-PT" b="0" i="1" smtClean="0">
                              <a:latin typeface="Cambria Math"/>
                            </a:rPr>
                            <m:t>𝑡</m:t>
                          </m:r>
                        </m:e>
                      </m:d>
                      <m:r>
                        <a:rPr lang="pt-PT" b="0" i="1" smtClean="0">
                          <a:latin typeface="Cambria Math"/>
                        </a:rPr>
                        <m:t>=</m:t>
                      </m:r>
                      <m:sSub>
                        <m:sSubPr>
                          <m:ctrlPr>
                            <a:rPr lang="pt-PT" b="0" i="1" smtClean="0">
                              <a:latin typeface="Cambria Math"/>
                            </a:rPr>
                          </m:ctrlPr>
                        </m:sSubPr>
                        <m:e>
                          <m:r>
                            <a:rPr lang="pt-PT" b="0" i="1" smtClean="0">
                              <a:latin typeface="Cambria Math"/>
                            </a:rPr>
                            <m:t>𝑦</m:t>
                          </m:r>
                        </m:e>
                        <m:sub>
                          <m:r>
                            <a:rPr lang="pt-PT" b="0" i="1" smtClean="0">
                              <a:latin typeface="Cambria Math"/>
                            </a:rPr>
                            <m:t>0</m:t>
                          </m:r>
                        </m:sub>
                      </m:sSub>
                      <m:r>
                        <a:rPr lang="pt-PT" b="0" i="1" smtClean="0">
                          <a:latin typeface="Cambria Math"/>
                        </a:rPr>
                        <m:t>+</m:t>
                      </m:r>
                      <m:sSub>
                        <m:sSubPr>
                          <m:ctrlPr>
                            <a:rPr lang="pt-PT" b="0" i="1" smtClean="0">
                              <a:latin typeface="Cambria Math"/>
                            </a:rPr>
                          </m:ctrlPr>
                        </m:sSubPr>
                        <m:e>
                          <m:r>
                            <a:rPr lang="pt-PT" b="0" i="1" smtClean="0">
                              <a:latin typeface="Cambria Math"/>
                            </a:rPr>
                            <m:t>𝑣</m:t>
                          </m:r>
                        </m:e>
                        <m:sub>
                          <m:r>
                            <a:rPr lang="pt-PT" b="0" i="1" smtClean="0">
                              <a:latin typeface="Cambria Math"/>
                            </a:rPr>
                            <m:t>0</m:t>
                          </m:r>
                          <m:r>
                            <a:rPr lang="pt-PT" b="0" i="1" smtClean="0">
                              <a:latin typeface="Cambria Math"/>
                            </a:rPr>
                            <m:t>𝑦</m:t>
                          </m:r>
                        </m:sub>
                      </m:sSub>
                      <m:r>
                        <a:rPr lang="pt-PT" b="0" i="1" smtClean="0">
                          <a:latin typeface="Cambria Math"/>
                        </a:rPr>
                        <m:t>.</m:t>
                      </m:r>
                      <m:r>
                        <a:rPr lang="pt-PT" b="0" i="1" smtClean="0">
                          <a:latin typeface="Cambria Math"/>
                        </a:rPr>
                        <m:t>𝑡</m:t>
                      </m:r>
                      <m:r>
                        <a:rPr lang="pt-PT" b="0" i="1" smtClean="0">
                          <a:latin typeface="Cambria Math"/>
                        </a:rPr>
                        <m:t>−</m:t>
                      </m:r>
                      <m:f>
                        <m:fPr>
                          <m:type m:val="skw"/>
                          <m:ctrlPr>
                            <a:rPr lang="pt-PT" b="0" i="1" smtClean="0">
                              <a:latin typeface="Cambria Math"/>
                            </a:rPr>
                          </m:ctrlPr>
                        </m:fPr>
                        <m:num>
                          <m:r>
                            <a:rPr lang="pt-PT" b="0" i="1" smtClean="0">
                              <a:latin typeface="Cambria Math"/>
                            </a:rPr>
                            <m:t>1</m:t>
                          </m:r>
                        </m:num>
                        <m:den>
                          <m:r>
                            <a:rPr lang="pt-PT" b="0" i="1" smtClean="0">
                              <a:latin typeface="Cambria Math"/>
                            </a:rPr>
                            <m:t>2</m:t>
                          </m:r>
                        </m:den>
                      </m:f>
                      <m:r>
                        <a:rPr lang="pt-PT" b="0" i="1" smtClean="0">
                          <a:latin typeface="Cambria Math"/>
                        </a:rPr>
                        <m:t>9,8.</m:t>
                      </m:r>
                      <m:sSup>
                        <m:sSupPr>
                          <m:ctrlPr>
                            <a:rPr lang="pt-PT" b="0" i="1" smtClean="0">
                              <a:latin typeface="Cambria Math"/>
                            </a:rPr>
                          </m:ctrlPr>
                        </m:sSupPr>
                        <m:e>
                          <m:r>
                            <a:rPr lang="pt-PT" b="0" i="1" smtClean="0">
                              <a:latin typeface="Cambria Math"/>
                            </a:rPr>
                            <m:t>𝑡</m:t>
                          </m:r>
                        </m:e>
                        <m:sup>
                          <m:r>
                            <a:rPr lang="pt-PT" b="0" i="1" smtClean="0">
                              <a:latin typeface="Cambria Math"/>
                            </a:rPr>
                            <m:t>2</m:t>
                          </m:r>
                        </m:sup>
                      </m:sSup>
                    </m:oMath>
                  </m:oMathPara>
                </a14:m>
                <a:endParaRPr lang="pt-PT" dirty="0"/>
              </a:p>
            </p:txBody>
          </p:sp>
        </mc:Choice>
        <mc:Fallback xmlns="">
          <p:sp>
            <p:nvSpPr>
              <p:cNvPr id="16" name="TextBox 15"/>
              <p:cNvSpPr txBox="1">
                <a:spLocks noRot="1" noChangeAspect="1" noMove="1" noResize="1" noEditPoints="1" noAdjustHandles="1" noChangeArrowheads="1" noChangeShapeType="1" noTextEdit="1"/>
              </p:cNvSpPr>
              <p:nvPr/>
            </p:nvSpPr>
            <p:spPr>
              <a:xfrm>
                <a:off x="427543" y="5356815"/>
                <a:ext cx="4352025" cy="572529"/>
              </a:xfrm>
              <a:prstGeom prst="rect">
                <a:avLst/>
              </a:prstGeom>
              <a:blipFill rotWithShape="1">
                <a:blip r:embed="rId4"/>
                <a:stretch>
                  <a:fillRect/>
                </a:stretch>
              </a:blipFill>
            </p:spPr>
            <p:txBody>
              <a:bodyPr/>
              <a:lstStyle/>
              <a:p>
                <a:r>
                  <a:rPr lang="pt-PT">
                    <a:noFill/>
                  </a:rPr>
                  <a:t> </a:t>
                </a:r>
              </a:p>
            </p:txBody>
          </p:sp>
        </mc:Fallback>
      </mc:AlternateContent>
    </p:spTree>
    <p:extLst>
      <p:ext uri="{BB962C8B-B14F-4D97-AF65-F5344CB8AC3E}">
        <p14:creationId xmlns:p14="http://schemas.microsoft.com/office/powerpoint/2010/main" val="316484156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Engines</a:t>
            </a:r>
            <a:endParaRPr lang="en-US"/>
          </a:p>
        </p:txBody>
      </p:sp>
      <p:sp>
        <p:nvSpPr>
          <p:cNvPr id="9" name="Content Placeholder 8"/>
          <p:cNvSpPr>
            <a:spLocks noGrp="1"/>
          </p:cNvSpPr>
          <p:nvPr>
            <p:ph idx="1"/>
          </p:nvPr>
        </p:nvSpPr>
        <p:spPr/>
        <p:txBody>
          <a:bodyPr>
            <a:normAutofit fontScale="92500" lnSpcReduction="10000"/>
          </a:bodyPr>
          <a:lstStyle/>
          <a:p>
            <a:r>
              <a:rPr lang="en-US" dirty="0" smtClean="0"/>
              <a:t>How do I simulate an engine propelling an object?</a:t>
            </a:r>
          </a:p>
          <a:p>
            <a:pPr lvl="1"/>
            <a:r>
              <a:rPr lang="en-US" dirty="0" smtClean="0"/>
              <a:t>I can use </a:t>
            </a:r>
            <a:r>
              <a:rPr lang="en-US" i="1" dirty="0" smtClean="0"/>
              <a:t>force </a:t>
            </a:r>
            <a:r>
              <a:rPr lang="en-US" dirty="0" smtClean="0"/>
              <a:t>if I know </a:t>
            </a:r>
            <a:r>
              <a:rPr lang="en-US" i="1" dirty="0" smtClean="0"/>
              <a:t>mass</a:t>
            </a:r>
          </a:p>
          <a:p>
            <a:pPr lvl="1"/>
            <a:r>
              <a:rPr lang="en-US" dirty="0" smtClean="0"/>
              <a:t>I can use </a:t>
            </a:r>
            <a:r>
              <a:rPr lang="en-US" i="1" dirty="0" smtClean="0"/>
              <a:t>acceleration </a:t>
            </a:r>
            <a:r>
              <a:rPr lang="en-US" dirty="0" smtClean="0"/>
              <a:t>directly</a:t>
            </a:r>
          </a:p>
          <a:p>
            <a:r>
              <a:rPr lang="en-US" dirty="0" smtClean="0"/>
              <a:t>More difficult than gravity</a:t>
            </a:r>
          </a:p>
          <a:p>
            <a:pPr lvl="1"/>
            <a:r>
              <a:rPr lang="en-US" dirty="0" smtClean="0"/>
              <a:t>Direction of acceleration is usually associated with the direction of velocity</a:t>
            </a:r>
          </a:p>
          <a:p>
            <a:pPr lvl="1"/>
            <a:r>
              <a:rPr lang="en-US" dirty="0" smtClean="0"/>
              <a:t>Direction and magnitude of acceleration may be influenced externally: brakes, steering wheel, etc.</a:t>
            </a:r>
          </a:p>
          <a:p>
            <a:r>
              <a:rPr lang="en-US" dirty="0" smtClean="0"/>
              <a:t>Can easily combine with gravity</a:t>
            </a:r>
            <a:endParaRPr lang="en-US" dirty="0"/>
          </a:p>
        </p:txBody>
      </p:sp>
      <p:sp>
        <p:nvSpPr>
          <p:cNvPr id="5" name="Footer Placeholder 4"/>
          <p:cNvSpPr>
            <a:spLocks noGrp="1"/>
          </p:cNvSpPr>
          <p:nvPr>
            <p:ph type="ftr" sz="quarter" idx="10"/>
          </p:nvPr>
        </p:nvSpPr>
        <p:spPr/>
        <p:txBody>
          <a:bodyPr/>
          <a:lstStyle/>
          <a:p>
            <a:pPr>
              <a:defRPr/>
            </a:pPr>
            <a:r>
              <a:rPr lang="pt-PT" smtClean="0"/>
              <a:t>SM 14/15 – T8 - Computer Graphics</a:t>
            </a:r>
            <a:endParaRPr lang="pt-PT"/>
          </a:p>
        </p:txBody>
      </p:sp>
    </p:spTree>
    <p:extLst>
      <p:ext uri="{BB962C8B-B14F-4D97-AF65-F5344CB8AC3E}">
        <p14:creationId xmlns:p14="http://schemas.microsoft.com/office/powerpoint/2010/main" val="287396320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Gravitational force</a:t>
            </a:r>
            <a:endParaRPr lang="en-US"/>
          </a:p>
        </p:txBody>
      </p:sp>
      <p:sp>
        <p:nvSpPr>
          <p:cNvPr id="5" name="Content Placeholder 4"/>
          <p:cNvSpPr>
            <a:spLocks noGrp="1"/>
          </p:cNvSpPr>
          <p:nvPr>
            <p:ph sz="half" idx="1"/>
          </p:nvPr>
        </p:nvSpPr>
        <p:spPr/>
        <p:txBody>
          <a:bodyPr>
            <a:normAutofit fontScale="92500" lnSpcReduction="10000"/>
          </a:bodyPr>
          <a:lstStyle/>
          <a:p>
            <a:r>
              <a:rPr lang="en-US" dirty="0" smtClean="0"/>
              <a:t>Any two objects with mass attract each other</a:t>
            </a:r>
          </a:p>
          <a:p>
            <a:pPr lvl="1"/>
            <a:r>
              <a:rPr lang="en-US" dirty="0" smtClean="0"/>
              <a:t>Newton’s law of universal gravitation</a:t>
            </a:r>
          </a:p>
          <a:p>
            <a:r>
              <a:rPr lang="en-US" dirty="0" smtClean="0"/>
              <a:t>Direction of force</a:t>
            </a:r>
          </a:p>
          <a:p>
            <a:pPr lvl="1"/>
            <a:r>
              <a:rPr lang="en-US" dirty="0" smtClean="0"/>
              <a:t>Line containing the </a:t>
            </a:r>
            <a:r>
              <a:rPr lang="en-US" i="1" dirty="0" smtClean="0"/>
              <a:t>centers of mass </a:t>
            </a:r>
            <a:r>
              <a:rPr lang="en-US" dirty="0" smtClean="0"/>
              <a:t>of the two objects</a:t>
            </a:r>
          </a:p>
          <a:p>
            <a:r>
              <a:rPr lang="en-US" dirty="0" smtClean="0"/>
              <a:t>How come earth’s gravitational pull is constant then?</a:t>
            </a:r>
          </a:p>
          <a:p>
            <a:pPr lvl="1"/>
            <a:r>
              <a:rPr lang="en-US" dirty="0" smtClean="0"/>
              <a:t>It is not…</a:t>
            </a:r>
            <a:endParaRPr lang="en-US"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2050" name="Picture 2" descr="File:NewtonsLawOfUniversalGravitation.sv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62500" y="2529681"/>
            <a:ext cx="3810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795940" y="6525344"/>
            <a:ext cx="1989647" cy="215444"/>
          </a:xfrm>
          <a:prstGeom prst="rect">
            <a:avLst/>
          </a:prstGeom>
          <a:noFill/>
        </p:spPr>
        <p:txBody>
          <a:bodyPr wrap="none" rtlCol="0">
            <a:spAutoFit/>
          </a:bodyPr>
          <a:lstStyle/>
          <a:p>
            <a:r>
              <a:rPr lang="pt-PT" sz="800" dirty="0" err="1" smtClean="0"/>
              <a:t>Image</a:t>
            </a:r>
            <a:r>
              <a:rPr lang="pt-PT" sz="800" dirty="0" smtClean="0"/>
              <a:t> </a:t>
            </a:r>
            <a:r>
              <a:rPr lang="pt-PT" sz="800" dirty="0" err="1" smtClean="0"/>
              <a:t>adapted</a:t>
            </a:r>
            <a:r>
              <a:rPr lang="pt-PT" sz="800" dirty="0" smtClean="0"/>
              <a:t> </a:t>
            </a:r>
            <a:r>
              <a:rPr lang="pt-PT" sz="800" dirty="0" err="1" smtClean="0"/>
              <a:t>from</a:t>
            </a:r>
            <a:r>
              <a:rPr lang="pt-PT" sz="800" dirty="0" smtClean="0"/>
              <a:t> www.wikipedia.org</a:t>
            </a:r>
            <a:endParaRPr lang="pt-PT" sz="800" dirty="0"/>
          </a:p>
        </p:txBody>
      </p:sp>
      <p:sp>
        <p:nvSpPr>
          <p:cNvPr id="7" name="Rectangle 6"/>
          <p:cNvSpPr/>
          <p:nvPr/>
        </p:nvSpPr>
        <p:spPr>
          <a:xfrm>
            <a:off x="5868144" y="5312241"/>
            <a:ext cx="1996444" cy="276999"/>
          </a:xfrm>
          <a:prstGeom prst="rect">
            <a:avLst/>
          </a:prstGeom>
        </p:spPr>
        <p:txBody>
          <a:bodyPr wrap="none">
            <a:spAutoFit/>
          </a:bodyPr>
          <a:lstStyle/>
          <a:p>
            <a:r>
              <a:rPr lang="pt-PT" sz="1200" dirty="0" smtClean="0"/>
              <a:t>G = 6.674×10</a:t>
            </a:r>
            <a:r>
              <a:rPr lang="pt-PT" sz="1200" baseline="30000" dirty="0"/>
              <a:t>−11</a:t>
            </a:r>
            <a:r>
              <a:rPr lang="pt-PT" sz="1200" dirty="0"/>
              <a:t> N m</a:t>
            </a:r>
            <a:r>
              <a:rPr lang="pt-PT" sz="1200" baseline="30000" dirty="0"/>
              <a:t>2</a:t>
            </a:r>
            <a:r>
              <a:rPr lang="pt-PT" sz="1200" dirty="0"/>
              <a:t> kg</a:t>
            </a:r>
            <a:r>
              <a:rPr lang="pt-PT" sz="1200" baseline="30000" dirty="0"/>
              <a:t>−2</a:t>
            </a:r>
            <a:endParaRPr lang="pt-PT" sz="1200" dirty="0"/>
          </a:p>
        </p:txBody>
      </p:sp>
    </p:spTree>
    <p:extLst>
      <p:ext uri="{BB962C8B-B14F-4D97-AF65-F5344CB8AC3E}">
        <p14:creationId xmlns:p14="http://schemas.microsoft.com/office/powerpoint/2010/main" val="4482520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Warp speed</a:t>
            </a:r>
            <a:endParaRPr lang="en-US"/>
          </a:p>
        </p:txBody>
      </p:sp>
      <p:sp>
        <p:nvSpPr>
          <p:cNvPr id="7" name="Content Placeholder 6"/>
          <p:cNvSpPr>
            <a:spLocks noGrp="1"/>
          </p:cNvSpPr>
          <p:nvPr>
            <p:ph idx="1"/>
          </p:nvPr>
        </p:nvSpPr>
        <p:spPr/>
        <p:txBody>
          <a:bodyPr/>
          <a:lstStyle/>
          <a:p>
            <a:r>
              <a:rPr lang="en-US" dirty="0" smtClean="0"/>
              <a:t>Near the speed of light</a:t>
            </a:r>
          </a:p>
          <a:p>
            <a:pPr lvl="1"/>
            <a:r>
              <a:rPr lang="en-US" dirty="0" smtClean="0"/>
              <a:t>Mass increases with velocity</a:t>
            </a:r>
          </a:p>
          <a:p>
            <a:pPr lvl="1"/>
            <a:r>
              <a:rPr lang="en-US" dirty="0" smtClean="0"/>
              <a:t>Mass deforms space</a:t>
            </a:r>
          </a:p>
          <a:p>
            <a:pPr lvl="1"/>
            <a:r>
              <a:rPr lang="en-US" dirty="0" smtClean="0"/>
              <a:t>Things get messy</a:t>
            </a:r>
          </a:p>
          <a:p>
            <a:r>
              <a:rPr lang="en-US" dirty="0" smtClean="0"/>
              <a:t>What to do?</a:t>
            </a:r>
          </a:p>
          <a:p>
            <a:pPr lvl="1"/>
            <a:r>
              <a:rPr lang="en-US" dirty="0" smtClean="0"/>
              <a:t>Go read Stephen Hawking</a:t>
            </a:r>
          </a:p>
          <a:p>
            <a:pPr lvl="1"/>
            <a:r>
              <a:rPr lang="en-US" dirty="0" smtClean="0"/>
              <a:t>Cheat in your space combat simulation</a:t>
            </a:r>
            <a:endParaRPr lang="en-US" dirty="0"/>
          </a:p>
        </p:txBody>
      </p:sp>
      <p:sp>
        <p:nvSpPr>
          <p:cNvPr id="5" name="Footer Placeholder 4"/>
          <p:cNvSpPr>
            <a:spLocks noGrp="1"/>
          </p:cNvSpPr>
          <p:nvPr>
            <p:ph type="ftr" sz="quarter" idx="10"/>
          </p:nvPr>
        </p:nvSpPr>
        <p:spPr/>
        <p:txBody>
          <a:bodyPr/>
          <a:lstStyle/>
          <a:p>
            <a:pPr>
              <a:defRPr/>
            </a:pPr>
            <a:r>
              <a:rPr lang="pt-PT" smtClean="0"/>
              <a:t>SM 14/15 – T8 - Computer Graphics</a:t>
            </a:r>
            <a:endParaRPr lang="pt-PT"/>
          </a:p>
        </p:txBody>
      </p:sp>
    </p:spTree>
    <p:extLst>
      <p:ext uri="{BB962C8B-B14F-4D97-AF65-F5344CB8AC3E}">
        <p14:creationId xmlns:p14="http://schemas.microsoft.com/office/powerpoint/2010/main" val="6311198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Energy of moving objects</a:t>
            </a:r>
            <a:endParaRPr lang="en-US" dirty="0"/>
          </a:p>
        </p:txBody>
      </p:sp>
      <p:sp>
        <p:nvSpPr>
          <p:cNvPr id="5" name="Subtitle 4"/>
          <p:cNvSpPr>
            <a:spLocks noGrp="1"/>
          </p:cNvSpPr>
          <p:nvPr>
            <p:ph type="subTitle" idx="1"/>
          </p:nvPr>
        </p:nvSpPr>
        <p:spPr/>
        <p:txBody>
          <a:bodyPr/>
          <a:lstStyle/>
          <a:p>
            <a:endParaRPr lang="pt-PT"/>
          </a:p>
        </p:txBody>
      </p:sp>
    </p:spTree>
    <p:extLst>
      <p:ext uri="{BB962C8B-B14F-4D97-AF65-F5344CB8AC3E}">
        <p14:creationId xmlns:p14="http://schemas.microsoft.com/office/powerpoint/2010/main" val="397761769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Kinetic energy</a:t>
            </a:r>
            <a:endParaRPr lang="en-US"/>
          </a:p>
        </p:txBody>
      </p:sp>
      <p:sp>
        <p:nvSpPr>
          <p:cNvPr id="3" name="Content Placeholder 2"/>
          <p:cNvSpPr>
            <a:spLocks noGrp="1"/>
          </p:cNvSpPr>
          <p:nvPr>
            <p:ph idx="1"/>
          </p:nvPr>
        </p:nvSpPr>
        <p:spPr/>
        <p:txBody>
          <a:bodyPr/>
          <a:lstStyle/>
          <a:p>
            <a:r>
              <a:rPr lang="en-US" dirty="0" smtClean="0"/>
              <a:t>Things in motion have </a:t>
            </a:r>
            <a:r>
              <a:rPr lang="en-US" i="1" dirty="0" smtClean="0"/>
              <a:t>energy</a:t>
            </a:r>
          </a:p>
          <a:p>
            <a:pPr lvl="1"/>
            <a:r>
              <a:rPr lang="en-US" dirty="0" smtClean="0"/>
              <a:t>Defined as the </a:t>
            </a:r>
            <a:r>
              <a:rPr lang="en-US" i="1" dirty="0" smtClean="0"/>
              <a:t>work</a:t>
            </a:r>
            <a:r>
              <a:rPr lang="en-US" dirty="0" smtClean="0"/>
              <a:t> needed to accelerate a body of a given </a:t>
            </a:r>
            <a:r>
              <a:rPr lang="en-US" i="1" dirty="0" smtClean="0"/>
              <a:t>mass </a:t>
            </a:r>
            <a:r>
              <a:rPr lang="en-US" dirty="0" smtClean="0"/>
              <a:t>from rest to its stated </a:t>
            </a:r>
            <a:r>
              <a:rPr lang="en-US" i="1" dirty="0" smtClean="0"/>
              <a:t>velocity</a:t>
            </a:r>
          </a:p>
          <a:p>
            <a:pPr lvl="1"/>
            <a:r>
              <a:rPr lang="en-US" dirty="0" smtClean="0"/>
              <a:t>Measured in </a:t>
            </a:r>
            <a:r>
              <a:rPr lang="en-US" i="1" dirty="0" smtClean="0"/>
              <a:t>joules</a:t>
            </a:r>
          </a:p>
          <a:p>
            <a:r>
              <a:rPr lang="en-US" dirty="0" smtClean="0"/>
              <a:t>Classic mechanics</a:t>
            </a:r>
          </a:p>
          <a:p>
            <a:pPr lvl="1"/>
            <a:r>
              <a:rPr lang="en-US" dirty="0" smtClean="0"/>
              <a:t>Kinetic energy of a non-rotating rigid body:</a:t>
            </a:r>
            <a:endParaRPr lang="en-US"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mc:AlternateContent xmlns:mc="http://schemas.openxmlformats.org/markup-compatibility/2006" xmlns:a14="http://schemas.microsoft.com/office/drawing/2010/main">
        <mc:Choice Requires="a14">
          <p:sp>
            <p:nvSpPr>
              <p:cNvPr id="5" name="TextBox 4"/>
              <p:cNvSpPr txBox="1"/>
              <p:nvPr/>
            </p:nvSpPr>
            <p:spPr>
              <a:xfrm>
                <a:off x="3245745" y="5301208"/>
                <a:ext cx="2103332" cy="5725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t-PT" i="1" smtClean="0">
                              <a:latin typeface="Cambria Math"/>
                            </a:rPr>
                          </m:ctrlPr>
                        </m:sSubPr>
                        <m:e>
                          <m:r>
                            <a:rPr lang="pt-PT" b="0" i="1" smtClean="0">
                              <a:latin typeface="Cambria Math"/>
                            </a:rPr>
                            <m:t>𝐸</m:t>
                          </m:r>
                        </m:e>
                        <m:sub>
                          <m:r>
                            <a:rPr lang="pt-PT" b="0" i="1" smtClean="0">
                              <a:latin typeface="Cambria Math"/>
                            </a:rPr>
                            <m:t>𝑘</m:t>
                          </m:r>
                        </m:sub>
                      </m:sSub>
                      <m:r>
                        <a:rPr lang="pt-PT" b="0" i="1" smtClean="0">
                          <a:latin typeface="Cambria Math"/>
                        </a:rPr>
                        <m:t>=</m:t>
                      </m:r>
                      <m:f>
                        <m:fPr>
                          <m:type m:val="skw"/>
                          <m:ctrlPr>
                            <a:rPr lang="pt-PT" b="0" i="1" smtClean="0">
                              <a:latin typeface="Cambria Math"/>
                            </a:rPr>
                          </m:ctrlPr>
                        </m:fPr>
                        <m:num>
                          <m:r>
                            <a:rPr lang="pt-PT" b="0" i="1" smtClean="0">
                              <a:latin typeface="Cambria Math"/>
                            </a:rPr>
                            <m:t>1</m:t>
                          </m:r>
                        </m:num>
                        <m:den>
                          <m:r>
                            <a:rPr lang="pt-PT" b="0" i="1" smtClean="0">
                              <a:latin typeface="Cambria Math"/>
                            </a:rPr>
                            <m:t>2</m:t>
                          </m:r>
                        </m:den>
                      </m:f>
                      <m:r>
                        <a:rPr lang="pt-PT" b="0" i="1" smtClean="0">
                          <a:latin typeface="Cambria Math"/>
                        </a:rPr>
                        <m:t>𝑚</m:t>
                      </m:r>
                      <m:sSup>
                        <m:sSupPr>
                          <m:ctrlPr>
                            <a:rPr lang="pt-PT" b="0" i="1" smtClean="0">
                              <a:latin typeface="Cambria Math"/>
                            </a:rPr>
                          </m:ctrlPr>
                        </m:sSupPr>
                        <m:e>
                          <m:r>
                            <a:rPr lang="pt-PT" b="0" i="1" smtClean="0">
                              <a:latin typeface="Cambria Math"/>
                            </a:rPr>
                            <m:t>𝑣</m:t>
                          </m:r>
                        </m:e>
                        <m:sup>
                          <m:r>
                            <a:rPr lang="pt-PT" b="0" i="1" smtClean="0">
                              <a:latin typeface="Cambria Math"/>
                            </a:rPr>
                            <m:t>2</m:t>
                          </m:r>
                        </m:sup>
                      </m:sSup>
                    </m:oMath>
                  </m:oMathPara>
                </a14:m>
                <a:endParaRPr lang="pt-PT" dirty="0"/>
              </a:p>
            </p:txBody>
          </p:sp>
        </mc:Choice>
        <mc:Fallback xmlns="">
          <p:sp>
            <p:nvSpPr>
              <p:cNvPr id="5" name="TextBox 4"/>
              <p:cNvSpPr txBox="1">
                <a:spLocks noRot="1" noChangeAspect="1" noMove="1" noResize="1" noEditPoints="1" noAdjustHandles="1" noChangeArrowheads="1" noChangeShapeType="1" noTextEdit="1"/>
              </p:cNvSpPr>
              <p:nvPr/>
            </p:nvSpPr>
            <p:spPr>
              <a:xfrm>
                <a:off x="3245745" y="5301208"/>
                <a:ext cx="2103332" cy="572529"/>
              </a:xfrm>
              <a:prstGeom prst="rect">
                <a:avLst/>
              </a:prstGeom>
              <a:blipFill rotWithShape="1">
                <a:blip r:embed="rId2"/>
                <a:stretch>
                  <a:fillRect/>
                </a:stretch>
              </a:blipFill>
            </p:spPr>
            <p:txBody>
              <a:bodyPr/>
              <a:lstStyle/>
              <a:p>
                <a:r>
                  <a:rPr lang="pt-PT">
                    <a:noFill/>
                  </a:rPr>
                  <a:t> </a:t>
                </a:r>
              </a:p>
            </p:txBody>
          </p:sp>
        </mc:Fallback>
      </mc:AlternateContent>
    </p:spTree>
    <p:extLst>
      <p:ext uri="{BB962C8B-B14F-4D97-AF65-F5344CB8AC3E}">
        <p14:creationId xmlns:p14="http://schemas.microsoft.com/office/powerpoint/2010/main" val="205407325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Potential energy</a:t>
            </a:r>
            <a:endParaRPr lang="en-US"/>
          </a:p>
        </p:txBody>
      </p:sp>
      <p:sp>
        <p:nvSpPr>
          <p:cNvPr id="3" name="Content Placeholder 2"/>
          <p:cNvSpPr>
            <a:spLocks noGrp="1"/>
          </p:cNvSpPr>
          <p:nvPr>
            <p:ph idx="1"/>
          </p:nvPr>
        </p:nvSpPr>
        <p:spPr/>
        <p:txBody>
          <a:bodyPr>
            <a:normAutofit lnSpcReduction="10000"/>
          </a:bodyPr>
          <a:lstStyle/>
          <a:p>
            <a:r>
              <a:rPr lang="en-US" dirty="0" smtClean="0"/>
              <a:t>Things not moving also have ‘potential’ energy</a:t>
            </a:r>
          </a:p>
          <a:p>
            <a:pPr lvl="1"/>
            <a:r>
              <a:rPr lang="en-US" dirty="0" smtClean="0"/>
              <a:t>Energy due to the position of the various objects of a system</a:t>
            </a:r>
          </a:p>
          <a:p>
            <a:r>
              <a:rPr lang="en-US" dirty="0" smtClean="0"/>
              <a:t>Most common potential energy</a:t>
            </a:r>
          </a:p>
          <a:p>
            <a:pPr lvl="1"/>
            <a:r>
              <a:rPr lang="en-US" dirty="0" smtClean="0"/>
              <a:t>Gravity</a:t>
            </a:r>
          </a:p>
          <a:p>
            <a:pPr lvl="1"/>
            <a:r>
              <a:rPr lang="en-US" dirty="0" smtClean="0"/>
              <a:t>Higher objects have higher energy than lower objects with the same mass</a:t>
            </a:r>
          </a:p>
          <a:p>
            <a:pPr lvl="1"/>
            <a:r>
              <a:rPr lang="en-US" dirty="0" smtClean="0"/>
              <a:t>Others: elastic, electric, magnetic</a:t>
            </a:r>
            <a:endParaRPr lang="en-US"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mc:AlternateContent xmlns:mc="http://schemas.openxmlformats.org/markup-compatibility/2006" xmlns:a14="http://schemas.microsoft.com/office/drawing/2010/main">
        <mc:Choice Requires="a14">
          <p:sp>
            <p:nvSpPr>
              <p:cNvPr id="5" name="TextBox 4"/>
              <p:cNvSpPr txBox="1"/>
              <p:nvPr/>
            </p:nvSpPr>
            <p:spPr>
              <a:xfrm>
                <a:off x="6885710" y="3946913"/>
                <a:ext cx="1862754" cy="4901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t-PT" i="1" smtClean="0">
                              <a:latin typeface="Cambria Math"/>
                            </a:rPr>
                          </m:ctrlPr>
                        </m:sSubPr>
                        <m:e>
                          <m:r>
                            <a:rPr lang="pt-PT" b="0" i="1" smtClean="0">
                              <a:latin typeface="Cambria Math"/>
                            </a:rPr>
                            <m:t>𝐸</m:t>
                          </m:r>
                        </m:e>
                        <m:sub>
                          <m:r>
                            <a:rPr lang="pt-PT" b="0" i="1" smtClean="0">
                              <a:latin typeface="Cambria Math"/>
                            </a:rPr>
                            <m:t>𝑝</m:t>
                          </m:r>
                        </m:sub>
                      </m:sSub>
                      <m:r>
                        <a:rPr lang="pt-PT" b="0" i="1" smtClean="0">
                          <a:latin typeface="Cambria Math"/>
                        </a:rPr>
                        <m:t>=</m:t>
                      </m:r>
                      <m:r>
                        <a:rPr lang="pt-PT" b="0" i="1" smtClean="0">
                          <a:latin typeface="Cambria Math"/>
                        </a:rPr>
                        <m:t>𝑚</m:t>
                      </m:r>
                      <m:r>
                        <a:rPr lang="pt-PT" b="0" i="1" smtClean="0">
                          <a:latin typeface="Cambria Math"/>
                        </a:rPr>
                        <m:t>.</m:t>
                      </m:r>
                      <m:r>
                        <a:rPr lang="pt-PT" b="0" i="1" smtClean="0">
                          <a:latin typeface="Cambria Math"/>
                        </a:rPr>
                        <m:t>𝑔</m:t>
                      </m:r>
                      <m:r>
                        <a:rPr lang="pt-PT" b="0" i="1" smtClean="0">
                          <a:latin typeface="Cambria Math"/>
                        </a:rPr>
                        <m:t>.</m:t>
                      </m:r>
                      <m:r>
                        <a:rPr lang="pt-PT" b="0" i="1" smtClean="0">
                          <a:latin typeface="Cambria Math"/>
                        </a:rPr>
                        <m:t>h</m:t>
                      </m:r>
                    </m:oMath>
                  </m:oMathPara>
                </a14:m>
                <a:endParaRPr lang="pt-PT" dirty="0"/>
              </a:p>
            </p:txBody>
          </p:sp>
        </mc:Choice>
        <mc:Fallback xmlns="">
          <p:sp>
            <p:nvSpPr>
              <p:cNvPr id="5" name="TextBox 4"/>
              <p:cNvSpPr txBox="1">
                <a:spLocks noRot="1" noChangeAspect="1" noMove="1" noResize="1" noEditPoints="1" noAdjustHandles="1" noChangeArrowheads="1" noChangeShapeType="1" noTextEdit="1"/>
              </p:cNvSpPr>
              <p:nvPr/>
            </p:nvSpPr>
            <p:spPr>
              <a:xfrm>
                <a:off x="6885710" y="3946913"/>
                <a:ext cx="1862754" cy="490199"/>
              </a:xfrm>
              <a:prstGeom prst="rect">
                <a:avLst/>
              </a:prstGeom>
              <a:blipFill rotWithShape="1">
                <a:blip r:embed="rId2"/>
                <a:stretch>
                  <a:fillRect l="-656" b="-4938"/>
                </a:stretch>
              </a:blipFill>
            </p:spPr>
            <p:txBody>
              <a:bodyPr/>
              <a:lstStyle/>
              <a:p>
                <a:r>
                  <a:rPr lang="pt-PT">
                    <a:noFill/>
                  </a:rPr>
                  <a:t> </a:t>
                </a:r>
              </a:p>
            </p:txBody>
          </p:sp>
        </mc:Fallback>
      </mc:AlternateContent>
    </p:spTree>
    <p:extLst>
      <p:ext uri="{BB962C8B-B14F-4D97-AF65-F5344CB8AC3E}">
        <p14:creationId xmlns:p14="http://schemas.microsoft.com/office/powerpoint/2010/main" val="279683635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Conservation of energy</a:t>
            </a:r>
            <a:endParaRPr lang="en-US"/>
          </a:p>
        </p:txBody>
      </p:sp>
      <p:sp>
        <p:nvSpPr>
          <p:cNvPr id="3" name="Content Placeholder 2"/>
          <p:cNvSpPr>
            <a:spLocks noGrp="1"/>
          </p:cNvSpPr>
          <p:nvPr>
            <p:ph idx="1"/>
          </p:nvPr>
        </p:nvSpPr>
        <p:spPr/>
        <p:txBody>
          <a:bodyPr/>
          <a:lstStyle/>
          <a:p>
            <a:r>
              <a:rPr lang="en-US" dirty="0" smtClean="0"/>
              <a:t>Law of conservation of energy</a:t>
            </a:r>
          </a:p>
          <a:p>
            <a:pPr lvl="1"/>
            <a:r>
              <a:rPr lang="en-US" dirty="0" smtClean="0"/>
              <a:t>The total amount of </a:t>
            </a:r>
            <a:r>
              <a:rPr lang="en-US" i="1" dirty="0" smtClean="0"/>
              <a:t>energy</a:t>
            </a:r>
            <a:r>
              <a:rPr lang="en-US" dirty="0" smtClean="0"/>
              <a:t> in an </a:t>
            </a:r>
            <a:r>
              <a:rPr lang="en-US" i="1" dirty="0" smtClean="0"/>
              <a:t>isolated system</a:t>
            </a:r>
            <a:r>
              <a:rPr lang="en-US" dirty="0" smtClean="0"/>
              <a:t> remains constant over time</a:t>
            </a:r>
          </a:p>
          <a:p>
            <a:r>
              <a:rPr lang="en-US" dirty="0" smtClean="0"/>
              <a:t>Isolated system</a:t>
            </a:r>
          </a:p>
          <a:p>
            <a:pPr lvl="1"/>
            <a:r>
              <a:rPr lang="en-US" dirty="0" smtClean="0"/>
              <a:t>Physical system without any external exchange of matter or energy</a:t>
            </a:r>
          </a:p>
          <a:p>
            <a:r>
              <a:rPr lang="en-US" dirty="0" smtClean="0"/>
              <a:t>Great for approximating many real-world situations!</a:t>
            </a:r>
            <a:endParaRPr lang="en-US"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spTree>
    <p:extLst>
      <p:ext uri="{BB962C8B-B14F-4D97-AF65-F5344CB8AC3E}">
        <p14:creationId xmlns:p14="http://schemas.microsoft.com/office/powerpoint/2010/main" val="40425559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Back to our projectiles</a:t>
            </a:r>
            <a:endParaRPr lang="en-US"/>
          </a:p>
        </p:txBody>
      </p:sp>
      <p:sp>
        <p:nvSpPr>
          <p:cNvPr id="5" name="Content Placeholder 4"/>
          <p:cNvSpPr>
            <a:spLocks noGrp="1"/>
          </p:cNvSpPr>
          <p:nvPr>
            <p:ph sz="half" idx="1"/>
          </p:nvPr>
        </p:nvSpPr>
        <p:spPr/>
        <p:txBody>
          <a:bodyPr>
            <a:normAutofit fontScale="92500"/>
          </a:bodyPr>
          <a:lstStyle/>
          <a:p>
            <a:r>
              <a:rPr lang="en-US" dirty="0" smtClean="0"/>
              <a:t>Projectile going up</a:t>
            </a:r>
          </a:p>
          <a:p>
            <a:pPr lvl="1"/>
            <a:r>
              <a:rPr lang="en-US" dirty="0" smtClean="0"/>
              <a:t>Velocity decreasing – lower kinetic energy</a:t>
            </a:r>
          </a:p>
          <a:p>
            <a:pPr lvl="1"/>
            <a:r>
              <a:rPr lang="en-US" dirty="0" smtClean="0"/>
              <a:t>Height increasing – higher potential energy</a:t>
            </a:r>
          </a:p>
          <a:p>
            <a:r>
              <a:rPr lang="en-US" dirty="0" smtClean="0"/>
              <a:t>Projectile going down</a:t>
            </a:r>
          </a:p>
          <a:p>
            <a:pPr lvl="1"/>
            <a:r>
              <a:rPr lang="en-US" dirty="0" smtClean="0"/>
              <a:t>Vice-versa</a:t>
            </a:r>
          </a:p>
          <a:p>
            <a:r>
              <a:rPr lang="en-US" dirty="0" smtClean="0"/>
              <a:t>What about engines?</a:t>
            </a:r>
          </a:p>
          <a:p>
            <a:pPr lvl="1"/>
            <a:r>
              <a:rPr lang="en-US" dirty="0" smtClean="0"/>
              <a:t>External energy source</a:t>
            </a:r>
          </a:p>
          <a:p>
            <a:pPr lvl="1"/>
            <a:r>
              <a:rPr lang="en-US" dirty="0" smtClean="0"/>
              <a:t>Not an isolated system!</a:t>
            </a:r>
            <a:endParaRPr lang="en-US"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7" name="Picture 2" descr="File:Ferde hajitas2.sv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434527"/>
            <a:ext cx="4038600" cy="28573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795940" y="6525344"/>
            <a:ext cx="1989647" cy="215444"/>
          </a:xfrm>
          <a:prstGeom prst="rect">
            <a:avLst/>
          </a:prstGeom>
          <a:noFill/>
        </p:spPr>
        <p:txBody>
          <a:bodyPr wrap="none" rtlCol="0">
            <a:spAutoFit/>
          </a:bodyPr>
          <a:lstStyle/>
          <a:p>
            <a:r>
              <a:rPr lang="pt-PT" sz="800" dirty="0" err="1" smtClean="0"/>
              <a:t>Image</a:t>
            </a:r>
            <a:r>
              <a:rPr lang="pt-PT" sz="800" dirty="0" smtClean="0"/>
              <a:t> </a:t>
            </a:r>
            <a:r>
              <a:rPr lang="pt-PT" sz="800" dirty="0" err="1" smtClean="0"/>
              <a:t>adapted</a:t>
            </a:r>
            <a:r>
              <a:rPr lang="pt-PT" sz="800" dirty="0" smtClean="0"/>
              <a:t> </a:t>
            </a:r>
            <a:r>
              <a:rPr lang="pt-PT" sz="800" dirty="0" err="1" smtClean="0"/>
              <a:t>from</a:t>
            </a:r>
            <a:r>
              <a:rPr lang="pt-PT" sz="800" dirty="0" smtClean="0"/>
              <a:t> www.wikipedia.org</a:t>
            </a:r>
            <a:endParaRPr lang="pt-PT" sz="800" dirty="0"/>
          </a:p>
        </p:txBody>
      </p:sp>
    </p:spTree>
    <p:extLst>
      <p:ext uri="{BB962C8B-B14F-4D97-AF65-F5344CB8AC3E}">
        <p14:creationId xmlns:p14="http://schemas.microsoft.com/office/powerpoint/2010/main" val="39354620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Object collision</a:t>
            </a:r>
            <a:endParaRPr lang="en-US"/>
          </a:p>
        </p:txBody>
      </p:sp>
      <p:sp>
        <p:nvSpPr>
          <p:cNvPr id="6" name="Content Placeholder 5"/>
          <p:cNvSpPr>
            <a:spLocks noGrp="1"/>
          </p:cNvSpPr>
          <p:nvPr>
            <p:ph idx="1"/>
          </p:nvPr>
        </p:nvSpPr>
        <p:spPr/>
        <p:txBody>
          <a:bodyPr>
            <a:normAutofit fontScale="92500" lnSpcReduction="20000"/>
          </a:bodyPr>
          <a:lstStyle/>
          <a:p>
            <a:r>
              <a:rPr lang="en-US" dirty="0" smtClean="0"/>
              <a:t>What happens when my projectile falls to the ground?</a:t>
            </a:r>
          </a:p>
          <a:p>
            <a:pPr lvl="1"/>
            <a:r>
              <a:rPr lang="en-US" dirty="0" smtClean="0"/>
              <a:t>Law of conservation of energy</a:t>
            </a:r>
          </a:p>
          <a:p>
            <a:pPr lvl="1"/>
            <a:r>
              <a:rPr lang="en-US" dirty="0" smtClean="0"/>
              <a:t>No external forces were applied</a:t>
            </a:r>
          </a:p>
          <a:p>
            <a:pPr lvl="1"/>
            <a:r>
              <a:rPr lang="en-US" dirty="0" smtClean="0"/>
              <a:t>What happened to the kinetic energy?</a:t>
            </a:r>
          </a:p>
          <a:p>
            <a:r>
              <a:rPr lang="en-US" dirty="0" smtClean="0"/>
              <a:t>Ground must generate an opposing force that stops the projectile</a:t>
            </a:r>
          </a:p>
          <a:p>
            <a:pPr lvl="1"/>
            <a:r>
              <a:rPr lang="en-US" dirty="0" smtClean="0"/>
              <a:t>Which could break or deform the ground…</a:t>
            </a:r>
          </a:p>
          <a:p>
            <a:r>
              <a:rPr lang="en-US" dirty="0" smtClean="0"/>
              <a:t>Energy is typically converted into heat</a:t>
            </a:r>
          </a:p>
          <a:p>
            <a:pPr lvl="1"/>
            <a:r>
              <a:rPr lang="en-US" dirty="0" smtClean="0"/>
              <a:t>Explaining why even a small asteroid falling on earth can create a huge explosion…</a:t>
            </a:r>
          </a:p>
          <a:p>
            <a:endParaRPr lang="en-US" dirty="0" smtClean="0"/>
          </a:p>
          <a:p>
            <a:endParaRPr lang="en-US" dirty="0" smtClean="0"/>
          </a:p>
        </p:txBody>
      </p:sp>
      <p:sp>
        <p:nvSpPr>
          <p:cNvPr id="5" name="Footer Placeholder 4"/>
          <p:cNvSpPr>
            <a:spLocks noGrp="1"/>
          </p:cNvSpPr>
          <p:nvPr>
            <p:ph type="ftr" sz="quarter" idx="10"/>
          </p:nvPr>
        </p:nvSpPr>
        <p:spPr/>
        <p:txBody>
          <a:bodyPr/>
          <a:lstStyle/>
          <a:p>
            <a:pPr>
              <a:defRPr/>
            </a:pPr>
            <a:r>
              <a:rPr lang="pt-PT" smtClean="0"/>
              <a:t>SM 14/15 – T8 - Computer Graphics</a:t>
            </a:r>
            <a:endParaRPr lang="pt-PT"/>
          </a:p>
        </p:txBody>
      </p:sp>
    </p:spTree>
    <p:extLst>
      <p:ext uri="{BB962C8B-B14F-4D97-AF65-F5344CB8AC3E}">
        <p14:creationId xmlns:p14="http://schemas.microsoft.com/office/powerpoint/2010/main" val="4226842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Texture Mapping</a:t>
            </a:r>
            <a:endParaRPr lang="en-US" dirty="0"/>
          </a:p>
        </p:txBody>
      </p:sp>
      <p:sp>
        <p:nvSpPr>
          <p:cNvPr id="3" name="Footer Placeholder 2"/>
          <p:cNvSpPr>
            <a:spLocks noGrp="1"/>
          </p:cNvSpPr>
          <p:nvPr>
            <p:ph type="ftr" sz="quarter" idx="10"/>
          </p:nvPr>
        </p:nvSpPr>
        <p:spPr/>
        <p:txBody>
          <a:bodyPr/>
          <a:lstStyle/>
          <a:p>
            <a:pPr>
              <a:defRPr/>
            </a:pPr>
            <a:r>
              <a:rPr lang="en-US" smtClean="0"/>
              <a:t>SM 14/15 – T8 - Computer Graphics</a:t>
            </a:r>
            <a:endParaRPr lang="pt-PT"/>
          </a:p>
        </p:txBody>
      </p:sp>
      <p:sp>
        <p:nvSpPr>
          <p:cNvPr id="5" name="TextBox 4"/>
          <p:cNvSpPr txBox="1"/>
          <p:nvPr/>
        </p:nvSpPr>
        <p:spPr>
          <a:xfrm>
            <a:off x="4788024" y="116632"/>
            <a:ext cx="4301697" cy="1152128"/>
          </a:xfrm>
          <a:prstGeom prst="rect">
            <a:avLst/>
          </a:prstGeom>
          <a:noFill/>
          <a:ln>
            <a:noFill/>
          </a:ln>
        </p:spPr>
        <p:txBody>
          <a:bodyPr vert="horz" lIns="81639" tIns="40820" rIns="81639" bIns="40820" compatLnSpc="0"/>
          <a:lstStyle/>
          <a:p>
            <a:pPr algn="l" hangingPunct="0">
              <a:spcBef>
                <a:spcPts val="0"/>
              </a:spcBef>
              <a:spcAft>
                <a:spcPts val="0"/>
              </a:spcAft>
            </a:pPr>
            <a:r>
              <a:rPr lang="en-US" sz="1800" dirty="0" smtClean="0">
                <a:latin typeface="Arial" pitchFamily="34"/>
                <a:ea typeface="MS Gothic" pitchFamily="2"/>
                <a:cs typeface="Tahoma" pitchFamily="2"/>
              </a:rPr>
              <a:t>A picture that we map to the surface of a triangle or polygon. A texture can simulate an effect that could take thousands of triangles</a:t>
            </a:r>
            <a:endParaRPr lang="en-US" sz="1800" dirty="0">
              <a:latin typeface="Arial" pitchFamily="34"/>
              <a:ea typeface="MS Gothic" pitchFamily="2"/>
              <a:cs typeface="Tahoma" pitchFamily="2"/>
            </a:endParaRPr>
          </a:p>
        </p:txBody>
      </p:sp>
      <p:pic>
        <p:nvPicPr>
          <p:cNvPr id="6" name="Picture 5"/>
          <p:cNvPicPr>
            <a:picLocks noChangeAspect="1"/>
          </p:cNvPicPr>
          <p:nvPr/>
        </p:nvPicPr>
        <p:blipFill>
          <a:blip r:embed="rId2">
            <a:lum/>
            <a:alphaModFix/>
          </a:blip>
          <a:srcRect/>
          <a:stretch>
            <a:fillRect/>
          </a:stretch>
        </p:blipFill>
        <p:spPr>
          <a:xfrm>
            <a:off x="0" y="1373020"/>
            <a:ext cx="9144000" cy="4864292"/>
          </a:xfrm>
          <a:prstGeom prst="rect">
            <a:avLst/>
          </a:prstGeom>
          <a:noFill/>
          <a:ln>
            <a:noFill/>
          </a:ln>
        </p:spPr>
      </p:pic>
    </p:spTree>
    <p:extLst>
      <p:ext uri="{BB962C8B-B14F-4D97-AF65-F5344CB8AC3E}">
        <p14:creationId xmlns:p14="http://schemas.microsoft.com/office/powerpoint/2010/main" val="219499735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Momentum</a:t>
            </a:r>
            <a:endParaRPr lang="en-US" dirty="0"/>
          </a:p>
        </p:txBody>
      </p:sp>
      <p:sp>
        <p:nvSpPr>
          <p:cNvPr id="3" name="Content Placeholder 2"/>
          <p:cNvSpPr>
            <a:spLocks noGrp="1"/>
          </p:cNvSpPr>
          <p:nvPr>
            <p:ph idx="1"/>
          </p:nvPr>
        </p:nvSpPr>
        <p:spPr/>
        <p:txBody>
          <a:bodyPr/>
          <a:lstStyle/>
          <a:p>
            <a:r>
              <a:rPr lang="en-US" dirty="0" smtClean="0"/>
              <a:t>What happens when two objects collide?</a:t>
            </a:r>
          </a:p>
          <a:p>
            <a:pPr lvl="1"/>
            <a:r>
              <a:rPr lang="en-US" dirty="0" smtClean="0"/>
              <a:t>All collisions conserve </a:t>
            </a:r>
            <a:r>
              <a:rPr lang="en-US" i="1" dirty="0" smtClean="0"/>
              <a:t>momentum</a:t>
            </a:r>
          </a:p>
          <a:p>
            <a:pPr lvl="1"/>
            <a:r>
              <a:rPr lang="en-US" dirty="0" smtClean="0"/>
              <a:t>Not all collisions conserve </a:t>
            </a:r>
            <a:r>
              <a:rPr lang="en-US" i="1" dirty="0" smtClean="0"/>
              <a:t>kinetic energy</a:t>
            </a:r>
            <a:r>
              <a:rPr lang="en-US" dirty="0" smtClean="0"/>
              <a:t> </a:t>
            </a:r>
          </a:p>
          <a:p>
            <a:r>
              <a:rPr lang="en-US" dirty="0" smtClean="0"/>
              <a:t>What is </a:t>
            </a:r>
            <a:r>
              <a:rPr lang="en-US" i="1" dirty="0" smtClean="0"/>
              <a:t>momentum</a:t>
            </a:r>
            <a:r>
              <a:rPr lang="en-US" dirty="0" smtClean="0"/>
              <a:t>?</a:t>
            </a:r>
          </a:p>
          <a:p>
            <a:pPr lvl="1"/>
            <a:r>
              <a:rPr lang="en-US" dirty="0" smtClean="0"/>
              <a:t>Product of </a:t>
            </a:r>
            <a:r>
              <a:rPr lang="en-US" i="1" dirty="0" smtClean="0"/>
              <a:t>mass</a:t>
            </a:r>
            <a:r>
              <a:rPr lang="en-US" dirty="0" smtClean="0"/>
              <a:t> and </a:t>
            </a:r>
            <a:r>
              <a:rPr lang="en-US" i="1" dirty="0" smtClean="0"/>
              <a:t>velocity</a:t>
            </a:r>
            <a:r>
              <a:rPr lang="en-US" dirty="0" smtClean="0"/>
              <a:t> of an object</a:t>
            </a:r>
          </a:p>
          <a:p>
            <a:pPr lvl="1"/>
            <a:r>
              <a:rPr lang="en-US" i="1" dirty="0" smtClean="0"/>
              <a:t>Conserved</a:t>
            </a:r>
            <a:r>
              <a:rPr lang="en-US" dirty="0" smtClean="0"/>
              <a:t> in a </a:t>
            </a:r>
            <a:r>
              <a:rPr lang="en-US" i="1" dirty="0" smtClean="0"/>
              <a:t>closed system</a:t>
            </a:r>
          </a:p>
          <a:p>
            <a:r>
              <a:rPr lang="en-US" dirty="0" smtClean="0"/>
              <a:t>The momentum of a system of particles is the sum of their momenta</a:t>
            </a:r>
            <a:endParaRPr lang="en-US"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dirty="0"/>
          </a:p>
        </p:txBody>
      </p:sp>
      <mc:AlternateContent xmlns:mc="http://schemas.openxmlformats.org/markup-compatibility/2006" xmlns:a14="http://schemas.microsoft.com/office/drawing/2010/main">
        <mc:Choice Requires="a14">
          <p:sp>
            <p:nvSpPr>
              <p:cNvPr id="6" name="TextBox 5"/>
              <p:cNvSpPr txBox="1"/>
              <p:nvPr/>
            </p:nvSpPr>
            <p:spPr>
              <a:xfrm>
                <a:off x="7236296" y="3327375"/>
                <a:ext cx="139801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b="0" i="1" smtClean="0">
                          <a:latin typeface="Cambria Math"/>
                        </a:rPr>
                        <m:t>𝑝</m:t>
                      </m:r>
                      <m:r>
                        <a:rPr lang="pt-PT" b="0" i="1" smtClean="0">
                          <a:latin typeface="Cambria Math"/>
                        </a:rPr>
                        <m:t>=</m:t>
                      </m:r>
                      <m:r>
                        <a:rPr lang="pt-PT" b="0" i="1" smtClean="0">
                          <a:latin typeface="Cambria Math"/>
                        </a:rPr>
                        <m:t>𝑚</m:t>
                      </m:r>
                      <m:r>
                        <a:rPr lang="pt-PT" b="0" i="1" smtClean="0">
                          <a:latin typeface="Cambria Math"/>
                        </a:rPr>
                        <m:t>.</m:t>
                      </m:r>
                      <m:r>
                        <a:rPr lang="pt-PT" b="0" i="1" smtClean="0">
                          <a:latin typeface="Cambria Math"/>
                        </a:rPr>
                        <m:t>𝑣</m:t>
                      </m:r>
                    </m:oMath>
                  </m:oMathPara>
                </a14:m>
                <a:endParaRPr lang="pt-PT" dirty="0"/>
              </a:p>
            </p:txBody>
          </p:sp>
        </mc:Choice>
        <mc:Fallback xmlns="">
          <p:sp>
            <p:nvSpPr>
              <p:cNvPr id="6" name="TextBox 5"/>
              <p:cNvSpPr txBox="1">
                <a:spLocks noRot="1" noChangeAspect="1" noMove="1" noResize="1" noEditPoints="1" noAdjustHandles="1" noChangeArrowheads="1" noChangeShapeType="1" noTextEdit="1"/>
              </p:cNvSpPr>
              <p:nvPr/>
            </p:nvSpPr>
            <p:spPr>
              <a:xfrm>
                <a:off x="7236296" y="3327375"/>
                <a:ext cx="1398011" cy="461665"/>
              </a:xfrm>
              <a:prstGeom prst="rect">
                <a:avLst/>
              </a:prstGeom>
              <a:blipFill rotWithShape="1">
                <a:blip r:embed="rId3"/>
                <a:stretch>
                  <a:fillRect l="-437" b="-11842"/>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788024" y="5877272"/>
                <a:ext cx="409439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b="0" i="1" smtClean="0">
                          <a:latin typeface="Cambria Math"/>
                        </a:rPr>
                        <m:t>𝑝</m:t>
                      </m:r>
                      <m:r>
                        <a:rPr lang="pt-PT" b="0" i="1" smtClean="0">
                          <a:latin typeface="Cambria Math"/>
                        </a:rPr>
                        <m:t>=</m:t>
                      </m:r>
                      <m:sSub>
                        <m:sSubPr>
                          <m:ctrlPr>
                            <a:rPr lang="pt-PT" b="0" i="1" smtClean="0">
                              <a:latin typeface="Cambria Math"/>
                            </a:rPr>
                          </m:ctrlPr>
                        </m:sSubPr>
                        <m:e>
                          <m:r>
                            <a:rPr lang="pt-PT" b="0" i="1" smtClean="0">
                              <a:latin typeface="Cambria Math"/>
                            </a:rPr>
                            <m:t>𝑝</m:t>
                          </m:r>
                        </m:e>
                        <m:sub>
                          <m:r>
                            <a:rPr lang="pt-PT" b="0" i="1" smtClean="0">
                              <a:latin typeface="Cambria Math"/>
                            </a:rPr>
                            <m:t>1</m:t>
                          </m:r>
                        </m:sub>
                      </m:sSub>
                      <m:r>
                        <a:rPr lang="pt-PT" b="0" i="1" smtClean="0">
                          <a:latin typeface="Cambria Math"/>
                        </a:rPr>
                        <m:t>+</m:t>
                      </m:r>
                      <m:sSub>
                        <m:sSubPr>
                          <m:ctrlPr>
                            <a:rPr lang="pt-PT" i="1">
                              <a:latin typeface="Cambria Math"/>
                            </a:rPr>
                          </m:ctrlPr>
                        </m:sSubPr>
                        <m:e>
                          <m:r>
                            <a:rPr lang="pt-PT" i="1">
                              <a:latin typeface="Cambria Math"/>
                            </a:rPr>
                            <m:t>𝑝</m:t>
                          </m:r>
                        </m:e>
                        <m:sub>
                          <m:r>
                            <a:rPr lang="pt-PT" b="0" i="1" smtClean="0">
                              <a:latin typeface="Cambria Math"/>
                            </a:rPr>
                            <m:t>2</m:t>
                          </m:r>
                        </m:sub>
                      </m:sSub>
                      <m:r>
                        <a:rPr lang="pt-PT" b="0" i="1" smtClean="0">
                          <a:latin typeface="Cambria Math"/>
                        </a:rPr>
                        <m:t>=</m:t>
                      </m:r>
                      <m:sSub>
                        <m:sSubPr>
                          <m:ctrlPr>
                            <a:rPr lang="pt-PT" i="1">
                              <a:latin typeface="Cambria Math"/>
                            </a:rPr>
                          </m:ctrlPr>
                        </m:sSubPr>
                        <m:e>
                          <m:r>
                            <a:rPr lang="pt-PT" b="0" i="1" smtClean="0">
                              <a:latin typeface="Cambria Math"/>
                            </a:rPr>
                            <m:t>𝑚</m:t>
                          </m:r>
                        </m:e>
                        <m:sub>
                          <m:r>
                            <a:rPr lang="pt-PT" i="1">
                              <a:latin typeface="Cambria Math"/>
                            </a:rPr>
                            <m:t>1</m:t>
                          </m:r>
                        </m:sub>
                      </m:sSub>
                      <m:sSub>
                        <m:sSubPr>
                          <m:ctrlPr>
                            <a:rPr lang="pt-PT" i="1">
                              <a:latin typeface="Cambria Math"/>
                            </a:rPr>
                          </m:ctrlPr>
                        </m:sSubPr>
                        <m:e>
                          <m:r>
                            <a:rPr lang="pt-PT" b="0" i="1" smtClean="0">
                              <a:latin typeface="Cambria Math"/>
                            </a:rPr>
                            <m:t>𝑣</m:t>
                          </m:r>
                        </m:e>
                        <m:sub>
                          <m:r>
                            <a:rPr lang="pt-PT" i="1">
                              <a:latin typeface="Cambria Math"/>
                            </a:rPr>
                            <m:t>1</m:t>
                          </m:r>
                        </m:sub>
                      </m:sSub>
                      <m:r>
                        <a:rPr lang="pt-PT" b="0" i="1" smtClean="0">
                          <a:latin typeface="Cambria Math"/>
                        </a:rPr>
                        <m:t>+</m:t>
                      </m:r>
                      <m:sSub>
                        <m:sSubPr>
                          <m:ctrlPr>
                            <a:rPr lang="pt-PT" i="1">
                              <a:latin typeface="Cambria Math"/>
                            </a:rPr>
                          </m:ctrlPr>
                        </m:sSubPr>
                        <m:e>
                          <m:r>
                            <a:rPr lang="pt-PT" i="1">
                              <a:latin typeface="Cambria Math"/>
                            </a:rPr>
                            <m:t>𝑚</m:t>
                          </m:r>
                        </m:e>
                        <m:sub>
                          <m:r>
                            <a:rPr lang="pt-PT" b="0" i="1" smtClean="0">
                              <a:latin typeface="Cambria Math"/>
                            </a:rPr>
                            <m:t>2</m:t>
                          </m:r>
                        </m:sub>
                      </m:sSub>
                      <m:sSub>
                        <m:sSubPr>
                          <m:ctrlPr>
                            <a:rPr lang="pt-PT" i="1">
                              <a:latin typeface="Cambria Math"/>
                            </a:rPr>
                          </m:ctrlPr>
                        </m:sSubPr>
                        <m:e>
                          <m:r>
                            <a:rPr lang="pt-PT" i="1">
                              <a:latin typeface="Cambria Math"/>
                            </a:rPr>
                            <m:t>𝑣</m:t>
                          </m:r>
                        </m:e>
                        <m:sub>
                          <m:r>
                            <a:rPr lang="pt-PT" b="0" i="1" smtClean="0">
                              <a:latin typeface="Cambria Math"/>
                            </a:rPr>
                            <m:t>2</m:t>
                          </m:r>
                        </m:sub>
                      </m:sSub>
                    </m:oMath>
                  </m:oMathPara>
                </a14:m>
                <a:endParaRPr lang="pt-PT" dirty="0"/>
              </a:p>
            </p:txBody>
          </p:sp>
        </mc:Choice>
        <mc:Fallback xmlns="">
          <p:sp>
            <p:nvSpPr>
              <p:cNvPr id="8" name="TextBox 7"/>
              <p:cNvSpPr txBox="1">
                <a:spLocks noRot="1" noChangeAspect="1" noMove="1" noResize="1" noEditPoints="1" noAdjustHandles="1" noChangeArrowheads="1" noChangeShapeType="1" noTextEdit="1"/>
              </p:cNvSpPr>
              <p:nvPr/>
            </p:nvSpPr>
            <p:spPr>
              <a:xfrm>
                <a:off x="4788024" y="5877272"/>
                <a:ext cx="4094391" cy="461665"/>
              </a:xfrm>
              <a:prstGeom prst="rect">
                <a:avLst/>
              </a:prstGeom>
              <a:blipFill rotWithShape="1">
                <a:blip r:embed="rId4"/>
                <a:stretch>
                  <a:fillRect b="-11842"/>
                </a:stretch>
              </a:blipFill>
            </p:spPr>
            <p:txBody>
              <a:bodyPr/>
              <a:lstStyle/>
              <a:p>
                <a:r>
                  <a:rPr lang="pt-PT">
                    <a:noFill/>
                  </a:rPr>
                  <a:t> </a:t>
                </a:r>
              </a:p>
            </p:txBody>
          </p:sp>
        </mc:Fallback>
      </mc:AlternateContent>
    </p:spTree>
    <p:extLst>
      <p:ext uri="{BB962C8B-B14F-4D97-AF65-F5344CB8AC3E}">
        <p14:creationId xmlns:p14="http://schemas.microsoft.com/office/powerpoint/2010/main" val="41877788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Elastic</a:t>
            </a:r>
            <a:r>
              <a:rPr lang="pt-PT" dirty="0" smtClean="0"/>
              <a:t> </a:t>
            </a:r>
            <a:r>
              <a:rPr lang="pt-PT" dirty="0" err="1" smtClean="0"/>
              <a:t>collisions</a:t>
            </a:r>
            <a:endParaRPr lang="pt-PT" dirty="0"/>
          </a:p>
        </p:txBody>
      </p:sp>
      <p:sp>
        <p:nvSpPr>
          <p:cNvPr id="5" name="Content Placeholder 4"/>
          <p:cNvSpPr>
            <a:spLocks noGrp="1"/>
          </p:cNvSpPr>
          <p:nvPr>
            <p:ph idx="1"/>
          </p:nvPr>
        </p:nvSpPr>
        <p:spPr/>
        <p:txBody>
          <a:bodyPr/>
          <a:lstStyle/>
          <a:p>
            <a:r>
              <a:rPr lang="en-US" i="1" dirty="0" smtClean="0"/>
              <a:t>Momentum</a:t>
            </a:r>
            <a:r>
              <a:rPr lang="en-US" dirty="0" smtClean="0"/>
              <a:t> is conserved</a:t>
            </a:r>
          </a:p>
          <a:p>
            <a:r>
              <a:rPr lang="en-US" i="1" dirty="0" smtClean="0"/>
              <a:t>Total kinetic energy </a:t>
            </a:r>
            <a:r>
              <a:rPr lang="en-US" dirty="0" smtClean="0"/>
              <a:t>is conserved</a:t>
            </a:r>
          </a:p>
          <a:p>
            <a:r>
              <a:rPr lang="en-US" dirty="0" smtClean="0"/>
              <a:t>Solvable system of equations</a:t>
            </a:r>
            <a:endParaRPr lang="en-US"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3074" name="Picture 2" descr="http://upload.wikimedia.org/wikipedia/commons/e/e5/Elastischer_sto%C3%9F3.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517232"/>
            <a:ext cx="4762500" cy="6000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upload.wikimedia.org/wikipedia/commons/c/c6/Elastischer_sto%C3%9F.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2671" y="3717032"/>
            <a:ext cx="4762500" cy="5715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upload.wikimedia.org/wikipedia/commons/d/d2/Elastischer_sto%C3%9F2.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22233" y="4374231"/>
            <a:ext cx="47625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begin{align} m_1 u_1 + m_2 u_2 &amp;= m_1 v_1 + m_2 v_2\\&#10;\tfrac{1}{2} m_1 u_1^2 + \tfrac{1}{2} m_2 u_2^2 &amp;= \tfrac{1}{2} m_1 v_1^2 + \tfrac{1}{2} m_2 v_2^2\,.\end{alig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3501008"/>
            <a:ext cx="3384376" cy="54697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upload.wikimedia.org/wikipedia/commons/2/2c/Elastischer_sto%C3%9F_2D.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99700" y="4564732"/>
            <a:ext cx="3333750" cy="1905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770292" y="6525344"/>
            <a:ext cx="2040943" cy="215444"/>
          </a:xfrm>
          <a:prstGeom prst="rect">
            <a:avLst/>
          </a:prstGeom>
          <a:noFill/>
        </p:spPr>
        <p:txBody>
          <a:bodyPr wrap="none" rtlCol="0">
            <a:spAutoFit/>
          </a:bodyPr>
          <a:lstStyle/>
          <a:p>
            <a:r>
              <a:rPr lang="pt-PT" sz="800" dirty="0" err="1" smtClean="0"/>
              <a:t>Images</a:t>
            </a:r>
            <a:r>
              <a:rPr lang="pt-PT" sz="800" dirty="0" smtClean="0"/>
              <a:t> </a:t>
            </a:r>
            <a:r>
              <a:rPr lang="pt-PT" sz="800" dirty="0" err="1" smtClean="0"/>
              <a:t>adapted</a:t>
            </a:r>
            <a:r>
              <a:rPr lang="pt-PT" sz="800" dirty="0" smtClean="0"/>
              <a:t> </a:t>
            </a:r>
            <a:r>
              <a:rPr lang="pt-PT" sz="800" dirty="0" err="1" smtClean="0"/>
              <a:t>from</a:t>
            </a:r>
            <a:r>
              <a:rPr lang="pt-PT" sz="800" dirty="0" smtClean="0"/>
              <a:t> www.wikipedia.org</a:t>
            </a:r>
            <a:endParaRPr lang="pt-PT" sz="800" dirty="0"/>
          </a:p>
        </p:txBody>
      </p:sp>
    </p:spTree>
    <p:extLst>
      <p:ext uri="{BB962C8B-B14F-4D97-AF65-F5344CB8AC3E}">
        <p14:creationId xmlns:p14="http://schemas.microsoft.com/office/powerpoint/2010/main" val="36680559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Inelastic</a:t>
            </a:r>
            <a:r>
              <a:rPr lang="pt-PT" dirty="0" smtClean="0"/>
              <a:t> </a:t>
            </a:r>
            <a:r>
              <a:rPr lang="pt-PT" dirty="0" err="1" smtClean="0"/>
              <a:t>collision</a:t>
            </a:r>
            <a:endParaRPr lang="pt-PT" dirty="0"/>
          </a:p>
        </p:txBody>
      </p:sp>
      <p:sp>
        <p:nvSpPr>
          <p:cNvPr id="3" name="Content Placeholder 2"/>
          <p:cNvSpPr>
            <a:spLocks noGrp="1"/>
          </p:cNvSpPr>
          <p:nvPr>
            <p:ph sz="half" idx="1"/>
          </p:nvPr>
        </p:nvSpPr>
        <p:spPr/>
        <p:txBody>
          <a:bodyPr/>
          <a:lstStyle/>
          <a:p>
            <a:r>
              <a:rPr lang="en-US" i="1" dirty="0"/>
              <a:t>Momentum</a:t>
            </a:r>
            <a:r>
              <a:rPr lang="en-US" dirty="0"/>
              <a:t> is conserved</a:t>
            </a:r>
          </a:p>
          <a:p>
            <a:r>
              <a:rPr lang="en-US" i="1" dirty="0" smtClean="0"/>
              <a:t>Kinetic </a:t>
            </a:r>
            <a:r>
              <a:rPr lang="en-US" i="1" dirty="0"/>
              <a:t>energy </a:t>
            </a:r>
            <a:r>
              <a:rPr lang="en-US" dirty="0"/>
              <a:t>is </a:t>
            </a:r>
            <a:r>
              <a:rPr lang="en-US" u="sng" dirty="0" smtClean="0"/>
              <a:t>not</a:t>
            </a:r>
            <a:r>
              <a:rPr lang="en-US" dirty="0" smtClean="0"/>
              <a:t> conserved</a:t>
            </a:r>
            <a:endParaRPr lang="en-US" dirty="0"/>
          </a:p>
          <a:p>
            <a:r>
              <a:rPr lang="en-US" dirty="0" smtClean="0"/>
              <a:t>Coefficient of restitution</a:t>
            </a:r>
          </a:p>
          <a:p>
            <a:pPr lvl="1"/>
            <a:r>
              <a:rPr lang="en-US" dirty="0" smtClean="0"/>
              <a:t>Fractional value representing the ratio of speeds after and before an impact</a:t>
            </a:r>
            <a:endParaRPr lang="en-US"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7" name="Picture 2" descr="File:Bouncing ball strobe edit.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294289" y="2106058"/>
            <a:ext cx="4515912" cy="29071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upload.wikimedia.org/wikipedia/commons/d/de/Inelastischer_sto%C3%9F.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5464189"/>
            <a:ext cx="4042420" cy="4850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770292" y="6525344"/>
            <a:ext cx="2040943" cy="215444"/>
          </a:xfrm>
          <a:prstGeom prst="rect">
            <a:avLst/>
          </a:prstGeom>
          <a:noFill/>
        </p:spPr>
        <p:txBody>
          <a:bodyPr wrap="none" rtlCol="0">
            <a:spAutoFit/>
          </a:bodyPr>
          <a:lstStyle/>
          <a:p>
            <a:r>
              <a:rPr lang="pt-PT" sz="800" dirty="0" err="1" smtClean="0"/>
              <a:t>Images</a:t>
            </a:r>
            <a:r>
              <a:rPr lang="pt-PT" sz="800" dirty="0" smtClean="0"/>
              <a:t> </a:t>
            </a:r>
            <a:r>
              <a:rPr lang="pt-PT" sz="800" dirty="0" err="1" smtClean="0"/>
              <a:t>adapted</a:t>
            </a:r>
            <a:r>
              <a:rPr lang="pt-PT" sz="800" dirty="0" smtClean="0"/>
              <a:t> </a:t>
            </a:r>
            <a:r>
              <a:rPr lang="pt-PT" sz="800" dirty="0" err="1" smtClean="0"/>
              <a:t>from</a:t>
            </a:r>
            <a:r>
              <a:rPr lang="pt-PT" sz="800" dirty="0" smtClean="0"/>
              <a:t> www.wikipedia.org</a:t>
            </a:r>
            <a:endParaRPr lang="pt-PT" sz="800" dirty="0"/>
          </a:p>
        </p:txBody>
      </p:sp>
    </p:spTree>
    <p:extLst>
      <p:ext uri="{BB962C8B-B14F-4D97-AF65-F5344CB8AC3E}">
        <p14:creationId xmlns:p14="http://schemas.microsoft.com/office/powerpoint/2010/main" val="41055934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Why do moving objects stop?</a:t>
            </a:r>
            <a:br>
              <a:rPr lang="en-US" dirty="0" smtClean="0"/>
            </a:br>
            <a:r>
              <a:rPr lang="en-US" sz="1600" dirty="0" smtClean="0"/>
              <a:t>(without collisions or brakes…)</a:t>
            </a:r>
            <a:endParaRPr lang="en-US" sz="1600" dirty="0"/>
          </a:p>
        </p:txBody>
      </p:sp>
      <p:sp>
        <p:nvSpPr>
          <p:cNvPr id="7" name="Subtitle 6"/>
          <p:cNvSpPr>
            <a:spLocks noGrp="1"/>
          </p:cNvSpPr>
          <p:nvPr>
            <p:ph type="subTitle" idx="1"/>
          </p:nvPr>
        </p:nvSpPr>
        <p:spPr/>
        <p:txBody>
          <a:bodyPr/>
          <a:lstStyle/>
          <a:p>
            <a:endParaRPr lang="pt-PT"/>
          </a:p>
        </p:txBody>
      </p:sp>
    </p:spTree>
    <p:extLst>
      <p:ext uri="{BB962C8B-B14F-4D97-AF65-F5344CB8AC3E}">
        <p14:creationId xmlns:p14="http://schemas.microsoft.com/office/powerpoint/2010/main" val="339036767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Reason #1 - Friction</a:t>
            </a:r>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6491064" cy="4525963"/>
              </a:xfrm>
            </p:spPr>
            <p:txBody>
              <a:bodyPr>
                <a:normAutofit lnSpcReduction="10000"/>
              </a:bodyPr>
              <a:lstStyle/>
              <a:p>
                <a:r>
                  <a:rPr lang="en-US" dirty="0" smtClean="0"/>
                  <a:t>Force resisting the relative motion of solid surfaces in contact</a:t>
                </a:r>
              </a:p>
              <a:p>
                <a:pPr lvl="1"/>
                <a:r>
                  <a:rPr lang="en-US" dirty="0" smtClean="0"/>
                  <a:t>Actually this is </a:t>
                </a:r>
                <a:r>
                  <a:rPr lang="en-US" i="1" dirty="0" smtClean="0"/>
                  <a:t>dry kinetic friction…</a:t>
                </a:r>
                <a:endParaRPr lang="en-US" dirty="0" smtClean="0"/>
              </a:p>
              <a:p>
                <a:r>
                  <a:rPr lang="en-US" dirty="0" smtClean="0"/>
                  <a:t>Coulomb friction</a:t>
                </a:r>
              </a:p>
              <a:p>
                <a:pPr marL="457200" lvl="1" indent="0">
                  <a:buNone/>
                </a:pPr>
                <a14:m>
                  <m:oMathPara xmlns:m="http://schemas.openxmlformats.org/officeDocument/2006/math">
                    <m:oMathParaPr>
                      <m:jc m:val="centerGroup"/>
                    </m:oMathParaPr>
                    <m:oMath xmlns:m="http://schemas.openxmlformats.org/officeDocument/2006/math">
                      <m:sSub>
                        <m:sSubPr>
                          <m:ctrlPr>
                            <a:rPr lang="pt-PT" b="0" i="1" smtClean="0">
                              <a:latin typeface="Cambria Math"/>
                            </a:rPr>
                          </m:ctrlPr>
                        </m:sSubPr>
                        <m:e>
                          <m:r>
                            <a:rPr lang="pt-PT" b="0" i="1" smtClean="0">
                              <a:latin typeface="Cambria Math"/>
                            </a:rPr>
                            <m:t>𝐹</m:t>
                          </m:r>
                        </m:e>
                        <m:sub>
                          <m:r>
                            <a:rPr lang="pt-PT" b="0" i="1" smtClean="0">
                              <a:latin typeface="Cambria Math"/>
                            </a:rPr>
                            <m:t>𝑓</m:t>
                          </m:r>
                        </m:sub>
                      </m:sSub>
                      <m:r>
                        <a:rPr lang="pt-PT" b="0" i="1" smtClean="0">
                          <a:latin typeface="Cambria Math"/>
                          <a:ea typeface="Cambria Math"/>
                        </a:rPr>
                        <m:t>≤</m:t>
                      </m:r>
                      <m:r>
                        <a:rPr lang="pt-PT" b="0" i="1" smtClean="0">
                          <a:latin typeface="Cambria Math"/>
                          <a:ea typeface="Cambria Math"/>
                        </a:rPr>
                        <m:t>𝜇</m:t>
                      </m:r>
                      <m:sSub>
                        <m:sSubPr>
                          <m:ctrlPr>
                            <a:rPr lang="pt-PT" b="0" i="1" smtClean="0">
                              <a:latin typeface="Cambria Math"/>
                              <a:ea typeface="Cambria Math"/>
                            </a:rPr>
                          </m:ctrlPr>
                        </m:sSubPr>
                        <m:e>
                          <m:r>
                            <a:rPr lang="pt-PT" b="0" i="1" smtClean="0">
                              <a:latin typeface="Cambria Math"/>
                              <a:ea typeface="Cambria Math"/>
                            </a:rPr>
                            <m:t>𝐹</m:t>
                          </m:r>
                        </m:e>
                        <m:sub>
                          <m:r>
                            <a:rPr lang="pt-PT" b="0" i="1" smtClean="0">
                              <a:latin typeface="Cambria Math"/>
                              <a:ea typeface="Cambria Math"/>
                            </a:rPr>
                            <m:t>𝑛</m:t>
                          </m:r>
                        </m:sub>
                      </m:sSub>
                    </m:oMath>
                  </m:oMathPara>
                </a14:m>
                <a:endParaRPr lang="pt-PT" b="0" dirty="0" smtClean="0">
                  <a:ea typeface="Cambria Math"/>
                </a:endParaRPr>
              </a:p>
              <a:p>
                <a:r>
                  <a:rPr lang="en-US" dirty="0" smtClean="0"/>
                  <a:t>Does not depend on velocity!</a:t>
                </a:r>
              </a:p>
              <a:p>
                <a:r>
                  <a:rPr lang="en-US" dirty="0" smtClean="0"/>
                  <a:t>Depends on the </a:t>
                </a:r>
                <a:r>
                  <a:rPr lang="en-US" i="1" dirty="0" smtClean="0"/>
                  <a:t>normal force </a:t>
                </a:r>
                <a:r>
                  <a:rPr lang="en-US" dirty="0" smtClean="0"/>
                  <a:t>between two surfaces</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6491064" cy="4525963"/>
              </a:xfrm>
              <a:blipFill rotWithShape="1">
                <a:blip r:embed="rId2"/>
                <a:stretch>
                  <a:fillRect l="-2066" t="-2830" b="-1213"/>
                </a:stretch>
              </a:blipFill>
            </p:spPr>
            <p:txBody>
              <a:bodyPr/>
              <a:lstStyle/>
              <a:p>
                <a:r>
                  <a:rPr lang="pt-PT">
                    <a:noFill/>
                  </a:rPr>
                  <a:t> </a:t>
                </a:r>
              </a:p>
            </p:txBody>
          </p:sp>
        </mc:Fallback>
      </mc:AlternateContent>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6146" name="Picture 2" descr="File:Free Body Diagr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1772816"/>
            <a:ext cx="1781175" cy="40576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770292" y="6525344"/>
            <a:ext cx="2040943" cy="215444"/>
          </a:xfrm>
          <a:prstGeom prst="rect">
            <a:avLst/>
          </a:prstGeom>
          <a:noFill/>
        </p:spPr>
        <p:txBody>
          <a:bodyPr wrap="none" rtlCol="0">
            <a:spAutoFit/>
          </a:bodyPr>
          <a:lstStyle/>
          <a:p>
            <a:r>
              <a:rPr lang="pt-PT" sz="800" dirty="0" err="1" smtClean="0"/>
              <a:t>Images</a:t>
            </a:r>
            <a:r>
              <a:rPr lang="pt-PT" sz="800" dirty="0" smtClean="0"/>
              <a:t> </a:t>
            </a:r>
            <a:r>
              <a:rPr lang="pt-PT" sz="800" dirty="0" err="1" smtClean="0"/>
              <a:t>adapted</a:t>
            </a:r>
            <a:r>
              <a:rPr lang="pt-PT" sz="800" dirty="0" smtClean="0"/>
              <a:t> </a:t>
            </a:r>
            <a:r>
              <a:rPr lang="pt-PT" sz="800" dirty="0" err="1" smtClean="0"/>
              <a:t>from</a:t>
            </a:r>
            <a:r>
              <a:rPr lang="pt-PT" sz="800" dirty="0" smtClean="0"/>
              <a:t> www.wikipedia.org</a:t>
            </a:r>
            <a:endParaRPr lang="pt-PT" sz="800" dirty="0"/>
          </a:p>
        </p:txBody>
      </p:sp>
    </p:spTree>
    <p:extLst>
      <p:ext uri="{BB962C8B-B14F-4D97-AF65-F5344CB8AC3E}">
        <p14:creationId xmlns:p14="http://schemas.microsoft.com/office/powerpoint/2010/main" val="227706036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Reason #2 - Drag</a:t>
            </a:r>
            <a:endParaRPr lang="en-US"/>
          </a:p>
        </p:txBody>
      </p:sp>
      <p:sp>
        <p:nvSpPr>
          <p:cNvPr id="3" name="Content Placeholder 2"/>
          <p:cNvSpPr>
            <a:spLocks noGrp="1"/>
          </p:cNvSpPr>
          <p:nvPr>
            <p:ph idx="1"/>
          </p:nvPr>
        </p:nvSpPr>
        <p:spPr/>
        <p:txBody>
          <a:bodyPr/>
          <a:lstStyle/>
          <a:p>
            <a:r>
              <a:rPr lang="en-US" dirty="0" smtClean="0"/>
              <a:t>Forces which act on a solid object in the direction of the relative fluid flow</a:t>
            </a:r>
          </a:p>
          <a:p>
            <a:pPr lvl="1"/>
            <a:r>
              <a:rPr lang="en-US" dirty="0" smtClean="0"/>
              <a:t>Air resistance</a:t>
            </a:r>
          </a:p>
          <a:p>
            <a:pPr lvl="1"/>
            <a:r>
              <a:rPr lang="en-US" dirty="0" smtClean="0"/>
              <a:t>Fluid resistance</a:t>
            </a:r>
          </a:p>
          <a:p>
            <a:r>
              <a:rPr lang="en-US" dirty="0" smtClean="0"/>
              <a:t>Depends on velocity and the object’s cross-sectional area</a:t>
            </a:r>
          </a:p>
          <a:p>
            <a:r>
              <a:rPr lang="en-US" dirty="0" smtClean="0"/>
              <a:t>More complex than friction</a:t>
            </a:r>
          </a:p>
          <a:p>
            <a:r>
              <a:rPr lang="en-US" dirty="0" smtClean="0"/>
              <a:t>Use simple models (Stokes’, Newton…)</a:t>
            </a:r>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7170" name="Picture 2" descr="F_D\, =\, \tfrac12\, \rho\, v^2\, C_D\, 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4152" y="4437112"/>
            <a:ext cx="2203445" cy="36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60231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mtClean="0"/>
              <a:t>Why do things float?</a:t>
            </a:r>
            <a:endParaRPr lang="en-US"/>
          </a:p>
        </p:txBody>
      </p:sp>
      <p:sp>
        <p:nvSpPr>
          <p:cNvPr id="6" name="Subtitle 5"/>
          <p:cNvSpPr>
            <a:spLocks noGrp="1"/>
          </p:cNvSpPr>
          <p:nvPr>
            <p:ph type="subTitle" idx="1"/>
          </p:nvPr>
        </p:nvSpPr>
        <p:spPr/>
        <p:txBody>
          <a:bodyPr/>
          <a:lstStyle/>
          <a:p>
            <a:endParaRPr lang="pt-PT"/>
          </a:p>
        </p:txBody>
      </p:sp>
    </p:spTree>
    <p:extLst>
      <p:ext uri="{BB962C8B-B14F-4D97-AF65-F5344CB8AC3E}">
        <p14:creationId xmlns:p14="http://schemas.microsoft.com/office/powerpoint/2010/main" val="183357766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Buoyancy</a:t>
            </a:r>
            <a:endParaRPr lang="pt-PT" dirty="0"/>
          </a:p>
        </p:txBody>
      </p:sp>
      <p:sp>
        <p:nvSpPr>
          <p:cNvPr id="3" name="Content Placeholder 2"/>
          <p:cNvSpPr>
            <a:spLocks noGrp="1"/>
          </p:cNvSpPr>
          <p:nvPr>
            <p:ph sz="half" idx="1"/>
          </p:nvPr>
        </p:nvSpPr>
        <p:spPr/>
        <p:txBody>
          <a:bodyPr>
            <a:normAutofit lnSpcReduction="10000"/>
          </a:bodyPr>
          <a:lstStyle/>
          <a:p>
            <a:r>
              <a:rPr lang="en-US" dirty="0" smtClean="0"/>
              <a:t>Archimedes’ principle</a:t>
            </a:r>
          </a:p>
          <a:p>
            <a:pPr lvl="1"/>
            <a:r>
              <a:rPr lang="en-US" dirty="0" smtClean="0"/>
              <a:t>A body immersed in a fluid suffers an upward force equal to the weight of the fluid the body displaces</a:t>
            </a:r>
          </a:p>
          <a:p>
            <a:r>
              <a:rPr lang="en-US" dirty="0" smtClean="0"/>
              <a:t>Objects float if they are less dense than the fluid they are in</a:t>
            </a:r>
          </a:p>
          <a:p>
            <a:pPr lvl="1"/>
            <a:r>
              <a:rPr lang="en-US" dirty="0" smtClean="0"/>
              <a:t>Can you model such an object falling on a fluid?</a:t>
            </a:r>
            <a:endParaRPr lang="en-US"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8194" name="Picture 2" descr="http://upload.wikimedia.org/wikipedia/commons/thumb/7/74/Buoyancy.svg/250px-Buoyancy.svg.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92528" y="1772816"/>
            <a:ext cx="3404224" cy="42484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770292" y="6525344"/>
            <a:ext cx="2040943" cy="215444"/>
          </a:xfrm>
          <a:prstGeom prst="rect">
            <a:avLst/>
          </a:prstGeom>
          <a:noFill/>
        </p:spPr>
        <p:txBody>
          <a:bodyPr wrap="none" rtlCol="0">
            <a:spAutoFit/>
          </a:bodyPr>
          <a:lstStyle/>
          <a:p>
            <a:r>
              <a:rPr lang="pt-PT" sz="800" dirty="0" err="1" smtClean="0"/>
              <a:t>Images</a:t>
            </a:r>
            <a:r>
              <a:rPr lang="pt-PT" sz="800" dirty="0" smtClean="0"/>
              <a:t> </a:t>
            </a:r>
            <a:r>
              <a:rPr lang="pt-PT" sz="800" dirty="0" err="1" smtClean="0"/>
              <a:t>adapted</a:t>
            </a:r>
            <a:r>
              <a:rPr lang="pt-PT" sz="800" dirty="0" smtClean="0"/>
              <a:t> </a:t>
            </a:r>
            <a:r>
              <a:rPr lang="pt-PT" sz="800" dirty="0" err="1" smtClean="0"/>
              <a:t>from</a:t>
            </a:r>
            <a:r>
              <a:rPr lang="pt-PT" sz="800" dirty="0" smtClean="0"/>
              <a:t> www.wikipedia.org</a:t>
            </a:r>
            <a:endParaRPr lang="pt-PT" sz="800" dirty="0"/>
          </a:p>
        </p:txBody>
      </p:sp>
    </p:spTree>
    <p:extLst>
      <p:ext uri="{BB962C8B-B14F-4D97-AF65-F5344CB8AC3E}">
        <p14:creationId xmlns:p14="http://schemas.microsoft.com/office/powerpoint/2010/main" val="384644382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pt-PT" dirty="0" err="1" smtClean="0"/>
              <a:t>How</a:t>
            </a:r>
            <a:r>
              <a:rPr lang="pt-PT" dirty="0" smtClean="0"/>
              <a:t> do </a:t>
            </a:r>
            <a:r>
              <a:rPr lang="pt-PT" dirty="0" err="1" smtClean="0"/>
              <a:t>explosions</a:t>
            </a:r>
            <a:r>
              <a:rPr lang="pt-PT" dirty="0" smtClean="0"/>
              <a:t> </a:t>
            </a:r>
            <a:r>
              <a:rPr lang="pt-PT" dirty="0" err="1" smtClean="0"/>
              <a:t>work</a:t>
            </a:r>
            <a:r>
              <a:rPr lang="pt-PT" dirty="0" smtClean="0"/>
              <a:t>?</a:t>
            </a:r>
            <a:br>
              <a:rPr lang="pt-PT" dirty="0" smtClean="0"/>
            </a:br>
            <a:r>
              <a:rPr lang="pt-PT" dirty="0" err="1" smtClean="0"/>
              <a:t>How</a:t>
            </a:r>
            <a:r>
              <a:rPr lang="pt-PT" dirty="0" smtClean="0"/>
              <a:t> can I </a:t>
            </a:r>
            <a:r>
              <a:rPr lang="pt-PT" dirty="0" err="1" smtClean="0"/>
              <a:t>model</a:t>
            </a:r>
            <a:r>
              <a:rPr lang="pt-PT" dirty="0" smtClean="0"/>
              <a:t> </a:t>
            </a:r>
            <a:r>
              <a:rPr lang="pt-PT" dirty="0" err="1" smtClean="0"/>
              <a:t>turbulence</a:t>
            </a:r>
            <a:r>
              <a:rPr lang="pt-PT" dirty="0" smtClean="0"/>
              <a:t>?</a:t>
            </a:r>
            <a:br>
              <a:rPr lang="pt-PT" dirty="0" smtClean="0"/>
            </a:br>
            <a:r>
              <a:rPr lang="pt-PT" dirty="0" err="1" smtClean="0"/>
              <a:t>How</a:t>
            </a:r>
            <a:r>
              <a:rPr lang="pt-PT" dirty="0" smtClean="0"/>
              <a:t> do </a:t>
            </a:r>
            <a:r>
              <a:rPr lang="pt-PT" dirty="0" err="1" smtClean="0"/>
              <a:t>things</a:t>
            </a:r>
            <a:r>
              <a:rPr lang="pt-PT" dirty="0" smtClean="0"/>
              <a:t> </a:t>
            </a:r>
            <a:r>
              <a:rPr lang="pt-PT" dirty="0" err="1" smtClean="0"/>
              <a:t>fly</a:t>
            </a:r>
            <a:r>
              <a:rPr lang="pt-PT" dirty="0" smtClean="0"/>
              <a:t>?</a:t>
            </a:r>
            <a:br>
              <a:rPr lang="pt-PT" dirty="0" smtClean="0"/>
            </a:br>
            <a:r>
              <a:rPr lang="pt-PT" dirty="0" err="1" smtClean="0"/>
              <a:t>Why</a:t>
            </a:r>
            <a:r>
              <a:rPr lang="pt-PT" dirty="0" smtClean="0"/>
              <a:t> do </a:t>
            </a:r>
            <a:r>
              <a:rPr lang="pt-PT" dirty="0" err="1" smtClean="0"/>
              <a:t>cars</a:t>
            </a:r>
            <a:r>
              <a:rPr lang="pt-PT" dirty="0" smtClean="0"/>
              <a:t> </a:t>
            </a:r>
            <a:r>
              <a:rPr lang="pt-PT" dirty="0" err="1" smtClean="0"/>
              <a:t>get</a:t>
            </a:r>
            <a:r>
              <a:rPr lang="pt-PT" dirty="0" smtClean="0"/>
              <a:t> </a:t>
            </a:r>
            <a:r>
              <a:rPr lang="pt-PT" dirty="0" err="1" smtClean="0"/>
              <a:t>lighter</a:t>
            </a:r>
            <a:r>
              <a:rPr lang="pt-PT" dirty="0" smtClean="0"/>
              <a:t> as </a:t>
            </a:r>
            <a:r>
              <a:rPr lang="pt-PT" dirty="0" err="1" smtClean="0"/>
              <a:t>they</a:t>
            </a:r>
            <a:r>
              <a:rPr lang="pt-PT" dirty="0" smtClean="0"/>
              <a:t> </a:t>
            </a:r>
            <a:r>
              <a:rPr lang="pt-PT" dirty="0" err="1" smtClean="0"/>
              <a:t>go</a:t>
            </a:r>
            <a:r>
              <a:rPr lang="pt-PT" dirty="0" smtClean="0"/>
              <a:t> </a:t>
            </a:r>
            <a:r>
              <a:rPr lang="pt-PT" dirty="0" err="1" smtClean="0"/>
              <a:t>faster</a:t>
            </a:r>
            <a:r>
              <a:rPr lang="pt-PT" dirty="0" smtClean="0"/>
              <a:t>?</a:t>
            </a:r>
            <a:r>
              <a:rPr lang="pt-PT" dirty="0"/>
              <a:t/>
            </a:r>
            <a:br>
              <a:rPr lang="pt-PT" dirty="0"/>
            </a:br>
            <a:r>
              <a:rPr lang="pt-PT" dirty="0" smtClean="0"/>
              <a:t>...</a:t>
            </a:r>
            <a:br>
              <a:rPr lang="pt-PT" dirty="0" smtClean="0"/>
            </a:br>
            <a:endParaRPr lang="pt-PT" dirty="0"/>
          </a:p>
        </p:txBody>
      </p:sp>
    </p:spTree>
    <p:extLst>
      <p:ext uri="{BB962C8B-B14F-4D97-AF65-F5344CB8AC3E}">
        <p14:creationId xmlns:p14="http://schemas.microsoft.com/office/powerpoint/2010/main" val="37232214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pt-PT" dirty="0" err="1" smtClean="0"/>
              <a:t>Go</a:t>
            </a:r>
            <a:r>
              <a:rPr lang="pt-PT" dirty="0" smtClean="0"/>
              <a:t> </a:t>
            </a:r>
            <a:r>
              <a:rPr lang="pt-PT" dirty="0" err="1" smtClean="0"/>
              <a:t>read</a:t>
            </a:r>
            <a:r>
              <a:rPr lang="pt-PT" dirty="0" smtClean="0"/>
              <a:t> </a:t>
            </a:r>
            <a:r>
              <a:rPr lang="pt-PT" dirty="0" err="1" smtClean="0"/>
              <a:t>about</a:t>
            </a:r>
            <a:r>
              <a:rPr lang="pt-PT" dirty="0" smtClean="0"/>
              <a:t> </a:t>
            </a:r>
            <a:r>
              <a:rPr lang="pt-PT" dirty="0" err="1" smtClean="0"/>
              <a:t>physics</a:t>
            </a:r>
            <a:r>
              <a:rPr lang="pt-PT" dirty="0" smtClean="0"/>
              <a:t>!</a:t>
            </a:r>
            <a:endParaRPr lang="pt-PT" dirty="0"/>
          </a:p>
        </p:txBody>
      </p:sp>
      <p:sp>
        <p:nvSpPr>
          <p:cNvPr id="6" name="Subtitle 5"/>
          <p:cNvSpPr>
            <a:spLocks noGrp="1"/>
          </p:cNvSpPr>
          <p:nvPr>
            <p:ph type="subTitle" idx="1"/>
          </p:nvPr>
        </p:nvSpPr>
        <p:spPr/>
        <p:txBody>
          <a:bodyPr/>
          <a:lstStyle/>
          <a:p>
            <a:endParaRPr lang="pt-PT"/>
          </a:p>
        </p:txBody>
      </p:sp>
    </p:spTree>
    <p:extLst>
      <p:ext uri="{BB962C8B-B14F-4D97-AF65-F5344CB8AC3E}">
        <p14:creationId xmlns:p14="http://schemas.microsoft.com/office/powerpoint/2010/main" val="28451990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Blending</a:t>
            </a:r>
            <a:endParaRPr lang="en-US" dirty="0"/>
          </a:p>
        </p:txBody>
      </p:sp>
      <p:sp>
        <p:nvSpPr>
          <p:cNvPr id="3" name="Footer Placeholder 2"/>
          <p:cNvSpPr>
            <a:spLocks noGrp="1"/>
          </p:cNvSpPr>
          <p:nvPr>
            <p:ph type="ftr" sz="quarter" idx="10"/>
          </p:nvPr>
        </p:nvSpPr>
        <p:spPr/>
        <p:txBody>
          <a:bodyPr/>
          <a:lstStyle/>
          <a:p>
            <a:pPr>
              <a:defRPr/>
            </a:pPr>
            <a:r>
              <a:rPr lang="en-US" smtClean="0"/>
              <a:t>SM 14/15 – T8 - Computer Graphics</a:t>
            </a:r>
            <a:endParaRPr lang="pt-PT"/>
          </a:p>
        </p:txBody>
      </p:sp>
      <p:sp>
        <p:nvSpPr>
          <p:cNvPr id="5" name="TextBox 4"/>
          <p:cNvSpPr txBox="1"/>
          <p:nvPr/>
        </p:nvSpPr>
        <p:spPr>
          <a:xfrm>
            <a:off x="4788024" y="476672"/>
            <a:ext cx="4301697" cy="792088"/>
          </a:xfrm>
          <a:prstGeom prst="rect">
            <a:avLst/>
          </a:prstGeom>
          <a:noFill/>
          <a:ln>
            <a:noFill/>
          </a:ln>
        </p:spPr>
        <p:txBody>
          <a:bodyPr vert="horz" lIns="81639" tIns="40820" rIns="81639" bIns="40820" compatLnSpc="0"/>
          <a:lstStyle/>
          <a:p>
            <a:pPr algn="l" hangingPunct="0">
              <a:spcBef>
                <a:spcPts val="0"/>
              </a:spcBef>
              <a:spcAft>
                <a:spcPts val="0"/>
              </a:spcAft>
            </a:pPr>
            <a:r>
              <a:rPr lang="en-US" sz="1800" dirty="0" smtClean="0">
                <a:latin typeface="Arial" pitchFamily="34"/>
                <a:ea typeface="MS Gothic" pitchFamily="2"/>
                <a:cs typeface="Tahoma" pitchFamily="2"/>
              </a:rPr>
              <a:t>Allows mixing different colors together. e.g. create reflections</a:t>
            </a:r>
            <a:endParaRPr lang="en-US" sz="1800" dirty="0">
              <a:latin typeface="Arial" pitchFamily="34"/>
              <a:ea typeface="MS Gothic" pitchFamily="2"/>
              <a:cs typeface="Tahoma" pitchFamily="2"/>
            </a:endParaRPr>
          </a:p>
        </p:txBody>
      </p:sp>
      <p:pic>
        <p:nvPicPr>
          <p:cNvPr id="7" name="Picture 6"/>
          <p:cNvPicPr>
            <a:picLocks noChangeAspect="1"/>
          </p:cNvPicPr>
          <p:nvPr/>
        </p:nvPicPr>
        <p:blipFill>
          <a:blip r:embed="rId2">
            <a:lum/>
            <a:alphaModFix/>
          </a:blip>
          <a:srcRect/>
          <a:stretch>
            <a:fillRect/>
          </a:stretch>
        </p:blipFill>
        <p:spPr>
          <a:xfrm>
            <a:off x="46634" y="1340768"/>
            <a:ext cx="9097366" cy="4680520"/>
          </a:xfrm>
          <a:prstGeom prst="rect">
            <a:avLst/>
          </a:prstGeom>
          <a:noFill/>
          <a:ln>
            <a:noFill/>
          </a:ln>
        </p:spPr>
      </p:pic>
    </p:spTree>
    <p:extLst>
      <p:ext uri="{BB962C8B-B14F-4D97-AF65-F5344CB8AC3E}">
        <p14:creationId xmlns:p14="http://schemas.microsoft.com/office/powerpoint/2010/main" val="291392066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Physics</a:t>
            </a:r>
            <a:r>
              <a:rPr lang="pt-PT" dirty="0" smtClean="0"/>
              <a:t> in </a:t>
            </a:r>
            <a:r>
              <a:rPr lang="pt-PT" dirty="0" err="1" smtClean="0"/>
              <a:t>space</a:t>
            </a:r>
            <a:r>
              <a:rPr lang="pt-PT" dirty="0" smtClean="0"/>
              <a:t>? </a:t>
            </a:r>
            <a:r>
              <a:rPr lang="pt-PT" dirty="0" smtClean="0">
                <a:sym typeface="Wingdings" pitchFamily="2" charset="2"/>
              </a:rPr>
              <a:t></a:t>
            </a:r>
            <a:endParaRPr lang="pt-PT" dirty="0"/>
          </a:p>
        </p:txBody>
      </p:sp>
      <p:sp>
        <p:nvSpPr>
          <p:cNvPr id="3" name="Content Placeholder 2"/>
          <p:cNvSpPr>
            <a:spLocks noGrp="1"/>
          </p:cNvSpPr>
          <p:nvPr>
            <p:ph idx="1"/>
          </p:nvPr>
        </p:nvSpPr>
        <p:spPr/>
        <p:txBody>
          <a:bodyPr/>
          <a:lstStyle/>
          <a:p>
            <a:endParaRPr lang="pt-PT"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947" y="1340768"/>
            <a:ext cx="8391525" cy="471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355976" y="6237312"/>
            <a:ext cx="4572000" cy="461665"/>
          </a:xfrm>
          <a:prstGeom prst="rect">
            <a:avLst/>
          </a:prstGeom>
        </p:spPr>
        <p:txBody>
          <a:bodyPr>
            <a:spAutoFit/>
          </a:bodyPr>
          <a:lstStyle/>
          <a:p>
            <a:r>
              <a:rPr lang="pt-PT" dirty="0"/>
              <a:t>http://youtu.be/o8TssbmY-GM</a:t>
            </a:r>
          </a:p>
        </p:txBody>
      </p:sp>
    </p:spTree>
    <p:extLst>
      <p:ext uri="{BB962C8B-B14F-4D97-AF65-F5344CB8AC3E}">
        <p14:creationId xmlns:p14="http://schemas.microsoft.com/office/powerpoint/2010/main" val="8771232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PT" dirty="0" smtClean="0"/>
              <a:t>Basic steps for </a:t>
            </a:r>
            <a:r>
              <a:rPr lang="pt-PT" dirty="0" err="1" smtClean="0"/>
              <a:t>creating</a:t>
            </a:r>
            <a:r>
              <a:rPr lang="pt-PT" dirty="0" smtClean="0"/>
              <a:t> a 2D </a:t>
            </a:r>
            <a:r>
              <a:rPr lang="pt-PT" dirty="0" err="1" smtClean="0"/>
              <a:t>image</a:t>
            </a:r>
            <a:r>
              <a:rPr lang="pt-PT" dirty="0" smtClean="0"/>
              <a:t> out </a:t>
            </a:r>
            <a:r>
              <a:rPr lang="pt-PT" dirty="0" err="1" smtClean="0"/>
              <a:t>of</a:t>
            </a:r>
            <a:r>
              <a:rPr lang="pt-PT" dirty="0" smtClean="0"/>
              <a:t> a 3D </a:t>
            </a:r>
            <a:r>
              <a:rPr lang="pt-PT" dirty="0" err="1" smtClean="0"/>
              <a:t>world</a:t>
            </a:r>
            <a:endParaRPr lang="pt-PT"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sp>
        <p:nvSpPr>
          <p:cNvPr id="6" name="Content Placeholder 5"/>
          <p:cNvSpPr>
            <a:spLocks noGrp="1"/>
          </p:cNvSpPr>
          <p:nvPr>
            <p:ph idx="1"/>
          </p:nvPr>
        </p:nvSpPr>
        <p:spPr/>
        <p:txBody>
          <a:bodyPr>
            <a:normAutofit fontScale="92500"/>
          </a:bodyPr>
          <a:lstStyle/>
          <a:p>
            <a:r>
              <a:rPr lang="en-US" dirty="0" smtClean="0"/>
              <a:t>Create the 3D world</a:t>
            </a:r>
          </a:p>
          <a:p>
            <a:pPr lvl="1"/>
            <a:r>
              <a:rPr lang="en-US" dirty="0" smtClean="0"/>
              <a:t>Vertexes and triangles in a 3D space</a:t>
            </a:r>
          </a:p>
          <a:p>
            <a:r>
              <a:rPr lang="en-US" dirty="0" smtClean="0"/>
              <a:t>Project it to a 2D ‘camera’</a:t>
            </a:r>
          </a:p>
          <a:p>
            <a:pPr lvl="1"/>
            <a:r>
              <a:rPr lang="en-US" dirty="0" smtClean="0"/>
              <a:t>Use perspective to transform coordinates into a 2D space</a:t>
            </a:r>
          </a:p>
          <a:p>
            <a:r>
              <a:rPr lang="en-US" dirty="0" smtClean="0"/>
              <a:t>Paint each pixel of the 2D image</a:t>
            </a:r>
          </a:p>
          <a:p>
            <a:pPr lvl="1"/>
            <a:r>
              <a:rPr lang="en-US" dirty="0" err="1" smtClean="0"/>
              <a:t>Rasterization</a:t>
            </a:r>
            <a:r>
              <a:rPr lang="en-US" dirty="0" smtClean="0"/>
              <a:t>, shading, texturing</a:t>
            </a:r>
          </a:p>
          <a:p>
            <a:pPr lvl="1"/>
            <a:r>
              <a:rPr lang="en-US" dirty="0" smtClean="0"/>
              <a:t>Will break this into smaller things later on</a:t>
            </a:r>
          </a:p>
          <a:p>
            <a:r>
              <a:rPr lang="en-US" dirty="0" smtClean="0"/>
              <a:t>Enjoy the super cool image you have created</a:t>
            </a:r>
          </a:p>
          <a:p>
            <a:endParaRPr lang="en-US" dirty="0"/>
          </a:p>
        </p:txBody>
      </p:sp>
    </p:spTree>
    <p:extLst>
      <p:ext uri="{BB962C8B-B14F-4D97-AF65-F5344CB8AC3E}">
        <p14:creationId xmlns:p14="http://schemas.microsoft.com/office/powerpoint/2010/main" val="30384643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Pipeline</a:t>
            </a:r>
            <a:endParaRPr lang="en-US" dirty="0"/>
          </a:p>
        </p:txBody>
      </p:sp>
      <p:pic>
        <p:nvPicPr>
          <p:cNvPr id="4" name="Picture 3"/>
          <p:cNvPicPr>
            <a:picLocks noChangeAspect="1"/>
          </p:cNvPicPr>
          <p:nvPr/>
        </p:nvPicPr>
        <p:blipFill>
          <a:blip r:embed="rId3">
            <a:lum/>
            <a:alphaModFix/>
          </a:blip>
          <a:srcRect/>
          <a:stretch>
            <a:fillRect/>
          </a:stretch>
        </p:blipFill>
        <p:spPr>
          <a:xfrm>
            <a:off x="0" y="1196752"/>
            <a:ext cx="9143107" cy="3051288"/>
          </a:xfrm>
          <a:prstGeom prst="rect">
            <a:avLst/>
          </a:prstGeom>
          <a:noFill/>
          <a:ln>
            <a:noFill/>
          </a:ln>
        </p:spPr>
      </p:pic>
      <p:sp>
        <p:nvSpPr>
          <p:cNvPr id="5" name="TextBox 4"/>
          <p:cNvSpPr txBox="1"/>
          <p:nvPr/>
        </p:nvSpPr>
        <p:spPr>
          <a:xfrm>
            <a:off x="261241" y="3409552"/>
            <a:ext cx="3102236" cy="2652853"/>
          </a:xfrm>
          <a:prstGeom prst="rect">
            <a:avLst/>
          </a:prstGeom>
          <a:noFill/>
          <a:ln>
            <a:noFill/>
          </a:ln>
        </p:spPr>
        <p:txBody>
          <a:bodyPr vert="horz" lIns="81639" tIns="40820" rIns="81639" bIns="40820" compatLnSpc="0"/>
          <a:lstStyle/>
          <a:p>
            <a:pPr algn="l" hangingPunct="0">
              <a:spcBef>
                <a:spcPts val="0"/>
              </a:spcBef>
              <a:spcAft>
                <a:spcPts val="0"/>
              </a:spcAft>
            </a:pPr>
            <a:r>
              <a:rPr lang="pt-PT" sz="2000" dirty="0">
                <a:latin typeface="Arial" pitchFamily="34"/>
                <a:ea typeface="MS Gothic" pitchFamily="2"/>
                <a:cs typeface="Tahoma" pitchFamily="2"/>
              </a:rPr>
              <a:t>. </a:t>
            </a:r>
            <a:r>
              <a:rPr lang="pt-PT" sz="2000" b="1" dirty="0" err="1">
                <a:latin typeface="Arial" pitchFamily="34"/>
                <a:ea typeface="MS Gothic" pitchFamily="2"/>
                <a:cs typeface="Tahoma" pitchFamily="2"/>
              </a:rPr>
              <a:t>collision</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detection</a:t>
            </a:r>
            <a:endParaRPr lang="pt-PT" sz="2000" dirty="0">
              <a:latin typeface="Arial" pitchFamily="34"/>
              <a:ea typeface="MS Gothic" pitchFamily="2"/>
              <a:cs typeface="Tahoma" pitchFamily="2"/>
            </a:endParaRPr>
          </a:p>
          <a:p>
            <a:pPr algn="l" hangingPunct="0">
              <a:spcBef>
                <a:spcPts val="0"/>
              </a:spcBef>
              <a:spcAft>
                <a:spcPts val="0"/>
              </a:spcAft>
            </a:pPr>
            <a:r>
              <a:rPr lang="pt-PT" sz="2000" dirty="0">
                <a:latin typeface="Arial" pitchFamily="34"/>
                <a:ea typeface="MS Gothic" pitchFamily="2"/>
                <a:cs typeface="Tahoma" pitchFamily="2"/>
              </a:rPr>
              <a:t>. </a:t>
            </a:r>
            <a:r>
              <a:rPr lang="pt-PT" sz="2000" b="1" dirty="0" err="1">
                <a:latin typeface="Arial" pitchFamily="34"/>
                <a:ea typeface="MS Gothic" pitchFamily="2"/>
                <a:cs typeface="Tahoma" pitchFamily="2"/>
              </a:rPr>
              <a:t>animation</a:t>
            </a:r>
            <a:r>
              <a:rPr lang="pt-PT" sz="2000" dirty="0">
                <a:latin typeface="Arial" pitchFamily="34"/>
                <a:ea typeface="MS Gothic" pitchFamily="2"/>
                <a:cs typeface="Tahoma" pitchFamily="2"/>
              </a:rPr>
              <a:t> global </a:t>
            </a:r>
            <a:br>
              <a:rPr lang="pt-PT" sz="2000" dirty="0">
                <a:latin typeface="Arial" pitchFamily="34"/>
                <a:ea typeface="MS Gothic" pitchFamily="2"/>
                <a:cs typeface="Tahoma" pitchFamily="2"/>
              </a:rPr>
            </a:b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acceleration</a:t>
            </a:r>
            <a:endParaRPr lang="pt-PT" sz="2000" dirty="0">
              <a:latin typeface="Arial" pitchFamily="34"/>
              <a:ea typeface="MS Gothic" pitchFamily="2"/>
              <a:cs typeface="Tahoma" pitchFamily="2"/>
            </a:endParaRPr>
          </a:p>
          <a:p>
            <a:pPr algn="l" hangingPunct="0">
              <a:spcBef>
                <a:spcPts val="0"/>
              </a:spcBef>
              <a:spcAft>
                <a:spcPts val="0"/>
              </a:spcAft>
            </a:pPr>
            <a:r>
              <a:rPr lang="pt-PT" sz="2000" dirty="0">
                <a:latin typeface="Arial" pitchFamily="34"/>
                <a:ea typeface="MS Gothic" pitchFamily="2"/>
                <a:cs typeface="Tahoma" pitchFamily="2"/>
              </a:rPr>
              <a:t>. </a:t>
            </a:r>
            <a:r>
              <a:rPr lang="pt-PT" sz="2000" b="1" dirty="0" err="1">
                <a:latin typeface="Arial" pitchFamily="34"/>
                <a:ea typeface="MS Gothic" pitchFamily="2"/>
                <a:cs typeface="Tahoma" pitchFamily="2"/>
              </a:rPr>
              <a:t>physics</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simulation</a:t>
            </a:r>
            <a:endParaRPr lang="pt-PT" sz="2000" dirty="0">
              <a:latin typeface="Arial" pitchFamily="34"/>
              <a:ea typeface="MS Gothic" pitchFamily="2"/>
              <a:cs typeface="Tahoma" pitchFamily="2"/>
            </a:endParaRPr>
          </a:p>
          <a:p>
            <a:pPr algn="l" hangingPunct="0">
              <a:spcBef>
                <a:spcPts val="0"/>
              </a:spcBef>
              <a:spcAft>
                <a:spcPts val="0"/>
              </a:spcAft>
            </a:pPr>
            <a:endParaRPr lang="pt-PT" sz="2000" dirty="0">
              <a:latin typeface="Arial" pitchFamily="34"/>
              <a:ea typeface="MS Gothic" pitchFamily="2"/>
              <a:cs typeface="Tahoma" pitchFamily="2"/>
            </a:endParaRPr>
          </a:p>
          <a:p>
            <a:pPr algn="l" hangingPunct="0">
              <a:spcBef>
                <a:spcPts val="0"/>
              </a:spcBef>
              <a:spcAft>
                <a:spcPts val="0"/>
              </a:spcAft>
            </a:pPr>
            <a:endParaRPr lang="pt-PT" sz="2000" dirty="0">
              <a:latin typeface="Arial" pitchFamily="34"/>
              <a:ea typeface="MS Gothic" pitchFamily="2"/>
              <a:cs typeface="Tahoma" pitchFamily="2"/>
            </a:endParaRPr>
          </a:p>
          <a:p>
            <a:pPr algn="l" hangingPunct="0">
              <a:spcBef>
                <a:spcPts val="0"/>
              </a:spcBef>
              <a:spcAft>
                <a:spcPts val="0"/>
              </a:spcAft>
            </a:pPr>
            <a:endParaRPr lang="pt-PT" sz="2000" dirty="0">
              <a:latin typeface="Arial" pitchFamily="34"/>
              <a:ea typeface="MS Gothic" pitchFamily="2"/>
              <a:cs typeface="Tahoma" pitchFamily="2"/>
            </a:endParaRPr>
          </a:p>
          <a:p>
            <a:pPr algn="l" hangingPunct="0">
              <a:spcBef>
                <a:spcPts val="0"/>
              </a:spcBef>
              <a:spcAft>
                <a:spcPts val="0"/>
              </a:spcAft>
            </a:pPr>
            <a:endParaRPr lang="pt-PT" sz="2000" dirty="0">
              <a:latin typeface="Arial" pitchFamily="34"/>
              <a:ea typeface="MS Gothic" pitchFamily="2"/>
              <a:cs typeface="Tahoma" pitchFamily="2"/>
            </a:endParaRPr>
          </a:p>
          <a:p>
            <a:pPr algn="l" hangingPunct="0">
              <a:spcBef>
                <a:spcPts val="0"/>
              </a:spcBef>
              <a:spcAft>
                <a:spcPts val="0"/>
              </a:spcAft>
            </a:pPr>
            <a:r>
              <a:rPr lang="pt-PT" sz="2000" b="1" dirty="0" err="1">
                <a:solidFill>
                  <a:srgbClr val="0000FF"/>
                </a:solidFill>
                <a:latin typeface="Arial" pitchFamily="34"/>
                <a:ea typeface="MS Gothic" pitchFamily="2"/>
                <a:cs typeface="Tahoma" pitchFamily="2"/>
              </a:rPr>
              <a:t>process</a:t>
            </a:r>
            <a:r>
              <a:rPr lang="pt-PT" sz="2000" b="1" dirty="0">
                <a:solidFill>
                  <a:srgbClr val="0000FF"/>
                </a:solidFill>
                <a:latin typeface="Arial" pitchFamily="34"/>
                <a:ea typeface="MS Gothic" pitchFamily="2"/>
                <a:cs typeface="Tahoma" pitchFamily="2"/>
              </a:rPr>
              <a:t> </a:t>
            </a:r>
            <a:r>
              <a:rPr lang="pt-PT" sz="2000" b="1" dirty="0" err="1">
                <a:solidFill>
                  <a:srgbClr val="0000FF"/>
                </a:solidFill>
                <a:latin typeface="Arial" pitchFamily="34"/>
                <a:ea typeface="MS Gothic" pitchFamily="2"/>
                <a:cs typeface="Tahoma" pitchFamily="2"/>
              </a:rPr>
              <a:t>on</a:t>
            </a:r>
            <a:r>
              <a:rPr lang="pt-PT" sz="2000" b="1" dirty="0">
                <a:solidFill>
                  <a:srgbClr val="0000FF"/>
                </a:solidFill>
                <a:latin typeface="Arial" pitchFamily="34"/>
                <a:ea typeface="MS Gothic" pitchFamily="2"/>
                <a:cs typeface="Tahoma" pitchFamily="2"/>
              </a:rPr>
              <a:t> CPU </a:t>
            </a:r>
            <a:r>
              <a:rPr lang="pt-PT" sz="2000" b="1" dirty="0" err="1">
                <a:solidFill>
                  <a:srgbClr val="0000FF"/>
                </a:solidFill>
                <a:latin typeface="Arial" pitchFamily="34"/>
                <a:ea typeface="MS Gothic" pitchFamily="2"/>
                <a:cs typeface="Tahoma" pitchFamily="2"/>
              </a:rPr>
              <a:t>or</a:t>
            </a:r>
            <a:r>
              <a:rPr lang="pt-PT" sz="2000" b="1" dirty="0">
                <a:solidFill>
                  <a:srgbClr val="0000FF"/>
                </a:solidFill>
                <a:latin typeface="Arial" pitchFamily="34"/>
                <a:ea typeface="MS Gothic" pitchFamily="2"/>
                <a:cs typeface="Tahoma" pitchFamily="2"/>
              </a:rPr>
              <a:t> GPU</a:t>
            </a:r>
          </a:p>
        </p:txBody>
      </p:sp>
      <p:sp>
        <p:nvSpPr>
          <p:cNvPr id="6" name="TextBox 5"/>
          <p:cNvSpPr txBox="1"/>
          <p:nvPr/>
        </p:nvSpPr>
        <p:spPr>
          <a:xfrm>
            <a:off x="3526753" y="3409879"/>
            <a:ext cx="3102236" cy="2644688"/>
          </a:xfrm>
          <a:prstGeom prst="rect">
            <a:avLst/>
          </a:prstGeom>
          <a:noFill/>
          <a:ln>
            <a:noFill/>
          </a:ln>
        </p:spPr>
        <p:txBody>
          <a:bodyPr vert="horz" lIns="81639" tIns="40820" rIns="81639" bIns="40820" compatLnSpc="0"/>
          <a:lstStyle/>
          <a:p>
            <a:pPr algn="l" hangingPunct="0">
              <a:spcBef>
                <a:spcPts val="0"/>
              </a:spcBef>
              <a:spcAft>
                <a:spcPts val="0"/>
              </a:spcAft>
            </a:pPr>
            <a:r>
              <a:rPr lang="pt-PT" sz="2000" dirty="0">
                <a:latin typeface="Arial" pitchFamily="34"/>
                <a:ea typeface="MS Gothic" pitchFamily="2"/>
                <a:cs typeface="Tahoma" pitchFamily="2"/>
              </a:rPr>
              <a:t>. </a:t>
            </a:r>
            <a:r>
              <a:rPr lang="pt-PT" sz="2000" b="1" dirty="0" err="1">
                <a:latin typeface="Arial" pitchFamily="34"/>
                <a:ea typeface="MS Gothic" pitchFamily="2"/>
                <a:cs typeface="Tahoma" pitchFamily="2"/>
              </a:rPr>
              <a:t>transformation</a:t>
            </a:r>
            <a:endParaRPr lang="pt-PT" sz="2000" b="1" dirty="0">
              <a:latin typeface="Arial" pitchFamily="34"/>
              <a:ea typeface="MS Gothic" pitchFamily="2"/>
              <a:cs typeface="Tahoma" pitchFamily="2"/>
            </a:endParaRPr>
          </a:p>
          <a:p>
            <a:pPr algn="l" hangingPunct="0">
              <a:spcBef>
                <a:spcPts val="0"/>
              </a:spcBef>
              <a:spcAft>
                <a:spcPts val="0"/>
              </a:spcAft>
            </a:pPr>
            <a:r>
              <a:rPr lang="pt-PT" sz="2000" dirty="0">
                <a:latin typeface="Arial" pitchFamily="34"/>
                <a:ea typeface="MS Gothic" pitchFamily="2"/>
                <a:cs typeface="Tahoma" pitchFamily="2"/>
              </a:rPr>
              <a:t>. </a:t>
            </a:r>
            <a:r>
              <a:rPr lang="pt-PT" sz="2000" b="1" dirty="0" err="1">
                <a:latin typeface="Arial" pitchFamily="34"/>
                <a:ea typeface="MS Gothic" pitchFamily="2"/>
                <a:cs typeface="Tahoma" pitchFamily="2"/>
              </a:rPr>
              <a:t>projection</a:t>
            </a:r>
            <a:endParaRPr lang="pt-PT" sz="2000" b="1" dirty="0">
              <a:latin typeface="Arial" pitchFamily="34"/>
              <a:ea typeface="MS Gothic" pitchFamily="2"/>
              <a:cs typeface="Tahoma" pitchFamily="2"/>
            </a:endParaRPr>
          </a:p>
          <a:p>
            <a:pPr algn="l" hangingPunct="0">
              <a:spcBef>
                <a:spcPts val="0"/>
              </a:spcBef>
              <a:spcAft>
                <a:spcPts val="0"/>
              </a:spcAft>
            </a:pPr>
            <a:endParaRPr lang="pt-PT" sz="2000" dirty="0">
              <a:latin typeface="Arial" pitchFamily="34"/>
              <a:ea typeface="MS Gothic" pitchFamily="2"/>
              <a:cs typeface="Tahoma" pitchFamily="2"/>
            </a:endParaRPr>
          </a:p>
          <a:p>
            <a:pPr algn="l" hangingPunct="0">
              <a:spcBef>
                <a:spcPts val="0"/>
              </a:spcBef>
              <a:spcAft>
                <a:spcPts val="0"/>
              </a:spcAft>
            </a:pPr>
            <a:r>
              <a:rPr lang="pt-PT" sz="2000" dirty="0">
                <a:latin typeface="Arial" pitchFamily="34"/>
                <a:ea typeface="MS Gothic" pitchFamily="2"/>
                <a:cs typeface="Tahoma" pitchFamily="2"/>
              </a:rPr>
              <a:t>Computes:</a:t>
            </a:r>
          </a:p>
          <a:p>
            <a:pPr algn="l" hangingPunct="0">
              <a:spcBef>
                <a:spcPts val="0"/>
              </a:spcBef>
              <a:spcAft>
                <a:spcPts val="0"/>
              </a:spcAft>
            </a:pP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what</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is</a:t>
            </a:r>
            <a:r>
              <a:rPr lang="pt-PT" sz="2000" dirty="0">
                <a:latin typeface="Arial" pitchFamily="34"/>
                <a:ea typeface="MS Gothic" pitchFamily="2"/>
                <a:cs typeface="Tahoma" pitchFamily="2"/>
              </a:rPr>
              <a:t> to </a:t>
            </a:r>
            <a:r>
              <a:rPr lang="pt-PT" sz="2000" dirty="0" err="1">
                <a:latin typeface="Arial" pitchFamily="34"/>
                <a:ea typeface="MS Gothic" pitchFamily="2"/>
                <a:cs typeface="Tahoma" pitchFamily="2"/>
              </a:rPr>
              <a:t>be</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drawn</a:t>
            </a:r>
            <a:endParaRPr lang="pt-PT" sz="2000" dirty="0">
              <a:latin typeface="Arial" pitchFamily="34"/>
              <a:ea typeface="MS Gothic" pitchFamily="2"/>
              <a:cs typeface="Tahoma" pitchFamily="2"/>
            </a:endParaRPr>
          </a:p>
          <a:p>
            <a:pPr algn="l" hangingPunct="0">
              <a:spcBef>
                <a:spcPts val="0"/>
              </a:spcBef>
              <a:spcAft>
                <a:spcPts val="0"/>
              </a:spcAft>
            </a:pP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how</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should</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be</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drawn</a:t>
            </a:r>
            <a:endParaRPr lang="pt-PT" sz="2000" dirty="0">
              <a:latin typeface="Arial" pitchFamily="34"/>
              <a:ea typeface="MS Gothic" pitchFamily="2"/>
              <a:cs typeface="Tahoma" pitchFamily="2"/>
            </a:endParaRPr>
          </a:p>
          <a:p>
            <a:pPr algn="l" hangingPunct="0">
              <a:spcBef>
                <a:spcPts val="0"/>
              </a:spcBef>
              <a:spcAft>
                <a:spcPts val="0"/>
              </a:spcAft>
            </a:pP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where</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should</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be</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drawn</a:t>
            </a:r>
            <a:r>
              <a:rPr lang="pt-PT" sz="2000" dirty="0">
                <a:latin typeface="Arial" pitchFamily="34"/>
                <a:ea typeface="MS Gothic" pitchFamily="2"/>
                <a:cs typeface="Tahoma" pitchFamily="2"/>
              </a:rPr>
              <a:t/>
            </a:r>
            <a:br>
              <a:rPr lang="pt-PT" sz="2000" dirty="0">
                <a:latin typeface="Arial" pitchFamily="34"/>
                <a:ea typeface="MS Gothic" pitchFamily="2"/>
                <a:cs typeface="Tahoma" pitchFamily="2"/>
              </a:rPr>
            </a:br>
            <a:endParaRPr lang="pt-PT" sz="2000" dirty="0">
              <a:latin typeface="Arial" pitchFamily="34"/>
              <a:ea typeface="MS Gothic" pitchFamily="2"/>
              <a:cs typeface="Tahoma" pitchFamily="2"/>
            </a:endParaRPr>
          </a:p>
          <a:p>
            <a:pPr algn="l" hangingPunct="0">
              <a:spcBef>
                <a:spcPts val="0"/>
              </a:spcBef>
              <a:spcAft>
                <a:spcPts val="0"/>
              </a:spcAft>
            </a:pPr>
            <a:r>
              <a:rPr lang="pt-PT" sz="2000" b="1" dirty="0" err="1">
                <a:solidFill>
                  <a:srgbClr val="0000FF"/>
                </a:solidFill>
                <a:latin typeface="Arial" pitchFamily="34"/>
                <a:ea typeface="MS Gothic" pitchFamily="2"/>
                <a:cs typeface="Tahoma" pitchFamily="2"/>
              </a:rPr>
              <a:t>process</a:t>
            </a:r>
            <a:r>
              <a:rPr lang="pt-PT" sz="2000" b="1" dirty="0">
                <a:solidFill>
                  <a:srgbClr val="0000FF"/>
                </a:solidFill>
                <a:latin typeface="Arial" pitchFamily="34"/>
                <a:ea typeface="MS Gothic" pitchFamily="2"/>
                <a:cs typeface="Tahoma" pitchFamily="2"/>
              </a:rPr>
              <a:t> </a:t>
            </a:r>
            <a:r>
              <a:rPr lang="pt-PT" sz="2000" b="1" dirty="0" err="1">
                <a:solidFill>
                  <a:srgbClr val="0000FF"/>
                </a:solidFill>
                <a:latin typeface="Arial" pitchFamily="34"/>
                <a:ea typeface="MS Gothic" pitchFamily="2"/>
                <a:cs typeface="Tahoma" pitchFamily="2"/>
              </a:rPr>
              <a:t>on</a:t>
            </a:r>
            <a:r>
              <a:rPr lang="pt-PT" sz="2000" b="1" dirty="0">
                <a:solidFill>
                  <a:srgbClr val="0000FF"/>
                </a:solidFill>
                <a:latin typeface="Arial" pitchFamily="34"/>
                <a:ea typeface="MS Gothic" pitchFamily="2"/>
                <a:cs typeface="Tahoma" pitchFamily="2"/>
              </a:rPr>
              <a:t> GPU</a:t>
            </a:r>
          </a:p>
        </p:txBody>
      </p:sp>
      <p:sp>
        <p:nvSpPr>
          <p:cNvPr id="7" name="TextBox 6"/>
          <p:cNvSpPr txBox="1"/>
          <p:nvPr/>
        </p:nvSpPr>
        <p:spPr>
          <a:xfrm>
            <a:off x="6628989" y="3409878"/>
            <a:ext cx="2351169" cy="2643383"/>
          </a:xfrm>
          <a:prstGeom prst="rect">
            <a:avLst/>
          </a:prstGeom>
          <a:noFill/>
          <a:ln>
            <a:noFill/>
          </a:ln>
        </p:spPr>
        <p:txBody>
          <a:bodyPr vert="horz" lIns="81639" tIns="40820" rIns="81639" bIns="40820" compatLnSpc="0"/>
          <a:lstStyle/>
          <a:p>
            <a:pPr algn="l" hangingPunct="0">
              <a:spcBef>
                <a:spcPts val="0"/>
              </a:spcBef>
              <a:spcAft>
                <a:spcPts val="0"/>
              </a:spcAft>
            </a:pPr>
            <a:r>
              <a:rPr lang="pt-PT" sz="2000" dirty="0">
                <a:latin typeface="Arial" pitchFamily="34"/>
                <a:ea typeface="MS Gothic" pitchFamily="2"/>
                <a:cs typeface="Tahoma" pitchFamily="2"/>
              </a:rPr>
              <a:t>. </a:t>
            </a:r>
            <a:r>
              <a:rPr lang="pt-PT" sz="2000" b="1" dirty="0" err="1">
                <a:latin typeface="Arial" pitchFamily="34"/>
                <a:ea typeface="MS Gothic" pitchFamily="2"/>
                <a:cs typeface="Tahoma" pitchFamily="2"/>
              </a:rPr>
              <a:t>draws</a:t>
            </a:r>
            <a:r>
              <a:rPr lang="pt-PT" sz="2000" b="1" dirty="0">
                <a:latin typeface="Arial" pitchFamily="34"/>
                <a:ea typeface="MS Gothic" pitchFamily="2"/>
                <a:cs typeface="Tahoma" pitchFamily="2"/>
              </a:rPr>
              <a:t> </a:t>
            </a:r>
            <a:r>
              <a:rPr lang="pt-PT" sz="2000" dirty="0" err="1">
                <a:latin typeface="Arial" pitchFamily="34"/>
                <a:ea typeface="MS Gothic" pitchFamily="2"/>
                <a:cs typeface="Tahoma" pitchFamily="2"/>
              </a:rPr>
              <a:t>images</a:t>
            </a:r>
            <a:r>
              <a:rPr lang="pt-PT" sz="2000" dirty="0">
                <a:latin typeface="Arial" pitchFamily="34"/>
                <a:ea typeface="MS Gothic" pitchFamily="2"/>
                <a:cs typeface="Tahoma" pitchFamily="2"/>
              </a:rPr>
              <a:t> </a:t>
            </a:r>
            <a:br>
              <a:rPr lang="pt-PT" sz="2000" dirty="0">
                <a:latin typeface="Arial" pitchFamily="34"/>
                <a:ea typeface="MS Gothic" pitchFamily="2"/>
                <a:cs typeface="Tahoma" pitchFamily="2"/>
              </a:rPr>
            </a:br>
            <a:r>
              <a:rPr lang="pt-PT" sz="2000" dirty="0" err="1">
                <a:latin typeface="Arial" pitchFamily="34"/>
                <a:ea typeface="MS Gothic" pitchFamily="2"/>
                <a:cs typeface="Tahoma" pitchFamily="2"/>
              </a:rPr>
              <a:t>generated</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by</a:t>
            </a:r>
            <a:endParaRPr lang="pt-PT" sz="2000" dirty="0">
              <a:latin typeface="Arial" pitchFamily="34"/>
              <a:ea typeface="MS Gothic" pitchFamily="2"/>
              <a:cs typeface="Tahoma" pitchFamily="2"/>
            </a:endParaRPr>
          </a:p>
          <a:p>
            <a:pPr algn="l" hangingPunct="0">
              <a:spcBef>
                <a:spcPts val="0"/>
              </a:spcBef>
              <a:spcAft>
                <a:spcPts val="0"/>
              </a:spcAft>
            </a:pPr>
            <a:r>
              <a:rPr lang="pt-PT" sz="2000" b="1" dirty="0" err="1">
                <a:latin typeface="Arial" pitchFamily="34"/>
                <a:ea typeface="MS Gothic" pitchFamily="2"/>
                <a:cs typeface="Tahoma" pitchFamily="2"/>
              </a:rPr>
              <a:t>geometry</a:t>
            </a:r>
            <a:r>
              <a:rPr lang="pt-PT" sz="2000" b="1" dirty="0">
                <a:latin typeface="Arial" pitchFamily="34"/>
                <a:ea typeface="MS Gothic" pitchFamily="2"/>
                <a:cs typeface="Tahoma" pitchFamily="2"/>
              </a:rPr>
              <a:t> </a:t>
            </a:r>
            <a:r>
              <a:rPr lang="pt-PT" sz="2000" b="1" dirty="0" err="1">
                <a:latin typeface="Arial" pitchFamily="34"/>
                <a:ea typeface="MS Gothic" pitchFamily="2"/>
                <a:cs typeface="Tahoma" pitchFamily="2"/>
              </a:rPr>
              <a:t>stage</a:t>
            </a:r>
            <a:endParaRPr lang="pt-PT" sz="2000" b="1" dirty="0">
              <a:latin typeface="Arial" pitchFamily="34"/>
              <a:ea typeface="MS Gothic" pitchFamily="2"/>
              <a:cs typeface="Tahoma" pitchFamily="2"/>
            </a:endParaRPr>
          </a:p>
          <a:p>
            <a:pPr algn="l" hangingPunct="0">
              <a:spcBef>
                <a:spcPts val="0"/>
              </a:spcBef>
              <a:spcAft>
                <a:spcPts val="0"/>
              </a:spcAft>
            </a:pPr>
            <a:endParaRPr lang="pt-PT" sz="2000" dirty="0">
              <a:latin typeface="Arial" pitchFamily="34"/>
              <a:ea typeface="MS Gothic" pitchFamily="2"/>
              <a:cs typeface="Tahoma" pitchFamily="2"/>
            </a:endParaRPr>
          </a:p>
          <a:p>
            <a:pPr algn="l" hangingPunct="0">
              <a:spcBef>
                <a:spcPts val="0"/>
              </a:spcBef>
              <a:spcAft>
                <a:spcPts val="0"/>
              </a:spcAft>
            </a:pPr>
            <a:endParaRPr lang="pt-PT" sz="2000" dirty="0">
              <a:latin typeface="Arial" pitchFamily="34"/>
              <a:ea typeface="MS Gothic" pitchFamily="2"/>
              <a:cs typeface="Tahoma" pitchFamily="2"/>
            </a:endParaRPr>
          </a:p>
          <a:p>
            <a:pPr algn="l" hangingPunct="0">
              <a:spcBef>
                <a:spcPts val="0"/>
              </a:spcBef>
              <a:spcAft>
                <a:spcPts val="0"/>
              </a:spcAft>
            </a:pPr>
            <a:endParaRPr lang="pt-PT" sz="2000" dirty="0">
              <a:latin typeface="Arial" pitchFamily="34"/>
              <a:ea typeface="MS Gothic" pitchFamily="2"/>
              <a:cs typeface="Tahoma" pitchFamily="2"/>
            </a:endParaRPr>
          </a:p>
          <a:p>
            <a:pPr algn="l" hangingPunct="0">
              <a:spcBef>
                <a:spcPts val="0"/>
              </a:spcBef>
              <a:spcAft>
                <a:spcPts val="0"/>
              </a:spcAft>
            </a:pPr>
            <a:r>
              <a:rPr lang="pt-PT" sz="2000" dirty="0">
                <a:latin typeface="Arial" pitchFamily="34"/>
                <a:ea typeface="MS Gothic" pitchFamily="2"/>
                <a:cs typeface="Tahoma" pitchFamily="2"/>
              </a:rPr>
              <a:t/>
            </a:r>
            <a:br>
              <a:rPr lang="pt-PT" sz="2000" dirty="0">
                <a:latin typeface="Arial" pitchFamily="34"/>
                <a:ea typeface="MS Gothic" pitchFamily="2"/>
                <a:cs typeface="Tahoma" pitchFamily="2"/>
              </a:rPr>
            </a:br>
            <a:endParaRPr lang="pt-PT" sz="2000" dirty="0">
              <a:latin typeface="Arial" pitchFamily="34"/>
              <a:ea typeface="MS Gothic" pitchFamily="2"/>
              <a:cs typeface="Tahoma" pitchFamily="2"/>
            </a:endParaRPr>
          </a:p>
          <a:p>
            <a:pPr algn="l" hangingPunct="0">
              <a:spcBef>
                <a:spcPts val="0"/>
              </a:spcBef>
              <a:spcAft>
                <a:spcPts val="0"/>
              </a:spcAft>
            </a:pPr>
            <a:r>
              <a:rPr lang="pt-PT" sz="2000" b="1" dirty="0" err="1">
                <a:solidFill>
                  <a:srgbClr val="0000FF"/>
                </a:solidFill>
                <a:latin typeface="Arial" pitchFamily="34"/>
                <a:ea typeface="MS Gothic" pitchFamily="2"/>
                <a:cs typeface="Tahoma" pitchFamily="2"/>
              </a:rPr>
              <a:t>process</a:t>
            </a:r>
            <a:r>
              <a:rPr lang="pt-PT" sz="2000" b="1" dirty="0">
                <a:solidFill>
                  <a:srgbClr val="0000FF"/>
                </a:solidFill>
                <a:latin typeface="Arial" pitchFamily="34"/>
                <a:ea typeface="MS Gothic" pitchFamily="2"/>
                <a:cs typeface="Tahoma" pitchFamily="2"/>
              </a:rPr>
              <a:t> </a:t>
            </a:r>
            <a:r>
              <a:rPr lang="pt-PT" sz="2000" b="1" dirty="0" err="1">
                <a:solidFill>
                  <a:srgbClr val="0000FF"/>
                </a:solidFill>
                <a:latin typeface="Arial" pitchFamily="34"/>
                <a:ea typeface="MS Gothic" pitchFamily="2"/>
                <a:cs typeface="Tahoma" pitchFamily="2"/>
              </a:rPr>
              <a:t>on</a:t>
            </a:r>
            <a:r>
              <a:rPr lang="pt-PT" sz="2000" b="1" dirty="0">
                <a:solidFill>
                  <a:srgbClr val="0000FF"/>
                </a:solidFill>
                <a:latin typeface="Arial" pitchFamily="34"/>
                <a:ea typeface="MS Gothic" pitchFamily="2"/>
                <a:cs typeface="Tahoma" pitchFamily="2"/>
              </a:rPr>
              <a:t> GPU</a:t>
            </a:r>
          </a:p>
        </p:txBody>
      </p:sp>
      <p:sp>
        <p:nvSpPr>
          <p:cNvPr id="8" name="Footer Placeholder 7"/>
          <p:cNvSpPr>
            <a:spLocks noGrp="1"/>
          </p:cNvSpPr>
          <p:nvPr>
            <p:ph type="ftr" sz="quarter" idx="10"/>
          </p:nvPr>
        </p:nvSpPr>
        <p:spPr/>
        <p:txBody>
          <a:bodyPr/>
          <a:lstStyle/>
          <a:p>
            <a:pPr>
              <a:defRPr/>
            </a:pPr>
            <a:r>
              <a:rPr lang="pt-PT" smtClean="0"/>
              <a:t>SM 14/15 – T8 - Computer Graphics</a:t>
            </a:r>
            <a:endParaRPr lang="pt-PT"/>
          </a:p>
        </p:txBody>
      </p:sp>
    </p:spTree>
    <p:extLst>
      <p:ext uri="{BB962C8B-B14F-4D97-AF65-F5344CB8AC3E}">
        <p14:creationId xmlns:p14="http://schemas.microsoft.com/office/powerpoint/2010/main" val="2163324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pt-PT" dirty="0" err="1" smtClean="0"/>
              <a:t>Geometry</a:t>
            </a:r>
            <a:endParaRPr lang="pt-PT"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934340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1028" name="Picture 4" descr="http://wp.patheos.com.s3.amazonaws.com/blogs/tonyjones/files/2010/03/road.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206" y="0"/>
            <a:ext cx="916520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0798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pt-PT" smtClean="0"/>
              <a:t>SM 14/15 – T8 - Computer Graphics</a:t>
            </a:r>
            <a:endParaRPr lang="pt-PT"/>
          </a:p>
        </p:txBody>
      </p:sp>
      <p:sp>
        <p:nvSpPr>
          <p:cNvPr id="3" name="Title 2"/>
          <p:cNvSpPr>
            <a:spLocks noGrp="1"/>
          </p:cNvSpPr>
          <p:nvPr>
            <p:ph type="title" idx="4294967295"/>
          </p:nvPr>
        </p:nvSpPr>
        <p:spPr>
          <a:xfrm>
            <a:off x="0" y="274638"/>
            <a:ext cx="8229600" cy="1143000"/>
          </a:xfrm>
        </p:spPr>
        <p:txBody>
          <a:bodyPr/>
          <a:lstStyle/>
          <a:p>
            <a:r>
              <a:rPr lang="en-US" smtClean="0"/>
              <a:t>One possibility: Ray tracing</a:t>
            </a: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2908" y="1412776"/>
            <a:ext cx="6976188"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79512" y="4410978"/>
            <a:ext cx="4968552" cy="1754326"/>
          </a:xfrm>
          <a:prstGeom prst="rect">
            <a:avLst/>
          </a:prstGeom>
        </p:spPr>
        <p:txBody>
          <a:bodyPr wrap="square">
            <a:spAutoFit/>
          </a:bodyPr>
          <a:lstStyle/>
          <a:p>
            <a:pPr algn="l"/>
            <a:r>
              <a:rPr lang="pt-PT" sz="1800" b="1" dirty="0">
                <a:latin typeface="AmericanTypewriter-CondensedBold"/>
              </a:rPr>
              <a:t>for </a:t>
            </a:r>
            <a:r>
              <a:rPr lang="pt-PT" sz="1800" dirty="0" err="1">
                <a:latin typeface="AmericanTypewriter-Condensed"/>
              </a:rPr>
              <a:t>each</a:t>
            </a:r>
            <a:r>
              <a:rPr lang="pt-PT" sz="1800" dirty="0">
                <a:latin typeface="AmericanTypewriter-Condensed"/>
              </a:rPr>
              <a:t> pixel {</a:t>
            </a:r>
          </a:p>
          <a:p>
            <a:pPr algn="l"/>
            <a:r>
              <a:rPr lang="pt-PT" sz="1800" dirty="0" smtClean="0">
                <a:latin typeface="AmericanTypewriter-Condensed"/>
              </a:rPr>
              <a:t>	compute </a:t>
            </a:r>
            <a:r>
              <a:rPr lang="pt-PT" sz="1800" dirty="0" err="1">
                <a:latin typeface="AmericanTypewriter-Condensed"/>
              </a:rPr>
              <a:t>viewing</a:t>
            </a:r>
            <a:r>
              <a:rPr lang="pt-PT" sz="1800" dirty="0">
                <a:latin typeface="AmericanTypewriter-Condensed"/>
              </a:rPr>
              <a:t> </a:t>
            </a:r>
            <a:r>
              <a:rPr lang="pt-PT" sz="1800" dirty="0" err="1">
                <a:latin typeface="AmericanTypewriter-Condensed"/>
              </a:rPr>
              <a:t>ray</a:t>
            </a:r>
            <a:endParaRPr lang="pt-PT" sz="1800" dirty="0">
              <a:latin typeface="AmericanTypewriter-Condensed"/>
            </a:endParaRPr>
          </a:p>
          <a:p>
            <a:pPr algn="l"/>
            <a:r>
              <a:rPr lang="pt-PT" sz="1800" dirty="0" smtClean="0">
                <a:latin typeface="AmericanTypewriter-Condensed"/>
              </a:rPr>
              <a:t>	</a:t>
            </a:r>
            <a:r>
              <a:rPr lang="pt-PT" sz="1800" dirty="0" err="1" smtClean="0">
                <a:latin typeface="AmericanTypewriter-Condensed"/>
              </a:rPr>
              <a:t>intersect</a:t>
            </a:r>
            <a:r>
              <a:rPr lang="pt-PT" sz="1800" dirty="0" smtClean="0">
                <a:latin typeface="AmericanTypewriter-Condensed"/>
              </a:rPr>
              <a:t> </a:t>
            </a:r>
            <a:r>
              <a:rPr lang="pt-PT" sz="1800" dirty="0" err="1">
                <a:latin typeface="AmericanTypewriter-Condensed"/>
              </a:rPr>
              <a:t>ray</a:t>
            </a:r>
            <a:r>
              <a:rPr lang="pt-PT" sz="1800" dirty="0">
                <a:latin typeface="AmericanTypewriter-Condensed"/>
              </a:rPr>
              <a:t> </a:t>
            </a:r>
            <a:r>
              <a:rPr lang="pt-PT" sz="1800" dirty="0" err="1">
                <a:latin typeface="AmericanTypewriter-Condensed"/>
              </a:rPr>
              <a:t>with</a:t>
            </a:r>
            <a:r>
              <a:rPr lang="pt-PT" sz="1800" dirty="0">
                <a:latin typeface="AmericanTypewriter-Condensed"/>
              </a:rPr>
              <a:t> </a:t>
            </a:r>
            <a:r>
              <a:rPr lang="pt-PT" sz="1800" dirty="0" err="1">
                <a:latin typeface="AmericanTypewriter-Condensed"/>
              </a:rPr>
              <a:t>scene</a:t>
            </a:r>
            <a:endParaRPr lang="pt-PT" sz="1800" dirty="0">
              <a:latin typeface="AmericanTypewriter-Condensed"/>
            </a:endParaRPr>
          </a:p>
          <a:p>
            <a:pPr algn="l"/>
            <a:r>
              <a:rPr lang="fr-FR" sz="1800" dirty="0" smtClean="0">
                <a:latin typeface="AmericanTypewriter-Condensed"/>
              </a:rPr>
              <a:t>	</a:t>
            </a:r>
            <a:r>
              <a:rPr lang="fr-FR" sz="1800" dirty="0" err="1" smtClean="0">
                <a:latin typeface="AmericanTypewriter-Condensed"/>
              </a:rPr>
              <a:t>compute</a:t>
            </a:r>
            <a:r>
              <a:rPr lang="fr-FR" sz="1800" dirty="0" smtClean="0">
                <a:latin typeface="AmericanTypewriter-Condensed"/>
              </a:rPr>
              <a:t> </a:t>
            </a:r>
            <a:r>
              <a:rPr lang="fr-FR" sz="1800" dirty="0">
                <a:latin typeface="AmericanTypewriter-Condensed"/>
              </a:rPr>
              <a:t>illumination </a:t>
            </a:r>
            <a:r>
              <a:rPr lang="fr-FR" sz="1800" dirty="0" err="1">
                <a:latin typeface="AmericanTypewriter-Condensed"/>
              </a:rPr>
              <a:t>at</a:t>
            </a:r>
            <a:r>
              <a:rPr lang="fr-FR" sz="1800" dirty="0">
                <a:latin typeface="AmericanTypewriter-Condensed"/>
              </a:rPr>
              <a:t> </a:t>
            </a:r>
            <a:r>
              <a:rPr lang="fr-FR" sz="1800" dirty="0" smtClean="0">
                <a:latin typeface="AmericanTypewriter-Condensed"/>
              </a:rPr>
              <a:t>visible </a:t>
            </a:r>
            <a:r>
              <a:rPr lang="fr-FR" sz="1800" dirty="0">
                <a:latin typeface="AmericanTypewriter-Condensed"/>
              </a:rPr>
              <a:t>point</a:t>
            </a:r>
          </a:p>
          <a:p>
            <a:pPr algn="l"/>
            <a:r>
              <a:rPr lang="pt-PT" sz="1800" dirty="0" smtClean="0">
                <a:latin typeface="AmericanTypewriter-Condensed"/>
              </a:rPr>
              <a:t>	</a:t>
            </a:r>
            <a:r>
              <a:rPr lang="pt-PT" sz="1800" dirty="0" err="1" smtClean="0">
                <a:latin typeface="AmericanTypewriter-Condensed"/>
              </a:rPr>
              <a:t>put</a:t>
            </a:r>
            <a:r>
              <a:rPr lang="pt-PT" sz="1800" dirty="0" smtClean="0">
                <a:latin typeface="AmericanTypewriter-Condensed"/>
              </a:rPr>
              <a:t> </a:t>
            </a:r>
            <a:r>
              <a:rPr lang="pt-PT" sz="1800" dirty="0" err="1">
                <a:latin typeface="AmericanTypewriter-Condensed"/>
              </a:rPr>
              <a:t>result</a:t>
            </a:r>
            <a:r>
              <a:rPr lang="pt-PT" sz="1800" dirty="0">
                <a:latin typeface="AmericanTypewriter-Condensed"/>
              </a:rPr>
              <a:t> </a:t>
            </a:r>
            <a:r>
              <a:rPr lang="pt-PT" sz="1800" dirty="0" err="1">
                <a:latin typeface="AmericanTypewriter-Condensed"/>
              </a:rPr>
              <a:t>into</a:t>
            </a:r>
            <a:r>
              <a:rPr lang="pt-PT" sz="1800" dirty="0">
                <a:latin typeface="AmericanTypewriter-Condensed"/>
              </a:rPr>
              <a:t> </a:t>
            </a:r>
            <a:r>
              <a:rPr lang="pt-PT" sz="1800" dirty="0" err="1">
                <a:latin typeface="AmericanTypewriter-Condensed"/>
              </a:rPr>
              <a:t>image</a:t>
            </a:r>
            <a:endParaRPr lang="pt-PT" sz="1800" dirty="0">
              <a:latin typeface="AmericanTypewriter-Condensed"/>
            </a:endParaRPr>
          </a:p>
          <a:p>
            <a:pPr algn="l"/>
            <a:r>
              <a:rPr lang="pt-PT" sz="1800" dirty="0" smtClean="0">
                <a:latin typeface="AmericanTypewriter-Condensed"/>
              </a:rPr>
              <a:t>	}</a:t>
            </a:r>
            <a:endParaRPr lang="pt-PT" sz="1800" dirty="0"/>
          </a:p>
        </p:txBody>
      </p:sp>
      <p:sp>
        <p:nvSpPr>
          <p:cNvPr id="10" name="Rectangle 9"/>
          <p:cNvSpPr/>
          <p:nvPr/>
        </p:nvSpPr>
        <p:spPr>
          <a:xfrm>
            <a:off x="5724128" y="6405915"/>
            <a:ext cx="3183885" cy="253916"/>
          </a:xfrm>
          <a:prstGeom prst="rect">
            <a:avLst/>
          </a:prstGeom>
        </p:spPr>
        <p:txBody>
          <a:bodyPr wrap="none">
            <a:spAutoFit/>
          </a:bodyPr>
          <a:lstStyle/>
          <a:p>
            <a:r>
              <a:rPr lang="en-US" sz="1050" dirty="0" smtClean="0"/>
              <a:t>Adapted from Steve </a:t>
            </a:r>
            <a:r>
              <a:rPr lang="en-US" sz="1050" dirty="0" err="1" smtClean="0"/>
              <a:t>Marschner</a:t>
            </a:r>
            <a:r>
              <a:rPr lang="en-US" sz="1050" dirty="0" smtClean="0"/>
              <a:t>, Cornell University</a:t>
            </a:r>
            <a:endParaRPr lang="pt-PT" sz="1050" dirty="0"/>
          </a:p>
        </p:txBody>
      </p:sp>
    </p:spTree>
    <p:extLst>
      <p:ext uri="{BB962C8B-B14F-4D97-AF65-F5344CB8AC3E}">
        <p14:creationId xmlns:p14="http://schemas.microsoft.com/office/powerpoint/2010/main" val="29219833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one: Projection</a:t>
            </a:r>
            <a:endParaRPr lang="en-US"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99282" y="1600200"/>
            <a:ext cx="594543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724128" y="6405915"/>
            <a:ext cx="3183885" cy="253916"/>
          </a:xfrm>
          <a:prstGeom prst="rect">
            <a:avLst/>
          </a:prstGeom>
        </p:spPr>
        <p:txBody>
          <a:bodyPr wrap="none">
            <a:spAutoFit/>
          </a:bodyPr>
          <a:lstStyle/>
          <a:p>
            <a:r>
              <a:rPr lang="en-US" sz="1050" dirty="0" smtClean="0"/>
              <a:t>Adapted from Steve </a:t>
            </a:r>
            <a:r>
              <a:rPr lang="en-US" sz="1050" dirty="0" err="1" smtClean="0"/>
              <a:t>Marschner</a:t>
            </a:r>
            <a:r>
              <a:rPr lang="en-US" sz="1050" dirty="0" smtClean="0"/>
              <a:t>, Cornell University</a:t>
            </a:r>
            <a:endParaRPr lang="pt-PT" sz="1050" dirty="0"/>
          </a:p>
        </p:txBody>
      </p:sp>
    </p:spTree>
    <p:extLst>
      <p:ext uri="{BB962C8B-B14F-4D97-AF65-F5344CB8AC3E}">
        <p14:creationId xmlns:p14="http://schemas.microsoft.com/office/powerpoint/2010/main" val="18194283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Ray</a:t>
            </a:r>
            <a:r>
              <a:rPr lang="pt-PT" dirty="0" smtClean="0"/>
              <a:t> </a:t>
            </a:r>
            <a:r>
              <a:rPr lang="pt-PT" dirty="0" err="1" smtClean="0"/>
              <a:t>tracing</a:t>
            </a:r>
            <a:r>
              <a:rPr lang="pt-PT" dirty="0" smtClean="0"/>
              <a:t> vs. </a:t>
            </a:r>
            <a:r>
              <a:rPr lang="pt-PT" dirty="0" err="1" smtClean="0"/>
              <a:t>Projection</a:t>
            </a:r>
            <a:endParaRPr lang="pt-PT" dirty="0"/>
          </a:p>
        </p:txBody>
      </p:sp>
      <p:sp>
        <p:nvSpPr>
          <p:cNvPr id="3" name="Content Placeholder 2"/>
          <p:cNvSpPr>
            <a:spLocks noGrp="1"/>
          </p:cNvSpPr>
          <p:nvPr>
            <p:ph idx="1"/>
          </p:nvPr>
        </p:nvSpPr>
        <p:spPr/>
        <p:txBody>
          <a:bodyPr>
            <a:normAutofit fontScale="92500" lnSpcReduction="20000"/>
          </a:bodyPr>
          <a:lstStyle/>
          <a:p>
            <a:r>
              <a:rPr lang="en-US" dirty="0" smtClean="0"/>
              <a:t>Viewing </a:t>
            </a:r>
            <a:r>
              <a:rPr lang="en-US" dirty="0"/>
              <a:t>in ray tracing</a:t>
            </a:r>
          </a:p>
          <a:p>
            <a:pPr lvl="1"/>
            <a:r>
              <a:rPr lang="en-US" dirty="0" smtClean="0"/>
              <a:t>start </a:t>
            </a:r>
            <a:r>
              <a:rPr lang="en-US" dirty="0"/>
              <a:t>with image point</a:t>
            </a:r>
          </a:p>
          <a:p>
            <a:pPr lvl="1"/>
            <a:r>
              <a:rPr lang="en-US" dirty="0" smtClean="0"/>
              <a:t>compute </a:t>
            </a:r>
            <a:r>
              <a:rPr lang="en-US" dirty="0"/>
              <a:t>ray that projects to that point</a:t>
            </a:r>
          </a:p>
          <a:p>
            <a:pPr lvl="1"/>
            <a:r>
              <a:rPr lang="en-US" dirty="0" smtClean="0"/>
              <a:t>do </a:t>
            </a:r>
            <a:r>
              <a:rPr lang="en-US" dirty="0"/>
              <a:t>this using geometry</a:t>
            </a:r>
          </a:p>
          <a:p>
            <a:r>
              <a:rPr lang="en-US" dirty="0" smtClean="0"/>
              <a:t>Viewing </a:t>
            </a:r>
            <a:r>
              <a:rPr lang="en-US" dirty="0"/>
              <a:t>by projection</a:t>
            </a:r>
          </a:p>
          <a:p>
            <a:pPr lvl="1"/>
            <a:r>
              <a:rPr lang="en-US" dirty="0" smtClean="0"/>
              <a:t>start </a:t>
            </a:r>
            <a:r>
              <a:rPr lang="en-US" dirty="0"/>
              <a:t>with 3D point</a:t>
            </a:r>
          </a:p>
          <a:p>
            <a:pPr lvl="1"/>
            <a:r>
              <a:rPr lang="en-US" dirty="0" smtClean="0"/>
              <a:t>compute </a:t>
            </a:r>
            <a:r>
              <a:rPr lang="en-US" dirty="0"/>
              <a:t>image point that it projects to</a:t>
            </a:r>
          </a:p>
          <a:p>
            <a:pPr lvl="1"/>
            <a:r>
              <a:rPr lang="en-US" dirty="0" smtClean="0"/>
              <a:t>do </a:t>
            </a:r>
            <a:r>
              <a:rPr lang="en-US" dirty="0"/>
              <a:t>this using transforms</a:t>
            </a:r>
          </a:p>
          <a:p>
            <a:r>
              <a:rPr lang="en-US" dirty="0" smtClean="0"/>
              <a:t>Inverse </a:t>
            </a:r>
            <a:r>
              <a:rPr lang="en-US" dirty="0"/>
              <a:t>processes</a:t>
            </a:r>
          </a:p>
          <a:p>
            <a:pPr lvl="1"/>
            <a:r>
              <a:rPr lang="en-US" dirty="0" smtClean="0"/>
              <a:t>ray </a:t>
            </a:r>
            <a:r>
              <a:rPr lang="en-US" dirty="0"/>
              <a:t>gen. computes the </a:t>
            </a:r>
            <a:r>
              <a:rPr lang="en-US" dirty="0" err="1"/>
              <a:t>preimage</a:t>
            </a:r>
            <a:r>
              <a:rPr lang="en-US" dirty="0"/>
              <a:t> of projection</a:t>
            </a:r>
            <a:endParaRPr lang="pt-PT"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sp>
        <p:nvSpPr>
          <p:cNvPr id="5" name="Rectangle 4"/>
          <p:cNvSpPr/>
          <p:nvPr/>
        </p:nvSpPr>
        <p:spPr>
          <a:xfrm>
            <a:off x="5724128" y="6405915"/>
            <a:ext cx="3183885" cy="253916"/>
          </a:xfrm>
          <a:prstGeom prst="rect">
            <a:avLst/>
          </a:prstGeom>
        </p:spPr>
        <p:txBody>
          <a:bodyPr wrap="none">
            <a:spAutoFit/>
          </a:bodyPr>
          <a:lstStyle/>
          <a:p>
            <a:r>
              <a:rPr lang="en-US" sz="1050" dirty="0" smtClean="0"/>
              <a:t>Adapted from Steve </a:t>
            </a:r>
            <a:r>
              <a:rPr lang="en-US" sz="1050" dirty="0" err="1" smtClean="0"/>
              <a:t>Marschner</a:t>
            </a:r>
            <a:r>
              <a:rPr lang="en-US" sz="1050" dirty="0" smtClean="0"/>
              <a:t>, Cornell University</a:t>
            </a:r>
            <a:endParaRPr lang="pt-PT" sz="1050" dirty="0"/>
          </a:p>
        </p:txBody>
      </p:sp>
    </p:spTree>
    <p:extLst>
      <p:ext uri="{BB962C8B-B14F-4D97-AF65-F5344CB8AC3E}">
        <p14:creationId xmlns:p14="http://schemas.microsoft.com/office/powerpoint/2010/main" val="35943251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5"/>
          <p:cNvSpPr>
            <a:spLocks noGrp="1"/>
          </p:cNvSpPr>
          <p:nvPr>
            <p:ph type="title"/>
          </p:nvPr>
        </p:nvSpPr>
        <p:spPr/>
        <p:txBody>
          <a:bodyPr/>
          <a:lstStyle/>
          <a:p>
            <a:r>
              <a:rPr lang="en-US" altLang="pt-PT" smtClean="0"/>
              <a:t>(Some) Pieces of the Puzzle</a:t>
            </a:r>
          </a:p>
        </p:txBody>
      </p:sp>
      <p:sp>
        <p:nvSpPr>
          <p:cNvPr id="9219" name="Content Placeholder 6"/>
          <p:cNvSpPr>
            <a:spLocks noGrp="1"/>
          </p:cNvSpPr>
          <p:nvPr>
            <p:ph idx="1"/>
          </p:nvPr>
        </p:nvSpPr>
        <p:spPr/>
        <p:txBody>
          <a:bodyPr/>
          <a:lstStyle/>
          <a:p>
            <a:r>
              <a:rPr lang="en-US" altLang="pt-PT" dirty="0" smtClean="0"/>
              <a:t>Image creators (3D -&gt; 2D)</a:t>
            </a:r>
          </a:p>
          <a:p>
            <a:pPr lvl="1"/>
            <a:r>
              <a:rPr lang="en-US" altLang="pt-PT" dirty="0" smtClean="0"/>
              <a:t>Camera (T4)</a:t>
            </a:r>
          </a:p>
          <a:p>
            <a:pPr lvl="1"/>
            <a:r>
              <a:rPr lang="en-US" altLang="pt-PT" b="1" dirty="0" smtClean="0">
                <a:solidFill>
                  <a:srgbClr val="FF0000"/>
                </a:solidFill>
              </a:rPr>
              <a:t>Computer Graphics (Today)</a:t>
            </a:r>
          </a:p>
          <a:p>
            <a:r>
              <a:rPr lang="en-US" altLang="pt-PT" dirty="0" smtClean="0"/>
              <a:t>Image manipulators (2D -&gt; 2D)</a:t>
            </a:r>
          </a:p>
          <a:p>
            <a:pPr lvl="1"/>
            <a:r>
              <a:rPr lang="en-US" altLang="pt-PT" dirty="0" smtClean="0"/>
              <a:t>Image Processing (T4)</a:t>
            </a:r>
          </a:p>
          <a:p>
            <a:r>
              <a:rPr lang="en-US" altLang="pt-PT" dirty="0" smtClean="0"/>
              <a:t>Image displays (2D -&gt; ?)</a:t>
            </a:r>
          </a:p>
          <a:p>
            <a:pPr lvl="1"/>
            <a:r>
              <a:rPr lang="en-US" altLang="pt-PT" dirty="0" smtClean="0"/>
              <a:t>2D Screen</a:t>
            </a:r>
          </a:p>
          <a:p>
            <a:pPr lvl="1"/>
            <a:r>
              <a:rPr lang="en-US" altLang="pt-PT" dirty="0" smtClean="0"/>
              <a:t>3D Virtual Reality (T7)</a:t>
            </a:r>
          </a:p>
        </p:txBody>
      </p:sp>
      <p:sp>
        <p:nvSpPr>
          <p:cNvPr id="922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rgbClr val="990000"/>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pt-PT" sz="1400" smtClean="0">
                <a:solidFill>
                  <a:srgbClr val="0000FF"/>
                </a:solidFill>
              </a:rPr>
              <a:t>SM 14/15 – T8 - Computer Graphics</a:t>
            </a:r>
            <a:endParaRPr lang="pt-PT" altLang="pt-PT" sz="1400" smtClean="0">
              <a:solidFill>
                <a:srgbClr val="0000FF"/>
              </a:solidFill>
            </a:endParaRPr>
          </a:p>
        </p:txBody>
      </p:sp>
    </p:spTree>
    <p:extLst>
      <p:ext uri="{BB962C8B-B14F-4D97-AF65-F5344CB8AC3E}">
        <p14:creationId xmlns:p14="http://schemas.microsoft.com/office/powerpoint/2010/main" val="14335311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type="body" idx="1"/>
          </p:nvPr>
        </p:nvSpPr>
        <p:spPr>
          <a:xfrm>
            <a:off x="349250" y="1354908"/>
            <a:ext cx="8509000" cy="5207000"/>
          </a:xfrm>
        </p:spPr>
        <p:txBody>
          <a:bodyPr>
            <a:normAutofit fontScale="85000" lnSpcReduction="10000"/>
          </a:bodyPr>
          <a:lstStyle/>
          <a:p>
            <a:pPr>
              <a:buClr>
                <a:srgbClr val="0000FF"/>
              </a:buClr>
              <a:buFont typeface="Wingdings" charset="2"/>
              <a:buChar char="§"/>
            </a:pPr>
            <a:r>
              <a:rPr lang="en-US" dirty="0" smtClean="0"/>
              <a:t>Geometric objects are represented using vertices</a:t>
            </a:r>
          </a:p>
          <a:p>
            <a:pPr>
              <a:buClr>
                <a:srgbClr val="0000FF"/>
              </a:buClr>
              <a:buFont typeface="Wingdings" charset="2"/>
              <a:buChar char="§"/>
            </a:pPr>
            <a:r>
              <a:rPr lang="en-US" dirty="0" smtClean="0"/>
              <a:t>A vertex is a collection of generic attributes</a:t>
            </a:r>
          </a:p>
          <a:p>
            <a:pPr lvl="1">
              <a:buClr>
                <a:srgbClr val="0000FF"/>
              </a:buClr>
              <a:buFont typeface="Wingdings" charset="2"/>
              <a:buChar char="§"/>
            </a:pPr>
            <a:r>
              <a:rPr lang="en-US" dirty="0" smtClean="0"/>
              <a:t>positional coordinates</a:t>
            </a:r>
          </a:p>
          <a:p>
            <a:pPr lvl="1">
              <a:buClr>
                <a:srgbClr val="0000FF"/>
              </a:buClr>
              <a:buFont typeface="Wingdings" charset="2"/>
              <a:buChar char="§"/>
            </a:pPr>
            <a:r>
              <a:rPr lang="en-US" dirty="0" smtClean="0"/>
              <a:t>colors</a:t>
            </a:r>
          </a:p>
          <a:p>
            <a:pPr lvl="1">
              <a:buClr>
                <a:srgbClr val="0000FF"/>
              </a:buClr>
              <a:buFont typeface="Wingdings" charset="2"/>
              <a:buChar char="§"/>
            </a:pPr>
            <a:r>
              <a:rPr lang="en-US" dirty="0" smtClean="0"/>
              <a:t>texture coordinates</a:t>
            </a:r>
          </a:p>
          <a:p>
            <a:pPr lvl="1">
              <a:buClr>
                <a:srgbClr val="0000FF"/>
              </a:buClr>
              <a:buFont typeface="Wingdings" charset="2"/>
              <a:buChar char="§"/>
            </a:pPr>
            <a:r>
              <a:rPr lang="en-US" dirty="0" smtClean="0"/>
              <a:t>any other data associated with that point in space</a:t>
            </a:r>
          </a:p>
          <a:p>
            <a:pPr>
              <a:buClr>
                <a:srgbClr val="0000FF"/>
              </a:buClr>
              <a:buFont typeface="Wingdings" charset="2"/>
              <a:buChar char="§"/>
            </a:pPr>
            <a:r>
              <a:rPr lang="en-US" dirty="0" smtClean="0"/>
              <a:t>Position stored in 4 dimensional homogeneous coordinates</a:t>
            </a:r>
          </a:p>
          <a:p>
            <a:pPr>
              <a:buClr>
                <a:srgbClr val="0000FF"/>
              </a:buClr>
              <a:buFont typeface="Wingdings" charset="2"/>
              <a:buChar char="§"/>
            </a:pPr>
            <a:r>
              <a:rPr lang="en-US" dirty="0" smtClean="0"/>
              <a:t>Vertex data must be stored in </a:t>
            </a:r>
            <a:r>
              <a:rPr lang="en-US" i="1" dirty="0" smtClean="0"/>
              <a:t>vertex buffer objects </a:t>
            </a:r>
            <a:r>
              <a:rPr lang="en-US" dirty="0" smtClean="0"/>
              <a:t>(VBOs)</a:t>
            </a:r>
          </a:p>
          <a:p>
            <a:pPr>
              <a:buClr>
                <a:srgbClr val="0000FF"/>
              </a:buClr>
              <a:buFont typeface="Wingdings" charset="2"/>
              <a:buChar char="§"/>
            </a:pPr>
            <a:r>
              <a:rPr lang="en-US" dirty="0" smtClean="0"/>
              <a:t>VBOs must be stored in </a:t>
            </a:r>
            <a:r>
              <a:rPr lang="en-US" i="1" dirty="0" smtClean="0"/>
              <a:t>vertex array objects </a:t>
            </a:r>
            <a:r>
              <a:rPr lang="en-US" dirty="0" smtClean="0"/>
              <a:t>(VAOs)</a:t>
            </a:r>
            <a:endParaRPr lang="en-US" dirty="0"/>
          </a:p>
        </p:txBody>
      </p:sp>
      <p:sp>
        <p:nvSpPr>
          <p:cNvPr id="2" name="Title 1"/>
          <p:cNvSpPr>
            <a:spLocks noGrp="1"/>
          </p:cNvSpPr>
          <p:nvPr>
            <p:ph type="title" idx="4294967295"/>
          </p:nvPr>
        </p:nvSpPr>
        <p:spPr>
          <a:xfrm>
            <a:off x="186283" y="0"/>
            <a:ext cx="8401844" cy="965730"/>
          </a:xfrm>
          <a:prstGeom prst="rect">
            <a:avLst/>
          </a:prstGeom>
        </p:spPr>
        <p:txBody>
          <a:bodyPr/>
          <a:lstStyle/>
          <a:p>
            <a:r>
              <a:rPr lang="en-US" dirty="0" smtClean="0"/>
              <a:t>Representing Geometric Objects</a:t>
            </a:r>
            <a:endParaRPr lang="en-US" dirty="0"/>
          </a:p>
        </p:txBody>
      </p:sp>
      <p:grpSp>
        <p:nvGrpSpPr>
          <p:cNvPr id="14" name="Group 13"/>
          <p:cNvGrpSpPr/>
          <p:nvPr/>
        </p:nvGrpSpPr>
        <p:grpSpPr>
          <a:xfrm>
            <a:off x="7164288" y="1844824"/>
            <a:ext cx="1588655" cy="1584176"/>
            <a:chOff x="393700" y="3708400"/>
            <a:chExt cx="1289050" cy="1420813"/>
          </a:xfrm>
        </p:grpSpPr>
        <p:sp>
          <p:nvSpPr>
            <p:cNvPr id="17" name="Freeform 16"/>
            <p:cNvSpPr>
              <a:spLocks/>
            </p:cNvSpPr>
            <p:nvPr/>
          </p:nvSpPr>
          <p:spPr bwMode="auto">
            <a:xfrm>
              <a:off x="439738" y="3746500"/>
              <a:ext cx="1189037" cy="1336675"/>
            </a:xfrm>
            <a:custGeom>
              <a:avLst/>
              <a:gdLst>
                <a:gd name="T0" fmla="*/ 923644354 w 1152"/>
                <a:gd name="T1" fmla="*/ 0 h 1108"/>
                <a:gd name="T2" fmla="*/ 0 w 1152"/>
                <a:gd name="T3" fmla="*/ 1612545177 h 1108"/>
                <a:gd name="T4" fmla="*/ 1227264746 w 1152"/>
                <a:gd name="T5" fmla="*/ 1095890129 h 1108"/>
                <a:gd name="T6" fmla="*/ 923644354 w 1152"/>
                <a:gd name="T7" fmla="*/ 0 h 1108"/>
                <a:gd name="T8" fmla="*/ 0 60000 65536"/>
                <a:gd name="T9" fmla="*/ 0 60000 65536"/>
                <a:gd name="T10" fmla="*/ 0 60000 65536"/>
                <a:gd name="T11" fmla="*/ 0 60000 65536"/>
                <a:gd name="T12" fmla="*/ 0 w 1152"/>
                <a:gd name="T13" fmla="*/ 0 h 1108"/>
                <a:gd name="T14" fmla="*/ 1152 w 1152"/>
                <a:gd name="T15" fmla="*/ 1108 h 1108"/>
              </a:gdLst>
              <a:ahLst/>
              <a:cxnLst>
                <a:cxn ang="T8">
                  <a:pos x="T0" y="T1"/>
                </a:cxn>
                <a:cxn ang="T9">
                  <a:pos x="T2" y="T3"/>
                </a:cxn>
                <a:cxn ang="T10">
                  <a:pos x="T4" y="T5"/>
                </a:cxn>
                <a:cxn ang="T11">
                  <a:pos x="T6" y="T7"/>
                </a:cxn>
              </a:cxnLst>
              <a:rect l="T12" t="T13" r="T14" b="T15"/>
              <a:pathLst>
                <a:path w="1152" h="1108">
                  <a:moveTo>
                    <a:pt x="867" y="0"/>
                  </a:moveTo>
                  <a:lnTo>
                    <a:pt x="0" y="1108"/>
                  </a:lnTo>
                  <a:lnTo>
                    <a:pt x="1152" y="753"/>
                  </a:lnTo>
                  <a:lnTo>
                    <a:pt x="867" y="0"/>
                  </a:lnTo>
                  <a:close/>
                </a:path>
              </a:pathLst>
            </a:custGeom>
            <a:solidFill>
              <a:srgbClr val="AF8BF1"/>
            </a:solidFill>
            <a:ln w="9525">
              <a:noFill/>
              <a:round/>
              <a:headEnd/>
              <a:tailEnd/>
            </a:ln>
          </p:spPr>
          <p:txBody>
            <a:bodyPr>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365125" indent="92075"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730250" indent="18415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096963" indent="274638"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462088" indent="366713"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18" name="Oval 17"/>
            <p:cNvSpPr>
              <a:spLocks noChangeArrowheads="1"/>
            </p:cNvSpPr>
            <p:nvPr/>
          </p:nvSpPr>
          <p:spPr bwMode="auto">
            <a:xfrm>
              <a:off x="1268413" y="3708400"/>
              <a:ext cx="109537" cy="128588"/>
            </a:xfrm>
            <a:prstGeom prst="ellipse">
              <a:avLst/>
            </a:prstGeom>
            <a:solidFill>
              <a:srgbClr val="FF6600"/>
            </a:solidFill>
            <a:ln w="9525">
              <a:noFill/>
              <a:round/>
              <a:headEnd/>
              <a:tailEnd/>
            </a:ln>
          </p:spPr>
          <p:txBody>
            <a:bodyPr wrap="none" anchor="ctr">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365125" indent="92075"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730250" indent="18415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096963" indent="274638"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462088" indent="366713"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19" name="Oval 18"/>
            <p:cNvSpPr>
              <a:spLocks noChangeArrowheads="1"/>
            </p:cNvSpPr>
            <p:nvPr/>
          </p:nvSpPr>
          <p:spPr bwMode="auto">
            <a:xfrm>
              <a:off x="393700" y="5000625"/>
              <a:ext cx="111125" cy="128588"/>
            </a:xfrm>
            <a:prstGeom prst="ellipse">
              <a:avLst/>
            </a:prstGeom>
            <a:solidFill>
              <a:srgbClr val="FF6600"/>
            </a:solidFill>
            <a:ln w="9525">
              <a:noFill/>
              <a:round/>
              <a:headEnd/>
              <a:tailEnd/>
            </a:ln>
          </p:spPr>
          <p:txBody>
            <a:bodyPr wrap="none" anchor="ctr">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365125" indent="92075"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730250" indent="18415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096963" indent="274638"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462088" indent="366713"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sp>
          <p:nvSpPr>
            <p:cNvPr id="20" name="Oval 19"/>
            <p:cNvSpPr>
              <a:spLocks noChangeArrowheads="1"/>
            </p:cNvSpPr>
            <p:nvPr/>
          </p:nvSpPr>
          <p:spPr bwMode="auto">
            <a:xfrm>
              <a:off x="1573213" y="4572000"/>
              <a:ext cx="109537" cy="128588"/>
            </a:xfrm>
            <a:prstGeom prst="ellipse">
              <a:avLst/>
            </a:prstGeom>
            <a:solidFill>
              <a:srgbClr val="FF6600"/>
            </a:solidFill>
            <a:ln w="9525">
              <a:noFill/>
              <a:round/>
              <a:headEnd/>
              <a:tailEnd/>
            </a:ln>
          </p:spPr>
          <p:txBody>
            <a:bodyPr wrap="none" anchor="ctr">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365125" indent="92075"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730250" indent="18415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096963" indent="274638"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462088" indent="366713"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endParaRPr lang="en-US" dirty="0"/>
            </a:p>
          </p:txBody>
        </p:sp>
      </p:grpSp>
      <p:sp>
        <p:nvSpPr>
          <p:cNvPr id="37" name="Rectangle 36"/>
          <p:cNvSpPr/>
          <p:nvPr/>
        </p:nvSpPr>
        <p:spPr>
          <a:xfrm>
            <a:off x="6585815" y="6405915"/>
            <a:ext cx="2271777" cy="253916"/>
          </a:xfrm>
          <a:prstGeom prst="rect">
            <a:avLst/>
          </a:prstGeom>
        </p:spPr>
        <p:txBody>
          <a:bodyPr wrap="none">
            <a:spAutoFit/>
          </a:bodyPr>
          <a:lstStyle/>
          <a:p>
            <a:r>
              <a:rPr lang="en-US" sz="1050" dirty="0" smtClean="0"/>
              <a:t>Slide by Ed Angel, </a:t>
            </a:r>
            <a:r>
              <a:rPr lang="en-US" sz="1050" dirty="0" err="1" smtClean="0"/>
              <a:t>Siggraph</a:t>
            </a:r>
            <a:r>
              <a:rPr lang="en-US" sz="1050" dirty="0" smtClean="0"/>
              <a:t> 2012</a:t>
            </a:r>
            <a:endParaRPr lang="pt-PT" sz="1050" dirty="0"/>
          </a:p>
        </p:txBody>
      </p:sp>
    </p:spTree>
    <p:extLst>
      <p:ext uri="{BB962C8B-B14F-4D97-AF65-F5344CB8AC3E}">
        <p14:creationId xmlns:p14="http://schemas.microsoft.com/office/powerpoint/2010/main" val="10980827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Pipeline </a:t>
            </a:r>
            <a:r>
              <a:rPr lang="pt-PT" dirty="0" err="1" smtClean="0"/>
              <a:t>of</a:t>
            </a:r>
            <a:r>
              <a:rPr lang="pt-PT" dirty="0" smtClean="0"/>
              <a:t> </a:t>
            </a:r>
            <a:r>
              <a:rPr lang="pt-PT" dirty="0" err="1" smtClean="0"/>
              <a:t>transformations</a:t>
            </a:r>
            <a:endParaRPr lang="pt-PT"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394361"/>
            <a:ext cx="7975490" cy="4698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724128" y="6405915"/>
            <a:ext cx="3183885" cy="253916"/>
          </a:xfrm>
          <a:prstGeom prst="rect">
            <a:avLst/>
          </a:prstGeom>
        </p:spPr>
        <p:txBody>
          <a:bodyPr wrap="none">
            <a:spAutoFit/>
          </a:bodyPr>
          <a:lstStyle/>
          <a:p>
            <a:r>
              <a:rPr lang="en-US" sz="1050" dirty="0" smtClean="0"/>
              <a:t>Adapted from Steve </a:t>
            </a:r>
            <a:r>
              <a:rPr lang="en-US" sz="1050" dirty="0" err="1" smtClean="0"/>
              <a:t>Marschner</a:t>
            </a:r>
            <a:r>
              <a:rPr lang="en-US" sz="1050" dirty="0" smtClean="0"/>
              <a:t>, Cornell University</a:t>
            </a:r>
            <a:endParaRPr lang="pt-PT" sz="1050" dirty="0"/>
          </a:p>
        </p:txBody>
      </p:sp>
    </p:spTree>
    <p:extLst>
      <p:ext uri="{BB962C8B-B14F-4D97-AF65-F5344CB8AC3E}">
        <p14:creationId xmlns:p14="http://schemas.microsoft.com/office/powerpoint/2010/main" val="7303309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4624"/>
            <a:ext cx="8208912" cy="6175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13349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Projections</a:t>
            </a:r>
            <a:endParaRPr lang="en-US"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765257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Classical</a:t>
            </a:r>
            <a:r>
              <a:rPr lang="pt-PT" dirty="0" smtClean="0"/>
              <a:t> </a:t>
            </a:r>
            <a:r>
              <a:rPr lang="pt-PT" dirty="0" err="1" smtClean="0"/>
              <a:t>projections</a:t>
            </a:r>
            <a:endParaRPr lang="pt-PT"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4522" y="2060848"/>
            <a:ext cx="8165255"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724128" y="6405915"/>
            <a:ext cx="3183885" cy="253916"/>
          </a:xfrm>
          <a:prstGeom prst="rect">
            <a:avLst/>
          </a:prstGeom>
        </p:spPr>
        <p:txBody>
          <a:bodyPr wrap="none">
            <a:spAutoFit/>
          </a:bodyPr>
          <a:lstStyle/>
          <a:p>
            <a:r>
              <a:rPr lang="en-US" sz="1050" dirty="0" smtClean="0"/>
              <a:t>Adapted from Steve </a:t>
            </a:r>
            <a:r>
              <a:rPr lang="en-US" sz="1050" dirty="0" err="1" smtClean="0"/>
              <a:t>Marschner</a:t>
            </a:r>
            <a:r>
              <a:rPr lang="en-US" sz="1050" dirty="0" smtClean="0"/>
              <a:t>, Cornell University</a:t>
            </a:r>
            <a:endParaRPr lang="pt-PT" sz="1050" dirty="0"/>
          </a:p>
        </p:txBody>
      </p:sp>
    </p:spTree>
    <p:extLst>
      <p:ext uri="{BB962C8B-B14F-4D97-AF65-F5344CB8AC3E}">
        <p14:creationId xmlns:p14="http://schemas.microsoft.com/office/powerpoint/2010/main" val="39954094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Parallel</a:t>
            </a:r>
            <a:r>
              <a:rPr lang="pt-PT" dirty="0" smtClean="0"/>
              <a:t> </a:t>
            </a:r>
            <a:r>
              <a:rPr lang="pt-PT" dirty="0" err="1" smtClean="0"/>
              <a:t>Projection</a:t>
            </a:r>
            <a:endParaRPr lang="pt-PT"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680" y="1484784"/>
            <a:ext cx="9003052"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724128" y="6405915"/>
            <a:ext cx="3183885" cy="253916"/>
          </a:xfrm>
          <a:prstGeom prst="rect">
            <a:avLst/>
          </a:prstGeom>
        </p:spPr>
        <p:txBody>
          <a:bodyPr wrap="none">
            <a:spAutoFit/>
          </a:bodyPr>
          <a:lstStyle/>
          <a:p>
            <a:r>
              <a:rPr lang="en-US" sz="1050" dirty="0" smtClean="0"/>
              <a:t>Adapted from Steve </a:t>
            </a:r>
            <a:r>
              <a:rPr lang="en-US" sz="1050" dirty="0" err="1" smtClean="0"/>
              <a:t>Marschner</a:t>
            </a:r>
            <a:r>
              <a:rPr lang="en-US" sz="1050" dirty="0" smtClean="0"/>
              <a:t>, Cornell University</a:t>
            </a:r>
            <a:endParaRPr lang="pt-PT" sz="1050" dirty="0"/>
          </a:p>
        </p:txBody>
      </p:sp>
    </p:spTree>
    <p:extLst>
      <p:ext uri="{BB962C8B-B14F-4D97-AF65-F5344CB8AC3E}">
        <p14:creationId xmlns:p14="http://schemas.microsoft.com/office/powerpoint/2010/main" val="5034609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Multiview</a:t>
            </a:r>
            <a:r>
              <a:rPr lang="pt-PT" dirty="0" smtClean="0"/>
              <a:t> </a:t>
            </a:r>
            <a:r>
              <a:rPr lang="pt-PT" dirty="0" err="1" smtClean="0"/>
              <a:t>orthographic</a:t>
            </a:r>
            <a:endParaRPr lang="pt-PT"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00187" y="1839119"/>
            <a:ext cx="6143625" cy="404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724128" y="6405915"/>
            <a:ext cx="3183885" cy="253916"/>
          </a:xfrm>
          <a:prstGeom prst="rect">
            <a:avLst/>
          </a:prstGeom>
        </p:spPr>
        <p:txBody>
          <a:bodyPr wrap="none">
            <a:spAutoFit/>
          </a:bodyPr>
          <a:lstStyle/>
          <a:p>
            <a:r>
              <a:rPr lang="en-US" sz="1050" dirty="0" smtClean="0"/>
              <a:t>Adapted from Steve </a:t>
            </a:r>
            <a:r>
              <a:rPr lang="en-US" sz="1050" dirty="0" err="1" smtClean="0"/>
              <a:t>Marschner</a:t>
            </a:r>
            <a:r>
              <a:rPr lang="en-US" sz="1050" dirty="0" smtClean="0"/>
              <a:t>, Cornell University</a:t>
            </a:r>
            <a:endParaRPr lang="pt-PT" sz="1050" dirty="0"/>
          </a:p>
        </p:txBody>
      </p:sp>
    </p:spTree>
    <p:extLst>
      <p:ext uri="{BB962C8B-B14F-4D97-AF65-F5344CB8AC3E}">
        <p14:creationId xmlns:p14="http://schemas.microsoft.com/office/powerpoint/2010/main" val="5627656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View</a:t>
            </a:r>
            <a:r>
              <a:rPr lang="pt-PT" dirty="0" smtClean="0"/>
              <a:t> volume: </a:t>
            </a:r>
            <a:r>
              <a:rPr lang="pt-PT" dirty="0" err="1" smtClean="0"/>
              <a:t>Orthographic</a:t>
            </a:r>
            <a:endParaRPr lang="pt-PT"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7242" y="1412777"/>
            <a:ext cx="6837126" cy="4753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724128" y="6405915"/>
            <a:ext cx="3183885" cy="253916"/>
          </a:xfrm>
          <a:prstGeom prst="rect">
            <a:avLst/>
          </a:prstGeom>
        </p:spPr>
        <p:txBody>
          <a:bodyPr wrap="none">
            <a:spAutoFit/>
          </a:bodyPr>
          <a:lstStyle/>
          <a:p>
            <a:r>
              <a:rPr lang="en-US" sz="1050" dirty="0" smtClean="0"/>
              <a:t>Adapted from Steve </a:t>
            </a:r>
            <a:r>
              <a:rPr lang="en-US" sz="1050" dirty="0" err="1" smtClean="0"/>
              <a:t>Marschner</a:t>
            </a:r>
            <a:r>
              <a:rPr lang="en-US" sz="1050" dirty="0" smtClean="0"/>
              <a:t>, Cornell University</a:t>
            </a:r>
            <a:endParaRPr lang="pt-PT" sz="1050" dirty="0"/>
          </a:p>
        </p:txBody>
      </p:sp>
    </p:spTree>
    <p:extLst>
      <p:ext uri="{BB962C8B-B14F-4D97-AF65-F5344CB8AC3E}">
        <p14:creationId xmlns:p14="http://schemas.microsoft.com/office/powerpoint/2010/main" val="35798198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View</a:t>
            </a:r>
            <a:r>
              <a:rPr lang="pt-PT" dirty="0" smtClean="0"/>
              <a:t> volume: Perspective</a:t>
            </a:r>
            <a:endParaRPr lang="pt-PT"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1227795"/>
            <a:ext cx="5184576" cy="4865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724128" y="6405915"/>
            <a:ext cx="3183885" cy="253916"/>
          </a:xfrm>
          <a:prstGeom prst="rect">
            <a:avLst/>
          </a:prstGeom>
        </p:spPr>
        <p:txBody>
          <a:bodyPr wrap="none">
            <a:spAutoFit/>
          </a:bodyPr>
          <a:lstStyle/>
          <a:p>
            <a:r>
              <a:rPr lang="en-US" sz="1050" dirty="0" smtClean="0"/>
              <a:t>Adapted from Steve </a:t>
            </a:r>
            <a:r>
              <a:rPr lang="en-US" sz="1050" dirty="0" err="1" smtClean="0"/>
              <a:t>Marschner</a:t>
            </a:r>
            <a:r>
              <a:rPr lang="en-US" sz="1050" dirty="0" smtClean="0"/>
              <a:t>, Cornell University</a:t>
            </a:r>
            <a:endParaRPr lang="pt-PT" sz="1050" dirty="0"/>
          </a:p>
        </p:txBody>
      </p:sp>
    </p:spTree>
    <p:extLst>
      <p:ext uri="{BB962C8B-B14F-4D97-AF65-F5344CB8AC3E}">
        <p14:creationId xmlns:p14="http://schemas.microsoft.com/office/powerpoint/2010/main" val="26384794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smtClean="0"/>
              <a:t>Field </a:t>
            </a:r>
            <a:r>
              <a:rPr lang="pt-PT" dirty="0" err="1" smtClean="0"/>
              <a:t>of</a:t>
            </a:r>
            <a:r>
              <a:rPr lang="pt-PT" dirty="0" smtClean="0"/>
              <a:t> </a:t>
            </a:r>
            <a:r>
              <a:rPr lang="pt-PT" dirty="0" err="1" smtClean="0"/>
              <a:t>view</a:t>
            </a:r>
            <a:endParaRPr lang="pt-PT" dirty="0"/>
          </a:p>
        </p:txBody>
      </p:sp>
      <p:sp>
        <p:nvSpPr>
          <p:cNvPr id="3" name="Content Placeholder 2"/>
          <p:cNvSpPr>
            <a:spLocks noGrp="1"/>
          </p:cNvSpPr>
          <p:nvPr>
            <p:ph idx="1"/>
          </p:nvPr>
        </p:nvSpPr>
        <p:spPr/>
        <p:txBody>
          <a:bodyPr/>
          <a:lstStyle/>
          <a:p>
            <a:pPr lvl="1"/>
            <a:r>
              <a:rPr lang="en-US" smtClean="0"/>
              <a:t>Angle between the rays corresponding to opposite edges of a perspective image</a:t>
            </a:r>
          </a:p>
          <a:p>
            <a:pPr lvl="1"/>
            <a:r>
              <a:rPr lang="en-US" smtClean="0"/>
              <a:t>Determines ‘strength’ of perspective effects</a:t>
            </a:r>
            <a:endParaRPr lang="en-US"/>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3140968"/>
            <a:ext cx="6402118"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724128" y="6405915"/>
            <a:ext cx="3183885" cy="253916"/>
          </a:xfrm>
          <a:prstGeom prst="rect">
            <a:avLst/>
          </a:prstGeom>
        </p:spPr>
        <p:txBody>
          <a:bodyPr wrap="none">
            <a:spAutoFit/>
          </a:bodyPr>
          <a:lstStyle/>
          <a:p>
            <a:r>
              <a:rPr lang="en-US" sz="1050" dirty="0" smtClean="0"/>
              <a:t>Adapted from Steve </a:t>
            </a:r>
            <a:r>
              <a:rPr lang="en-US" sz="1050" dirty="0" err="1" smtClean="0"/>
              <a:t>Marschner</a:t>
            </a:r>
            <a:r>
              <a:rPr lang="en-US" sz="1050" dirty="0" smtClean="0"/>
              <a:t>, Cornell University</a:t>
            </a:r>
            <a:endParaRPr lang="pt-PT" sz="1050" dirty="0"/>
          </a:p>
        </p:txBody>
      </p:sp>
    </p:spTree>
    <p:extLst>
      <p:ext uri="{BB962C8B-B14F-4D97-AF65-F5344CB8AC3E}">
        <p14:creationId xmlns:p14="http://schemas.microsoft.com/office/powerpoint/2010/main" val="18387511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4"/>
          <p:cNvSpPr>
            <a:spLocks noGrp="1"/>
          </p:cNvSpPr>
          <p:nvPr>
            <p:ph type="ctrTitle"/>
          </p:nvPr>
        </p:nvSpPr>
        <p:spPr/>
        <p:txBody>
          <a:bodyPr/>
          <a:lstStyle/>
          <a:p>
            <a:r>
              <a:rPr lang="en-US" altLang="pt-PT" dirty="0" smtClean="0"/>
              <a:t>How do we get 2D images of a real 3D world?</a:t>
            </a:r>
          </a:p>
        </p:txBody>
      </p:sp>
      <p:sp>
        <p:nvSpPr>
          <p:cNvPr id="10243" name="Subtitle 5"/>
          <p:cNvSpPr>
            <a:spLocks noGrp="1"/>
          </p:cNvSpPr>
          <p:nvPr>
            <p:ph type="subTitle" idx="1"/>
          </p:nvPr>
        </p:nvSpPr>
        <p:spPr/>
        <p:txBody>
          <a:bodyPr/>
          <a:lstStyle/>
          <a:p>
            <a:endParaRPr lang="en-US" altLang="pt-PT" smtClean="0"/>
          </a:p>
        </p:txBody>
      </p:sp>
    </p:spTree>
    <p:extLst>
      <p:ext uri="{BB962C8B-B14F-4D97-AF65-F5344CB8AC3E}">
        <p14:creationId xmlns:p14="http://schemas.microsoft.com/office/powerpoint/2010/main" val="10035273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755558" y="188640"/>
            <a:ext cx="3183885" cy="253916"/>
          </a:xfrm>
          <a:prstGeom prst="rect">
            <a:avLst/>
          </a:prstGeom>
        </p:spPr>
        <p:txBody>
          <a:bodyPr wrap="none">
            <a:spAutoFit/>
          </a:bodyPr>
          <a:lstStyle/>
          <a:p>
            <a:r>
              <a:rPr lang="en-US" sz="1050" dirty="0" smtClean="0"/>
              <a:t>Adapted from Steve </a:t>
            </a:r>
            <a:r>
              <a:rPr lang="en-US" sz="1050" dirty="0" err="1" smtClean="0"/>
              <a:t>Marschner</a:t>
            </a:r>
            <a:r>
              <a:rPr lang="en-US" sz="1050" dirty="0" smtClean="0"/>
              <a:t>, Cornell University</a:t>
            </a:r>
            <a:endParaRPr lang="pt-PT" sz="1050" dirty="0"/>
          </a:p>
        </p:txBody>
      </p:sp>
    </p:spTree>
    <p:extLst>
      <p:ext uri="{BB962C8B-B14F-4D97-AF65-F5344CB8AC3E}">
        <p14:creationId xmlns:p14="http://schemas.microsoft.com/office/powerpoint/2010/main" val="23784978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pt-PT" smtClean="0"/>
              <a:t>SM 14/15 – T8 - Computer Graphics</a:t>
            </a:r>
            <a:endParaRPr lang="pt-PT"/>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51520" y="256228"/>
            <a:ext cx="3183885" cy="253916"/>
          </a:xfrm>
          <a:prstGeom prst="rect">
            <a:avLst/>
          </a:prstGeom>
        </p:spPr>
        <p:txBody>
          <a:bodyPr wrap="none">
            <a:spAutoFit/>
          </a:bodyPr>
          <a:lstStyle/>
          <a:p>
            <a:r>
              <a:rPr lang="en-US" sz="1050" dirty="0" smtClean="0"/>
              <a:t>Adapted from Steve </a:t>
            </a:r>
            <a:r>
              <a:rPr lang="en-US" sz="1050" dirty="0" err="1" smtClean="0"/>
              <a:t>Marschner</a:t>
            </a:r>
            <a:r>
              <a:rPr lang="en-US" sz="1050" dirty="0" smtClean="0"/>
              <a:t>, Cornell University</a:t>
            </a:r>
            <a:endParaRPr lang="pt-PT" sz="1050" dirty="0"/>
          </a:p>
        </p:txBody>
      </p:sp>
    </p:spTree>
    <p:extLst>
      <p:ext uri="{BB962C8B-B14F-4D97-AF65-F5344CB8AC3E}">
        <p14:creationId xmlns:p14="http://schemas.microsoft.com/office/powerpoint/2010/main" val="9995797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pt-PT" dirty="0" err="1" smtClean="0"/>
              <a:t>Orthographic</a:t>
            </a:r>
            <a:r>
              <a:rPr lang="pt-PT" dirty="0" smtClean="0"/>
              <a:t> </a:t>
            </a:r>
            <a:r>
              <a:rPr lang="pt-PT" dirty="0" err="1" smtClean="0"/>
              <a:t>projection</a:t>
            </a:r>
            <a:endParaRPr lang="pt-PT" dirty="0"/>
          </a:p>
        </p:txBody>
      </p:sp>
      <p:sp>
        <p:nvSpPr>
          <p:cNvPr id="2" name="Footer Placeholder 1"/>
          <p:cNvSpPr>
            <a:spLocks noGrp="1"/>
          </p:cNvSpPr>
          <p:nvPr>
            <p:ph type="ftr" sz="quarter" idx="10"/>
          </p:nvPr>
        </p:nvSpPr>
        <p:spPr/>
        <p:txBody>
          <a:bodyPr/>
          <a:lstStyle/>
          <a:p>
            <a:pPr>
              <a:defRPr/>
            </a:pPr>
            <a:r>
              <a:rPr lang="pt-PT" smtClean="0"/>
              <a:t>SM 14/15 – T8 - Computer Graphics</a:t>
            </a:r>
            <a:endParaRPr lang="pt-PT"/>
          </a:p>
        </p:txBody>
      </p:sp>
      <p:pic>
        <p:nvPicPr>
          <p:cNvPr id="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94524" y="1196752"/>
            <a:ext cx="6789844" cy="4901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724128" y="6405915"/>
            <a:ext cx="3183885" cy="253916"/>
          </a:xfrm>
          <a:prstGeom prst="rect">
            <a:avLst/>
          </a:prstGeom>
        </p:spPr>
        <p:txBody>
          <a:bodyPr wrap="none">
            <a:spAutoFit/>
          </a:bodyPr>
          <a:lstStyle/>
          <a:p>
            <a:r>
              <a:rPr lang="en-US" sz="1050" dirty="0" smtClean="0"/>
              <a:t>Adapted from Steve </a:t>
            </a:r>
            <a:r>
              <a:rPr lang="en-US" sz="1050" dirty="0" err="1" smtClean="0"/>
              <a:t>Marschner</a:t>
            </a:r>
            <a:r>
              <a:rPr lang="en-US" sz="1050" dirty="0" smtClean="0"/>
              <a:t>, Cornell University</a:t>
            </a:r>
            <a:endParaRPr lang="pt-PT" sz="1050" dirty="0"/>
          </a:p>
        </p:txBody>
      </p:sp>
    </p:spTree>
    <p:extLst>
      <p:ext uri="{BB962C8B-B14F-4D97-AF65-F5344CB8AC3E}">
        <p14:creationId xmlns:p14="http://schemas.microsoft.com/office/powerpoint/2010/main" val="1784644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What</a:t>
            </a:r>
            <a:r>
              <a:rPr lang="pt-PT" dirty="0" smtClean="0"/>
              <a:t> </a:t>
            </a:r>
            <a:r>
              <a:rPr lang="pt-PT" dirty="0" err="1" smtClean="0"/>
              <a:t>about</a:t>
            </a:r>
            <a:r>
              <a:rPr lang="pt-PT" dirty="0" smtClean="0"/>
              <a:t> the </a:t>
            </a:r>
            <a:r>
              <a:rPr lang="pt-PT" dirty="0" err="1" smtClean="0"/>
              <a:t>view</a:t>
            </a:r>
            <a:r>
              <a:rPr lang="pt-PT" dirty="0" smtClean="0"/>
              <a:t> volume?</a:t>
            </a:r>
            <a:endParaRPr lang="pt-PT"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1199858"/>
            <a:ext cx="6840760" cy="4961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724128" y="6405915"/>
            <a:ext cx="3183885" cy="253916"/>
          </a:xfrm>
          <a:prstGeom prst="rect">
            <a:avLst/>
          </a:prstGeom>
        </p:spPr>
        <p:txBody>
          <a:bodyPr wrap="none">
            <a:spAutoFit/>
          </a:bodyPr>
          <a:lstStyle/>
          <a:p>
            <a:r>
              <a:rPr lang="en-US" sz="1050" dirty="0" smtClean="0"/>
              <a:t>Adapted from Steve </a:t>
            </a:r>
            <a:r>
              <a:rPr lang="en-US" sz="1050" dirty="0" err="1" smtClean="0"/>
              <a:t>Marschner</a:t>
            </a:r>
            <a:r>
              <a:rPr lang="en-US" sz="1050" dirty="0" smtClean="0"/>
              <a:t>, Cornell University</a:t>
            </a:r>
            <a:endParaRPr lang="pt-PT" sz="1050" dirty="0"/>
          </a:p>
        </p:txBody>
      </p:sp>
    </p:spTree>
    <p:extLst>
      <p:ext uri="{BB962C8B-B14F-4D97-AF65-F5344CB8AC3E}">
        <p14:creationId xmlns:p14="http://schemas.microsoft.com/office/powerpoint/2010/main" val="38111183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What</a:t>
            </a:r>
            <a:r>
              <a:rPr lang="pt-PT" dirty="0" smtClean="0"/>
              <a:t> </a:t>
            </a:r>
            <a:r>
              <a:rPr lang="pt-PT" dirty="0" err="1" smtClean="0"/>
              <a:t>about</a:t>
            </a:r>
            <a:r>
              <a:rPr lang="pt-PT" dirty="0" smtClean="0"/>
              <a:t> the z </a:t>
            </a:r>
            <a:r>
              <a:rPr lang="pt-PT" dirty="0" err="1" smtClean="0"/>
              <a:t>direction</a:t>
            </a:r>
            <a:r>
              <a:rPr lang="pt-PT" dirty="0" smtClean="0"/>
              <a:t>?</a:t>
            </a:r>
            <a:endParaRPr lang="pt-PT" dirty="0"/>
          </a:p>
        </p:txBody>
      </p:sp>
      <p:sp>
        <p:nvSpPr>
          <p:cNvPr id="3" name="Content Placeholder 2"/>
          <p:cNvSpPr>
            <a:spLocks noGrp="1"/>
          </p:cNvSpPr>
          <p:nvPr>
            <p:ph idx="1"/>
          </p:nvPr>
        </p:nvSpPr>
        <p:spPr/>
        <p:txBody>
          <a:bodyPr/>
          <a:lstStyle/>
          <a:p>
            <a:r>
              <a:rPr lang="pt-PT" dirty="0" err="1" smtClean="0"/>
              <a:t>Two</a:t>
            </a:r>
            <a:r>
              <a:rPr lang="pt-PT" dirty="0" smtClean="0"/>
              <a:t> </a:t>
            </a:r>
            <a:r>
              <a:rPr lang="pt-PT" i="1" dirty="0" err="1" smtClean="0"/>
              <a:t>clipping</a:t>
            </a:r>
            <a:r>
              <a:rPr lang="pt-PT" i="1" dirty="0" smtClean="0"/>
              <a:t> planes </a:t>
            </a:r>
            <a:r>
              <a:rPr lang="pt-PT" dirty="0" err="1" smtClean="0"/>
              <a:t>further</a:t>
            </a:r>
            <a:r>
              <a:rPr lang="pt-PT" dirty="0" smtClean="0"/>
              <a:t> </a:t>
            </a:r>
            <a:r>
              <a:rPr lang="pt-PT" dirty="0" err="1" smtClean="0"/>
              <a:t>constrain</a:t>
            </a:r>
            <a:r>
              <a:rPr lang="pt-PT" dirty="0" smtClean="0"/>
              <a:t> the </a:t>
            </a:r>
            <a:r>
              <a:rPr lang="pt-PT" dirty="0" err="1" smtClean="0"/>
              <a:t>view</a:t>
            </a:r>
            <a:r>
              <a:rPr lang="pt-PT" dirty="0" smtClean="0"/>
              <a:t> volume</a:t>
            </a:r>
          </a:p>
          <a:p>
            <a:pPr lvl="1"/>
            <a:r>
              <a:rPr lang="pt-PT" dirty="0" err="1" smtClean="0"/>
              <a:t>Near</a:t>
            </a:r>
            <a:r>
              <a:rPr lang="pt-PT" dirty="0" smtClean="0"/>
              <a:t> plane: </a:t>
            </a:r>
            <a:r>
              <a:rPr lang="pt-PT" dirty="0" err="1" smtClean="0"/>
              <a:t>parallel</a:t>
            </a:r>
            <a:r>
              <a:rPr lang="pt-PT" dirty="0" smtClean="0"/>
              <a:t> to </a:t>
            </a:r>
            <a:r>
              <a:rPr lang="pt-PT" dirty="0" err="1" smtClean="0"/>
              <a:t>view</a:t>
            </a:r>
            <a:r>
              <a:rPr lang="pt-PT" dirty="0" smtClean="0"/>
              <a:t> plane; </a:t>
            </a:r>
            <a:r>
              <a:rPr lang="pt-PT" dirty="0" err="1" smtClean="0"/>
              <a:t>things</a:t>
            </a:r>
            <a:r>
              <a:rPr lang="pt-PT" dirty="0" smtClean="0"/>
              <a:t> </a:t>
            </a:r>
            <a:r>
              <a:rPr lang="pt-PT" dirty="0" err="1" smtClean="0"/>
              <a:t>between</a:t>
            </a:r>
            <a:r>
              <a:rPr lang="pt-PT" dirty="0" smtClean="0"/>
              <a:t> </a:t>
            </a:r>
            <a:r>
              <a:rPr lang="pt-PT" dirty="0" err="1" smtClean="0"/>
              <a:t>it</a:t>
            </a:r>
            <a:r>
              <a:rPr lang="pt-PT" dirty="0" smtClean="0"/>
              <a:t> </a:t>
            </a:r>
            <a:r>
              <a:rPr lang="pt-PT" dirty="0" err="1" smtClean="0"/>
              <a:t>and</a:t>
            </a:r>
            <a:r>
              <a:rPr lang="pt-PT" dirty="0" smtClean="0"/>
              <a:t> the </a:t>
            </a:r>
            <a:r>
              <a:rPr lang="pt-PT" dirty="0" err="1" smtClean="0"/>
              <a:t>viewpoint</a:t>
            </a:r>
            <a:r>
              <a:rPr lang="pt-PT" dirty="0" smtClean="0"/>
              <a:t> </a:t>
            </a:r>
            <a:r>
              <a:rPr lang="pt-PT" dirty="0" err="1" smtClean="0"/>
              <a:t>will</a:t>
            </a:r>
            <a:r>
              <a:rPr lang="pt-PT" dirty="0" smtClean="0"/>
              <a:t> </a:t>
            </a:r>
            <a:r>
              <a:rPr lang="pt-PT" dirty="0" err="1" smtClean="0"/>
              <a:t>not</a:t>
            </a:r>
            <a:r>
              <a:rPr lang="pt-PT" dirty="0" smtClean="0"/>
              <a:t> </a:t>
            </a:r>
            <a:r>
              <a:rPr lang="pt-PT" dirty="0" err="1" smtClean="0"/>
              <a:t>be</a:t>
            </a:r>
            <a:r>
              <a:rPr lang="pt-PT" dirty="0" smtClean="0"/>
              <a:t> </a:t>
            </a:r>
            <a:r>
              <a:rPr lang="pt-PT" dirty="0" err="1" smtClean="0"/>
              <a:t>rendered</a:t>
            </a:r>
            <a:endParaRPr lang="pt-PT" dirty="0" smtClean="0"/>
          </a:p>
          <a:p>
            <a:pPr lvl="1"/>
            <a:r>
              <a:rPr lang="pt-PT" dirty="0" err="1" smtClean="0"/>
              <a:t>Far</a:t>
            </a:r>
            <a:r>
              <a:rPr lang="pt-PT" dirty="0" smtClean="0"/>
              <a:t> plane: </a:t>
            </a:r>
            <a:r>
              <a:rPr lang="pt-PT" dirty="0" err="1" smtClean="0"/>
              <a:t>also</a:t>
            </a:r>
            <a:r>
              <a:rPr lang="pt-PT" dirty="0" smtClean="0"/>
              <a:t> </a:t>
            </a:r>
            <a:r>
              <a:rPr lang="pt-PT" dirty="0" err="1" smtClean="0"/>
              <a:t>parallel</a:t>
            </a:r>
            <a:r>
              <a:rPr lang="pt-PT" dirty="0" smtClean="0"/>
              <a:t>; </a:t>
            </a:r>
            <a:r>
              <a:rPr lang="pt-PT" dirty="0" err="1" smtClean="0"/>
              <a:t>things</a:t>
            </a:r>
            <a:r>
              <a:rPr lang="pt-PT" dirty="0" smtClean="0"/>
              <a:t> </a:t>
            </a:r>
            <a:r>
              <a:rPr lang="pt-PT" dirty="0" err="1" smtClean="0"/>
              <a:t>behind</a:t>
            </a:r>
            <a:r>
              <a:rPr lang="pt-PT" dirty="0" smtClean="0"/>
              <a:t> </a:t>
            </a:r>
            <a:r>
              <a:rPr lang="pt-PT" dirty="0" err="1" smtClean="0"/>
              <a:t>it</a:t>
            </a:r>
            <a:r>
              <a:rPr lang="pt-PT" dirty="0" smtClean="0"/>
              <a:t> </a:t>
            </a:r>
            <a:r>
              <a:rPr lang="pt-PT" dirty="0" err="1" smtClean="0"/>
              <a:t>will</a:t>
            </a:r>
            <a:r>
              <a:rPr lang="pt-PT" dirty="0" smtClean="0"/>
              <a:t> </a:t>
            </a:r>
            <a:r>
              <a:rPr lang="pt-PT" dirty="0" err="1" smtClean="0"/>
              <a:t>not</a:t>
            </a:r>
            <a:r>
              <a:rPr lang="pt-PT" dirty="0" smtClean="0"/>
              <a:t> </a:t>
            </a:r>
            <a:r>
              <a:rPr lang="pt-PT" dirty="0" err="1" smtClean="0"/>
              <a:t>be</a:t>
            </a:r>
            <a:r>
              <a:rPr lang="pt-PT" dirty="0" smtClean="0"/>
              <a:t> </a:t>
            </a:r>
            <a:r>
              <a:rPr lang="pt-PT" dirty="0" err="1" smtClean="0"/>
              <a:t>rendered</a:t>
            </a:r>
            <a:endParaRPr lang="pt-PT"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sp>
        <p:nvSpPr>
          <p:cNvPr id="5" name="Rectangle 4"/>
          <p:cNvSpPr/>
          <p:nvPr/>
        </p:nvSpPr>
        <p:spPr>
          <a:xfrm>
            <a:off x="5724128" y="6405915"/>
            <a:ext cx="3183885" cy="253916"/>
          </a:xfrm>
          <a:prstGeom prst="rect">
            <a:avLst/>
          </a:prstGeom>
        </p:spPr>
        <p:txBody>
          <a:bodyPr wrap="none">
            <a:spAutoFit/>
          </a:bodyPr>
          <a:lstStyle/>
          <a:p>
            <a:r>
              <a:rPr lang="en-US" sz="1050" dirty="0" smtClean="0"/>
              <a:t>Adapted from Steve </a:t>
            </a:r>
            <a:r>
              <a:rPr lang="en-US" sz="1050" dirty="0" err="1" smtClean="0"/>
              <a:t>Marschner</a:t>
            </a:r>
            <a:r>
              <a:rPr lang="en-US" sz="1050" dirty="0" smtClean="0"/>
              <a:t>, Cornell University</a:t>
            </a:r>
            <a:endParaRPr lang="pt-PT" sz="1050" dirty="0"/>
          </a:p>
        </p:txBody>
      </p:sp>
    </p:spTree>
    <p:extLst>
      <p:ext uri="{BB962C8B-B14F-4D97-AF65-F5344CB8AC3E}">
        <p14:creationId xmlns:p14="http://schemas.microsoft.com/office/powerpoint/2010/main" val="7474906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PT" dirty="0" err="1" smtClean="0"/>
              <a:t>Orthographic</a:t>
            </a:r>
            <a:r>
              <a:rPr lang="pt-PT" dirty="0" smtClean="0"/>
              <a:t> </a:t>
            </a:r>
            <a:r>
              <a:rPr lang="pt-PT" dirty="0" err="1" smtClean="0"/>
              <a:t>transformation</a:t>
            </a:r>
            <a:r>
              <a:rPr lang="pt-PT" dirty="0" smtClean="0"/>
              <a:t> </a:t>
            </a:r>
            <a:r>
              <a:rPr lang="pt-PT" dirty="0" err="1" smtClean="0"/>
              <a:t>chain</a:t>
            </a:r>
            <a:endParaRPr lang="pt-PT"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7253" y="1700808"/>
            <a:ext cx="8640958" cy="4320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724128" y="6405915"/>
            <a:ext cx="3183885" cy="253916"/>
          </a:xfrm>
          <a:prstGeom prst="rect">
            <a:avLst/>
          </a:prstGeom>
        </p:spPr>
        <p:txBody>
          <a:bodyPr wrap="none">
            <a:spAutoFit/>
          </a:bodyPr>
          <a:lstStyle/>
          <a:p>
            <a:r>
              <a:rPr lang="en-US" sz="1050" dirty="0" smtClean="0"/>
              <a:t>Adapted from Steve </a:t>
            </a:r>
            <a:r>
              <a:rPr lang="en-US" sz="1050" dirty="0" err="1" smtClean="0"/>
              <a:t>Marschner</a:t>
            </a:r>
            <a:r>
              <a:rPr lang="en-US" sz="1050" dirty="0" smtClean="0"/>
              <a:t>, Cornell University</a:t>
            </a:r>
            <a:endParaRPr lang="pt-PT" sz="1050" dirty="0"/>
          </a:p>
        </p:txBody>
      </p:sp>
    </p:spTree>
    <p:extLst>
      <p:ext uri="{BB962C8B-B14F-4D97-AF65-F5344CB8AC3E}">
        <p14:creationId xmlns:p14="http://schemas.microsoft.com/office/powerpoint/2010/main" val="11709305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PT" dirty="0" err="1" smtClean="0"/>
              <a:t>View</a:t>
            </a:r>
            <a:r>
              <a:rPr lang="pt-PT" dirty="0" smtClean="0"/>
              <a:t> volume: Perspective (</a:t>
            </a:r>
            <a:r>
              <a:rPr lang="pt-PT" dirty="0" err="1" smtClean="0"/>
              <a:t>clipped</a:t>
            </a:r>
            <a:r>
              <a:rPr lang="pt-PT" dirty="0" smtClean="0"/>
              <a:t>)</a:t>
            </a:r>
            <a:endParaRPr lang="pt-PT"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80233" y="1341084"/>
            <a:ext cx="5168031" cy="475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724128" y="6405915"/>
            <a:ext cx="3183885" cy="253916"/>
          </a:xfrm>
          <a:prstGeom prst="rect">
            <a:avLst/>
          </a:prstGeom>
        </p:spPr>
        <p:txBody>
          <a:bodyPr wrap="none">
            <a:spAutoFit/>
          </a:bodyPr>
          <a:lstStyle/>
          <a:p>
            <a:r>
              <a:rPr lang="en-US" sz="1050" dirty="0" smtClean="0"/>
              <a:t>Adapted from Steve </a:t>
            </a:r>
            <a:r>
              <a:rPr lang="en-US" sz="1050" dirty="0" err="1" smtClean="0"/>
              <a:t>Marschner</a:t>
            </a:r>
            <a:r>
              <a:rPr lang="en-US" sz="1050" dirty="0" smtClean="0"/>
              <a:t>, Cornell University</a:t>
            </a:r>
            <a:endParaRPr lang="pt-PT" sz="1050" dirty="0"/>
          </a:p>
        </p:txBody>
      </p:sp>
    </p:spTree>
    <p:extLst>
      <p:ext uri="{BB962C8B-B14F-4D97-AF65-F5344CB8AC3E}">
        <p14:creationId xmlns:p14="http://schemas.microsoft.com/office/powerpoint/2010/main" val="19911033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PT" dirty="0" smtClean="0"/>
              <a:t>Perspective </a:t>
            </a:r>
            <a:r>
              <a:rPr lang="pt-PT" dirty="0" err="1" smtClean="0"/>
              <a:t>transformation</a:t>
            </a:r>
            <a:r>
              <a:rPr lang="pt-PT" dirty="0" smtClean="0"/>
              <a:t> </a:t>
            </a:r>
            <a:r>
              <a:rPr lang="pt-PT" dirty="0" err="1" smtClean="0"/>
              <a:t>chain</a:t>
            </a:r>
            <a:endParaRPr lang="pt-PT"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7253" y="1700808"/>
            <a:ext cx="8496944"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724128" y="6405915"/>
            <a:ext cx="3183885" cy="253916"/>
          </a:xfrm>
          <a:prstGeom prst="rect">
            <a:avLst/>
          </a:prstGeom>
        </p:spPr>
        <p:txBody>
          <a:bodyPr wrap="none">
            <a:spAutoFit/>
          </a:bodyPr>
          <a:lstStyle/>
          <a:p>
            <a:r>
              <a:rPr lang="en-US" sz="1050" dirty="0" smtClean="0"/>
              <a:t>Adapted from Steve </a:t>
            </a:r>
            <a:r>
              <a:rPr lang="en-US" sz="1050" dirty="0" err="1" smtClean="0"/>
              <a:t>Marschner</a:t>
            </a:r>
            <a:r>
              <a:rPr lang="en-US" sz="1050" dirty="0" smtClean="0"/>
              <a:t>, Cornell University</a:t>
            </a:r>
            <a:endParaRPr lang="pt-PT" sz="1050" dirty="0"/>
          </a:p>
        </p:txBody>
      </p:sp>
    </p:spTree>
    <p:extLst>
      <p:ext uri="{BB962C8B-B14F-4D97-AF65-F5344CB8AC3E}">
        <p14:creationId xmlns:p14="http://schemas.microsoft.com/office/powerpoint/2010/main" val="2412684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Summary</a:t>
            </a:r>
            <a:r>
              <a:rPr lang="pt-PT" dirty="0" smtClean="0"/>
              <a:t>: </a:t>
            </a:r>
            <a:r>
              <a:rPr lang="pt-PT" dirty="0" err="1" smtClean="0"/>
              <a:t>Projection</a:t>
            </a:r>
            <a:endParaRPr lang="pt-PT" dirty="0"/>
          </a:p>
        </p:txBody>
      </p:sp>
      <p:sp>
        <p:nvSpPr>
          <p:cNvPr id="3" name="Content Placeholder 2"/>
          <p:cNvSpPr>
            <a:spLocks noGrp="1"/>
          </p:cNvSpPr>
          <p:nvPr>
            <p:ph idx="1"/>
          </p:nvPr>
        </p:nvSpPr>
        <p:spPr/>
        <p:txBody>
          <a:bodyPr/>
          <a:lstStyle/>
          <a:p>
            <a:r>
              <a:rPr lang="en-US" smtClean="0"/>
              <a:t>Different types of projection</a:t>
            </a:r>
          </a:p>
          <a:p>
            <a:pPr lvl="1"/>
            <a:r>
              <a:rPr lang="en-US" smtClean="0"/>
              <a:t>Orthographic</a:t>
            </a:r>
          </a:p>
          <a:p>
            <a:pPr lvl="1"/>
            <a:r>
              <a:rPr lang="en-US" smtClean="0"/>
              <a:t>Perspective</a:t>
            </a:r>
          </a:p>
          <a:p>
            <a:r>
              <a:rPr lang="en-US" smtClean="0"/>
              <a:t>Integrate nicely into the transformation chain</a:t>
            </a:r>
          </a:p>
          <a:p>
            <a:r>
              <a:rPr lang="en-US" smtClean="0"/>
              <a:t>Other elements:</a:t>
            </a:r>
          </a:p>
          <a:p>
            <a:pPr lvl="1"/>
            <a:r>
              <a:rPr lang="en-US" smtClean="0"/>
              <a:t>Viewing transform</a:t>
            </a:r>
          </a:p>
          <a:p>
            <a:pPr lvl="1"/>
            <a:r>
              <a:rPr lang="en-US" smtClean="0"/>
              <a:t>Viewport transform</a:t>
            </a:r>
          </a:p>
          <a:p>
            <a:endParaRPr lang="en-US"/>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spTree>
    <p:extLst>
      <p:ext uri="{BB962C8B-B14F-4D97-AF65-F5344CB8AC3E}">
        <p14:creationId xmlns:p14="http://schemas.microsoft.com/office/powerpoint/2010/main" val="29180225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Rasterization</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745377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rgbClr val="990000"/>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pt-PT" sz="1400" smtClean="0">
                <a:solidFill>
                  <a:srgbClr val="0000FF"/>
                </a:solidFill>
              </a:rPr>
              <a:t>SM 14/15 – T8 - Computer Graphics</a:t>
            </a:r>
            <a:endParaRPr lang="pt-PT" altLang="pt-PT" sz="1400" smtClean="0">
              <a:solidFill>
                <a:srgbClr val="0000FF"/>
              </a:solidFill>
            </a:endParaRPr>
          </a:p>
        </p:txBody>
      </p:sp>
      <p:pic>
        <p:nvPicPr>
          <p:cNvPr id="11267" name="Picture 16" descr="obscura_frisius_58"/>
          <p:cNvPicPr>
            <a:picLocks noChangeAspect="1" noChangeArrowheads="1"/>
          </p:cNvPicPr>
          <p:nvPr/>
        </p:nvPicPr>
        <p:blipFill>
          <a:blip r:embed="rId2">
            <a:lum bright="-24000" contras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17"/>
          <p:cNvSpPr txBox="1">
            <a:spLocks noChangeArrowheads="1"/>
          </p:cNvSpPr>
          <p:nvPr/>
        </p:nvSpPr>
        <p:spPr bwMode="auto">
          <a:xfrm>
            <a:off x="4392613" y="6461125"/>
            <a:ext cx="4751387" cy="3968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rgbClr val="990000"/>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pt-PT" sz="2000" i="1" dirty="0">
                <a:solidFill>
                  <a:schemeClr val="bg1"/>
                </a:solidFill>
              </a:rPr>
              <a:t>Camera </a:t>
            </a:r>
            <a:r>
              <a:rPr lang="en-US" altLang="pt-PT" sz="2000" i="1" dirty="0" err="1">
                <a:solidFill>
                  <a:schemeClr val="bg1"/>
                </a:solidFill>
              </a:rPr>
              <a:t>Obscura</a:t>
            </a:r>
            <a:r>
              <a:rPr lang="en-US" altLang="pt-PT" sz="2000" dirty="0">
                <a:solidFill>
                  <a:schemeClr val="bg1"/>
                </a:solidFill>
              </a:rPr>
              <a:t>,  Gemma </a:t>
            </a:r>
            <a:r>
              <a:rPr lang="en-US" altLang="pt-PT" sz="2000" dirty="0" err="1">
                <a:solidFill>
                  <a:schemeClr val="bg1"/>
                </a:solidFill>
              </a:rPr>
              <a:t>Frisius</a:t>
            </a:r>
            <a:r>
              <a:rPr lang="en-US" altLang="pt-PT" sz="2000" dirty="0">
                <a:solidFill>
                  <a:schemeClr val="bg1"/>
                </a:solidFill>
              </a:rPr>
              <a:t>, 1544</a:t>
            </a:r>
          </a:p>
        </p:txBody>
      </p:sp>
    </p:spTree>
    <p:extLst>
      <p:ext uri="{BB962C8B-B14F-4D97-AF65-F5344CB8AC3E}">
        <p14:creationId xmlns:p14="http://schemas.microsoft.com/office/powerpoint/2010/main" val="11885261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PT" dirty="0" smtClean="0"/>
              <a:t>Basic steps for </a:t>
            </a:r>
            <a:r>
              <a:rPr lang="pt-PT" dirty="0" err="1" smtClean="0"/>
              <a:t>creating</a:t>
            </a:r>
            <a:r>
              <a:rPr lang="pt-PT" dirty="0" smtClean="0"/>
              <a:t> a 2D </a:t>
            </a:r>
            <a:r>
              <a:rPr lang="pt-PT" dirty="0" err="1" smtClean="0"/>
              <a:t>image</a:t>
            </a:r>
            <a:r>
              <a:rPr lang="pt-PT" dirty="0" smtClean="0"/>
              <a:t> out </a:t>
            </a:r>
            <a:r>
              <a:rPr lang="pt-PT" dirty="0" err="1" smtClean="0"/>
              <a:t>of</a:t>
            </a:r>
            <a:r>
              <a:rPr lang="pt-PT" dirty="0" smtClean="0"/>
              <a:t> a 3D </a:t>
            </a:r>
            <a:r>
              <a:rPr lang="pt-PT" dirty="0" err="1" smtClean="0"/>
              <a:t>world</a:t>
            </a:r>
            <a:endParaRPr lang="pt-PT"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sp>
        <p:nvSpPr>
          <p:cNvPr id="6" name="Content Placeholder 5"/>
          <p:cNvSpPr>
            <a:spLocks noGrp="1"/>
          </p:cNvSpPr>
          <p:nvPr>
            <p:ph idx="1"/>
          </p:nvPr>
        </p:nvSpPr>
        <p:spPr/>
        <p:txBody>
          <a:bodyPr>
            <a:normAutofit fontScale="92500"/>
          </a:bodyPr>
          <a:lstStyle/>
          <a:p>
            <a:r>
              <a:rPr lang="en-US" dirty="0" smtClean="0"/>
              <a:t>Create the 3D world</a:t>
            </a:r>
          </a:p>
          <a:p>
            <a:pPr lvl="1"/>
            <a:r>
              <a:rPr lang="en-US" dirty="0" smtClean="0"/>
              <a:t>Vertexes and triangles in a 3D space</a:t>
            </a:r>
          </a:p>
          <a:p>
            <a:r>
              <a:rPr lang="en-US" dirty="0" smtClean="0"/>
              <a:t>Project it to a 2D ‘camera’</a:t>
            </a:r>
          </a:p>
          <a:p>
            <a:pPr lvl="1"/>
            <a:r>
              <a:rPr lang="en-US" dirty="0" smtClean="0"/>
              <a:t>Use perspective to transform coordinates into a 2D space</a:t>
            </a:r>
          </a:p>
          <a:p>
            <a:r>
              <a:rPr lang="en-US" dirty="0" smtClean="0"/>
              <a:t>Paint each pixel of the 2D image</a:t>
            </a:r>
          </a:p>
          <a:p>
            <a:pPr lvl="1"/>
            <a:r>
              <a:rPr lang="en-US" b="1" dirty="0" err="1" smtClean="0">
                <a:solidFill>
                  <a:srgbClr val="FF0000"/>
                </a:solidFill>
              </a:rPr>
              <a:t>Rasterization</a:t>
            </a:r>
            <a:r>
              <a:rPr lang="en-US" dirty="0" smtClean="0"/>
              <a:t>, shading, texturing</a:t>
            </a:r>
          </a:p>
          <a:p>
            <a:pPr lvl="1"/>
            <a:r>
              <a:rPr lang="en-US" dirty="0" smtClean="0"/>
              <a:t>Will break this into smaller things later on</a:t>
            </a:r>
          </a:p>
          <a:p>
            <a:r>
              <a:rPr lang="en-US" dirty="0" smtClean="0"/>
              <a:t>Enjoy the super cool image you have created</a:t>
            </a:r>
          </a:p>
          <a:p>
            <a:endParaRPr lang="en-US" dirty="0"/>
          </a:p>
        </p:txBody>
      </p:sp>
    </p:spTree>
    <p:extLst>
      <p:ext uri="{BB962C8B-B14F-4D97-AF65-F5344CB8AC3E}">
        <p14:creationId xmlns:p14="http://schemas.microsoft.com/office/powerpoint/2010/main" val="19565842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p:cNvSpPr>
            <a:spLocks noGrp="1"/>
          </p:cNvSpPr>
          <p:nvPr>
            <p:ph type="ftr" sz="quarter" idx="10"/>
          </p:nvPr>
        </p:nvSpPr>
        <p:spPr/>
        <p:txBody>
          <a:bodyPr/>
          <a:lstStyle/>
          <a:p>
            <a:pPr>
              <a:defRPr/>
            </a:pPr>
            <a:r>
              <a:rPr lang="pt-PT" dirty="0" smtClean="0"/>
              <a:t>SM 14/15 – T8 - </a:t>
            </a:r>
            <a:r>
              <a:rPr lang="pt-PT" dirty="0" err="1" smtClean="0"/>
              <a:t>Computer</a:t>
            </a:r>
            <a:r>
              <a:rPr lang="pt-PT" dirty="0" smtClean="0"/>
              <a:t> </a:t>
            </a:r>
            <a:r>
              <a:rPr lang="pt-PT" dirty="0" err="1" smtClean="0"/>
              <a:t>Graphics</a:t>
            </a:r>
            <a:endParaRPr lang="pt-PT" dirty="0"/>
          </a:p>
        </p:txBody>
      </p:sp>
      <p:sp>
        <p:nvSpPr>
          <p:cNvPr id="2" name="TextBox 1"/>
          <p:cNvSpPr txBox="1"/>
          <p:nvPr/>
        </p:nvSpPr>
        <p:spPr>
          <a:xfrm>
            <a:off x="326551" y="330504"/>
            <a:ext cx="8327055" cy="649252"/>
          </a:xfrm>
          <a:prstGeom prst="rect">
            <a:avLst/>
          </a:prstGeom>
          <a:noFill/>
          <a:ln>
            <a:noFill/>
          </a:ln>
        </p:spPr>
        <p:txBody>
          <a:bodyPr vert="horz" lIns="81639" tIns="40820" rIns="81639" bIns="40820" compatLnSpc="0"/>
          <a:lstStyle/>
          <a:p>
            <a:pPr hangingPunct="0">
              <a:spcBef>
                <a:spcPts val="0"/>
              </a:spcBef>
              <a:spcAft>
                <a:spcPts val="0"/>
              </a:spcAft>
            </a:pPr>
            <a:r>
              <a:rPr lang="pt-PT" sz="4000" dirty="0" err="1" smtClean="0">
                <a:latin typeface="Arial" pitchFamily="34"/>
                <a:ea typeface="MS Gothic" pitchFamily="2"/>
                <a:cs typeface="Tahoma" pitchFamily="2"/>
              </a:rPr>
              <a:t>Rasterization</a:t>
            </a:r>
            <a:endParaRPr lang="pt-PT" sz="4000" dirty="0">
              <a:latin typeface="Arial" pitchFamily="34"/>
              <a:ea typeface="MS Gothic" pitchFamily="2"/>
              <a:cs typeface="Tahoma" pitchFamily="2"/>
            </a:endParaRPr>
          </a:p>
        </p:txBody>
      </p:sp>
      <p:sp>
        <p:nvSpPr>
          <p:cNvPr id="3" name="Straight Connector 2"/>
          <p:cNvSpPr/>
          <p:nvPr/>
        </p:nvSpPr>
        <p:spPr>
          <a:xfrm>
            <a:off x="489827" y="1143049"/>
            <a:ext cx="8327055" cy="0"/>
          </a:xfrm>
          <a:prstGeom prst="line">
            <a:avLst/>
          </a:prstGeom>
          <a:noFill/>
          <a:ln w="0">
            <a:solidFill>
              <a:srgbClr val="000000"/>
            </a:solidFill>
            <a:prstDash val="solid"/>
          </a:ln>
        </p:spPr>
        <p:txBody>
          <a:bodyPr vert="horz" lIns="81639" tIns="40820" rIns="81639" bIns="40820" anchor="ctr" anchorCtr="1" compatLnSpc="0"/>
          <a:lstStyle/>
          <a:p>
            <a:pPr hangingPunct="0">
              <a:spcBef>
                <a:spcPts val="0"/>
              </a:spcBef>
              <a:spcAft>
                <a:spcPts val="0"/>
              </a:spcAft>
            </a:pPr>
            <a:endParaRPr lang="pt-PT" sz="1600">
              <a:latin typeface="Arial" pitchFamily="18"/>
              <a:ea typeface="MS Gothic" pitchFamily="2"/>
              <a:cs typeface="Tahoma" pitchFamily="2"/>
            </a:endParaRPr>
          </a:p>
        </p:txBody>
      </p:sp>
      <p:sp>
        <p:nvSpPr>
          <p:cNvPr id="4" name="TextBox 3"/>
          <p:cNvSpPr txBox="1"/>
          <p:nvPr/>
        </p:nvSpPr>
        <p:spPr>
          <a:xfrm>
            <a:off x="369329" y="1339000"/>
            <a:ext cx="5835143" cy="979756"/>
          </a:xfrm>
          <a:prstGeom prst="rect">
            <a:avLst/>
          </a:prstGeom>
          <a:noFill/>
          <a:ln>
            <a:noFill/>
          </a:ln>
        </p:spPr>
        <p:txBody>
          <a:bodyPr vert="horz" lIns="81639" tIns="40820" rIns="81639" bIns="40820" compatLnSpc="0"/>
          <a:lstStyle/>
          <a:p>
            <a:pPr algn="l" hangingPunct="0">
              <a:spcBef>
                <a:spcPts val="0"/>
              </a:spcBef>
              <a:spcAft>
                <a:spcPts val="0"/>
              </a:spcAft>
            </a:pPr>
            <a:r>
              <a:rPr lang="pt-PT" sz="2500" b="1">
                <a:latin typeface="Arial" pitchFamily="34"/>
                <a:ea typeface="MS Gothic" pitchFamily="2"/>
                <a:cs typeface="Tahoma" pitchFamily="2"/>
              </a:rPr>
              <a:t>rasterization:</a:t>
            </a:r>
          </a:p>
        </p:txBody>
      </p:sp>
      <p:pic>
        <p:nvPicPr>
          <p:cNvPr id="5" name="Picture 4"/>
          <p:cNvPicPr>
            <a:picLocks noChangeAspect="1"/>
          </p:cNvPicPr>
          <p:nvPr/>
        </p:nvPicPr>
        <p:blipFill>
          <a:blip r:embed="rId3">
            <a:lum/>
            <a:alphaModFix/>
          </a:blip>
          <a:srcRect/>
          <a:stretch>
            <a:fillRect/>
          </a:stretch>
        </p:blipFill>
        <p:spPr>
          <a:xfrm>
            <a:off x="333083" y="1796220"/>
            <a:ext cx="6034665" cy="2122806"/>
          </a:xfrm>
          <a:prstGeom prst="rect">
            <a:avLst/>
          </a:prstGeom>
          <a:noFill/>
          <a:ln>
            <a:noFill/>
          </a:ln>
        </p:spPr>
      </p:pic>
      <p:pic>
        <p:nvPicPr>
          <p:cNvPr id="6" name="Picture 5"/>
          <p:cNvPicPr>
            <a:picLocks noChangeAspect="1"/>
          </p:cNvPicPr>
          <p:nvPr/>
        </p:nvPicPr>
        <p:blipFill>
          <a:blip r:embed="rId4">
            <a:lum/>
            <a:alphaModFix/>
          </a:blip>
          <a:srcRect/>
          <a:stretch>
            <a:fillRect/>
          </a:stretch>
        </p:blipFill>
        <p:spPr>
          <a:xfrm>
            <a:off x="2938961" y="4082319"/>
            <a:ext cx="6041197" cy="2753115"/>
          </a:xfrm>
          <a:prstGeom prst="rect">
            <a:avLst/>
          </a:prstGeom>
          <a:noFill/>
          <a:ln>
            <a:noFill/>
          </a:ln>
        </p:spPr>
      </p:pic>
      <p:sp>
        <p:nvSpPr>
          <p:cNvPr id="7" name="TextBox 6"/>
          <p:cNvSpPr txBox="1"/>
          <p:nvPr/>
        </p:nvSpPr>
        <p:spPr>
          <a:xfrm>
            <a:off x="5388094" y="2126725"/>
            <a:ext cx="1632756" cy="649252"/>
          </a:xfrm>
          <a:prstGeom prst="rect">
            <a:avLst/>
          </a:prstGeom>
          <a:noFill/>
          <a:ln>
            <a:noFill/>
          </a:ln>
        </p:spPr>
        <p:txBody>
          <a:bodyPr vert="horz" lIns="81639" tIns="40820" rIns="81639" bIns="40820" compatLnSpc="0"/>
          <a:lstStyle/>
          <a:p>
            <a:pPr algn="l" hangingPunct="0">
              <a:spcBef>
                <a:spcPts val="0"/>
              </a:spcBef>
              <a:spcAft>
                <a:spcPts val="0"/>
              </a:spcAft>
            </a:pPr>
            <a:r>
              <a:rPr lang="pt-PT" sz="2200">
                <a:latin typeface="Arial" pitchFamily="34"/>
                <a:ea typeface="MS Gothic" pitchFamily="2"/>
                <a:cs typeface="Tahoma" pitchFamily="2"/>
              </a:rPr>
              <a:t>wireframe</a:t>
            </a:r>
          </a:p>
        </p:txBody>
      </p:sp>
      <p:sp>
        <p:nvSpPr>
          <p:cNvPr id="8" name="TextBox 7"/>
          <p:cNvSpPr txBox="1"/>
          <p:nvPr/>
        </p:nvSpPr>
        <p:spPr>
          <a:xfrm>
            <a:off x="1469480" y="5062075"/>
            <a:ext cx="1632756" cy="698565"/>
          </a:xfrm>
          <a:prstGeom prst="rect">
            <a:avLst/>
          </a:prstGeom>
          <a:noFill/>
          <a:ln>
            <a:noFill/>
          </a:ln>
        </p:spPr>
        <p:txBody>
          <a:bodyPr vert="horz" lIns="81639" tIns="40820" rIns="81639" bIns="40820" compatLnSpc="0"/>
          <a:lstStyle/>
          <a:p>
            <a:pPr algn="l" hangingPunct="0">
              <a:spcBef>
                <a:spcPts val="0"/>
              </a:spcBef>
              <a:spcAft>
                <a:spcPts val="0"/>
              </a:spcAft>
            </a:pPr>
            <a:r>
              <a:rPr lang="pt-PT" sz="2200">
                <a:latin typeface="Arial" pitchFamily="34"/>
                <a:ea typeface="MS Gothic" pitchFamily="2"/>
                <a:cs typeface="Tahoma" pitchFamily="2"/>
              </a:rPr>
              <a:t>filling with colors</a:t>
            </a:r>
          </a:p>
        </p:txBody>
      </p:sp>
    </p:spTree>
    <p:extLst>
      <p:ext uri="{BB962C8B-B14F-4D97-AF65-F5344CB8AC3E}">
        <p14:creationId xmlns:p14="http://schemas.microsoft.com/office/powerpoint/2010/main" val="2928520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pt-PT" smtClean="0"/>
              <a:t>SM 14/15 – T8 - Computer Graphics</a:t>
            </a:r>
            <a:endParaRPr lang="pt-P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025"/>
            <a:ext cx="9144000" cy="5660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407084" y="6405915"/>
            <a:ext cx="2629246" cy="253916"/>
          </a:xfrm>
          <a:prstGeom prst="rect">
            <a:avLst/>
          </a:prstGeom>
        </p:spPr>
        <p:txBody>
          <a:bodyPr wrap="none">
            <a:spAutoFit/>
          </a:bodyPr>
          <a:lstStyle/>
          <a:p>
            <a:r>
              <a:rPr lang="en-US" sz="1050" dirty="0" smtClean="0"/>
              <a:t>Slide by </a:t>
            </a:r>
            <a:r>
              <a:rPr lang="en-US" sz="1050" dirty="0"/>
              <a:t>Ron </a:t>
            </a:r>
            <a:r>
              <a:rPr lang="en-US" sz="1050" dirty="0" err="1" smtClean="0"/>
              <a:t>Fedkiw</a:t>
            </a:r>
            <a:r>
              <a:rPr lang="en-US" sz="1050" dirty="0" smtClean="0"/>
              <a:t>, Stanford University</a:t>
            </a:r>
            <a:endParaRPr lang="pt-PT" sz="1050" dirty="0"/>
          </a:p>
        </p:txBody>
      </p:sp>
    </p:spTree>
    <p:extLst>
      <p:ext uri="{BB962C8B-B14F-4D97-AF65-F5344CB8AC3E}">
        <p14:creationId xmlns:p14="http://schemas.microsoft.com/office/powerpoint/2010/main" val="2538935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Primitives</a:t>
            </a:r>
            <a:endParaRPr lang="pt-PT" dirty="0"/>
          </a:p>
        </p:txBody>
      </p:sp>
      <p:sp>
        <p:nvSpPr>
          <p:cNvPr id="3" name="Content Placeholder 2"/>
          <p:cNvSpPr>
            <a:spLocks noGrp="1"/>
          </p:cNvSpPr>
          <p:nvPr>
            <p:ph idx="1"/>
          </p:nvPr>
        </p:nvSpPr>
        <p:spPr/>
        <p:txBody>
          <a:bodyPr/>
          <a:lstStyle/>
          <a:p>
            <a:r>
              <a:rPr lang="en-US" dirty="0" smtClean="0"/>
              <a:t>Only three!</a:t>
            </a:r>
          </a:p>
          <a:p>
            <a:pPr lvl="1"/>
            <a:r>
              <a:rPr lang="en-US" dirty="0" smtClean="0"/>
              <a:t>Points</a:t>
            </a:r>
          </a:p>
          <a:p>
            <a:pPr lvl="1"/>
            <a:r>
              <a:rPr lang="en-US" dirty="0" smtClean="0"/>
              <a:t>Line segments</a:t>
            </a:r>
          </a:p>
          <a:p>
            <a:pPr lvl="1"/>
            <a:r>
              <a:rPr lang="en-US" dirty="0" smtClean="0"/>
              <a:t>Triangles</a:t>
            </a:r>
          </a:p>
          <a:p>
            <a:r>
              <a:rPr lang="en-US" dirty="0" smtClean="0"/>
              <a:t>How do I rasterize them?</a:t>
            </a:r>
          </a:p>
          <a:p>
            <a:pPr lvl="1"/>
            <a:r>
              <a:rPr lang="en-US" dirty="0" smtClean="0"/>
              <a:t>Points are simple</a:t>
            </a:r>
          </a:p>
          <a:p>
            <a:pPr lvl="1"/>
            <a:r>
              <a:rPr lang="en-US" dirty="0" smtClean="0"/>
              <a:t>Lines?</a:t>
            </a:r>
          </a:p>
          <a:p>
            <a:pPr lvl="1"/>
            <a:r>
              <a:rPr lang="en-US" dirty="0" smtClean="0"/>
              <a:t>Triangles?</a:t>
            </a:r>
          </a:p>
          <a:p>
            <a:endParaRPr lang="en-US" dirty="0" smtClean="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spTree>
    <p:extLst>
      <p:ext uri="{BB962C8B-B14F-4D97-AF65-F5344CB8AC3E}">
        <p14:creationId xmlns:p14="http://schemas.microsoft.com/office/powerpoint/2010/main" val="20571657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Rasterizing lines</a:t>
            </a:r>
            <a:endParaRPr lang="en-US"/>
          </a:p>
        </p:txBody>
      </p:sp>
      <p:sp>
        <p:nvSpPr>
          <p:cNvPr id="6" name="Content Placeholder 5"/>
          <p:cNvSpPr>
            <a:spLocks noGrp="1"/>
          </p:cNvSpPr>
          <p:nvPr>
            <p:ph sz="half" idx="1"/>
          </p:nvPr>
        </p:nvSpPr>
        <p:spPr/>
        <p:txBody>
          <a:bodyPr/>
          <a:lstStyle/>
          <a:p>
            <a:r>
              <a:rPr lang="en-US" dirty="0" smtClean="0"/>
              <a:t>Lines are defined by two points</a:t>
            </a:r>
          </a:p>
          <a:p>
            <a:pPr lvl="1"/>
            <a:r>
              <a:rPr lang="en-US" dirty="0" smtClean="0"/>
              <a:t>Projected into my 2D screen from my 3D world</a:t>
            </a:r>
          </a:p>
          <a:p>
            <a:r>
              <a:rPr lang="en-US" dirty="0" smtClean="0"/>
              <a:t>Consider it a rectangle</a:t>
            </a:r>
          </a:p>
          <a:p>
            <a:pPr lvl="1"/>
            <a:r>
              <a:rPr lang="en-US" dirty="0" smtClean="0"/>
              <a:t>So that it occupies a non-zero area</a:t>
            </a:r>
            <a:endParaRPr lang="en-US"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1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749355"/>
            <a:ext cx="4038600" cy="4227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5724128" y="6405915"/>
            <a:ext cx="3183885" cy="253916"/>
          </a:xfrm>
          <a:prstGeom prst="rect">
            <a:avLst/>
          </a:prstGeom>
        </p:spPr>
        <p:txBody>
          <a:bodyPr wrap="none">
            <a:spAutoFit/>
          </a:bodyPr>
          <a:lstStyle/>
          <a:p>
            <a:r>
              <a:rPr lang="en-US" sz="1050" dirty="0" smtClean="0"/>
              <a:t>Adapted from Steve </a:t>
            </a:r>
            <a:r>
              <a:rPr lang="en-US" sz="1050" dirty="0" err="1" smtClean="0"/>
              <a:t>Marschner</a:t>
            </a:r>
            <a:r>
              <a:rPr lang="en-US" sz="1050" dirty="0" smtClean="0"/>
              <a:t>, Cornell University</a:t>
            </a:r>
            <a:endParaRPr lang="pt-PT" sz="1050" dirty="0"/>
          </a:p>
        </p:txBody>
      </p:sp>
    </p:spTree>
    <p:extLst>
      <p:ext uri="{BB962C8B-B14F-4D97-AF65-F5344CB8AC3E}">
        <p14:creationId xmlns:p14="http://schemas.microsoft.com/office/powerpoint/2010/main" val="5355827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t-PT" dirty="0" err="1" smtClean="0"/>
              <a:t>Bresenham</a:t>
            </a:r>
            <a:r>
              <a:rPr lang="pt-PT" dirty="0"/>
              <a:t> </a:t>
            </a:r>
            <a:r>
              <a:rPr lang="pt-PT" dirty="0" err="1" smtClean="0"/>
              <a:t>lines</a:t>
            </a:r>
            <a:r>
              <a:rPr lang="pt-PT" dirty="0" smtClean="0"/>
              <a:t> (</a:t>
            </a:r>
            <a:r>
              <a:rPr lang="pt-PT" dirty="0" err="1" smtClean="0"/>
              <a:t>midpoint</a:t>
            </a:r>
            <a:r>
              <a:rPr lang="pt-PT" dirty="0" smtClean="0"/>
              <a:t> </a:t>
            </a:r>
            <a:r>
              <a:rPr lang="pt-PT" dirty="0" err="1" smtClean="0"/>
              <a:t>alg</a:t>
            </a:r>
            <a:r>
              <a:rPr lang="pt-PT" dirty="0" smtClean="0"/>
              <a:t>.)</a:t>
            </a:r>
            <a:endParaRPr lang="pt-PT" dirty="0"/>
          </a:p>
        </p:txBody>
      </p:sp>
      <p:sp>
        <p:nvSpPr>
          <p:cNvPr id="6" name="Content Placeholder 5"/>
          <p:cNvSpPr>
            <a:spLocks noGrp="1"/>
          </p:cNvSpPr>
          <p:nvPr>
            <p:ph sz="half" idx="1"/>
          </p:nvPr>
        </p:nvSpPr>
        <p:spPr/>
        <p:txBody>
          <a:bodyPr/>
          <a:lstStyle/>
          <a:p>
            <a:r>
              <a:rPr lang="en-US" smtClean="0"/>
              <a:t>Idea:</a:t>
            </a:r>
          </a:p>
          <a:p>
            <a:pPr lvl="1"/>
            <a:r>
              <a:rPr lang="en-US" smtClean="0"/>
              <a:t>Define line width parallel to pixel grid</a:t>
            </a:r>
          </a:p>
          <a:p>
            <a:r>
              <a:rPr lang="en-US" smtClean="0"/>
              <a:t>What does this mean?</a:t>
            </a:r>
          </a:p>
          <a:p>
            <a:pPr lvl="1"/>
            <a:r>
              <a:rPr lang="en-US" smtClean="0"/>
              <a:t>Turn on the single nearest pixel in each column</a:t>
            </a:r>
            <a:endParaRPr lang="en-US"/>
          </a:p>
        </p:txBody>
      </p:sp>
      <p:sp>
        <p:nvSpPr>
          <p:cNvPr id="2" name="Footer Placeholder 1"/>
          <p:cNvSpPr>
            <a:spLocks noGrp="1"/>
          </p:cNvSpPr>
          <p:nvPr>
            <p:ph type="ftr" sz="quarter" idx="10"/>
          </p:nvPr>
        </p:nvSpPr>
        <p:spPr/>
        <p:txBody>
          <a:bodyPr/>
          <a:lstStyle/>
          <a:p>
            <a:r>
              <a:rPr lang="pt-PT" smtClean="0"/>
              <a:t>SM 14/15 – T8 - Computer Graphics</a:t>
            </a:r>
            <a:endParaRPr lang="pt-PT"/>
          </a:p>
        </p:txBody>
      </p:sp>
      <p:pic>
        <p:nvPicPr>
          <p:cNvPr id="9219"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753757"/>
            <a:ext cx="4038600" cy="4218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5724128" y="6405915"/>
            <a:ext cx="3183885" cy="253916"/>
          </a:xfrm>
          <a:prstGeom prst="rect">
            <a:avLst/>
          </a:prstGeom>
        </p:spPr>
        <p:txBody>
          <a:bodyPr wrap="none">
            <a:spAutoFit/>
          </a:bodyPr>
          <a:lstStyle/>
          <a:p>
            <a:r>
              <a:rPr lang="en-US" sz="1050" dirty="0" smtClean="0"/>
              <a:t>Adapted from Steve </a:t>
            </a:r>
            <a:r>
              <a:rPr lang="en-US" sz="1050" dirty="0" err="1" smtClean="0"/>
              <a:t>Marschner</a:t>
            </a:r>
            <a:r>
              <a:rPr lang="en-US" sz="1050" dirty="0" smtClean="0"/>
              <a:t>, Cornell University</a:t>
            </a:r>
            <a:endParaRPr lang="pt-PT" sz="1050" dirty="0"/>
          </a:p>
        </p:txBody>
      </p:sp>
    </p:spTree>
    <p:extLst>
      <p:ext uri="{BB962C8B-B14F-4D97-AF65-F5344CB8AC3E}">
        <p14:creationId xmlns:p14="http://schemas.microsoft.com/office/powerpoint/2010/main" val="27895461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Interpolation along lines</a:t>
            </a:r>
            <a:endParaRPr lang="en-US"/>
          </a:p>
        </p:txBody>
      </p:sp>
      <p:sp>
        <p:nvSpPr>
          <p:cNvPr id="3" name="Content Placeholder 2"/>
          <p:cNvSpPr>
            <a:spLocks noGrp="1"/>
          </p:cNvSpPr>
          <p:nvPr>
            <p:ph sz="half" idx="1"/>
          </p:nvPr>
        </p:nvSpPr>
        <p:spPr/>
        <p:txBody>
          <a:bodyPr>
            <a:normAutofit fontScale="92500"/>
          </a:bodyPr>
          <a:lstStyle/>
          <a:p>
            <a:r>
              <a:rPr lang="en-US" dirty="0" smtClean="0"/>
              <a:t>We don’t want to simply know which pixels are on the line</a:t>
            </a:r>
          </a:p>
          <a:p>
            <a:pPr lvl="1"/>
            <a:r>
              <a:rPr lang="en-US" dirty="0" smtClean="0"/>
              <a:t>Boolean</a:t>
            </a:r>
          </a:p>
          <a:p>
            <a:r>
              <a:rPr lang="en-US" dirty="0" smtClean="0"/>
              <a:t>Vertexes hold attributes</a:t>
            </a:r>
          </a:p>
          <a:p>
            <a:pPr lvl="1"/>
            <a:r>
              <a:rPr lang="en-US" dirty="0" smtClean="0"/>
              <a:t>Ex: Color</a:t>
            </a:r>
          </a:p>
          <a:p>
            <a:r>
              <a:rPr lang="en-US" dirty="0" smtClean="0"/>
              <a:t>We want these to vary smoothly along the line</a:t>
            </a:r>
          </a:p>
          <a:p>
            <a:pPr lvl="1"/>
            <a:r>
              <a:rPr lang="en-US" dirty="0" smtClean="0"/>
              <a:t>Linear interpolation</a:t>
            </a:r>
            <a:endParaRPr lang="en-US" dirty="0"/>
          </a:p>
        </p:txBody>
      </p:sp>
      <p:sp>
        <p:nvSpPr>
          <p:cNvPr id="5" name="Footer Placeholder 4"/>
          <p:cNvSpPr>
            <a:spLocks noGrp="1"/>
          </p:cNvSpPr>
          <p:nvPr>
            <p:ph type="ftr" sz="quarter" idx="10"/>
          </p:nvPr>
        </p:nvSpPr>
        <p:spPr/>
        <p:txBody>
          <a:bodyPr/>
          <a:lstStyle/>
          <a:p>
            <a:pPr>
              <a:defRPr/>
            </a:pPr>
            <a:r>
              <a:rPr lang="pt-PT" smtClean="0"/>
              <a:t>SM 14/15 – T8 - Computer Graphics</a:t>
            </a:r>
            <a:endParaRPr lang="pt-PT"/>
          </a:p>
        </p:txBody>
      </p:sp>
      <p:pic>
        <p:nvPicPr>
          <p:cNvPr id="8"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10112" y="1805781"/>
            <a:ext cx="3914775"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5724128" y="6405915"/>
            <a:ext cx="3183885" cy="253916"/>
          </a:xfrm>
          <a:prstGeom prst="rect">
            <a:avLst/>
          </a:prstGeom>
        </p:spPr>
        <p:txBody>
          <a:bodyPr wrap="none">
            <a:spAutoFit/>
          </a:bodyPr>
          <a:lstStyle/>
          <a:p>
            <a:r>
              <a:rPr lang="en-US" sz="1050" dirty="0" smtClean="0"/>
              <a:t>Adapted from Steve </a:t>
            </a:r>
            <a:r>
              <a:rPr lang="en-US" sz="1050" dirty="0" err="1" smtClean="0"/>
              <a:t>Marschner</a:t>
            </a:r>
            <a:r>
              <a:rPr lang="en-US" sz="1050" dirty="0" smtClean="0"/>
              <a:t>, Cornell University</a:t>
            </a:r>
            <a:endParaRPr lang="pt-PT" sz="1050" dirty="0"/>
          </a:p>
        </p:txBody>
      </p:sp>
    </p:spTree>
    <p:extLst>
      <p:ext uri="{BB962C8B-B14F-4D97-AF65-F5344CB8AC3E}">
        <p14:creationId xmlns:p14="http://schemas.microsoft.com/office/powerpoint/2010/main" val="23047400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Rasterizing triangles</a:t>
            </a:r>
            <a:endParaRPr lang="en-US"/>
          </a:p>
        </p:txBody>
      </p:sp>
      <p:sp>
        <p:nvSpPr>
          <p:cNvPr id="5" name="Content Placeholder 4"/>
          <p:cNvSpPr>
            <a:spLocks noGrp="1"/>
          </p:cNvSpPr>
          <p:nvPr>
            <p:ph sz="half" idx="1"/>
          </p:nvPr>
        </p:nvSpPr>
        <p:spPr/>
        <p:txBody>
          <a:bodyPr/>
          <a:lstStyle/>
          <a:p>
            <a:r>
              <a:rPr lang="en-US" dirty="0" smtClean="0"/>
              <a:t>Pixel belongs to the triangle if its center is inside the triangle</a:t>
            </a:r>
          </a:p>
          <a:p>
            <a:r>
              <a:rPr lang="en-US" dirty="0" smtClean="0"/>
              <a:t>Need two things:</a:t>
            </a:r>
          </a:p>
          <a:p>
            <a:pPr lvl="1"/>
            <a:r>
              <a:rPr lang="en-US" dirty="0" smtClean="0"/>
              <a:t>Which pixels belong to the triangle?</a:t>
            </a:r>
          </a:p>
          <a:p>
            <a:pPr lvl="1"/>
            <a:r>
              <a:rPr lang="en-US" dirty="0" smtClean="0"/>
              <a:t>How do we interpolate values from 3 vertexes?</a:t>
            </a:r>
            <a:endParaRPr lang="en-US"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261925"/>
            <a:ext cx="4038600" cy="3202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5940152" y="6405915"/>
            <a:ext cx="2957861" cy="253916"/>
          </a:xfrm>
          <a:prstGeom prst="rect">
            <a:avLst/>
          </a:prstGeom>
        </p:spPr>
        <p:txBody>
          <a:bodyPr wrap="none">
            <a:spAutoFit/>
          </a:bodyPr>
          <a:lstStyle/>
          <a:p>
            <a:r>
              <a:rPr lang="en-US" sz="1050" dirty="0" smtClean="0"/>
              <a:t>Adapted from </a:t>
            </a:r>
            <a:r>
              <a:rPr lang="en-US" sz="1050" dirty="0"/>
              <a:t>Ron </a:t>
            </a:r>
            <a:r>
              <a:rPr lang="en-US" sz="1050" dirty="0" err="1" smtClean="0"/>
              <a:t>Fedkiw</a:t>
            </a:r>
            <a:r>
              <a:rPr lang="en-US" sz="1050" dirty="0" smtClean="0"/>
              <a:t>, Stanford University</a:t>
            </a:r>
            <a:endParaRPr lang="pt-PT" sz="1050" dirty="0"/>
          </a:p>
        </p:txBody>
      </p:sp>
    </p:spTree>
    <p:extLst>
      <p:ext uri="{BB962C8B-B14F-4D97-AF65-F5344CB8AC3E}">
        <p14:creationId xmlns:p14="http://schemas.microsoft.com/office/powerpoint/2010/main" val="7400524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Using</a:t>
            </a:r>
            <a:r>
              <a:rPr lang="pt-PT" dirty="0" smtClean="0"/>
              <a:t> </a:t>
            </a:r>
            <a:r>
              <a:rPr lang="pt-PT" dirty="0" err="1" smtClean="0"/>
              <a:t>directed</a:t>
            </a:r>
            <a:r>
              <a:rPr lang="pt-PT" dirty="0" smtClean="0"/>
              <a:t> </a:t>
            </a:r>
            <a:r>
              <a:rPr lang="pt-PT" dirty="0" err="1" smtClean="0"/>
              <a:t>lines</a:t>
            </a:r>
            <a:endParaRPr lang="pt-PT" dirty="0"/>
          </a:p>
        </p:txBody>
      </p:sp>
      <p:sp>
        <p:nvSpPr>
          <p:cNvPr id="3" name="Content Placeholder 2"/>
          <p:cNvSpPr>
            <a:spLocks noGrp="1"/>
          </p:cNvSpPr>
          <p:nvPr>
            <p:ph sz="half" idx="1"/>
          </p:nvPr>
        </p:nvSpPr>
        <p:spPr/>
        <p:txBody>
          <a:bodyPr/>
          <a:lstStyle/>
          <a:p>
            <a:r>
              <a:rPr lang="en-US" dirty="0" smtClean="0"/>
              <a:t>Point is inside the triangle if it is </a:t>
            </a:r>
            <a:r>
              <a:rPr lang="en-US" u="sng" dirty="0" smtClean="0"/>
              <a:t>on the left of three directed lines</a:t>
            </a:r>
          </a:p>
          <a:p>
            <a:pPr lvl="1"/>
            <a:r>
              <a:rPr lang="en-US" dirty="0" smtClean="0"/>
              <a:t>They could be on the right too…</a:t>
            </a:r>
          </a:p>
          <a:p>
            <a:r>
              <a:rPr lang="en-US" dirty="0" smtClean="0"/>
              <a:t>How do we build a simple test for this?</a:t>
            </a:r>
            <a:endParaRPr lang="en-US" dirty="0"/>
          </a:p>
        </p:txBody>
      </p:sp>
      <p:sp>
        <p:nvSpPr>
          <p:cNvPr id="5" name="Footer Placeholder 4"/>
          <p:cNvSpPr>
            <a:spLocks noGrp="1"/>
          </p:cNvSpPr>
          <p:nvPr>
            <p:ph type="ftr" sz="quarter" idx="10"/>
          </p:nvPr>
        </p:nvSpPr>
        <p:spPr/>
        <p:txBody>
          <a:bodyPr/>
          <a:lstStyle/>
          <a:p>
            <a:pPr>
              <a:defRPr/>
            </a:pPr>
            <a:r>
              <a:rPr lang="pt-PT" smtClean="0"/>
              <a:t>SM 14/15 – T8 - Computer Graphics</a:t>
            </a:r>
            <a:endParaRPr lang="pt-PT"/>
          </a:p>
        </p:txBody>
      </p:sp>
      <p:pic>
        <p:nvPicPr>
          <p:cNvPr id="17411"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265298" y="2470125"/>
            <a:ext cx="2804403" cy="278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940152" y="6405915"/>
            <a:ext cx="2957861" cy="253916"/>
          </a:xfrm>
          <a:prstGeom prst="rect">
            <a:avLst/>
          </a:prstGeom>
        </p:spPr>
        <p:txBody>
          <a:bodyPr wrap="none">
            <a:spAutoFit/>
          </a:bodyPr>
          <a:lstStyle/>
          <a:p>
            <a:r>
              <a:rPr lang="en-US" sz="1050" dirty="0" smtClean="0"/>
              <a:t>Adapted from </a:t>
            </a:r>
            <a:r>
              <a:rPr lang="en-US" sz="1050" dirty="0"/>
              <a:t>Ron </a:t>
            </a:r>
            <a:r>
              <a:rPr lang="en-US" sz="1050" dirty="0" err="1" smtClean="0"/>
              <a:t>Fedkiw</a:t>
            </a:r>
            <a:r>
              <a:rPr lang="en-US" sz="1050" dirty="0" smtClean="0"/>
              <a:t>, Stanford University</a:t>
            </a:r>
            <a:endParaRPr lang="pt-PT" sz="1050" dirty="0"/>
          </a:p>
        </p:txBody>
      </p:sp>
    </p:spTree>
    <p:extLst>
      <p:ext uri="{BB962C8B-B14F-4D97-AF65-F5344CB8AC3E}">
        <p14:creationId xmlns:p14="http://schemas.microsoft.com/office/powerpoint/2010/main" val="14075667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r>
              <a:rPr lang="pt-PT" dirty="0" err="1" smtClean="0"/>
              <a:t>Point</a:t>
            </a:r>
            <a:r>
              <a:rPr lang="pt-PT" dirty="0" smtClean="0"/>
              <a:t> </a:t>
            </a:r>
            <a:r>
              <a:rPr lang="pt-PT" dirty="0" err="1" smtClean="0"/>
              <a:t>inside</a:t>
            </a:r>
            <a:r>
              <a:rPr lang="pt-PT" dirty="0" smtClean="0"/>
              <a:t> </a:t>
            </a:r>
            <a:r>
              <a:rPr lang="pt-PT" dirty="0" err="1" smtClean="0"/>
              <a:t>triangle</a:t>
            </a:r>
            <a:r>
              <a:rPr lang="pt-PT" dirty="0" smtClean="0"/>
              <a:t> </a:t>
            </a:r>
            <a:r>
              <a:rPr lang="pt-PT" dirty="0" err="1" smtClean="0"/>
              <a:t>test</a:t>
            </a:r>
            <a:endParaRPr lang="pt-PT"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571" y="1196753"/>
            <a:ext cx="4288557" cy="138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4463" y="2520005"/>
            <a:ext cx="5821833" cy="3652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940152" y="6405915"/>
            <a:ext cx="2957861" cy="253916"/>
          </a:xfrm>
          <a:prstGeom prst="rect">
            <a:avLst/>
          </a:prstGeom>
        </p:spPr>
        <p:txBody>
          <a:bodyPr wrap="none">
            <a:spAutoFit/>
          </a:bodyPr>
          <a:lstStyle/>
          <a:p>
            <a:r>
              <a:rPr lang="en-US" sz="1050" dirty="0" smtClean="0"/>
              <a:t>Adapted from </a:t>
            </a:r>
            <a:r>
              <a:rPr lang="en-US" sz="1050" dirty="0"/>
              <a:t>Ron </a:t>
            </a:r>
            <a:r>
              <a:rPr lang="en-US" sz="1050" dirty="0" err="1" smtClean="0"/>
              <a:t>Fedkiw</a:t>
            </a:r>
            <a:r>
              <a:rPr lang="en-US" sz="1050" dirty="0" smtClean="0"/>
              <a:t>, Stanford University</a:t>
            </a:r>
            <a:endParaRPr lang="pt-PT" sz="1050" dirty="0"/>
          </a:p>
        </p:txBody>
      </p:sp>
    </p:spTree>
    <p:extLst>
      <p:ext uri="{BB962C8B-B14F-4D97-AF65-F5344CB8AC3E}">
        <p14:creationId xmlns:p14="http://schemas.microsoft.com/office/powerpoint/2010/main" val="22061702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rgbClr val="990000"/>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pt-PT" sz="1400" smtClean="0">
                <a:solidFill>
                  <a:srgbClr val="0000FF"/>
                </a:solidFill>
              </a:rPr>
              <a:t>SM 14/15 – T8 - Computer Graphics</a:t>
            </a:r>
            <a:endParaRPr lang="pt-PT" altLang="pt-PT" sz="1400" smtClean="0">
              <a:solidFill>
                <a:srgbClr val="0000FF"/>
              </a:solidFill>
            </a:endParaRPr>
          </a:p>
        </p:txBody>
      </p:sp>
      <p:pic>
        <p:nvPicPr>
          <p:cNvPr id="12291"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63786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Illumination</a:t>
            </a:r>
            <a:endParaRPr lang="en-US" dirty="0"/>
          </a:p>
        </p:txBody>
      </p:sp>
      <p:sp>
        <p:nvSpPr>
          <p:cNvPr id="7" name="Subtitle 6"/>
          <p:cNvSpPr>
            <a:spLocks noGrp="1"/>
          </p:cNvSpPr>
          <p:nvPr>
            <p:ph type="subTitle" idx="1"/>
          </p:nvPr>
        </p:nvSpPr>
        <p:spPr/>
        <p:txBody>
          <a:bodyPr/>
          <a:lstStyle/>
          <a:p>
            <a:endParaRPr lang="pt-PT"/>
          </a:p>
        </p:txBody>
      </p:sp>
    </p:spTree>
    <p:extLst>
      <p:ext uri="{BB962C8B-B14F-4D97-AF65-F5344CB8AC3E}">
        <p14:creationId xmlns:p14="http://schemas.microsoft.com/office/powerpoint/2010/main" val="27595446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PT" dirty="0" smtClean="0"/>
              <a:t>Basic steps for </a:t>
            </a:r>
            <a:r>
              <a:rPr lang="pt-PT" dirty="0" err="1" smtClean="0"/>
              <a:t>creating</a:t>
            </a:r>
            <a:r>
              <a:rPr lang="pt-PT" dirty="0" smtClean="0"/>
              <a:t> a 2D </a:t>
            </a:r>
            <a:r>
              <a:rPr lang="pt-PT" dirty="0" err="1" smtClean="0"/>
              <a:t>image</a:t>
            </a:r>
            <a:r>
              <a:rPr lang="pt-PT" dirty="0" smtClean="0"/>
              <a:t> out </a:t>
            </a:r>
            <a:r>
              <a:rPr lang="pt-PT" dirty="0" err="1" smtClean="0"/>
              <a:t>of</a:t>
            </a:r>
            <a:r>
              <a:rPr lang="pt-PT" dirty="0" smtClean="0"/>
              <a:t> a 3D </a:t>
            </a:r>
            <a:r>
              <a:rPr lang="pt-PT" dirty="0" err="1" smtClean="0"/>
              <a:t>world</a:t>
            </a:r>
            <a:endParaRPr lang="pt-PT"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sp>
        <p:nvSpPr>
          <p:cNvPr id="6" name="Content Placeholder 5"/>
          <p:cNvSpPr>
            <a:spLocks noGrp="1"/>
          </p:cNvSpPr>
          <p:nvPr>
            <p:ph idx="1"/>
          </p:nvPr>
        </p:nvSpPr>
        <p:spPr/>
        <p:txBody>
          <a:bodyPr>
            <a:normAutofit fontScale="92500"/>
          </a:bodyPr>
          <a:lstStyle/>
          <a:p>
            <a:r>
              <a:rPr lang="en-US" dirty="0" smtClean="0"/>
              <a:t>Create the 3D world</a:t>
            </a:r>
          </a:p>
          <a:p>
            <a:pPr lvl="1"/>
            <a:r>
              <a:rPr lang="en-US" dirty="0" smtClean="0"/>
              <a:t>Vertexes and triangles in a 3D space</a:t>
            </a:r>
          </a:p>
          <a:p>
            <a:r>
              <a:rPr lang="en-US" dirty="0" smtClean="0"/>
              <a:t>Project it to a 2D ‘camera’</a:t>
            </a:r>
          </a:p>
          <a:p>
            <a:pPr lvl="1"/>
            <a:r>
              <a:rPr lang="en-US" dirty="0" smtClean="0"/>
              <a:t>Use perspective to transform coordinates into a 2D space</a:t>
            </a:r>
          </a:p>
          <a:p>
            <a:r>
              <a:rPr lang="en-US" dirty="0" smtClean="0"/>
              <a:t>Paint each pixel of the 2D image</a:t>
            </a:r>
          </a:p>
          <a:p>
            <a:pPr lvl="1"/>
            <a:r>
              <a:rPr lang="en-US" b="1" dirty="0" err="1" smtClean="0">
                <a:solidFill>
                  <a:srgbClr val="FF0000"/>
                </a:solidFill>
              </a:rPr>
              <a:t>Rasterization</a:t>
            </a:r>
            <a:r>
              <a:rPr lang="en-US" b="1" dirty="0" smtClean="0">
                <a:solidFill>
                  <a:srgbClr val="FF0000"/>
                </a:solidFill>
              </a:rPr>
              <a:t>, shading, </a:t>
            </a:r>
            <a:r>
              <a:rPr lang="en-US" dirty="0" smtClean="0"/>
              <a:t>texturing</a:t>
            </a:r>
          </a:p>
          <a:p>
            <a:pPr lvl="1"/>
            <a:r>
              <a:rPr lang="en-US" dirty="0" smtClean="0"/>
              <a:t>Will break this into smaller things later on</a:t>
            </a:r>
          </a:p>
          <a:p>
            <a:r>
              <a:rPr lang="en-US" dirty="0" smtClean="0"/>
              <a:t>Enjoy the super cool image you have created</a:t>
            </a:r>
          </a:p>
          <a:p>
            <a:endParaRPr lang="en-US" dirty="0"/>
          </a:p>
        </p:txBody>
      </p:sp>
    </p:spTree>
    <p:extLst>
      <p:ext uri="{BB962C8B-B14F-4D97-AF65-F5344CB8AC3E}">
        <p14:creationId xmlns:p14="http://schemas.microsoft.com/office/powerpoint/2010/main" val="33538374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aight Connector 1"/>
          <p:cNvSpPr/>
          <p:nvPr/>
        </p:nvSpPr>
        <p:spPr>
          <a:xfrm>
            <a:off x="751394" y="915092"/>
            <a:ext cx="8163780" cy="0"/>
          </a:xfrm>
          <a:prstGeom prst="line">
            <a:avLst/>
          </a:prstGeom>
          <a:noFill/>
          <a:ln w="36000">
            <a:solidFill>
              <a:srgbClr val="000000"/>
            </a:solidFill>
            <a:prstDash val="solid"/>
          </a:ln>
        </p:spPr>
        <p:txBody>
          <a:bodyPr vert="horz" lIns="97967" tIns="57147" rIns="97967" bIns="57147"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3" name="TextBox 2"/>
          <p:cNvSpPr txBox="1"/>
          <p:nvPr/>
        </p:nvSpPr>
        <p:spPr>
          <a:xfrm>
            <a:off x="689023" y="156761"/>
            <a:ext cx="7964583" cy="648925"/>
          </a:xfrm>
          <a:prstGeom prst="rect">
            <a:avLst/>
          </a:prstGeom>
          <a:noFill/>
          <a:ln>
            <a:noFill/>
          </a:ln>
        </p:spPr>
        <p:txBody>
          <a:bodyPr vert="horz" lIns="81639" tIns="40820" rIns="81639" bIns="40820" compatLnSpc="0"/>
          <a:lstStyle/>
          <a:p>
            <a:pPr hangingPunct="0">
              <a:spcBef>
                <a:spcPts val="0"/>
              </a:spcBef>
              <a:spcAft>
                <a:spcPts val="0"/>
              </a:spcAft>
            </a:pPr>
            <a:r>
              <a:rPr lang="en-US" sz="4000">
                <a:solidFill>
                  <a:srgbClr val="000000"/>
                </a:solidFill>
                <a:latin typeface="Futura Lt BT" pitchFamily="34"/>
                <a:ea typeface="Arial-BoldMT" pitchFamily="2"/>
                <a:cs typeface="Arial-BoldMT" pitchFamily="2"/>
              </a:rPr>
              <a:t>Illumination: main concepts</a:t>
            </a:r>
          </a:p>
        </p:txBody>
      </p:sp>
      <p:pic>
        <p:nvPicPr>
          <p:cNvPr id="4" name="Picture 3"/>
          <p:cNvPicPr>
            <a:picLocks noChangeAspect="1"/>
          </p:cNvPicPr>
          <p:nvPr/>
        </p:nvPicPr>
        <p:blipFill>
          <a:blip r:embed="rId3">
            <a:lum/>
            <a:alphaModFix/>
          </a:blip>
          <a:srcRect/>
          <a:stretch>
            <a:fillRect/>
          </a:stretch>
        </p:blipFill>
        <p:spPr>
          <a:xfrm>
            <a:off x="5341724" y="1319406"/>
            <a:ext cx="2985331" cy="2175058"/>
          </a:xfrm>
          <a:prstGeom prst="rect">
            <a:avLst/>
          </a:prstGeom>
          <a:noFill/>
          <a:ln>
            <a:noFill/>
          </a:ln>
        </p:spPr>
      </p:pic>
      <p:pic>
        <p:nvPicPr>
          <p:cNvPr id="6" name="Picture 5"/>
          <p:cNvPicPr>
            <a:picLocks noChangeAspect="1"/>
          </p:cNvPicPr>
          <p:nvPr/>
        </p:nvPicPr>
        <p:blipFill>
          <a:blip r:embed="rId4">
            <a:lum/>
            <a:alphaModFix/>
          </a:blip>
          <a:srcRect/>
          <a:stretch>
            <a:fillRect/>
          </a:stretch>
        </p:blipFill>
        <p:spPr>
          <a:xfrm>
            <a:off x="3307963" y="4437112"/>
            <a:ext cx="5672194" cy="1625742"/>
          </a:xfrm>
          <a:prstGeom prst="rect">
            <a:avLst/>
          </a:prstGeom>
          <a:noFill/>
          <a:ln>
            <a:noFill/>
          </a:ln>
        </p:spPr>
      </p:pic>
      <p:sp>
        <p:nvSpPr>
          <p:cNvPr id="8" name="TextBox 7"/>
          <p:cNvSpPr txBox="1"/>
          <p:nvPr/>
        </p:nvSpPr>
        <p:spPr>
          <a:xfrm>
            <a:off x="2706357" y="5805264"/>
            <a:ext cx="6437643" cy="713589"/>
          </a:xfrm>
          <a:prstGeom prst="rect">
            <a:avLst/>
          </a:prstGeom>
          <a:noFill/>
          <a:ln>
            <a:noFill/>
          </a:ln>
        </p:spPr>
        <p:txBody>
          <a:bodyPr vert="horz" lIns="0" tIns="0" rIns="0" bIns="0" compatLnSpc="0"/>
          <a:lstStyle/>
          <a:p>
            <a:pPr algn="l" hangingPunct="0">
              <a:spcBef>
                <a:spcPts val="797"/>
              </a:spcBef>
              <a:spcAft>
                <a:spcPts val="797"/>
              </a:spcAft>
            </a:pPr>
            <a:r>
              <a:rPr lang="pt-PT" sz="2000" b="1" dirty="0" smtClean="0">
                <a:solidFill>
                  <a:srgbClr val="FF0000"/>
                </a:solidFill>
                <a:latin typeface="Futura Lt BT" pitchFamily="34"/>
                <a:ea typeface="Arial-BoldMT" pitchFamily="2"/>
                <a:cs typeface="Arial-BoldMT" pitchFamily="2"/>
              </a:rPr>
              <a:t>	</a:t>
            </a:r>
            <a:r>
              <a:rPr lang="x-none" sz="2000" b="1" smtClean="0">
                <a:solidFill>
                  <a:srgbClr val="FF0000"/>
                </a:solidFill>
                <a:latin typeface="Futura Lt BT" pitchFamily="34"/>
                <a:ea typeface="Arial-BoldMT" pitchFamily="2"/>
                <a:cs typeface="Arial-BoldMT" pitchFamily="2"/>
              </a:rPr>
              <a:t>specular                 </a:t>
            </a:r>
            <a:r>
              <a:rPr lang="x-none" sz="2000" b="1">
                <a:solidFill>
                  <a:srgbClr val="FF0000"/>
                </a:solidFill>
                <a:latin typeface="Futura Lt BT" pitchFamily="34"/>
                <a:ea typeface="Arial-BoldMT" pitchFamily="2"/>
                <a:cs typeface="Arial-BoldMT" pitchFamily="2"/>
              </a:rPr>
              <a:t>diffuse            </a:t>
            </a:r>
            <a:r>
              <a:rPr lang="pt-PT" sz="2000" b="1" dirty="0" smtClean="0">
                <a:solidFill>
                  <a:srgbClr val="FF0000"/>
                </a:solidFill>
                <a:latin typeface="Futura Lt BT" pitchFamily="34"/>
                <a:ea typeface="Arial-BoldMT" pitchFamily="2"/>
                <a:cs typeface="Arial-BoldMT" pitchFamily="2"/>
              </a:rPr>
              <a:t>t</a:t>
            </a:r>
            <a:r>
              <a:rPr lang="x-none" sz="2000" b="1" smtClean="0">
                <a:solidFill>
                  <a:srgbClr val="FF0000"/>
                </a:solidFill>
                <a:latin typeface="Futura Lt BT" pitchFamily="34"/>
                <a:ea typeface="Arial-BoldMT" pitchFamily="2"/>
                <a:cs typeface="Arial-BoldMT" pitchFamily="2"/>
              </a:rPr>
              <a:t>ransparency</a:t>
            </a:r>
            <a:endParaRPr lang="x-none" sz="2000" b="1">
              <a:solidFill>
                <a:srgbClr val="FF0000"/>
              </a:solidFill>
              <a:latin typeface="Futura Lt BT" pitchFamily="34"/>
              <a:ea typeface="Arial-BoldMT" pitchFamily="2"/>
              <a:cs typeface="Arial-BoldMT" pitchFamily="2"/>
            </a:endParaRPr>
          </a:p>
        </p:txBody>
      </p:sp>
      <p:sp>
        <p:nvSpPr>
          <p:cNvPr id="9" name="TextBox 8"/>
          <p:cNvSpPr txBox="1"/>
          <p:nvPr/>
        </p:nvSpPr>
        <p:spPr>
          <a:xfrm>
            <a:off x="587792" y="1340960"/>
            <a:ext cx="4800302" cy="2325615"/>
          </a:xfrm>
          <a:prstGeom prst="rect">
            <a:avLst/>
          </a:prstGeom>
          <a:noFill/>
          <a:ln>
            <a:noFill/>
          </a:ln>
        </p:spPr>
        <p:txBody>
          <a:bodyPr vert="horz" lIns="0" tIns="0" rIns="0" bIns="0" compatLnSpc="0"/>
          <a:lstStyle/>
          <a:p>
            <a:pPr hangingPunct="0">
              <a:spcBef>
                <a:spcPts val="797"/>
              </a:spcBef>
              <a:spcAft>
                <a:spcPts val="797"/>
              </a:spcAft>
            </a:pPr>
            <a:r>
              <a:rPr lang="x-none" sz="2800" b="1">
                <a:solidFill>
                  <a:srgbClr val="0000FF"/>
                </a:solidFill>
                <a:latin typeface="Futura Lt BT" pitchFamily="34"/>
                <a:ea typeface="Arial-BoldMT" pitchFamily="2"/>
                <a:cs typeface="Arial-BoldMT" pitchFamily="2"/>
              </a:rPr>
              <a:t>light sources</a:t>
            </a:r>
            <a:r>
              <a:rPr lang="x-none" sz="2800">
                <a:latin typeface="Futura Lt BT" pitchFamily="34"/>
                <a:ea typeface="Arial-BoldMT" pitchFamily="2"/>
                <a:cs typeface="Arial-BoldMT" pitchFamily="2"/>
              </a:rPr>
              <a:t> </a:t>
            </a:r>
            <a:r>
              <a:rPr lang="x-none" sz="2800" b="1" u="sng">
                <a:latin typeface="Futura Lt BT" pitchFamily="34"/>
                <a:ea typeface="Arial-BoldMT" pitchFamily="2"/>
                <a:cs typeface="Arial-BoldMT" pitchFamily="2"/>
              </a:rPr>
              <a:t>emit light</a:t>
            </a:r>
            <a:r>
              <a:rPr lang="x-none" sz="2800">
                <a:latin typeface="Futura Lt BT" pitchFamily="34"/>
                <a:ea typeface="Arial-BoldMT" pitchFamily="2"/>
                <a:cs typeface="Arial-BoldMT" pitchFamily="2"/>
              </a:rPr>
              <a:t> </a:t>
            </a:r>
            <a:br>
              <a:rPr lang="x-none" sz="2800">
                <a:latin typeface="Futura Lt BT" pitchFamily="34"/>
                <a:ea typeface="Arial-BoldMT" pitchFamily="2"/>
                <a:cs typeface="Arial-BoldMT" pitchFamily="2"/>
              </a:rPr>
            </a:br>
            <a:r>
              <a:rPr lang="x-none" sz="2800">
                <a:latin typeface="Futura Lt BT" pitchFamily="34"/>
                <a:ea typeface="Arial-BoldMT" pitchFamily="2"/>
                <a:cs typeface="Arial-BoldMT" pitchFamily="2"/>
              </a:rPr>
              <a:t>. color spectrum</a:t>
            </a:r>
            <a:br>
              <a:rPr lang="x-none" sz="2800">
                <a:latin typeface="Futura Lt BT" pitchFamily="34"/>
                <a:ea typeface="Arial-BoldMT" pitchFamily="2"/>
                <a:cs typeface="Arial-BoldMT" pitchFamily="2"/>
              </a:rPr>
            </a:br>
            <a:r>
              <a:rPr lang="x-none" sz="2800">
                <a:latin typeface="Futura Lt BT" pitchFamily="34"/>
                <a:ea typeface="Arial-BoldMT" pitchFamily="2"/>
                <a:cs typeface="Arial-BoldMT" pitchFamily="2"/>
              </a:rPr>
              <a:t>. position and direction</a:t>
            </a:r>
          </a:p>
        </p:txBody>
      </p:sp>
      <p:sp>
        <p:nvSpPr>
          <p:cNvPr id="10" name="TextBox 9"/>
          <p:cNvSpPr txBox="1"/>
          <p:nvPr/>
        </p:nvSpPr>
        <p:spPr>
          <a:xfrm>
            <a:off x="395536" y="2996952"/>
            <a:ext cx="3552160" cy="3354358"/>
          </a:xfrm>
          <a:prstGeom prst="rect">
            <a:avLst/>
          </a:prstGeom>
          <a:noFill/>
          <a:ln>
            <a:noFill/>
          </a:ln>
        </p:spPr>
        <p:txBody>
          <a:bodyPr vert="horz" lIns="0" tIns="0" rIns="0" bIns="0" compatLnSpc="0"/>
          <a:lstStyle/>
          <a:p>
            <a:pPr hangingPunct="0">
              <a:spcBef>
                <a:spcPts val="797"/>
              </a:spcBef>
              <a:spcAft>
                <a:spcPts val="797"/>
              </a:spcAft>
            </a:pPr>
            <a:r>
              <a:rPr lang="x-none" sz="2800" b="1">
                <a:solidFill>
                  <a:srgbClr val="0000FF"/>
                </a:solidFill>
                <a:latin typeface="Futura Lt BT" pitchFamily="34"/>
                <a:ea typeface="Arial-BoldMT" pitchFamily="2"/>
                <a:cs typeface="Arial-BoldMT" pitchFamily="2"/>
              </a:rPr>
              <a:t>surfaces</a:t>
            </a:r>
            <a:r>
              <a:rPr lang="x-none" sz="2800">
                <a:latin typeface="Futura Lt BT" pitchFamily="34"/>
                <a:ea typeface="Arial-BoldMT" pitchFamily="2"/>
                <a:cs typeface="Arial-BoldMT" pitchFamily="2"/>
              </a:rPr>
              <a:t> </a:t>
            </a:r>
            <a:r>
              <a:rPr lang="x-none" sz="2800" b="1" u="sng">
                <a:latin typeface="Futura Lt BT" pitchFamily="34"/>
                <a:ea typeface="Arial-BoldMT" pitchFamily="2"/>
                <a:cs typeface="Arial-BoldMT" pitchFamily="2"/>
              </a:rPr>
              <a:t>reflect light</a:t>
            </a:r>
            <a:r>
              <a:rPr lang="x-none" sz="2800">
                <a:latin typeface="Futura Lt BT" pitchFamily="34"/>
                <a:ea typeface="Arial-BoldMT" pitchFamily="2"/>
                <a:cs typeface="Arial-BoldMT" pitchFamily="2"/>
              </a:rPr>
              <a:t> </a:t>
            </a:r>
            <a:br>
              <a:rPr lang="x-none" sz="2800">
                <a:latin typeface="Futura Lt BT" pitchFamily="34"/>
                <a:ea typeface="Arial-BoldMT" pitchFamily="2"/>
                <a:cs typeface="Arial-BoldMT" pitchFamily="2"/>
              </a:rPr>
            </a:br>
            <a:r>
              <a:rPr lang="x-none" sz="2800">
                <a:latin typeface="Futura Lt BT" pitchFamily="34"/>
                <a:ea typeface="Arial-BoldMT" pitchFamily="2"/>
                <a:cs typeface="Arial-BoldMT" pitchFamily="2"/>
              </a:rPr>
              <a:t>. reflectance</a:t>
            </a:r>
            <a:br>
              <a:rPr lang="x-none" sz="2800">
                <a:latin typeface="Futura Lt BT" pitchFamily="34"/>
                <a:ea typeface="Arial-BoldMT" pitchFamily="2"/>
                <a:cs typeface="Arial-BoldMT" pitchFamily="2"/>
              </a:rPr>
            </a:br>
            <a:r>
              <a:rPr lang="x-none" sz="2800">
                <a:latin typeface="Futura Lt BT" pitchFamily="34"/>
                <a:ea typeface="Arial-BoldMT" pitchFamily="2"/>
                <a:cs typeface="Arial-BoldMT" pitchFamily="2"/>
              </a:rPr>
              <a:t>. geometry</a:t>
            </a:r>
            <a:br>
              <a:rPr lang="x-none" sz="2800">
                <a:latin typeface="Futura Lt BT" pitchFamily="34"/>
                <a:ea typeface="Arial-BoldMT" pitchFamily="2"/>
                <a:cs typeface="Arial-BoldMT" pitchFamily="2"/>
              </a:rPr>
            </a:br>
            <a:r>
              <a:rPr lang="x-none" sz="2800">
                <a:latin typeface="Futura Lt BT" pitchFamily="34"/>
                <a:ea typeface="Arial-BoldMT" pitchFamily="2"/>
                <a:cs typeface="Arial-BoldMT" pitchFamily="2"/>
              </a:rPr>
              <a:t>. transmission</a:t>
            </a:r>
            <a:br>
              <a:rPr lang="x-none" sz="2800">
                <a:latin typeface="Futura Lt BT" pitchFamily="34"/>
                <a:ea typeface="Arial-BoldMT" pitchFamily="2"/>
                <a:cs typeface="Arial-BoldMT" pitchFamily="2"/>
              </a:rPr>
            </a:br>
            <a:r>
              <a:rPr lang="x-none" sz="2800">
                <a:latin typeface="Futura Lt BT" pitchFamily="34"/>
                <a:ea typeface="Arial-BoldMT" pitchFamily="2"/>
                <a:cs typeface="Arial-BoldMT" pitchFamily="2"/>
              </a:rPr>
              <a:t>. absortion</a:t>
            </a:r>
          </a:p>
        </p:txBody>
      </p:sp>
      <p:sp>
        <p:nvSpPr>
          <p:cNvPr id="5" name="Footer Placeholder 4"/>
          <p:cNvSpPr>
            <a:spLocks noGrp="1"/>
          </p:cNvSpPr>
          <p:nvPr>
            <p:ph type="ftr" sz="quarter" idx="10"/>
          </p:nvPr>
        </p:nvSpPr>
        <p:spPr/>
        <p:txBody>
          <a:bodyPr/>
          <a:lstStyle/>
          <a:p>
            <a:pPr>
              <a:defRPr/>
            </a:pPr>
            <a:r>
              <a:rPr lang="en-US" smtClean="0"/>
              <a:t>SM 14/15 – T8 - Computer Graphics</a:t>
            </a:r>
            <a:endParaRPr lang="pt-PT"/>
          </a:p>
        </p:txBody>
      </p:sp>
    </p:spTree>
    <p:extLst>
      <p:ext uri="{BB962C8B-B14F-4D97-AF65-F5344CB8AC3E}">
        <p14:creationId xmlns:p14="http://schemas.microsoft.com/office/powerpoint/2010/main" val="1179815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aight Connector 1"/>
          <p:cNvSpPr/>
          <p:nvPr/>
        </p:nvSpPr>
        <p:spPr>
          <a:xfrm>
            <a:off x="751394" y="915092"/>
            <a:ext cx="8163780" cy="0"/>
          </a:xfrm>
          <a:prstGeom prst="line">
            <a:avLst/>
          </a:prstGeom>
          <a:noFill/>
          <a:ln w="36000">
            <a:solidFill>
              <a:srgbClr val="000000"/>
            </a:solidFill>
            <a:prstDash val="solid"/>
          </a:ln>
        </p:spPr>
        <p:txBody>
          <a:bodyPr vert="horz" lIns="97967" tIns="57147" rIns="97967" bIns="57147"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3" name="TextBox 2"/>
          <p:cNvSpPr txBox="1"/>
          <p:nvPr/>
        </p:nvSpPr>
        <p:spPr>
          <a:xfrm>
            <a:off x="689023" y="156761"/>
            <a:ext cx="7964583" cy="648925"/>
          </a:xfrm>
          <a:prstGeom prst="rect">
            <a:avLst/>
          </a:prstGeom>
          <a:noFill/>
          <a:ln>
            <a:noFill/>
          </a:ln>
        </p:spPr>
        <p:txBody>
          <a:bodyPr vert="horz" lIns="81639" tIns="40820" rIns="81639" bIns="40820" compatLnSpc="0"/>
          <a:lstStyle/>
          <a:p>
            <a:pPr hangingPunct="0">
              <a:spcBef>
                <a:spcPts val="0"/>
              </a:spcBef>
              <a:spcAft>
                <a:spcPts val="0"/>
              </a:spcAft>
            </a:pPr>
            <a:r>
              <a:rPr lang="en-US" sz="4000">
                <a:solidFill>
                  <a:srgbClr val="000000"/>
                </a:solidFill>
                <a:latin typeface="Futura Lt BT" pitchFamily="34"/>
                <a:ea typeface="Arial-BoldMT" pitchFamily="2"/>
                <a:cs typeface="Arial-BoldMT" pitchFamily="2"/>
              </a:rPr>
              <a:t>Illumination: main concepts</a:t>
            </a:r>
          </a:p>
        </p:txBody>
      </p:sp>
      <p:sp>
        <p:nvSpPr>
          <p:cNvPr id="4" name="TextBox 3"/>
          <p:cNvSpPr txBox="1"/>
          <p:nvPr/>
        </p:nvSpPr>
        <p:spPr>
          <a:xfrm>
            <a:off x="689023" y="2540835"/>
            <a:ext cx="7964583" cy="3065984"/>
          </a:xfrm>
          <a:prstGeom prst="rect">
            <a:avLst/>
          </a:prstGeom>
          <a:noFill/>
          <a:ln>
            <a:noFill/>
          </a:ln>
        </p:spPr>
        <p:txBody>
          <a:bodyPr vert="horz" lIns="81639" tIns="40820" rIns="81639" bIns="40820" compatLnSpc="0"/>
          <a:lstStyle/>
          <a:p>
            <a:pPr hangingPunct="0">
              <a:spcBef>
                <a:spcPts val="0"/>
              </a:spcBef>
              <a:spcAft>
                <a:spcPts val="0"/>
              </a:spcAft>
            </a:pPr>
            <a:r>
              <a:rPr lang="en-US" sz="4000">
                <a:solidFill>
                  <a:srgbClr val="000000"/>
                </a:solidFill>
                <a:latin typeface="Futura Lt BT" pitchFamily="34"/>
                <a:ea typeface="Arial-BoldMT" pitchFamily="2"/>
                <a:cs typeface="Arial-BoldMT" pitchFamily="2"/>
              </a:rPr>
              <a:t>Illumination determined by the interaction of the </a:t>
            </a:r>
            <a:br>
              <a:rPr lang="en-US" sz="4000">
                <a:solidFill>
                  <a:srgbClr val="000000"/>
                </a:solidFill>
                <a:latin typeface="Futura Lt BT" pitchFamily="34"/>
                <a:ea typeface="Arial-BoldMT" pitchFamily="2"/>
                <a:cs typeface="Arial-BoldMT" pitchFamily="2"/>
              </a:rPr>
            </a:br>
            <a:r>
              <a:rPr lang="en-US" sz="4000" b="1" u="sng">
                <a:solidFill>
                  <a:srgbClr val="000000"/>
                </a:solidFill>
                <a:latin typeface="Futura Lt BT" pitchFamily="34"/>
                <a:ea typeface="Arial-BoldMT" pitchFamily="2"/>
                <a:cs typeface="Arial-BoldMT" pitchFamily="2"/>
              </a:rPr>
              <a:t>light source</a:t>
            </a:r>
            <a:r>
              <a:rPr lang="en-US" sz="4000">
                <a:solidFill>
                  <a:srgbClr val="000000"/>
                </a:solidFill>
                <a:latin typeface="Futura Lt BT" pitchFamily="34"/>
                <a:ea typeface="Arial-BoldMT" pitchFamily="2"/>
                <a:cs typeface="Arial-BoldMT" pitchFamily="2"/>
              </a:rPr>
              <a:t> + </a:t>
            </a:r>
            <a:r>
              <a:rPr lang="en-US" sz="4000" b="1" u="sng">
                <a:solidFill>
                  <a:srgbClr val="000000"/>
                </a:solidFill>
                <a:latin typeface="Futura Lt BT" pitchFamily="34"/>
                <a:ea typeface="Arial-BoldMT" pitchFamily="2"/>
                <a:cs typeface="Arial-BoldMT" pitchFamily="2"/>
              </a:rPr>
              <a:t>the surface</a:t>
            </a:r>
            <a:r>
              <a:rPr lang="en-US" sz="4000">
                <a:solidFill>
                  <a:srgbClr val="000000"/>
                </a:solidFill>
                <a:latin typeface="Futura Lt BT" pitchFamily="34"/>
                <a:ea typeface="Arial-BoldMT" pitchFamily="2"/>
                <a:cs typeface="Arial-BoldMT" pitchFamily="2"/>
              </a:rPr>
              <a:t/>
            </a:r>
            <a:br>
              <a:rPr lang="en-US" sz="4000">
                <a:solidFill>
                  <a:srgbClr val="000000"/>
                </a:solidFill>
                <a:latin typeface="Futura Lt BT" pitchFamily="34"/>
                <a:ea typeface="Arial-BoldMT" pitchFamily="2"/>
                <a:cs typeface="Arial-BoldMT" pitchFamily="2"/>
              </a:rPr>
            </a:br>
            <a:r>
              <a:rPr lang="en-US" sz="4000">
                <a:solidFill>
                  <a:srgbClr val="000000"/>
                </a:solidFill>
                <a:latin typeface="Futura Lt BT" pitchFamily="34"/>
                <a:ea typeface="Arial-BoldMT" pitchFamily="2"/>
                <a:cs typeface="Arial-BoldMT" pitchFamily="2"/>
              </a:rPr>
              <a:t/>
            </a:r>
            <a:br>
              <a:rPr lang="en-US" sz="4000">
                <a:solidFill>
                  <a:srgbClr val="000000"/>
                </a:solidFill>
                <a:latin typeface="Futura Lt BT" pitchFamily="34"/>
                <a:ea typeface="Arial-BoldMT" pitchFamily="2"/>
                <a:cs typeface="Arial-BoldMT" pitchFamily="2"/>
              </a:rPr>
            </a:br>
            <a:endParaRPr lang="en-US" sz="4000">
              <a:solidFill>
                <a:srgbClr val="000000"/>
              </a:solidFill>
              <a:latin typeface="Futura Lt BT" pitchFamily="34"/>
              <a:ea typeface="Arial-BoldMT" pitchFamily="2"/>
              <a:cs typeface="Arial-BoldMT" pitchFamily="2"/>
            </a:endParaRPr>
          </a:p>
        </p:txBody>
      </p:sp>
      <p:sp>
        <p:nvSpPr>
          <p:cNvPr id="5" name="Footer Placeholder 4"/>
          <p:cNvSpPr>
            <a:spLocks noGrp="1"/>
          </p:cNvSpPr>
          <p:nvPr>
            <p:ph type="ftr" sz="quarter" idx="10"/>
          </p:nvPr>
        </p:nvSpPr>
        <p:spPr/>
        <p:txBody>
          <a:bodyPr/>
          <a:lstStyle/>
          <a:p>
            <a:pPr>
              <a:defRPr/>
            </a:pPr>
            <a:r>
              <a:rPr lang="en-US" smtClean="0"/>
              <a:t>SM 14/15 – T8 - Computer Graphics</a:t>
            </a:r>
            <a:endParaRPr lang="pt-PT"/>
          </a:p>
        </p:txBody>
      </p:sp>
    </p:spTree>
    <p:extLst>
      <p:ext uri="{BB962C8B-B14F-4D97-AF65-F5344CB8AC3E}">
        <p14:creationId xmlns:p14="http://schemas.microsoft.com/office/powerpoint/2010/main" val="1696736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aight Connector 1"/>
          <p:cNvSpPr/>
          <p:nvPr/>
        </p:nvSpPr>
        <p:spPr>
          <a:xfrm>
            <a:off x="751394" y="915092"/>
            <a:ext cx="8163780" cy="0"/>
          </a:xfrm>
          <a:prstGeom prst="line">
            <a:avLst/>
          </a:prstGeom>
          <a:noFill/>
          <a:ln w="36000">
            <a:solidFill>
              <a:srgbClr val="000000"/>
            </a:solidFill>
            <a:prstDash val="solid"/>
          </a:ln>
        </p:spPr>
        <p:txBody>
          <a:bodyPr vert="horz" lIns="97967" tIns="57147" rIns="97967" bIns="57147"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3" name="TextBox 2"/>
          <p:cNvSpPr txBox="1"/>
          <p:nvPr/>
        </p:nvSpPr>
        <p:spPr>
          <a:xfrm>
            <a:off x="689023" y="156761"/>
            <a:ext cx="7964583" cy="648925"/>
          </a:xfrm>
          <a:prstGeom prst="rect">
            <a:avLst/>
          </a:prstGeom>
          <a:noFill/>
          <a:ln>
            <a:noFill/>
          </a:ln>
        </p:spPr>
        <p:txBody>
          <a:bodyPr vert="horz" lIns="81639" tIns="40820" rIns="81639" bIns="40820" compatLnSpc="0"/>
          <a:lstStyle/>
          <a:p>
            <a:pPr hangingPunct="0">
              <a:spcBef>
                <a:spcPts val="0"/>
              </a:spcBef>
              <a:spcAft>
                <a:spcPts val="0"/>
              </a:spcAft>
            </a:pPr>
            <a:r>
              <a:rPr lang="en-US" sz="4000">
                <a:solidFill>
                  <a:srgbClr val="000000"/>
                </a:solidFill>
                <a:latin typeface="Futura Lt BT" pitchFamily="34"/>
                <a:ea typeface="Arial-BoldMT" pitchFamily="2"/>
                <a:cs typeface="Arial-BoldMT" pitchFamily="2"/>
              </a:rPr>
              <a:t>Illumination: types of lights</a:t>
            </a:r>
          </a:p>
        </p:txBody>
      </p:sp>
      <p:sp>
        <p:nvSpPr>
          <p:cNvPr id="4" name="TextBox 3"/>
          <p:cNvSpPr txBox="1"/>
          <p:nvPr/>
        </p:nvSpPr>
        <p:spPr>
          <a:xfrm>
            <a:off x="914342" y="1928814"/>
            <a:ext cx="2187893" cy="553562"/>
          </a:xfrm>
          <a:prstGeom prst="rect">
            <a:avLst/>
          </a:prstGeom>
          <a:noFill/>
          <a:ln>
            <a:noFill/>
          </a:ln>
        </p:spPr>
        <p:txBody>
          <a:bodyPr vert="horz" lIns="0" tIns="0" rIns="0" bIns="0" compatLnSpc="0"/>
          <a:lstStyle/>
          <a:p>
            <a:pPr hangingPunct="0">
              <a:spcBef>
                <a:spcPts val="797"/>
              </a:spcBef>
              <a:spcAft>
                <a:spcPts val="797"/>
              </a:spcAft>
            </a:pPr>
            <a:r>
              <a:rPr lang="x-none" sz="3600">
                <a:latin typeface="Futura Lt BT" pitchFamily="34"/>
                <a:ea typeface="Arial-BoldMT" pitchFamily="2"/>
                <a:cs typeface="Arial-BoldMT" pitchFamily="2"/>
              </a:rPr>
              <a:t>ambient</a:t>
            </a:r>
          </a:p>
        </p:txBody>
      </p:sp>
      <p:pic>
        <p:nvPicPr>
          <p:cNvPr id="5" name="Picture 4"/>
          <p:cNvPicPr>
            <a:picLocks noChangeAspect="1"/>
          </p:cNvPicPr>
          <p:nvPr/>
        </p:nvPicPr>
        <p:blipFill>
          <a:blip r:embed="rId3">
            <a:lum/>
            <a:alphaModFix/>
          </a:blip>
          <a:srcRect/>
          <a:stretch>
            <a:fillRect/>
          </a:stretch>
        </p:blipFill>
        <p:spPr>
          <a:xfrm>
            <a:off x="772947" y="2694003"/>
            <a:ext cx="1795705" cy="1348144"/>
          </a:xfrm>
          <a:prstGeom prst="rect">
            <a:avLst/>
          </a:prstGeom>
          <a:noFill/>
          <a:ln>
            <a:noFill/>
          </a:ln>
        </p:spPr>
      </p:pic>
      <p:pic>
        <p:nvPicPr>
          <p:cNvPr id="6" name="Picture 5"/>
          <p:cNvPicPr>
            <a:picLocks noChangeAspect="1"/>
          </p:cNvPicPr>
          <p:nvPr/>
        </p:nvPicPr>
        <p:blipFill>
          <a:blip r:embed="rId4">
            <a:lum/>
            <a:alphaModFix/>
          </a:blip>
          <a:srcRect/>
          <a:stretch>
            <a:fillRect/>
          </a:stretch>
        </p:blipFill>
        <p:spPr>
          <a:xfrm>
            <a:off x="3706682" y="2692697"/>
            <a:ext cx="1795705" cy="1348144"/>
          </a:xfrm>
          <a:prstGeom prst="rect">
            <a:avLst/>
          </a:prstGeom>
          <a:noFill/>
          <a:ln>
            <a:noFill/>
          </a:ln>
        </p:spPr>
      </p:pic>
      <p:sp>
        <p:nvSpPr>
          <p:cNvPr id="7" name="TextBox 6"/>
          <p:cNvSpPr txBox="1"/>
          <p:nvPr/>
        </p:nvSpPr>
        <p:spPr>
          <a:xfrm>
            <a:off x="3559408" y="1959513"/>
            <a:ext cx="2122583" cy="553562"/>
          </a:xfrm>
          <a:prstGeom prst="rect">
            <a:avLst/>
          </a:prstGeom>
          <a:noFill/>
          <a:ln>
            <a:noFill/>
          </a:ln>
        </p:spPr>
        <p:txBody>
          <a:bodyPr vert="horz" lIns="0" tIns="0" rIns="0" bIns="0" compatLnSpc="0"/>
          <a:lstStyle/>
          <a:p>
            <a:pPr hangingPunct="0">
              <a:spcBef>
                <a:spcPts val="797"/>
              </a:spcBef>
              <a:spcAft>
                <a:spcPts val="797"/>
              </a:spcAft>
            </a:pPr>
            <a:r>
              <a:rPr lang="x-none" sz="3600">
                <a:latin typeface="Futura Lt BT" pitchFamily="34"/>
                <a:ea typeface="Arial-BoldMT" pitchFamily="2"/>
                <a:cs typeface="Arial-BoldMT" pitchFamily="2"/>
              </a:rPr>
              <a:t>directional</a:t>
            </a:r>
          </a:p>
        </p:txBody>
      </p:sp>
      <p:pic>
        <p:nvPicPr>
          <p:cNvPr id="8" name="Picture 7"/>
          <p:cNvPicPr>
            <a:picLocks noChangeAspect="1"/>
          </p:cNvPicPr>
          <p:nvPr/>
        </p:nvPicPr>
        <p:blipFill>
          <a:blip r:embed="rId5">
            <a:lum/>
            <a:alphaModFix/>
          </a:blip>
          <a:srcRect/>
          <a:stretch>
            <a:fillRect/>
          </a:stretch>
        </p:blipFill>
        <p:spPr>
          <a:xfrm>
            <a:off x="6487592" y="2694003"/>
            <a:ext cx="1795705" cy="1348144"/>
          </a:xfrm>
          <a:prstGeom prst="rect">
            <a:avLst/>
          </a:prstGeom>
          <a:noFill/>
          <a:ln>
            <a:noFill/>
          </a:ln>
        </p:spPr>
      </p:pic>
      <p:sp>
        <p:nvSpPr>
          <p:cNvPr id="9" name="TextBox 8"/>
          <p:cNvSpPr txBox="1"/>
          <p:nvPr/>
        </p:nvSpPr>
        <p:spPr>
          <a:xfrm>
            <a:off x="6792264" y="1959840"/>
            <a:ext cx="2122583" cy="553562"/>
          </a:xfrm>
          <a:prstGeom prst="rect">
            <a:avLst/>
          </a:prstGeom>
          <a:noFill/>
          <a:ln>
            <a:noFill/>
          </a:ln>
        </p:spPr>
        <p:txBody>
          <a:bodyPr vert="horz" lIns="0" tIns="0" rIns="0" bIns="0" compatLnSpc="0"/>
          <a:lstStyle/>
          <a:p>
            <a:pPr hangingPunct="0">
              <a:spcBef>
                <a:spcPts val="797"/>
              </a:spcBef>
              <a:spcAft>
                <a:spcPts val="797"/>
              </a:spcAft>
            </a:pPr>
            <a:r>
              <a:rPr lang="x-none" sz="3600">
                <a:latin typeface="Futura Lt BT" pitchFamily="34"/>
                <a:ea typeface="Arial-BoldMT" pitchFamily="2"/>
                <a:cs typeface="Arial-BoldMT" pitchFamily="2"/>
              </a:rPr>
              <a:t>point</a:t>
            </a:r>
          </a:p>
        </p:txBody>
      </p:sp>
      <p:sp>
        <p:nvSpPr>
          <p:cNvPr id="10" name="TextBox 9"/>
          <p:cNvSpPr txBox="1"/>
          <p:nvPr/>
        </p:nvSpPr>
        <p:spPr>
          <a:xfrm>
            <a:off x="6792264" y="4246264"/>
            <a:ext cx="2122583" cy="553562"/>
          </a:xfrm>
          <a:prstGeom prst="rect">
            <a:avLst/>
          </a:prstGeom>
          <a:noFill/>
          <a:ln>
            <a:noFill/>
          </a:ln>
        </p:spPr>
        <p:txBody>
          <a:bodyPr vert="horz" lIns="0" tIns="0" rIns="0" bIns="0" compatLnSpc="0"/>
          <a:lstStyle/>
          <a:p>
            <a:pPr hangingPunct="0">
              <a:spcBef>
                <a:spcPts val="797"/>
              </a:spcBef>
              <a:spcAft>
                <a:spcPts val="797"/>
              </a:spcAft>
            </a:pPr>
            <a:r>
              <a:rPr lang="x-none" sz="2700">
                <a:solidFill>
                  <a:srgbClr val="4C4C4C"/>
                </a:solidFill>
                <a:latin typeface="Futura Lt BT" pitchFamily="34"/>
                <a:ea typeface="Arial-BoldMT" pitchFamily="2"/>
                <a:cs typeface="Arial-BoldMT" pitchFamily="2"/>
              </a:rPr>
              <a:t>light bulb</a:t>
            </a:r>
          </a:p>
        </p:txBody>
      </p:sp>
      <p:sp>
        <p:nvSpPr>
          <p:cNvPr id="11" name="TextBox 10"/>
          <p:cNvSpPr txBox="1"/>
          <p:nvPr/>
        </p:nvSpPr>
        <p:spPr>
          <a:xfrm>
            <a:off x="4277820" y="4246591"/>
            <a:ext cx="2122583" cy="553562"/>
          </a:xfrm>
          <a:prstGeom prst="rect">
            <a:avLst/>
          </a:prstGeom>
          <a:noFill/>
          <a:ln>
            <a:noFill/>
          </a:ln>
        </p:spPr>
        <p:txBody>
          <a:bodyPr vert="horz" lIns="0" tIns="0" rIns="0" bIns="0" compatLnSpc="0"/>
          <a:lstStyle/>
          <a:p>
            <a:pPr hangingPunct="0">
              <a:spcBef>
                <a:spcPts val="797"/>
              </a:spcBef>
              <a:spcAft>
                <a:spcPts val="797"/>
              </a:spcAft>
            </a:pPr>
            <a:r>
              <a:rPr lang="x-none" sz="2700">
                <a:solidFill>
                  <a:srgbClr val="4C4C4C"/>
                </a:solidFill>
                <a:latin typeface="Futura Lt BT" pitchFamily="34"/>
                <a:ea typeface="Arial-BoldMT" pitchFamily="2"/>
                <a:cs typeface="Arial-BoldMT" pitchFamily="2"/>
              </a:rPr>
              <a:t>sun</a:t>
            </a:r>
          </a:p>
        </p:txBody>
      </p:sp>
      <p:sp>
        <p:nvSpPr>
          <p:cNvPr id="12" name="TextBox 11"/>
          <p:cNvSpPr txBox="1"/>
          <p:nvPr/>
        </p:nvSpPr>
        <p:spPr>
          <a:xfrm>
            <a:off x="653102" y="4083625"/>
            <a:ext cx="2122583" cy="870350"/>
          </a:xfrm>
          <a:prstGeom prst="rect">
            <a:avLst/>
          </a:prstGeom>
          <a:noFill/>
          <a:ln>
            <a:noFill/>
          </a:ln>
        </p:spPr>
        <p:txBody>
          <a:bodyPr vert="horz" lIns="0" tIns="0" rIns="0" bIns="0" compatLnSpc="0"/>
          <a:lstStyle/>
          <a:p>
            <a:pPr hangingPunct="0">
              <a:spcBef>
                <a:spcPts val="797"/>
              </a:spcBef>
              <a:spcAft>
                <a:spcPts val="797"/>
              </a:spcAft>
            </a:pPr>
            <a:r>
              <a:rPr lang="pt-PT" sz="2700" dirty="0" smtClean="0">
                <a:solidFill>
                  <a:srgbClr val="4C4C4C"/>
                </a:solidFill>
                <a:latin typeface="Futura Lt BT" pitchFamily="34"/>
                <a:ea typeface="Arial-BoldMT" pitchFamily="2"/>
                <a:cs typeface="Arial-BoldMT" pitchFamily="2"/>
              </a:rPr>
              <a:t>I</a:t>
            </a:r>
            <a:r>
              <a:rPr lang="x-none" sz="2700" smtClean="0">
                <a:solidFill>
                  <a:srgbClr val="4C4C4C"/>
                </a:solidFill>
                <a:latin typeface="Futura Lt BT" pitchFamily="34"/>
                <a:ea typeface="Arial-BoldMT" pitchFamily="2"/>
                <a:cs typeface="Arial-BoldMT" pitchFamily="2"/>
              </a:rPr>
              <a:t>ndirect</a:t>
            </a:r>
            <a:endParaRPr lang="pt-PT" sz="2700" dirty="0" smtClean="0">
              <a:solidFill>
                <a:srgbClr val="4C4C4C"/>
              </a:solidFill>
              <a:latin typeface="Futura Lt BT" pitchFamily="34"/>
              <a:ea typeface="Arial-BoldMT" pitchFamily="2"/>
              <a:cs typeface="Arial-BoldMT" pitchFamily="2"/>
            </a:endParaRPr>
          </a:p>
          <a:p>
            <a:pPr hangingPunct="0">
              <a:spcBef>
                <a:spcPts val="797"/>
              </a:spcBef>
              <a:spcAft>
                <a:spcPts val="797"/>
              </a:spcAft>
            </a:pPr>
            <a:r>
              <a:rPr lang="x-none" sz="2700" smtClean="0">
                <a:solidFill>
                  <a:srgbClr val="4C4C4C"/>
                </a:solidFill>
                <a:latin typeface="Futura Lt BT" pitchFamily="34"/>
                <a:ea typeface="Arial-BoldMT" pitchFamily="2"/>
                <a:cs typeface="Arial-BoldMT" pitchFamily="2"/>
              </a:rPr>
              <a:t>illumination</a:t>
            </a:r>
            <a:endParaRPr lang="x-none" sz="2700">
              <a:solidFill>
                <a:srgbClr val="4C4C4C"/>
              </a:solidFill>
              <a:latin typeface="Futura Lt BT" pitchFamily="34"/>
              <a:ea typeface="Arial-BoldMT" pitchFamily="2"/>
              <a:cs typeface="Arial-BoldMT" pitchFamily="2"/>
            </a:endParaRPr>
          </a:p>
        </p:txBody>
      </p:sp>
      <p:sp>
        <p:nvSpPr>
          <p:cNvPr id="13" name="Straight Connector 12"/>
          <p:cNvSpPr/>
          <p:nvPr/>
        </p:nvSpPr>
        <p:spPr>
          <a:xfrm>
            <a:off x="4245165" y="4898782"/>
            <a:ext cx="489827" cy="489878"/>
          </a:xfrm>
          <a:prstGeom prst="line">
            <a:avLst/>
          </a:prstGeom>
          <a:noFill/>
          <a:ln w="0">
            <a:solidFill>
              <a:srgbClr val="00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14" name="Straight Connector 13"/>
          <p:cNvSpPr/>
          <p:nvPr/>
        </p:nvSpPr>
        <p:spPr>
          <a:xfrm>
            <a:off x="4473751" y="4898782"/>
            <a:ext cx="489827" cy="489878"/>
          </a:xfrm>
          <a:prstGeom prst="line">
            <a:avLst/>
          </a:prstGeom>
          <a:noFill/>
          <a:ln w="0">
            <a:solidFill>
              <a:srgbClr val="00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15" name="Straight Connector 14"/>
          <p:cNvSpPr/>
          <p:nvPr/>
        </p:nvSpPr>
        <p:spPr>
          <a:xfrm>
            <a:off x="4734992" y="4898782"/>
            <a:ext cx="489827" cy="489878"/>
          </a:xfrm>
          <a:prstGeom prst="line">
            <a:avLst/>
          </a:prstGeom>
          <a:noFill/>
          <a:ln w="0">
            <a:solidFill>
              <a:srgbClr val="00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16" name="Straight Connector 15"/>
          <p:cNvSpPr/>
          <p:nvPr/>
        </p:nvSpPr>
        <p:spPr>
          <a:xfrm>
            <a:off x="4963578" y="4898782"/>
            <a:ext cx="489827" cy="489878"/>
          </a:xfrm>
          <a:prstGeom prst="line">
            <a:avLst/>
          </a:prstGeom>
          <a:noFill/>
          <a:ln w="0">
            <a:solidFill>
              <a:srgbClr val="00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17" name="Straight Connector 16"/>
          <p:cNvSpPr/>
          <p:nvPr/>
        </p:nvSpPr>
        <p:spPr>
          <a:xfrm>
            <a:off x="7445367" y="5421319"/>
            <a:ext cx="489827" cy="489878"/>
          </a:xfrm>
          <a:prstGeom prst="line">
            <a:avLst/>
          </a:prstGeom>
          <a:noFill/>
          <a:ln w="0">
            <a:solidFill>
              <a:srgbClr val="00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18" name="Straight Connector 17"/>
          <p:cNvSpPr/>
          <p:nvPr/>
        </p:nvSpPr>
        <p:spPr>
          <a:xfrm flipV="1">
            <a:off x="7445367" y="4964099"/>
            <a:ext cx="489827" cy="489878"/>
          </a:xfrm>
          <a:prstGeom prst="line">
            <a:avLst/>
          </a:prstGeom>
          <a:noFill/>
          <a:ln w="0">
            <a:solidFill>
              <a:srgbClr val="00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19" name="Straight Connector 18"/>
          <p:cNvSpPr/>
          <p:nvPr/>
        </p:nvSpPr>
        <p:spPr>
          <a:xfrm flipH="1" flipV="1">
            <a:off x="6988194" y="4964099"/>
            <a:ext cx="489827" cy="489878"/>
          </a:xfrm>
          <a:prstGeom prst="line">
            <a:avLst/>
          </a:prstGeom>
          <a:noFill/>
          <a:ln w="0">
            <a:solidFill>
              <a:srgbClr val="00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20" name="Straight Connector 19"/>
          <p:cNvSpPr/>
          <p:nvPr/>
        </p:nvSpPr>
        <p:spPr>
          <a:xfrm flipV="1">
            <a:off x="7461694" y="4764555"/>
            <a:ext cx="0" cy="692688"/>
          </a:xfrm>
          <a:prstGeom prst="line">
            <a:avLst/>
          </a:prstGeom>
          <a:noFill/>
          <a:ln w="0">
            <a:solidFill>
              <a:srgbClr val="00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21" name="Straight Connector 20"/>
          <p:cNvSpPr/>
          <p:nvPr/>
        </p:nvSpPr>
        <p:spPr>
          <a:xfrm>
            <a:off x="7461694" y="5417726"/>
            <a:ext cx="0" cy="692689"/>
          </a:xfrm>
          <a:prstGeom prst="line">
            <a:avLst/>
          </a:prstGeom>
          <a:noFill/>
          <a:ln w="0">
            <a:solidFill>
              <a:srgbClr val="00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22" name="Straight Connector 21"/>
          <p:cNvSpPr/>
          <p:nvPr/>
        </p:nvSpPr>
        <p:spPr>
          <a:xfrm>
            <a:off x="7380057" y="5421319"/>
            <a:ext cx="816378" cy="0"/>
          </a:xfrm>
          <a:prstGeom prst="line">
            <a:avLst/>
          </a:prstGeom>
          <a:noFill/>
          <a:ln w="0">
            <a:solidFill>
              <a:srgbClr val="00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23" name="Straight Connector 22"/>
          <p:cNvSpPr/>
          <p:nvPr/>
        </p:nvSpPr>
        <p:spPr>
          <a:xfrm flipH="1">
            <a:off x="6792265" y="5421319"/>
            <a:ext cx="653102" cy="0"/>
          </a:xfrm>
          <a:prstGeom prst="line">
            <a:avLst/>
          </a:prstGeom>
          <a:noFill/>
          <a:ln w="0">
            <a:solidFill>
              <a:srgbClr val="00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24" name="Straight Connector 23"/>
          <p:cNvSpPr/>
          <p:nvPr/>
        </p:nvSpPr>
        <p:spPr>
          <a:xfrm flipH="1">
            <a:off x="6988194" y="5421319"/>
            <a:ext cx="489827" cy="489878"/>
          </a:xfrm>
          <a:prstGeom prst="line">
            <a:avLst/>
          </a:prstGeom>
          <a:noFill/>
          <a:ln w="0">
            <a:solidFill>
              <a:srgbClr val="00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25" name="Footer Placeholder 24"/>
          <p:cNvSpPr>
            <a:spLocks noGrp="1"/>
          </p:cNvSpPr>
          <p:nvPr>
            <p:ph type="ftr" sz="quarter" idx="10"/>
          </p:nvPr>
        </p:nvSpPr>
        <p:spPr/>
        <p:txBody>
          <a:bodyPr/>
          <a:lstStyle/>
          <a:p>
            <a:pPr>
              <a:defRPr/>
            </a:pPr>
            <a:r>
              <a:rPr lang="en-US" smtClean="0"/>
              <a:t>SM 14/15 – T8 - Computer Graphics</a:t>
            </a:r>
            <a:endParaRPr lang="pt-PT"/>
          </a:p>
        </p:txBody>
      </p:sp>
    </p:spTree>
    <p:extLst>
      <p:ext uri="{BB962C8B-B14F-4D97-AF65-F5344CB8AC3E}">
        <p14:creationId xmlns:p14="http://schemas.microsoft.com/office/powerpoint/2010/main" val="1036874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pt-PT" dirty="0" err="1" smtClean="0"/>
              <a:t>How</a:t>
            </a:r>
            <a:r>
              <a:rPr lang="pt-PT" dirty="0" smtClean="0"/>
              <a:t> does light </a:t>
            </a:r>
            <a:r>
              <a:rPr lang="pt-PT" dirty="0" err="1" smtClean="0"/>
              <a:t>interact</a:t>
            </a:r>
            <a:r>
              <a:rPr lang="pt-PT" dirty="0" smtClean="0"/>
              <a:t> </a:t>
            </a:r>
            <a:r>
              <a:rPr lang="pt-PT" dirty="0" err="1" smtClean="0"/>
              <a:t>with</a:t>
            </a:r>
            <a:r>
              <a:rPr lang="pt-PT" dirty="0" smtClean="0"/>
              <a:t> a </a:t>
            </a:r>
            <a:r>
              <a:rPr lang="pt-PT" dirty="0" err="1" smtClean="0"/>
              <a:t>surface</a:t>
            </a:r>
            <a:r>
              <a:rPr lang="pt-PT" dirty="0" smtClean="0"/>
              <a:t>?</a:t>
            </a:r>
            <a:endParaRPr lang="pt-PT" dirty="0"/>
          </a:p>
        </p:txBody>
      </p:sp>
      <p:sp>
        <p:nvSpPr>
          <p:cNvPr id="4" name="Subtitle 3"/>
          <p:cNvSpPr>
            <a:spLocks noGrp="1"/>
          </p:cNvSpPr>
          <p:nvPr>
            <p:ph type="subTitle" idx="1"/>
          </p:nvPr>
        </p:nvSpPr>
        <p:spPr/>
        <p:txBody>
          <a:bodyPr/>
          <a:lstStyle/>
          <a:p>
            <a:endParaRPr lang="pt-PT"/>
          </a:p>
        </p:txBody>
      </p:sp>
    </p:spTree>
    <p:extLst>
      <p:ext uri="{BB962C8B-B14F-4D97-AF65-F5344CB8AC3E}">
        <p14:creationId xmlns:p14="http://schemas.microsoft.com/office/powerpoint/2010/main" val="15218809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Three</a:t>
            </a:r>
            <a:r>
              <a:rPr lang="pt-PT" dirty="0" smtClean="0"/>
              <a:t> </a:t>
            </a:r>
            <a:r>
              <a:rPr lang="pt-PT" dirty="0" err="1" smtClean="0"/>
              <a:t>types</a:t>
            </a:r>
            <a:r>
              <a:rPr lang="pt-PT" dirty="0" smtClean="0"/>
              <a:t> </a:t>
            </a:r>
            <a:r>
              <a:rPr lang="pt-PT" dirty="0" err="1" smtClean="0"/>
              <a:t>of</a:t>
            </a:r>
            <a:r>
              <a:rPr lang="pt-PT" dirty="0" smtClean="0"/>
              <a:t> </a:t>
            </a:r>
            <a:r>
              <a:rPr lang="pt-PT" dirty="0" err="1" smtClean="0"/>
              <a:t>interactions</a:t>
            </a:r>
            <a:endParaRPr lang="pt-PT"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1620" y="1600200"/>
            <a:ext cx="772076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407084" y="6405915"/>
            <a:ext cx="2629246" cy="253916"/>
          </a:xfrm>
          <a:prstGeom prst="rect">
            <a:avLst/>
          </a:prstGeom>
        </p:spPr>
        <p:txBody>
          <a:bodyPr wrap="none">
            <a:spAutoFit/>
          </a:bodyPr>
          <a:lstStyle/>
          <a:p>
            <a:r>
              <a:rPr lang="en-US" sz="1050" dirty="0" smtClean="0"/>
              <a:t>Slide by </a:t>
            </a:r>
            <a:r>
              <a:rPr lang="en-US" sz="1050" dirty="0"/>
              <a:t>Ron </a:t>
            </a:r>
            <a:r>
              <a:rPr lang="en-US" sz="1050" dirty="0" err="1" smtClean="0"/>
              <a:t>Fedkiw</a:t>
            </a:r>
            <a:r>
              <a:rPr lang="en-US" sz="1050" dirty="0" smtClean="0"/>
              <a:t>, Stanford University</a:t>
            </a:r>
            <a:endParaRPr lang="pt-PT" sz="1050" dirty="0"/>
          </a:p>
        </p:txBody>
      </p:sp>
    </p:spTree>
    <p:extLst>
      <p:ext uri="{BB962C8B-B14F-4D97-AF65-F5344CB8AC3E}">
        <p14:creationId xmlns:p14="http://schemas.microsoft.com/office/powerpoint/2010/main" val="17658641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sp>
        <p:nvSpPr>
          <p:cNvPr id="3" name="Content Placeholder 2"/>
          <p:cNvSpPr>
            <a:spLocks noGrp="1"/>
          </p:cNvSpPr>
          <p:nvPr>
            <p:ph idx="1"/>
          </p:nvPr>
        </p:nvSpPr>
        <p:spPr/>
        <p:txBody>
          <a:bodyPr/>
          <a:lstStyle/>
          <a:p>
            <a:endParaRPr lang="pt-PT"/>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9250"/>
            <a:ext cx="8280920" cy="593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7596336" y="5589240"/>
            <a:ext cx="936104" cy="497285"/>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PT"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827584" y="5661248"/>
            <a:ext cx="1440160" cy="497285"/>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PT" sz="2400" b="0" i="0" u="none" strike="noStrike" cap="none" normalizeH="0" baseline="0" smtClean="0">
              <a:ln>
                <a:noFill/>
              </a:ln>
              <a:solidFill>
                <a:schemeClr val="tx1"/>
              </a:solidFill>
              <a:effectLst/>
              <a:latin typeface="Arial" charset="0"/>
            </a:endParaRPr>
          </a:p>
        </p:txBody>
      </p:sp>
      <p:sp>
        <p:nvSpPr>
          <p:cNvPr id="8" name="Rectangle 7"/>
          <p:cNvSpPr/>
          <p:nvPr/>
        </p:nvSpPr>
        <p:spPr>
          <a:xfrm>
            <a:off x="6407084" y="6405915"/>
            <a:ext cx="2629246" cy="253916"/>
          </a:xfrm>
          <a:prstGeom prst="rect">
            <a:avLst/>
          </a:prstGeom>
        </p:spPr>
        <p:txBody>
          <a:bodyPr wrap="none">
            <a:spAutoFit/>
          </a:bodyPr>
          <a:lstStyle/>
          <a:p>
            <a:r>
              <a:rPr lang="en-US" sz="1050" dirty="0" smtClean="0"/>
              <a:t>Slide by </a:t>
            </a:r>
            <a:r>
              <a:rPr lang="en-US" sz="1050" dirty="0"/>
              <a:t>Ron </a:t>
            </a:r>
            <a:r>
              <a:rPr lang="en-US" sz="1050" dirty="0" err="1" smtClean="0"/>
              <a:t>Fedkiw</a:t>
            </a:r>
            <a:r>
              <a:rPr lang="en-US" sz="1050" dirty="0" smtClean="0"/>
              <a:t>, Stanford University</a:t>
            </a:r>
            <a:endParaRPr lang="pt-PT" sz="1050" dirty="0"/>
          </a:p>
        </p:txBody>
      </p:sp>
    </p:spTree>
    <p:extLst>
      <p:ext uri="{BB962C8B-B14F-4D97-AF65-F5344CB8AC3E}">
        <p14:creationId xmlns:p14="http://schemas.microsoft.com/office/powerpoint/2010/main" val="19414139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832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r>
              <a:rPr lang="en-US" smtClean="0">
                <a:solidFill>
                  <a:schemeClr val="bg1"/>
                </a:solidFill>
              </a:rPr>
              <a:t>Paint vs. Milk</a:t>
            </a:r>
            <a:endParaRPr lang="en-US">
              <a:solidFill>
                <a:schemeClr val="bg1"/>
              </a:solidFill>
            </a:endParaRPr>
          </a:p>
        </p:txBody>
      </p:sp>
      <p:sp>
        <p:nvSpPr>
          <p:cNvPr id="4" name="Rectangle 3"/>
          <p:cNvSpPr/>
          <p:nvPr/>
        </p:nvSpPr>
        <p:spPr>
          <a:xfrm>
            <a:off x="6407084" y="6405915"/>
            <a:ext cx="2629246" cy="253916"/>
          </a:xfrm>
          <a:prstGeom prst="rect">
            <a:avLst/>
          </a:prstGeom>
        </p:spPr>
        <p:txBody>
          <a:bodyPr wrap="none">
            <a:spAutoFit/>
          </a:bodyPr>
          <a:lstStyle/>
          <a:p>
            <a:r>
              <a:rPr lang="en-US" sz="1050" dirty="0" smtClean="0"/>
              <a:t>Slide by </a:t>
            </a:r>
            <a:r>
              <a:rPr lang="en-US" sz="1050" dirty="0"/>
              <a:t>Ron </a:t>
            </a:r>
            <a:r>
              <a:rPr lang="en-US" sz="1050" dirty="0" err="1" smtClean="0"/>
              <a:t>Fedkiw</a:t>
            </a:r>
            <a:r>
              <a:rPr lang="en-US" sz="1050" dirty="0" smtClean="0"/>
              <a:t>, Stanford University</a:t>
            </a:r>
            <a:endParaRPr lang="pt-PT" sz="1050" dirty="0"/>
          </a:p>
        </p:txBody>
      </p:sp>
      <p:sp>
        <p:nvSpPr>
          <p:cNvPr id="2" name="Footer Placeholder 1"/>
          <p:cNvSpPr>
            <a:spLocks noGrp="1"/>
          </p:cNvSpPr>
          <p:nvPr>
            <p:ph type="ftr" sz="quarter" idx="10"/>
          </p:nvPr>
        </p:nvSpPr>
        <p:spPr/>
        <p:txBody>
          <a:bodyPr/>
          <a:lstStyle/>
          <a:p>
            <a:pPr>
              <a:defRPr/>
            </a:pPr>
            <a:r>
              <a:rPr lang="en-US" smtClean="0"/>
              <a:t>SM 14/15 – T8 - Computer Graphics</a:t>
            </a:r>
            <a:endParaRPr lang="pt-PT"/>
          </a:p>
        </p:txBody>
      </p:sp>
    </p:spTree>
    <p:extLst>
      <p:ext uri="{BB962C8B-B14F-4D97-AF65-F5344CB8AC3E}">
        <p14:creationId xmlns:p14="http://schemas.microsoft.com/office/powerpoint/2010/main" val="39709771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t-PT" dirty="0" smtClean="0"/>
              <a:t>The </a:t>
            </a:r>
            <a:r>
              <a:rPr lang="pt-PT" dirty="0" err="1" smtClean="0"/>
              <a:t>lighting</a:t>
            </a:r>
            <a:r>
              <a:rPr lang="pt-PT" dirty="0" smtClean="0"/>
              <a:t> </a:t>
            </a:r>
            <a:r>
              <a:rPr lang="pt-PT" dirty="0" err="1" smtClean="0"/>
              <a:t>equation</a:t>
            </a:r>
            <a:endParaRPr lang="pt-PT" dirty="0"/>
          </a:p>
        </p:txBody>
      </p:sp>
      <p:sp>
        <p:nvSpPr>
          <p:cNvPr id="3" name="Footer Placeholder 2"/>
          <p:cNvSpPr>
            <a:spLocks noGrp="1"/>
          </p:cNvSpPr>
          <p:nvPr>
            <p:ph type="ftr" sz="quarter" idx="10"/>
          </p:nvPr>
        </p:nvSpPr>
        <p:spPr/>
        <p:txBody>
          <a:bodyPr/>
          <a:lstStyle/>
          <a:p>
            <a:pPr>
              <a:defRPr/>
            </a:pPr>
            <a:r>
              <a:rPr lang="pt-PT" smtClean="0"/>
              <a:t>SM 14/15 – T8 - Computer Graphics</a:t>
            </a:r>
            <a:endParaRPr lang="pt-PT"/>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0500" y="1484784"/>
            <a:ext cx="8043948"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407084" y="6405915"/>
            <a:ext cx="2629246" cy="253916"/>
          </a:xfrm>
          <a:prstGeom prst="rect">
            <a:avLst/>
          </a:prstGeom>
        </p:spPr>
        <p:txBody>
          <a:bodyPr wrap="none">
            <a:spAutoFit/>
          </a:bodyPr>
          <a:lstStyle/>
          <a:p>
            <a:r>
              <a:rPr lang="en-US" sz="1050" dirty="0" smtClean="0"/>
              <a:t>Slide by </a:t>
            </a:r>
            <a:r>
              <a:rPr lang="en-US" sz="1050" dirty="0"/>
              <a:t>Ron </a:t>
            </a:r>
            <a:r>
              <a:rPr lang="en-US" sz="1050" dirty="0" err="1" smtClean="0"/>
              <a:t>Fedkiw</a:t>
            </a:r>
            <a:r>
              <a:rPr lang="en-US" sz="1050" dirty="0" smtClean="0"/>
              <a:t>, Stanford University</a:t>
            </a:r>
            <a:endParaRPr lang="pt-PT" sz="1050" dirty="0"/>
          </a:p>
        </p:txBody>
      </p:sp>
    </p:spTree>
    <p:extLst>
      <p:ext uri="{BB962C8B-B14F-4D97-AF65-F5344CB8AC3E}">
        <p14:creationId xmlns:p14="http://schemas.microsoft.com/office/powerpoint/2010/main" val="1901149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4"/>
          <p:cNvSpPr>
            <a:spLocks noGrp="1"/>
          </p:cNvSpPr>
          <p:nvPr>
            <p:ph type="ctrTitle"/>
          </p:nvPr>
        </p:nvSpPr>
        <p:spPr/>
        <p:txBody>
          <a:bodyPr/>
          <a:lstStyle/>
          <a:p>
            <a:r>
              <a:rPr lang="en-US" altLang="pt-PT" dirty="0" smtClean="0"/>
              <a:t>How do we get 2D images of a </a:t>
            </a:r>
            <a:r>
              <a:rPr lang="en-US" altLang="pt-PT" strike="sngStrike" dirty="0" smtClean="0"/>
              <a:t>real</a:t>
            </a:r>
            <a:r>
              <a:rPr lang="en-US" altLang="pt-PT" dirty="0" smtClean="0"/>
              <a:t> </a:t>
            </a:r>
            <a:r>
              <a:rPr lang="en-US" altLang="pt-PT" dirty="0" smtClean="0">
                <a:solidFill>
                  <a:srgbClr val="FF0000"/>
                </a:solidFill>
              </a:rPr>
              <a:t>synthetic</a:t>
            </a:r>
            <a:r>
              <a:rPr lang="en-US" altLang="pt-PT" dirty="0" smtClean="0"/>
              <a:t> 3D world?</a:t>
            </a:r>
          </a:p>
        </p:txBody>
      </p:sp>
      <p:sp>
        <p:nvSpPr>
          <p:cNvPr id="10243" name="Subtitle 5"/>
          <p:cNvSpPr>
            <a:spLocks noGrp="1"/>
          </p:cNvSpPr>
          <p:nvPr>
            <p:ph type="subTitle" idx="1"/>
          </p:nvPr>
        </p:nvSpPr>
        <p:spPr/>
        <p:txBody>
          <a:bodyPr/>
          <a:lstStyle/>
          <a:p>
            <a:endParaRPr lang="en-US" altLang="pt-PT" smtClean="0"/>
          </a:p>
        </p:txBody>
      </p:sp>
    </p:spTree>
    <p:extLst>
      <p:ext uri="{BB962C8B-B14F-4D97-AF65-F5344CB8AC3E}">
        <p14:creationId xmlns:p14="http://schemas.microsoft.com/office/powerpoint/2010/main" val="20064435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t-PT" dirty="0" err="1" smtClean="0"/>
              <a:t>How</a:t>
            </a:r>
            <a:r>
              <a:rPr lang="pt-PT" dirty="0" smtClean="0"/>
              <a:t> to </a:t>
            </a:r>
            <a:r>
              <a:rPr lang="pt-PT" dirty="0" err="1" smtClean="0"/>
              <a:t>colour</a:t>
            </a:r>
            <a:r>
              <a:rPr lang="pt-PT" dirty="0" smtClean="0"/>
              <a:t> a pixel?</a:t>
            </a:r>
            <a:endParaRPr lang="pt-PT" dirty="0"/>
          </a:p>
        </p:txBody>
      </p:sp>
      <p:sp>
        <p:nvSpPr>
          <p:cNvPr id="3" name="Footer Placeholder 2"/>
          <p:cNvSpPr>
            <a:spLocks noGrp="1"/>
          </p:cNvSpPr>
          <p:nvPr>
            <p:ph type="ftr" sz="quarter" idx="10"/>
          </p:nvPr>
        </p:nvSpPr>
        <p:spPr/>
        <p:txBody>
          <a:bodyPr/>
          <a:lstStyle/>
          <a:p>
            <a:pPr>
              <a:defRPr/>
            </a:pPr>
            <a:r>
              <a:rPr lang="pt-PT" smtClean="0"/>
              <a:t>SM 14/15 – T8 - Computer Graphics</a:t>
            </a:r>
            <a:endParaRPr lang="pt-PT"/>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739" y="1600200"/>
            <a:ext cx="640052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bwMode="auto">
          <a:xfrm>
            <a:off x="1259632" y="5627725"/>
            <a:ext cx="1440160" cy="497285"/>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PT" sz="24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7236296" y="5876367"/>
            <a:ext cx="1440160" cy="497285"/>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t-PT" sz="2400" b="0" i="0" u="none" strike="noStrike" cap="none" normalizeH="0" baseline="0" smtClean="0">
              <a:ln>
                <a:noFill/>
              </a:ln>
              <a:solidFill>
                <a:schemeClr val="tx1"/>
              </a:solidFill>
              <a:effectLst/>
              <a:latin typeface="Arial" charset="0"/>
            </a:endParaRPr>
          </a:p>
        </p:txBody>
      </p:sp>
      <p:sp>
        <p:nvSpPr>
          <p:cNvPr id="10" name="Rectangle 9"/>
          <p:cNvSpPr/>
          <p:nvPr/>
        </p:nvSpPr>
        <p:spPr>
          <a:xfrm>
            <a:off x="6407084" y="6405915"/>
            <a:ext cx="2629246" cy="253916"/>
          </a:xfrm>
          <a:prstGeom prst="rect">
            <a:avLst/>
          </a:prstGeom>
        </p:spPr>
        <p:txBody>
          <a:bodyPr wrap="none">
            <a:spAutoFit/>
          </a:bodyPr>
          <a:lstStyle/>
          <a:p>
            <a:r>
              <a:rPr lang="en-US" sz="1050" dirty="0" smtClean="0"/>
              <a:t>Slide by </a:t>
            </a:r>
            <a:r>
              <a:rPr lang="en-US" sz="1050" dirty="0"/>
              <a:t>Ron </a:t>
            </a:r>
            <a:r>
              <a:rPr lang="en-US" sz="1050" dirty="0" err="1" smtClean="0"/>
              <a:t>Fedkiw</a:t>
            </a:r>
            <a:r>
              <a:rPr lang="en-US" sz="1050" dirty="0" smtClean="0"/>
              <a:t>, Stanford University</a:t>
            </a:r>
            <a:endParaRPr lang="pt-PT" sz="1050" dirty="0"/>
          </a:p>
        </p:txBody>
      </p:sp>
    </p:spTree>
    <p:extLst>
      <p:ext uri="{BB962C8B-B14F-4D97-AF65-F5344CB8AC3E}">
        <p14:creationId xmlns:p14="http://schemas.microsoft.com/office/powerpoint/2010/main" val="21403934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Irradiance</a:t>
            </a:r>
            <a:endParaRPr lang="pt-PT"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5959" y="1340768"/>
            <a:ext cx="7694915" cy="4785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407084" y="6405915"/>
            <a:ext cx="2629246" cy="253916"/>
          </a:xfrm>
          <a:prstGeom prst="rect">
            <a:avLst/>
          </a:prstGeom>
        </p:spPr>
        <p:txBody>
          <a:bodyPr wrap="none">
            <a:spAutoFit/>
          </a:bodyPr>
          <a:lstStyle/>
          <a:p>
            <a:r>
              <a:rPr lang="en-US" sz="1050" dirty="0" smtClean="0"/>
              <a:t>Slide by </a:t>
            </a:r>
            <a:r>
              <a:rPr lang="en-US" sz="1050" dirty="0"/>
              <a:t>Ron </a:t>
            </a:r>
            <a:r>
              <a:rPr lang="en-US" sz="1050" dirty="0" err="1" smtClean="0"/>
              <a:t>Fedkiw</a:t>
            </a:r>
            <a:r>
              <a:rPr lang="en-US" sz="1050" dirty="0" smtClean="0"/>
              <a:t>, Stanford University</a:t>
            </a:r>
            <a:endParaRPr lang="pt-PT" sz="1050" dirty="0"/>
          </a:p>
        </p:txBody>
      </p:sp>
    </p:spTree>
    <p:extLst>
      <p:ext uri="{BB962C8B-B14F-4D97-AF65-F5344CB8AC3E}">
        <p14:creationId xmlns:p14="http://schemas.microsoft.com/office/powerpoint/2010/main" val="11830262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3102" y="3102562"/>
            <a:ext cx="8327055" cy="1306342"/>
          </a:xfrm>
          <a:prstGeom prst="rect">
            <a:avLst/>
          </a:prstGeom>
          <a:solidFill>
            <a:srgbClr val="94BD5E"/>
          </a:solidFill>
          <a:ln w="0">
            <a:solidFill>
              <a:srgbClr val="000000"/>
            </a:solidFill>
            <a:prstDash val="solid"/>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3" name="TextBox 2"/>
          <p:cNvSpPr txBox="1"/>
          <p:nvPr/>
        </p:nvSpPr>
        <p:spPr>
          <a:xfrm>
            <a:off x="721678" y="156434"/>
            <a:ext cx="7442101" cy="690402"/>
          </a:xfrm>
          <a:prstGeom prst="rect">
            <a:avLst/>
          </a:prstGeom>
          <a:noFill/>
          <a:ln>
            <a:noFill/>
          </a:ln>
        </p:spPr>
        <p:txBody>
          <a:bodyPr vert="horz" lIns="81639" tIns="40820" rIns="81639" bIns="40820" compatLnSpc="0"/>
          <a:lstStyle/>
          <a:p>
            <a:pPr hangingPunct="0">
              <a:spcBef>
                <a:spcPts val="0"/>
              </a:spcBef>
              <a:spcAft>
                <a:spcPts val="0"/>
              </a:spcAft>
            </a:pPr>
            <a:r>
              <a:rPr lang="en-US" sz="4000">
                <a:solidFill>
                  <a:srgbClr val="000000"/>
                </a:solidFill>
                <a:latin typeface="Futura Lt BT" pitchFamily="34"/>
                <a:ea typeface="Arial-BoldMT" pitchFamily="2"/>
                <a:cs typeface="Arial-BoldMT" pitchFamily="2"/>
              </a:rPr>
              <a:t>some basics you MUST know</a:t>
            </a:r>
          </a:p>
        </p:txBody>
      </p:sp>
      <p:sp>
        <p:nvSpPr>
          <p:cNvPr id="4" name="Straight Connector 3"/>
          <p:cNvSpPr/>
          <p:nvPr/>
        </p:nvSpPr>
        <p:spPr>
          <a:xfrm>
            <a:off x="751394" y="914765"/>
            <a:ext cx="8163780" cy="0"/>
          </a:xfrm>
          <a:prstGeom prst="line">
            <a:avLst/>
          </a:prstGeom>
          <a:noFill/>
          <a:ln w="36000">
            <a:solidFill>
              <a:srgbClr val="000000"/>
            </a:solidFill>
            <a:prstDash val="solid"/>
          </a:ln>
        </p:spPr>
        <p:txBody>
          <a:bodyPr vert="horz" lIns="97967" tIns="57147" rIns="97967" bIns="57147"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5" name="TextBox 4"/>
          <p:cNvSpPr txBox="1"/>
          <p:nvPr/>
        </p:nvSpPr>
        <p:spPr>
          <a:xfrm>
            <a:off x="762496" y="1012741"/>
            <a:ext cx="7728160" cy="550950"/>
          </a:xfrm>
          <a:prstGeom prst="rect">
            <a:avLst/>
          </a:prstGeom>
          <a:noFill/>
          <a:ln>
            <a:noFill/>
          </a:ln>
        </p:spPr>
        <p:txBody>
          <a:bodyPr vert="horz" lIns="81639" tIns="40820" rIns="81639" bIns="40820" compatLnSpc="0"/>
          <a:lstStyle/>
          <a:p>
            <a:pPr hangingPunct="0">
              <a:spcBef>
                <a:spcPts val="771"/>
              </a:spcBef>
              <a:spcAft>
                <a:spcPts val="0"/>
              </a:spcAft>
            </a:pPr>
            <a:r>
              <a:rPr lang="en-US" sz="3100">
                <a:solidFill>
                  <a:srgbClr val="FFFFFF"/>
                </a:solidFill>
                <a:latin typeface="Futura Lt BT" pitchFamily="34"/>
                <a:ea typeface="ArialMT" pitchFamily="34"/>
                <a:cs typeface="ArialMT" pitchFamily="34"/>
              </a:rPr>
              <a:t>day 1:</a:t>
            </a:r>
          </a:p>
        </p:txBody>
      </p:sp>
      <p:sp>
        <p:nvSpPr>
          <p:cNvPr id="6" name="TextBox 5"/>
          <p:cNvSpPr txBox="1"/>
          <p:nvPr/>
        </p:nvSpPr>
        <p:spPr>
          <a:xfrm>
            <a:off x="754332" y="947424"/>
            <a:ext cx="8062549" cy="5061748"/>
          </a:xfrm>
          <a:prstGeom prst="rect">
            <a:avLst/>
          </a:prstGeom>
          <a:noFill/>
          <a:ln>
            <a:noFill/>
          </a:ln>
        </p:spPr>
        <p:txBody>
          <a:bodyPr vert="horz" lIns="81639" tIns="40820" rIns="81639" bIns="40820" compatLnSpc="0"/>
          <a:lstStyle/>
          <a:p>
            <a:pPr hangingPunct="0">
              <a:spcBef>
                <a:spcPts val="0"/>
              </a:spcBef>
              <a:spcAft>
                <a:spcPts val="0"/>
              </a:spcAft>
            </a:pPr>
            <a:r>
              <a:rPr lang="en-US" sz="2900" b="1" u="sng">
                <a:solidFill>
                  <a:srgbClr val="000000"/>
                </a:solidFill>
                <a:latin typeface="Calibri" pitchFamily="34"/>
                <a:ea typeface="Arial-BoldMT" pitchFamily="2"/>
                <a:cs typeface="Arial-BoldMT" pitchFamily="2"/>
              </a:rPr>
              <a:t>Types of Lights</a:t>
            </a:r>
          </a:p>
          <a:p>
            <a:pPr hangingPunct="0">
              <a:spcBef>
                <a:spcPts val="0"/>
              </a:spcBef>
              <a:spcAft>
                <a:spcPts val="0"/>
              </a:spcAft>
            </a:pPr>
            <a:endParaRPr lang="en-US" sz="2300">
              <a:solidFill>
                <a:srgbClr val="000000"/>
              </a:solidFill>
              <a:latin typeface="Calibri" pitchFamily="34"/>
              <a:ea typeface="Arial-BoldMT" pitchFamily="2"/>
              <a:cs typeface="Arial-BoldMT" pitchFamily="2"/>
            </a:endParaRPr>
          </a:p>
          <a:p>
            <a:pPr hangingPunct="0">
              <a:spcBef>
                <a:spcPts val="0"/>
              </a:spcBef>
              <a:spcAft>
                <a:spcPts val="0"/>
              </a:spcAft>
            </a:pPr>
            <a:r>
              <a:rPr lang="en-US" sz="2300" b="1">
                <a:solidFill>
                  <a:srgbClr val="000000"/>
                </a:solidFill>
                <a:latin typeface="Calibri" pitchFamily="34"/>
                <a:ea typeface="Arial-BoldMT" pitchFamily="2"/>
                <a:cs typeface="Arial-BoldMT" pitchFamily="2"/>
              </a:rPr>
              <a:t>1. Ambient</a:t>
            </a:r>
          </a:p>
          <a:p>
            <a:pPr hangingPunct="0">
              <a:spcBef>
                <a:spcPts val="0"/>
              </a:spcBef>
              <a:spcAft>
                <a:spcPts val="0"/>
              </a:spcAft>
            </a:pPr>
            <a:r>
              <a:rPr lang="en-US" sz="2300" b="1">
                <a:solidFill>
                  <a:srgbClr val="000000"/>
                </a:solidFill>
                <a:latin typeface="Calibri" pitchFamily="34"/>
                <a:ea typeface="Arial-BoldMT" pitchFamily="2"/>
                <a:cs typeface="Arial-BoldMT" pitchFamily="2"/>
              </a:rPr>
              <a:t>2. Diffuse</a:t>
            </a:r>
          </a:p>
          <a:p>
            <a:pPr hangingPunct="0">
              <a:spcBef>
                <a:spcPts val="0"/>
              </a:spcBef>
              <a:spcAft>
                <a:spcPts val="0"/>
              </a:spcAft>
            </a:pPr>
            <a:r>
              <a:rPr lang="en-US" sz="2300" b="1">
                <a:solidFill>
                  <a:srgbClr val="000000"/>
                </a:solidFill>
                <a:latin typeface="Calibri" pitchFamily="34"/>
                <a:ea typeface="Arial-BoldMT" pitchFamily="2"/>
                <a:cs typeface="Arial-BoldMT" pitchFamily="2"/>
              </a:rPr>
              <a:t>3. Specular</a:t>
            </a:r>
            <a:br>
              <a:rPr lang="en-US" sz="2300" b="1">
                <a:solidFill>
                  <a:srgbClr val="000000"/>
                </a:solidFill>
                <a:latin typeface="Calibri" pitchFamily="34"/>
                <a:ea typeface="Arial-BoldMT" pitchFamily="2"/>
                <a:cs typeface="Arial-BoldMT" pitchFamily="2"/>
              </a:rPr>
            </a:br>
            <a:endParaRPr lang="en-US" sz="2300" b="1">
              <a:solidFill>
                <a:srgbClr val="000000"/>
              </a:solidFill>
              <a:latin typeface="Calibri" pitchFamily="34"/>
              <a:ea typeface="Arial-BoldMT" pitchFamily="2"/>
              <a:cs typeface="Arial-BoldMT" pitchFamily="2"/>
            </a:endParaRPr>
          </a:p>
          <a:p>
            <a:pPr hangingPunct="0">
              <a:spcBef>
                <a:spcPts val="0"/>
              </a:spcBef>
              <a:spcAft>
                <a:spcPts val="0"/>
              </a:spcAft>
            </a:pPr>
            <a:r>
              <a:rPr lang="en-US" sz="2300" b="1">
                <a:solidFill>
                  <a:srgbClr val="000000"/>
                </a:solidFill>
                <a:latin typeface="Calibri" pitchFamily="34"/>
                <a:ea typeface="Arial-BoldMT" pitchFamily="2"/>
                <a:cs typeface="Arial-BoldMT" pitchFamily="2"/>
              </a:rPr>
              <a:t>4. Emissive: </a:t>
            </a:r>
            <a:r>
              <a:rPr lang="en-US" sz="2300">
                <a:solidFill>
                  <a:srgbClr val="000000"/>
                </a:solidFill>
                <a:latin typeface="Calibri" pitchFamily="34"/>
                <a:ea typeface="Arial-BoldMT" pitchFamily="2"/>
                <a:cs typeface="Arial-BoldMT" pitchFamily="2"/>
              </a:rPr>
              <a:t>color of a surface adds intensity to the object, but is unaffected by any light sources. Does not introduce any additional light into the overall scene.</a:t>
            </a:r>
          </a:p>
        </p:txBody>
      </p:sp>
      <p:sp>
        <p:nvSpPr>
          <p:cNvPr id="7" name="TextBox 6"/>
          <p:cNvSpPr txBox="1"/>
          <p:nvPr/>
        </p:nvSpPr>
        <p:spPr>
          <a:xfrm>
            <a:off x="2730295" y="6597027"/>
            <a:ext cx="3800728" cy="314828"/>
          </a:xfrm>
          <a:prstGeom prst="rect">
            <a:avLst/>
          </a:prstGeom>
          <a:noFill/>
          <a:ln>
            <a:noFill/>
          </a:ln>
        </p:spPr>
        <p:txBody>
          <a:bodyPr vert="horz" lIns="81639" tIns="40820" rIns="81639" bIns="40820" compatLnSpc="0"/>
          <a:lstStyle/>
          <a:p>
            <a:pPr hangingPunct="0">
              <a:spcBef>
                <a:spcPts val="0"/>
              </a:spcBef>
              <a:spcAft>
                <a:spcPts val="0"/>
              </a:spcAft>
            </a:pPr>
            <a:r>
              <a:rPr lang="en-US" sz="1100">
                <a:solidFill>
                  <a:srgbClr val="666666"/>
                </a:solidFill>
                <a:latin typeface="Arial" pitchFamily="18"/>
                <a:ea typeface="MS Gothic" pitchFamily="2"/>
                <a:cs typeface="Tahoma" pitchFamily="2"/>
              </a:rPr>
              <a:t>Images: http://xoax.net/comp/sci/graphics3D/BasLocIll.php</a:t>
            </a:r>
          </a:p>
        </p:txBody>
      </p:sp>
      <p:sp>
        <p:nvSpPr>
          <p:cNvPr id="8" name="Footer Placeholder 7"/>
          <p:cNvSpPr>
            <a:spLocks noGrp="1"/>
          </p:cNvSpPr>
          <p:nvPr>
            <p:ph type="ftr" sz="quarter" idx="10"/>
          </p:nvPr>
        </p:nvSpPr>
        <p:spPr/>
        <p:txBody>
          <a:bodyPr/>
          <a:lstStyle/>
          <a:p>
            <a:pPr>
              <a:defRPr/>
            </a:pPr>
            <a:r>
              <a:rPr lang="en-US" smtClean="0"/>
              <a:t>SM 14/15 – T8 - Computer Graphics</a:t>
            </a:r>
            <a:endParaRPr lang="pt-PT"/>
          </a:p>
        </p:txBody>
      </p:sp>
    </p:spTree>
    <p:extLst>
      <p:ext uri="{BB962C8B-B14F-4D97-AF65-F5344CB8AC3E}">
        <p14:creationId xmlns:p14="http://schemas.microsoft.com/office/powerpoint/2010/main" val="1906467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pt-PT" dirty="0" err="1" smtClean="0"/>
              <a:t>Ambient</a:t>
            </a:r>
            <a:r>
              <a:rPr lang="pt-PT" dirty="0" smtClean="0"/>
              <a:t> Light</a:t>
            </a:r>
            <a:endParaRPr lang="pt-PT" dirty="0"/>
          </a:p>
        </p:txBody>
      </p:sp>
      <p:sp>
        <p:nvSpPr>
          <p:cNvPr id="4" name="Subtitle 3"/>
          <p:cNvSpPr>
            <a:spLocks noGrp="1"/>
          </p:cNvSpPr>
          <p:nvPr>
            <p:ph type="subTitle" idx="1"/>
          </p:nvPr>
        </p:nvSpPr>
        <p:spPr/>
        <p:txBody>
          <a:bodyPr/>
          <a:lstStyle/>
          <a:p>
            <a:endParaRPr lang="pt-PT"/>
          </a:p>
        </p:txBody>
      </p:sp>
    </p:spTree>
    <p:extLst>
      <p:ext uri="{BB962C8B-B14F-4D97-AF65-F5344CB8AC3E}">
        <p14:creationId xmlns:p14="http://schemas.microsoft.com/office/powerpoint/2010/main" val="16500214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aight Connector 1"/>
          <p:cNvSpPr/>
          <p:nvPr/>
        </p:nvSpPr>
        <p:spPr>
          <a:xfrm>
            <a:off x="751394" y="915092"/>
            <a:ext cx="8163780" cy="0"/>
          </a:xfrm>
          <a:prstGeom prst="line">
            <a:avLst/>
          </a:prstGeom>
          <a:noFill/>
          <a:ln w="36000">
            <a:solidFill>
              <a:srgbClr val="000000"/>
            </a:solidFill>
            <a:prstDash val="solid"/>
          </a:ln>
        </p:spPr>
        <p:txBody>
          <a:bodyPr vert="horz" lIns="97967" tIns="57147" rIns="97967" bIns="57147"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3" name="TextBox 2"/>
          <p:cNvSpPr txBox="1"/>
          <p:nvPr/>
        </p:nvSpPr>
        <p:spPr>
          <a:xfrm>
            <a:off x="689023" y="156761"/>
            <a:ext cx="7964583" cy="648925"/>
          </a:xfrm>
          <a:prstGeom prst="rect">
            <a:avLst/>
          </a:prstGeom>
          <a:noFill/>
          <a:ln>
            <a:noFill/>
          </a:ln>
        </p:spPr>
        <p:txBody>
          <a:bodyPr vert="horz" lIns="81639" tIns="40820" rIns="81639" bIns="40820" compatLnSpc="0"/>
          <a:lstStyle/>
          <a:p>
            <a:pPr hangingPunct="0">
              <a:spcBef>
                <a:spcPts val="0"/>
              </a:spcBef>
              <a:spcAft>
                <a:spcPts val="0"/>
              </a:spcAft>
            </a:pPr>
            <a:r>
              <a:rPr lang="en-US" sz="4000">
                <a:solidFill>
                  <a:srgbClr val="000000"/>
                </a:solidFill>
                <a:latin typeface="Futura Lt BT" pitchFamily="34"/>
                <a:ea typeface="Arial-BoldMT" pitchFamily="2"/>
                <a:cs typeface="Arial-BoldMT" pitchFamily="2"/>
              </a:rPr>
              <a:t>ambient light</a:t>
            </a:r>
          </a:p>
        </p:txBody>
      </p:sp>
      <p:sp>
        <p:nvSpPr>
          <p:cNvPr id="4" name="TextBox 3"/>
          <p:cNvSpPr txBox="1"/>
          <p:nvPr/>
        </p:nvSpPr>
        <p:spPr>
          <a:xfrm>
            <a:off x="587792" y="1340633"/>
            <a:ext cx="8229090" cy="2774670"/>
          </a:xfrm>
          <a:prstGeom prst="rect">
            <a:avLst/>
          </a:prstGeom>
          <a:noFill/>
          <a:ln>
            <a:noFill/>
          </a:ln>
        </p:spPr>
        <p:txBody>
          <a:bodyPr vert="horz" lIns="0" tIns="0" rIns="0" bIns="0" compatLnSpc="0"/>
          <a:lstStyle/>
          <a:p>
            <a:pPr hangingPunct="0">
              <a:spcBef>
                <a:spcPts val="797"/>
              </a:spcBef>
              <a:spcAft>
                <a:spcPts val="797"/>
              </a:spcAft>
            </a:pPr>
            <a:r>
              <a:rPr lang="x-none" sz="3600">
                <a:latin typeface="Futura Lt BT" pitchFamily="34"/>
                <a:ea typeface="Arial-BoldMT" pitchFamily="2"/>
                <a:cs typeface="Arial-BoldMT" pitchFamily="2"/>
              </a:rPr>
              <a:t>. light that doesn't come from any direction</a:t>
            </a:r>
          </a:p>
          <a:p>
            <a:pPr hangingPunct="0">
              <a:spcBef>
                <a:spcPts val="797"/>
              </a:spcBef>
              <a:spcAft>
                <a:spcPts val="797"/>
              </a:spcAft>
            </a:pPr>
            <a:endParaRPr lang="x-none" sz="3600">
              <a:latin typeface="Futura Lt BT" pitchFamily="34"/>
              <a:ea typeface="Arial-BoldMT" pitchFamily="2"/>
              <a:cs typeface="Arial-BoldMT" pitchFamily="2"/>
            </a:endParaRPr>
          </a:p>
          <a:p>
            <a:pPr hangingPunct="0">
              <a:spcBef>
                <a:spcPts val="797"/>
              </a:spcBef>
              <a:spcAft>
                <a:spcPts val="797"/>
              </a:spcAft>
            </a:pPr>
            <a:r>
              <a:rPr lang="x-none" sz="3600">
                <a:latin typeface="Futura Lt BT" pitchFamily="34"/>
                <a:ea typeface="Arial-BoldMT" pitchFamily="2"/>
                <a:cs typeface="Arial-BoldMT" pitchFamily="2"/>
              </a:rPr>
              <a:t>. objects are evenly lit on all surfaces in all directions</a:t>
            </a:r>
          </a:p>
        </p:txBody>
      </p:sp>
      <p:pic>
        <p:nvPicPr>
          <p:cNvPr id="5" name="Picture 4"/>
          <p:cNvPicPr>
            <a:picLocks noChangeAspect="1"/>
          </p:cNvPicPr>
          <p:nvPr/>
        </p:nvPicPr>
        <p:blipFill>
          <a:blip r:embed="rId3">
            <a:lum/>
            <a:alphaModFix/>
          </a:blip>
          <a:srcRect r="75296" b="16634"/>
          <a:stretch>
            <a:fillRect/>
          </a:stretch>
        </p:blipFill>
        <p:spPr>
          <a:xfrm>
            <a:off x="3291636" y="4402699"/>
            <a:ext cx="2096459" cy="1965718"/>
          </a:xfrm>
          <a:prstGeom prst="rect">
            <a:avLst/>
          </a:prstGeom>
          <a:noFill/>
          <a:ln>
            <a:noFill/>
          </a:ln>
        </p:spPr>
      </p:pic>
      <p:sp>
        <p:nvSpPr>
          <p:cNvPr id="6" name="Footer Placeholder 5"/>
          <p:cNvSpPr>
            <a:spLocks noGrp="1"/>
          </p:cNvSpPr>
          <p:nvPr>
            <p:ph type="ftr" sz="quarter" idx="10"/>
          </p:nvPr>
        </p:nvSpPr>
        <p:spPr/>
        <p:txBody>
          <a:bodyPr/>
          <a:lstStyle/>
          <a:p>
            <a:pPr>
              <a:defRPr/>
            </a:pPr>
            <a:r>
              <a:rPr lang="pt-PT" smtClean="0"/>
              <a:t>SM 14/15 – T8 - Computer Graphics</a:t>
            </a:r>
            <a:endParaRPr lang="pt-PT"/>
          </a:p>
        </p:txBody>
      </p:sp>
    </p:spTree>
    <p:extLst>
      <p:ext uri="{BB962C8B-B14F-4D97-AF65-F5344CB8AC3E}">
        <p14:creationId xmlns:p14="http://schemas.microsoft.com/office/powerpoint/2010/main" val="3285477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aight Connector 1"/>
          <p:cNvSpPr/>
          <p:nvPr/>
        </p:nvSpPr>
        <p:spPr>
          <a:xfrm>
            <a:off x="751394" y="915092"/>
            <a:ext cx="8163780" cy="0"/>
          </a:xfrm>
          <a:prstGeom prst="line">
            <a:avLst/>
          </a:prstGeom>
          <a:noFill/>
          <a:ln w="36000">
            <a:solidFill>
              <a:srgbClr val="000000"/>
            </a:solidFill>
            <a:prstDash val="solid"/>
          </a:ln>
        </p:spPr>
        <p:txBody>
          <a:bodyPr vert="horz" lIns="97967" tIns="57147" rIns="97967" bIns="57147"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3" name="TextBox 2"/>
          <p:cNvSpPr txBox="1"/>
          <p:nvPr/>
        </p:nvSpPr>
        <p:spPr>
          <a:xfrm>
            <a:off x="689023" y="156761"/>
            <a:ext cx="7964583" cy="648925"/>
          </a:xfrm>
          <a:prstGeom prst="rect">
            <a:avLst/>
          </a:prstGeom>
          <a:noFill/>
          <a:ln>
            <a:noFill/>
          </a:ln>
        </p:spPr>
        <p:txBody>
          <a:bodyPr vert="horz" lIns="81639" tIns="40820" rIns="81639" bIns="40820" compatLnSpc="0"/>
          <a:lstStyle/>
          <a:p>
            <a:pPr hangingPunct="0">
              <a:spcBef>
                <a:spcPts val="0"/>
              </a:spcBef>
              <a:spcAft>
                <a:spcPts val="0"/>
              </a:spcAft>
            </a:pPr>
            <a:r>
              <a:rPr lang="en-US" sz="4000">
                <a:solidFill>
                  <a:srgbClr val="000000"/>
                </a:solidFill>
                <a:latin typeface="Futura Lt BT" pitchFamily="34"/>
                <a:ea typeface="Arial-BoldMT" pitchFamily="2"/>
                <a:cs typeface="Arial-BoldMT" pitchFamily="2"/>
              </a:rPr>
              <a:t>ambient light</a:t>
            </a:r>
          </a:p>
        </p:txBody>
      </p:sp>
      <p:sp>
        <p:nvSpPr>
          <p:cNvPr id="4" name="TextBox 3"/>
          <p:cNvSpPr txBox="1"/>
          <p:nvPr/>
        </p:nvSpPr>
        <p:spPr>
          <a:xfrm>
            <a:off x="653102" y="1216204"/>
            <a:ext cx="8229090" cy="1543443"/>
          </a:xfrm>
          <a:prstGeom prst="rect">
            <a:avLst/>
          </a:prstGeom>
          <a:noFill/>
          <a:ln>
            <a:noFill/>
          </a:ln>
        </p:spPr>
        <p:txBody>
          <a:bodyPr vert="horz" lIns="0" tIns="0" rIns="0" bIns="0" compatLnSpc="0"/>
          <a:lstStyle/>
          <a:p>
            <a:pPr hangingPunct="0">
              <a:spcBef>
                <a:spcPts val="797"/>
              </a:spcBef>
              <a:spcAft>
                <a:spcPts val="797"/>
              </a:spcAft>
            </a:pPr>
            <a:r>
              <a:rPr lang="x-none" sz="3600">
                <a:latin typeface="Futura Lt BT" pitchFamily="34"/>
                <a:ea typeface="Arial-BoldMT" pitchFamily="2"/>
                <a:cs typeface="Arial-BoldMT" pitchFamily="2"/>
              </a:rPr>
              <a:t>. has a source, but rays of light bounce around the scene and become directionless</a:t>
            </a:r>
          </a:p>
        </p:txBody>
      </p:sp>
      <p:sp>
        <p:nvSpPr>
          <p:cNvPr id="5" name="Straight Connector 4"/>
          <p:cNvSpPr/>
          <p:nvPr/>
        </p:nvSpPr>
        <p:spPr>
          <a:xfrm>
            <a:off x="653102" y="5713984"/>
            <a:ext cx="4408441" cy="0"/>
          </a:xfrm>
          <a:prstGeom prst="line">
            <a:avLst/>
          </a:prstGeom>
          <a:noFill/>
          <a:ln w="72000">
            <a:solidFill>
              <a:srgbClr val="000000"/>
            </a:solidFill>
            <a:prstDash val="solid"/>
          </a:ln>
        </p:spPr>
        <p:txBody>
          <a:bodyPr vert="horz" lIns="114295" tIns="73475" rIns="114295" bIns="73475"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6" name="Straight Connector 5"/>
          <p:cNvSpPr/>
          <p:nvPr/>
        </p:nvSpPr>
        <p:spPr>
          <a:xfrm>
            <a:off x="653102" y="4081057"/>
            <a:ext cx="979654" cy="1632927"/>
          </a:xfrm>
          <a:prstGeom prst="line">
            <a:avLst/>
          </a:prstGeom>
          <a:noFill/>
          <a:ln w="0">
            <a:solidFill>
              <a:srgbClr val="000000"/>
            </a:solidFill>
            <a:prstDash val="solid"/>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7" name="Straight Connector 6"/>
          <p:cNvSpPr/>
          <p:nvPr/>
        </p:nvSpPr>
        <p:spPr>
          <a:xfrm>
            <a:off x="2089927" y="4081057"/>
            <a:ext cx="979654" cy="1632927"/>
          </a:xfrm>
          <a:prstGeom prst="line">
            <a:avLst/>
          </a:prstGeom>
          <a:noFill/>
          <a:ln w="0">
            <a:solidFill>
              <a:srgbClr val="000000"/>
            </a:solidFill>
            <a:prstDash val="solid"/>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8" name="Straight Connector 7"/>
          <p:cNvSpPr/>
          <p:nvPr/>
        </p:nvSpPr>
        <p:spPr>
          <a:xfrm>
            <a:off x="3396132" y="4081057"/>
            <a:ext cx="979654" cy="1632927"/>
          </a:xfrm>
          <a:prstGeom prst="line">
            <a:avLst/>
          </a:prstGeom>
          <a:noFill/>
          <a:ln w="0">
            <a:solidFill>
              <a:srgbClr val="000000"/>
            </a:solidFill>
            <a:prstDash val="solid"/>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9" name="Straight Connector 8"/>
          <p:cNvSpPr/>
          <p:nvPr/>
        </p:nvSpPr>
        <p:spPr>
          <a:xfrm flipV="1">
            <a:off x="1567446" y="5387399"/>
            <a:ext cx="489827" cy="326585"/>
          </a:xfrm>
          <a:prstGeom prst="line">
            <a:avLst/>
          </a:prstGeom>
          <a:noFill/>
          <a:ln w="0">
            <a:solidFill>
              <a:srgbClr val="00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10" name="Straight Connector 9"/>
          <p:cNvSpPr/>
          <p:nvPr/>
        </p:nvSpPr>
        <p:spPr>
          <a:xfrm flipV="1">
            <a:off x="3004270" y="5387399"/>
            <a:ext cx="489827" cy="326585"/>
          </a:xfrm>
          <a:prstGeom prst="line">
            <a:avLst/>
          </a:prstGeom>
          <a:noFill/>
          <a:ln w="0">
            <a:solidFill>
              <a:srgbClr val="00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11" name="Straight Connector 10"/>
          <p:cNvSpPr/>
          <p:nvPr/>
        </p:nvSpPr>
        <p:spPr>
          <a:xfrm flipV="1">
            <a:off x="4310475" y="5387399"/>
            <a:ext cx="489827" cy="326585"/>
          </a:xfrm>
          <a:prstGeom prst="line">
            <a:avLst/>
          </a:prstGeom>
          <a:noFill/>
          <a:ln w="0">
            <a:solidFill>
              <a:srgbClr val="00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12" name="TextBox 11"/>
          <p:cNvSpPr txBox="1"/>
          <p:nvPr/>
        </p:nvSpPr>
        <p:spPr>
          <a:xfrm>
            <a:off x="422231" y="2924944"/>
            <a:ext cx="3659658" cy="553562"/>
          </a:xfrm>
          <a:prstGeom prst="rect">
            <a:avLst/>
          </a:prstGeom>
          <a:noFill/>
          <a:ln>
            <a:noFill/>
          </a:ln>
        </p:spPr>
        <p:txBody>
          <a:bodyPr vert="horz" lIns="0" tIns="0" rIns="0" bIns="0" compatLnSpc="0"/>
          <a:lstStyle/>
          <a:p>
            <a:pPr hangingPunct="0">
              <a:spcBef>
                <a:spcPts val="797"/>
              </a:spcBef>
              <a:spcAft>
                <a:spcPts val="797"/>
              </a:spcAft>
            </a:pPr>
            <a:r>
              <a:rPr lang="x-none" sz="2700">
                <a:latin typeface="Futura Lt BT" pitchFamily="34"/>
                <a:ea typeface="Arial-BoldMT" pitchFamily="2"/>
                <a:cs typeface="Arial-BoldMT" pitchFamily="2"/>
              </a:rPr>
              <a:t>ambient light source</a:t>
            </a:r>
          </a:p>
        </p:txBody>
      </p:sp>
      <p:sp>
        <p:nvSpPr>
          <p:cNvPr id="13" name="TextBox 12"/>
          <p:cNvSpPr txBox="1"/>
          <p:nvPr/>
        </p:nvSpPr>
        <p:spPr>
          <a:xfrm>
            <a:off x="422558" y="3578442"/>
            <a:ext cx="3659658" cy="553562"/>
          </a:xfrm>
          <a:prstGeom prst="rect">
            <a:avLst/>
          </a:prstGeom>
          <a:noFill/>
          <a:ln>
            <a:noFill/>
          </a:ln>
        </p:spPr>
        <p:txBody>
          <a:bodyPr vert="horz" lIns="0" tIns="0" rIns="0" bIns="0" compatLnSpc="0"/>
          <a:lstStyle/>
          <a:p>
            <a:pPr hangingPunct="0">
              <a:spcBef>
                <a:spcPts val="797"/>
              </a:spcBef>
              <a:spcAft>
                <a:spcPts val="797"/>
              </a:spcAft>
            </a:pPr>
            <a:r>
              <a:rPr lang="x-none" sz="2700" b="1">
                <a:latin typeface="Futura Lt BT" pitchFamily="34"/>
                <a:ea typeface="Arial-BoldMT" pitchFamily="2"/>
                <a:cs typeface="Arial-BoldMT" pitchFamily="2"/>
              </a:rPr>
              <a:t> R            G           B</a:t>
            </a:r>
          </a:p>
        </p:txBody>
      </p:sp>
      <p:sp>
        <p:nvSpPr>
          <p:cNvPr id="14" name="TextBox 13"/>
          <p:cNvSpPr txBox="1"/>
          <p:nvPr/>
        </p:nvSpPr>
        <p:spPr>
          <a:xfrm>
            <a:off x="847400" y="4199281"/>
            <a:ext cx="4606004" cy="553562"/>
          </a:xfrm>
          <a:prstGeom prst="rect">
            <a:avLst/>
          </a:prstGeom>
          <a:noFill/>
          <a:ln>
            <a:noFill/>
          </a:ln>
        </p:spPr>
        <p:txBody>
          <a:bodyPr vert="horz" lIns="0" tIns="0" rIns="0" bIns="0" compatLnSpc="0"/>
          <a:lstStyle/>
          <a:p>
            <a:pPr hangingPunct="0">
              <a:spcBef>
                <a:spcPts val="797"/>
              </a:spcBef>
              <a:spcAft>
                <a:spcPts val="797"/>
              </a:spcAft>
            </a:pPr>
            <a:r>
              <a:rPr lang="x-none" sz="1800">
                <a:latin typeface="Futura Lt BT" pitchFamily="34"/>
                <a:ea typeface="Arial-BoldMT" pitchFamily="2"/>
                <a:cs typeface="Arial-BoldMT" pitchFamily="2"/>
              </a:rPr>
              <a:t> .5 intensity       .5 intensity     .5 intensity</a:t>
            </a:r>
          </a:p>
        </p:txBody>
      </p:sp>
      <p:sp>
        <p:nvSpPr>
          <p:cNvPr id="15" name="TextBox 14"/>
          <p:cNvSpPr txBox="1"/>
          <p:nvPr/>
        </p:nvSpPr>
        <p:spPr>
          <a:xfrm>
            <a:off x="1239589" y="5799875"/>
            <a:ext cx="3658679" cy="553562"/>
          </a:xfrm>
          <a:prstGeom prst="rect">
            <a:avLst/>
          </a:prstGeom>
          <a:noFill/>
          <a:ln>
            <a:noFill/>
          </a:ln>
        </p:spPr>
        <p:txBody>
          <a:bodyPr vert="horz" lIns="0" tIns="0" rIns="0" bIns="0" compatLnSpc="0"/>
          <a:lstStyle/>
          <a:p>
            <a:pPr hangingPunct="0">
              <a:spcBef>
                <a:spcPts val="797"/>
              </a:spcBef>
              <a:spcAft>
                <a:spcPts val="797"/>
              </a:spcAft>
            </a:pPr>
            <a:r>
              <a:rPr lang="x-none" sz="1800">
                <a:latin typeface="Futura Lt BT" pitchFamily="34"/>
                <a:ea typeface="Arial-BoldMT" pitchFamily="2"/>
                <a:cs typeface="Arial-BoldMT" pitchFamily="2"/>
              </a:rPr>
              <a:t>material "ambient" color (.5, 1, .5)</a:t>
            </a:r>
          </a:p>
        </p:txBody>
      </p:sp>
      <p:sp>
        <p:nvSpPr>
          <p:cNvPr id="16" name="Footer Placeholder 15"/>
          <p:cNvSpPr>
            <a:spLocks noGrp="1"/>
          </p:cNvSpPr>
          <p:nvPr>
            <p:ph type="ftr" sz="quarter" idx="10"/>
          </p:nvPr>
        </p:nvSpPr>
        <p:spPr/>
        <p:txBody>
          <a:bodyPr/>
          <a:lstStyle/>
          <a:p>
            <a:pPr>
              <a:defRPr/>
            </a:pPr>
            <a:r>
              <a:rPr lang="pt-PT" smtClean="0"/>
              <a:t>SM 14/15 – T8 - Computer Graphics</a:t>
            </a:r>
            <a:endParaRPr lang="pt-PT"/>
          </a:p>
        </p:txBody>
      </p:sp>
    </p:spTree>
    <p:extLst>
      <p:ext uri="{BB962C8B-B14F-4D97-AF65-F5344CB8AC3E}">
        <p14:creationId xmlns:p14="http://schemas.microsoft.com/office/powerpoint/2010/main" val="343781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aight Connector 1"/>
          <p:cNvSpPr/>
          <p:nvPr/>
        </p:nvSpPr>
        <p:spPr>
          <a:xfrm>
            <a:off x="751394" y="915092"/>
            <a:ext cx="8163780" cy="0"/>
          </a:xfrm>
          <a:prstGeom prst="line">
            <a:avLst/>
          </a:prstGeom>
          <a:noFill/>
          <a:ln w="36000">
            <a:solidFill>
              <a:srgbClr val="000000"/>
            </a:solidFill>
            <a:prstDash val="solid"/>
          </a:ln>
        </p:spPr>
        <p:txBody>
          <a:bodyPr vert="horz" lIns="97967" tIns="57147" rIns="97967" bIns="57147"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3" name="TextBox 2"/>
          <p:cNvSpPr txBox="1"/>
          <p:nvPr/>
        </p:nvSpPr>
        <p:spPr>
          <a:xfrm>
            <a:off x="689023" y="156761"/>
            <a:ext cx="7964583" cy="648925"/>
          </a:xfrm>
          <a:prstGeom prst="rect">
            <a:avLst/>
          </a:prstGeom>
          <a:noFill/>
          <a:ln>
            <a:noFill/>
          </a:ln>
        </p:spPr>
        <p:txBody>
          <a:bodyPr vert="horz" lIns="81639" tIns="40820" rIns="81639" bIns="40820" compatLnSpc="0"/>
          <a:lstStyle/>
          <a:p>
            <a:pPr hangingPunct="0">
              <a:spcBef>
                <a:spcPts val="0"/>
              </a:spcBef>
              <a:spcAft>
                <a:spcPts val="0"/>
              </a:spcAft>
            </a:pPr>
            <a:r>
              <a:rPr lang="en-US" sz="4000">
                <a:solidFill>
                  <a:srgbClr val="000000"/>
                </a:solidFill>
                <a:latin typeface="Futura Lt BT" pitchFamily="34"/>
                <a:ea typeface="Arial-BoldMT" pitchFamily="2"/>
                <a:cs typeface="Arial-BoldMT" pitchFamily="2"/>
              </a:rPr>
              <a:t>ambient light</a:t>
            </a:r>
          </a:p>
        </p:txBody>
      </p:sp>
      <p:sp>
        <p:nvSpPr>
          <p:cNvPr id="4" name="TextBox 3"/>
          <p:cNvSpPr txBox="1"/>
          <p:nvPr/>
        </p:nvSpPr>
        <p:spPr>
          <a:xfrm>
            <a:off x="653102" y="1216204"/>
            <a:ext cx="8229090" cy="1543443"/>
          </a:xfrm>
          <a:prstGeom prst="rect">
            <a:avLst/>
          </a:prstGeom>
          <a:noFill/>
          <a:ln>
            <a:noFill/>
          </a:ln>
        </p:spPr>
        <p:txBody>
          <a:bodyPr vert="horz" lIns="0" tIns="0" rIns="0" bIns="0" compatLnSpc="0"/>
          <a:lstStyle/>
          <a:p>
            <a:pPr hangingPunct="0">
              <a:spcBef>
                <a:spcPts val="797"/>
              </a:spcBef>
              <a:spcAft>
                <a:spcPts val="797"/>
              </a:spcAft>
            </a:pPr>
            <a:r>
              <a:rPr lang="x-none" sz="3600">
                <a:latin typeface="Futura Lt BT" pitchFamily="34"/>
                <a:ea typeface="Arial-BoldMT" pitchFamily="2"/>
                <a:cs typeface="Arial-BoldMT" pitchFamily="2"/>
              </a:rPr>
              <a:t>. has a source, but rays of light bounce around the scene and become directionless</a:t>
            </a:r>
          </a:p>
        </p:txBody>
      </p:sp>
      <p:sp>
        <p:nvSpPr>
          <p:cNvPr id="5" name="Straight Connector 4"/>
          <p:cNvSpPr/>
          <p:nvPr/>
        </p:nvSpPr>
        <p:spPr>
          <a:xfrm>
            <a:off x="653102" y="5713984"/>
            <a:ext cx="4408441" cy="0"/>
          </a:xfrm>
          <a:prstGeom prst="line">
            <a:avLst/>
          </a:prstGeom>
          <a:noFill/>
          <a:ln w="72000">
            <a:solidFill>
              <a:srgbClr val="000000"/>
            </a:solidFill>
            <a:prstDash val="solid"/>
          </a:ln>
        </p:spPr>
        <p:txBody>
          <a:bodyPr vert="horz" lIns="114295" tIns="73475" rIns="114295" bIns="73475"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6" name="Straight Connector 5"/>
          <p:cNvSpPr/>
          <p:nvPr/>
        </p:nvSpPr>
        <p:spPr>
          <a:xfrm>
            <a:off x="653102" y="4081057"/>
            <a:ext cx="979654" cy="1632927"/>
          </a:xfrm>
          <a:prstGeom prst="line">
            <a:avLst/>
          </a:prstGeom>
          <a:noFill/>
          <a:ln w="0">
            <a:solidFill>
              <a:srgbClr val="000000"/>
            </a:solidFill>
            <a:prstDash val="solid"/>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7" name="Straight Connector 6"/>
          <p:cNvSpPr/>
          <p:nvPr/>
        </p:nvSpPr>
        <p:spPr>
          <a:xfrm>
            <a:off x="2089927" y="4081057"/>
            <a:ext cx="979654" cy="1632927"/>
          </a:xfrm>
          <a:prstGeom prst="line">
            <a:avLst/>
          </a:prstGeom>
          <a:noFill/>
          <a:ln w="0">
            <a:solidFill>
              <a:srgbClr val="000000"/>
            </a:solidFill>
            <a:prstDash val="solid"/>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8" name="Straight Connector 7"/>
          <p:cNvSpPr/>
          <p:nvPr/>
        </p:nvSpPr>
        <p:spPr>
          <a:xfrm>
            <a:off x="3396132" y="4081057"/>
            <a:ext cx="979654" cy="1632927"/>
          </a:xfrm>
          <a:prstGeom prst="line">
            <a:avLst/>
          </a:prstGeom>
          <a:noFill/>
          <a:ln w="0">
            <a:solidFill>
              <a:srgbClr val="000000"/>
            </a:solidFill>
            <a:prstDash val="solid"/>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9" name="Straight Connector 8"/>
          <p:cNvSpPr/>
          <p:nvPr/>
        </p:nvSpPr>
        <p:spPr>
          <a:xfrm flipV="1">
            <a:off x="1567446" y="5387399"/>
            <a:ext cx="489827" cy="326585"/>
          </a:xfrm>
          <a:prstGeom prst="line">
            <a:avLst/>
          </a:prstGeom>
          <a:noFill/>
          <a:ln w="0">
            <a:solidFill>
              <a:srgbClr val="00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10" name="Straight Connector 9"/>
          <p:cNvSpPr/>
          <p:nvPr/>
        </p:nvSpPr>
        <p:spPr>
          <a:xfrm flipV="1">
            <a:off x="3004270" y="5387399"/>
            <a:ext cx="489827" cy="326585"/>
          </a:xfrm>
          <a:prstGeom prst="line">
            <a:avLst/>
          </a:prstGeom>
          <a:noFill/>
          <a:ln w="0">
            <a:solidFill>
              <a:srgbClr val="00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11" name="Straight Connector 10"/>
          <p:cNvSpPr/>
          <p:nvPr/>
        </p:nvSpPr>
        <p:spPr>
          <a:xfrm flipV="1">
            <a:off x="4310475" y="5387399"/>
            <a:ext cx="489827" cy="326585"/>
          </a:xfrm>
          <a:prstGeom prst="line">
            <a:avLst/>
          </a:prstGeom>
          <a:noFill/>
          <a:ln w="0">
            <a:solidFill>
              <a:srgbClr val="00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12" name="TextBox 11"/>
          <p:cNvSpPr txBox="1"/>
          <p:nvPr/>
        </p:nvSpPr>
        <p:spPr>
          <a:xfrm>
            <a:off x="422231" y="2924944"/>
            <a:ext cx="3659658" cy="553562"/>
          </a:xfrm>
          <a:prstGeom prst="rect">
            <a:avLst/>
          </a:prstGeom>
          <a:noFill/>
          <a:ln>
            <a:noFill/>
          </a:ln>
        </p:spPr>
        <p:txBody>
          <a:bodyPr vert="horz" lIns="0" tIns="0" rIns="0" bIns="0" compatLnSpc="0"/>
          <a:lstStyle/>
          <a:p>
            <a:pPr hangingPunct="0">
              <a:spcBef>
                <a:spcPts val="797"/>
              </a:spcBef>
              <a:spcAft>
                <a:spcPts val="797"/>
              </a:spcAft>
            </a:pPr>
            <a:r>
              <a:rPr lang="x-none" sz="2700">
                <a:latin typeface="Futura Lt BT" pitchFamily="34"/>
                <a:ea typeface="Arial-BoldMT" pitchFamily="2"/>
                <a:cs typeface="Arial-BoldMT" pitchFamily="2"/>
              </a:rPr>
              <a:t>ambient light source</a:t>
            </a:r>
          </a:p>
        </p:txBody>
      </p:sp>
      <p:sp>
        <p:nvSpPr>
          <p:cNvPr id="13" name="TextBox 12"/>
          <p:cNvSpPr txBox="1"/>
          <p:nvPr/>
        </p:nvSpPr>
        <p:spPr>
          <a:xfrm>
            <a:off x="422558" y="3578442"/>
            <a:ext cx="3659658" cy="553562"/>
          </a:xfrm>
          <a:prstGeom prst="rect">
            <a:avLst/>
          </a:prstGeom>
          <a:noFill/>
          <a:ln>
            <a:noFill/>
          </a:ln>
        </p:spPr>
        <p:txBody>
          <a:bodyPr vert="horz" lIns="0" tIns="0" rIns="0" bIns="0" compatLnSpc="0"/>
          <a:lstStyle/>
          <a:p>
            <a:pPr hangingPunct="0">
              <a:spcBef>
                <a:spcPts val="797"/>
              </a:spcBef>
              <a:spcAft>
                <a:spcPts val="797"/>
              </a:spcAft>
            </a:pPr>
            <a:r>
              <a:rPr lang="x-none" sz="2700" b="1">
                <a:latin typeface="Futura Lt BT" pitchFamily="34"/>
                <a:ea typeface="Arial-BoldMT" pitchFamily="2"/>
                <a:cs typeface="Arial-BoldMT" pitchFamily="2"/>
              </a:rPr>
              <a:t> R            G           B</a:t>
            </a:r>
          </a:p>
        </p:txBody>
      </p:sp>
      <p:sp>
        <p:nvSpPr>
          <p:cNvPr id="14" name="TextBox 13"/>
          <p:cNvSpPr txBox="1"/>
          <p:nvPr/>
        </p:nvSpPr>
        <p:spPr>
          <a:xfrm>
            <a:off x="847400" y="4383112"/>
            <a:ext cx="4606004" cy="553562"/>
          </a:xfrm>
          <a:prstGeom prst="rect">
            <a:avLst/>
          </a:prstGeom>
          <a:noFill/>
          <a:ln>
            <a:noFill/>
          </a:ln>
        </p:spPr>
        <p:txBody>
          <a:bodyPr vert="horz" lIns="0" tIns="0" rIns="0" bIns="0" compatLnSpc="0"/>
          <a:lstStyle/>
          <a:p>
            <a:pPr hangingPunct="0">
              <a:spcBef>
                <a:spcPts val="797"/>
              </a:spcBef>
              <a:spcAft>
                <a:spcPts val="797"/>
              </a:spcAft>
            </a:pPr>
            <a:r>
              <a:rPr lang="x-none" sz="1800">
                <a:latin typeface="Futura Lt BT" pitchFamily="34"/>
                <a:ea typeface="Arial-BoldMT" pitchFamily="2"/>
                <a:cs typeface="Arial-BoldMT" pitchFamily="2"/>
              </a:rPr>
              <a:t> .5 intensity       .5 intensity     .5 intensity</a:t>
            </a:r>
          </a:p>
        </p:txBody>
      </p:sp>
      <p:sp>
        <p:nvSpPr>
          <p:cNvPr id="15" name="TextBox 14"/>
          <p:cNvSpPr txBox="1"/>
          <p:nvPr/>
        </p:nvSpPr>
        <p:spPr>
          <a:xfrm>
            <a:off x="1239589" y="5799875"/>
            <a:ext cx="3658679" cy="553562"/>
          </a:xfrm>
          <a:prstGeom prst="rect">
            <a:avLst/>
          </a:prstGeom>
          <a:noFill/>
          <a:ln>
            <a:noFill/>
          </a:ln>
        </p:spPr>
        <p:txBody>
          <a:bodyPr vert="horz" lIns="0" tIns="0" rIns="0" bIns="0" compatLnSpc="0"/>
          <a:lstStyle/>
          <a:p>
            <a:pPr hangingPunct="0">
              <a:spcBef>
                <a:spcPts val="797"/>
              </a:spcBef>
              <a:spcAft>
                <a:spcPts val="797"/>
              </a:spcAft>
            </a:pPr>
            <a:r>
              <a:rPr lang="x-none" sz="1800">
                <a:latin typeface="Futura Lt BT" pitchFamily="34"/>
                <a:ea typeface="Arial-BoldMT" pitchFamily="2"/>
                <a:cs typeface="Arial-BoldMT" pitchFamily="2"/>
              </a:rPr>
              <a:t>material "ambient" color (.5, 1, .5)</a:t>
            </a:r>
          </a:p>
        </p:txBody>
      </p:sp>
      <p:sp>
        <p:nvSpPr>
          <p:cNvPr id="16" name="TextBox 15"/>
          <p:cNvSpPr txBox="1"/>
          <p:nvPr/>
        </p:nvSpPr>
        <p:spPr>
          <a:xfrm>
            <a:off x="5582066" y="3220459"/>
            <a:ext cx="3332781" cy="2371337"/>
          </a:xfrm>
          <a:prstGeom prst="rect">
            <a:avLst/>
          </a:prstGeom>
          <a:noFill/>
          <a:ln>
            <a:noFill/>
          </a:ln>
        </p:spPr>
        <p:txBody>
          <a:bodyPr vert="horz" lIns="0" tIns="0" rIns="0" bIns="0" compatLnSpc="0"/>
          <a:lstStyle/>
          <a:p>
            <a:pPr hangingPunct="0">
              <a:spcBef>
                <a:spcPts val="797"/>
              </a:spcBef>
              <a:spcAft>
                <a:spcPts val="797"/>
              </a:spcAft>
            </a:pPr>
            <a:r>
              <a:rPr lang="x-none" sz="3200">
                <a:latin typeface="Futura Lt BT" pitchFamily="34"/>
                <a:ea typeface="Arial-BoldMT" pitchFamily="2"/>
                <a:cs typeface="Arial-BoldMT" pitchFamily="2"/>
              </a:rPr>
              <a:t>how do you calculate the ambient color component of an object</a:t>
            </a:r>
            <a:r>
              <a:rPr lang="x-none" sz="3200" b="1">
                <a:latin typeface="Ariel" pitchFamily="18"/>
                <a:ea typeface="Arial-BoldMT" pitchFamily="2"/>
                <a:cs typeface="Arial-BoldMT" pitchFamily="2"/>
              </a:rPr>
              <a:t>?</a:t>
            </a:r>
          </a:p>
        </p:txBody>
      </p:sp>
      <p:sp>
        <p:nvSpPr>
          <p:cNvPr id="17" name="Rectangle 16"/>
          <p:cNvSpPr/>
          <p:nvPr/>
        </p:nvSpPr>
        <p:spPr>
          <a:xfrm>
            <a:off x="5551370" y="3135221"/>
            <a:ext cx="3265512" cy="2775976"/>
          </a:xfrm>
          <a:prstGeom prst="rect">
            <a:avLst/>
          </a:prstGeom>
          <a:noFill/>
          <a:ln w="72000">
            <a:solidFill>
              <a:srgbClr val="00CCCC"/>
            </a:solidFill>
            <a:prstDash val="solid"/>
          </a:ln>
        </p:spPr>
        <p:txBody>
          <a:bodyPr vert="horz" lIns="114295" tIns="73475" rIns="114295" bIns="73475"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18" name="Footer Placeholder 17"/>
          <p:cNvSpPr>
            <a:spLocks noGrp="1"/>
          </p:cNvSpPr>
          <p:nvPr>
            <p:ph type="ftr" sz="quarter" idx="10"/>
          </p:nvPr>
        </p:nvSpPr>
        <p:spPr/>
        <p:txBody>
          <a:bodyPr/>
          <a:lstStyle/>
          <a:p>
            <a:pPr>
              <a:defRPr/>
            </a:pPr>
            <a:r>
              <a:rPr lang="pt-PT" smtClean="0"/>
              <a:t>SM 14/15 – T8 - Computer Graphics</a:t>
            </a:r>
            <a:endParaRPr lang="pt-PT"/>
          </a:p>
        </p:txBody>
      </p:sp>
    </p:spTree>
    <p:extLst>
      <p:ext uri="{BB962C8B-B14F-4D97-AF65-F5344CB8AC3E}">
        <p14:creationId xmlns:p14="http://schemas.microsoft.com/office/powerpoint/2010/main" val="3233168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aight Connector 1"/>
          <p:cNvSpPr/>
          <p:nvPr/>
        </p:nvSpPr>
        <p:spPr>
          <a:xfrm>
            <a:off x="751394" y="915092"/>
            <a:ext cx="8163780" cy="0"/>
          </a:xfrm>
          <a:prstGeom prst="line">
            <a:avLst/>
          </a:prstGeom>
          <a:noFill/>
          <a:ln w="36000">
            <a:solidFill>
              <a:srgbClr val="000000"/>
            </a:solidFill>
            <a:prstDash val="solid"/>
          </a:ln>
        </p:spPr>
        <p:txBody>
          <a:bodyPr vert="horz" lIns="97967" tIns="57147" rIns="97967" bIns="57147"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3" name="TextBox 2"/>
          <p:cNvSpPr txBox="1"/>
          <p:nvPr/>
        </p:nvSpPr>
        <p:spPr>
          <a:xfrm>
            <a:off x="689023" y="156761"/>
            <a:ext cx="7964583" cy="648925"/>
          </a:xfrm>
          <a:prstGeom prst="rect">
            <a:avLst/>
          </a:prstGeom>
          <a:noFill/>
          <a:ln>
            <a:noFill/>
          </a:ln>
        </p:spPr>
        <p:txBody>
          <a:bodyPr vert="horz" lIns="81639" tIns="40820" rIns="81639" bIns="40820" compatLnSpc="0"/>
          <a:lstStyle/>
          <a:p>
            <a:pPr hangingPunct="0">
              <a:spcBef>
                <a:spcPts val="0"/>
              </a:spcBef>
              <a:spcAft>
                <a:spcPts val="0"/>
              </a:spcAft>
            </a:pPr>
            <a:r>
              <a:rPr lang="en-US" sz="4000">
                <a:solidFill>
                  <a:srgbClr val="000000"/>
                </a:solidFill>
                <a:latin typeface="Futura Lt BT" pitchFamily="34"/>
                <a:ea typeface="Arial-BoldMT" pitchFamily="2"/>
                <a:cs typeface="Arial-BoldMT" pitchFamily="2"/>
              </a:rPr>
              <a:t>ambient light</a:t>
            </a:r>
          </a:p>
        </p:txBody>
      </p:sp>
      <p:sp>
        <p:nvSpPr>
          <p:cNvPr id="4" name="TextBox 3"/>
          <p:cNvSpPr txBox="1"/>
          <p:nvPr/>
        </p:nvSpPr>
        <p:spPr>
          <a:xfrm>
            <a:off x="653102" y="1216204"/>
            <a:ext cx="8229090" cy="1543443"/>
          </a:xfrm>
          <a:prstGeom prst="rect">
            <a:avLst/>
          </a:prstGeom>
          <a:noFill/>
          <a:ln>
            <a:noFill/>
          </a:ln>
        </p:spPr>
        <p:txBody>
          <a:bodyPr vert="horz" lIns="0" tIns="0" rIns="0" bIns="0" compatLnSpc="0"/>
          <a:lstStyle/>
          <a:p>
            <a:pPr hangingPunct="0">
              <a:spcBef>
                <a:spcPts val="797"/>
              </a:spcBef>
              <a:spcAft>
                <a:spcPts val="797"/>
              </a:spcAft>
            </a:pPr>
            <a:r>
              <a:rPr lang="x-none" sz="3600">
                <a:latin typeface="Futura Lt BT" pitchFamily="34"/>
                <a:ea typeface="Arial-BoldMT" pitchFamily="2"/>
                <a:cs typeface="Arial-BoldMT" pitchFamily="2"/>
              </a:rPr>
              <a:t>. has a source, but rays of light bounce around the scene and become directionless</a:t>
            </a:r>
          </a:p>
        </p:txBody>
      </p:sp>
      <p:sp>
        <p:nvSpPr>
          <p:cNvPr id="5" name="Straight Connector 4"/>
          <p:cNvSpPr/>
          <p:nvPr/>
        </p:nvSpPr>
        <p:spPr>
          <a:xfrm>
            <a:off x="653102" y="5741875"/>
            <a:ext cx="4408441" cy="0"/>
          </a:xfrm>
          <a:prstGeom prst="line">
            <a:avLst/>
          </a:prstGeom>
          <a:noFill/>
          <a:ln w="72000">
            <a:solidFill>
              <a:srgbClr val="000000"/>
            </a:solidFill>
            <a:prstDash val="solid"/>
          </a:ln>
        </p:spPr>
        <p:txBody>
          <a:bodyPr vert="horz" lIns="114295" tIns="73475" rIns="114295" bIns="73475"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6" name="Straight Connector 5"/>
          <p:cNvSpPr/>
          <p:nvPr/>
        </p:nvSpPr>
        <p:spPr>
          <a:xfrm>
            <a:off x="653102" y="4108948"/>
            <a:ext cx="979654" cy="1632927"/>
          </a:xfrm>
          <a:prstGeom prst="line">
            <a:avLst/>
          </a:prstGeom>
          <a:noFill/>
          <a:ln w="0">
            <a:solidFill>
              <a:srgbClr val="000000"/>
            </a:solidFill>
            <a:prstDash val="solid"/>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7" name="Straight Connector 6"/>
          <p:cNvSpPr/>
          <p:nvPr/>
        </p:nvSpPr>
        <p:spPr>
          <a:xfrm>
            <a:off x="2089927" y="4108948"/>
            <a:ext cx="979654" cy="1632927"/>
          </a:xfrm>
          <a:prstGeom prst="line">
            <a:avLst/>
          </a:prstGeom>
          <a:noFill/>
          <a:ln w="0">
            <a:solidFill>
              <a:srgbClr val="000000"/>
            </a:solidFill>
            <a:prstDash val="solid"/>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8" name="Straight Connector 7"/>
          <p:cNvSpPr/>
          <p:nvPr/>
        </p:nvSpPr>
        <p:spPr>
          <a:xfrm>
            <a:off x="3396132" y="4108948"/>
            <a:ext cx="979654" cy="1632927"/>
          </a:xfrm>
          <a:prstGeom prst="line">
            <a:avLst/>
          </a:prstGeom>
          <a:noFill/>
          <a:ln w="0">
            <a:solidFill>
              <a:srgbClr val="000000"/>
            </a:solidFill>
            <a:prstDash val="solid"/>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9" name="Straight Connector 8"/>
          <p:cNvSpPr/>
          <p:nvPr/>
        </p:nvSpPr>
        <p:spPr>
          <a:xfrm flipV="1">
            <a:off x="1567446" y="5415290"/>
            <a:ext cx="489827" cy="326585"/>
          </a:xfrm>
          <a:prstGeom prst="line">
            <a:avLst/>
          </a:prstGeom>
          <a:noFill/>
          <a:ln w="0">
            <a:solidFill>
              <a:srgbClr val="00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10" name="Straight Connector 9"/>
          <p:cNvSpPr/>
          <p:nvPr/>
        </p:nvSpPr>
        <p:spPr>
          <a:xfrm flipV="1">
            <a:off x="3004270" y="5415290"/>
            <a:ext cx="489827" cy="326585"/>
          </a:xfrm>
          <a:prstGeom prst="line">
            <a:avLst/>
          </a:prstGeom>
          <a:noFill/>
          <a:ln w="0">
            <a:solidFill>
              <a:srgbClr val="00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11" name="Straight Connector 10"/>
          <p:cNvSpPr/>
          <p:nvPr/>
        </p:nvSpPr>
        <p:spPr>
          <a:xfrm flipV="1">
            <a:off x="4310475" y="5415290"/>
            <a:ext cx="489827" cy="326585"/>
          </a:xfrm>
          <a:prstGeom prst="line">
            <a:avLst/>
          </a:prstGeom>
          <a:noFill/>
          <a:ln w="0">
            <a:solidFill>
              <a:srgbClr val="00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12" name="TextBox 11"/>
          <p:cNvSpPr txBox="1"/>
          <p:nvPr/>
        </p:nvSpPr>
        <p:spPr>
          <a:xfrm>
            <a:off x="422231" y="2952835"/>
            <a:ext cx="3659658" cy="553562"/>
          </a:xfrm>
          <a:prstGeom prst="rect">
            <a:avLst/>
          </a:prstGeom>
          <a:noFill/>
          <a:ln>
            <a:noFill/>
          </a:ln>
        </p:spPr>
        <p:txBody>
          <a:bodyPr vert="horz" lIns="0" tIns="0" rIns="0" bIns="0" compatLnSpc="0"/>
          <a:lstStyle/>
          <a:p>
            <a:pPr hangingPunct="0">
              <a:spcBef>
                <a:spcPts val="797"/>
              </a:spcBef>
              <a:spcAft>
                <a:spcPts val="797"/>
              </a:spcAft>
            </a:pPr>
            <a:r>
              <a:rPr lang="x-none" sz="2700">
                <a:latin typeface="Futura Lt BT" pitchFamily="34"/>
                <a:ea typeface="Arial-BoldMT" pitchFamily="2"/>
                <a:cs typeface="Arial-BoldMT" pitchFamily="2"/>
              </a:rPr>
              <a:t>ambient light source</a:t>
            </a:r>
          </a:p>
        </p:txBody>
      </p:sp>
      <p:sp>
        <p:nvSpPr>
          <p:cNvPr id="13" name="TextBox 12"/>
          <p:cNvSpPr txBox="1"/>
          <p:nvPr/>
        </p:nvSpPr>
        <p:spPr>
          <a:xfrm>
            <a:off x="422558" y="3606333"/>
            <a:ext cx="3659658" cy="553562"/>
          </a:xfrm>
          <a:prstGeom prst="rect">
            <a:avLst/>
          </a:prstGeom>
          <a:noFill/>
          <a:ln>
            <a:noFill/>
          </a:ln>
        </p:spPr>
        <p:txBody>
          <a:bodyPr vert="horz" lIns="0" tIns="0" rIns="0" bIns="0" compatLnSpc="0"/>
          <a:lstStyle/>
          <a:p>
            <a:pPr hangingPunct="0">
              <a:spcBef>
                <a:spcPts val="797"/>
              </a:spcBef>
              <a:spcAft>
                <a:spcPts val="797"/>
              </a:spcAft>
            </a:pPr>
            <a:r>
              <a:rPr lang="x-none" sz="2700" b="1">
                <a:latin typeface="Futura Lt BT" pitchFamily="34"/>
                <a:ea typeface="Arial-BoldMT" pitchFamily="2"/>
                <a:cs typeface="Arial-BoldMT" pitchFamily="2"/>
              </a:rPr>
              <a:t> R            G           B</a:t>
            </a:r>
          </a:p>
        </p:txBody>
      </p:sp>
      <p:sp>
        <p:nvSpPr>
          <p:cNvPr id="14" name="TextBox 13"/>
          <p:cNvSpPr txBox="1"/>
          <p:nvPr/>
        </p:nvSpPr>
        <p:spPr>
          <a:xfrm>
            <a:off x="847400" y="4227172"/>
            <a:ext cx="4606004" cy="553562"/>
          </a:xfrm>
          <a:prstGeom prst="rect">
            <a:avLst/>
          </a:prstGeom>
          <a:noFill/>
          <a:ln>
            <a:noFill/>
          </a:ln>
        </p:spPr>
        <p:txBody>
          <a:bodyPr vert="horz" lIns="0" tIns="0" rIns="0" bIns="0" compatLnSpc="0"/>
          <a:lstStyle/>
          <a:p>
            <a:pPr hangingPunct="0">
              <a:spcBef>
                <a:spcPts val="797"/>
              </a:spcBef>
              <a:spcAft>
                <a:spcPts val="797"/>
              </a:spcAft>
            </a:pPr>
            <a:r>
              <a:rPr lang="x-none" sz="1800">
                <a:latin typeface="Futura Lt BT" pitchFamily="34"/>
                <a:ea typeface="Arial-BoldMT" pitchFamily="2"/>
                <a:cs typeface="Arial-BoldMT" pitchFamily="2"/>
              </a:rPr>
              <a:t> .5 intensity       .5 intensity     .5 intensity</a:t>
            </a:r>
          </a:p>
        </p:txBody>
      </p:sp>
      <p:sp>
        <p:nvSpPr>
          <p:cNvPr id="15" name="TextBox 14"/>
          <p:cNvSpPr txBox="1"/>
          <p:nvPr/>
        </p:nvSpPr>
        <p:spPr>
          <a:xfrm>
            <a:off x="1239589" y="5827766"/>
            <a:ext cx="3658679" cy="553562"/>
          </a:xfrm>
          <a:prstGeom prst="rect">
            <a:avLst/>
          </a:prstGeom>
          <a:noFill/>
          <a:ln>
            <a:noFill/>
          </a:ln>
        </p:spPr>
        <p:txBody>
          <a:bodyPr vert="horz" lIns="0" tIns="0" rIns="0" bIns="0" compatLnSpc="0"/>
          <a:lstStyle/>
          <a:p>
            <a:pPr hangingPunct="0">
              <a:spcBef>
                <a:spcPts val="797"/>
              </a:spcBef>
              <a:spcAft>
                <a:spcPts val="797"/>
              </a:spcAft>
            </a:pPr>
            <a:r>
              <a:rPr lang="x-none" sz="1800">
                <a:latin typeface="Futura Lt BT" pitchFamily="34"/>
                <a:ea typeface="Arial-BoldMT" pitchFamily="2"/>
                <a:cs typeface="Arial-BoldMT" pitchFamily="2"/>
              </a:rPr>
              <a:t>material "ambient" color (.5, 1, .5)</a:t>
            </a:r>
          </a:p>
        </p:txBody>
      </p:sp>
      <p:sp>
        <p:nvSpPr>
          <p:cNvPr id="16" name="TextBox 15"/>
          <p:cNvSpPr txBox="1"/>
          <p:nvPr/>
        </p:nvSpPr>
        <p:spPr>
          <a:xfrm>
            <a:off x="1533485" y="5109279"/>
            <a:ext cx="4606004" cy="553562"/>
          </a:xfrm>
          <a:prstGeom prst="rect">
            <a:avLst/>
          </a:prstGeom>
          <a:noFill/>
          <a:ln>
            <a:noFill/>
          </a:ln>
        </p:spPr>
        <p:txBody>
          <a:bodyPr vert="horz" lIns="0" tIns="0" rIns="0" bIns="0" compatLnSpc="0"/>
          <a:lstStyle/>
          <a:p>
            <a:pPr hangingPunct="0">
              <a:spcBef>
                <a:spcPts val="797"/>
              </a:spcBef>
              <a:spcAft>
                <a:spcPts val="797"/>
              </a:spcAft>
            </a:pPr>
            <a:r>
              <a:rPr lang="x-none" sz="1800">
                <a:solidFill>
                  <a:srgbClr val="0000FF"/>
                </a:solidFill>
                <a:latin typeface="Futura Lt BT" pitchFamily="34"/>
                <a:ea typeface="Arial-BoldMT" pitchFamily="2"/>
                <a:cs typeface="Arial-BoldMT" pitchFamily="2"/>
              </a:rPr>
              <a:t> .5*.5=.25        .5*1=.5     .5*.5=.25</a:t>
            </a:r>
          </a:p>
        </p:txBody>
      </p:sp>
      <p:sp>
        <p:nvSpPr>
          <p:cNvPr id="17" name="TextBox 16"/>
          <p:cNvSpPr txBox="1"/>
          <p:nvPr/>
        </p:nvSpPr>
        <p:spPr>
          <a:xfrm>
            <a:off x="5028888" y="3298514"/>
            <a:ext cx="3755339" cy="1340632"/>
          </a:xfrm>
          <a:prstGeom prst="rect">
            <a:avLst/>
          </a:prstGeom>
          <a:noFill/>
          <a:ln>
            <a:noFill/>
          </a:ln>
        </p:spPr>
        <p:txBody>
          <a:bodyPr vert="horz" lIns="0" tIns="0" rIns="0" bIns="0" compatLnSpc="0"/>
          <a:lstStyle/>
          <a:p>
            <a:pPr hangingPunct="0">
              <a:spcBef>
                <a:spcPts val="797"/>
              </a:spcBef>
              <a:spcAft>
                <a:spcPts val="797"/>
              </a:spcAft>
            </a:pPr>
            <a:r>
              <a:rPr lang="x-none" sz="3200" b="1">
                <a:latin typeface="Times New Roman" pitchFamily="18"/>
                <a:ea typeface="Arial-BoldMT" pitchFamily="2"/>
                <a:cs typeface="Arial-BoldMT" pitchFamily="2"/>
              </a:rPr>
              <a:t>color vector</a:t>
            </a:r>
            <a:br>
              <a:rPr lang="x-none" sz="3200" b="1">
                <a:latin typeface="Times New Roman" pitchFamily="18"/>
                <a:ea typeface="Arial-BoldMT" pitchFamily="2"/>
                <a:cs typeface="Arial-BoldMT" pitchFamily="2"/>
              </a:rPr>
            </a:br>
            <a:r>
              <a:rPr lang="x-none" sz="3200" b="1">
                <a:latin typeface="Times New Roman" pitchFamily="18"/>
                <a:ea typeface="Arial-BoldMT" pitchFamily="2"/>
                <a:cs typeface="Arial-BoldMT" pitchFamily="2"/>
              </a:rPr>
              <a:t>(R,G,B) = (.25, .5, .25)</a:t>
            </a:r>
            <a:br>
              <a:rPr lang="x-none" sz="3200" b="1">
                <a:latin typeface="Times New Roman" pitchFamily="18"/>
                <a:ea typeface="Arial-BoldMT" pitchFamily="2"/>
                <a:cs typeface="Arial-BoldMT" pitchFamily="2"/>
              </a:rPr>
            </a:br>
            <a:endParaRPr lang="x-none" sz="3200" b="1">
              <a:latin typeface="Times New Roman" pitchFamily="18"/>
              <a:ea typeface="Arial-BoldMT" pitchFamily="2"/>
              <a:cs typeface="Arial-BoldMT" pitchFamily="2"/>
            </a:endParaRPr>
          </a:p>
        </p:txBody>
      </p:sp>
      <p:sp>
        <p:nvSpPr>
          <p:cNvPr id="18" name="Footer Placeholder 17"/>
          <p:cNvSpPr>
            <a:spLocks noGrp="1"/>
          </p:cNvSpPr>
          <p:nvPr>
            <p:ph type="ftr" sz="quarter" idx="10"/>
          </p:nvPr>
        </p:nvSpPr>
        <p:spPr/>
        <p:txBody>
          <a:bodyPr/>
          <a:lstStyle/>
          <a:p>
            <a:pPr>
              <a:defRPr/>
            </a:pPr>
            <a:r>
              <a:rPr lang="pt-PT" smtClean="0"/>
              <a:t>SM 14/15 – T8 - Computer Graphics</a:t>
            </a:r>
            <a:endParaRPr lang="pt-PT"/>
          </a:p>
        </p:txBody>
      </p:sp>
    </p:spTree>
    <p:extLst>
      <p:ext uri="{BB962C8B-B14F-4D97-AF65-F5344CB8AC3E}">
        <p14:creationId xmlns:p14="http://schemas.microsoft.com/office/powerpoint/2010/main" val="2872433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pt-PT" dirty="0" err="1" smtClean="0"/>
              <a:t>Diffuse</a:t>
            </a:r>
            <a:r>
              <a:rPr lang="pt-PT" dirty="0" smtClean="0"/>
              <a:t> </a:t>
            </a:r>
            <a:r>
              <a:rPr lang="pt-PT" dirty="0" err="1" smtClean="0"/>
              <a:t>illumination</a:t>
            </a:r>
            <a:r>
              <a:rPr lang="pt-PT" dirty="0" smtClean="0"/>
              <a:t> </a:t>
            </a:r>
            <a:endParaRPr lang="pt-PT" dirty="0"/>
          </a:p>
        </p:txBody>
      </p:sp>
      <p:sp>
        <p:nvSpPr>
          <p:cNvPr id="4" name="Subtitle 3"/>
          <p:cNvSpPr>
            <a:spLocks noGrp="1"/>
          </p:cNvSpPr>
          <p:nvPr>
            <p:ph type="subTitle" idx="1"/>
          </p:nvPr>
        </p:nvSpPr>
        <p:spPr/>
        <p:txBody>
          <a:bodyPr/>
          <a:lstStyle/>
          <a:p>
            <a:endParaRPr lang="pt-PT"/>
          </a:p>
        </p:txBody>
      </p:sp>
    </p:spTree>
    <p:extLst>
      <p:ext uri="{BB962C8B-B14F-4D97-AF65-F5344CB8AC3E}">
        <p14:creationId xmlns:p14="http://schemas.microsoft.com/office/powerpoint/2010/main" val="9737705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aight Connector 1"/>
          <p:cNvSpPr/>
          <p:nvPr/>
        </p:nvSpPr>
        <p:spPr>
          <a:xfrm>
            <a:off x="751394" y="915092"/>
            <a:ext cx="8163780" cy="0"/>
          </a:xfrm>
          <a:prstGeom prst="line">
            <a:avLst/>
          </a:prstGeom>
          <a:noFill/>
          <a:ln w="36000">
            <a:solidFill>
              <a:srgbClr val="000000"/>
            </a:solidFill>
            <a:prstDash val="solid"/>
          </a:ln>
        </p:spPr>
        <p:txBody>
          <a:bodyPr vert="horz" lIns="97967" tIns="57147" rIns="97967" bIns="57147"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3" name="TextBox 2"/>
          <p:cNvSpPr txBox="1"/>
          <p:nvPr/>
        </p:nvSpPr>
        <p:spPr>
          <a:xfrm>
            <a:off x="689023" y="156761"/>
            <a:ext cx="7964583" cy="648925"/>
          </a:xfrm>
          <a:prstGeom prst="rect">
            <a:avLst/>
          </a:prstGeom>
          <a:noFill/>
          <a:ln>
            <a:noFill/>
          </a:ln>
        </p:spPr>
        <p:txBody>
          <a:bodyPr vert="horz" lIns="81639" tIns="40820" rIns="81639" bIns="40820" compatLnSpc="0"/>
          <a:lstStyle/>
          <a:p>
            <a:pPr hangingPunct="0">
              <a:spcBef>
                <a:spcPts val="0"/>
              </a:spcBef>
              <a:spcAft>
                <a:spcPts val="0"/>
              </a:spcAft>
            </a:pPr>
            <a:r>
              <a:rPr lang="en-US" sz="4000">
                <a:solidFill>
                  <a:srgbClr val="000000"/>
                </a:solidFill>
                <a:latin typeface="Futura Lt BT" pitchFamily="34"/>
                <a:ea typeface="Arial-BoldMT" pitchFamily="2"/>
                <a:cs typeface="Arial-BoldMT" pitchFamily="2"/>
              </a:rPr>
              <a:t>how can we create a light model</a:t>
            </a:r>
            <a:r>
              <a:rPr lang="en-US" sz="4000">
                <a:solidFill>
                  <a:srgbClr val="000000"/>
                </a:solidFill>
                <a:latin typeface="Arial" pitchFamily="34"/>
                <a:ea typeface="Arial-BoldMT" pitchFamily="2"/>
                <a:cs typeface="Arial-BoldMT" pitchFamily="2"/>
              </a:rPr>
              <a:t>?</a:t>
            </a:r>
          </a:p>
        </p:txBody>
      </p:sp>
      <p:sp>
        <p:nvSpPr>
          <p:cNvPr id="4" name="TextBox 3"/>
          <p:cNvSpPr txBox="1"/>
          <p:nvPr/>
        </p:nvSpPr>
        <p:spPr>
          <a:xfrm>
            <a:off x="1796032" y="2974540"/>
            <a:ext cx="3330821" cy="1450039"/>
          </a:xfrm>
          <a:prstGeom prst="rect">
            <a:avLst/>
          </a:prstGeom>
          <a:noFill/>
          <a:ln>
            <a:noFill/>
          </a:ln>
        </p:spPr>
        <p:txBody>
          <a:bodyPr vert="horz" lIns="0" tIns="0" rIns="0" bIns="0" compatLnSpc="0"/>
          <a:lstStyle/>
          <a:p>
            <a:pPr hangingPunct="0">
              <a:spcBef>
                <a:spcPts val="797"/>
              </a:spcBef>
              <a:spcAft>
                <a:spcPts val="797"/>
              </a:spcAft>
            </a:pPr>
            <a:r>
              <a:rPr lang="x-none" sz="3600">
                <a:latin typeface="Futura Lt BT" pitchFamily="34"/>
                <a:ea typeface="Arial-BoldMT" pitchFamily="2"/>
                <a:cs typeface="Arial-BoldMT" pitchFamily="2"/>
              </a:rPr>
              <a:t>. </a:t>
            </a:r>
            <a:r>
              <a:rPr lang="pt-PT" i="1">
                <a:solidFill>
                  <a:srgbClr val="000000"/>
                </a:solidFill>
                <a:latin typeface="Futura Lt BT" pitchFamily="34"/>
                <a:ea typeface="Arial-BoldMT" pitchFamily="2"/>
                <a:cs typeface="Arial-BoldMT" pitchFamily="2"/>
              </a:rPr>
              <a:t>(x,y,z): light source</a:t>
            </a:r>
          </a:p>
          <a:p>
            <a:pPr hangingPunct="0">
              <a:spcBef>
                <a:spcPts val="797"/>
              </a:spcBef>
              <a:spcAft>
                <a:spcPts val="797"/>
              </a:spcAft>
            </a:pPr>
            <a:r>
              <a:rPr lang="pt-PT" i="1">
                <a:solidFill>
                  <a:srgbClr val="000000"/>
                </a:solidFill>
                <a:latin typeface="Futura Lt BT" pitchFamily="34"/>
                <a:ea typeface="Arial-BoldMT" pitchFamily="2"/>
                <a:cs typeface="Arial-BoldMT" pitchFamily="2"/>
              </a:rPr>
              <a:t>. (</a:t>
            </a:r>
            <a:r>
              <a:rPr lang="pt-PT" i="1">
                <a:solidFill>
                  <a:srgbClr val="000000"/>
                </a:solidFill>
                <a:latin typeface="Symbol" pitchFamily="18"/>
                <a:ea typeface="Arial-BoldMT" pitchFamily="2"/>
                <a:cs typeface="Arial-BoldMT" pitchFamily="2"/>
              </a:rPr>
              <a:t></a:t>
            </a:r>
            <a:r>
              <a:rPr lang="pt-PT" i="1">
                <a:solidFill>
                  <a:srgbClr val="000000"/>
                </a:solidFill>
                <a:latin typeface="Futura Lt BT" pitchFamily="34"/>
                <a:ea typeface="Arial-BoldMT" pitchFamily="2"/>
                <a:cs typeface="Arial-BoldMT" pitchFamily="2"/>
              </a:rPr>
              <a:t>): emition direction</a:t>
            </a:r>
          </a:p>
          <a:p>
            <a:pPr hangingPunct="0">
              <a:spcBef>
                <a:spcPts val="797"/>
              </a:spcBef>
              <a:spcAft>
                <a:spcPts val="797"/>
              </a:spcAft>
            </a:pPr>
            <a:r>
              <a:rPr lang="pt-PT" i="1">
                <a:solidFill>
                  <a:srgbClr val="000000"/>
                </a:solidFill>
                <a:latin typeface="Futura Lt BT" pitchFamily="34"/>
                <a:ea typeface="Arial-BoldMT" pitchFamily="2"/>
                <a:cs typeface="Arial-BoldMT" pitchFamily="2"/>
              </a:rPr>
              <a:t>. </a:t>
            </a:r>
            <a:r>
              <a:rPr lang="pt-PT" i="1">
                <a:solidFill>
                  <a:srgbClr val="000000"/>
                </a:solidFill>
                <a:latin typeface="Symbol" pitchFamily="18"/>
                <a:ea typeface="Arial-BoldMT" pitchFamily="2"/>
                <a:cs typeface="Arial-BoldMT" pitchFamily="2"/>
              </a:rPr>
              <a:t></a:t>
            </a:r>
            <a:r>
              <a:rPr lang="pt-PT">
                <a:solidFill>
                  <a:srgbClr val="000000"/>
                </a:solidFill>
                <a:latin typeface="Symbol" pitchFamily="18"/>
                <a:ea typeface="Arial-BoldMT" pitchFamily="2"/>
                <a:cs typeface="Arial-BoldMT" pitchFamily="2"/>
              </a:rPr>
              <a:t></a:t>
            </a:r>
            <a:r>
              <a:rPr lang="pt-PT">
                <a:solidFill>
                  <a:srgbClr val="000000"/>
                </a:solidFill>
                <a:latin typeface="Futura Lt BT" pitchFamily="34"/>
                <a:ea typeface="Arial-BoldMT" pitchFamily="2"/>
                <a:cs typeface="Arial-BoldMT" pitchFamily="2"/>
              </a:rPr>
              <a:t>: light intensity</a:t>
            </a:r>
          </a:p>
        </p:txBody>
      </p:sp>
      <p:sp>
        <p:nvSpPr>
          <p:cNvPr id="5" name="TextBox 4"/>
          <p:cNvSpPr txBox="1"/>
          <p:nvPr/>
        </p:nvSpPr>
        <p:spPr>
          <a:xfrm>
            <a:off x="2612409" y="1632928"/>
            <a:ext cx="3755339" cy="1095367"/>
          </a:xfrm>
          <a:prstGeom prst="rect">
            <a:avLst/>
          </a:prstGeom>
          <a:noFill/>
          <a:ln>
            <a:noFill/>
          </a:ln>
        </p:spPr>
        <p:txBody>
          <a:bodyPr vert="horz" lIns="0" tIns="0" rIns="0" bIns="0" compatLnSpc="0"/>
          <a:lstStyle/>
          <a:p>
            <a:pPr hangingPunct="0">
              <a:spcBef>
                <a:spcPts val="797"/>
              </a:spcBef>
              <a:spcAft>
                <a:spcPts val="797"/>
              </a:spcAft>
            </a:pPr>
            <a:r>
              <a:rPr lang="pt-PT" sz="3600" b="1">
                <a:solidFill>
                  <a:srgbClr val="000000"/>
                </a:solidFill>
                <a:latin typeface="Futura Lt BT" pitchFamily="34"/>
                <a:ea typeface="Arial-BoldMT" pitchFamily="2"/>
                <a:cs typeface="Arial-BoldMT" pitchFamily="2"/>
              </a:rPr>
              <a:t> </a:t>
            </a:r>
            <a:r>
              <a:rPr lang="pt-PT" sz="3600" b="1" i="1">
                <a:solidFill>
                  <a:srgbClr val="000000"/>
                </a:solidFill>
                <a:latin typeface="Futura Lt BT" pitchFamily="34"/>
                <a:ea typeface="Arial-BoldMT" pitchFamily="2"/>
                <a:cs typeface="Arial-BoldMT" pitchFamily="2"/>
              </a:rPr>
              <a:t>I(x,y,z,</a:t>
            </a:r>
            <a:r>
              <a:rPr lang="pt-PT" sz="3600" b="1" i="1">
                <a:solidFill>
                  <a:srgbClr val="000000"/>
                </a:solidFill>
                <a:latin typeface="Symbol" pitchFamily="18"/>
                <a:ea typeface="Arial-BoldMT" pitchFamily="2"/>
                <a:cs typeface="Arial-BoldMT" pitchFamily="2"/>
              </a:rPr>
              <a:t></a:t>
            </a:r>
            <a:r>
              <a:rPr lang="pt-PT" sz="3600" b="1" i="1">
                <a:solidFill>
                  <a:srgbClr val="000000"/>
                </a:solidFill>
                <a:latin typeface="Futura Lt BT" pitchFamily="34"/>
                <a:ea typeface="Arial-BoldMT" pitchFamily="2"/>
                <a:cs typeface="Arial-BoldMT" pitchFamily="2"/>
              </a:rPr>
              <a:t>)</a:t>
            </a:r>
            <a:r>
              <a:rPr lang="x-none" sz="3200" b="1">
                <a:latin typeface="Times New Roman" pitchFamily="18"/>
                <a:ea typeface="Arial-BoldMT" pitchFamily="2"/>
                <a:cs typeface="Arial-BoldMT" pitchFamily="2"/>
              </a:rPr>
              <a:t/>
            </a:r>
            <a:br>
              <a:rPr lang="x-none" sz="3200" b="1">
                <a:latin typeface="Times New Roman" pitchFamily="18"/>
                <a:ea typeface="Arial-BoldMT" pitchFamily="2"/>
                <a:cs typeface="Arial-BoldMT" pitchFamily="2"/>
              </a:rPr>
            </a:br>
            <a:endParaRPr lang="x-none" sz="3200" b="1">
              <a:latin typeface="Times New Roman" pitchFamily="18"/>
              <a:ea typeface="Arial-BoldMT" pitchFamily="2"/>
              <a:cs typeface="Arial-BoldMT" pitchFamily="2"/>
            </a:endParaRPr>
          </a:p>
        </p:txBody>
      </p:sp>
      <p:pic>
        <p:nvPicPr>
          <p:cNvPr id="6" name="Picture 5"/>
          <p:cNvPicPr>
            <a:picLocks noChangeAspect="1"/>
          </p:cNvPicPr>
          <p:nvPr/>
        </p:nvPicPr>
        <p:blipFill>
          <a:blip r:embed="rId3">
            <a:lum/>
            <a:alphaModFix/>
          </a:blip>
          <a:srcRect/>
          <a:stretch>
            <a:fillRect/>
          </a:stretch>
        </p:blipFill>
        <p:spPr>
          <a:xfrm>
            <a:off x="5251595" y="2449391"/>
            <a:ext cx="3238734" cy="3685517"/>
          </a:xfrm>
          <a:prstGeom prst="rect">
            <a:avLst/>
          </a:prstGeom>
          <a:noFill/>
          <a:ln>
            <a:noFill/>
          </a:ln>
        </p:spPr>
      </p:pic>
      <p:sp>
        <p:nvSpPr>
          <p:cNvPr id="7" name="Footer Placeholder 6"/>
          <p:cNvSpPr>
            <a:spLocks noGrp="1"/>
          </p:cNvSpPr>
          <p:nvPr>
            <p:ph type="ftr" sz="quarter" idx="10"/>
          </p:nvPr>
        </p:nvSpPr>
        <p:spPr/>
        <p:txBody>
          <a:bodyPr/>
          <a:lstStyle/>
          <a:p>
            <a:pPr>
              <a:defRPr/>
            </a:pPr>
            <a:r>
              <a:rPr lang="pt-PT" smtClean="0"/>
              <a:t>SM 14/15 – T8 - Computer Graphics</a:t>
            </a:r>
            <a:endParaRPr lang="pt-PT"/>
          </a:p>
        </p:txBody>
      </p:sp>
    </p:spTree>
    <p:extLst>
      <p:ext uri="{BB962C8B-B14F-4D97-AF65-F5344CB8AC3E}">
        <p14:creationId xmlns:p14="http://schemas.microsoft.com/office/powerpoint/2010/main" val="2194803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p>
            <a:pPr>
              <a:defRPr/>
            </a:pPr>
            <a:r>
              <a:rPr lang="pt-PT" dirty="0" smtClean="0"/>
              <a:t>SM 14/15 – T8 - </a:t>
            </a:r>
            <a:r>
              <a:rPr lang="pt-PT" dirty="0" err="1" smtClean="0"/>
              <a:t>Computer</a:t>
            </a:r>
            <a:r>
              <a:rPr lang="pt-PT" dirty="0" smtClean="0"/>
              <a:t> </a:t>
            </a:r>
            <a:r>
              <a:rPr lang="pt-PT" dirty="0" err="1" smtClean="0"/>
              <a:t>Graphics</a:t>
            </a:r>
            <a:endParaRPr lang="pt-PT" dirty="0"/>
          </a:p>
        </p:txBody>
      </p:sp>
      <p:pic>
        <p:nvPicPr>
          <p:cNvPr id="5" name="Picture 4"/>
          <p:cNvPicPr>
            <a:picLocks noChangeAspect="1"/>
          </p:cNvPicPr>
          <p:nvPr/>
        </p:nvPicPr>
        <p:blipFill>
          <a:blip r:embed="rId3">
            <a:lum/>
            <a:alphaModFix/>
          </a:blip>
          <a:srcRect/>
          <a:stretch>
            <a:fillRect/>
          </a:stretch>
        </p:blipFill>
        <p:spPr>
          <a:xfrm>
            <a:off x="-3642" y="0"/>
            <a:ext cx="9143107" cy="6906715"/>
          </a:xfrm>
          <a:prstGeom prst="rect">
            <a:avLst/>
          </a:prstGeom>
          <a:noFill/>
          <a:ln>
            <a:noFill/>
          </a:ln>
        </p:spPr>
      </p:pic>
      <p:sp>
        <p:nvSpPr>
          <p:cNvPr id="10" name="Title 9"/>
          <p:cNvSpPr>
            <a:spLocks noGrp="1"/>
          </p:cNvSpPr>
          <p:nvPr>
            <p:ph type="title"/>
          </p:nvPr>
        </p:nvSpPr>
        <p:spPr/>
        <p:txBody>
          <a:bodyPr>
            <a:normAutofit fontScale="90000"/>
          </a:bodyPr>
          <a:lstStyle/>
          <a:p>
            <a:r>
              <a:rPr lang="pt-PT" dirty="0" err="1">
                <a:solidFill>
                  <a:srgbClr val="FFFFFF"/>
                </a:solidFill>
                <a:latin typeface="Arial" pitchFamily="34"/>
                <a:ea typeface="MS Gothic" pitchFamily="2"/>
                <a:cs typeface="Tahoma" pitchFamily="2"/>
              </a:rPr>
              <a:t>transformation</a:t>
            </a:r>
            <a:r>
              <a:rPr lang="pt-PT" dirty="0">
                <a:solidFill>
                  <a:srgbClr val="FFFFFF"/>
                </a:solidFill>
                <a:latin typeface="Arial" pitchFamily="34"/>
                <a:ea typeface="MS Gothic" pitchFamily="2"/>
                <a:cs typeface="Tahoma" pitchFamily="2"/>
              </a:rPr>
              <a:t> + </a:t>
            </a:r>
            <a:r>
              <a:rPr lang="pt-PT" dirty="0" err="1">
                <a:solidFill>
                  <a:srgbClr val="FFFFFF"/>
                </a:solidFill>
                <a:latin typeface="Arial" pitchFamily="34"/>
                <a:ea typeface="MS Gothic" pitchFamily="2"/>
                <a:cs typeface="Tahoma" pitchFamily="2"/>
              </a:rPr>
              <a:t>shading</a:t>
            </a:r>
            <a:r>
              <a:rPr lang="pt-PT" dirty="0">
                <a:solidFill>
                  <a:srgbClr val="FFFFFF"/>
                </a:solidFill>
                <a:latin typeface="Arial" pitchFamily="34"/>
                <a:ea typeface="MS Gothic" pitchFamily="2"/>
                <a:cs typeface="Tahoma" pitchFamily="2"/>
              </a:rPr>
              <a:t> + texture + </a:t>
            </a:r>
            <a:r>
              <a:rPr lang="pt-PT" dirty="0" err="1" smtClean="0">
                <a:solidFill>
                  <a:srgbClr val="FFFFFF"/>
                </a:solidFill>
                <a:latin typeface="Arial" pitchFamily="34"/>
                <a:ea typeface="MS Gothic" pitchFamily="2"/>
                <a:cs typeface="Tahoma" pitchFamily="2"/>
              </a:rPr>
              <a:t>blending</a:t>
            </a:r>
            <a:endParaRPr lang="en-US" dirty="0">
              <a:solidFill>
                <a:srgbClr val="FFFFFF"/>
              </a:solidFill>
            </a:endParaRPr>
          </a:p>
        </p:txBody>
      </p:sp>
      <p:sp>
        <p:nvSpPr>
          <p:cNvPr id="4" name="TextBox 3"/>
          <p:cNvSpPr txBox="1"/>
          <p:nvPr/>
        </p:nvSpPr>
        <p:spPr>
          <a:xfrm>
            <a:off x="271364" y="1469635"/>
            <a:ext cx="8610828" cy="979756"/>
          </a:xfrm>
          <a:prstGeom prst="rect">
            <a:avLst/>
          </a:prstGeom>
          <a:noFill/>
          <a:ln>
            <a:noFill/>
          </a:ln>
        </p:spPr>
        <p:txBody>
          <a:bodyPr vert="horz" lIns="81639" tIns="40820" rIns="81639" bIns="40820" compatLnSpc="0"/>
          <a:lstStyle/>
          <a:p>
            <a:pPr algn="l" hangingPunct="0">
              <a:spcBef>
                <a:spcPts val="0"/>
              </a:spcBef>
              <a:spcAft>
                <a:spcPts val="0"/>
              </a:spcAft>
            </a:pPr>
            <a:endParaRPr lang="pt-PT" sz="3300" dirty="0">
              <a:latin typeface="Arial" pitchFamily="34"/>
              <a:ea typeface="MS Gothic" pitchFamily="2"/>
              <a:cs typeface="Tahoma" pitchFamily="2"/>
            </a:endParaRPr>
          </a:p>
        </p:txBody>
      </p:sp>
      <p:sp>
        <p:nvSpPr>
          <p:cNvPr id="6" name="TextBox 5"/>
          <p:cNvSpPr txBox="1"/>
          <p:nvPr/>
        </p:nvSpPr>
        <p:spPr>
          <a:xfrm>
            <a:off x="8196435" y="6597027"/>
            <a:ext cx="1734313" cy="326585"/>
          </a:xfrm>
          <a:prstGeom prst="rect">
            <a:avLst/>
          </a:prstGeom>
          <a:noFill/>
          <a:ln>
            <a:noFill/>
          </a:ln>
        </p:spPr>
        <p:txBody>
          <a:bodyPr vert="horz" lIns="81639" tIns="40820" rIns="81639" bIns="40820" compatLnSpc="0"/>
          <a:lstStyle/>
          <a:p>
            <a:pPr algn="l" hangingPunct="0">
              <a:spcBef>
                <a:spcPts val="0"/>
              </a:spcBef>
              <a:spcAft>
                <a:spcPts val="0"/>
              </a:spcAft>
            </a:pPr>
            <a:r>
              <a:rPr lang="pt-PT" sz="1600">
                <a:latin typeface="Arial" pitchFamily="34"/>
                <a:ea typeface="MS Gothic" pitchFamily="2"/>
                <a:cs typeface="Tahoma" pitchFamily="2"/>
              </a:rPr>
              <a:t>© pixar</a:t>
            </a:r>
          </a:p>
        </p:txBody>
      </p:sp>
    </p:spTree>
    <p:extLst>
      <p:ext uri="{BB962C8B-B14F-4D97-AF65-F5344CB8AC3E}">
        <p14:creationId xmlns:p14="http://schemas.microsoft.com/office/powerpoint/2010/main" val="759367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lum/>
            <a:alphaModFix/>
          </a:blip>
          <a:srcRect/>
          <a:stretch>
            <a:fillRect/>
          </a:stretch>
        </p:blipFill>
        <p:spPr>
          <a:xfrm>
            <a:off x="4571716" y="2802757"/>
            <a:ext cx="4121076" cy="3075781"/>
          </a:xfrm>
          <a:prstGeom prst="rect">
            <a:avLst/>
          </a:prstGeom>
          <a:noFill/>
          <a:ln>
            <a:noFill/>
          </a:ln>
        </p:spPr>
      </p:pic>
      <p:sp>
        <p:nvSpPr>
          <p:cNvPr id="3" name="Straight Connector 2"/>
          <p:cNvSpPr/>
          <p:nvPr/>
        </p:nvSpPr>
        <p:spPr>
          <a:xfrm>
            <a:off x="751394" y="915092"/>
            <a:ext cx="8163780" cy="0"/>
          </a:xfrm>
          <a:prstGeom prst="line">
            <a:avLst/>
          </a:prstGeom>
          <a:noFill/>
          <a:ln w="36000">
            <a:solidFill>
              <a:srgbClr val="000000"/>
            </a:solidFill>
            <a:prstDash val="solid"/>
          </a:ln>
        </p:spPr>
        <p:txBody>
          <a:bodyPr vert="horz" lIns="97967" tIns="57147" rIns="97967" bIns="57147"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4" name="TextBox 3"/>
          <p:cNvSpPr txBox="1"/>
          <p:nvPr/>
        </p:nvSpPr>
        <p:spPr>
          <a:xfrm>
            <a:off x="689023" y="156761"/>
            <a:ext cx="7964583" cy="648925"/>
          </a:xfrm>
          <a:prstGeom prst="rect">
            <a:avLst/>
          </a:prstGeom>
          <a:noFill/>
          <a:ln>
            <a:noFill/>
          </a:ln>
        </p:spPr>
        <p:txBody>
          <a:bodyPr vert="horz" lIns="81639" tIns="40820" rIns="81639" bIns="40820" compatLnSpc="0"/>
          <a:lstStyle/>
          <a:p>
            <a:pPr hangingPunct="0">
              <a:spcBef>
                <a:spcPts val="0"/>
              </a:spcBef>
              <a:spcAft>
                <a:spcPts val="0"/>
              </a:spcAft>
            </a:pPr>
            <a:r>
              <a:rPr lang="en-US" sz="4000">
                <a:solidFill>
                  <a:srgbClr val="000000"/>
                </a:solidFill>
                <a:latin typeface="Futura Lt BT" pitchFamily="34"/>
                <a:ea typeface="Arial-BoldMT" pitchFamily="2"/>
                <a:cs typeface="Arial-BoldMT" pitchFamily="2"/>
              </a:rPr>
              <a:t>how can we create a light model</a:t>
            </a:r>
            <a:r>
              <a:rPr lang="en-US" sz="4000">
                <a:solidFill>
                  <a:srgbClr val="000000"/>
                </a:solidFill>
                <a:latin typeface="Arial" pitchFamily="34"/>
                <a:ea typeface="Arial-BoldMT" pitchFamily="2"/>
                <a:cs typeface="Arial-BoldMT" pitchFamily="2"/>
              </a:rPr>
              <a:t>?</a:t>
            </a:r>
          </a:p>
        </p:txBody>
      </p:sp>
      <p:sp>
        <p:nvSpPr>
          <p:cNvPr id="5" name="TextBox 4"/>
          <p:cNvSpPr txBox="1"/>
          <p:nvPr/>
        </p:nvSpPr>
        <p:spPr>
          <a:xfrm>
            <a:off x="685758" y="1208367"/>
            <a:ext cx="7478021" cy="1869701"/>
          </a:xfrm>
          <a:prstGeom prst="rect">
            <a:avLst/>
          </a:prstGeom>
          <a:noFill/>
          <a:ln>
            <a:noFill/>
          </a:ln>
        </p:spPr>
        <p:txBody>
          <a:bodyPr vert="horz" lIns="0" tIns="0" rIns="0" bIns="0" compatLnSpc="0"/>
          <a:lstStyle/>
          <a:p>
            <a:pPr hangingPunct="0">
              <a:spcBef>
                <a:spcPts val="797"/>
              </a:spcBef>
              <a:spcAft>
                <a:spcPts val="797"/>
              </a:spcAft>
            </a:pPr>
            <a:r>
              <a:rPr lang="pt-PT" sz="2900">
                <a:solidFill>
                  <a:srgbClr val="000000"/>
                </a:solidFill>
                <a:latin typeface="Futura Lt BT" pitchFamily="34"/>
                <a:ea typeface="Arial-BoldMT" pitchFamily="2"/>
                <a:cs typeface="Arial-BoldMT" pitchFamily="2"/>
              </a:rPr>
              <a:t>measuring </a:t>
            </a:r>
            <a:r>
              <a:rPr lang="pt-PT" sz="2900" b="1" u="sng">
                <a:solidFill>
                  <a:srgbClr val="000000"/>
                </a:solidFill>
                <a:latin typeface="Futura Lt BT" pitchFamily="34"/>
                <a:ea typeface="Arial-BoldMT" pitchFamily="2"/>
                <a:cs typeface="Arial-BoldMT" pitchFamily="2"/>
              </a:rPr>
              <a:t>irradiance</a:t>
            </a:r>
            <a:r>
              <a:rPr lang="pt-PT" sz="2900">
                <a:solidFill>
                  <a:srgbClr val="000000"/>
                </a:solidFill>
                <a:latin typeface="Futura Lt BT" pitchFamily="34"/>
                <a:ea typeface="Arial-BoldMT" pitchFamily="2"/>
                <a:cs typeface="Arial-BoldMT" pitchFamily="2"/>
              </a:rPr>
              <a:t> at a </a:t>
            </a:r>
            <a:r>
              <a:rPr lang="pt-PT" sz="2900" b="1" u="sng">
                <a:solidFill>
                  <a:srgbClr val="000000"/>
                </a:solidFill>
                <a:latin typeface="Futura Lt BT" pitchFamily="34"/>
                <a:ea typeface="Arial-BoldMT" pitchFamily="2"/>
                <a:cs typeface="Arial-BoldMT" pitchFamily="2"/>
              </a:rPr>
              <a:t>plane perpendicular</a:t>
            </a:r>
            <a:r>
              <a:rPr lang="pt-PT" sz="2900">
                <a:solidFill>
                  <a:srgbClr val="000000"/>
                </a:solidFill>
                <a:latin typeface="Futura Lt BT" pitchFamily="34"/>
                <a:ea typeface="Arial-BoldMT" pitchFamily="2"/>
                <a:cs typeface="Arial-BoldMT" pitchFamily="2"/>
              </a:rPr>
              <a:t> to </a:t>
            </a:r>
            <a:r>
              <a:rPr lang="pt-PT" sz="2900" b="1">
                <a:solidFill>
                  <a:srgbClr val="000000"/>
                </a:solidFill>
                <a:latin typeface="Futura Lt BT" pitchFamily="34"/>
                <a:ea typeface="Arial-BoldMT" pitchFamily="2"/>
                <a:cs typeface="Arial-BoldMT" pitchFamily="2"/>
              </a:rPr>
              <a:t>l </a:t>
            </a:r>
            <a:r>
              <a:rPr lang="pt-PT" sz="2900">
                <a:solidFill>
                  <a:srgbClr val="000000"/>
                </a:solidFill>
                <a:latin typeface="Futura Lt BT" pitchFamily="34"/>
                <a:ea typeface="Arial-BoldMT" pitchFamily="2"/>
                <a:cs typeface="Arial-BoldMT" pitchFamily="2"/>
              </a:rPr>
              <a:t>tells us how </a:t>
            </a:r>
            <a:r>
              <a:rPr lang="pt-PT" sz="2900" b="1" u="sng">
                <a:solidFill>
                  <a:srgbClr val="000000"/>
                </a:solidFill>
                <a:latin typeface="Futura Lt BT" pitchFamily="34"/>
                <a:ea typeface="Arial-BoldMT" pitchFamily="2"/>
                <a:cs typeface="Arial-BoldMT" pitchFamily="2"/>
              </a:rPr>
              <a:t>bright</a:t>
            </a:r>
            <a:r>
              <a:rPr lang="pt-PT" sz="2900">
                <a:solidFill>
                  <a:srgbClr val="000000"/>
                </a:solidFill>
                <a:latin typeface="Futura Lt BT" pitchFamily="34"/>
                <a:ea typeface="Arial-BoldMT" pitchFamily="2"/>
                <a:cs typeface="Arial-BoldMT" pitchFamily="2"/>
              </a:rPr>
              <a:t> the light is in general</a:t>
            </a:r>
            <a:r>
              <a:rPr lang="x-none" sz="2900" b="1">
                <a:latin typeface="Futura Lt BT" pitchFamily="34"/>
                <a:ea typeface="Arial-BoldMT" pitchFamily="2"/>
                <a:cs typeface="Arial-BoldMT" pitchFamily="2"/>
              </a:rPr>
              <a:t/>
            </a:r>
            <a:br>
              <a:rPr lang="x-none" sz="2900" b="1">
                <a:latin typeface="Futura Lt BT" pitchFamily="34"/>
                <a:ea typeface="Arial-BoldMT" pitchFamily="2"/>
                <a:cs typeface="Arial-BoldMT" pitchFamily="2"/>
              </a:rPr>
            </a:br>
            <a:endParaRPr lang="x-none" sz="2900" b="1">
              <a:latin typeface="Futura Lt BT" pitchFamily="34"/>
              <a:ea typeface="Arial-BoldMT" pitchFamily="2"/>
              <a:cs typeface="Arial-BoldMT" pitchFamily="2"/>
            </a:endParaRPr>
          </a:p>
        </p:txBody>
      </p:sp>
      <p:sp>
        <p:nvSpPr>
          <p:cNvPr id="6" name="Straight Connector 5"/>
          <p:cNvSpPr/>
          <p:nvPr/>
        </p:nvSpPr>
        <p:spPr>
          <a:xfrm>
            <a:off x="5714646" y="5878538"/>
            <a:ext cx="2775685" cy="0"/>
          </a:xfrm>
          <a:prstGeom prst="line">
            <a:avLst/>
          </a:prstGeom>
          <a:noFill/>
          <a:ln w="36000">
            <a:solidFill>
              <a:srgbClr val="000000"/>
            </a:solidFill>
            <a:prstDash val="solid"/>
          </a:ln>
        </p:spPr>
        <p:txBody>
          <a:bodyPr vert="horz" lIns="97967" tIns="57147" rIns="97967" bIns="57147"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7" name="Rectangle 6"/>
          <p:cNvSpPr/>
          <p:nvPr/>
        </p:nvSpPr>
        <p:spPr>
          <a:xfrm>
            <a:off x="4734992" y="2775977"/>
            <a:ext cx="4081890" cy="3592440"/>
          </a:xfrm>
          <a:prstGeom prst="rect">
            <a:avLst/>
          </a:prstGeom>
          <a:noFill/>
          <a:ln w="0">
            <a:solidFill>
              <a:srgbClr val="000000"/>
            </a:solidFill>
            <a:prstDash val="solid"/>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8" name="Rectangle 7"/>
          <p:cNvSpPr/>
          <p:nvPr/>
        </p:nvSpPr>
        <p:spPr>
          <a:xfrm>
            <a:off x="7445367" y="5715246"/>
            <a:ext cx="228586" cy="163293"/>
          </a:xfrm>
          <a:prstGeom prst="rect">
            <a:avLst/>
          </a:prstGeom>
          <a:noFill/>
          <a:ln w="0">
            <a:solidFill>
              <a:srgbClr val="000000"/>
            </a:solidFill>
            <a:prstDash val="solid"/>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9" name="TextBox 8"/>
          <p:cNvSpPr txBox="1"/>
          <p:nvPr/>
        </p:nvSpPr>
        <p:spPr>
          <a:xfrm>
            <a:off x="7394751" y="5800810"/>
            <a:ext cx="401658" cy="552256"/>
          </a:xfrm>
          <a:prstGeom prst="rect">
            <a:avLst/>
          </a:prstGeom>
          <a:noFill/>
          <a:ln>
            <a:noFill/>
          </a:ln>
        </p:spPr>
        <p:txBody>
          <a:bodyPr vert="horz" lIns="0" tIns="0" rIns="0" bIns="0" compatLnSpc="0"/>
          <a:lstStyle/>
          <a:p>
            <a:pPr hangingPunct="0">
              <a:spcBef>
                <a:spcPts val="797"/>
              </a:spcBef>
              <a:spcAft>
                <a:spcPts val="797"/>
              </a:spcAft>
            </a:pPr>
            <a:r>
              <a:rPr lang="x-none" sz="2700" b="1">
                <a:solidFill>
                  <a:srgbClr val="000000"/>
                </a:solidFill>
                <a:latin typeface="Futura Lt BT" pitchFamily="34"/>
                <a:ea typeface="Times New Roman" pitchFamily="18"/>
                <a:cs typeface="Times New Roman" pitchFamily="18"/>
              </a:rPr>
              <a:t>p</a:t>
            </a:r>
          </a:p>
        </p:txBody>
      </p:sp>
      <p:sp>
        <p:nvSpPr>
          <p:cNvPr id="10" name="TextBox 9"/>
          <p:cNvSpPr txBox="1"/>
          <p:nvPr/>
        </p:nvSpPr>
        <p:spPr>
          <a:xfrm>
            <a:off x="7329440" y="5278601"/>
            <a:ext cx="401658" cy="552256"/>
          </a:xfrm>
          <a:prstGeom prst="rect">
            <a:avLst/>
          </a:prstGeom>
          <a:noFill/>
          <a:ln>
            <a:noFill/>
          </a:ln>
        </p:spPr>
        <p:txBody>
          <a:bodyPr vert="horz" lIns="0" tIns="0" rIns="0" bIns="0" compatLnSpc="0"/>
          <a:lstStyle/>
          <a:p>
            <a:pPr hangingPunct="0">
              <a:spcBef>
                <a:spcPts val="797"/>
              </a:spcBef>
              <a:spcAft>
                <a:spcPts val="797"/>
              </a:spcAft>
            </a:pPr>
            <a:r>
              <a:rPr lang="x-none" sz="2000" b="1">
                <a:solidFill>
                  <a:srgbClr val="000000"/>
                </a:solidFill>
                <a:latin typeface="Futura Lt BT" pitchFamily="34"/>
                <a:ea typeface="Times New Roman" pitchFamily="18"/>
                <a:cs typeface="Times New Roman" pitchFamily="18"/>
              </a:rPr>
              <a:t>i</a:t>
            </a:r>
          </a:p>
        </p:txBody>
      </p:sp>
      <p:sp>
        <p:nvSpPr>
          <p:cNvPr id="11" name="Footer Placeholder 10"/>
          <p:cNvSpPr>
            <a:spLocks noGrp="1"/>
          </p:cNvSpPr>
          <p:nvPr>
            <p:ph type="ftr" sz="quarter" idx="10"/>
          </p:nvPr>
        </p:nvSpPr>
        <p:spPr/>
        <p:txBody>
          <a:bodyPr/>
          <a:lstStyle/>
          <a:p>
            <a:pPr>
              <a:defRPr/>
            </a:pPr>
            <a:r>
              <a:rPr lang="pt-PT" smtClean="0"/>
              <a:t>SM 14/15 – T8 - Computer Graphics</a:t>
            </a:r>
            <a:endParaRPr lang="pt-PT"/>
          </a:p>
        </p:txBody>
      </p:sp>
    </p:spTree>
    <p:extLst>
      <p:ext uri="{BB962C8B-B14F-4D97-AF65-F5344CB8AC3E}">
        <p14:creationId xmlns:p14="http://schemas.microsoft.com/office/powerpoint/2010/main" val="1544012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aight Connector 1"/>
          <p:cNvSpPr/>
          <p:nvPr/>
        </p:nvSpPr>
        <p:spPr>
          <a:xfrm>
            <a:off x="751394" y="915092"/>
            <a:ext cx="8163780" cy="0"/>
          </a:xfrm>
          <a:prstGeom prst="line">
            <a:avLst/>
          </a:prstGeom>
          <a:noFill/>
          <a:ln w="36000">
            <a:solidFill>
              <a:srgbClr val="000000"/>
            </a:solidFill>
            <a:prstDash val="solid"/>
          </a:ln>
        </p:spPr>
        <p:txBody>
          <a:bodyPr vert="horz" lIns="97967" tIns="57147" rIns="97967" bIns="57147"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3" name="TextBox 2"/>
          <p:cNvSpPr txBox="1"/>
          <p:nvPr/>
        </p:nvSpPr>
        <p:spPr>
          <a:xfrm>
            <a:off x="689023" y="156761"/>
            <a:ext cx="7964583" cy="648925"/>
          </a:xfrm>
          <a:prstGeom prst="rect">
            <a:avLst/>
          </a:prstGeom>
          <a:noFill/>
          <a:ln>
            <a:noFill/>
          </a:ln>
        </p:spPr>
        <p:txBody>
          <a:bodyPr vert="horz" lIns="81639" tIns="40820" rIns="81639" bIns="40820" compatLnSpc="0"/>
          <a:lstStyle/>
          <a:p>
            <a:pPr hangingPunct="0">
              <a:spcBef>
                <a:spcPts val="0"/>
              </a:spcBef>
              <a:spcAft>
                <a:spcPts val="0"/>
              </a:spcAft>
            </a:pPr>
            <a:r>
              <a:rPr lang="en-US" sz="4000">
                <a:solidFill>
                  <a:srgbClr val="000000"/>
                </a:solidFill>
                <a:latin typeface="Futura Lt BT" pitchFamily="34"/>
                <a:ea typeface="Arial-BoldMT" pitchFamily="2"/>
                <a:cs typeface="Arial-BoldMT" pitchFamily="2"/>
              </a:rPr>
              <a:t>how can we create a light model</a:t>
            </a:r>
            <a:r>
              <a:rPr lang="en-US" sz="4000">
                <a:solidFill>
                  <a:srgbClr val="000000"/>
                </a:solidFill>
                <a:latin typeface="Arial" pitchFamily="34"/>
                <a:ea typeface="Arial-BoldMT" pitchFamily="2"/>
                <a:cs typeface="Arial-BoldMT" pitchFamily="2"/>
              </a:rPr>
              <a:t>?</a:t>
            </a:r>
          </a:p>
        </p:txBody>
      </p:sp>
      <p:sp>
        <p:nvSpPr>
          <p:cNvPr id="4" name="TextBox 3"/>
          <p:cNvSpPr txBox="1"/>
          <p:nvPr/>
        </p:nvSpPr>
        <p:spPr>
          <a:xfrm>
            <a:off x="522482" y="4476833"/>
            <a:ext cx="4310802" cy="1688471"/>
          </a:xfrm>
          <a:prstGeom prst="rect">
            <a:avLst/>
          </a:prstGeom>
          <a:noFill/>
          <a:ln>
            <a:noFill/>
          </a:ln>
        </p:spPr>
        <p:txBody>
          <a:bodyPr vert="horz" lIns="0" tIns="0" rIns="0" bIns="0" compatLnSpc="0"/>
          <a:lstStyle/>
          <a:p>
            <a:pPr hangingPunct="0">
              <a:spcBef>
                <a:spcPts val="797"/>
              </a:spcBef>
              <a:spcAft>
                <a:spcPts val="797"/>
              </a:spcAft>
            </a:pPr>
            <a:r>
              <a:rPr lang="pt-PT" b="1" dirty="0" err="1">
                <a:solidFill>
                  <a:srgbClr val="000000"/>
                </a:solidFill>
                <a:latin typeface="Futura Lt BT" pitchFamily="34"/>
                <a:ea typeface="Arial-BoldMT" pitchFamily="2"/>
                <a:cs typeface="Arial-BoldMT" pitchFamily="2"/>
              </a:rPr>
              <a:t>Irradiance</a:t>
            </a:r>
            <a:r>
              <a:rPr lang="pt-PT" dirty="0">
                <a:solidFill>
                  <a:srgbClr val="000000"/>
                </a:solidFill>
                <a:latin typeface="Futura Lt BT" pitchFamily="34"/>
                <a:ea typeface="Arial-BoldMT" pitchFamily="2"/>
                <a:cs typeface="Arial-BoldMT" pitchFamily="2"/>
              </a:rPr>
              <a:t> </a:t>
            </a:r>
            <a:r>
              <a:rPr lang="pt-PT" dirty="0" err="1">
                <a:solidFill>
                  <a:srgbClr val="000000"/>
                </a:solidFill>
                <a:latin typeface="Futura Lt BT" pitchFamily="34"/>
                <a:ea typeface="Arial-BoldMT" pitchFamily="2"/>
                <a:cs typeface="Arial-BoldMT" pitchFamily="2"/>
              </a:rPr>
              <a:t>is</a:t>
            </a:r>
            <a:r>
              <a:rPr lang="pt-PT" dirty="0">
                <a:solidFill>
                  <a:srgbClr val="000000"/>
                </a:solidFill>
                <a:latin typeface="Futura Lt BT" pitchFamily="34"/>
                <a:ea typeface="Arial-BoldMT" pitchFamily="2"/>
                <a:cs typeface="Arial-BoldMT" pitchFamily="2"/>
              </a:rPr>
              <a:t> </a:t>
            </a:r>
            <a:r>
              <a:rPr lang="pt-PT" b="1" dirty="0" err="1">
                <a:solidFill>
                  <a:srgbClr val="000000"/>
                </a:solidFill>
                <a:latin typeface="Futura Lt BT" pitchFamily="34"/>
                <a:ea typeface="Arial-BoldMT" pitchFamily="2"/>
                <a:cs typeface="Arial-BoldMT" pitchFamily="2"/>
              </a:rPr>
              <a:t>proportional</a:t>
            </a:r>
            <a:r>
              <a:rPr lang="pt-PT" dirty="0">
                <a:solidFill>
                  <a:srgbClr val="000000"/>
                </a:solidFill>
                <a:latin typeface="Futura Lt BT" pitchFamily="34"/>
                <a:ea typeface="Arial-BoldMT" pitchFamily="2"/>
                <a:cs typeface="Arial-BoldMT" pitchFamily="2"/>
              </a:rPr>
              <a:t> to the </a:t>
            </a:r>
            <a:r>
              <a:rPr lang="pt-PT" b="1" dirty="0" err="1">
                <a:solidFill>
                  <a:srgbClr val="000000"/>
                </a:solidFill>
                <a:latin typeface="Futura Lt BT" pitchFamily="34"/>
                <a:ea typeface="Arial-BoldMT" pitchFamily="2"/>
                <a:cs typeface="Arial-BoldMT" pitchFamily="2"/>
              </a:rPr>
              <a:t>density</a:t>
            </a:r>
            <a:r>
              <a:rPr lang="pt-PT" dirty="0">
                <a:solidFill>
                  <a:srgbClr val="000000"/>
                </a:solidFill>
                <a:latin typeface="Futura Lt BT" pitchFamily="34"/>
                <a:ea typeface="Arial-BoldMT" pitchFamily="2"/>
                <a:cs typeface="Arial-BoldMT" pitchFamily="2"/>
              </a:rPr>
              <a:t> </a:t>
            </a:r>
            <a:r>
              <a:rPr lang="pt-PT" dirty="0" err="1">
                <a:solidFill>
                  <a:srgbClr val="000000"/>
                </a:solidFill>
                <a:latin typeface="Futura Lt BT" pitchFamily="34"/>
                <a:ea typeface="Arial-BoldMT" pitchFamily="2"/>
                <a:cs typeface="Arial-BoldMT" pitchFamily="2"/>
              </a:rPr>
              <a:t>of</a:t>
            </a:r>
            <a:r>
              <a:rPr lang="pt-PT" dirty="0">
                <a:solidFill>
                  <a:srgbClr val="000000"/>
                </a:solidFill>
                <a:latin typeface="Futura Lt BT" pitchFamily="34"/>
                <a:ea typeface="Arial-BoldMT" pitchFamily="2"/>
                <a:cs typeface="Arial-BoldMT" pitchFamily="2"/>
              </a:rPr>
              <a:t> the </a:t>
            </a:r>
            <a:r>
              <a:rPr lang="pt-PT" dirty="0" err="1" smtClean="0">
                <a:solidFill>
                  <a:srgbClr val="000000"/>
                </a:solidFill>
                <a:latin typeface="Futura Lt BT" pitchFamily="34"/>
                <a:ea typeface="Arial-BoldMT" pitchFamily="2"/>
                <a:cs typeface="Arial-BoldMT" pitchFamily="2"/>
              </a:rPr>
              <a:t>rays</a:t>
            </a:r>
            <a:endParaRPr lang="pt-PT" dirty="0">
              <a:solidFill>
                <a:srgbClr val="000000"/>
              </a:solidFill>
              <a:latin typeface="Futura Lt BT" pitchFamily="34"/>
              <a:ea typeface="Arial-BoldMT" pitchFamily="2"/>
              <a:cs typeface="Arial-BoldMT" pitchFamily="2"/>
            </a:endParaRPr>
          </a:p>
          <a:p>
            <a:pPr hangingPunct="0">
              <a:spcBef>
                <a:spcPts val="797"/>
              </a:spcBef>
              <a:spcAft>
                <a:spcPts val="797"/>
              </a:spcAft>
            </a:pPr>
            <a:r>
              <a:rPr lang="pt-PT" dirty="0" err="1">
                <a:solidFill>
                  <a:srgbClr val="000000"/>
                </a:solidFill>
                <a:latin typeface="Futura Lt BT" pitchFamily="34"/>
                <a:ea typeface="Arial-BoldMT" pitchFamily="2"/>
                <a:cs typeface="Arial-BoldMT" pitchFamily="2"/>
              </a:rPr>
              <a:t>Inversely</a:t>
            </a:r>
            <a:r>
              <a:rPr lang="pt-PT" dirty="0">
                <a:solidFill>
                  <a:srgbClr val="000000"/>
                </a:solidFill>
                <a:latin typeface="Futura Lt BT" pitchFamily="34"/>
                <a:ea typeface="Arial-BoldMT" pitchFamily="2"/>
                <a:cs typeface="Arial-BoldMT" pitchFamily="2"/>
              </a:rPr>
              <a:t> </a:t>
            </a:r>
            <a:r>
              <a:rPr lang="pt-PT" dirty="0" err="1">
                <a:solidFill>
                  <a:srgbClr val="000000"/>
                </a:solidFill>
                <a:latin typeface="Futura Lt BT" pitchFamily="34"/>
                <a:ea typeface="Arial-BoldMT" pitchFamily="2"/>
                <a:cs typeface="Arial-BoldMT" pitchFamily="2"/>
              </a:rPr>
              <a:t>proportional</a:t>
            </a:r>
            <a:r>
              <a:rPr lang="pt-PT" dirty="0">
                <a:solidFill>
                  <a:srgbClr val="000000"/>
                </a:solidFill>
                <a:latin typeface="Futura Lt BT" pitchFamily="34"/>
                <a:ea typeface="Arial-BoldMT" pitchFamily="2"/>
                <a:cs typeface="Arial-BoldMT" pitchFamily="2"/>
              </a:rPr>
              <a:t> to the </a:t>
            </a:r>
            <a:r>
              <a:rPr lang="pt-PT" dirty="0" err="1">
                <a:solidFill>
                  <a:srgbClr val="000000"/>
                </a:solidFill>
                <a:latin typeface="Futura Lt BT" pitchFamily="34"/>
                <a:ea typeface="Arial-BoldMT" pitchFamily="2"/>
                <a:cs typeface="Arial-BoldMT" pitchFamily="2"/>
              </a:rPr>
              <a:t>distance</a:t>
            </a:r>
            <a:r>
              <a:rPr lang="pt-PT" dirty="0">
                <a:solidFill>
                  <a:srgbClr val="000000"/>
                </a:solidFill>
                <a:latin typeface="Futura Lt BT" pitchFamily="34"/>
                <a:ea typeface="Arial-BoldMT" pitchFamily="2"/>
                <a:cs typeface="Arial-BoldMT" pitchFamily="2"/>
              </a:rPr>
              <a:t> </a:t>
            </a:r>
            <a:r>
              <a:rPr lang="pt-PT" b="1" dirty="0">
                <a:solidFill>
                  <a:srgbClr val="000000"/>
                </a:solidFill>
                <a:latin typeface="Futura Lt BT" pitchFamily="34"/>
                <a:ea typeface="Arial-BoldMT" pitchFamily="2"/>
                <a:cs typeface="Arial-BoldMT" pitchFamily="2"/>
              </a:rPr>
              <a:t>d</a:t>
            </a:r>
            <a:r>
              <a:rPr lang="pt-PT" dirty="0">
                <a:solidFill>
                  <a:srgbClr val="000000"/>
                </a:solidFill>
                <a:latin typeface="Futura Lt BT" pitchFamily="34"/>
                <a:ea typeface="Arial-BoldMT" pitchFamily="2"/>
                <a:cs typeface="Arial-BoldMT" pitchFamily="2"/>
              </a:rPr>
              <a:t> </a:t>
            </a:r>
            <a:r>
              <a:rPr lang="pt-PT" dirty="0" err="1">
                <a:solidFill>
                  <a:srgbClr val="000000"/>
                </a:solidFill>
                <a:latin typeface="Futura Lt BT" pitchFamily="34"/>
                <a:ea typeface="Arial-BoldMT" pitchFamily="2"/>
                <a:cs typeface="Arial-BoldMT" pitchFamily="2"/>
              </a:rPr>
              <a:t>between</a:t>
            </a:r>
            <a:r>
              <a:rPr lang="pt-PT" dirty="0">
                <a:solidFill>
                  <a:srgbClr val="000000"/>
                </a:solidFill>
                <a:latin typeface="Futura Lt BT" pitchFamily="34"/>
                <a:ea typeface="Arial-BoldMT" pitchFamily="2"/>
                <a:cs typeface="Arial-BoldMT" pitchFamily="2"/>
              </a:rPr>
              <a:t> the </a:t>
            </a:r>
            <a:r>
              <a:rPr lang="pt-PT" dirty="0" err="1" smtClean="0">
                <a:solidFill>
                  <a:srgbClr val="000000"/>
                </a:solidFill>
                <a:latin typeface="Futura Lt BT" pitchFamily="34"/>
                <a:ea typeface="Arial-BoldMT" pitchFamily="2"/>
                <a:cs typeface="Arial-BoldMT" pitchFamily="2"/>
              </a:rPr>
              <a:t>rays</a:t>
            </a:r>
            <a:endParaRPr lang="pt-PT" dirty="0">
              <a:solidFill>
                <a:srgbClr val="000000"/>
              </a:solidFill>
              <a:latin typeface="Futura Lt BT" pitchFamily="34"/>
              <a:ea typeface="Arial-BoldMT" pitchFamily="2"/>
              <a:cs typeface="Arial-BoldMT" pitchFamily="2"/>
            </a:endParaRPr>
          </a:p>
        </p:txBody>
      </p:sp>
      <p:sp>
        <p:nvSpPr>
          <p:cNvPr id="5" name="TextBox 4"/>
          <p:cNvSpPr txBox="1"/>
          <p:nvPr/>
        </p:nvSpPr>
        <p:spPr>
          <a:xfrm>
            <a:off x="685758" y="1208366"/>
            <a:ext cx="7478021" cy="827241"/>
          </a:xfrm>
          <a:prstGeom prst="rect">
            <a:avLst/>
          </a:prstGeom>
          <a:noFill/>
          <a:ln>
            <a:noFill/>
          </a:ln>
        </p:spPr>
        <p:txBody>
          <a:bodyPr vert="horz" lIns="0" tIns="0" rIns="0" bIns="0" compatLnSpc="0"/>
          <a:lstStyle/>
          <a:p>
            <a:pPr hangingPunct="0">
              <a:spcBef>
                <a:spcPts val="797"/>
              </a:spcBef>
              <a:spcAft>
                <a:spcPts val="797"/>
              </a:spcAft>
            </a:pPr>
            <a:r>
              <a:rPr lang="pt-PT" sz="2900" b="1">
                <a:solidFill>
                  <a:srgbClr val="000000"/>
                </a:solidFill>
                <a:latin typeface="Futura Lt BT" pitchFamily="34"/>
                <a:ea typeface="Arial-BoldMT" pitchFamily="2"/>
                <a:cs typeface="Arial-BoldMT" pitchFamily="2"/>
              </a:rPr>
              <a:t>meassures the density of the rays</a:t>
            </a:r>
            <a:r>
              <a:rPr lang="x-none" sz="2900" b="1">
                <a:latin typeface="Futura Lt BT" pitchFamily="34"/>
                <a:ea typeface="Arial-BoldMT" pitchFamily="2"/>
                <a:cs typeface="Arial-BoldMT" pitchFamily="2"/>
              </a:rPr>
              <a:t/>
            </a:r>
            <a:br>
              <a:rPr lang="x-none" sz="2900" b="1">
                <a:latin typeface="Futura Lt BT" pitchFamily="34"/>
                <a:ea typeface="Arial-BoldMT" pitchFamily="2"/>
                <a:cs typeface="Arial-BoldMT" pitchFamily="2"/>
              </a:rPr>
            </a:br>
            <a:endParaRPr lang="x-none" sz="2900" b="1">
              <a:latin typeface="Futura Lt BT" pitchFamily="34"/>
              <a:ea typeface="Arial-BoldMT" pitchFamily="2"/>
              <a:cs typeface="Arial-BoldMT" pitchFamily="2"/>
            </a:endParaRPr>
          </a:p>
        </p:txBody>
      </p:sp>
      <p:sp>
        <p:nvSpPr>
          <p:cNvPr id="6" name="Straight Connector 5"/>
          <p:cNvSpPr/>
          <p:nvPr/>
        </p:nvSpPr>
        <p:spPr>
          <a:xfrm>
            <a:off x="1469480" y="3461806"/>
            <a:ext cx="1469480" cy="0"/>
          </a:xfrm>
          <a:prstGeom prst="line">
            <a:avLst/>
          </a:prstGeom>
          <a:noFill/>
          <a:ln w="36000">
            <a:solidFill>
              <a:srgbClr val="000000"/>
            </a:solidFill>
            <a:prstDash val="solid"/>
          </a:ln>
        </p:spPr>
        <p:txBody>
          <a:bodyPr vert="horz" lIns="97967" tIns="57147" rIns="97967" bIns="57147"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7" name="TextBox 6"/>
          <p:cNvSpPr txBox="1"/>
          <p:nvPr/>
        </p:nvSpPr>
        <p:spPr>
          <a:xfrm>
            <a:off x="6643684" y="3482054"/>
            <a:ext cx="866992" cy="552256"/>
          </a:xfrm>
          <a:prstGeom prst="rect">
            <a:avLst/>
          </a:prstGeom>
          <a:noFill/>
          <a:ln>
            <a:noFill/>
          </a:ln>
        </p:spPr>
        <p:txBody>
          <a:bodyPr vert="horz" lIns="0" tIns="0" rIns="0" bIns="0" compatLnSpc="0"/>
          <a:lstStyle/>
          <a:p>
            <a:pPr hangingPunct="0">
              <a:spcBef>
                <a:spcPts val="797"/>
              </a:spcBef>
              <a:spcAft>
                <a:spcPts val="797"/>
              </a:spcAft>
            </a:pPr>
            <a:r>
              <a:rPr lang="x-none" sz="2000" b="1">
                <a:solidFill>
                  <a:srgbClr val="000000"/>
                </a:solidFill>
                <a:latin typeface="Futura Lt BT" pitchFamily="34"/>
                <a:ea typeface="Times New Roman" pitchFamily="18"/>
                <a:cs typeface="Times New Roman" pitchFamily="18"/>
              </a:rPr>
              <a:t>d/cos</a:t>
            </a:r>
            <a:r>
              <a:rPr lang="pt-PT" sz="2000" i="1">
                <a:solidFill>
                  <a:srgbClr val="000000"/>
                </a:solidFill>
                <a:latin typeface="Symbol" pitchFamily="18"/>
                <a:ea typeface="Arial-BoldMT" pitchFamily="2"/>
                <a:cs typeface="Arial-BoldMT" pitchFamily="2"/>
              </a:rPr>
              <a:t></a:t>
            </a:r>
          </a:p>
        </p:txBody>
      </p:sp>
      <p:sp>
        <p:nvSpPr>
          <p:cNvPr id="8" name="Straight Connector 7"/>
          <p:cNvSpPr/>
          <p:nvPr/>
        </p:nvSpPr>
        <p:spPr>
          <a:xfrm>
            <a:off x="1730721" y="2253440"/>
            <a:ext cx="0" cy="1143049"/>
          </a:xfrm>
          <a:prstGeom prst="line">
            <a:avLst/>
          </a:prstGeom>
          <a:noFill/>
          <a:ln w="0">
            <a:solidFill>
              <a:srgbClr val="FF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9" name="Straight Connector 8"/>
          <p:cNvSpPr/>
          <p:nvPr/>
        </p:nvSpPr>
        <p:spPr>
          <a:xfrm>
            <a:off x="1991962" y="2253440"/>
            <a:ext cx="0" cy="1143049"/>
          </a:xfrm>
          <a:prstGeom prst="line">
            <a:avLst/>
          </a:prstGeom>
          <a:noFill/>
          <a:ln w="0">
            <a:solidFill>
              <a:srgbClr val="FF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10" name="Straight Connector 9"/>
          <p:cNvSpPr/>
          <p:nvPr/>
        </p:nvSpPr>
        <p:spPr>
          <a:xfrm>
            <a:off x="2253203" y="2253440"/>
            <a:ext cx="0" cy="1143049"/>
          </a:xfrm>
          <a:prstGeom prst="line">
            <a:avLst/>
          </a:prstGeom>
          <a:noFill/>
          <a:ln w="0">
            <a:solidFill>
              <a:srgbClr val="FF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11" name="Straight Connector 10"/>
          <p:cNvSpPr/>
          <p:nvPr/>
        </p:nvSpPr>
        <p:spPr>
          <a:xfrm>
            <a:off x="2775685" y="3135221"/>
            <a:ext cx="0" cy="489878"/>
          </a:xfrm>
          <a:prstGeom prst="line">
            <a:avLst/>
          </a:prstGeom>
          <a:noFill/>
          <a:ln w="0">
            <a:solidFill>
              <a:srgbClr val="000000"/>
            </a:solidFill>
            <a:prstDash val="solid"/>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12" name="Straight Connector 11"/>
          <p:cNvSpPr/>
          <p:nvPr/>
        </p:nvSpPr>
        <p:spPr>
          <a:xfrm>
            <a:off x="2514444" y="2253440"/>
            <a:ext cx="0" cy="1143049"/>
          </a:xfrm>
          <a:prstGeom prst="line">
            <a:avLst/>
          </a:prstGeom>
          <a:noFill/>
          <a:ln w="0">
            <a:solidFill>
              <a:srgbClr val="FF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13" name="Straight Connector 12"/>
          <p:cNvSpPr/>
          <p:nvPr/>
        </p:nvSpPr>
        <p:spPr>
          <a:xfrm>
            <a:off x="2775685" y="2253440"/>
            <a:ext cx="0" cy="1143049"/>
          </a:xfrm>
          <a:prstGeom prst="line">
            <a:avLst/>
          </a:prstGeom>
          <a:noFill/>
          <a:ln w="0">
            <a:solidFill>
              <a:srgbClr val="FF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14" name="Straight Connector 13"/>
          <p:cNvSpPr/>
          <p:nvPr/>
        </p:nvSpPr>
        <p:spPr>
          <a:xfrm>
            <a:off x="6400403" y="3396489"/>
            <a:ext cx="1469480" cy="0"/>
          </a:xfrm>
          <a:prstGeom prst="line">
            <a:avLst/>
          </a:prstGeom>
          <a:noFill/>
          <a:ln w="36000">
            <a:solidFill>
              <a:srgbClr val="000000"/>
            </a:solidFill>
            <a:prstDash val="solid"/>
          </a:ln>
        </p:spPr>
        <p:txBody>
          <a:bodyPr vert="horz" lIns="97967" tIns="57147" rIns="97967" bIns="57147"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15" name="Straight Connector 14"/>
          <p:cNvSpPr/>
          <p:nvPr/>
        </p:nvSpPr>
        <p:spPr>
          <a:xfrm>
            <a:off x="5986010" y="2561736"/>
            <a:ext cx="808214" cy="808299"/>
          </a:xfrm>
          <a:prstGeom prst="line">
            <a:avLst/>
          </a:prstGeom>
          <a:noFill/>
          <a:ln w="0">
            <a:solidFill>
              <a:srgbClr val="FF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16" name="Straight Connector 15"/>
          <p:cNvSpPr/>
          <p:nvPr/>
        </p:nvSpPr>
        <p:spPr>
          <a:xfrm>
            <a:off x="6268803" y="2540182"/>
            <a:ext cx="808214" cy="808299"/>
          </a:xfrm>
          <a:prstGeom prst="line">
            <a:avLst/>
          </a:prstGeom>
          <a:noFill/>
          <a:ln w="0">
            <a:solidFill>
              <a:srgbClr val="FF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17" name="Straight Connector 16"/>
          <p:cNvSpPr/>
          <p:nvPr/>
        </p:nvSpPr>
        <p:spPr>
          <a:xfrm>
            <a:off x="6649562" y="2551613"/>
            <a:ext cx="808214" cy="808298"/>
          </a:xfrm>
          <a:prstGeom prst="line">
            <a:avLst/>
          </a:prstGeom>
          <a:noFill/>
          <a:ln w="0">
            <a:solidFill>
              <a:srgbClr val="FF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18" name="Straight Connector 17"/>
          <p:cNvSpPr/>
          <p:nvPr/>
        </p:nvSpPr>
        <p:spPr>
          <a:xfrm>
            <a:off x="7445367" y="3363830"/>
            <a:ext cx="0" cy="489878"/>
          </a:xfrm>
          <a:prstGeom prst="line">
            <a:avLst/>
          </a:prstGeom>
          <a:noFill/>
          <a:ln w="0">
            <a:solidFill>
              <a:srgbClr val="000000"/>
            </a:solidFill>
            <a:prstDash val="solid"/>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19" name="Straight Connector 18"/>
          <p:cNvSpPr/>
          <p:nvPr/>
        </p:nvSpPr>
        <p:spPr>
          <a:xfrm>
            <a:off x="7771918" y="3363830"/>
            <a:ext cx="0" cy="489878"/>
          </a:xfrm>
          <a:prstGeom prst="line">
            <a:avLst/>
          </a:prstGeom>
          <a:noFill/>
          <a:ln w="0">
            <a:solidFill>
              <a:srgbClr val="000000"/>
            </a:solidFill>
            <a:prstDash val="solid"/>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20" name="Straight Connector 19"/>
          <p:cNvSpPr/>
          <p:nvPr/>
        </p:nvSpPr>
        <p:spPr>
          <a:xfrm>
            <a:off x="6997338" y="2562716"/>
            <a:ext cx="808215" cy="808299"/>
          </a:xfrm>
          <a:prstGeom prst="line">
            <a:avLst/>
          </a:prstGeom>
          <a:noFill/>
          <a:ln w="0">
            <a:solidFill>
              <a:srgbClr val="FF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21" name="TextBox 20"/>
          <p:cNvSpPr txBox="1"/>
          <p:nvPr/>
        </p:nvSpPr>
        <p:spPr>
          <a:xfrm>
            <a:off x="2235243" y="3482381"/>
            <a:ext cx="401658" cy="552256"/>
          </a:xfrm>
          <a:prstGeom prst="rect">
            <a:avLst/>
          </a:prstGeom>
          <a:noFill/>
          <a:ln>
            <a:noFill/>
          </a:ln>
        </p:spPr>
        <p:txBody>
          <a:bodyPr vert="horz" lIns="0" tIns="0" rIns="0" bIns="0" compatLnSpc="0"/>
          <a:lstStyle/>
          <a:p>
            <a:pPr hangingPunct="0">
              <a:spcBef>
                <a:spcPts val="797"/>
              </a:spcBef>
              <a:spcAft>
                <a:spcPts val="797"/>
              </a:spcAft>
            </a:pPr>
            <a:r>
              <a:rPr lang="x-none" sz="2000" b="1">
                <a:solidFill>
                  <a:srgbClr val="000000"/>
                </a:solidFill>
                <a:latin typeface="Futura Lt BT" pitchFamily="34"/>
                <a:ea typeface="Times New Roman" pitchFamily="18"/>
                <a:cs typeface="Times New Roman" pitchFamily="18"/>
              </a:rPr>
              <a:t>d</a:t>
            </a:r>
          </a:p>
        </p:txBody>
      </p:sp>
      <p:sp>
        <p:nvSpPr>
          <p:cNvPr id="22" name="Straight Connector 21"/>
          <p:cNvSpPr/>
          <p:nvPr/>
        </p:nvSpPr>
        <p:spPr>
          <a:xfrm>
            <a:off x="6759610" y="3788391"/>
            <a:ext cx="653102" cy="0"/>
          </a:xfrm>
          <a:prstGeom prst="line">
            <a:avLst/>
          </a:prstGeom>
          <a:noFill/>
          <a:ln w="0">
            <a:solidFill>
              <a:srgbClr val="00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23" name="Straight Connector 22"/>
          <p:cNvSpPr/>
          <p:nvPr/>
        </p:nvSpPr>
        <p:spPr>
          <a:xfrm>
            <a:off x="1926652" y="3788391"/>
            <a:ext cx="489827" cy="0"/>
          </a:xfrm>
          <a:prstGeom prst="line">
            <a:avLst/>
          </a:prstGeom>
          <a:noFill/>
          <a:ln w="0">
            <a:solidFill>
              <a:srgbClr val="00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24" name="Straight Connector 23"/>
          <p:cNvSpPr/>
          <p:nvPr/>
        </p:nvSpPr>
        <p:spPr>
          <a:xfrm>
            <a:off x="2514444" y="3363830"/>
            <a:ext cx="0" cy="489878"/>
          </a:xfrm>
          <a:prstGeom prst="line">
            <a:avLst/>
          </a:prstGeom>
          <a:noFill/>
          <a:ln w="0">
            <a:solidFill>
              <a:srgbClr val="000000"/>
            </a:solidFill>
            <a:prstDash val="solid"/>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25" name="Straight Connector 24"/>
          <p:cNvSpPr/>
          <p:nvPr/>
        </p:nvSpPr>
        <p:spPr>
          <a:xfrm>
            <a:off x="2775685" y="3363830"/>
            <a:ext cx="0" cy="489878"/>
          </a:xfrm>
          <a:prstGeom prst="line">
            <a:avLst/>
          </a:prstGeom>
          <a:noFill/>
          <a:ln w="0">
            <a:solidFill>
              <a:srgbClr val="000000"/>
            </a:solidFill>
            <a:prstDash val="solid"/>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26" name="Straight Connector 25"/>
          <p:cNvSpPr/>
          <p:nvPr/>
        </p:nvSpPr>
        <p:spPr>
          <a:xfrm flipH="1">
            <a:off x="2873650" y="3788391"/>
            <a:ext cx="489827" cy="0"/>
          </a:xfrm>
          <a:prstGeom prst="line">
            <a:avLst/>
          </a:prstGeom>
          <a:noFill/>
          <a:ln w="0">
            <a:solidFill>
              <a:srgbClr val="00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27" name="Straight Connector 26"/>
          <p:cNvSpPr/>
          <p:nvPr/>
        </p:nvSpPr>
        <p:spPr>
          <a:xfrm flipH="1">
            <a:off x="7869884" y="3788391"/>
            <a:ext cx="653102" cy="0"/>
          </a:xfrm>
          <a:prstGeom prst="line">
            <a:avLst/>
          </a:prstGeom>
          <a:noFill/>
          <a:ln w="0">
            <a:solidFill>
              <a:srgbClr val="000000"/>
            </a:solidFill>
            <a:prstDash val="solid"/>
            <a:tailEnd type="arrow"/>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28" name="TextBox 27"/>
          <p:cNvSpPr txBox="1"/>
          <p:nvPr/>
        </p:nvSpPr>
        <p:spPr>
          <a:xfrm>
            <a:off x="5028888" y="4477160"/>
            <a:ext cx="3951269" cy="1032990"/>
          </a:xfrm>
          <a:prstGeom prst="rect">
            <a:avLst/>
          </a:prstGeom>
          <a:noFill/>
          <a:ln>
            <a:noFill/>
          </a:ln>
        </p:spPr>
        <p:txBody>
          <a:bodyPr vert="horz" lIns="0" tIns="0" rIns="0" bIns="0" compatLnSpc="0"/>
          <a:lstStyle/>
          <a:p>
            <a:pPr hangingPunct="0">
              <a:spcBef>
                <a:spcPts val="797"/>
              </a:spcBef>
              <a:spcAft>
                <a:spcPts val="797"/>
              </a:spcAft>
            </a:pPr>
            <a:r>
              <a:rPr lang="pt-PT" dirty="0" err="1">
                <a:solidFill>
                  <a:srgbClr val="000000"/>
                </a:solidFill>
                <a:latin typeface="Futura Lt BT" pitchFamily="34"/>
                <a:ea typeface="Arial-BoldMT" pitchFamily="2"/>
                <a:cs typeface="Arial-BoldMT" pitchFamily="2"/>
              </a:rPr>
              <a:t>Since</a:t>
            </a:r>
            <a:r>
              <a:rPr lang="pt-PT" dirty="0">
                <a:solidFill>
                  <a:srgbClr val="000000"/>
                </a:solidFill>
                <a:latin typeface="Futura Lt BT" pitchFamily="34"/>
                <a:ea typeface="Arial-BoldMT" pitchFamily="2"/>
                <a:cs typeface="Arial-BoldMT" pitchFamily="2"/>
              </a:rPr>
              <a:t> </a:t>
            </a:r>
            <a:r>
              <a:rPr lang="pt-PT" b="1" dirty="0" err="1">
                <a:solidFill>
                  <a:srgbClr val="000000"/>
                </a:solidFill>
                <a:latin typeface="Futura Lt BT" pitchFamily="34"/>
                <a:ea typeface="Arial-BoldMT" pitchFamily="2"/>
                <a:cs typeface="Arial-BoldMT" pitchFamily="2"/>
              </a:rPr>
              <a:t>irradiance</a:t>
            </a:r>
            <a:r>
              <a:rPr lang="pt-PT" dirty="0">
                <a:solidFill>
                  <a:srgbClr val="000000"/>
                </a:solidFill>
                <a:latin typeface="Futura Lt BT" pitchFamily="34"/>
                <a:ea typeface="Arial-BoldMT" pitchFamily="2"/>
                <a:cs typeface="Arial-BoldMT" pitchFamily="2"/>
              </a:rPr>
              <a:t> </a:t>
            </a:r>
            <a:r>
              <a:rPr lang="pt-PT" dirty="0" err="1">
                <a:solidFill>
                  <a:srgbClr val="000000"/>
                </a:solidFill>
                <a:latin typeface="Futura Lt BT" pitchFamily="34"/>
                <a:ea typeface="Arial-BoldMT" pitchFamily="2"/>
                <a:cs typeface="Arial-BoldMT" pitchFamily="2"/>
              </a:rPr>
              <a:t>is</a:t>
            </a:r>
            <a:r>
              <a:rPr lang="pt-PT" dirty="0">
                <a:solidFill>
                  <a:srgbClr val="000000"/>
                </a:solidFill>
                <a:latin typeface="Futura Lt BT" pitchFamily="34"/>
                <a:ea typeface="Arial-BoldMT" pitchFamily="2"/>
                <a:cs typeface="Arial-BoldMT" pitchFamily="2"/>
              </a:rPr>
              <a:t> </a:t>
            </a:r>
            <a:r>
              <a:rPr lang="pt-PT" dirty="0" err="1">
                <a:solidFill>
                  <a:srgbClr val="000000"/>
                </a:solidFill>
                <a:latin typeface="Futura Lt BT" pitchFamily="34"/>
                <a:ea typeface="Arial-BoldMT" pitchFamily="2"/>
                <a:cs typeface="Arial-BoldMT" pitchFamily="2"/>
              </a:rPr>
              <a:t>inversely</a:t>
            </a:r>
            <a:r>
              <a:rPr lang="pt-PT" dirty="0">
                <a:solidFill>
                  <a:srgbClr val="000000"/>
                </a:solidFill>
                <a:latin typeface="Futura Lt BT" pitchFamily="34"/>
                <a:ea typeface="Arial-BoldMT" pitchFamily="2"/>
                <a:cs typeface="Arial-BoldMT" pitchFamily="2"/>
              </a:rPr>
              <a:t> </a:t>
            </a:r>
            <a:r>
              <a:rPr lang="pt-PT" dirty="0" err="1">
                <a:solidFill>
                  <a:srgbClr val="000000"/>
                </a:solidFill>
                <a:latin typeface="Futura Lt BT" pitchFamily="34"/>
                <a:ea typeface="Arial-BoldMT" pitchFamily="2"/>
                <a:cs typeface="Arial-BoldMT" pitchFamily="2"/>
              </a:rPr>
              <a:t>proportional</a:t>
            </a:r>
            <a:r>
              <a:rPr lang="pt-PT" dirty="0">
                <a:solidFill>
                  <a:srgbClr val="000000"/>
                </a:solidFill>
                <a:latin typeface="Futura Lt BT" pitchFamily="34"/>
                <a:ea typeface="Arial-BoldMT" pitchFamily="2"/>
                <a:cs typeface="Arial-BoldMT" pitchFamily="2"/>
              </a:rPr>
              <a:t> to the </a:t>
            </a:r>
            <a:r>
              <a:rPr lang="pt-PT" dirty="0" err="1">
                <a:solidFill>
                  <a:srgbClr val="000000"/>
                </a:solidFill>
                <a:latin typeface="Futura Lt BT" pitchFamily="34"/>
                <a:ea typeface="Arial-BoldMT" pitchFamily="2"/>
                <a:cs typeface="Arial-BoldMT" pitchFamily="2"/>
              </a:rPr>
              <a:t>distance</a:t>
            </a:r>
            <a:r>
              <a:rPr lang="pt-PT" dirty="0">
                <a:solidFill>
                  <a:srgbClr val="000000"/>
                </a:solidFill>
                <a:latin typeface="Futura Lt BT" pitchFamily="34"/>
                <a:ea typeface="Arial-BoldMT" pitchFamily="2"/>
                <a:cs typeface="Arial-BoldMT" pitchFamily="2"/>
              </a:rPr>
              <a:t> </a:t>
            </a:r>
            <a:r>
              <a:rPr lang="pt-PT" b="1" dirty="0">
                <a:solidFill>
                  <a:srgbClr val="000000"/>
                </a:solidFill>
                <a:latin typeface="Futura Lt BT" pitchFamily="34"/>
                <a:ea typeface="Arial-BoldMT" pitchFamily="2"/>
                <a:cs typeface="Arial-BoldMT" pitchFamily="2"/>
              </a:rPr>
              <a:t>d</a:t>
            </a:r>
            <a:r>
              <a:rPr lang="pt-PT" dirty="0">
                <a:solidFill>
                  <a:srgbClr val="000000"/>
                </a:solidFill>
                <a:latin typeface="Futura Lt BT" pitchFamily="34"/>
                <a:ea typeface="Arial-BoldMT" pitchFamily="2"/>
                <a:cs typeface="Arial-BoldMT" pitchFamily="2"/>
              </a:rPr>
              <a:t> </a:t>
            </a:r>
            <a:r>
              <a:rPr lang="pt-PT" dirty="0" err="1" smtClean="0">
                <a:solidFill>
                  <a:srgbClr val="000000"/>
                </a:solidFill>
                <a:latin typeface="Futura Lt BT" pitchFamily="34"/>
                <a:ea typeface="Arial-BoldMT" pitchFamily="2"/>
                <a:cs typeface="Arial-BoldMT" pitchFamily="2"/>
              </a:rPr>
              <a:t>it</a:t>
            </a:r>
            <a:r>
              <a:rPr lang="pt-PT" dirty="0" smtClean="0">
                <a:solidFill>
                  <a:srgbClr val="000000"/>
                </a:solidFill>
                <a:latin typeface="Futura Lt BT" pitchFamily="34"/>
                <a:ea typeface="Arial-BoldMT" pitchFamily="2"/>
                <a:cs typeface="Arial-BoldMT" pitchFamily="2"/>
              </a:rPr>
              <a:t> </a:t>
            </a:r>
            <a:r>
              <a:rPr lang="pt-PT" dirty="0" err="1">
                <a:solidFill>
                  <a:srgbClr val="000000"/>
                </a:solidFill>
                <a:latin typeface="Futura Lt BT" pitchFamily="34"/>
                <a:ea typeface="Arial-BoldMT" pitchFamily="2"/>
                <a:cs typeface="Arial-BoldMT" pitchFamily="2"/>
              </a:rPr>
              <a:t>is</a:t>
            </a:r>
            <a:r>
              <a:rPr lang="pt-PT" dirty="0">
                <a:solidFill>
                  <a:srgbClr val="000000"/>
                </a:solidFill>
                <a:latin typeface="Futura Lt BT" pitchFamily="34"/>
                <a:ea typeface="Arial-BoldMT" pitchFamily="2"/>
                <a:cs typeface="Arial-BoldMT" pitchFamily="2"/>
              </a:rPr>
              <a:t> </a:t>
            </a:r>
            <a:r>
              <a:rPr lang="pt-PT" b="1" dirty="0" err="1">
                <a:solidFill>
                  <a:srgbClr val="000000"/>
                </a:solidFill>
                <a:latin typeface="Futura Lt BT" pitchFamily="34"/>
                <a:ea typeface="Arial-BoldMT" pitchFamily="2"/>
                <a:cs typeface="Arial-BoldMT" pitchFamily="2"/>
              </a:rPr>
              <a:t>proportional</a:t>
            </a:r>
            <a:r>
              <a:rPr lang="pt-PT" dirty="0">
                <a:solidFill>
                  <a:srgbClr val="000000"/>
                </a:solidFill>
                <a:latin typeface="Futura Lt BT" pitchFamily="34"/>
                <a:ea typeface="Arial-BoldMT" pitchFamily="2"/>
                <a:cs typeface="Arial-BoldMT" pitchFamily="2"/>
              </a:rPr>
              <a:t> to </a:t>
            </a:r>
            <a:r>
              <a:rPr lang="pt-PT" b="1" dirty="0">
                <a:solidFill>
                  <a:srgbClr val="000000"/>
                </a:solidFill>
                <a:latin typeface="Futura Lt BT" pitchFamily="34"/>
                <a:ea typeface="Arial-BoldMT" pitchFamily="2"/>
                <a:cs typeface="Arial-BoldMT" pitchFamily="2"/>
              </a:rPr>
              <a:t>cos </a:t>
            </a:r>
            <a:r>
              <a:rPr lang="pt-PT" sz="2000" b="1" i="1" dirty="0">
                <a:solidFill>
                  <a:srgbClr val="000000"/>
                </a:solidFill>
                <a:latin typeface="Symbol" pitchFamily="18"/>
                <a:ea typeface="Arial-BoldMT" pitchFamily="2"/>
                <a:cs typeface="Arial-BoldMT" pitchFamily="2"/>
              </a:rPr>
              <a:t></a:t>
            </a:r>
          </a:p>
        </p:txBody>
      </p:sp>
      <p:sp>
        <p:nvSpPr>
          <p:cNvPr id="29" name="Straight Connector 28"/>
          <p:cNvSpPr/>
          <p:nvPr/>
        </p:nvSpPr>
        <p:spPr>
          <a:xfrm flipV="1">
            <a:off x="7771918" y="2580025"/>
            <a:ext cx="0" cy="816464"/>
          </a:xfrm>
          <a:prstGeom prst="line">
            <a:avLst/>
          </a:prstGeom>
          <a:noFill/>
          <a:ln w="0">
            <a:solidFill>
              <a:srgbClr val="000000"/>
            </a:solidFill>
            <a:prstDash val="solid"/>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30" name="TextBox 29"/>
          <p:cNvSpPr txBox="1"/>
          <p:nvPr/>
        </p:nvSpPr>
        <p:spPr>
          <a:xfrm>
            <a:off x="7635420" y="3003280"/>
            <a:ext cx="295202" cy="310256"/>
          </a:xfrm>
          <a:prstGeom prst="rect">
            <a:avLst/>
          </a:prstGeom>
          <a:noFill/>
          <a:ln>
            <a:noFill/>
          </a:ln>
        </p:spPr>
        <p:txBody>
          <a:bodyPr vert="horz" lIns="0" tIns="0" rIns="0" bIns="0" compatLnSpc="0"/>
          <a:lstStyle/>
          <a:p>
            <a:pPr hangingPunct="0">
              <a:spcBef>
                <a:spcPts val="797"/>
              </a:spcBef>
              <a:spcAft>
                <a:spcPts val="797"/>
              </a:spcAft>
            </a:pPr>
            <a:r>
              <a:rPr lang="pt-PT" sz="1300" i="1">
                <a:solidFill>
                  <a:srgbClr val="000000"/>
                </a:solidFill>
                <a:latin typeface="Symbol" pitchFamily="18"/>
                <a:ea typeface="Arial-BoldMT" pitchFamily="2"/>
                <a:cs typeface="Arial-BoldMT" pitchFamily="2"/>
              </a:rPr>
              <a:t></a:t>
            </a:r>
          </a:p>
        </p:txBody>
      </p:sp>
      <p:sp>
        <p:nvSpPr>
          <p:cNvPr id="31" name="TextBox 30"/>
          <p:cNvSpPr txBox="1"/>
          <p:nvPr/>
        </p:nvSpPr>
        <p:spPr>
          <a:xfrm>
            <a:off x="7829064" y="2472579"/>
            <a:ext cx="302060" cy="356958"/>
          </a:xfrm>
          <a:prstGeom prst="rect">
            <a:avLst/>
          </a:prstGeom>
          <a:noFill/>
          <a:ln>
            <a:noFill/>
          </a:ln>
        </p:spPr>
        <p:txBody>
          <a:bodyPr vert="horz" lIns="0" tIns="0" rIns="0" bIns="0" compatLnSpc="0"/>
          <a:lstStyle/>
          <a:p>
            <a:pPr hangingPunct="0">
              <a:spcBef>
                <a:spcPts val="797"/>
              </a:spcBef>
              <a:spcAft>
                <a:spcPts val="797"/>
              </a:spcAft>
            </a:pPr>
            <a:r>
              <a:rPr lang="x-none" sz="2000" b="1">
                <a:solidFill>
                  <a:srgbClr val="000000"/>
                </a:solidFill>
                <a:latin typeface="Futura Lt BT" pitchFamily="34"/>
                <a:ea typeface="Times New Roman" pitchFamily="18"/>
                <a:cs typeface="Times New Roman" pitchFamily="18"/>
              </a:rPr>
              <a:t>n</a:t>
            </a:r>
          </a:p>
        </p:txBody>
      </p:sp>
      <p:sp>
        <p:nvSpPr>
          <p:cNvPr id="32" name="Footer Placeholder 31"/>
          <p:cNvSpPr>
            <a:spLocks noGrp="1"/>
          </p:cNvSpPr>
          <p:nvPr>
            <p:ph type="ftr" sz="quarter" idx="10"/>
          </p:nvPr>
        </p:nvSpPr>
        <p:spPr/>
        <p:txBody>
          <a:bodyPr/>
          <a:lstStyle/>
          <a:p>
            <a:pPr>
              <a:defRPr/>
            </a:pPr>
            <a:r>
              <a:rPr lang="pt-PT" smtClean="0"/>
              <a:t>SM 14/15 – T8 - Computer Graphics</a:t>
            </a:r>
            <a:endParaRPr lang="pt-PT"/>
          </a:p>
        </p:txBody>
      </p:sp>
    </p:spTree>
    <p:extLst>
      <p:ext uri="{BB962C8B-B14F-4D97-AF65-F5344CB8AC3E}">
        <p14:creationId xmlns:p14="http://schemas.microsoft.com/office/powerpoint/2010/main" val="90950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aight Connector 1"/>
          <p:cNvSpPr/>
          <p:nvPr/>
        </p:nvSpPr>
        <p:spPr>
          <a:xfrm>
            <a:off x="751394" y="915092"/>
            <a:ext cx="8163780" cy="0"/>
          </a:xfrm>
          <a:prstGeom prst="line">
            <a:avLst/>
          </a:prstGeom>
          <a:noFill/>
          <a:ln w="36000">
            <a:solidFill>
              <a:srgbClr val="000000"/>
            </a:solidFill>
            <a:prstDash val="solid"/>
          </a:ln>
        </p:spPr>
        <p:txBody>
          <a:bodyPr vert="horz" lIns="97967" tIns="57147" rIns="97967" bIns="57147"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3" name="TextBox 2"/>
          <p:cNvSpPr txBox="1"/>
          <p:nvPr/>
        </p:nvSpPr>
        <p:spPr>
          <a:xfrm>
            <a:off x="689023" y="156761"/>
            <a:ext cx="7964583" cy="648925"/>
          </a:xfrm>
          <a:prstGeom prst="rect">
            <a:avLst/>
          </a:prstGeom>
          <a:noFill/>
          <a:ln>
            <a:noFill/>
          </a:ln>
        </p:spPr>
        <p:txBody>
          <a:bodyPr vert="horz" lIns="81639" tIns="40820" rIns="81639" bIns="40820" compatLnSpc="0"/>
          <a:lstStyle/>
          <a:p>
            <a:pPr hangingPunct="0">
              <a:spcBef>
                <a:spcPts val="0"/>
              </a:spcBef>
              <a:spcAft>
                <a:spcPts val="0"/>
              </a:spcAft>
            </a:pPr>
            <a:r>
              <a:rPr lang="en-US" sz="4000">
                <a:solidFill>
                  <a:srgbClr val="000000"/>
                </a:solidFill>
                <a:latin typeface="Futura Lt BT" pitchFamily="34"/>
                <a:ea typeface="Arial-BoldMT" pitchFamily="2"/>
                <a:cs typeface="Arial-BoldMT" pitchFamily="2"/>
              </a:rPr>
              <a:t>Lambert's law</a:t>
            </a:r>
          </a:p>
        </p:txBody>
      </p:sp>
      <p:sp>
        <p:nvSpPr>
          <p:cNvPr id="4" name="TextBox 3"/>
          <p:cNvSpPr txBox="1"/>
          <p:nvPr/>
        </p:nvSpPr>
        <p:spPr>
          <a:xfrm>
            <a:off x="3265512" y="1307975"/>
            <a:ext cx="4081890" cy="1945143"/>
          </a:xfrm>
          <a:prstGeom prst="rect">
            <a:avLst/>
          </a:prstGeom>
          <a:noFill/>
          <a:ln>
            <a:noFill/>
          </a:ln>
        </p:spPr>
        <p:txBody>
          <a:bodyPr vert="horz" lIns="0" tIns="0" rIns="0" bIns="0" compatLnSpc="0"/>
          <a:lstStyle/>
          <a:p>
            <a:pPr hangingPunct="0">
              <a:spcBef>
                <a:spcPts val="797"/>
              </a:spcBef>
              <a:spcAft>
                <a:spcPts val="797"/>
              </a:spcAft>
            </a:pPr>
            <a:r>
              <a:rPr lang="x-none" sz="3600" b="1">
                <a:latin typeface="Futura Lt BT" pitchFamily="34"/>
                <a:ea typeface="Arial-BoldMT" pitchFamily="2"/>
                <a:cs typeface="Arial-BoldMT" pitchFamily="2"/>
              </a:rPr>
              <a:t>I     = k   I  </a:t>
            </a:r>
            <a:r>
              <a:rPr lang="x-none" sz="3600" b="1">
                <a:latin typeface="Futura Lt BT" pitchFamily="34"/>
                <a:ea typeface="Times New Roman" pitchFamily="18"/>
                <a:cs typeface="Times New Roman" pitchFamily="18"/>
              </a:rPr>
              <a:t>  cos(</a:t>
            </a:r>
            <a:r>
              <a:rPr lang="pt-PT" sz="3600" b="1" i="1" dirty="0">
                <a:solidFill>
                  <a:srgbClr val="000000"/>
                </a:solidFill>
                <a:latin typeface="Symbol" pitchFamily="18"/>
                <a:ea typeface="Arial-BoldMT" pitchFamily="2"/>
                <a:cs typeface="Arial-BoldMT" pitchFamily="2"/>
              </a:rPr>
              <a:t> </a:t>
            </a:r>
            <a:r>
              <a:rPr lang="x-none" sz="3600" b="1" i="1">
                <a:solidFill>
                  <a:srgbClr val="000000"/>
                </a:solidFill>
                <a:latin typeface="Futura Lt BT" pitchFamily="34"/>
                <a:ea typeface="Times New Roman" pitchFamily="18"/>
                <a:cs typeface="Times New Roman" pitchFamily="18"/>
              </a:rPr>
              <a:t>)</a:t>
            </a:r>
            <a:br>
              <a:rPr lang="x-none" sz="3600" b="1" i="1">
                <a:solidFill>
                  <a:srgbClr val="000000"/>
                </a:solidFill>
                <a:latin typeface="Futura Lt BT" pitchFamily="34"/>
                <a:ea typeface="Times New Roman" pitchFamily="18"/>
                <a:cs typeface="Times New Roman" pitchFamily="18"/>
              </a:rPr>
            </a:br>
            <a:r>
              <a:rPr lang="x-none" sz="3600" b="1">
                <a:solidFill>
                  <a:srgbClr val="000000"/>
                </a:solidFill>
                <a:latin typeface="Futura Lt BT" pitchFamily="34"/>
                <a:ea typeface="Times New Roman" pitchFamily="18"/>
                <a:cs typeface="Times New Roman" pitchFamily="18"/>
              </a:rPr>
              <a:t>      = k   I</a:t>
            </a:r>
            <a:r>
              <a:rPr lang="x-none" sz="3600" b="1" i="1">
                <a:solidFill>
                  <a:srgbClr val="000000"/>
                </a:solidFill>
                <a:latin typeface="Futura Lt BT" pitchFamily="34"/>
                <a:ea typeface="Times New Roman" pitchFamily="18"/>
                <a:cs typeface="Times New Roman" pitchFamily="18"/>
              </a:rPr>
              <a:t>    n·l</a:t>
            </a:r>
          </a:p>
        </p:txBody>
      </p:sp>
      <p:sp>
        <p:nvSpPr>
          <p:cNvPr id="5" name="TextBox 4"/>
          <p:cNvSpPr txBox="1"/>
          <p:nvPr/>
        </p:nvSpPr>
        <p:spPr>
          <a:xfrm>
            <a:off x="422231" y="3331171"/>
            <a:ext cx="3659658" cy="2546713"/>
          </a:xfrm>
          <a:prstGeom prst="rect">
            <a:avLst/>
          </a:prstGeom>
          <a:noFill/>
          <a:ln>
            <a:noFill/>
          </a:ln>
        </p:spPr>
        <p:txBody>
          <a:bodyPr vert="horz" lIns="0" tIns="0" rIns="0" bIns="0" compatLnSpc="0"/>
          <a:lstStyle/>
          <a:p>
            <a:pPr hangingPunct="0">
              <a:spcBef>
                <a:spcPts val="797"/>
              </a:spcBef>
              <a:spcAft>
                <a:spcPts val="797"/>
              </a:spcAft>
            </a:pPr>
            <a:r>
              <a:rPr lang="x-none" sz="2700">
                <a:latin typeface="Futura Lt BT" pitchFamily="34"/>
                <a:ea typeface="Arial-BoldMT" pitchFamily="2"/>
                <a:cs typeface="Arial-BoldMT" pitchFamily="2"/>
              </a:rPr>
              <a:t>I   : light source intensity</a:t>
            </a:r>
          </a:p>
          <a:p>
            <a:pPr hangingPunct="0">
              <a:spcBef>
                <a:spcPts val="797"/>
              </a:spcBef>
              <a:spcAft>
                <a:spcPts val="797"/>
              </a:spcAft>
            </a:pPr>
            <a:r>
              <a:rPr lang="x-none" sz="2700">
                <a:latin typeface="Futura Lt BT" pitchFamily="34"/>
                <a:ea typeface="Arial-BoldMT" pitchFamily="2"/>
                <a:cs typeface="Arial-BoldMT" pitchFamily="2"/>
              </a:rPr>
              <a:t>k   : surface reflectance </a:t>
            </a:r>
            <a:br>
              <a:rPr lang="x-none" sz="2700">
                <a:latin typeface="Futura Lt BT" pitchFamily="34"/>
                <a:ea typeface="Arial-BoldMT" pitchFamily="2"/>
                <a:cs typeface="Arial-BoldMT" pitchFamily="2"/>
              </a:rPr>
            </a:br>
            <a:r>
              <a:rPr lang="x-none" sz="2700">
                <a:latin typeface="Futura Lt BT" pitchFamily="34"/>
                <a:ea typeface="Arial-BoldMT" pitchFamily="2"/>
                <a:cs typeface="Arial-BoldMT" pitchFamily="2"/>
              </a:rPr>
              <a:t>      coefficient in [0,1]</a:t>
            </a:r>
          </a:p>
          <a:p>
            <a:pPr hangingPunct="0">
              <a:spcBef>
                <a:spcPts val="797"/>
              </a:spcBef>
              <a:spcAft>
                <a:spcPts val="797"/>
              </a:spcAft>
            </a:pPr>
            <a:r>
              <a:rPr lang="pt-PT" sz="2700" i="1">
                <a:solidFill>
                  <a:srgbClr val="000000"/>
                </a:solidFill>
                <a:latin typeface="Symbol" pitchFamily="18"/>
                <a:ea typeface="Arial-BoldMT" pitchFamily="2"/>
                <a:cs typeface="Arial-BoldMT" pitchFamily="2"/>
              </a:rPr>
              <a:t></a:t>
            </a:r>
            <a:r>
              <a:rPr lang="x-none" sz="2700">
                <a:latin typeface="Futura Lt BT" pitchFamily="34"/>
                <a:ea typeface="Arial-BoldMT" pitchFamily="2"/>
                <a:cs typeface="Arial-BoldMT" pitchFamily="2"/>
              </a:rPr>
              <a:t>: light/normal angle</a:t>
            </a:r>
          </a:p>
        </p:txBody>
      </p:sp>
      <p:pic>
        <p:nvPicPr>
          <p:cNvPr id="6" name="Picture 5"/>
          <p:cNvPicPr>
            <a:picLocks noChangeAspect="1"/>
          </p:cNvPicPr>
          <p:nvPr/>
        </p:nvPicPr>
        <p:blipFill>
          <a:blip r:embed="rId3">
            <a:lum/>
            <a:alphaModFix/>
          </a:blip>
          <a:srcRect/>
          <a:stretch>
            <a:fillRect/>
          </a:stretch>
        </p:blipFill>
        <p:spPr>
          <a:xfrm>
            <a:off x="4571716" y="2802757"/>
            <a:ext cx="4121076" cy="3075781"/>
          </a:xfrm>
          <a:prstGeom prst="rect">
            <a:avLst/>
          </a:prstGeom>
          <a:noFill/>
          <a:ln>
            <a:noFill/>
          </a:ln>
        </p:spPr>
      </p:pic>
      <p:sp>
        <p:nvSpPr>
          <p:cNvPr id="7" name="Straight Connector 6"/>
          <p:cNvSpPr/>
          <p:nvPr/>
        </p:nvSpPr>
        <p:spPr>
          <a:xfrm>
            <a:off x="5714646" y="5878538"/>
            <a:ext cx="2775685" cy="0"/>
          </a:xfrm>
          <a:prstGeom prst="line">
            <a:avLst/>
          </a:prstGeom>
          <a:noFill/>
          <a:ln w="36000">
            <a:solidFill>
              <a:srgbClr val="000000"/>
            </a:solidFill>
            <a:prstDash val="solid"/>
          </a:ln>
        </p:spPr>
        <p:txBody>
          <a:bodyPr vert="horz" lIns="97967" tIns="57147" rIns="97967" bIns="57147"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8" name="Rectangle 7"/>
          <p:cNvSpPr/>
          <p:nvPr/>
        </p:nvSpPr>
        <p:spPr>
          <a:xfrm>
            <a:off x="4734992" y="2775977"/>
            <a:ext cx="4081890" cy="3592440"/>
          </a:xfrm>
          <a:prstGeom prst="rect">
            <a:avLst/>
          </a:prstGeom>
          <a:noFill/>
          <a:ln w="0">
            <a:solidFill>
              <a:srgbClr val="000000"/>
            </a:solidFill>
            <a:prstDash val="solid"/>
          </a:ln>
        </p:spPr>
        <p:txBody>
          <a:bodyPr vert="horz" lIns="81639" tIns="40820" rIns="81639" bIns="40820"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9" name="TextBox 8"/>
          <p:cNvSpPr txBox="1"/>
          <p:nvPr/>
        </p:nvSpPr>
        <p:spPr>
          <a:xfrm>
            <a:off x="5257327" y="1632927"/>
            <a:ext cx="538809" cy="415417"/>
          </a:xfrm>
          <a:prstGeom prst="rect">
            <a:avLst/>
          </a:prstGeom>
          <a:noFill/>
          <a:ln>
            <a:noFill/>
          </a:ln>
        </p:spPr>
        <p:txBody>
          <a:bodyPr vert="horz" lIns="0" tIns="0" rIns="0" bIns="0" compatLnSpc="0"/>
          <a:lstStyle/>
          <a:p>
            <a:pPr hangingPunct="0">
              <a:spcBef>
                <a:spcPts val="797"/>
              </a:spcBef>
              <a:spcAft>
                <a:spcPts val="797"/>
              </a:spcAft>
            </a:pPr>
            <a:r>
              <a:rPr lang="x-none" sz="1800">
                <a:latin typeface="Futura Lt BT" pitchFamily="34"/>
                <a:ea typeface="Arial-BoldMT" pitchFamily="2"/>
                <a:cs typeface="Arial-BoldMT" pitchFamily="2"/>
              </a:rPr>
              <a:t>light</a:t>
            </a:r>
          </a:p>
        </p:txBody>
      </p:sp>
      <p:sp>
        <p:nvSpPr>
          <p:cNvPr id="10" name="TextBox 9"/>
          <p:cNvSpPr txBox="1"/>
          <p:nvPr/>
        </p:nvSpPr>
        <p:spPr>
          <a:xfrm>
            <a:off x="5724128" y="2188122"/>
            <a:ext cx="538809" cy="415417"/>
          </a:xfrm>
          <a:prstGeom prst="rect">
            <a:avLst/>
          </a:prstGeom>
          <a:noFill/>
          <a:ln>
            <a:noFill/>
          </a:ln>
        </p:spPr>
        <p:txBody>
          <a:bodyPr vert="horz" lIns="0" tIns="0" rIns="0" bIns="0" compatLnSpc="0"/>
          <a:lstStyle/>
          <a:p>
            <a:pPr hangingPunct="0">
              <a:spcBef>
                <a:spcPts val="797"/>
              </a:spcBef>
              <a:spcAft>
                <a:spcPts val="797"/>
              </a:spcAft>
            </a:pPr>
            <a:r>
              <a:rPr lang="x-none" sz="1800">
                <a:latin typeface="Futura Lt BT" pitchFamily="34"/>
                <a:ea typeface="Arial-BoldMT" pitchFamily="2"/>
                <a:cs typeface="Arial-BoldMT" pitchFamily="2"/>
              </a:rPr>
              <a:t>light</a:t>
            </a:r>
          </a:p>
        </p:txBody>
      </p:sp>
      <p:sp>
        <p:nvSpPr>
          <p:cNvPr id="11" name="TextBox 10"/>
          <p:cNvSpPr txBox="1"/>
          <p:nvPr/>
        </p:nvSpPr>
        <p:spPr>
          <a:xfrm>
            <a:off x="3493547" y="1642071"/>
            <a:ext cx="718413" cy="415417"/>
          </a:xfrm>
          <a:prstGeom prst="rect">
            <a:avLst/>
          </a:prstGeom>
          <a:noFill/>
          <a:ln>
            <a:noFill/>
          </a:ln>
        </p:spPr>
        <p:txBody>
          <a:bodyPr vert="horz" lIns="0" tIns="0" rIns="0" bIns="0" compatLnSpc="0"/>
          <a:lstStyle/>
          <a:p>
            <a:pPr hangingPunct="0">
              <a:spcBef>
                <a:spcPts val="797"/>
              </a:spcBef>
              <a:spcAft>
                <a:spcPts val="797"/>
              </a:spcAft>
            </a:pPr>
            <a:r>
              <a:rPr lang="x-none" sz="1800">
                <a:latin typeface="Futura Lt BT" pitchFamily="34"/>
                <a:ea typeface="Arial-BoldMT" pitchFamily="2"/>
                <a:cs typeface="Arial-BoldMT" pitchFamily="2"/>
              </a:rPr>
              <a:t>diffuse</a:t>
            </a:r>
          </a:p>
        </p:txBody>
      </p:sp>
      <p:sp>
        <p:nvSpPr>
          <p:cNvPr id="12" name="TextBox 11"/>
          <p:cNvSpPr txBox="1"/>
          <p:nvPr/>
        </p:nvSpPr>
        <p:spPr>
          <a:xfrm>
            <a:off x="1080863" y="3559781"/>
            <a:ext cx="538809" cy="415417"/>
          </a:xfrm>
          <a:prstGeom prst="rect">
            <a:avLst/>
          </a:prstGeom>
          <a:noFill/>
          <a:ln>
            <a:noFill/>
          </a:ln>
        </p:spPr>
        <p:txBody>
          <a:bodyPr vert="horz" lIns="0" tIns="0" rIns="0" bIns="0" compatLnSpc="0"/>
          <a:lstStyle/>
          <a:p>
            <a:pPr hangingPunct="0">
              <a:spcBef>
                <a:spcPts val="797"/>
              </a:spcBef>
              <a:spcAft>
                <a:spcPts val="797"/>
              </a:spcAft>
            </a:pPr>
            <a:r>
              <a:rPr lang="x-none" sz="1300">
                <a:latin typeface="Futura Lt BT" pitchFamily="34"/>
                <a:ea typeface="Arial-BoldMT" pitchFamily="2"/>
                <a:cs typeface="Arial-BoldMT" pitchFamily="2"/>
              </a:rPr>
              <a:t>light</a:t>
            </a:r>
          </a:p>
        </p:txBody>
      </p:sp>
      <p:sp>
        <p:nvSpPr>
          <p:cNvPr id="13" name="TextBox 12"/>
          <p:cNvSpPr txBox="1"/>
          <p:nvPr/>
        </p:nvSpPr>
        <p:spPr>
          <a:xfrm>
            <a:off x="4609255" y="1642071"/>
            <a:ext cx="538809" cy="415417"/>
          </a:xfrm>
          <a:prstGeom prst="rect">
            <a:avLst/>
          </a:prstGeom>
          <a:noFill/>
          <a:ln>
            <a:noFill/>
          </a:ln>
        </p:spPr>
        <p:txBody>
          <a:bodyPr vert="horz" lIns="0" tIns="0" rIns="0" bIns="0" compatLnSpc="0"/>
          <a:lstStyle/>
          <a:p>
            <a:pPr hangingPunct="0">
              <a:spcBef>
                <a:spcPts val="797"/>
              </a:spcBef>
              <a:spcAft>
                <a:spcPts val="797"/>
              </a:spcAft>
            </a:pPr>
            <a:r>
              <a:rPr lang="x-none" sz="1800">
                <a:latin typeface="Futura Lt BT" pitchFamily="34"/>
                <a:ea typeface="Arial-BoldMT" pitchFamily="2"/>
                <a:cs typeface="Arial-BoldMT" pitchFamily="2"/>
              </a:rPr>
              <a:t>d</a:t>
            </a:r>
          </a:p>
        </p:txBody>
      </p:sp>
      <p:sp>
        <p:nvSpPr>
          <p:cNvPr id="14" name="TextBox 13"/>
          <p:cNvSpPr txBox="1"/>
          <p:nvPr/>
        </p:nvSpPr>
        <p:spPr>
          <a:xfrm>
            <a:off x="5076056" y="2197267"/>
            <a:ext cx="538809" cy="415417"/>
          </a:xfrm>
          <a:prstGeom prst="rect">
            <a:avLst/>
          </a:prstGeom>
          <a:noFill/>
          <a:ln>
            <a:noFill/>
          </a:ln>
        </p:spPr>
        <p:txBody>
          <a:bodyPr vert="horz" lIns="0" tIns="0" rIns="0" bIns="0" compatLnSpc="0"/>
          <a:lstStyle/>
          <a:p>
            <a:pPr hangingPunct="0">
              <a:spcBef>
                <a:spcPts val="797"/>
              </a:spcBef>
              <a:spcAft>
                <a:spcPts val="797"/>
              </a:spcAft>
            </a:pPr>
            <a:r>
              <a:rPr lang="x-none" sz="1800">
                <a:latin typeface="Futura Lt BT" pitchFamily="34"/>
                <a:ea typeface="Arial-BoldMT" pitchFamily="2"/>
                <a:cs typeface="Arial-BoldMT" pitchFamily="2"/>
              </a:rPr>
              <a:t>d</a:t>
            </a:r>
          </a:p>
        </p:txBody>
      </p:sp>
      <p:sp>
        <p:nvSpPr>
          <p:cNvPr id="15" name="Footer Placeholder 14"/>
          <p:cNvSpPr>
            <a:spLocks noGrp="1"/>
          </p:cNvSpPr>
          <p:nvPr>
            <p:ph type="ftr" sz="quarter" idx="10"/>
          </p:nvPr>
        </p:nvSpPr>
        <p:spPr/>
        <p:txBody>
          <a:bodyPr/>
          <a:lstStyle/>
          <a:p>
            <a:pPr>
              <a:defRPr/>
            </a:pPr>
            <a:r>
              <a:rPr lang="pt-PT" smtClean="0"/>
              <a:t>SM 14/15 – T8 - Computer Graphics</a:t>
            </a:r>
            <a:endParaRPr lang="pt-PT"/>
          </a:p>
        </p:txBody>
      </p:sp>
    </p:spTree>
    <p:extLst>
      <p:ext uri="{BB962C8B-B14F-4D97-AF65-F5344CB8AC3E}">
        <p14:creationId xmlns:p14="http://schemas.microsoft.com/office/powerpoint/2010/main" val="3288057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aight Connector 1"/>
          <p:cNvSpPr/>
          <p:nvPr/>
        </p:nvSpPr>
        <p:spPr>
          <a:xfrm>
            <a:off x="751394" y="915092"/>
            <a:ext cx="8163780" cy="0"/>
          </a:xfrm>
          <a:prstGeom prst="line">
            <a:avLst/>
          </a:prstGeom>
          <a:noFill/>
          <a:ln w="36000">
            <a:solidFill>
              <a:srgbClr val="000000"/>
            </a:solidFill>
            <a:prstDash val="solid"/>
          </a:ln>
        </p:spPr>
        <p:txBody>
          <a:bodyPr vert="horz" lIns="97967" tIns="57147" rIns="97967" bIns="57147"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3" name="TextBox 2"/>
          <p:cNvSpPr txBox="1"/>
          <p:nvPr/>
        </p:nvSpPr>
        <p:spPr>
          <a:xfrm>
            <a:off x="689023" y="156761"/>
            <a:ext cx="7964583" cy="648925"/>
          </a:xfrm>
          <a:prstGeom prst="rect">
            <a:avLst/>
          </a:prstGeom>
          <a:noFill/>
          <a:ln>
            <a:noFill/>
          </a:ln>
        </p:spPr>
        <p:txBody>
          <a:bodyPr vert="horz" lIns="81639" tIns="40820" rIns="81639" bIns="40820" compatLnSpc="0"/>
          <a:lstStyle/>
          <a:p>
            <a:pPr hangingPunct="0">
              <a:spcBef>
                <a:spcPts val="0"/>
              </a:spcBef>
              <a:spcAft>
                <a:spcPts val="0"/>
              </a:spcAft>
            </a:pPr>
            <a:r>
              <a:rPr lang="en-US" sz="4000">
                <a:solidFill>
                  <a:srgbClr val="000000"/>
                </a:solidFill>
                <a:latin typeface="Futura Lt BT" pitchFamily="34"/>
                <a:ea typeface="Arial-BoldMT" pitchFamily="2"/>
                <a:cs typeface="Arial-BoldMT" pitchFamily="2"/>
              </a:rPr>
              <a:t>Illumination: components</a:t>
            </a:r>
          </a:p>
        </p:txBody>
      </p:sp>
      <p:sp>
        <p:nvSpPr>
          <p:cNvPr id="4" name="TextBox 3"/>
          <p:cNvSpPr txBox="1"/>
          <p:nvPr/>
        </p:nvSpPr>
        <p:spPr>
          <a:xfrm>
            <a:off x="827584" y="4508513"/>
            <a:ext cx="8152573" cy="870350"/>
          </a:xfrm>
          <a:prstGeom prst="rect">
            <a:avLst/>
          </a:prstGeom>
          <a:noFill/>
          <a:ln>
            <a:noFill/>
          </a:ln>
        </p:spPr>
        <p:txBody>
          <a:bodyPr vert="horz" lIns="0" tIns="0" rIns="0" bIns="0" compatLnSpc="0"/>
          <a:lstStyle/>
          <a:p>
            <a:pPr algn="l" hangingPunct="0">
              <a:spcBef>
                <a:spcPts val="797"/>
              </a:spcBef>
              <a:spcAft>
                <a:spcPts val="797"/>
              </a:spcAft>
            </a:pPr>
            <a:r>
              <a:rPr lang="x-none" sz="2700" smtClean="0">
                <a:latin typeface="Futura Lt BT" pitchFamily="34"/>
                <a:ea typeface="Arial-BoldMT" pitchFamily="2"/>
                <a:cs typeface="Arial-BoldMT" pitchFamily="2"/>
              </a:rPr>
              <a:t>ambient  </a:t>
            </a:r>
            <a:r>
              <a:rPr lang="pt-PT" sz="2700" dirty="0" smtClean="0">
                <a:latin typeface="Futura Lt BT" pitchFamily="34"/>
                <a:ea typeface="Arial-BoldMT" pitchFamily="2"/>
                <a:cs typeface="Arial-BoldMT" pitchFamily="2"/>
              </a:rPr>
              <a:t> </a:t>
            </a:r>
            <a:r>
              <a:rPr lang="x-none" sz="2700" smtClean="0">
                <a:latin typeface="Futura Lt BT" pitchFamily="34"/>
                <a:ea typeface="Arial-BoldMT" pitchFamily="2"/>
                <a:cs typeface="Arial-BoldMT" pitchFamily="2"/>
              </a:rPr>
              <a:t> </a:t>
            </a:r>
            <a:r>
              <a:rPr lang="x-none" sz="2700">
                <a:latin typeface="Futura Lt BT" pitchFamily="34"/>
                <a:ea typeface="Arial-BoldMT" pitchFamily="2"/>
                <a:cs typeface="Arial-BoldMT" pitchFamily="2"/>
              </a:rPr>
              <a:t>+    diffuse  </a:t>
            </a:r>
            <a:r>
              <a:rPr lang="pt-PT" sz="2700" dirty="0" smtClean="0">
                <a:latin typeface="Futura Lt BT" pitchFamily="34"/>
                <a:ea typeface="Arial-BoldMT" pitchFamily="2"/>
                <a:cs typeface="Arial-BoldMT" pitchFamily="2"/>
              </a:rPr>
              <a:t>   </a:t>
            </a:r>
            <a:r>
              <a:rPr lang="x-none" sz="2700" smtClean="0">
                <a:latin typeface="Futura Lt BT" pitchFamily="34"/>
                <a:ea typeface="Arial-BoldMT" pitchFamily="2"/>
                <a:cs typeface="Arial-BoldMT" pitchFamily="2"/>
              </a:rPr>
              <a:t>+   </a:t>
            </a:r>
            <a:r>
              <a:rPr lang="x-none" sz="2700">
                <a:latin typeface="Futura Lt BT" pitchFamily="34"/>
                <a:ea typeface="Arial-BoldMT" pitchFamily="2"/>
                <a:cs typeface="Arial-BoldMT" pitchFamily="2"/>
              </a:rPr>
              <a:t>specular  </a:t>
            </a:r>
            <a:r>
              <a:rPr lang="pt-PT" sz="2700" dirty="0" smtClean="0">
                <a:latin typeface="Futura Lt BT" pitchFamily="34"/>
                <a:ea typeface="Arial-BoldMT" pitchFamily="2"/>
                <a:cs typeface="Arial-BoldMT" pitchFamily="2"/>
              </a:rPr>
              <a:t> </a:t>
            </a:r>
            <a:r>
              <a:rPr lang="x-none" sz="2700" smtClean="0">
                <a:latin typeface="Futura Lt BT" pitchFamily="34"/>
                <a:ea typeface="Arial-BoldMT" pitchFamily="2"/>
                <a:cs typeface="Arial-BoldMT" pitchFamily="2"/>
              </a:rPr>
              <a:t>=   </a:t>
            </a:r>
            <a:r>
              <a:rPr lang="x-none" sz="2700">
                <a:latin typeface="Futura Lt BT" pitchFamily="34"/>
                <a:ea typeface="Arial-BoldMT" pitchFamily="2"/>
                <a:cs typeface="Arial-BoldMT" pitchFamily="2"/>
              </a:rPr>
              <a:t>phong</a:t>
            </a:r>
          </a:p>
          <a:p>
            <a:pPr hangingPunct="0">
              <a:spcBef>
                <a:spcPts val="797"/>
              </a:spcBef>
              <a:spcAft>
                <a:spcPts val="797"/>
              </a:spcAft>
            </a:pPr>
            <a:r>
              <a:rPr lang="x-none" sz="2700">
                <a:latin typeface="Futura Lt BT" pitchFamily="34"/>
                <a:ea typeface="Arial-BoldMT" pitchFamily="2"/>
                <a:cs typeface="Arial-BoldMT" pitchFamily="2"/>
              </a:rPr>
              <a:t>															    reflection</a:t>
            </a:r>
          </a:p>
        </p:txBody>
      </p:sp>
      <p:sp>
        <p:nvSpPr>
          <p:cNvPr id="5" name="TextBox 4"/>
          <p:cNvSpPr txBox="1"/>
          <p:nvPr/>
        </p:nvSpPr>
        <p:spPr>
          <a:xfrm>
            <a:off x="3885959" y="1242658"/>
            <a:ext cx="2122583" cy="578383"/>
          </a:xfrm>
          <a:prstGeom prst="rect">
            <a:avLst/>
          </a:prstGeom>
          <a:noFill/>
          <a:ln>
            <a:noFill/>
          </a:ln>
        </p:spPr>
        <p:txBody>
          <a:bodyPr vert="horz" lIns="0" tIns="0" rIns="0" bIns="0" compatLnSpc="0"/>
          <a:lstStyle/>
          <a:p>
            <a:pPr hangingPunct="0">
              <a:spcBef>
                <a:spcPts val="797"/>
              </a:spcBef>
              <a:spcAft>
                <a:spcPts val="797"/>
              </a:spcAft>
            </a:pPr>
            <a:r>
              <a:rPr lang="x-none" sz="4100">
                <a:latin typeface="Futura Lt BT" pitchFamily="34"/>
                <a:ea typeface="Arial-BoldMT" pitchFamily="2"/>
                <a:cs typeface="Arial-BoldMT" pitchFamily="2"/>
              </a:rPr>
              <a:t>phong</a:t>
            </a:r>
          </a:p>
        </p:txBody>
      </p:sp>
      <p:sp>
        <p:nvSpPr>
          <p:cNvPr id="6" name="TextBox 5"/>
          <p:cNvSpPr txBox="1"/>
          <p:nvPr/>
        </p:nvSpPr>
        <p:spPr>
          <a:xfrm>
            <a:off x="2938961" y="6205124"/>
            <a:ext cx="6041197" cy="553562"/>
          </a:xfrm>
          <a:prstGeom prst="rect">
            <a:avLst/>
          </a:prstGeom>
          <a:noFill/>
          <a:ln>
            <a:noFill/>
          </a:ln>
        </p:spPr>
        <p:txBody>
          <a:bodyPr vert="horz" lIns="0" tIns="0" rIns="0" bIns="0" compatLnSpc="0"/>
          <a:lstStyle/>
          <a:p>
            <a:pPr hangingPunct="0">
              <a:spcBef>
                <a:spcPts val="797"/>
              </a:spcBef>
              <a:spcAft>
                <a:spcPts val="797"/>
              </a:spcAft>
            </a:pPr>
            <a:r>
              <a:rPr lang="x-none" sz="2700">
                <a:solidFill>
                  <a:srgbClr val="4C4C4C"/>
                </a:solidFill>
                <a:latin typeface="Futura Lt BT" pitchFamily="34"/>
                <a:ea typeface="Arial-BoldMT" pitchFamily="2"/>
                <a:cs typeface="Arial-BoldMT" pitchFamily="2"/>
              </a:rPr>
              <a:t>other: blinn-phong, lambert, gouraud,...</a:t>
            </a:r>
          </a:p>
        </p:txBody>
      </p:sp>
      <p:pic>
        <p:nvPicPr>
          <p:cNvPr id="7" name="Picture 6"/>
          <p:cNvPicPr>
            <a:picLocks noChangeAspect="1"/>
          </p:cNvPicPr>
          <p:nvPr/>
        </p:nvPicPr>
        <p:blipFill>
          <a:blip r:embed="rId3">
            <a:lum/>
            <a:alphaModFix/>
          </a:blip>
          <a:srcRect b="16634"/>
          <a:stretch>
            <a:fillRect/>
          </a:stretch>
        </p:blipFill>
        <p:spPr>
          <a:xfrm>
            <a:off x="359207" y="2443186"/>
            <a:ext cx="8486411" cy="1965718"/>
          </a:xfrm>
          <a:prstGeom prst="rect">
            <a:avLst/>
          </a:prstGeom>
          <a:noFill/>
          <a:ln>
            <a:noFill/>
          </a:ln>
        </p:spPr>
      </p:pic>
      <p:sp>
        <p:nvSpPr>
          <p:cNvPr id="8" name="Footer Placeholder 7"/>
          <p:cNvSpPr>
            <a:spLocks noGrp="1"/>
          </p:cNvSpPr>
          <p:nvPr>
            <p:ph type="ftr" sz="quarter" idx="10"/>
          </p:nvPr>
        </p:nvSpPr>
        <p:spPr/>
        <p:txBody>
          <a:bodyPr/>
          <a:lstStyle/>
          <a:p>
            <a:pPr>
              <a:defRPr/>
            </a:pPr>
            <a:r>
              <a:rPr lang="en-US" smtClean="0"/>
              <a:t>SM 14/15 – T8 - Computer Graphics</a:t>
            </a:r>
            <a:endParaRPr lang="pt-PT"/>
          </a:p>
        </p:txBody>
      </p:sp>
    </p:spTree>
    <p:extLst>
      <p:ext uri="{BB962C8B-B14F-4D97-AF65-F5344CB8AC3E}">
        <p14:creationId xmlns:p14="http://schemas.microsoft.com/office/powerpoint/2010/main" val="586160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Shading</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64722561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aight Connector 1"/>
          <p:cNvSpPr/>
          <p:nvPr/>
        </p:nvSpPr>
        <p:spPr>
          <a:xfrm>
            <a:off x="751394" y="915092"/>
            <a:ext cx="8163780" cy="0"/>
          </a:xfrm>
          <a:prstGeom prst="line">
            <a:avLst/>
          </a:prstGeom>
          <a:noFill/>
          <a:ln w="36000">
            <a:solidFill>
              <a:srgbClr val="000000"/>
            </a:solidFill>
            <a:prstDash val="solid"/>
          </a:ln>
        </p:spPr>
        <p:txBody>
          <a:bodyPr vert="horz" lIns="97967" tIns="57147" rIns="97967" bIns="57147"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3" name="TextBox 2"/>
          <p:cNvSpPr txBox="1"/>
          <p:nvPr/>
        </p:nvSpPr>
        <p:spPr>
          <a:xfrm>
            <a:off x="689023" y="156761"/>
            <a:ext cx="7964583" cy="648925"/>
          </a:xfrm>
          <a:prstGeom prst="rect">
            <a:avLst/>
          </a:prstGeom>
          <a:noFill/>
          <a:ln>
            <a:noFill/>
          </a:ln>
        </p:spPr>
        <p:txBody>
          <a:bodyPr vert="horz" lIns="81639" tIns="40820" rIns="81639" bIns="40820" compatLnSpc="0"/>
          <a:lstStyle/>
          <a:p>
            <a:pPr hangingPunct="0">
              <a:spcBef>
                <a:spcPts val="0"/>
              </a:spcBef>
              <a:spcAft>
                <a:spcPts val="0"/>
              </a:spcAft>
            </a:pPr>
            <a:r>
              <a:rPr lang="en-US" sz="4000">
                <a:solidFill>
                  <a:srgbClr val="000000"/>
                </a:solidFill>
                <a:latin typeface="Futura Lt BT" pitchFamily="34"/>
                <a:ea typeface="Arial-BoldMT" pitchFamily="2"/>
                <a:cs typeface="Arial-BoldMT" pitchFamily="2"/>
              </a:rPr>
              <a:t>flat shading (ambient)</a:t>
            </a:r>
          </a:p>
        </p:txBody>
      </p:sp>
      <p:pic>
        <p:nvPicPr>
          <p:cNvPr id="4" name="Picture 3"/>
          <p:cNvPicPr>
            <a:picLocks noChangeAspect="1"/>
          </p:cNvPicPr>
          <p:nvPr/>
        </p:nvPicPr>
        <p:blipFill>
          <a:blip r:embed="rId3">
            <a:lum/>
            <a:alphaModFix/>
          </a:blip>
          <a:srcRect/>
          <a:stretch>
            <a:fillRect/>
          </a:stretch>
        </p:blipFill>
        <p:spPr>
          <a:xfrm>
            <a:off x="653103" y="2933064"/>
            <a:ext cx="4322884" cy="2764873"/>
          </a:xfrm>
          <a:prstGeom prst="rect">
            <a:avLst/>
          </a:prstGeom>
          <a:noFill/>
          <a:ln>
            <a:noFill/>
          </a:ln>
        </p:spPr>
      </p:pic>
      <p:pic>
        <p:nvPicPr>
          <p:cNvPr id="5" name="Picture 4"/>
          <p:cNvPicPr>
            <a:picLocks noChangeAspect="1"/>
          </p:cNvPicPr>
          <p:nvPr/>
        </p:nvPicPr>
        <p:blipFill>
          <a:blip r:embed="rId4">
            <a:lum/>
            <a:alphaModFix/>
          </a:blip>
          <a:srcRect/>
          <a:stretch>
            <a:fillRect/>
          </a:stretch>
        </p:blipFill>
        <p:spPr>
          <a:xfrm>
            <a:off x="5487039" y="1887337"/>
            <a:ext cx="2767848" cy="1798833"/>
          </a:xfrm>
          <a:prstGeom prst="rect">
            <a:avLst/>
          </a:prstGeom>
          <a:noFill/>
          <a:ln>
            <a:noFill/>
          </a:ln>
        </p:spPr>
      </p:pic>
      <p:pic>
        <p:nvPicPr>
          <p:cNvPr id="6" name="Picture 5"/>
          <p:cNvPicPr>
            <a:picLocks noChangeAspect="1"/>
          </p:cNvPicPr>
          <p:nvPr/>
        </p:nvPicPr>
        <p:blipFill>
          <a:blip r:embed="rId5">
            <a:lum/>
            <a:alphaModFix/>
          </a:blip>
          <a:srcRect/>
          <a:stretch>
            <a:fillRect/>
          </a:stretch>
        </p:blipFill>
        <p:spPr>
          <a:xfrm>
            <a:off x="4964232" y="4761943"/>
            <a:ext cx="3339638" cy="1443181"/>
          </a:xfrm>
          <a:prstGeom prst="rect">
            <a:avLst/>
          </a:prstGeom>
          <a:noFill/>
          <a:ln>
            <a:noFill/>
          </a:ln>
        </p:spPr>
      </p:pic>
      <p:sp>
        <p:nvSpPr>
          <p:cNvPr id="7" name="Footer Placeholder 6"/>
          <p:cNvSpPr>
            <a:spLocks noGrp="1"/>
          </p:cNvSpPr>
          <p:nvPr>
            <p:ph type="ftr" sz="quarter" idx="10"/>
          </p:nvPr>
        </p:nvSpPr>
        <p:spPr/>
        <p:txBody>
          <a:bodyPr/>
          <a:lstStyle/>
          <a:p>
            <a:pPr>
              <a:defRPr/>
            </a:pPr>
            <a:r>
              <a:rPr lang="pt-PT" smtClean="0"/>
              <a:t>SM 14/15 – T8 - Computer Graphics</a:t>
            </a:r>
            <a:endParaRPr lang="pt-PT"/>
          </a:p>
        </p:txBody>
      </p:sp>
    </p:spTree>
    <p:extLst>
      <p:ext uri="{BB962C8B-B14F-4D97-AF65-F5344CB8AC3E}">
        <p14:creationId xmlns:p14="http://schemas.microsoft.com/office/powerpoint/2010/main" val="3732529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aight Connector 1"/>
          <p:cNvSpPr/>
          <p:nvPr/>
        </p:nvSpPr>
        <p:spPr>
          <a:xfrm>
            <a:off x="751394" y="915092"/>
            <a:ext cx="8163780" cy="0"/>
          </a:xfrm>
          <a:prstGeom prst="line">
            <a:avLst/>
          </a:prstGeom>
          <a:noFill/>
          <a:ln w="36000">
            <a:solidFill>
              <a:srgbClr val="000000"/>
            </a:solidFill>
            <a:prstDash val="solid"/>
          </a:ln>
        </p:spPr>
        <p:txBody>
          <a:bodyPr vert="horz" lIns="97967" tIns="57147" rIns="97967" bIns="57147"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3" name="TextBox 2"/>
          <p:cNvSpPr txBox="1"/>
          <p:nvPr/>
        </p:nvSpPr>
        <p:spPr>
          <a:xfrm>
            <a:off x="689023" y="156761"/>
            <a:ext cx="7964583" cy="648925"/>
          </a:xfrm>
          <a:prstGeom prst="rect">
            <a:avLst/>
          </a:prstGeom>
          <a:noFill/>
          <a:ln>
            <a:noFill/>
          </a:ln>
        </p:spPr>
        <p:txBody>
          <a:bodyPr vert="horz" lIns="81639" tIns="40820" rIns="81639" bIns="40820" compatLnSpc="0"/>
          <a:lstStyle/>
          <a:p>
            <a:pPr hangingPunct="0">
              <a:spcBef>
                <a:spcPts val="0"/>
              </a:spcBef>
              <a:spcAft>
                <a:spcPts val="0"/>
              </a:spcAft>
            </a:pPr>
            <a:r>
              <a:rPr lang="en-US" sz="4000">
                <a:solidFill>
                  <a:srgbClr val="000000"/>
                </a:solidFill>
                <a:latin typeface="Futura Lt BT" pitchFamily="34"/>
                <a:ea typeface="Arial-BoldMT" pitchFamily="2"/>
                <a:cs typeface="Arial-BoldMT" pitchFamily="2"/>
              </a:rPr>
              <a:t>gouraud (smooth) shading</a:t>
            </a:r>
          </a:p>
        </p:txBody>
      </p:sp>
      <p:pic>
        <p:nvPicPr>
          <p:cNvPr id="4" name="Picture 3"/>
          <p:cNvPicPr>
            <a:picLocks noChangeAspect="1"/>
          </p:cNvPicPr>
          <p:nvPr/>
        </p:nvPicPr>
        <p:blipFill>
          <a:blip r:embed="rId4">
            <a:lum/>
            <a:alphaModFix/>
          </a:blip>
          <a:srcRect/>
          <a:stretch>
            <a:fillRect/>
          </a:stretch>
        </p:blipFill>
        <p:spPr>
          <a:xfrm>
            <a:off x="621100" y="1609086"/>
            <a:ext cx="3035293" cy="3117911"/>
          </a:xfrm>
          <a:prstGeom prst="rect">
            <a:avLst/>
          </a:prstGeom>
          <a:noFill/>
          <a:ln>
            <a:noFill/>
          </a:ln>
        </p:spPr>
      </p:pic>
      <p:graphicFrame>
        <p:nvGraphicFramePr>
          <p:cNvPr id="5" name="Object 4"/>
          <p:cNvGraphicFramePr/>
          <p:nvPr/>
        </p:nvGraphicFramePr>
        <p:xfrm>
          <a:off x="4540694" y="2449391"/>
          <a:ext cx="3623085" cy="1208366"/>
        </p:xfrm>
        <a:graphic>
          <a:graphicData uri="http://schemas.openxmlformats.org/presentationml/2006/ole">
            <mc:AlternateContent xmlns:mc="http://schemas.openxmlformats.org/markup-compatibility/2006">
              <mc:Choice xmlns:v="urn:schemas-microsoft-com:vml" Requires="v">
                <p:oleObj spid="_x0000_s17433" name="Equação" r:id="rId5" imgW="42672000" imgH="14224000" progId="Equation.3">
                  <p:embed/>
                </p:oleObj>
              </mc:Choice>
              <mc:Fallback>
                <p:oleObj name="Equação" r:id="rId5" imgW="42672000" imgH="14224000" progId="Equation.3">
                  <p:embed/>
                  <p:pic>
                    <p:nvPicPr>
                      <p:cNvPr id="0" name=""/>
                      <p:cNvPicPr/>
                      <p:nvPr/>
                    </p:nvPicPr>
                    <p:blipFill>
                      <a:blip r:embed="rId6"/>
                      <a:stretch>
                        <a:fillRect/>
                      </a:stretch>
                    </p:blipFill>
                    <p:spPr>
                      <a:xfrm>
                        <a:off x="4540694" y="2449391"/>
                        <a:ext cx="3623085" cy="1208366"/>
                      </a:xfrm>
                      <a:prstGeom prst="rect">
                        <a:avLst/>
                      </a:prstGeom>
                      <a:solidFill>
                        <a:srgbClr val="99CCFF"/>
                      </a:solidFill>
                      <a:ln w="0">
                        <a:solidFill>
                          <a:srgbClr val="000000"/>
                        </a:solidFill>
                        <a:prstDash val="solid"/>
                      </a:ln>
                    </p:spPr>
                  </p:pic>
                </p:oleObj>
              </mc:Fallback>
            </mc:AlternateContent>
          </a:graphicData>
        </a:graphic>
      </p:graphicFrame>
      <p:sp>
        <p:nvSpPr>
          <p:cNvPr id="6" name="TextBox 5"/>
          <p:cNvSpPr txBox="1"/>
          <p:nvPr/>
        </p:nvSpPr>
        <p:spPr>
          <a:xfrm>
            <a:off x="653102" y="5877272"/>
            <a:ext cx="7816329" cy="352059"/>
          </a:xfrm>
          <a:prstGeom prst="rect">
            <a:avLst/>
          </a:prstGeom>
          <a:noFill/>
          <a:ln>
            <a:noFill/>
          </a:ln>
        </p:spPr>
        <p:txBody>
          <a:bodyPr lIns="0" tIns="0" rIns="0" bIns="0"/>
          <a:lstStyle>
            <a:defPPr marL="432000" marR="0" lvl="0" indent="-324000">
              <a:spcBef>
                <a:spcPts val="0"/>
              </a:spcBef>
              <a:spcAft>
                <a:spcPts val="1417"/>
              </a:spcAft>
              <a:buSzPct val="45000"/>
              <a:buFont typeface="StarSymbol"/>
              <a:buNone/>
              <a:defRPr lang="en-US" sz="3200" b="0" i="0" u="none" strike="noStrike" kern="1200">
                <a:ln>
                  <a:noFill/>
                </a:ln>
                <a:latin typeface="Arial" pitchFamily="18"/>
                <a:ea typeface="MS Gothic" pitchFamily="2"/>
                <a:cs typeface="Tahoma" pitchFamily="2"/>
              </a:defRPr>
            </a:defPPr>
            <a:lvl1pPr marL="432000" marR="0" lvl="0" indent="-324000">
              <a:spcBef>
                <a:spcPts val="0"/>
              </a:spcBef>
              <a:spcAft>
                <a:spcPts val="1417"/>
              </a:spcAft>
              <a:buSzPct val="45000"/>
              <a:buFont typeface="StarSymbol"/>
              <a:buChar char="●"/>
              <a:defRPr lang="en-US" sz="3200" b="0" i="0" u="none" strike="noStrike" kern="1200">
                <a:ln>
                  <a:noFill/>
                </a:ln>
                <a:latin typeface="Arial" pitchFamily="18"/>
                <a:ea typeface="MS Gothic" pitchFamily="2"/>
                <a:cs typeface="Tahoma" pitchFamily="2"/>
              </a:defRPr>
            </a:lvl1pPr>
            <a:lvl2pPr marL="864000" marR="0" lvl="1" indent="-288000">
              <a:spcBef>
                <a:spcPts val="0"/>
              </a:spcBef>
              <a:spcAft>
                <a:spcPts val="1134"/>
              </a:spcAft>
              <a:buSzPct val="75000"/>
              <a:buFont typeface="StarSymbol"/>
              <a:buChar char="–"/>
              <a:defRPr lang="en-US" sz="2800" b="0" i="0" u="none" strike="noStrike" kern="1200">
                <a:ln>
                  <a:noFill/>
                </a:ln>
                <a:latin typeface="Arial" pitchFamily="18"/>
                <a:ea typeface="MS Gothic" pitchFamily="2"/>
                <a:cs typeface="Tahoma" pitchFamily="2"/>
              </a:defRPr>
            </a:lvl2pPr>
            <a:lvl3pPr marL="1296000" marR="0" lvl="2" indent="-216000">
              <a:spcBef>
                <a:spcPts val="0"/>
              </a:spcBef>
              <a:spcAft>
                <a:spcPts val="850"/>
              </a:spcAft>
              <a:buSzPct val="45000"/>
              <a:buFont typeface="StarSymbol"/>
              <a:buChar char="●"/>
              <a:defRPr lang="en-US" sz="2400" b="0" i="0" u="none" strike="noStrike" kern="1200">
                <a:ln>
                  <a:noFill/>
                </a:ln>
                <a:latin typeface="Arial" pitchFamily="18"/>
                <a:ea typeface="MS Gothic" pitchFamily="2"/>
                <a:cs typeface="Tahoma" pitchFamily="2"/>
              </a:defRPr>
            </a:lvl3pPr>
            <a:lvl4pPr marL="1728000" marR="0" lvl="3" indent="-216000">
              <a:spcBef>
                <a:spcPts val="0"/>
              </a:spcBef>
              <a:spcAft>
                <a:spcPts val="567"/>
              </a:spcAft>
              <a:buSzPct val="75000"/>
              <a:buFont typeface="StarSymbol"/>
              <a:buChar char="–"/>
              <a:defRPr lang="en-US" sz="2000" b="0" i="0" u="none" strike="noStrike" kern="1200">
                <a:ln>
                  <a:noFill/>
                </a:ln>
                <a:latin typeface="Arial" pitchFamily="18"/>
                <a:ea typeface="MS Gothic" pitchFamily="2"/>
                <a:cs typeface="Tahoma" pitchFamily="2"/>
              </a:defRPr>
            </a:lvl4pPr>
            <a:lvl5pPr marL="2160000" marR="0" lvl="4" indent="-216000">
              <a:spcBef>
                <a:spcPts val="0"/>
              </a:spcBef>
              <a:spcAft>
                <a:spcPts val="283"/>
              </a:spcAft>
              <a:buSzPct val="45000"/>
              <a:buFont typeface="StarSymbol"/>
              <a:buChar char="●"/>
              <a:defRPr lang="en-US" sz="2000" b="0" i="0" u="none" strike="noStrike" kern="1200">
                <a:ln>
                  <a:noFill/>
                </a:ln>
                <a:latin typeface="Arial" pitchFamily="18"/>
                <a:ea typeface="MS Gothic" pitchFamily="2"/>
                <a:cs typeface="Tahoma" pitchFamily="2"/>
              </a:defRPr>
            </a:lvl5pPr>
            <a:lvl6pPr marL="2592000" marR="0" lvl="5" indent="-216000">
              <a:spcBef>
                <a:spcPts val="0"/>
              </a:spcBef>
              <a:spcAft>
                <a:spcPts val="283"/>
              </a:spcAft>
              <a:buSzPct val="45000"/>
              <a:buFont typeface="StarSymbol"/>
              <a:buChar char="●"/>
              <a:defRPr lang="en-US" sz="2000" b="0" i="0" u="none" strike="noStrike" kern="1200">
                <a:ln>
                  <a:noFill/>
                </a:ln>
                <a:latin typeface="Arial" pitchFamily="18"/>
                <a:ea typeface="MS Gothic" pitchFamily="2"/>
                <a:cs typeface="Tahoma" pitchFamily="2"/>
              </a:defRPr>
            </a:lvl6pPr>
            <a:lvl7pPr marL="3024000" marR="0" lvl="6" indent="-216000">
              <a:spcBef>
                <a:spcPts val="0"/>
              </a:spcBef>
              <a:spcAft>
                <a:spcPts val="283"/>
              </a:spcAft>
              <a:buSzPct val="45000"/>
              <a:buFont typeface="StarSymbol"/>
              <a:buChar char="●"/>
              <a:defRPr lang="en-US" sz="2000" b="0" i="0" u="none" strike="noStrike" kern="1200">
                <a:ln>
                  <a:noFill/>
                </a:ln>
                <a:latin typeface="Arial" pitchFamily="18"/>
                <a:ea typeface="MS Gothic" pitchFamily="2"/>
                <a:cs typeface="Tahoma" pitchFamily="2"/>
              </a:defRPr>
            </a:lvl7pPr>
            <a:lvl8pPr marL="3456000" marR="0" lvl="7" indent="-216000">
              <a:spcBef>
                <a:spcPts val="0"/>
              </a:spcBef>
              <a:spcAft>
                <a:spcPts val="283"/>
              </a:spcAft>
              <a:buSzPct val="45000"/>
              <a:buFont typeface="StarSymbol"/>
              <a:buChar char="●"/>
              <a:defRPr lang="en-US" sz="2000" b="0" i="0" u="none" strike="noStrike" kern="1200">
                <a:ln>
                  <a:noFill/>
                </a:ln>
                <a:latin typeface="Arial" pitchFamily="18"/>
                <a:ea typeface="MS Gothic" pitchFamily="2"/>
                <a:cs typeface="Tahoma" pitchFamily="2"/>
              </a:defRPr>
            </a:lvl8pPr>
            <a:lvl9pPr marL="3887999" marR="0" lvl="8" indent="-216000">
              <a:spcBef>
                <a:spcPts val="0"/>
              </a:spcBef>
              <a:spcAft>
                <a:spcPts val="283"/>
              </a:spcAft>
              <a:buSzPct val="45000"/>
              <a:buFont typeface="StarSymbol"/>
              <a:buChar char="●"/>
              <a:defRPr lang="en-US" sz="2000" b="0" i="0" u="none" strike="noStrike" kern="1200">
                <a:ln>
                  <a:noFill/>
                </a:ln>
                <a:latin typeface="Arial" pitchFamily="18"/>
                <a:ea typeface="MS Gothic" pitchFamily="2"/>
                <a:cs typeface="Tahoma" pitchFamily="2"/>
              </a:defRPr>
            </a:lvl9pPr>
          </a:lstStyle>
          <a:p>
            <a:pPr marL="0" lvl="1" indent="0" hangingPunct="0">
              <a:spcBef>
                <a:spcPts val="589"/>
              </a:spcBef>
              <a:spcAft>
                <a:spcPts val="0"/>
              </a:spcAft>
            </a:pPr>
            <a:r>
              <a:rPr lang="pt-PT" sz="2400" dirty="0">
                <a:solidFill>
                  <a:srgbClr val="000000"/>
                </a:solidFill>
              </a:rPr>
              <a:t>In </a:t>
            </a:r>
            <a:r>
              <a:rPr lang="pt-PT" sz="2400" dirty="0" err="1">
                <a:solidFill>
                  <a:srgbClr val="000000"/>
                </a:solidFill>
              </a:rPr>
              <a:t>OpenGL</a:t>
            </a:r>
            <a:r>
              <a:rPr lang="pt-PT" sz="2400" dirty="0">
                <a:solidFill>
                  <a:srgbClr val="000000"/>
                </a:solidFill>
              </a:rPr>
              <a:t>: </a:t>
            </a:r>
            <a:r>
              <a:rPr lang="pt-PT" sz="2400" dirty="0" err="1">
                <a:solidFill>
                  <a:srgbClr val="000000"/>
                </a:solidFill>
                <a:latin typeface="Courier New" pitchFamily="49"/>
              </a:rPr>
              <a:t>glShadeModel</a:t>
            </a:r>
            <a:r>
              <a:rPr lang="pt-PT" sz="2400" dirty="0">
                <a:solidFill>
                  <a:srgbClr val="000000"/>
                </a:solidFill>
                <a:latin typeface="Courier New" pitchFamily="49"/>
              </a:rPr>
              <a:t>(GL_SMOOTH)</a:t>
            </a:r>
            <a:r>
              <a:rPr lang="pt-PT" sz="2400" dirty="0">
                <a:solidFill>
                  <a:srgbClr val="000000"/>
                </a:solidFill>
              </a:rPr>
              <a:t>  </a:t>
            </a:r>
          </a:p>
        </p:txBody>
      </p:sp>
      <p:sp>
        <p:nvSpPr>
          <p:cNvPr id="7" name="Footer Placeholder 6"/>
          <p:cNvSpPr>
            <a:spLocks noGrp="1"/>
          </p:cNvSpPr>
          <p:nvPr>
            <p:ph type="ftr" sz="quarter" idx="10"/>
          </p:nvPr>
        </p:nvSpPr>
        <p:spPr/>
        <p:txBody>
          <a:bodyPr/>
          <a:lstStyle/>
          <a:p>
            <a:pPr>
              <a:defRPr/>
            </a:pPr>
            <a:r>
              <a:rPr lang="pt-PT" smtClean="0"/>
              <a:t>SM 14/15 – T8 - Computer Graphics</a:t>
            </a:r>
            <a:endParaRPr lang="pt-PT"/>
          </a:p>
        </p:txBody>
      </p:sp>
    </p:spTree>
    <p:extLst>
      <p:ext uri="{BB962C8B-B14F-4D97-AF65-F5344CB8AC3E}">
        <p14:creationId xmlns:p14="http://schemas.microsoft.com/office/powerpoint/2010/main" val="4109899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aight Connector 1"/>
          <p:cNvSpPr/>
          <p:nvPr/>
        </p:nvSpPr>
        <p:spPr>
          <a:xfrm>
            <a:off x="751394" y="915092"/>
            <a:ext cx="8163780" cy="0"/>
          </a:xfrm>
          <a:prstGeom prst="line">
            <a:avLst/>
          </a:prstGeom>
          <a:noFill/>
          <a:ln w="36000">
            <a:solidFill>
              <a:srgbClr val="000000"/>
            </a:solidFill>
            <a:prstDash val="solid"/>
          </a:ln>
        </p:spPr>
        <p:txBody>
          <a:bodyPr vert="horz" lIns="97967" tIns="57147" rIns="97967" bIns="57147"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3" name="TextBox 2"/>
          <p:cNvSpPr txBox="1"/>
          <p:nvPr/>
        </p:nvSpPr>
        <p:spPr>
          <a:xfrm>
            <a:off x="689023" y="156761"/>
            <a:ext cx="7964583" cy="648925"/>
          </a:xfrm>
          <a:prstGeom prst="rect">
            <a:avLst/>
          </a:prstGeom>
          <a:noFill/>
          <a:ln>
            <a:noFill/>
          </a:ln>
        </p:spPr>
        <p:txBody>
          <a:bodyPr vert="horz" lIns="81639" tIns="40820" rIns="81639" bIns="40820" compatLnSpc="0"/>
          <a:lstStyle/>
          <a:p>
            <a:pPr hangingPunct="0">
              <a:spcBef>
                <a:spcPts val="0"/>
              </a:spcBef>
              <a:spcAft>
                <a:spcPts val="0"/>
              </a:spcAft>
            </a:pPr>
            <a:r>
              <a:rPr lang="en-US" sz="4000">
                <a:solidFill>
                  <a:srgbClr val="000000"/>
                </a:solidFill>
                <a:latin typeface="Futura Lt BT" pitchFamily="34"/>
                <a:ea typeface="Arial-BoldMT" pitchFamily="2"/>
                <a:cs typeface="Arial-BoldMT" pitchFamily="2"/>
              </a:rPr>
              <a:t>phong (smooth) shading</a:t>
            </a:r>
          </a:p>
        </p:txBody>
      </p:sp>
      <p:graphicFrame>
        <p:nvGraphicFramePr>
          <p:cNvPr id="4" name="Object 3"/>
          <p:cNvGraphicFramePr/>
          <p:nvPr/>
        </p:nvGraphicFramePr>
        <p:xfrm>
          <a:off x="4278474" y="4777291"/>
          <a:ext cx="3803014" cy="587527"/>
        </p:xfrm>
        <a:graphic>
          <a:graphicData uri="http://schemas.openxmlformats.org/presentationml/2006/ole">
            <mc:AlternateContent xmlns:mc="http://schemas.openxmlformats.org/markup-compatibility/2006">
              <mc:Choice xmlns:v="urn:schemas-microsoft-com:vml" Requires="v">
                <p:oleObj spid="_x0000_s18457" name="Equação" r:id="rId4" imgW="44704000" imgH="6908800" progId="Equation.3">
                  <p:embed/>
                </p:oleObj>
              </mc:Choice>
              <mc:Fallback>
                <p:oleObj name="Equação" r:id="rId4" imgW="44704000" imgH="6908800" progId="Equation.3">
                  <p:embed/>
                  <p:pic>
                    <p:nvPicPr>
                      <p:cNvPr id="0" name=""/>
                      <p:cNvPicPr/>
                      <p:nvPr/>
                    </p:nvPicPr>
                    <p:blipFill>
                      <a:blip r:embed="rId5"/>
                      <a:stretch>
                        <a:fillRect/>
                      </a:stretch>
                    </p:blipFill>
                    <p:spPr>
                      <a:xfrm>
                        <a:off x="4278474" y="4777291"/>
                        <a:ext cx="3803014" cy="587527"/>
                      </a:xfrm>
                      <a:prstGeom prst="rect">
                        <a:avLst/>
                      </a:prstGeom>
                      <a:solidFill>
                        <a:srgbClr val="99CCFF"/>
                      </a:solidFill>
                      <a:ln w="0">
                        <a:solidFill>
                          <a:srgbClr val="000000"/>
                        </a:solidFill>
                        <a:prstDash val="solid"/>
                      </a:ln>
                    </p:spPr>
                  </p:pic>
                </p:oleObj>
              </mc:Fallback>
            </mc:AlternateContent>
          </a:graphicData>
        </a:graphic>
      </p:graphicFrame>
      <p:pic>
        <p:nvPicPr>
          <p:cNvPr id="5" name="Picture 4"/>
          <p:cNvPicPr>
            <a:picLocks noChangeAspect="1"/>
          </p:cNvPicPr>
          <p:nvPr/>
        </p:nvPicPr>
        <p:blipFill>
          <a:blip r:embed="rId6">
            <a:lum/>
            <a:alphaModFix/>
          </a:blip>
          <a:srcRect/>
          <a:stretch>
            <a:fillRect/>
          </a:stretch>
        </p:blipFill>
        <p:spPr>
          <a:xfrm>
            <a:off x="294223" y="3404980"/>
            <a:ext cx="3659006" cy="2752136"/>
          </a:xfrm>
          <a:prstGeom prst="rect">
            <a:avLst/>
          </a:prstGeom>
          <a:noFill/>
          <a:ln>
            <a:noFill/>
          </a:ln>
        </p:spPr>
      </p:pic>
      <p:sp>
        <p:nvSpPr>
          <p:cNvPr id="6" name="TextBox 5"/>
          <p:cNvSpPr txBox="1"/>
          <p:nvPr/>
        </p:nvSpPr>
        <p:spPr>
          <a:xfrm>
            <a:off x="914342" y="1273683"/>
            <a:ext cx="7347402" cy="1311241"/>
          </a:xfrm>
          <a:prstGeom prst="rect">
            <a:avLst/>
          </a:prstGeom>
          <a:noFill/>
          <a:ln>
            <a:noFill/>
          </a:ln>
        </p:spPr>
        <p:txBody>
          <a:bodyPr vert="horz" lIns="0" tIns="0" rIns="0" bIns="0" compatLnSpc="0"/>
          <a:lstStyle/>
          <a:p>
            <a:pPr hangingPunct="0">
              <a:spcBef>
                <a:spcPts val="797"/>
              </a:spcBef>
              <a:spcAft>
                <a:spcPts val="797"/>
              </a:spcAft>
            </a:pPr>
            <a:r>
              <a:rPr lang="en-US" sz="3100">
                <a:latin typeface="Futura Lt BT" pitchFamily="34"/>
                <a:ea typeface="Lucida Sans Unicode" pitchFamily="2"/>
                <a:cs typeface="Tahoma" pitchFamily="2"/>
              </a:rPr>
              <a:t>1. calculate the normals on the side of the polygons by interpolating the vertex normals</a:t>
            </a:r>
          </a:p>
        </p:txBody>
      </p:sp>
      <p:sp>
        <p:nvSpPr>
          <p:cNvPr id="7" name="Footer Placeholder 6"/>
          <p:cNvSpPr>
            <a:spLocks noGrp="1"/>
          </p:cNvSpPr>
          <p:nvPr>
            <p:ph type="ftr" sz="quarter" idx="10"/>
          </p:nvPr>
        </p:nvSpPr>
        <p:spPr/>
        <p:txBody>
          <a:bodyPr/>
          <a:lstStyle/>
          <a:p>
            <a:pPr>
              <a:defRPr/>
            </a:pPr>
            <a:r>
              <a:rPr lang="pt-PT" smtClean="0"/>
              <a:t>SM 14/15 – T8 - Computer Graphics</a:t>
            </a:r>
            <a:endParaRPr lang="pt-PT"/>
          </a:p>
        </p:txBody>
      </p:sp>
    </p:spTree>
    <p:extLst>
      <p:ext uri="{BB962C8B-B14F-4D97-AF65-F5344CB8AC3E}">
        <p14:creationId xmlns:p14="http://schemas.microsoft.com/office/powerpoint/2010/main" val="1117462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aight Connector 1"/>
          <p:cNvSpPr/>
          <p:nvPr/>
        </p:nvSpPr>
        <p:spPr>
          <a:xfrm>
            <a:off x="751394" y="915092"/>
            <a:ext cx="8163780" cy="0"/>
          </a:xfrm>
          <a:prstGeom prst="line">
            <a:avLst/>
          </a:prstGeom>
          <a:noFill/>
          <a:ln w="36000">
            <a:solidFill>
              <a:srgbClr val="000000"/>
            </a:solidFill>
            <a:prstDash val="solid"/>
          </a:ln>
        </p:spPr>
        <p:txBody>
          <a:bodyPr vert="horz" lIns="97967" tIns="57147" rIns="97967" bIns="57147" anchor="ctr" anchorCtr="1" compatLnSpc="0"/>
          <a:lstStyle/>
          <a:p>
            <a:pPr hangingPunct="0">
              <a:spcBef>
                <a:spcPts val="0"/>
              </a:spcBef>
              <a:spcAft>
                <a:spcPts val="0"/>
              </a:spcAft>
            </a:pPr>
            <a:endParaRPr lang="en-US" sz="1600">
              <a:latin typeface="Arial" pitchFamily="18"/>
              <a:ea typeface="MS Gothic" pitchFamily="2"/>
              <a:cs typeface="Tahoma" pitchFamily="2"/>
            </a:endParaRPr>
          </a:p>
        </p:txBody>
      </p:sp>
      <p:sp>
        <p:nvSpPr>
          <p:cNvPr id="3" name="TextBox 2"/>
          <p:cNvSpPr txBox="1"/>
          <p:nvPr/>
        </p:nvSpPr>
        <p:spPr>
          <a:xfrm>
            <a:off x="689023" y="156761"/>
            <a:ext cx="7964583" cy="648925"/>
          </a:xfrm>
          <a:prstGeom prst="rect">
            <a:avLst/>
          </a:prstGeom>
          <a:noFill/>
          <a:ln>
            <a:noFill/>
          </a:ln>
        </p:spPr>
        <p:txBody>
          <a:bodyPr vert="horz" lIns="81639" tIns="40820" rIns="81639" bIns="40820" compatLnSpc="0"/>
          <a:lstStyle/>
          <a:p>
            <a:pPr hangingPunct="0">
              <a:spcBef>
                <a:spcPts val="0"/>
              </a:spcBef>
              <a:spcAft>
                <a:spcPts val="0"/>
              </a:spcAft>
            </a:pPr>
            <a:r>
              <a:rPr lang="en-US" sz="4000">
                <a:solidFill>
                  <a:srgbClr val="000000"/>
                </a:solidFill>
                <a:latin typeface="Futura Lt BT" pitchFamily="34"/>
                <a:ea typeface="Arial-BoldMT" pitchFamily="2"/>
                <a:cs typeface="Arial-BoldMT" pitchFamily="2"/>
              </a:rPr>
              <a:t>phong (smooth) shading</a:t>
            </a:r>
          </a:p>
        </p:txBody>
      </p:sp>
      <p:sp>
        <p:nvSpPr>
          <p:cNvPr id="4" name="TextBox 3"/>
          <p:cNvSpPr txBox="1"/>
          <p:nvPr/>
        </p:nvSpPr>
        <p:spPr>
          <a:xfrm>
            <a:off x="914342" y="1273683"/>
            <a:ext cx="7347402" cy="2723396"/>
          </a:xfrm>
          <a:prstGeom prst="rect">
            <a:avLst/>
          </a:prstGeom>
          <a:noFill/>
          <a:ln>
            <a:noFill/>
          </a:ln>
        </p:spPr>
        <p:txBody>
          <a:bodyPr vert="horz" lIns="0" tIns="0" rIns="0" bIns="0" compatLnSpc="0"/>
          <a:lstStyle/>
          <a:p>
            <a:pPr hangingPunct="0">
              <a:spcBef>
                <a:spcPts val="797"/>
              </a:spcBef>
              <a:spcAft>
                <a:spcPts val="797"/>
              </a:spcAft>
            </a:pPr>
            <a:r>
              <a:rPr lang="en-US" sz="3100">
                <a:latin typeface="Futura Lt BT" pitchFamily="34"/>
                <a:ea typeface="Lucida Sans Unicode" pitchFamily="2"/>
                <a:cs typeface="Tahoma" pitchFamily="2"/>
              </a:rPr>
              <a:t>1. calculate the normals on the side of the polygons by interpolating the vertex normals</a:t>
            </a:r>
            <a:br>
              <a:rPr lang="en-US" sz="3100">
                <a:latin typeface="Futura Lt BT" pitchFamily="34"/>
                <a:ea typeface="Lucida Sans Unicode" pitchFamily="2"/>
                <a:cs typeface="Tahoma" pitchFamily="2"/>
              </a:rPr>
            </a:br>
            <a:endParaRPr lang="en-US" sz="3100">
              <a:latin typeface="Futura Lt BT" pitchFamily="34"/>
              <a:ea typeface="Lucida Sans Unicode" pitchFamily="2"/>
              <a:cs typeface="Tahoma" pitchFamily="2"/>
            </a:endParaRPr>
          </a:p>
          <a:p>
            <a:pPr hangingPunct="0">
              <a:spcBef>
                <a:spcPts val="797"/>
              </a:spcBef>
              <a:spcAft>
                <a:spcPts val="797"/>
              </a:spcAft>
            </a:pPr>
            <a:r>
              <a:rPr lang="en-US" sz="3100">
                <a:latin typeface="Futura Lt BT" pitchFamily="34"/>
                <a:ea typeface="Lucida Sans Unicode" pitchFamily="2"/>
                <a:cs typeface="Tahoma" pitchFamily="2"/>
              </a:rPr>
              <a:t>2. calculate the normals inside the polygon</a:t>
            </a:r>
          </a:p>
        </p:txBody>
      </p:sp>
      <p:graphicFrame>
        <p:nvGraphicFramePr>
          <p:cNvPr id="5" name="Object 4"/>
          <p:cNvGraphicFramePr/>
          <p:nvPr/>
        </p:nvGraphicFramePr>
        <p:xfrm>
          <a:off x="4049235" y="4612693"/>
          <a:ext cx="4300026" cy="623778"/>
        </p:xfrm>
        <a:graphic>
          <a:graphicData uri="http://schemas.openxmlformats.org/presentationml/2006/ole">
            <mc:AlternateContent xmlns:mc="http://schemas.openxmlformats.org/markup-compatibility/2006">
              <mc:Choice xmlns:v="urn:schemas-microsoft-com:vml" Requires="v">
                <p:oleObj spid="_x0000_s19481" name="Equação" r:id="rId4" imgW="50393600" imgH="7315200" progId="Equation.3">
                  <p:embed/>
                </p:oleObj>
              </mc:Choice>
              <mc:Fallback>
                <p:oleObj name="Equação" r:id="rId4" imgW="50393600" imgH="7315200" progId="Equation.3">
                  <p:embed/>
                  <p:pic>
                    <p:nvPicPr>
                      <p:cNvPr id="0" name=""/>
                      <p:cNvPicPr/>
                      <p:nvPr/>
                    </p:nvPicPr>
                    <p:blipFill>
                      <a:blip r:embed="rId5"/>
                      <a:stretch>
                        <a:fillRect/>
                      </a:stretch>
                    </p:blipFill>
                    <p:spPr>
                      <a:xfrm>
                        <a:off x="4049235" y="4612693"/>
                        <a:ext cx="4300026" cy="623778"/>
                      </a:xfrm>
                      <a:prstGeom prst="rect">
                        <a:avLst/>
                      </a:prstGeom>
                      <a:solidFill>
                        <a:srgbClr val="99CCFF"/>
                      </a:solidFill>
                      <a:ln w="0">
                        <a:solidFill>
                          <a:srgbClr val="000000"/>
                        </a:solidFill>
                        <a:prstDash val="solid"/>
                      </a:ln>
                    </p:spPr>
                  </p:pic>
                </p:oleObj>
              </mc:Fallback>
            </mc:AlternateContent>
          </a:graphicData>
        </a:graphic>
      </p:graphicFrame>
      <p:pic>
        <p:nvPicPr>
          <p:cNvPr id="6" name="Picture 5"/>
          <p:cNvPicPr>
            <a:picLocks noChangeAspect="1"/>
          </p:cNvPicPr>
          <p:nvPr/>
        </p:nvPicPr>
        <p:blipFill>
          <a:blip r:embed="rId6">
            <a:lum/>
            <a:alphaModFix/>
          </a:blip>
          <a:srcRect/>
          <a:stretch>
            <a:fillRect/>
          </a:stretch>
        </p:blipFill>
        <p:spPr>
          <a:xfrm>
            <a:off x="783395" y="3698254"/>
            <a:ext cx="2996760" cy="2845865"/>
          </a:xfrm>
          <a:prstGeom prst="rect">
            <a:avLst/>
          </a:prstGeom>
          <a:noFill/>
          <a:ln>
            <a:noFill/>
          </a:ln>
        </p:spPr>
      </p:pic>
      <p:sp>
        <p:nvSpPr>
          <p:cNvPr id="7" name="Footer Placeholder 6"/>
          <p:cNvSpPr>
            <a:spLocks noGrp="1"/>
          </p:cNvSpPr>
          <p:nvPr>
            <p:ph type="ftr" sz="quarter" idx="10"/>
          </p:nvPr>
        </p:nvSpPr>
        <p:spPr/>
        <p:txBody>
          <a:bodyPr/>
          <a:lstStyle/>
          <a:p>
            <a:pPr>
              <a:defRPr/>
            </a:pPr>
            <a:r>
              <a:rPr lang="pt-PT" smtClean="0"/>
              <a:t>SM 14/15 – T8 - Computer Graphics</a:t>
            </a:r>
            <a:endParaRPr lang="pt-PT"/>
          </a:p>
        </p:txBody>
      </p:sp>
    </p:spTree>
    <p:extLst>
      <p:ext uri="{BB962C8B-B14F-4D97-AF65-F5344CB8AC3E}">
        <p14:creationId xmlns:p14="http://schemas.microsoft.com/office/powerpoint/2010/main" val="907445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pt-PT" smtClean="0"/>
              <a:t>SM 14/15 – T8 - Computer Graphics</a:t>
            </a:r>
            <a:endParaRPr lang="pt-P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4624"/>
            <a:ext cx="8477547" cy="6138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407084" y="6405915"/>
            <a:ext cx="2629246" cy="253916"/>
          </a:xfrm>
          <a:prstGeom prst="rect">
            <a:avLst/>
          </a:prstGeom>
        </p:spPr>
        <p:txBody>
          <a:bodyPr wrap="none">
            <a:spAutoFit/>
          </a:bodyPr>
          <a:lstStyle/>
          <a:p>
            <a:r>
              <a:rPr lang="en-US" sz="1050" dirty="0" smtClean="0"/>
              <a:t>Slide by </a:t>
            </a:r>
            <a:r>
              <a:rPr lang="en-US" sz="1050" dirty="0"/>
              <a:t>Ron </a:t>
            </a:r>
            <a:r>
              <a:rPr lang="en-US" sz="1050" dirty="0" err="1" smtClean="0"/>
              <a:t>Fedkiw</a:t>
            </a:r>
            <a:r>
              <a:rPr lang="en-US" sz="1050" dirty="0" smtClean="0"/>
              <a:t>, Stanford University</a:t>
            </a:r>
            <a:endParaRPr lang="pt-PT" sz="1050" dirty="0"/>
          </a:p>
        </p:txBody>
      </p:sp>
    </p:spTree>
    <p:extLst>
      <p:ext uri="{BB962C8B-B14F-4D97-AF65-F5344CB8AC3E}">
        <p14:creationId xmlns:p14="http://schemas.microsoft.com/office/powerpoint/2010/main" val="7484694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Projected 3D World</a:t>
            </a:r>
            <a:endParaRPr lang="en-US" dirty="0"/>
          </a:p>
        </p:txBody>
      </p:sp>
      <p:sp>
        <p:nvSpPr>
          <p:cNvPr id="2" name="Footer Placeholder 1"/>
          <p:cNvSpPr>
            <a:spLocks noGrp="1"/>
          </p:cNvSpPr>
          <p:nvPr>
            <p:ph type="ftr" sz="quarter" idx="10"/>
          </p:nvPr>
        </p:nvSpPr>
        <p:spPr/>
        <p:txBody>
          <a:bodyPr/>
          <a:lstStyle/>
          <a:p>
            <a:pPr>
              <a:defRPr/>
            </a:pPr>
            <a:r>
              <a:rPr lang="en-US" smtClean="0"/>
              <a:t>SM 14/15 – T8 - Computer Graphics</a:t>
            </a:r>
            <a:endParaRPr lang="pt-PT"/>
          </a:p>
        </p:txBody>
      </p:sp>
      <p:pic>
        <p:nvPicPr>
          <p:cNvPr id="5" name="Picture 4"/>
          <p:cNvPicPr>
            <a:picLocks noChangeAspect="1"/>
          </p:cNvPicPr>
          <p:nvPr/>
        </p:nvPicPr>
        <p:blipFill>
          <a:blip r:embed="rId2">
            <a:lum/>
            <a:alphaModFix/>
          </a:blip>
          <a:srcRect/>
          <a:stretch>
            <a:fillRect/>
          </a:stretch>
        </p:blipFill>
        <p:spPr>
          <a:xfrm>
            <a:off x="8862" y="1700808"/>
            <a:ext cx="9135138" cy="3995854"/>
          </a:xfrm>
          <a:prstGeom prst="rect">
            <a:avLst/>
          </a:prstGeom>
          <a:noFill/>
          <a:ln>
            <a:noFill/>
          </a:ln>
        </p:spPr>
      </p:pic>
      <p:sp>
        <p:nvSpPr>
          <p:cNvPr id="6" name="TextBox 5"/>
          <p:cNvSpPr txBox="1"/>
          <p:nvPr/>
        </p:nvSpPr>
        <p:spPr>
          <a:xfrm>
            <a:off x="7452320" y="2564904"/>
            <a:ext cx="1632756" cy="649252"/>
          </a:xfrm>
          <a:prstGeom prst="rect">
            <a:avLst/>
          </a:prstGeom>
          <a:noFill/>
          <a:ln>
            <a:noFill/>
          </a:ln>
        </p:spPr>
        <p:txBody>
          <a:bodyPr vert="horz" lIns="81639" tIns="40820" rIns="81639" bIns="40820" compatLnSpc="0"/>
          <a:lstStyle/>
          <a:p>
            <a:pPr algn="l" hangingPunct="0">
              <a:spcBef>
                <a:spcPts val="0"/>
              </a:spcBef>
              <a:spcAft>
                <a:spcPts val="0"/>
              </a:spcAft>
            </a:pPr>
            <a:r>
              <a:rPr lang="pt-PT" sz="2200" dirty="0" err="1">
                <a:latin typeface="Arial" pitchFamily="34"/>
                <a:ea typeface="MS Gothic" pitchFamily="2"/>
                <a:cs typeface="Tahoma" pitchFamily="2"/>
              </a:rPr>
              <a:t>wireframe</a:t>
            </a:r>
            <a:endParaRPr lang="pt-PT" sz="2200" dirty="0">
              <a:latin typeface="Arial" pitchFamily="34"/>
              <a:ea typeface="MS Gothic" pitchFamily="2"/>
              <a:cs typeface="Tahoma" pitchFamily="2"/>
            </a:endParaRPr>
          </a:p>
        </p:txBody>
      </p:sp>
    </p:spTree>
    <p:extLst>
      <p:ext uri="{BB962C8B-B14F-4D97-AF65-F5344CB8AC3E}">
        <p14:creationId xmlns:p14="http://schemas.microsoft.com/office/powerpoint/2010/main" val="304302022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pt-PT" dirty="0" smtClean="0"/>
              <a:t>In a </a:t>
            </a:r>
            <a:r>
              <a:rPr lang="pt-PT" dirty="0" err="1" smtClean="0"/>
              <a:t>nutshell</a:t>
            </a:r>
            <a:endParaRPr lang="pt-PT" dirty="0"/>
          </a:p>
        </p:txBody>
      </p:sp>
      <p:sp>
        <p:nvSpPr>
          <p:cNvPr id="4" name="Content Placeholder 3"/>
          <p:cNvSpPr>
            <a:spLocks noGrp="1"/>
          </p:cNvSpPr>
          <p:nvPr>
            <p:ph idx="1"/>
          </p:nvPr>
        </p:nvSpPr>
        <p:spPr/>
        <p:txBody>
          <a:bodyPr>
            <a:normAutofit/>
          </a:bodyPr>
          <a:lstStyle/>
          <a:p>
            <a:r>
              <a:rPr lang="en-US" dirty="0"/>
              <a:t>Calculate each primary color separately</a:t>
            </a:r>
          </a:p>
          <a:p>
            <a:r>
              <a:rPr lang="en-US" dirty="0" smtClean="0"/>
              <a:t>Start </a:t>
            </a:r>
            <a:r>
              <a:rPr lang="en-US" dirty="0"/>
              <a:t>with global ambient light</a:t>
            </a:r>
          </a:p>
          <a:p>
            <a:r>
              <a:rPr lang="en-US" dirty="0" smtClean="0"/>
              <a:t>Add </a:t>
            </a:r>
            <a:r>
              <a:rPr lang="en-US" dirty="0"/>
              <a:t>reflections from each light source</a:t>
            </a:r>
          </a:p>
          <a:p>
            <a:r>
              <a:rPr lang="en-US" dirty="0" smtClean="0"/>
              <a:t>Clamp </a:t>
            </a:r>
            <a:r>
              <a:rPr lang="en-US" dirty="0"/>
              <a:t>to [0, 1</a:t>
            </a:r>
            <a:r>
              <a:rPr lang="en-US" dirty="0" smtClean="0"/>
              <a:t>]</a:t>
            </a:r>
            <a:endParaRPr lang="en-US" dirty="0"/>
          </a:p>
        </p:txBody>
      </p:sp>
      <p:sp>
        <p:nvSpPr>
          <p:cNvPr id="2" name="Footer Placeholder 1"/>
          <p:cNvSpPr>
            <a:spLocks noGrp="1"/>
          </p:cNvSpPr>
          <p:nvPr>
            <p:ph type="ftr" sz="quarter" idx="10"/>
          </p:nvPr>
        </p:nvSpPr>
        <p:spPr/>
        <p:txBody>
          <a:bodyPr/>
          <a:lstStyle/>
          <a:p>
            <a:pPr>
              <a:defRPr/>
            </a:pPr>
            <a:r>
              <a:rPr lang="pt-PT" smtClean="0"/>
              <a:t>SM 14/15 – T8 - Computer Graphics</a:t>
            </a:r>
            <a:endParaRPr lang="pt-PT"/>
          </a:p>
        </p:txBody>
      </p:sp>
    </p:spTree>
    <p:extLst>
      <p:ext uri="{BB962C8B-B14F-4D97-AF65-F5344CB8AC3E}">
        <p14:creationId xmlns:p14="http://schemas.microsoft.com/office/powerpoint/2010/main" val="291710947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Illumination</a:t>
            </a:r>
            <a:endParaRPr lang="en-US" dirty="0"/>
          </a:p>
        </p:txBody>
      </p:sp>
      <p:sp>
        <p:nvSpPr>
          <p:cNvPr id="3" name="Content Placeholder 2"/>
          <p:cNvSpPr>
            <a:spLocks noGrp="1"/>
          </p:cNvSpPr>
          <p:nvPr>
            <p:ph idx="1"/>
          </p:nvPr>
        </p:nvSpPr>
        <p:spPr/>
        <p:txBody>
          <a:bodyPr>
            <a:normAutofit/>
          </a:bodyPr>
          <a:lstStyle/>
          <a:p>
            <a:r>
              <a:rPr lang="en-US" dirty="0" smtClean="0"/>
              <a:t>Three main types of light:</a:t>
            </a:r>
          </a:p>
          <a:p>
            <a:pPr lvl="1"/>
            <a:r>
              <a:rPr lang="en-US" dirty="0" smtClean="0"/>
              <a:t>Ambient, Diffuse, Specular</a:t>
            </a:r>
          </a:p>
          <a:p>
            <a:r>
              <a:rPr lang="en-US" dirty="0" smtClean="0"/>
              <a:t>Illumination on a surface depends on the irradiance angle with the normal</a:t>
            </a:r>
          </a:p>
          <a:p>
            <a:pPr lvl="1"/>
            <a:r>
              <a:rPr lang="en-US" dirty="0" smtClean="0"/>
              <a:t>Lambert shading model</a:t>
            </a:r>
          </a:p>
          <a:p>
            <a:r>
              <a:rPr lang="en-US" dirty="0" smtClean="0"/>
              <a:t>How can we calculate these </a:t>
            </a:r>
            <a:r>
              <a:rPr lang="en-US" dirty="0" err="1" smtClean="0"/>
              <a:t>normals</a:t>
            </a:r>
            <a:r>
              <a:rPr lang="en-US" dirty="0" smtClean="0"/>
              <a:t>?</a:t>
            </a:r>
          </a:p>
          <a:p>
            <a:pPr lvl="1"/>
            <a:r>
              <a:rPr lang="en-US" dirty="0" smtClean="0"/>
              <a:t>Flat shading, </a:t>
            </a:r>
            <a:r>
              <a:rPr lang="en-US" dirty="0" err="1" smtClean="0"/>
              <a:t>Gouraud</a:t>
            </a:r>
            <a:r>
              <a:rPr lang="en-US" dirty="0" smtClean="0"/>
              <a:t> shading, </a:t>
            </a:r>
            <a:r>
              <a:rPr lang="en-US" dirty="0" err="1" smtClean="0"/>
              <a:t>Phong</a:t>
            </a:r>
            <a:r>
              <a:rPr lang="en-US" dirty="0" smtClean="0"/>
              <a:t> shading</a:t>
            </a:r>
            <a:endParaRPr lang="en-US" dirty="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spTree>
    <p:extLst>
      <p:ext uri="{BB962C8B-B14F-4D97-AF65-F5344CB8AC3E}">
        <p14:creationId xmlns:p14="http://schemas.microsoft.com/office/powerpoint/2010/main" val="118450818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Texture</a:t>
            </a:r>
            <a:endParaRPr lang="en-US"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7430696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SM 14/15 – T8 - Computer Graphics</a:t>
            </a:r>
            <a:endParaRPr lang="pt-PT"/>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880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441148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SM 14/15 – T8 - Computer Graphics</a:t>
            </a:r>
            <a:endParaRPr lang="pt-PT"/>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880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189208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Particle Systems</a:t>
            </a:r>
            <a:endParaRPr lang="en-US"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815757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aight Connector 1"/>
          <p:cNvSpPr/>
          <p:nvPr/>
        </p:nvSpPr>
        <p:spPr>
          <a:xfrm>
            <a:off x="0" y="849122"/>
            <a:ext cx="9143433" cy="0"/>
          </a:xfrm>
          <a:prstGeom prst="line">
            <a:avLst/>
          </a:prstGeom>
          <a:noFill/>
          <a:ln w="0">
            <a:solidFill>
              <a:srgbClr val="000000"/>
            </a:solidFill>
            <a:prstDash val="solid"/>
          </a:ln>
        </p:spPr>
        <p:txBody>
          <a:bodyPr vert="horz" lIns="81639" tIns="40820" rIns="81639" bIns="40820" anchor="ctr" anchorCtr="1" compatLnSpc="0"/>
          <a:lstStyle/>
          <a:p>
            <a:pPr hangingPunct="0">
              <a:spcBef>
                <a:spcPts val="0"/>
              </a:spcBef>
              <a:spcAft>
                <a:spcPts val="0"/>
              </a:spcAft>
            </a:pPr>
            <a:endParaRPr lang="pt-PT" sz="1600">
              <a:latin typeface="Arial" pitchFamily="18"/>
              <a:ea typeface="SimSun" pitchFamily="2"/>
              <a:cs typeface="Tahoma" pitchFamily="2"/>
            </a:endParaRPr>
          </a:p>
        </p:txBody>
      </p:sp>
      <p:sp>
        <p:nvSpPr>
          <p:cNvPr id="3" name="TextBox 2"/>
          <p:cNvSpPr txBox="1"/>
          <p:nvPr/>
        </p:nvSpPr>
        <p:spPr>
          <a:xfrm>
            <a:off x="1959307" y="167212"/>
            <a:ext cx="4734992" cy="649252"/>
          </a:xfrm>
          <a:prstGeom prst="rect">
            <a:avLst/>
          </a:prstGeom>
          <a:noFill/>
          <a:ln>
            <a:noFill/>
          </a:ln>
        </p:spPr>
        <p:txBody>
          <a:bodyPr vert="horz" lIns="81639" tIns="40820" rIns="81639" bIns="40820" compatLnSpc="0"/>
          <a:lstStyle/>
          <a:p>
            <a:pPr hangingPunct="0">
              <a:spcBef>
                <a:spcPts val="0"/>
              </a:spcBef>
              <a:spcAft>
                <a:spcPts val="0"/>
              </a:spcAft>
            </a:pPr>
            <a:r>
              <a:rPr lang="pt-PT" sz="4000">
                <a:latin typeface="Arial" pitchFamily="34"/>
                <a:ea typeface="SimSun" pitchFamily="2"/>
                <a:cs typeface="Tahoma" pitchFamily="2"/>
              </a:rPr>
              <a:t>introduction</a:t>
            </a:r>
          </a:p>
        </p:txBody>
      </p:sp>
      <p:sp>
        <p:nvSpPr>
          <p:cNvPr id="4" name="TextBox 3"/>
          <p:cNvSpPr txBox="1"/>
          <p:nvPr/>
        </p:nvSpPr>
        <p:spPr>
          <a:xfrm>
            <a:off x="1436825" y="1612026"/>
            <a:ext cx="6041197" cy="2115294"/>
          </a:xfrm>
          <a:prstGeom prst="rect">
            <a:avLst/>
          </a:prstGeom>
          <a:noFill/>
          <a:ln>
            <a:noFill/>
          </a:ln>
        </p:spPr>
        <p:txBody>
          <a:bodyPr vert="horz" lIns="81639" tIns="40820" rIns="81639" bIns="40820" compatLnSpc="0"/>
          <a:lstStyle/>
          <a:p>
            <a:pPr hangingPunct="0">
              <a:spcBef>
                <a:spcPts val="0"/>
              </a:spcBef>
              <a:spcAft>
                <a:spcPts val="0"/>
              </a:spcAft>
              <a:defRPr>
                <a:solidFill>
                  <a:srgbClr val="000000"/>
                </a:solidFill>
              </a:defRPr>
            </a:pPr>
            <a:r>
              <a:rPr lang="pt-PT" sz="2500">
                <a:solidFill>
                  <a:srgbClr val="000000"/>
                </a:solidFill>
                <a:latin typeface="Arial" pitchFamily="18"/>
                <a:ea typeface="SimSun" pitchFamily="2"/>
                <a:cs typeface="Tahoma" pitchFamily="2"/>
              </a:rPr>
              <a:t>Particles systems </a:t>
            </a:r>
            <a:r>
              <a:rPr lang="pt-PT" sz="2500" b="1">
                <a:solidFill>
                  <a:srgbClr val="000000"/>
                </a:solidFill>
                <a:latin typeface="Arial" pitchFamily="18"/>
                <a:ea typeface="SimSun" pitchFamily="2"/>
                <a:cs typeface="Tahoma" pitchFamily="2"/>
              </a:rPr>
              <a:t>what for</a:t>
            </a:r>
            <a:r>
              <a:rPr lang="pt-PT" sz="2500">
                <a:solidFill>
                  <a:srgbClr val="000000"/>
                </a:solidFill>
                <a:latin typeface="Arial" pitchFamily="18"/>
                <a:ea typeface="SimSun" pitchFamily="2"/>
                <a:cs typeface="Tahoma" pitchFamily="2"/>
              </a:rPr>
              <a:t>?</a:t>
            </a:r>
          </a:p>
          <a:p>
            <a:pPr hangingPunct="0">
              <a:spcBef>
                <a:spcPts val="0"/>
              </a:spcBef>
              <a:spcAft>
                <a:spcPts val="0"/>
              </a:spcAft>
              <a:defRPr>
                <a:solidFill>
                  <a:srgbClr val="000000"/>
                </a:solidFill>
              </a:defRPr>
            </a:pPr>
            <a:endParaRPr lang="pt-PT" sz="2500">
              <a:solidFill>
                <a:srgbClr val="000000"/>
              </a:solidFill>
              <a:latin typeface="Arial" pitchFamily="18"/>
              <a:ea typeface="SimSun" pitchFamily="2"/>
              <a:cs typeface="Tahoma" pitchFamily="2"/>
            </a:endParaRPr>
          </a:p>
          <a:p>
            <a:pPr hangingPunct="0">
              <a:spcBef>
                <a:spcPts val="0"/>
              </a:spcBef>
              <a:spcAft>
                <a:spcPts val="0"/>
              </a:spcAft>
              <a:defRPr>
                <a:solidFill>
                  <a:srgbClr val="000000"/>
                </a:solidFill>
              </a:defRPr>
            </a:pPr>
            <a:r>
              <a:rPr lang="pt-PT" sz="2500">
                <a:solidFill>
                  <a:srgbClr val="000000"/>
                </a:solidFill>
                <a:latin typeface="Arial" pitchFamily="18"/>
                <a:ea typeface="SimSun" pitchFamily="2"/>
                <a:cs typeface="Tahoma" pitchFamily="2"/>
              </a:rPr>
              <a:t>solution to modeling amorphous, dynamic and fluid objects like clouds, smoke, water, explosions and fire.</a:t>
            </a:r>
          </a:p>
          <a:p>
            <a:pPr hangingPunct="0">
              <a:spcBef>
                <a:spcPts val="0"/>
              </a:spcBef>
              <a:spcAft>
                <a:spcPts val="0"/>
              </a:spcAft>
              <a:defRPr>
                <a:solidFill>
                  <a:srgbClr val="000000"/>
                </a:solidFill>
              </a:defRPr>
            </a:pPr>
            <a:endParaRPr lang="pt-PT" sz="1600">
              <a:solidFill>
                <a:srgbClr val="000000"/>
              </a:solidFill>
              <a:latin typeface="Arial" pitchFamily="18"/>
              <a:ea typeface="SimSun" pitchFamily="2"/>
              <a:cs typeface="Tahoma" pitchFamily="2"/>
            </a:endParaRPr>
          </a:p>
        </p:txBody>
      </p:sp>
      <p:sp>
        <p:nvSpPr>
          <p:cNvPr id="5" name="Footer Placeholder 4"/>
          <p:cNvSpPr>
            <a:spLocks noGrp="1"/>
          </p:cNvSpPr>
          <p:nvPr>
            <p:ph type="ftr" sz="quarter" idx="10"/>
          </p:nvPr>
        </p:nvSpPr>
        <p:spPr/>
        <p:txBody>
          <a:bodyPr/>
          <a:lstStyle/>
          <a:p>
            <a:pPr>
              <a:defRPr/>
            </a:pPr>
            <a:r>
              <a:rPr lang="pt-PT" smtClean="0"/>
              <a:t>SM 14/15 – T8 - Computer Graphics</a:t>
            </a:r>
            <a:endParaRPr lang="pt-PT"/>
          </a:p>
        </p:txBody>
      </p:sp>
    </p:spTree>
    <p:extLst>
      <p:ext uri="{BB962C8B-B14F-4D97-AF65-F5344CB8AC3E}">
        <p14:creationId xmlns:p14="http://schemas.microsoft.com/office/powerpoint/2010/main" val="2261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aight Connector 1"/>
          <p:cNvSpPr/>
          <p:nvPr/>
        </p:nvSpPr>
        <p:spPr>
          <a:xfrm>
            <a:off x="0" y="849122"/>
            <a:ext cx="9143433" cy="0"/>
          </a:xfrm>
          <a:prstGeom prst="line">
            <a:avLst/>
          </a:prstGeom>
          <a:noFill/>
          <a:ln w="0">
            <a:solidFill>
              <a:srgbClr val="000000"/>
            </a:solidFill>
            <a:prstDash val="solid"/>
          </a:ln>
        </p:spPr>
        <p:txBody>
          <a:bodyPr vert="horz" lIns="81639" tIns="40820" rIns="81639" bIns="40820" anchor="ctr" anchorCtr="1" compatLnSpc="0"/>
          <a:lstStyle/>
          <a:p>
            <a:pPr hangingPunct="0">
              <a:spcBef>
                <a:spcPts val="0"/>
              </a:spcBef>
              <a:spcAft>
                <a:spcPts val="0"/>
              </a:spcAft>
            </a:pPr>
            <a:endParaRPr lang="pt-PT" sz="1600">
              <a:latin typeface="Arial" pitchFamily="18"/>
              <a:ea typeface="SimSun" pitchFamily="2"/>
              <a:cs typeface="Tahoma" pitchFamily="2"/>
            </a:endParaRPr>
          </a:p>
        </p:txBody>
      </p:sp>
      <p:pic>
        <p:nvPicPr>
          <p:cNvPr id="3" name="Picture 2"/>
          <p:cNvPicPr>
            <a:picLocks noChangeAspect="1"/>
          </p:cNvPicPr>
          <p:nvPr/>
        </p:nvPicPr>
        <p:blipFill>
          <a:blip r:embed="rId3">
            <a:lum/>
            <a:alphaModFix/>
          </a:blip>
          <a:srcRect/>
          <a:stretch>
            <a:fillRect/>
          </a:stretch>
        </p:blipFill>
        <p:spPr>
          <a:xfrm>
            <a:off x="489827" y="1355329"/>
            <a:ext cx="2764909" cy="2073818"/>
          </a:xfrm>
          <a:prstGeom prst="rect">
            <a:avLst/>
          </a:prstGeom>
          <a:noFill/>
          <a:ln>
            <a:noFill/>
          </a:ln>
        </p:spPr>
      </p:pic>
      <p:pic>
        <p:nvPicPr>
          <p:cNvPr id="4" name="Picture 3"/>
          <p:cNvPicPr>
            <a:picLocks noChangeAspect="1"/>
          </p:cNvPicPr>
          <p:nvPr/>
        </p:nvPicPr>
        <p:blipFill>
          <a:blip r:embed="rId4">
            <a:lum/>
            <a:alphaModFix/>
          </a:blip>
          <a:srcRect/>
          <a:stretch>
            <a:fillRect/>
          </a:stretch>
        </p:blipFill>
        <p:spPr>
          <a:xfrm>
            <a:off x="3679578" y="1306342"/>
            <a:ext cx="1381965" cy="1382110"/>
          </a:xfrm>
          <a:prstGeom prst="rect">
            <a:avLst/>
          </a:prstGeom>
          <a:noFill/>
          <a:ln>
            <a:noFill/>
          </a:ln>
        </p:spPr>
      </p:pic>
      <p:pic>
        <p:nvPicPr>
          <p:cNvPr id="5" name="Picture 4"/>
          <p:cNvPicPr>
            <a:picLocks noChangeAspect="1"/>
          </p:cNvPicPr>
          <p:nvPr/>
        </p:nvPicPr>
        <p:blipFill>
          <a:blip r:embed="rId5">
            <a:lum/>
            <a:alphaModFix/>
          </a:blip>
          <a:srcRect/>
          <a:stretch>
            <a:fillRect/>
          </a:stretch>
        </p:blipFill>
        <p:spPr>
          <a:xfrm>
            <a:off x="3679578" y="2863500"/>
            <a:ext cx="1381965" cy="1382110"/>
          </a:xfrm>
          <a:prstGeom prst="rect">
            <a:avLst/>
          </a:prstGeom>
          <a:noFill/>
          <a:ln>
            <a:noFill/>
          </a:ln>
        </p:spPr>
      </p:pic>
      <p:pic>
        <p:nvPicPr>
          <p:cNvPr id="6" name="Picture 5"/>
          <p:cNvPicPr>
            <a:picLocks noChangeAspect="1"/>
          </p:cNvPicPr>
          <p:nvPr/>
        </p:nvPicPr>
        <p:blipFill>
          <a:blip r:embed="rId6">
            <a:lum/>
            <a:alphaModFix/>
          </a:blip>
          <a:srcRect/>
          <a:stretch>
            <a:fillRect/>
          </a:stretch>
        </p:blipFill>
        <p:spPr>
          <a:xfrm>
            <a:off x="5877921" y="1306342"/>
            <a:ext cx="2764582" cy="4147309"/>
          </a:xfrm>
          <a:prstGeom prst="rect">
            <a:avLst/>
          </a:prstGeom>
          <a:noFill/>
          <a:ln>
            <a:noFill/>
          </a:ln>
        </p:spPr>
      </p:pic>
      <p:pic>
        <p:nvPicPr>
          <p:cNvPr id="7" name="Picture 6"/>
          <p:cNvPicPr>
            <a:picLocks noChangeAspect="1"/>
          </p:cNvPicPr>
          <p:nvPr/>
        </p:nvPicPr>
        <p:blipFill>
          <a:blip r:embed="rId7">
            <a:lum/>
            <a:alphaModFix/>
          </a:blip>
          <a:srcRect/>
          <a:stretch>
            <a:fillRect/>
          </a:stretch>
        </p:blipFill>
        <p:spPr>
          <a:xfrm>
            <a:off x="415373" y="4245611"/>
            <a:ext cx="2523588" cy="2286098"/>
          </a:xfrm>
          <a:prstGeom prst="rect">
            <a:avLst/>
          </a:prstGeom>
          <a:noFill/>
          <a:ln>
            <a:noFill/>
          </a:ln>
        </p:spPr>
      </p:pic>
      <p:pic>
        <p:nvPicPr>
          <p:cNvPr id="8" name="Picture 7"/>
          <p:cNvPicPr>
            <a:picLocks noChangeAspect="1"/>
          </p:cNvPicPr>
          <p:nvPr/>
        </p:nvPicPr>
        <p:blipFill>
          <a:blip r:embed="rId8">
            <a:lum/>
            <a:alphaModFix/>
          </a:blip>
          <a:srcRect/>
          <a:stretch>
            <a:fillRect/>
          </a:stretch>
        </p:blipFill>
        <p:spPr>
          <a:xfrm>
            <a:off x="3265512" y="4735489"/>
            <a:ext cx="2449134" cy="1796220"/>
          </a:xfrm>
          <a:prstGeom prst="rect">
            <a:avLst/>
          </a:prstGeom>
          <a:noFill/>
          <a:ln>
            <a:noFill/>
          </a:ln>
        </p:spPr>
      </p:pic>
      <p:sp>
        <p:nvSpPr>
          <p:cNvPr id="9" name="TextBox 8"/>
          <p:cNvSpPr txBox="1"/>
          <p:nvPr/>
        </p:nvSpPr>
        <p:spPr>
          <a:xfrm>
            <a:off x="5935721" y="5869068"/>
            <a:ext cx="2391334" cy="698565"/>
          </a:xfrm>
          <a:prstGeom prst="rect">
            <a:avLst/>
          </a:prstGeom>
          <a:noFill/>
          <a:ln>
            <a:noFill/>
          </a:ln>
        </p:spPr>
        <p:txBody>
          <a:bodyPr vert="horz" lIns="81639" tIns="40820" rIns="81639" bIns="40820" compatLnSpc="0"/>
          <a:lstStyle/>
          <a:p>
            <a:pPr algn="l" hangingPunct="0">
              <a:spcBef>
                <a:spcPts val="0"/>
              </a:spcBef>
              <a:spcAft>
                <a:spcPts val="0"/>
              </a:spcAft>
              <a:defRPr sz="2400"/>
            </a:pPr>
            <a:r>
              <a:rPr lang="pt-PT" sz="2200">
                <a:latin typeface="Arial" pitchFamily="34"/>
                <a:ea typeface="SimSun" pitchFamily="2"/>
                <a:cs typeface="Tahoma" pitchFamily="2"/>
              </a:rPr>
              <a:t>Ron Fedkiw</a:t>
            </a:r>
          </a:p>
          <a:p>
            <a:pPr algn="l" hangingPunct="0">
              <a:spcBef>
                <a:spcPts val="0"/>
              </a:spcBef>
              <a:spcAft>
                <a:spcPts val="0"/>
              </a:spcAft>
              <a:defRPr sz="2400"/>
            </a:pPr>
            <a:r>
              <a:rPr lang="pt-PT" sz="2200">
                <a:latin typeface="Arial" pitchFamily="34"/>
                <a:ea typeface="SimSun" pitchFamily="2"/>
                <a:cs typeface="Tahoma" pitchFamily="2"/>
              </a:rPr>
              <a:t>Jeong-Mo Hong</a:t>
            </a:r>
          </a:p>
        </p:txBody>
      </p:sp>
      <p:sp>
        <p:nvSpPr>
          <p:cNvPr id="10" name="TextBox 9"/>
          <p:cNvSpPr txBox="1"/>
          <p:nvPr/>
        </p:nvSpPr>
        <p:spPr>
          <a:xfrm>
            <a:off x="1959307" y="167212"/>
            <a:ext cx="4734992" cy="649252"/>
          </a:xfrm>
          <a:prstGeom prst="rect">
            <a:avLst/>
          </a:prstGeom>
          <a:noFill/>
          <a:ln>
            <a:noFill/>
          </a:ln>
        </p:spPr>
        <p:txBody>
          <a:bodyPr vert="horz" lIns="81639" tIns="40820" rIns="81639" bIns="40820" compatLnSpc="0"/>
          <a:lstStyle/>
          <a:p>
            <a:pPr hangingPunct="0">
              <a:spcBef>
                <a:spcPts val="0"/>
              </a:spcBef>
              <a:spcAft>
                <a:spcPts val="0"/>
              </a:spcAft>
            </a:pPr>
            <a:r>
              <a:rPr lang="pt-PT" sz="4000" dirty="0" err="1">
                <a:latin typeface="Arial" pitchFamily="34"/>
                <a:ea typeface="SimSun" pitchFamily="2"/>
                <a:cs typeface="Tahoma" pitchFamily="2"/>
              </a:rPr>
              <a:t>How</a:t>
            </a:r>
            <a:r>
              <a:rPr lang="pt-PT" sz="4000" dirty="0">
                <a:latin typeface="Arial" pitchFamily="34"/>
                <a:ea typeface="SimSun" pitchFamily="2"/>
                <a:cs typeface="Tahoma" pitchFamily="2"/>
              </a:rPr>
              <a:t> can </a:t>
            </a:r>
            <a:r>
              <a:rPr lang="pt-PT" sz="4000" dirty="0" err="1">
                <a:latin typeface="Arial" pitchFamily="34"/>
                <a:ea typeface="SimSun" pitchFamily="2"/>
                <a:cs typeface="Tahoma" pitchFamily="2"/>
              </a:rPr>
              <a:t>we</a:t>
            </a:r>
            <a:r>
              <a:rPr lang="pt-PT" sz="4000" dirty="0">
                <a:latin typeface="Arial" pitchFamily="34"/>
                <a:ea typeface="SimSun" pitchFamily="2"/>
                <a:cs typeface="Tahoma" pitchFamily="2"/>
              </a:rPr>
              <a:t> do </a:t>
            </a:r>
            <a:r>
              <a:rPr lang="pt-PT" sz="4000" dirty="0" err="1" smtClean="0">
                <a:latin typeface="Arial" pitchFamily="34"/>
                <a:ea typeface="SimSun" pitchFamily="2"/>
                <a:cs typeface="Tahoma" pitchFamily="2"/>
              </a:rPr>
              <a:t>it</a:t>
            </a:r>
            <a:r>
              <a:rPr lang="pt-PT" sz="4000" dirty="0" smtClean="0">
                <a:latin typeface="Arial" pitchFamily="34"/>
                <a:ea typeface="SimSun" pitchFamily="2"/>
                <a:cs typeface="Tahoma" pitchFamily="2"/>
              </a:rPr>
              <a:t>?</a:t>
            </a:r>
            <a:endParaRPr lang="pt-PT" sz="4000" dirty="0">
              <a:latin typeface="Arial" pitchFamily="34"/>
              <a:ea typeface="SimSun" pitchFamily="2"/>
              <a:cs typeface="Tahoma" pitchFamily="2"/>
            </a:endParaRPr>
          </a:p>
        </p:txBody>
      </p:sp>
      <p:sp>
        <p:nvSpPr>
          <p:cNvPr id="11" name="Footer Placeholder 10"/>
          <p:cNvSpPr>
            <a:spLocks noGrp="1"/>
          </p:cNvSpPr>
          <p:nvPr>
            <p:ph type="ftr" sz="quarter" idx="10"/>
          </p:nvPr>
        </p:nvSpPr>
        <p:spPr/>
        <p:txBody>
          <a:bodyPr/>
          <a:lstStyle/>
          <a:p>
            <a:pPr>
              <a:defRPr/>
            </a:pPr>
            <a:r>
              <a:rPr lang="pt-PT" smtClean="0"/>
              <a:t>SM 14/15 – T8 - Computer Graphics</a:t>
            </a:r>
            <a:endParaRPr lang="pt-PT"/>
          </a:p>
        </p:txBody>
      </p:sp>
    </p:spTree>
    <p:extLst>
      <p:ext uri="{BB962C8B-B14F-4D97-AF65-F5344CB8AC3E}">
        <p14:creationId xmlns:p14="http://schemas.microsoft.com/office/powerpoint/2010/main" val="1694540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Pipeline</a:t>
            </a:r>
            <a:endParaRPr lang="en-US" dirty="0"/>
          </a:p>
        </p:txBody>
      </p:sp>
      <p:pic>
        <p:nvPicPr>
          <p:cNvPr id="4" name="Picture 3"/>
          <p:cNvPicPr>
            <a:picLocks noChangeAspect="1"/>
          </p:cNvPicPr>
          <p:nvPr/>
        </p:nvPicPr>
        <p:blipFill>
          <a:blip r:embed="rId3">
            <a:lum/>
            <a:alphaModFix/>
          </a:blip>
          <a:srcRect/>
          <a:stretch>
            <a:fillRect/>
          </a:stretch>
        </p:blipFill>
        <p:spPr>
          <a:xfrm>
            <a:off x="0" y="1196752"/>
            <a:ext cx="9143107" cy="3051288"/>
          </a:xfrm>
          <a:prstGeom prst="rect">
            <a:avLst/>
          </a:prstGeom>
          <a:noFill/>
          <a:ln>
            <a:noFill/>
          </a:ln>
        </p:spPr>
      </p:pic>
      <p:sp>
        <p:nvSpPr>
          <p:cNvPr id="5" name="TextBox 4"/>
          <p:cNvSpPr txBox="1"/>
          <p:nvPr/>
        </p:nvSpPr>
        <p:spPr>
          <a:xfrm>
            <a:off x="261241" y="3409552"/>
            <a:ext cx="3102236" cy="2652853"/>
          </a:xfrm>
          <a:prstGeom prst="rect">
            <a:avLst/>
          </a:prstGeom>
          <a:noFill/>
          <a:ln>
            <a:noFill/>
          </a:ln>
        </p:spPr>
        <p:txBody>
          <a:bodyPr vert="horz" lIns="81639" tIns="40820" rIns="81639" bIns="40820" compatLnSpc="0"/>
          <a:lstStyle/>
          <a:p>
            <a:pPr algn="l" hangingPunct="0">
              <a:spcBef>
                <a:spcPts val="0"/>
              </a:spcBef>
              <a:spcAft>
                <a:spcPts val="0"/>
              </a:spcAft>
            </a:pPr>
            <a:r>
              <a:rPr lang="pt-PT" sz="2000" dirty="0">
                <a:latin typeface="Arial" pitchFamily="34"/>
                <a:ea typeface="MS Gothic" pitchFamily="2"/>
                <a:cs typeface="Tahoma" pitchFamily="2"/>
              </a:rPr>
              <a:t>. </a:t>
            </a:r>
            <a:r>
              <a:rPr lang="pt-PT" sz="2000" b="1" dirty="0" err="1">
                <a:latin typeface="Arial" pitchFamily="34"/>
                <a:ea typeface="MS Gothic" pitchFamily="2"/>
                <a:cs typeface="Tahoma" pitchFamily="2"/>
              </a:rPr>
              <a:t>collision</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detection</a:t>
            </a:r>
            <a:endParaRPr lang="pt-PT" sz="2000" dirty="0">
              <a:latin typeface="Arial" pitchFamily="34"/>
              <a:ea typeface="MS Gothic" pitchFamily="2"/>
              <a:cs typeface="Tahoma" pitchFamily="2"/>
            </a:endParaRPr>
          </a:p>
          <a:p>
            <a:pPr algn="l" hangingPunct="0">
              <a:spcBef>
                <a:spcPts val="0"/>
              </a:spcBef>
              <a:spcAft>
                <a:spcPts val="0"/>
              </a:spcAft>
            </a:pPr>
            <a:r>
              <a:rPr lang="pt-PT" sz="2000" dirty="0">
                <a:latin typeface="Arial" pitchFamily="34"/>
                <a:ea typeface="MS Gothic" pitchFamily="2"/>
                <a:cs typeface="Tahoma" pitchFamily="2"/>
              </a:rPr>
              <a:t>. </a:t>
            </a:r>
            <a:r>
              <a:rPr lang="pt-PT" sz="2000" b="1" dirty="0" err="1">
                <a:latin typeface="Arial" pitchFamily="34"/>
                <a:ea typeface="MS Gothic" pitchFamily="2"/>
                <a:cs typeface="Tahoma" pitchFamily="2"/>
              </a:rPr>
              <a:t>animation</a:t>
            </a:r>
            <a:r>
              <a:rPr lang="pt-PT" sz="2000" dirty="0">
                <a:latin typeface="Arial" pitchFamily="34"/>
                <a:ea typeface="MS Gothic" pitchFamily="2"/>
                <a:cs typeface="Tahoma" pitchFamily="2"/>
              </a:rPr>
              <a:t> global </a:t>
            </a:r>
            <a:br>
              <a:rPr lang="pt-PT" sz="2000" dirty="0">
                <a:latin typeface="Arial" pitchFamily="34"/>
                <a:ea typeface="MS Gothic" pitchFamily="2"/>
                <a:cs typeface="Tahoma" pitchFamily="2"/>
              </a:rPr>
            </a:b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acceleration</a:t>
            </a:r>
            <a:endParaRPr lang="pt-PT" sz="2000" dirty="0">
              <a:latin typeface="Arial" pitchFamily="34"/>
              <a:ea typeface="MS Gothic" pitchFamily="2"/>
              <a:cs typeface="Tahoma" pitchFamily="2"/>
            </a:endParaRPr>
          </a:p>
          <a:p>
            <a:pPr algn="l" hangingPunct="0">
              <a:spcBef>
                <a:spcPts val="0"/>
              </a:spcBef>
              <a:spcAft>
                <a:spcPts val="0"/>
              </a:spcAft>
            </a:pPr>
            <a:r>
              <a:rPr lang="pt-PT" sz="2000" dirty="0">
                <a:latin typeface="Arial" pitchFamily="34"/>
                <a:ea typeface="MS Gothic" pitchFamily="2"/>
                <a:cs typeface="Tahoma" pitchFamily="2"/>
              </a:rPr>
              <a:t>. </a:t>
            </a:r>
            <a:r>
              <a:rPr lang="pt-PT" sz="2000" b="1" dirty="0" err="1">
                <a:latin typeface="Arial" pitchFamily="34"/>
                <a:ea typeface="MS Gothic" pitchFamily="2"/>
                <a:cs typeface="Tahoma" pitchFamily="2"/>
              </a:rPr>
              <a:t>physics</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simulation</a:t>
            </a:r>
            <a:endParaRPr lang="pt-PT" sz="2000" dirty="0">
              <a:latin typeface="Arial" pitchFamily="34"/>
              <a:ea typeface="MS Gothic" pitchFamily="2"/>
              <a:cs typeface="Tahoma" pitchFamily="2"/>
            </a:endParaRPr>
          </a:p>
          <a:p>
            <a:pPr algn="l" hangingPunct="0">
              <a:spcBef>
                <a:spcPts val="0"/>
              </a:spcBef>
              <a:spcAft>
                <a:spcPts val="0"/>
              </a:spcAft>
            </a:pPr>
            <a:endParaRPr lang="pt-PT" sz="2000" dirty="0">
              <a:latin typeface="Arial" pitchFamily="34"/>
              <a:ea typeface="MS Gothic" pitchFamily="2"/>
              <a:cs typeface="Tahoma" pitchFamily="2"/>
            </a:endParaRPr>
          </a:p>
          <a:p>
            <a:pPr algn="l" hangingPunct="0">
              <a:spcBef>
                <a:spcPts val="0"/>
              </a:spcBef>
              <a:spcAft>
                <a:spcPts val="0"/>
              </a:spcAft>
            </a:pPr>
            <a:endParaRPr lang="pt-PT" sz="2000" dirty="0">
              <a:latin typeface="Arial" pitchFamily="34"/>
              <a:ea typeface="MS Gothic" pitchFamily="2"/>
              <a:cs typeface="Tahoma" pitchFamily="2"/>
            </a:endParaRPr>
          </a:p>
          <a:p>
            <a:pPr algn="l" hangingPunct="0">
              <a:spcBef>
                <a:spcPts val="0"/>
              </a:spcBef>
              <a:spcAft>
                <a:spcPts val="0"/>
              </a:spcAft>
            </a:pPr>
            <a:endParaRPr lang="pt-PT" sz="2000" dirty="0">
              <a:latin typeface="Arial" pitchFamily="34"/>
              <a:ea typeface="MS Gothic" pitchFamily="2"/>
              <a:cs typeface="Tahoma" pitchFamily="2"/>
            </a:endParaRPr>
          </a:p>
          <a:p>
            <a:pPr algn="l" hangingPunct="0">
              <a:spcBef>
                <a:spcPts val="0"/>
              </a:spcBef>
              <a:spcAft>
                <a:spcPts val="0"/>
              </a:spcAft>
            </a:pPr>
            <a:endParaRPr lang="pt-PT" sz="2000" dirty="0">
              <a:latin typeface="Arial" pitchFamily="34"/>
              <a:ea typeface="MS Gothic" pitchFamily="2"/>
              <a:cs typeface="Tahoma" pitchFamily="2"/>
            </a:endParaRPr>
          </a:p>
          <a:p>
            <a:pPr algn="l" hangingPunct="0">
              <a:spcBef>
                <a:spcPts val="0"/>
              </a:spcBef>
              <a:spcAft>
                <a:spcPts val="0"/>
              </a:spcAft>
            </a:pPr>
            <a:r>
              <a:rPr lang="pt-PT" sz="2000" b="1" dirty="0" err="1">
                <a:solidFill>
                  <a:srgbClr val="0000FF"/>
                </a:solidFill>
                <a:latin typeface="Arial" pitchFamily="34"/>
                <a:ea typeface="MS Gothic" pitchFamily="2"/>
                <a:cs typeface="Tahoma" pitchFamily="2"/>
              </a:rPr>
              <a:t>process</a:t>
            </a:r>
            <a:r>
              <a:rPr lang="pt-PT" sz="2000" b="1" dirty="0">
                <a:solidFill>
                  <a:srgbClr val="0000FF"/>
                </a:solidFill>
                <a:latin typeface="Arial" pitchFamily="34"/>
                <a:ea typeface="MS Gothic" pitchFamily="2"/>
                <a:cs typeface="Tahoma" pitchFamily="2"/>
              </a:rPr>
              <a:t> </a:t>
            </a:r>
            <a:r>
              <a:rPr lang="pt-PT" sz="2000" b="1" dirty="0" err="1">
                <a:solidFill>
                  <a:srgbClr val="0000FF"/>
                </a:solidFill>
                <a:latin typeface="Arial" pitchFamily="34"/>
                <a:ea typeface="MS Gothic" pitchFamily="2"/>
                <a:cs typeface="Tahoma" pitchFamily="2"/>
              </a:rPr>
              <a:t>on</a:t>
            </a:r>
            <a:r>
              <a:rPr lang="pt-PT" sz="2000" b="1" dirty="0">
                <a:solidFill>
                  <a:srgbClr val="0000FF"/>
                </a:solidFill>
                <a:latin typeface="Arial" pitchFamily="34"/>
                <a:ea typeface="MS Gothic" pitchFamily="2"/>
                <a:cs typeface="Tahoma" pitchFamily="2"/>
              </a:rPr>
              <a:t> CPU </a:t>
            </a:r>
            <a:r>
              <a:rPr lang="pt-PT" sz="2000" b="1" dirty="0" err="1">
                <a:solidFill>
                  <a:srgbClr val="0000FF"/>
                </a:solidFill>
                <a:latin typeface="Arial" pitchFamily="34"/>
                <a:ea typeface="MS Gothic" pitchFamily="2"/>
                <a:cs typeface="Tahoma" pitchFamily="2"/>
              </a:rPr>
              <a:t>or</a:t>
            </a:r>
            <a:r>
              <a:rPr lang="pt-PT" sz="2000" b="1" dirty="0">
                <a:solidFill>
                  <a:srgbClr val="0000FF"/>
                </a:solidFill>
                <a:latin typeface="Arial" pitchFamily="34"/>
                <a:ea typeface="MS Gothic" pitchFamily="2"/>
                <a:cs typeface="Tahoma" pitchFamily="2"/>
              </a:rPr>
              <a:t> GPU</a:t>
            </a:r>
          </a:p>
        </p:txBody>
      </p:sp>
      <p:sp>
        <p:nvSpPr>
          <p:cNvPr id="6" name="TextBox 5"/>
          <p:cNvSpPr txBox="1"/>
          <p:nvPr/>
        </p:nvSpPr>
        <p:spPr>
          <a:xfrm>
            <a:off x="3526753" y="3409879"/>
            <a:ext cx="3102236" cy="2644688"/>
          </a:xfrm>
          <a:prstGeom prst="rect">
            <a:avLst/>
          </a:prstGeom>
          <a:noFill/>
          <a:ln>
            <a:noFill/>
          </a:ln>
        </p:spPr>
        <p:txBody>
          <a:bodyPr vert="horz" lIns="81639" tIns="40820" rIns="81639" bIns="40820" compatLnSpc="0"/>
          <a:lstStyle/>
          <a:p>
            <a:pPr algn="l" hangingPunct="0">
              <a:spcBef>
                <a:spcPts val="0"/>
              </a:spcBef>
              <a:spcAft>
                <a:spcPts val="0"/>
              </a:spcAft>
            </a:pPr>
            <a:r>
              <a:rPr lang="pt-PT" sz="2000" dirty="0">
                <a:latin typeface="Arial" pitchFamily="34"/>
                <a:ea typeface="MS Gothic" pitchFamily="2"/>
                <a:cs typeface="Tahoma" pitchFamily="2"/>
              </a:rPr>
              <a:t>. </a:t>
            </a:r>
            <a:r>
              <a:rPr lang="pt-PT" sz="2000" b="1" dirty="0" err="1">
                <a:latin typeface="Arial" pitchFamily="34"/>
                <a:ea typeface="MS Gothic" pitchFamily="2"/>
                <a:cs typeface="Tahoma" pitchFamily="2"/>
              </a:rPr>
              <a:t>transformation</a:t>
            </a:r>
            <a:endParaRPr lang="pt-PT" sz="2000" b="1" dirty="0">
              <a:latin typeface="Arial" pitchFamily="34"/>
              <a:ea typeface="MS Gothic" pitchFamily="2"/>
              <a:cs typeface="Tahoma" pitchFamily="2"/>
            </a:endParaRPr>
          </a:p>
          <a:p>
            <a:pPr algn="l" hangingPunct="0">
              <a:spcBef>
                <a:spcPts val="0"/>
              </a:spcBef>
              <a:spcAft>
                <a:spcPts val="0"/>
              </a:spcAft>
            </a:pPr>
            <a:r>
              <a:rPr lang="pt-PT" sz="2000" dirty="0">
                <a:latin typeface="Arial" pitchFamily="34"/>
                <a:ea typeface="MS Gothic" pitchFamily="2"/>
                <a:cs typeface="Tahoma" pitchFamily="2"/>
              </a:rPr>
              <a:t>. </a:t>
            </a:r>
            <a:r>
              <a:rPr lang="pt-PT" sz="2000" b="1" dirty="0" err="1">
                <a:latin typeface="Arial" pitchFamily="34"/>
                <a:ea typeface="MS Gothic" pitchFamily="2"/>
                <a:cs typeface="Tahoma" pitchFamily="2"/>
              </a:rPr>
              <a:t>projection</a:t>
            </a:r>
            <a:endParaRPr lang="pt-PT" sz="2000" b="1" dirty="0">
              <a:latin typeface="Arial" pitchFamily="34"/>
              <a:ea typeface="MS Gothic" pitchFamily="2"/>
              <a:cs typeface="Tahoma" pitchFamily="2"/>
            </a:endParaRPr>
          </a:p>
          <a:p>
            <a:pPr algn="l" hangingPunct="0">
              <a:spcBef>
                <a:spcPts val="0"/>
              </a:spcBef>
              <a:spcAft>
                <a:spcPts val="0"/>
              </a:spcAft>
            </a:pPr>
            <a:endParaRPr lang="pt-PT" sz="2000" dirty="0">
              <a:latin typeface="Arial" pitchFamily="34"/>
              <a:ea typeface="MS Gothic" pitchFamily="2"/>
              <a:cs typeface="Tahoma" pitchFamily="2"/>
            </a:endParaRPr>
          </a:p>
          <a:p>
            <a:pPr algn="l" hangingPunct="0">
              <a:spcBef>
                <a:spcPts val="0"/>
              </a:spcBef>
              <a:spcAft>
                <a:spcPts val="0"/>
              </a:spcAft>
            </a:pPr>
            <a:r>
              <a:rPr lang="pt-PT" sz="2000" dirty="0">
                <a:latin typeface="Arial" pitchFamily="34"/>
                <a:ea typeface="MS Gothic" pitchFamily="2"/>
                <a:cs typeface="Tahoma" pitchFamily="2"/>
              </a:rPr>
              <a:t>Computes:</a:t>
            </a:r>
          </a:p>
          <a:p>
            <a:pPr algn="l" hangingPunct="0">
              <a:spcBef>
                <a:spcPts val="0"/>
              </a:spcBef>
              <a:spcAft>
                <a:spcPts val="0"/>
              </a:spcAft>
            </a:pP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what</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is</a:t>
            </a:r>
            <a:r>
              <a:rPr lang="pt-PT" sz="2000" dirty="0">
                <a:latin typeface="Arial" pitchFamily="34"/>
                <a:ea typeface="MS Gothic" pitchFamily="2"/>
                <a:cs typeface="Tahoma" pitchFamily="2"/>
              </a:rPr>
              <a:t> to </a:t>
            </a:r>
            <a:r>
              <a:rPr lang="pt-PT" sz="2000" dirty="0" err="1">
                <a:latin typeface="Arial" pitchFamily="34"/>
                <a:ea typeface="MS Gothic" pitchFamily="2"/>
                <a:cs typeface="Tahoma" pitchFamily="2"/>
              </a:rPr>
              <a:t>be</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drawn</a:t>
            </a:r>
            <a:endParaRPr lang="pt-PT" sz="2000" dirty="0">
              <a:latin typeface="Arial" pitchFamily="34"/>
              <a:ea typeface="MS Gothic" pitchFamily="2"/>
              <a:cs typeface="Tahoma" pitchFamily="2"/>
            </a:endParaRPr>
          </a:p>
          <a:p>
            <a:pPr algn="l" hangingPunct="0">
              <a:spcBef>
                <a:spcPts val="0"/>
              </a:spcBef>
              <a:spcAft>
                <a:spcPts val="0"/>
              </a:spcAft>
            </a:pP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how</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should</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be</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drawn</a:t>
            </a:r>
            <a:endParaRPr lang="pt-PT" sz="2000" dirty="0">
              <a:latin typeface="Arial" pitchFamily="34"/>
              <a:ea typeface="MS Gothic" pitchFamily="2"/>
              <a:cs typeface="Tahoma" pitchFamily="2"/>
            </a:endParaRPr>
          </a:p>
          <a:p>
            <a:pPr algn="l" hangingPunct="0">
              <a:spcBef>
                <a:spcPts val="0"/>
              </a:spcBef>
              <a:spcAft>
                <a:spcPts val="0"/>
              </a:spcAft>
            </a:pP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where</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should</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be</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drawn</a:t>
            </a:r>
            <a:r>
              <a:rPr lang="pt-PT" sz="2000" dirty="0">
                <a:latin typeface="Arial" pitchFamily="34"/>
                <a:ea typeface="MS Gothic" pitchFamily="2"/>
                <a:cs typeface="Tahoma" pitchFamily="2"/>
              </a:rPr>
              <a:t/>
            </a:r>
            <a:br>
              <a:rPr lang="pt-PT" sz="2000" dirty="0">
                <a:latin typeface="Arial" pitchFamily="34"/>
                <a:ea typeface="MS Gothic" pitchFamily="2"/>
                <a:cs typeface="Tahoma" pitchFamily="2"/>
              </a:rPr>
            </a:br>
            <a:endParaRPr lang="pt-PT" sz="2000" dirty="0">
              <a:latin typeface="Arial" pitchFamily="34"/>
              <a:ea typeface="MS Gothic" pitchFamily="2"/>
              <a:cs typeface="Tahoma" pitchFamily="2"/>
            </a:endParaRPr>
          </a:p>
          <a:p>
            <a:pPr algn="l" hangingPunct="0">
              <a:spcBef>
                <a:spcPts val="0"/>
              </a:spcBef>
              <a:spcAft>
                <a:spcPts val="0"/>
              </a:spcAft>
            </a:pPr>
            <a:r>
              <a:rPr lang="pt-PT" sz="2000" b="1" dirty="0" err="1">
                <a:solidFill>
                  <a:srgbClr val="0000FF"/>
                </a:solidFill>
                <a:latin typeface="Arial" pitchFamily="34"/>
                <a:ea typeface="MS Gothic" pitchFamily="2"/>
                <a:cs typeface="Tahoma" pitchFamily="2"/>
              </a:rPr>
              <a:t>process</a:t>
            </a:r>
            <a:r>
              <a:rPr lang="pt-PT" sz="2000" b="1" dirty="0">
                <a:solidFill>
                  <a:srgbClr val="0000FF"/>
                </a:solidFill>
                <a:latin typeface="Arial" pitchFamily="34"/>
                <a:ea typeface="MS Gothic" pitchFamily="2"/>
                <a:cs typeface="Tahoma" pitchFamily="2"/>
              </a:rPr>
              <a:t> </a:t>
            </a:r>
            <a:r>
              <a:rPr lang="pt-PT" sz="2000" b="1" dirty="0" err="1">
                <a:solidFill>
                  <a:srgbClr val="0000FF"/>
                </a:solidFill>
                <a:latin typeface="Arial" pitchFamily="34"/>
                <a:ea typeface="MS Gothic" pitchFamily="2"/>
                <a:cs typeface="Tahoma" pitchFamily="2"/>
              </a:rPr>
              <a:t>on</a:t>
            </a:r>
            <a:r>
              <a:rPr lang="pt-PT" sz="2000" b="1" dirty="0">
                <a:solidFill>
                  <a:srgbClr val="0000FF"/>
                </a:solidFill>
                <a:latin typeface="Arial" pitchFamily="34"/>
                <a:ea typeface="MS Gothic" pitchFamily="2"/>
                <a:cs typeface="Tahoma" pitchFamily="2"/>
              </a:rPr>
              <a:t> GPU</a:t>
            </a:r>
          </a:p>
        </p:txBody>
      </p:sp>
      <p:sp>
        <p:nvSpPr>
          <p:cNvPr id="7" name="TextBox 6"/>
          <p:cNvSpPr txBox="1"/>
          <p:nvPr/>
        </p:nvSpPr>
        <p:spPr>
          <a:xfrm>
            <a:off x="6628989" y="3409878"/>
            <a:ext cx="2351169" cy="2643383"/>
          </a:xfrm>
          <a:prstGeom prst="rect">
            <a:avLst/>
          </a:prstGeom>
          <a:noFill/>
          <a:ln>
            <a:noFill/>
          </a:ln>
        </p:spPr>
        <p:txBody>
          <a:bodyPr vert="horz" lIns="81639" tIns="40820" rIns="81639" bIns="40820" compatLnSpc="0"/>
          <a:lstStyle/>
          <a:p>
            <a:pPr algn="l" hangingPunct="0">
              <a:spcBef>
                <a:spcPts val="0"/>
              </a:spcBef>
              <a:spcAft>
                <a:spcPts val="0"/>
              </a:spcAft>
            </a:pPr>
            <a:r>
              <a:rPr lang="pt-PT" sz="2000" dirty="0">
                <a:latin typeface="Arial" pitchFamily="34"/>
                <a:ea typeface="MS Gothic" pitchFamily="2"/>
                <a:cs typeface="Tahoma" pitchFamily="2"/>
              </a:rPr>
              <a:t>. </a:t>
            </a:r>
            <a:r>
              <a:rPr lang="pt-PT" sz="2000" b="1" dirty="0" err="1">
                <a:latin typeface="Arial" pitchFamily="34"/>
                <a:ea typeface="MS Gothic" pitchFamily="2"/>
                <a:cs typeface="Tahoma" pitchFamily="2"/>
              </a:rPr>
              <a:t>draws</a:t>
            </a:r>
            <a:r>
              <a:rPr lang="pt-PT" sz="2000" b="1" dirty="0">
                <a:latin typeface="Arial" pitchFamily="34"/>
                <a:ea typeface="MS Gothic" pitchFamily="2"/>
                <a:cs typeface="Tahoma" pitchFamily="2"/>
              </a:rPr>
              <a:t> </a:t>
            </a:r>
            <a:r>
              <a:rPr lang="pt-PT" sz="2000" dirty="0" err="1">
                <a:latin typeface="Arial" pitchFamily="34"/>
                <a:ea typeface="MS Gothic" pitchFamily="2"/>
                <a:cs typeface="Tahoma" pitchFamily="2"/>
              </a:rPr>
              <a:t>images</a:t>
            </a:r>
            <a:r>
              <a:rPr lang="pt-PT" sz="2000" dirty="0">
                <a:latin typeface="Arial" pitchFamily="34"/>
                <a:ea typeface="MS Gothic" pitchFamily="2"/>
                <a:cs typeface="Tahoma" pitchFamily="2"/>
              </a:rPr>
              <a:t> </a:t>
            </a:r>
            <a:br>
              <a:rPr lang="pt-PT" sz="2000" dirty="0">
                <a:latin typeface="Arial" pitchFamily="34"/>
                <a:ea typeface="MS Gothic" pitchFamily="2"/>
                <a:cs typeface="Tahoma" pitchFamily="2"/>
              </a:rPr>
            </a:br>
            <a:r>
              <a:rPr lang="pt-PT" sz="2000" dirty="0" err="1">
                <a:latin typeface="Arial" pitchFamily="34"/>
                <a:ea typeface="MS Gothic" pitchFamily="2"/>
                <a:cs typeface="Tahoma" pitchFamily="2"/>
              </a:rPr>
              <a:t>generated</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by</a:t>
            </a:r>
            <a:endParaRPr lang="pt-PT" sz="2000" dirty="0">
              <a:latin typeface="Arial" pitchFamily="34"/>
              <a:ea typeface="MS Gothic" pitchFamily="2"/>
              <a:cs typeface="Tahoma" pitchFamily="2"/>
            </a:endParaRPr>
          </a:p>
          <a:p>
            <a:pPr algn="l" hangingPunct="0">
              <a:spcBef>
                <a:spcPts val="0"/>
              </a:spcBef>
              <a:spcAft>
                <a:spcPts val="0"/>
              </a:spcAft>
            </a:pPr>
            <a:r>
              <a:rPr lang="pt-PT" sz="2000" b="1" dirty="0" err="1">
                <a:latin typeface="Arial" pitchFamily="34"/>
                <a:ea typeface="MS Gothic" pitchFamily="2"/>
                <a:cs typeface="Tahoma" pitchFamily="2"/>
              </a:rPr>
              <a:t>geometry</a:t>
            </a:r>
            <a:r>
              <a:rPr lang="pt-PT" sz="2000" b="1" dirty="0">
                <a:latin typeface="Arial" pitchFamily="34"/>
                <a:ea typeface="MS Gothic" pitchFamily="2"/>
                <a:cs typeface="Tahoma" pitchFamily="2"/>
              </a:rPr>
              <a:t> </a:t>
            </a:r>
            <a:r>
              <a:rPr lang="pt-PT" sz="2000" b="1" dirty="0" err="1">
                <a:latin typeface="Arial" pitchFamily="34"/>
                <a:ea typeface="MS Gothic" pitchFamily="2"/>
                <a:cs typeface="Tahoma" pitchFamily="2"/>
              </a:rPr>
              <a:t>stage</a:t>
            </a:r>
            <a:endParaRPr lang="pt-PT" sz="2000" b="1" dirty="0">
              <a:latin typeface="Arial" pitchFamily="34"/>
              <a:ea typeface="MS Gothic" pitchFamily="2"/>
              <a:cs typeface="Tahoma" pitchFamily="2"/>
            </a:endParaRPr>
          </a:p>
          <a:p>
            <a:pPr algn="l" hangingPunct="0">
              <a:spcBef>
                <a:spcPts val="0"/>
              </a:spcBef>
              <a:spcAft>
                <a:spcPts val="0"/>
              </a:spcAft>
            </a:pPr>
            <a:endParaRPr lang="pt-PT" sz="2000" dirty="0">
              <a:latin typeface="Arial" pitchFamily="34"/>
              <a:ea typeface="MS Gothic" pitchFamily="2"/>
              <a:cs typeface="Tahoma" pitchFamily="2"/>
            </a:endParaRPr>
          </a:p>
          <a:p>
            <a:pPr algn="l" hangingPunct="0">
              <a:spcBef>
                <a:spcPts val="0"/>
              </a:spcBef>
              <a:spcAft>
                <a:spcPts val="0"/>
              </a:spcAft>
            </a:pPr>
            <a:endParaRPr lang="pt-PT" sz="2000" dirty="0">
              <a:latin typeface="Arial" pitchFamily="34"/>
              <a:ea typeface="MS Gothic" pitchFamily="2"/>
              <a:cs typeface="Tahoma" pitchFamily="2"/>
            </a:endParaRPr>
          </a:p>
          <a:p>
            <a:pPr algn="l" hangingPunct="0">
              <a:spcBef>
                <a:spcPts val="0"/>
              </a:spcBef>
              <a:spcAft>
                <a:spcPts val="0"/>
              </a:spcAft>
            </a:pPr>
            <a:endParaRPr lang="pt-PT" sz="2000" dirty="0">
              <a:latin typeface="Arial" pitchFamily="34"/>
              <a:ea typeface="MS Gothic" pitchFamily="2"/>
              <a:cs typeface="Tahoma" pitchFamily="2"/>
            </a:endParaRPr>
          </a:p>
          <a:p>
            <a:pPr algn="l" hangingPunct="0">
              <a:spcBef>
                <a:spcPts val="0"/>
              </a:spcBef>
              <a:spcAft>
                <a:spcPts val="0"/>
              </a:spcAft>
            </a:pPr>
            <a:r>
              <a:rPr lang="pt-PT" sz="2000" dirty="0">
                <a:latin typeface="Arial" pitchFamily="34"/>
                <a:ea typeface="MS Gothic" pitchFamily="2"/>
                <a:cs typeface="Tahoma" pitchFamily="2"/>
              </a:rPr>
              <a:t/>
            </a:r>
            <a:br>
              <a:rPr lang="pt-PT" sz="2000" dirty="0">
                <a:latin typeface="Arial" pitchFamily="34"/>
                <a:ea typeface="MS Gothic" pitchFamily="2"/>
                <a:cs typeface="Tahoma" pitchFamily="2"/>
              </a:rPr>
            </a:br>
            <a:endParaRPr lang="pt-PT" sz="2000" dirty="0">
              <a:latin typeface="Arial" pitchFamily="34"/>
              <a:ea typeface="MS Gothic" pitchFamily="2"/>
              <a:cs typeface="Tahoma" pitchFamily="2"/>
            </a:endParaRPr>
          </a:p>
          <a:p>
            <a:pPr algn="l" hangingPunct="0">
              <a:spcBef>
                <a:spcPts val="0"/>
              </a:spcBef>
              <a:spcAft>
                <a:spcPts val="0"/>
              </a:spcAft>
            </a:pPr>
            <a:r>
              <a:rPr lang="pt-PT" sz="2000" b="1" dirty="0" err="1">
                <a:solidFill>
                  <a:srgbClr val="0000FF"/>
                </a:solidFill>
                <a:latin typeface="Arial" pitchFamily="34"/>
                <a:ea typeface="MS Gothic" pitchFamily="2"/>
                <a:cs typeface="Tahoma" pitchFamily="2"/>
              </a:rPr>
              <a:t>process</a:t>
            </a:r>
            <a:r>
              <a:rPr lang="pt-PT" sz="2000" b="1" dirty="0">
                <a:solidFill>
                  <a:srgbClr val="0000FF"/>
                </a:solidFill>
                <a:latin typeface="Arial" pitchFamily="34"/>
                <a:ea typeface="MS Gothic" pitchFamily="2"/>
                <a:cs typeface="Tahoma" pitchFamily="2"/>
              </a:rPr>
              <a:t> </a:t>
            </a:r>
            <a:r>
              <a:rPr lang="pt-PT" sz="2000" b="1" dirty="0" err="1">
                <a:solidFill>
                  <a:srgbClr val="0000FF"/>
                </a:solidFill>
                <a:latin typeface="Arial" pitchFamily="34"/>
                <a:ea typeface="MS Gothic" pitchFamily="2"/>
                <a:cs typeface="Tahoma" pitchFamily="2"/>
              </a:rPr>
              <a:t>on</a:t>
            </a:r>
            <a:r>
              <a:rPr lang="pt-PT" sz="2000" b="1" dirty="0">
                <a:solidFill>
                  <a:srgbClr val="0000FF"/>
                </a:solidFill>
                <a:latin typeface="Arial" pitchFamily="34"/>
                <a:ea typeface="MS Gothic" pitchFamily="2"/>
                <a:cs typeface="Tahoma" pitchFamily="2"/>
              </a:rPr>
              <a:t> GPU</a:t>
            </a:r>
          </a:p>
        </p:txBody>
      </p:sp>
      <p:sp>
        <p:nvSpPr>
          <p:cNvPr id="8" name="Footer Placeholder 7"/>
          <p:cNvSpPr>
            <a:spLocks noGrp="1"/>
          </p:cNvSpPr>
          <p:nvPr>
            <p:ph type="ftr" sz="quarter" idx="10"/>
          </p:nvPr>
        </p:nvSpPr>
        <p:spPr/>
        <p:txBody>
          <a:bodyPr/>
          <a:lstStyle/>
          <a:p>
            <a:pPr>
              <a:defRPr/>
            </a:pPr>
            <a:r>
              <a:rPr lang="pt-PT" smtClean="0"/>
              <a:t>SM 14/15 – T8 - Computer Graphics</a:t>
            </a:r>
            <a:endParaRPr lang="pt-PT"/>
          </a:p>
        </p:txBody>
      </p:sp>
      <p:sp>
        <p:nvSpPr>
          <p:cNvPr id="2" name="Oval 1"/>
          <p:cNvSpPr/>
          <p:nvPr/>
        </p:nvSpPr>
        <p:spPr bwMode="auto">
          <a:xfrm>
            <a:off x="15581" y="476672"/>
            <a:ext cx="2828227" cy="4970892"/>
          </a:xfrm>
          <a:prstGeom prst="ellipse">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053698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aight Connector 1"/>
          <p:cNvSpPr/>
          <p:nvPr/>
        </p:nvSpPr>
        <p:spPr>
          <a:xfrm>
            <a:off x="0" y="849122"/>
            <a:ext cx="9143433" cy="0"/>
          </a:xfrm>
          <a:prstGeom prst="line">
            <a:avLst/>
          </a:prstGeom>
          <a:noFill/>
          <a:ln w="0">
            <a:solidFill>
              <a:srgbClr val="000000"/>
            </a:solidFill>
            <a:prstDash val="solid"/>
          </a:ln>
        </p:spPr>
        <p:txBody>
          <a:bodyPr vert="horz" lIns="81639" tIns="40820" rIns="81639" bIns="40820" anchor="ctr" anchorCtr="1" compatLnSpc="0"/>
          <a:lstStyle/>
          <a:p>
            <a:pPr hangingPunct="0">
              <a:spcBef>
                <a:spcPts val="0"/>
              </a:spcBef>
              <a:spcAft>
                <a:spcPts val="0"/>
              </a:spcAft>
            </a:pPr>
            <a:endParaRPr lang="pt-PT" sz="1600">
              <a:latin typeface="Arial" pitchFamily="18"/>
              <a:ea typeface="SimSun" pitchFamily="2"/>
              <a:cs typeface="Tahoma" pitchFamily="2"/>
            </a:endParaRPr>
          </a:p>
        </p:txBody>
      </p:sp>
      <p:sp>
        <p:nvSpPr>
          <p:cNvPr id="3" name="TextBox 2"/>
          <p:cNvSpPr txBox="1"/>
          <p:nvPr/>
        </p:nvSpPr>
        <p:spPr>
          <a:xfrm>
            <a:off x="163275" y="167212"/>
            <a:ext cx="8490331" cy="649252"/>
          </a:xfrm>
          <a:prstGeom prst="rect">
            <a:avLst/>
          </a:prstGeom>
          <a:noFill/>
          <a:ln>
            <a:noFill/>
          </a:ln>
        </p:spPr>
        <p:txBody>
          <a:bodyPr vert="horz" lIns="81639" tIns="40820" rIns="81639" bIns="40820" compatLnSpc="0"/>
          <a:lstStyle/>
          <a:p>
            <a:pPr hangingPunct="0">
              <a:spcBef>
                <a:spcPts val="0"/>
              </a:spcBef>
              <a:spcAft>
                <a:spcPts val="0"/>
              </a:spcAft>
            </a:pPr>
            <a:r>
              <a:rPr lang="pt-PT" sz="4000">
                <a:latin typeface="Arial" pitchFamily="34"/>
                <a:ea typeface="SimSun" pitchFamily="2"/>
                <a:cs typeface="Tahoma" pitchFamily="2"/>
              </a:rPr>
              <a:t>representing objects with particles</a:t>
            </a:r>
          </a:p>
        </p:txBody>
      </p:sp>
      <p:sp>
        <p:nvSpPr>
          <p:cNvPr id="4" name="Text Placeholder 3"/>
          <p:cNvSpPr txBox="1">
            <a:spLocks noGrp="1"/>
          </p:cNvSpPr>
          <p:nvPr>
            <p:ph type="body" idx="4294967295"/>
          </p:nvPr>
        </p:nvSpPr>
        <p:spPr>
          <a:xfrm>
            <a:off x="786987" y="1436976"/>
            <a:ext cx="7050240" cy="3355859"/>
          </a:xfrm>
        </p:spPr>
        <p:txBody>
          <a:bodyPr wrap="square" lIns="81639" tIns="42452" rIns="81639" bIns="42452" anchor="t" anchorCtr="0">
            <a:spAutoFit/>
          </a:bodyPr>
          <a:lstStyle/>
          <a:p>
            <a:pPr marL="0" indent="0">
              <a:lnSpc>
                <a:spcPct val="90000"/>
              </a:lnSpc>
              <a:spcBef>
                <a:spcPts val="632"/>
              </a:spcBef>
              <a:spcAft>
                <a:spcPts val="0"/>
              </a:spcAft>
            </a:pPr>
            <a:r>
              <a:rPr lang="pt-PT" sz="2500" dirty="0" err="1">
                <a:latin typeface="Times New Roman" pitchFamily="18"/>
              </a:rPr>
              <a:t>An</a:t>
            </a:r>
            <a:r>
              <a:rPr lang="pt-PT" sz="2500" dirty="0">
                <a:latin typeface="Times New Roman" pitchFamily="18"/>
              </a:rPr>
              <a:t> </a:t>
            </a:r>
            <a:r>
              <a:rPr lang="pt-PT" sz="2500" dirty="0" err="1">
                <a:latin typeface="Times New Roman" pitchFamily="18"/>
              </a:rPr>
              <a:t>object</a:t>
            </a:r>
            <a:r>
              <a:rPr lang="pt-PT" sz="2500" dirty="0">
                <a:latin typeface="Times New Roman" pitchFamily="18"/>
              </a:rPr>
              <a:t> </a:t>
            </a:r>
            <a:r>
              <a:rPr lang="pt-PT" sz="2500" dirty="0" err="1">
                <a:latin typeface="Times New Roman" pitchFamily="18"/>
              </a:rPr>
              <a:t>is</a:t>
            </a:r>
            <a:r>
              <a:rPr lang="pt-PT" sz="2500" dirty="0">
                <a:latin typeface="Times New Roman" pitchFamily="18"/>
              </a:rPr>
              <a:t> </a:t>
            </a:r>
            <a:r>
              <a:rPr lang="pt-PT" sz="2500" dirty="0" err="1">
                <a:latin typeface="Times New Roman" pitchFamily="18"/>
              </a:rPr>
              <a:t>represented</a:t>
            </a:r>
            <a:r>
              <a:rPr lang="pt-PT" sz="2500" dirty="0">
                <a:latin typeface="Times New Roman" pitchFamily="18"/>
              </a:rPr>
              <a:t> as </a:t>
            </a:r>
            <a:r>
              <a:rPr lang="pt-PT" sz="2500" b="1" u="sng" dirty="0" err="1">
                <a:latin typeface="Times New Roman" pitchFamily="18"/>
              </a:rPr>
              <a:t>clouds</a:t>
            </a:r>
            <a:r>
              <a:rPr lang="pt-PT" sz="2500" b="1" u="sng" dirty="0">
                <a:latin typeface="Times New Roman" pitchFamily="18"/>
              </a:rPr>
              <a:t> </a:t>
            </a:r>
            <a:r>
              <a:rPr lang="pt-PT" sz="2500" b="1" u="sng" dirty="0" err="1">
                <a:latin typeface="Times New Roman" pitchFamily="18"/>
              </a:rPr>
              <a:t>of</a:t>
            </a:r>
            <a:r>
              <a:rPr lang="pt-PT" sz="2500" b="1" u="sng" dirty="0">
                <a:latin typeface="Times New Roman" pitchFamily="18"/>
              </a:rPr>
              <a:t> </a:t>
            </a:r>
            <a:r>
              <a:rPr lang="pt-PT" sz="2500" b="1" u="sng" dirty="0" err="1">
                <a:latin typeface="Times New Roman" pitchFamily="18"/>
              </a:rPr>
              <a:t>primitive</a:t>
            </a:r>
            <a:r>
              <a:rPr lang="pt-PT" sz="2500" b="1" u="sng" dirty="0">
                <a:latin typeface="Times New Roman" pitchFamily="18"/>
              </a:rPr>
              <a:t> </a:t>
            </a:r>
            <a:r>
              <a:rPr lang="pt-PT" sz="2500" b="1" u="sng" dirty="0" err="1">
                <a:latin typeface="Times New Roman" pitchFamily="18"/>
              </a:rPr>
              <a:t>particles</a:t>
            </a:r>
            <a:r>
              <a:rPr lang="pt-PT" sz="2500" dirty="0">
                <a:latin typeface="Times New Roman" pitchFamily="18"/>
              </a:rPr>
              <a:t> </a:t>
            </a:r>
            <a:r>
              <a:rPr lang="pt-PT" sz="2500" dirty="0" err="1">
                <a:latin typeface="Times New Roman" pitchFamily="18"/>
              </a:rPr>
              <a:t>that</a:t>
            </a:r>
            <a:r>
              <a:rPr lang="pt-PT" sz="2500" dirty="0">
                <a:latin typeface="Times New Roman" pitchFamily="18"/>
              </a:rPr>
              <a:t> define </a:t>
            </a:r>
            <a:r>
              <a:rPr lang="pt-PT" sz="2500" dirty="0" err="1">
                <a:latin typeface="Times New Roman" pitchFamily="18"/>
              </a:rPr>
              <a:t>its</a:t>
            </a:r>
            <a:r>
              <a:rPr lang="pt-PT" sz="2500" dirty="0">
                <a:latin typeface="Times New Roman" pitchFamily="18"/>
              </a:rPr>
              <a:t> volume </a:t>
            </a:r>
            <a:r>
              <a:rPr lang="pt-PT" sz="2500" dirty="0" err="1">
                <a:latin typeface="Times New Roman" pitchFamily="18"/>
              </a:rPr>
              <a:t>rather</a:t>
            </a:r>
            <a:r>
              <a:rPr lang="pt-PT" sz="2500" dirty="0">
                <a:latin typeface="Times New Roman" pitchFamily="18"/>
              </a:rPr>
              <a:t> </a:t>
            </a:r>
            <a:r>
              <a:rPr lang="pt-PT" sz="2500" dirty="0" err="1">
                <a:latin typeface="Times New Roman" pitchFamily="18"/>
              </a:rPr>
              <a:t>than</a:t>
            </a:r>
            <a:r>
              <a:rPr lang="pt-PT" sz="2500" dirty="0">
                <a:latin typeface="Times New Roman" pitchFamily="18"/>
              </a:rPr>
              <a:t> </a:t>
            </a:r>
            <a:r>
              <a:rPr lang="pt-PT" sz="2500" dirty="0" err="1">
                <a:latin typeface="Times New Roman" pitchFamily="18"/>
              </a:rPr>
              <a:t>by</a:t>
            </a:r>
            <a:r>
              <a:rPr lang="pt-PT" sz="2500" dirty="0">
                <a:latin typeface="Times New Roman" pitchFamily="18"/>
              </a:rPr>
              <a:t> </a:t>
            </a:r>
            <a:r>
              <a:rPr lang="pt-PT" sz="2500" dirty="0" err="1">
                <a:latin typeface="Times New Roman" pitchFamily="18"/>
              </a:rPr>
              <a:t>polygons</a:t>
            </a:r>
            <a:r>
              <a:rPr lang="pt-PT" sz="2500" dirty="0">
                <a:latin typeface="Times New Roman" pitchFamily="18"/>
              </a:rPr>
              <a:t> </a:t>
            </a:r>
            <a:r>
              <a:rPr lang="pt-PT" sz="2500" dirty="0" err="1">
                <a:latin typeface="Times New Roman" pitchFamily="18"/>
              </a:rPr>
              <a:t>or</a:t>
            </a:r>
            <a:r>
              <a:rPr lang="pt-PT" sz="2500" dirty="0">
                <a:latin typeface="Times New Roman" pitchFamily="18"/>
              </a:rPr>
              <a:t> </a:t>
            </a:r>
            <a:r>
              <a:rPr lang="pt-PT" sz="2500" dirty="0" err="1">
                <a:latin typeface="Times New Roman" pitchFamily="18"/>
              </a:rPr>
              <a:t>patches</a:t>
            </a:r>
            <a:r>
              <a:rPr lang="pt-PT" sz="2500" dirty="0">
                <a:latin typeface="Times New Roman" pitchFamily="18"/>
              </a:rPr>
              <a:t> </a:t>
            </a:r>
            <a:r>
              <a:rPr lang="pt-PT" sz="2500" dirty="0" err="1">
                <a:latin typeface="Times New Roman" pitchFamily="18"/>
              </a:rPr>
              <a:t>that</a:t>
            </a:r>
            <a:r>
              <a:rPr lang="pt-PT" sz="2500" dirty="0">
                <a:latin typeface="Times New Roman" pitchFamily="18"/>
              </a:rPr>
              <a:t> define </a:t>
            </a:r>
            <a:r>
              <a:rPr lang="pt-PT" sz="2500" dirty="0" err="1">
                <a:latin typeface="Times New Roman" pitchFamily="18"/>
              </a:rPr>
              <a:t>its</a:t>
            </a:r>
            <a:r>
              <a:rPr lang="pt-PT" sz="2500" dirty="0">
                <a:latin typeface="Times New Roman" pitchFamily="18"/>
              </a:rPr>
              <a:t> </a:t>
            </a:r>
            <a:r>
              <a:rPr lang="pt-PT" sz="2500" dirty="0" err="1" smtClean="0">
                <a:latin typeface="Times New Roman" pitchFamily="18"/>
              </a:rPr>
              <a:t>boundary</a:t>
            </a:r>
            <a:r>
              <a:rPr lang="pt-PT" sz="2500" dirty="0">
                <a:latin typeface="Times New Roman" pitchFamily="18"/>
              </a:rPr>
              <a:t/>
            </a:r>
            <a:br>
              <a:rPr lang="pt-PT" sz="2500" dirty="0">
                <a:latin typeface="Times New Roman" pitchFamily="18"/>
              </a:rPr>
            </a:br>
            <a:endParaRPr lang="pt-PT" sz="2500" dirty="0">
              <a:latin typeface="Times New Roman" pitchFamily="18"/>
            </a:endParaRPr>
          </a:p>
          <a:p>
            <a:pPr marL="0" indent="0">
              <a:lnSpc>
                <a:spcPct val="90000"/>
              </a:lnSpc>
              <a:spcBef>
                <a:spcPts val="632"/>
              </a:spcBef>
              <a:spcAft>
                <a:spcPts val="0"/>
              </a:spcAft>
            </a:pPr>
            <a:r>
              <a:rPr lang="pt-PT" sz="2500" dirty="0">
                <a:latin typeface="Times New Roman" pitchFamily="18"/>
              </a:rPr>
              <a:t>A </a:t>
            </a:r>
            <a:r>
              <a:rPr lang="pt-PT" sz="2500" dirty="0" err="1">
                <a:latin typeface="Times New Roman" pitchFamily="18"/>
              </a:rPr>
              <a:t>particle</a:t>
            </a:r>
            <a:r>
              <a:rPr lang="pt-PT" sz="2500" dirty="0">
                <a:latin typeface="Times New Roman" pitchFamily="18"/>
              </a:rPr>
              <a:t> </a:t>
            </a:r>
            <a:r>
              <a:rPr lang="pt-PT" sz="2500" dirty="0" err="1">
                <a:latin typeface="Times New Roman" pitchFamily="18"/>
              </a:rPr>
              <a:t>system</a:t>
            </a:r>
            <a:r>
              <a:rPr lang="pt-PT" sz="2500" dirty="0">
                <a:latin typeface="Times New Roman" pitchFamily="18"/>
              </a:rPr>
              <a:t> </a:t>
            </a:r>
            <a:r>
              <a:rPr lang="pt-PT" sz="2500" dirty="0" err="1">
                <a:latin typeface="Times New Roman" pitchFamily="18"/>
              </a:rPr>
              <a:t>is</a:t>
            </a:r>
            <a:r>
              <a:rPr lang="pt-PT" sz="2500" dirty="0">
                <a:latin typeface="Times New Roman" pitchFamily="18"/>
              </a:rPr>
              <a:t> </a:t>
            </a:r>
            <a:r>
              <a:rPr lang="pt-PT" sz="2500" b="1" u="sng" dirty="0" err="1">
                <a:latin typeface="Times New Roman" pitchFamily="18"/>
              </a:rPr>
              <a:t>dynamic</a:t>
            </a:r>
            <a:r>
              <a:rPr lang="pt-PT" sz="2500" dirty="0">
                <a:latin typeface="Times New Roman" pitchFamily="18"/>
              </a:rPr>
              <a:t>, </a:t>
            </a:r>
            <a:r>
              <a:rPr lang="pt-PT" sz="2500" dirty="0" err="1">
                <a:latin typeface="Times New Roman" pitchFamily="18"/>
              </a:rPr>
              <a:t>particles</a:t>
            </a:r>
            <a:r>
              <a:rPr lang="pt-PT" sz="2500" dirty="0">
                <a:latin typeface="Times New Roman" pitchFamily="18"/>
              </a:rPr>
              <a:t> </a:t>
            </a:r>
            <a:r>
              <a:rPr lang="pt-PT" sz="2500" dirty="0" err="1">
                <a:latin typeface="Times New Roman" pitchFamily="18"/>
              </a:rPr>
              <a:t>changing</a:t>
            </a:r>
            <a:r>
              <a:rPr lang="pt-PT" sz="2500" dirty="0">
                <a:latin typeface="Times New Roman" pitchFamily="18"/>
              </a:rPr>
              <a:t> </a:t>
            </a:r>
            <a:r>
              <a:rPr lang="pt-PT" sz="2500" dirty="0" err="1">
                <a:latin typeface="Times New Roman" pitchFamily="18"/>
              </a:rPr>
              <a:t>form</a:t>
            </a:r>
            <a:r>
              <a:rPr lang="pt-PT" sz="2500" dirty="0">
                <a:latin typeface="Times New Roman" pitchFamily="18"/>
              </a:rPr>
              <a:t> </a:t>
            </a:r>
            <a:r>
              <a:rPr lang="pt-PT" sz="2500" dirty="0" err="1">
                <a:latin typeface="Times New Roman" pitchFamily="18"/>
              </a:rPr>
              <a:t>and</a:t>
            </a:r>
            <a:r>
              <a:rPr lang="pt-PT" sz="2500" dirty="0">
                <a:latin typeface="Times New Roman" pitchFamily="18"/>
              </a:rPr>
              <a:t> </a:t>
            </a:r>
            <a:r>
              <a:rPr lang="pt-PT" sz="2500" dirty="0" err="1">
                <a:latin typeface="Times New Roman" pitchFamily="18"/>
              </a:rPr>
              <a:t>moving</a:t>
            </a:r>
            <a:r>
              <a:rPr lang="pt-PT" sz="2500" dirty="0">
                <a:latin typeface="Times New Roman" pitchFamily="18"/>
              </a:rPr>
              <a:t> </a:t>
            </a:r>
            <a:r>
              <a:rPr lang="pt-PT" sz="2500" dirty="0" err="1">
                <a:latin typeface="Times New Roman" pitchFamily="18"/>
              </a:rPr>
              <a:t>with</a:t>
            </a:r>
            <a:r>
              <a:rPr lang="pt-PT" sz="2500" dirty="0">
                <a:latin typeface="Times New Roman" pitchFamily="18"/>
              </a:rPr>
              <a:t> the </a:t>
            </a:r>
            <a:r>
              <a:rPr lang="pt-PT" sz="2500" dirty="0" err="1">
                <a:latin typeface="Times New Roman" pitchFamily="18"/>
              </a:rPr>
              <a:t>passage</a:t>
            </a:r>
            <a:r>
              <a:rPr lang="pt-PT" sz="2500" dirty="0">
                <a:latin typeface="Times New Roman" pitchFamily="18"/>
              </a:rPr>
              <a:t> </a:t>
            </a:r>
            <a:r>
              <a:rPr lang="pt-PT" sz="2500" dirty="0" err="1">
                <a:latin typeface="Times New Roman" pitchFamily="18"/>
              </a:rPr>
              <a:t>of</a:t>
            </a:r>
            <a:r>
              <a:rPr lang="pt-PT" sz="2500" dirty="0">
                <a:latin typeface="Times New Roman" pitchFamily="18"/>
              </a:rPr>
              <a:t> time.</a:t>
            </a:r>
            <a:br>
              <a:rPr lang="pt-PT" sz="2500" dirty="0">
                <a:latin typeface="Times New Roman" pitchFamily="18"/>
              </a:rPr>
            </a:br>
            <a:endParaRPr lang="pt-PT" sz="2500" dirty="0">
              <a:latin typeface="Times New Roman" pitchFamily="18"/>
            </a:endParaRPr>
          </a:p>
          <a:p>
            <a:pPr marL="0" indent="0">
              <a:lnSpc>
                <a:spcPct val="90000"/>
              </a:lnSpc>
              <a:spcBef>
                <a:spcPts val="632"/>
              </a:spcBef>
              <a:spcAft>
                <a:spcPts val="0"/>
              </a:spcAft>
            </a:pPr>
            <a:r>
              <a:rPr lang="pt-PT" sz="2500" dirty="0" err="1">
                <a:latin typeface="Times New Roman" pitchFamily="18"/>
              </a:rPr>
              <a:t>Object</a:t>
            </a:r>
            <a:r>
              <a:rPr lang="pt-PT" sz="2500" dirty="0">
                <a:latin typeface="Times New Roman" pitchFamily="18"/>
              </a:rPr>
              <a:t> </a:t>
            </a:r>
            <a:r>
              <a:rPr lang="pt-PT" sz="2500" dirty="0" err="1">
                <a:latin typeface="Times New Roman" pitchFamily="18"/>
              </a:rPr>
              <a:t>is</a:t>
            </a:r>
            <a:r>
              <a:rPr lang="pt-PT" sz="2500" b="1" u="sng" dirty="0">
                <a:latin typeface="Times New Roman" pitchFamily="18"/>
              </a:rPr>
              <a:t> </a:t>
            </a:r>
            <a:r>
              <a:rPr lang="pt-PT" sz="2500" b="1" u="sng" dirty="0" err="1">
                <a:latin typeface="Times New Roman" pitchFamily="18"/>
              </a:rPr>
              <a:t>not</a:t>
            </a:r>
            <a:r>
              <a:rPr lang="pt-PT" sz="2500" b="1" u="sng" dirty="0">
                <a:latin typeface="Times New Roman" pitchFamily="18"/>
              </a:rPr>
              <a:t> </a:t>
            </a:r>
            <a:r>
              <a:rPr lang="pt-PT" sz="2500" b="1" u="sng" dirty="0" err="1">
                <a:latin typeface="Times New Roman" pitchFamily="18"/>
              </a:rPr>
              <a:t>deterministic</a:t>
            </a:r>
            <a:r>
              <a:rPr lang="pt-PT" sz="2500" dirty="0">
                <a:latin typeface="Times New Roman" pitchFamily="18"/>
              </a:rPr>
              <a:t>, </a:t>
            </a:r>
            <a:r>
              <a:rPr lang="pt-PT" sz="2500" dirty="0" err="1">
                <a:latin typeface="Times New Roman" pitchFamily="18"/>
              </a:rPr>
              <a:t>its</a:t>
            </a:r>
            <a:r>
              <a:rPr lang="pt-PT" sz="2500" dirty="0">
                <a:latin typeface="Times New Roman" pitchFamily="18"/>
              </a:rPr>
              <a:t> </a:t>
            </a:r>
            <a:r>
              <a:rPr lang="pt-PT" sz="2500" dirty="0" err="1">
                <a:latin typeface="Times New Roman" pitchFamily="18"/>
              </a:rPr>
              <a:t>shape</a:t>
            </a:r>
            <a:r>
              <a:rPr lang="pt-PT" sz="2500" dirty="0">
                <a:latin typeface="Times New Roman" pitchFamily="18"/>
              </a:rPr>
              <a:t> </a:t>
            </a:r>
            <a:r>
              <a:rPr lang="pt-PT" sz="2500" dirty="0" err="1">
                <a:latin typeface="Times New Roman" pitchFamily="18"/>
              </a:rPr>
              <a:t>and</a:t>
            </a:r>
            <a:r>
              <a:rPr lang="pt-PT" sz="2500" dirty="0">
                <a:latin typeface="Times New Roman" pitchFamily="18"/>
              </a:rPr>
              <a:t> </a:t>
            </a:r>
            <a:r>
              <a:rPr lang="pt-PT" sz="2500" dirty="0" err="1">
                <a:latin typeface="Times New Roman" pitchFamily="18"/>
              </a:rPr>
              <a:t>form</a:t>
            </a:r>
            <a:r>
              <a:rPr lang="pt-PT" sz="2500" dirty="0">
                <a:latin typeface="Times New Roman" pitchFamily="18"/>
              </a:rPr>
              <a:t> are </a:t>
            </a:r>
            <a:r>
              <a:rPr lang="pt-PT" sz="2500" dirty="0" err="1">
                <a:latin typeface="Times New Roman" pitchFamily="18"/>
              </a:rPr>
              <a:t>not</a:t>
            </a:r>
            <a:r>
              <a:rPr lang="pt-PT" sz="2500" dirty="0">
                <a:latin typeface="Times New Roman" pitchFamily="18"/>
              </a:rPr>
              <a:t> </a:t>
            </a:r>
            <a:r>
              <a:rPr lang="pt-PT" sz="2500" dirty="0" err="1">
                <a:latin typeface="Times New Roman" pitchFamily="18"/>
              </a:rPr>
              <a:t>completely</a:t>
            </a:r>
            <a:r>
              <a:rPr lang="pt-PT" sz="2500" dirty="0">
                <a:latin typeface="Times New Roman" pitchFamily="18"/>
              </a:rPr>
              <a:t> </a:t>
            </a:r>
            <a:r>
              <a:rPr lang="pt-PT" sz="2500" dirty="0" err="1" smtClean="0">
                <a:latin typeface="Times New Roman" pitchFamily="18"/>
              </a:rPr>
              <a:t>specified</a:t>
            </a:r>
            <a:endParaRPr lang="pt-PT" sz="2500" dirty="0">
              <a:latin typeface="Times New Roman" pitchFamily="18"/>
            </a:endParaRPr>
          </a:p>
        </p:txBody>
      </p:sp>
      <p:sp>
        <p:nvSpPr>
          <p:cNvPr id="5" name="Footer Placeholder 4"/>
          <p:cNvSpPr>
            <a:spLocks noGrp="1"/>
          </p:cNvSpPr>
          <p:nvPr>
            <p:ph type="ftr" sz="quarter" idx="10"/>
          </p:nvPr>
        </p:nvSpPr>
        <p:spPr/>
        <p:txBody>
          <a:bodyPr/>
          <a:lstStyle/>
          <a:p>
            <a:pPr>
              <a:defRPr/>
            </a:pPr>
            <a:r>
              <a:rPr lang="pt-PT" smtClean="0"/>
              <a:t>SM 14/15 – T8 - Computer Graphics</a:t>
            </a:r>
            <a:endParaRPr lang="pt-PT"/>
          </a:p>
        </p:txBody>
      </p:sp>
    </p:spTree>
    <p:extLst>
      <p:ext uri="{BB962C8B-B14F-4D97-AF65-F5344CB8AC3E}">
        <p14:creationId xmlns:p14="http://schemas.microsoft.com/office/powerpoint/2010/main" val="3206900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Rasterization</a:t>
            </a:r>
            <a:endParaRPr lang="en-US" dirty="0"/>
          </a:p>
        </p:txBody>
      </p:sp>
      <p:sp>
        <p:nvSpPr>
          <p:cNvPr id="3" name="Footer Placeholder 2"/>
          <p:cNvSpPr>
            <a:spLocks noGrp="1"/>
          </p:cNvSpPr>
          <p:nvPr>
            <p:ph type="ftr" sz="quarter" idx="10"/>
          </p:nvPr>
        </p:nvSpPr>
        <p:spPr/>
        <p:txBody>
          <a:bodyPr/>
          <a:lstStyle/>
          <a:p>
            <a:pPr>
              <a:defRPr/>
            </a:pPr>
            <a:r>
              <a:rPr lang="en-US" smtClean="0"/>
              <a:t>SM 14/15 – T8 - Computer Graphics</a:t>
            </a:r>
            <a:endParaRPr lang="pt-PT"/>
          </a:p>
        </p:txBody>
      </p:sp>
      <p:pic>
        <p:nvPicPr>
          <p:cNvPr id="4" name="Picture 3"/>
          <p:cNvPicPr>
            <a:picLocks noChangeAspect="1"/>
          </p:cNvPicPr>
          <p:nvPr/>
        </p:nvPicPr>
        <p:blipFill>
          <a:blip r:embed="rId2">
            <a:lum/>
            <a:alphaModFix/>
          </a:blip>
          <a:srcRect/>
          <a:stretch>
            <a:fillRect/>
          </a:stretch>
        </p:blipFill>
        <p:spPr>
          <a:xfrm>
            <a:off x="5409" y="1340768"/>
            <a:ext cx="9138592" cy="4896544"/>
          </a:xfrm>
          <a:prstGeom prst="rect">
            <a:avLst/>
          </a:prstGeom>
          <a:noFill/>
          <a:ln>
            <a:noFill/>
          </a:ln>
        </p:spPr>
      </p:pic>
      <p:sp>
        <p:nvSpPr>
          <p:cNvPr id="5" name="TextBox 4"/>
          <p:cNvSpPr txBox="1"/>
          <p:nvPr/>
        </p:nvSpPr>
        <p:spPr>
          <a:xfrm>
            <a:off x="5148064" y="548680"/>
            <a:ext cx="3865004" cy="417921"/>
          </a:xfrm>
          <a:prstGeom prst="rect">
            <a:avLst/>
          </a:prstGeom>
          <a:noFill/>
          <a:ln>
            <a:noFill/>
          </a:ln>
        </p:spPr>
        <p:txBody>
          <a:bodyPr vert="horz" lIns="81639" tIns="40820" rIns="81639" bIns="40820" compatLnSpc="0"/>
          <a:lstStyle/>
          <a:p>
            <a:pPr algn="r" hangingPunct="0">
              <a:spcBef>
                <a:spcPts val="0"/>
              </a:spcBef>
              <a:spcAft>
                <a:spcPts val="0"/>
              </a:spcAft>
            </a:pPr>
            <a:r>
              <a:rPr lang="pt-PT" sz="2200" dirty="0" err="1">
                <a:latin typeface="Arial" pitchFamily="34"/>
                <a:ea typeface="MS Gothic" pitchFamily="2"/>
                <a:cs typeface="Tahoma" pitchFamily="2"/>
              </a:rPr>
              <a:t>filling</a:t>
            </a:r>
            <a:r>
              <a:rPr lang="pt-PT" sz="2200" dirty="0">
                <a:latin typeface="Arial" pitchFamily="34"/>
                <a:ea typeface="MS Gothic" pitchFamily="2"/>
                <a:cs typeface="Tahoma" pitchFamily="2"/>
              </a:rPr>
              <a:t> </a:t>
            </a:r>
            <a:r>
              <a:rPr lang="pt-PT" sz="2200" dirty="0" err="1">
                <a:latin typeface="Arial" pitchFamily="34"/>
                <a:ea typeface="MS Gothic" pitchFamily="2"/>
                <a:cs typeface="Tahoma" pitchFamily="2"/>
              </a:rPr>
              <a:t>with</a:t>
            </a:r>
            <a:r>
              <a:rPr lang="pt-PT" sz="2200" dirty="0">
                <a:latin typeface="Arial" pitchFamily="34"/>
                <a:ea typeface="MS Gothic" pitchFamily="2"/>
                <a:cs typeface="Tahoma" pitchFamily="2"/>
              </a:rPr>
              <a:t> </a:t>
            </a:r>
            <a:r>
              <a:rPr lang="pt-PT" sz="2200" dirty="0" err="1">
                <a:latin typeface="Arial" pitchFamily="34"/>
                <a:ea typeface="MS Gothic" pitchFamily="2"/>
                <a:cs typeface="Tahoma" pitchFamily="2"/>
              </a:rPr>
              <a:t>colors</a:t>
            </a:r>
            <a:endParaRPr lang="pt-PT" sz="2200" dirty="0">
              <a:latin typeface="Arial" pitchFamily="34"/>
              <a:ea typeface="MS Gothic" pitchFamily="2"/>
              <a:cs typeface="Tahoma" pitchFamily="2"/>
            </a:endParaRPr>
          </a:p>
        </p:txBody>
      </p:sp>
    </p:spTree>
    <p:extLst>
      <p:ext uri="{BB962C8B-B14F-4D97-AF65-F5344CB8AC3E}">
        <p14:creationId xmlns:p14="http://schemas.microsoft.com/office/powerpoint/2010/main" val="101381028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aight Connector 1"/>
          <p:cNvSpPr/>
          <p:nvPr/>
        </p:nvSpPr>
        <p:spPr>
          <a:xfrm>
            <a:off x="0" y="849122"/>
            <a:ext cx="9143433" cy="0"/>
          </a:xfrm>
          <a:prstGeom prst="line">
            <a:avLst/>
          </a:prstGeom>
          <a:noFill/>
          <a:ln w="0">
            <a:solidFill>
              <a:srgbClr val="000000"/>
            </a:solidFill>
            <a:prstDash val="solid"/>
          </a:ln>
        </p:spPr>
        <p:txBody>
          <a:bodyPr vert="horz" lIns="81639" tIns="40820" rIns="81639" bIns="40820" anchor="ctr" anchorCtr="1" compatLnSpc="0"/>
          <a:lstStyle/>
          <a:p>
            <a:pPr hangingPunct="0">
              <a:spcBef>
                <a:spcPts val="0"/>
              </a:spcBef>
              <a:spcAft>
                <a:spcPts val="0"/>
              </a:spcAft>
            </a:pPr>
            <a:endParaRPr lang="pt-PT" sz="1600">
              <a:latin typeface="Arial" pitchFamily="18"/>
              <a:ea typeface="SimSun" pitchFamily="2"/>
              <a:cs typeface="Tahoma" pitchFamily="2"/>
            </a:endParaRPr>
          </a:p>
        </p:txBody>
      </p:sp>
      <p:sp>
        <p:nvSpPr>
          <p:cNvPr id="3" name="Title 2"/>
          <p:cNvSpPr txBox="1">
            <a:spLocks noGrp="1"/>
          </p:cNvSpPr>
          <p:nvPr>
            <p:ph type="title" idx="4294967295"/>
          </p:nvPr>
        </p:nvSpPr>
        <p:spPr>
          <a:xfrm>
            <a:off x="316755" y="126909"/>
            <a:ext cx="8565437" cy="762842"/>
          </a:xfrm>
        </p:spPr>
        <p:txBody>
          <a:bodyPr wrap="square" lIns="81639" tIns="42452" rIns="81639" bIns="42452" anchorCtr="1">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pt-PT"/>
              <a:t>Basic Model of Particle Systems</a:t>
            </a:r>
          </a:p>
        </p:txBody>
      </p:sp>
      <p:sp>
        <p:nvSpPr>
          <p:cNvPr id="4" name="Text Placeholder 3"/>
          <p:cNvSpPr txBox="1">
            <a:spLocks noGrp="1"/>
          </p:cNvSpPr>
          <p:nvPr>
            <p:ph type="body" idx="4294967295"/>
          </p:nvPr>
        </p:nvSpPr>
        <p:spPr>
          <a:xfrm>
            <a:off x="284099" y="1027111"/>
            <a:ext cx="8859334" cy="4012962"/>
          </a:xfrm>
        </p:spPr>
        <p:txBody>
          <a:bodyPr wrap="square" lIns="81639" tIns="42452" rIns="81639" bIns="42452" anchor="t" anchorCtr="0">
            <a:spAutoFit/>
          </a:bodyPr>
          <a:lstStyle/>
          <a:p>
            <a:pPr lvl="0">
              <a:buNone/>
            </a:pPr>
            <a:r>
              <a:rPr lang="pt-PT" sz="2400" b="1" dirty="0">
                <a:solidFill>
                  <a:srgbClr val="0066CC"/>
                </a:solidFill>
                <a:latin typeface="Times New Roman" pitchFamily="18"/>
              </a:rPr>
              <a:t>1) </a:t>
            </a:r>
            <a:r>
              <a:rPr lang="pt-PT" sz="2800" dirty="0">
                <a:solidFill>
                  <a:srgbClr val="000000"/>
                </a:solidFill>
                <a:latin typeface="Times New Roman" pitchFamily="18"/>
              </a:rPr>
              <a:t>New </a:t>
            </a:r>
            <a:r>
              <a:rPr lang="pt-PT" sz="2800" dirty="0" err="1">
                <a:solidFill>
                  <a:srgbClr val="000000"/>
                </a:solidFill>
                <a:latin typeface="Times New Roman" pitchFamily="18"/>
              </a:rPr>
              <a:t>particles</a:t>
            </a:r>
            <a:r>
              <a:rPr lang="pt-PT" sz="2800" dirty="0">
                <a:solidFill>
                  <a:srgbClr val="000000"/>
                </a:solidFill>
                <a:latin typeface="Times New Roman" pitchFamily="18"/>
              </a:rPr>
              <a:t> are </a:t>
            </a:r>
            <a:r>
              <a:rPr lang="pt-PT" sz="2800" b="1" dirty="0" err="1">
                <a:solidFill>
                  <a:srgbClr val="000000"/>
                </a:solidFill>
                <a:latin typeface="Times New Roman" pitchFamily="18"/>
              </a:rPr>
              <a:t>generated</a:t>
            </a:r>
            <a:r>
              <a:rPr lang="pt-PT" sz="2800" dirty="0">
                <a:solidFill>
                  <a:srgbClr val="000000"/>
                </a:solidFill>
                <a:latin typeface="Times New Roman" pitchFamily="18"/>
              </a:rPr>
              <a:t> </a:t>
            </a:r>
            <a:r>
              <a:rPr lang="pt-PT" sz="2800" dirty="0" err="1">
                <a:solidFill>
                  <a:srgbClr val="000000"/>
                </a:solidFill>
                <a:latin typeface="Times New Roman" pitchFamily="18"/>
              </a:rPr>
              <a:t>into</a:t>
            </a:r>
            <a:r>
              <a:rPr lang="pt-PT" sz="2800" dirty="0">
                <a:solidFill>
                  <a:srgbClr val="000000"/>
                </a:solidFill>
                <a:latin typeface="Times New Roman" pitchFamily="18"/>
              </a:rPr>
              <a:t> the </a:t>
            </a:r>
            <a:r>
              <a:rPr lang="pt-PT" sz="2800" dirty="0" err="1" smtClean="0">
                <a:solidFill>
                  <a:srgbClr val="000000"/>
                </a:solidFill>
                <a:latin typeface="Times New Roman" pitchFamily="18"/>
              </a:rPr>
              <a:t>system</a:t>
            </a:r>
            <a:endParaRPr lang="pt-PT" sz="2800" dirty="0">
              <a:solidFill>
                <a:srgbClr val="000000"/>
              </a:solidFill>
              <a:latin typeface="Times New Roman" pitchFamily="18"/>
            </a:endParaRPr>
          </a:p>
          <a:p>
            <a:pPr lvl="0">
              <a:buNone/>
            </a:pPr>
            <a:r>
              <a:rPr lang="pt-PT" sz="2400" b="1" dirty="0">
                <a:solidFill>
                  <a:srgbClr val="0066CC"/>
                </a:solidFill>
                <a:latin typeface="Times New Roman" pitchFamily="18"/>
              </a:rPr>
              <a:t>2) </a:t>
            </a:r>
            <a:r>
              <a:rPr lang="pt-PT" sz="2800" dirty="0" err="1">
                <a:solidFill>
                  <a:srgbClr val="000000"/>
                </a:solidFill>
                <a:latin typeface="Times New Roman" pitchFamily="18"/>
              </a:rPr>
              <a:t>Each</a:t>
            </a:r>
            <a:r>
              <a:rPr lang="pt-PT" sz="2800" dirty="0">
                <a:solidFill>
                  <a:srgbClr val="000000"/>
                </a:solidFill>
                <a:latin typeface="Times New Roman" pitchFamily="18"/>
              </a:rPr>
              <a:t> </a:t>
            </a:r>
            <a:r>
              <a:rPr lang="pt-PT" sz="2800" dirty="0" err="1">
                <a:solidFill>
                  <a:srgbClr val="000000"/>
                </a:solidFill>
                <a:latin typeface="Times New Roman" pitchFamily="18"/>
              </a:rPr>
              <a:t>new</a:t>
            </a:r>
            <a:r>
              <a:rPr lang="pt-PT" sz="2800" dirty="0">
                <a:solidFill>
                  <a:srgbClr val="000000"/>
                </a:solidFill>
                <a:latin typeface="Times New Roman" pitchFamily="18"/>
              </a:rPr>
              <a:t> </a:t>
            </a:r>
            <a:r>
              <a:rPr lang="pt-PT" sz="2800" dirty="0" err="1">
                <a:solidFill>
                  <a:srgbClr val="000000"/>
                </a:solidFill>
                <a:latin typeface="Times New Roman" pitchFamily="18"/>
              </a:rPr>
              <a:t>particle</a:t>
            </a:r>
            <a:r>
              <a:rPr lang="pt-PT" sz="2800" dirty="0">
                <a:solidFill>
                  <a:srgbClr val="000000"/>
                </a:solidFill>
                <a:latin typeface="Times New Roman" pitchFamily="18"/>
              </a:rPr>
              <a:t> </a:t>
            </a:r>
            <a:r>
              <a:rPr lang="pt-PT" sz="2800" dirty="0" err="1">
                <a:solidFill>
                  <a:srgbClr val="000000"/>
                </a:solidFill>
                <a:latin typeface="Times New Roman" pitchFamily="18"/>
              </a:rPr>
              <a:t>is</a:t>
            </a:r>
            <a:r>
              <a:rPr lang="pt-PT" sz="2800" dirty="0">
                <a:solidFill>
                  <a:srgbClr val="000000"/>
                </a:solidFill>
                <a:latin typeface="Times New Roman" pitchFamily="18"/>
              </a:rPr>
              <a:t>  </a:t>
            </a:r>
            <a:r>
              <a:rPr lang="pt-PT" sz="2800" b="1" dirty="0" err="1">
                <a:solidFill>
                  <a:srgbClr val="000000"/>
                </a:solidFill>
                <a:latin typeface="Times New Roman" pitchFamily="18"/>
              </a:rPr>
              <a:t>assigned</a:t>
            </a:r>
            <a:r>
              <a:rPr lang="pt-PT" sz="2800" dirty="0">
                <a:solidFill>
                  <a:srgbClr val="000000"/>
                </a:solidFill>
                <a:latin typeface="Times New Roman" pitchFamily="18"/>
              </a:rPr>
              <a:t> </a:t>
            </a:r>
            <a:r>
              <a:rPr lang="pt-PT" sz="2800" dirty="0" err="1">
                <a:solidFill>
                  <a:srgbClr val="000000"/>
                </a:solidFill>
                <a:latin typeface="Times New Roman" pitchFamily="18"/>
              </a:rPr>
              <a:t>its</a:t>
            </a:r>
            <a:r>
              <a:rPr lang="pt-PT" sz="2800" dirty="0">
                <a:solidFill>
                  <a:srgbClr val="000000"/>
                </a:solidFill>
                <a:latin typeface="Times New Roman" pitchFamily="18"/>
              </a:rPr>
              <a:t> individual </a:t>
            </a:r>
            <a:r>
              <a:rPr lang="pt-PT" sz="2800" b="1" dirty="0" err="1" smtClean="0">
                <a:solidFill>
                  <a:srgbClr val="000000"/>
                </a:solidFill>
                <a:latin typeface="Times New Roman" pitchFamily="18"/>
              </a:rPr>
              <a:t>attributes</a:t>
            </a:r>
            <a:endParaRPr lang="pt-PT" sz="2800" dirty="0">
              <a:solidFill>
                <a:srgbClr val="000000"/>
              </a:solidFill>
              <a:latin typeface="Times New Roman" pitchFamily="18"/>
            </a:endParaRPr>
          </a:p>
          <a:p>
            <a:pPr lvl="0">
              <a:buNone/>
            </a:pPr>
            <a:r>
              <a:rPr lang="pt-PT" sz="2400" b="1" dirty="0" smtClean="0">
                <a:solidFill>
                  <a:srgbClr val="0066CC"/>
                </a:solidFill>
                <a:latin typeface="Times New Roman" pitchFamily="18"/>
              </a:rPr>
              <a:t>3</a:t>
            </a:r>
            <a:r>
              <a:rPr lang="pt-PT" sz="2400" b="1" dirty="0">
                <a:solidFill>
                  <a:srgbClr val="0066CC"/>
                </a:solidFill>
                <a:latin typeface="Times New Roman" pitchFamily="18"/>
              </a:rPr>
              <a:t>) </a:t>
            </a:r>
            <a:r>
              <a:rPr lang="pt-PT" sz="2800" dirty="0" err="1">
                <a:solidFill>
                  <a:srgbClr val="000000"/>
                </a:solidFill>
                <a:latin typeface="Times New Roman" pitchFamily="18"/>
              </a:rPr>
              <a:t>Any</a:t>
            </a:r>
            <a:r>
              <a:rPr lang="pt-PT" sz="2800" dirty="0">
                <a:solidFill>
                  <a:srgbClr val="000000"/>
                </a:solidFill>
                <a:latin typeface="Times New Roman" pitchFamily="18"/>
              </a:rPr>
              <a:t> </a:t>
            </a:r>
            <a:r>
              <a:rPr lang="pt-PT" sz="2800" dirty="0" err="1">
                <a:solidFill>
                  <a:srgbClr val="000000"/>
                </a:solidFill>
                <a:latin typeface="Times New Roman" pitchFamily="18"/>
              </a:rPr>
              <a:t>particle</a:t>
            </a:r>
            <a:r>
              <a:rPr lang="pt-PT" sz="2800" dirty="0">
                <a:solidFill>
                  <a:srgbClr val="000000"/>
                </a:solidFill>
                <a:latin typeface="Times New Roman" pitchFamily="18"/>
              </a:rPr>
              <a:t> </a:t>
            </a:r>
            <a:r>
              <a:rPr lang="pt-PT" sz="2800" dirty="0" err="1">
                <a:solidFill>
                  <a:srgbClr val="000000"/>
                </a:solidFill>
                <a:latin typeface="Times New Roman" pitchFamily="18"/>
              </a:rPr>
              <a:t>that</a:t>
            </a:r>
            <a:r>
              <a:rPr lang="pt-PT" sz="2800" dirty="0">
                <a:solidFill>
                  <a:srgbClr val="000000"/>
                </a:solidFill>
                <a:latin typeface="Times New Roman" pitchFamily="18"/>
              </a:rPr>
              <a:t> </a:t>
            </a:r>
            <a:r>
              <a:rPr lang="pt-PT" sz="2800" dirty="0" err="1" smtClean="0">
                <a:solidFill>
                  <a:srgbClr val="000000"/>
                </a:solidFill>
                <a:latin typeface="Times New Roman" pitchFamily="18"/>
              </a:rPr>
              <a:t>has</a:t>
            </a:r>
            <a:r>
              <a:rPr lang="pt-PT" sz="2800" dirty="0" smtClean="0">
                <a:solidFill>
                  <a:srgbClr val="000000"/>
                </a:solidFill>
                <a:latin typeface="Times New Roman" pitchFamily="18"/>
              </a:rPr>
              <a:t> </a:t>
            </a:r>
            <a:r>
              <a:rPr lang="pt-PT" sz="2800" dirty="0" err="1">
                <a:solidFill>
                  <a:srgbClr val="000000"/>
                </a:solidFill>
                <a:latin typeface="Times New Roman" pitchFamily="18"/>
              </a:rPr>
              <a:t>existed</a:t>
            </a:r>
            <a:r>
              <a:rPr lang="pt-PT" sz="2800" dirty="0">
                <a:solidFill>
                  <a:srgbClr val="000000"/>
                </a:solidFill>
                <a:latin typeface="Times New Roman" pitchFamily="18"/>
              </a:rPr>
              <a:t> </a:t>
            </a:r>
            <a:r>
              <a:rPr lang="pt-PT" sz="2800" dirty="0" err="1">
                <a:solidFill>
                  <a:srgbClr val="000000"/>
                </a:solidFill>
                <a:latin typeface="Times New Roman" pitchFamily="18"/>
              </a:rPr>
              <a:t>past</a:t>
            </a:r>
            <a:r>
              <a:rPr lang="pt-PT" sz="2800" dirty="0">
                <a:solidFill>
                  <a:srgbClr val="000000"/>
                </a:solidFill>
                <a:latin typeface="Times New Roman" pitchFamily="18"/>
              </a:rPr>
              <a:t> </a:t>
            </a:r>
            <a:r>
              <a:rPr lang="pt-PT" sz="2800" dirty="0" err="1" smtClean="0">
                <a:solidFill>
                  <a:srgbClr val="000000"/>
                </a:solidFill>
                <a:latin typeface="Times New Roman" pitchFamily="18"/>
              </a:rPr>
              <a:t>its</a:t>
            </a:r>
            <a:r>
              <a:rPr lang="pt-PT" sz="2800" dirty="0" smtClean="0">
                <a:solidFill>
                  <a:srgbClr val="000000"/>
                </a:solidFill>
                <a:latin typeface="Times New Roman" pitchFamily="18"/>
              </a:rPr>
              <a:t> </a:t>
            </a:r>
            <a:r>
              <a:rPr lang="pt-PT" sz="2800" dirty="0" err="1">
                <a:solidFill>
                  <a:srgbClr val="000000"/>
                </a:solidFill>
                <a:latin typeface="Times New Roman" pitchFamily="18"/>
              </a:rPr>
              <a:t>prescribed</a:t>
            </a:r>
            <a:r>
              <a:rPr lang="pt-PT" sz="2800" dirty="0">
                <a:solidFill>
                  <a:srgbClr val="000000"/>
                </a:solidFill>
                <a:latin typeface="Times New Roman" pitchFamily="18"/>
              </a:rPr>
              <a:t> </a:t>
            </a:r>
            <a:r>
              <a:rPr lang="pt-PT" sz="2800" dirty="0" err="1">
                <a:solidFill>
                  <a:srgbClr val="000000"/>
                </a:solidFill>
                <a:latin typeface="Times New Roman" pitchFamily="18"/>
              </a:rPr>
              <a:t>lifetime</a:t>
            </a:r>
            <a:r>
              <a:rPr lang="pt-PT" sz="2800" dirty="0">
                <a:solidFill>
                  <a:srgbClr val="000000"/>
                </a:solidFill>
                <a:latin typeface="Times New Roman" pitchFamily="18"/>
              </a:rPr>
              <a:t> </a:t>
            </a:r>
            <a:r>
              <a:rPr lang="pt-PT" sz="2800" dirty="0" err="1" smtClean="0">
                <a:solidFill>
                  <a:srgbClr val="000000"/>
                </a:solidFill>
                <a:latin typeface="Times New Roman" pitchFamily="18"/>
              </a:rPr>
              <a:t>is</a:t>
            </a:r>
            <a:r>
              <a:rPr lang="pt-PT" sz="2800" dirty="0" smtClean="0">
                <a:solidFill>
                  <a:srgbClr val="000000"/>
                </a:solidFill>
                <a:latin typeface="Times New Roman" pitchFamily="18"/>
              </a:rPr>
              <a:t> </a:t>
            </a:r>
            <a:r>
              <a:rPr lang="pt-PT" sz="2800" b="1" dirty="0" err="1" smtClean="0">
                <a:solidFill>
                  <a:srgbClr val="000000"/>
                </a:solidFill>
                <a:latin typeface="Times New Roman" pitchFamily="18"/>
              </a:rPr>
              <a:t>extinguished</a:t>
            </a:r>
            <a:endParaRPr lang="pt-PT" sz="2800" b="1" dirty="0" smtClean="0">
              <a:solidFill>
                <a:srgbClr val="000000"/>
              </a:solidFill>
              <a:latin typeface="Times New Roman" pitchFamily="18"/>
            </a:endParaRPr>
          </a:p>
          <a:p>
            <a:pPr lvl="0">
              <a:buNone/>
            </a:pPr>
            <a:r>
              <a:rPr lang="pt-PT" sz="2400" b="1" dirty="0" smtClean="0">
                <a:solidFill>
                  <a:srgbClr val="0066CC"/>
                </a:solidFill>
                <a:latin typeface="Times New Roman" pitchFamily="18"/>
              </a:rPr>
              <a:t>4</a:t>
            </a:r>
            <a:r>
              <a:rPr lang="pt-PT" sz="2400" b="1" dirty="0">
                <a:solidFill>
                  <a:srgbClr val="0066CC"/>
                </a:solidFill>
                <a:latin typeface="Times New Roman" pitchFamily="18"/>
              </a:rPr>
              <a:t>) </a:t>
            </a:r>
            <a:r>
              <a:rPr lang="pt-PT" sz="2800" dirty="0">
                <a:solidFill>
                  <a:srgbClr val="000000"/>
                </a:solidFill>
                <a:latin typeface="Times New Roman" pitchFamily="18"/>
              </a:rPr>
              <a:t>The </a:t>
            </a:r>
            <a:r>
              <a:rPr lang="pt-PT" sz="2800" b="1" dirty="0" err="1">
                <a:solidFill>
                  <a:srgbClr val="000000"/>
                </a:solidFill>
                <a:latin typeface="Times New Roman" pitchFamily="18"/>
              </a:rPr>
              <a:t>remaining</a:t>
            </a:r>
            <a:r>
              <a:rPr lang="pt-PT" sz="2800" dirty="0">
                <a:solidFill>
                  <a:srgbClr val="000000"/>
                </a:solidFill>
                <a:latin typeface="Times New Roman" pitchFamily="18"/>
              </a:rPr>
              <a:t> </a:t>
            </a:r>
            <a:r>
              <a:rPr lang="pt-PT" sz="2800" dirty="0" err="1">
                <a:solidFill>
                  <a:srgbClr val="000000"/>
                </a:solidFill>
                <a:latin typeface="Times New Roman" pitchFamily="18"/>
              </a:rPr>
              <a:t>particles</a:t>
            </a:r>
            <a:r>
              <a:rPr lang="pt-PT" sz="2800" dirty="0">
                <a:solidFill>
                  <a:srgbClr val="000000"/>
                </a:solidFill>
                <a:latin typeface="Times New Roman" pitchFamily="18"/>
              </a:rPr>
              <a:t> are </a:t>
            </a:r>
            <a:r>
              <a:rPr lang="pt-PT" sz="2800" b="1" dirty="0" err="1">
                <a:solidFill>
                  <a:srgbClr val="000000"/>
                </a:solidFill>
                <a:latin typeface="Times New Roman" pitchFamily="18"/>
              </a:rPr>
              <a:t>moved</a:t>
            </a:r>
            <a:r>
              <a:rPr lang="pt-PT" sz="2800" dirty="0">
                <a:solidFill>
                  <a:srgbClr val="000000"/>
                </a:solidFill>
                <a:latin typeface="Times New Roman" pitchFamily="18"/>
              </a:rPr>
              <a:t> </a:t>
            </a:r>
            <a:r>
              <a:rPr lang="pt-PT" sz="2800" dirty="0" err="1">
                <a:solidFill>
                  <a:srgbClr val="000000"/>
                </a:solidFill>
                <a:latin typeface="Times New Roman" pitchFamily="18"/>
              </a:rPr>
              <a:t>and</a:t>
            </a:r>
            <a:r>
              <a:rPr lang="pt-PT" sz="2800" dirty="0">
                <a:solidFill>
                  <a:srgbClr val="000000"/>
                </a:solidFill>
                <a:latin typeface="Times New Roman" pitchFamily="18"/>
              </a:rPr>
              <a:t> </a:t>
            </a:r>
            <a:r>
              <a:rPr lang="pt-PT" sz="2800" b="1" dirty="0" err="1">
                <a:solidFill>
                  <a:srgbClr val="000000"/>
                </a:solidFill>
                <a:latin typeface="Times New Roman" pitchFamily="18"/>
              </a:rPr>
              <a:t>transformed</a:t>
            </a:r>
            <a:r>
              <a:rPr lang="pt-PT" sz="2800" dirty="0">
                <a:solidFill>
                  <a:srgbClr val="000000"/>
                </a:solidFill>
                <a:latin typeface="Times New Roman" pitchFamily="18"/>
              </a:rPr>
              <a:t> </a:t>
            </a:r>
            <a:r>
              <a:rPr lang="pt-PT" sz="2800" dirty="0" err="1">
                <a:solidFill>
                  <a:srgbClr val="000000"/>
                </a:solidFill>
                <a:latin typeface="Times New Roman" pitchFamily="18"/>
              </a:rPr>
              <a:t>according</a:t>
            </a:r>
            <a:r>
              <a:rPr lang="pt-PT" sz="2800" dirty="0">
                <a:solidFill>
                  <a:srgbClr val="000000"/>
                </a:solidFill>
                <a:latin typeface="Times New Roman" pitchFamily="18"/>
              </a:rPr>
              <a:t> to </a:t>
            </a:r>
            <a:r>
              <a:rPr lang="pt-PT" sz="2800" dirty="0" err="1">
                <a:solidFill>
                  <a:srgbClr val="000000"/>
                </a:solidFill>
                <a:latin typeface="Times New Roman" pitchFamily="18"/>
              </a:rPr>
              <a:t>their</a:t>
            </a:r>
            <a:r>
              <a:rPr lang="pt-PT" sz="2800" dirty="0">
                <a:solidFill>
                  <a:srgbClr val="000000"/>
                </a:solidFill>
                <a:latin typeface="Times New Roman" pitchFamily="18"/>
              </a:rPr>
              <a:t> </a:t>
            </a:r>
            <a:r>
              <a:rPr lang="pt-PT" sz="2800" dirty="0" err="1">
                <a:solidFill>
                  <a:srgbClr val="000000"/>
                </a:solidFill>
                <a:latin typeface="Times New Roman" pitchFamily="18"/>
              </a:rPr>
              <a:t>dynamic</a:t>
            </a:r>
            <a:r>
              <a:rPr lang="pt-PT" sz="2800" dirty="0">
                <a:solidFill>
                  <a:srgbClr val="000000"/>
                </a:solidFill>
                <a:latin typeface="Times New Roman" pitchFamily="18"/>
              </a:rPr>
              <a:t> </a:t>
            </a:r>
            <a:r>
              <a:rPr lang="pt-PT" sz="2800" dirty="0" err="1" smtClean="0">
                <a:solidFill>
                  <a:srgbClr val="000000"/>
                </a:solidFill>
                <a:latin typeface="Times New Roman" pitchFamily="18"/>
              </a:rPr>
              <a:t>attributes</a:t>
            </a:r>
            <a:endParaRPr lang="pt-PT" sz="2800" dirty="0" smtClean="0">
              <a:solidFill>
                <a:srgbClr val="000000"/>
              </a:solidFill>
              <a:latin typeface="Times New Roman" pitchFamily="18"/>
            </a:endParaRPr>
          </a:p>
          <a:p>
            <a:pPr lvl="0">
              <a:buNone/>
            </a:pPr>
            <a:r>
              <a:rPr lang="pt-PT" sz="2400" b="1" dirty="0" smtClean="0">
                <a:solidFill>
                  <a:srgbClr val="0066CC"/>
                </a:solidFill>
                <a:latin typeface="Times New Roman" pitchFamily="18"/>
              </a:rPr>
              <a:t>5</a:t>
            </a:r>
            <a:r>
              <a:rPr lang="pt-PT" sz="2400" b="1" dirty="0">
                <a:solidFill>
                  <a:srgbClr val="0066CC"/>
                </a:solidFill>
                <a:latin typeface="Times New Roman" pitchFamily="18"/>
              </a:rPr>
              <a:t>) </a:t>
            </a:r>
            <a:r>
              <a:rPr lang="pt-PT" sz="2800" dirty="0" err="1">
                <a:solidFill>
                  <a:srgbClr val="000000"/>
                </a:solidFill>
                <a:latin typeface="Times New Roman" pitchFamily="18"/>
              </a:rPr>
              <a:t>An</a:t>
            </a:r>
            <a:r>
              <a:rPr lang="pt-PT" sz="2800" dirty="0">
                <a:solidFill>
                  <a:srgbClr val="000000"/>
                </a:solidFill>
                <a:latin typeface="Times New Roman" pitchFamily="18"/>
              </a:rPr>
              <a:t> </a:t>
            </a:r>
            <a:r>
              <a:rPr lang="pt-PT" sz="2800" dirty="0" err="1">
                <a:solidFill>
                  <a:srgbClr val="000000"/>
                </a:solidFill>
                <a:latin typeface="Times New Roman" pitchFamily="18"/>
              </a:rPr>
              <a:t>image</a:t>
            </a:r>
            <a:r>
              <a:rPr lang="pt-PT" sz="2800" dirty="0">
                <a:solidFill>
                  <a:srgbClr val="000000"/>
                </a:solidFill>
                <a:latin typeface="Times New Roman" pitchFamily="18"/>
              </a:rPr>
              <a:t> </a:t>
            </a:r>
            <a:r>
              <a:rPr lang="pt-PT" sz="2800" dirty="0" err="1">
                <a:solidFill>
                  <a:srgbClr val="000000"/>
                </a:solidFill>
                <a:latin typeface="Times New Roman" pitchFamily="18"/>
              </a:rPr>
              <a:t>of</a:t>
            </a:r>
            <a:r>
              <a:rPr lang="pt-PT" sz="2800" dirty="0">
                <a:solidFill>
                  <a:srgbClr val="000000"/>
                </a:solidFill>
                <a:latin typeface="Times New Roman" pitchFamily="18"/>
              </a:rPr>
              <a:t> the </a:t>
            </a:r>
            <a:r>
              <a:rPr lang="pt-PT" sz="2800" b="1" dirty="0" err="1">
                <a:solidFill>
                  <a:srgbClr val="000000"/>
                </a:solidFill>
                <a:latin typeface="Times New Roman" pitchFamily="18"/>
              </a:rPr>
              <a:t>particles</a:t>
            </a:r>
            <a:r>
              <a:rPr lang="pt-PT" sz="2800" dirty="0">
                <a:solidFill>
                  <a:srgbClr val="000000"/>
                </a:solidFill>
                <a:latin typeface="Times New Roman" pitchFamily="18"/>
              </a:rPr>
              <a:t> </a:t>
            </a:r>
            <a:r>
              <a:rPr lang="pt-PT" sz="2800" dirty="0" err="1">
                <a:solidFill>
                  <a:srgbClr val="000000"/>
                </a:solidFill>
                <a:latin typeface="Times New Roman" pitchFamily="18"/>
              </a:rPr>
              <a:t>is</a:t>
            </a:r>
            <a:r>
              <a:rPr lang="pt-PT" sz="2800" dirty="0">
                <a:solidFill>
                  <a:srgbClr val="000000"/>
                </a:solidFill>
                <a:latin typeface="Times New Roman" pitchFamily="18"/>
              </a:rPr>
              <a:t> </a:t>
            </a:r>
            <a:r>
              <a:rPr lang="pt-PT" sz="2800" b="1" dirty="0" err="1">
                <a:solidFill>
                  <a:srgbClr val="000000"/>
                </a:solidFill>
                <a:latin typeface="Times New Roman" pitchFamily="18"/>
              </a:rPr>
              <a:t>rendered</a:t>
            </a:r>
            <a:r>
              <a:rPr lang="pt-PT" sz="2800" dirty="0">
                <a:solidFill>
                  <a:srgbClr val="000000"/>
                </a:solidFill>
                <a:latin typeface="Times New Roman" pitchFamily="18"/>
              </a:rPr>
              <a:t> in the </a:t>
            </a:r>
            <a:r>
              <a:rPr lang="pt-PT" sz="2800" dirty="0" err="1">
                <a:solidFill>
                  <a:srgbClr val="000000"/>
                </a:solidFill>
                <a:latin typeface="Times New Roman" pitchFamily="18"/>
              </a:rPr>
              <a:t>frame</a:t>
            </a:r>
            <a:r>
              <a:rPr lang="pt-PT" sz="2800" dirty="0">
                <a:solidFill>
                  <a:srgbClr val="000000"/>
                </a:solidFill>
                <a:latin typeface="Times New Roman" pitchFamily="18"/>
              </a:rPr>
              <a:t> buffer, </a:t>
            </a:r>
            <a:r>
              <a:rPr lang="pt-PT" sz="2800" dirty="0" err="1">
                <a:solidFill>
                  <a:srgbClr val="000000"/>
                </a:solidFill>
                <a:latin typeface="Times New Roman" pitchFamily="18"/>
              </a:rPr>
              <a:t>often</a:t>
            </a:r>
            <a:r>
              <a:rPr lang="pt-PT" sz="2800" dirty="0">
                <a:solidFill>
                  <a:srgbClr val="000000"/>
                </a:solidFill>
                <a:latin typeface="Times New Roman" pitchFamily="18"/>
              </a:rPr>
              <a:t> </a:t>
            </a:r>
            <a:r>
              <a:rPr lang="pt-PT" sz="2800" dirty="0" err="1">
                <a:solidFill>
                  <a:srgbClr val="000000"/>
                </a:solidFill>
                <a:latin typeface="Times New Roman" pitchFamily="18"/>
              </a:rPr>
              <a:t>using</a:t>
            </a:r>
            <a:r>
              <a:rPr lang="pt-PT" sz="2800" dirty="0">
                <a:solidFill>
                  <a:srgbClr val="000000"/>
                </a:solidFill>
                <a:latin typeface="Times New Roman" pitchFamily="18"/>
              </a:rPr>
              <a:t> </a:t>
            </a:r>
            <a:r>
              <a:rPr lang="pt-PT" sz="2800" dirty="0" err="1">
                <a:solidFill>
                  <a:srgbClr val="000000"/>
                </a:solidFill>
                <a:latin typeface="Times New Roman" pitchFamily="18"/>
              </a:rPr>
              <a:t>special</a:t>
            </a:r>
            <a:r>
              <a:rPr lang="pt-PT" sz="2800" dirty="0">
                <a:solidFill>
                  <a:srgbClr val="000000"/>
                </a:solidFill>
                <a:latin typeface="Times New Roman" pitchFamily="18"/>
              </a:rPr>
              <a:t> </a:t>
            </a:r>
            <a:r>
              <a:rPr lang="pt-PT" sz="2800" dirty="0" err="1">
                <a:solidFill>
                  <a:srgbClr val="000000"/>
                </a:solidFill>
                <a:latin typeface="Times New Roman" pitchFamily="18"/>
              </a:rPr>
              <a:t>purpose</a:t>
            </a:r>
            <a:r>
              <a:rPr lang="pt-PT" sz="2800" dirty="0">
                <a:solidFill>
                  <a:srgbClr val="000000"/>
                </a:solidFill>
                <a:latin typeface="Times New Roman" pitchFamily="18"/>
              </a:rPr>
              <a:t> </a:t>
            </a:r>
            <a:r>
              <a:rPr lang="pt-PT" sz="2800" dirty="0" err="1">
                <a:solidFill>
                  <a:srgbClr val="000000"/>
                </a:solidFill>
                <a:latin typeface="Times New Roman" pitchFamily="18"/>
              </a:rPr>
              <a:t>algorithms</a:t>
            </a:r>
            <a:r>
              <a:rPr lang="pt-PT" sz="2800" dirty="0">
                <a:solidFill>
                  <a:srgbClr val="000000"/>
                </a:solidFill>
                <a:latin typeface="Times New Roman" pitchFamily="18"/>
              </a:rPr>
              <a:t>.</a:t>
            </a:r>
          </a:p>
        </p:txBody>
      </p:sp>
      <p:sp>
        <p:nvSpPr>
          <p:cNvPr id="5" name="Footer Placeholder 4"/>
          <p:cNvSpPr>
            <a:spLocks noGrp="1"/>
          </p:cNvSpPr>
          <p:nvPr>
            <p:ph type="ftr" sz="quarter" idx="10"/>
          </p:nvPr>
        </p:nvSpPr>
        <p:spPr/>
        <p:txBody>
          <a:bodyPr/>
          <a:lstStyle/>
          <a:p>
            <a:pPr>
              <a:defRPr/>
            </a:pPr>
            <a:r>
              <a:rPr lang="pt-PT" smtClean="0"/>
              <a:t>SM 14/15 – T8 - Computer Graphics</a:t>
            </a:r>
            <a:endParaRPr lang="pt-PT"/>
          </a:p>
        </p:txBody>
      </p:sp>
    </p:spTree>
    <p:extLst>
      <p:ext uri="{BB962C8B-B14F-4D97-AF65-F5344CB8AC3E}">
        <p14:creationId xmlns:p14="http://schemas.microsoft.com/office/powerpoint/2010/main" val="4136651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aight Connector 1"/>
          <p:cNvSpPr/>
          <p:nvPr/>
        </p:nvSpPr>
        <p:spPr>
          <a:xfrm>
            <a:off x="0" y="849122"/>
            <a:ext cx="9143433" cy="0"/>
          </a:xfrm>
          <a:prstGeom prst="line">
            <a:avLst/>
          </a:prstGeom>
          <a:noFill/>
          <a:ln w="0">
            <a:solidFill>
              <a:srgbClr val="000000"/>
            </a:solidFill>
            <a:prstDash val="solid"/>
          </a:ln>
        </p:spPr>
        <p:txBody>
          <a:bodyPr vert="horz" lIns="81639" tIns="40820" rIns="81639" bIns="40820" anchor="ctr" anchorCtr="1" compatLnSpc="0"/>
          <a:lstStyle/>
          <a:p>
            <a:pPr hangingPunct="0">
              <a:spcBef>
                <a:spcPts val="0"/>
              </a:spcBef>
              <a:spcAft>
                <a:spcPts val="0"/>
              </a:spcAft>
            </a:pPr>
            <a:endParaRPr lang="pt-PT" sz="1600">
              <a:latin typeface="Arial" pitchFamily="18"/>
              <a:ea typeface="SimSun" pitchFamily="2"/>
              <a:cs typeface="Tahoma" pitchFamily="2"/>
            </a:endParaRPr>
          </a:p>
        </p:txBody>
      </p:sp>
      <p:sp>
        <p:nvSpPr>
          <p:cNvPr id="3" name="TextBox 2"/>
          <p:cNvSpPr txBox="1"/>
          <p:nvPr/>
        </p:nvSpPr>
        <p:spPr>
          <a:xfrm>
            <a:off x="979654" y="97976"/>
            <a:ext cx="7020850" cy="649252"/>
          </a:xfrm>
          <a:prstGeom prst="rect">
            <a:avLst/>
          </a:prstGeom>
          <a:noFill/>
          <a:ln>
            <a:noFill/>
          </a:ln>
        </p:spPr>
        <p:txBody>
          <a:bodyPr vert="horz" lIns="81639" tIns="40820" rIns="81639" bIns="40820" compatLnSpc="0"/>
          <a:lstStyle/>
          <a:p>
            <a:pPr hangingPunct="0">
              <a:spcBef>
                <a:spcPts val="0"/>
              </a:spcBef>
              <a:spcAft>
                <a:spcPts val="0"/>
              </a:spcAft>
            </a:pPr>
            <a:r>
              <a:rPr lang="pt-PT" sz="4000">
                <a:latin typeface="Arial" pitchFamily="34"/>
                <a:ea typeface="SimSun" pitchFamily="2"/>
                <a:cs typeface="Tahoma" pitchFamily="2"/>
              </a:rPr>
              <a:t>Particle rendering</a:t>
            </a:r>
          </a:p>
        </p:txBody>
      </p:sp>
      <p:sp>
        <p:nvSpPr>
          <p:cNvPr id="4" name="Text Placeholder 3"/>
          <p:cNvSpPr txBox="1">
            <a:spLocks noGrp="1"/>
          </p:cNvSpPr>
          <p:nvPr>
            <p:ph type="body" idx="4294967295"/>
          </p:nvPr>
        </p:nvSpPr>
        <p:spPr>
          <a:xfrm>
            <a:off x="1315347" y="5379190"/>
            <a:ext cx="6635520" cy="1147049"/>
          </a:xfrm>
        </p:spPr>
        <p:txBody>
          <a:bodyPr wrap="square" lIns="81639" tIns="42452" rIns="81639" bIns="42452" anchor="t" anchorCtr="0">
            <a:spAutoFit/>
          </a:bodyPr>
          <a:lstStyle/>
          <a:p>
            <a:pPr marL="0" indent="0">
              <a:lnSpc>
                <a:spcPct val="90000"/>
              </a:lnSpc>
              <a:spcBef>
                <a:spcPts val="453"/>
              </a:spcBef>
              <a:spcAft>
                <a:spcPts val="0"/>
              </a:spcAft>
              <a:buNone/>
            </a:pPr>
            <a:r>
              <a:rPr lang="pt-PT" sz="1800">
                <a:solidFill>
                  <a:srgbClr val="000000"/>
                </a:solidFill>
                <a:latin typeface="Times New Roman" pitchFamily="18"/>
              </a:rPr>
              <a:t>Particles can obscure other objects behind them, can be transparent, and can cast shadows on other objects.  The objects may be polygons, curved surfaces, or other particles.</a:t>
            </a:r>
          </a:p>
          <a:p>
            <a:pPr marL="0" indent="0">
              <a:lnSpc>
                <a:spcPct val="90000"/>
              </a:lnSpc>
              <a:spcBef>
                <a:spcPts val="453"/>
              </a:spcBef>
              <a:spcAft>
                <a:spcPts val="0"/>
              </a:spcAft>
              <a:buNone/>
            </a:pPr>
            <a:endParaRPr lang="pt-PT" sz="1800">
              <a:solidFill>
                <a:srgbClr val="000000"/>
              </a:solidFill>
              <a:latin typeface="Times New Roman" pitchFamily="18"/>
            </a:endParaRPr>
          </a:p>
        </p:txBody>
      </p:sp>
      <p:pic>
        <p:nvPicPr>
          <p:cNvPr id="5" name="Picture 4"/>
          <p:cNvPicPr>
            <a:picLocks noChangeAspect="1"/>
          </p:cNvPicPr>
          <p:nvPr/>
        </p:nvPicPr>
        <p:blipFill>
          <a:blip r:embed="rId3">
            <a:lum/>
            <a:alphaModFix/>
          </a:blip>
          <a:srcRect/>
          <a:stretch>
            <a:fillRect/>
          </a:stretch>
        </p:blipFill>
        <p:spPr>
          <a:xfrm>
            <a:off x="1818236" y="1078059"/>
            <a:ext cx="5529164" cy="4147309"/>
          </a:xfrm>
          <a:prstGeom prst="rect">
            <a:avLst/>
          </a:prstGeom>
          <a:noFill/>
          <a:ln>
            <a:noFill/>
          </a:ln>
        </p:spPr>
      </p:pic>
      <p:sp>
        <p:nvSpPr>
          <p:cNvPr id="6" name="Footer Placeholder 5"/>
          <p:cNvSpPr>
            <a:spLocks noGrp="1"/>
          </p:cNvSpPr>
          <p:nvPr>
            <p:ph type="ftr" sz="quarter" idx="10"/>
          </p:nvPr>
        </p:nvSpPr>
        <p:spPr/>
        <p:txBody>
          <a:bodyPr/>
          <a:lstStyle/>
          <a:p>
            <a:pPr>
              <a:defRPr/>
            </a:pPr>
            <a:r>
              <a:rPr lang="pt-PT" smtClean="0"/>
              <a:t>SM 14/15 – T8 - Computer Graphics</a:t>
            </a:r>
            <a:endParaRPr lang="pt-PT"/>
          </a:p>
        </p:txBody>
      </p:sp>
    </p:spTree>
    <p:extLst>
      <p:ext uri="{BB962C8B-B14F-4D97-AF65-F5344CB8AC3E}">
        <p14:creationId xmlns:p14="http://schemas.microsoft.com/office/powerpoint/2010/main" val="1079562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Physics</a:t>
            </a:r>
            <a:endParaRPr lang="en-US"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2936583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Why do we need physics?</a:t>
            </a:r>
            <a:endParaRPr lang="en-US"/>
          </a:p>
        </p:txBody>
      </p:sp>
      <p:sp>
        <p:nvSpPr>
          <p:cNvPr id="3" name="Content Placeholder 2"/>
          <p:cNvSpPr>
            <a:spLocks noGrp="1"/>
          </p:cNvSpPr>
          <p:nvPr>
            <p:ph idx="1"/>
          </p:nvPr>
        </p:nvSpPr>
        <p:spPr/>
        <p:txBody>
          <a:bodyPr/>
          <a:lstStyle/>
          <a:p>
            <a:r>
              <a:rPr lang="en-US" smtClean="0"/>
              <a:t>How do objects move?</a:t>
            </a:r>
          </a:p>
          <a:p>
            <a:r>
              <a:rPr lang="en-US" smtClean="0"/>
              <a:t>How much energy do they have?</a:t>
            </a:r>
          </a:p>
          <a:p>
            <a:r>
              <a:rPr lang="en-US" smtClean="0"/>
              <a:t>How do they stop by themselves?</a:t>
            </a:r>
          </a:p>
          <a:p>
            <a:r>
              <a:rPr lang="en-US" smtClean="0"/>
              <a:t>How do they float?</a:t>
            </a:r>
          </a:p>
          <a:p>
            <a:r>
              <a:rPr lang="en-US" smtClean="0"/>
              <a:t>How do they fly?</a:t>
            </a:r>
          </a:p>
          <a:p>
            <a:pPr marL="0" indent="0">
              <a:buNone/>
            </a:pPr>
            <a:r>
              <a:rPr lang="en-US" smtClean="0"/>
              <a:t>And that only involves movement… (Heat? Electricity? Wind? Light? Sound?)</a:t>
            </a:r>
            <a:endParaRPr lang="en-US"/>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spTree>
    <p:extLst>
      <p:ext uri="{BB962C8B-B14F-4D97-AF65-F5344CB8AC3E}">
        <p14:creationId xmlns:p14="http://schemas.microsoft.com/office/powerpoint/2010/main" val="328342222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Pipeline</a:t>
            </a:r>
            <a:endParaRPr lang="en-US" dirty="0"/>
          </a:p>
        </p:txBody>
      </p:sp>
      <p:pic>
        <p:nvPicPr>
          <p:cNvPr id="4" name="Picture 3"/>
          <p:cNvPicPr>
            <a:picLocks noChangeAspect="1"/>
          </p:cNvPicPr>
          <p:nvPr/>
        </p:nvPicPr>
        <p:blipFill>
          <a:blip r:embed="rId3">
            <a:lum/>
            <a:alphaModFix/>
          </a:blip>
          <a:srcRect/>
          <a:stretch>
            <a:fillRect/>
          </a:stretch>
        </p:blipFill>
        <p:spPr>
          <a:xfrm>
            <a:off x="0" y="1196752"/>
            <a:ext cx="9143107" cy="3051288"/>
          </a:xfrm>
          <a:prstGeom prst="rect">
            <a:avLst/>
          </a:prstGeom>
          <a:noFill/>
          <a:ln>
            <a:noFill/>
          </a:ln>
        </p:spPr>
      </p:pic>
      <p:sp>
        <p:nvSpPr>
          <p:cNvPr id="5" name="TextBox 4"/>
          <p:cNvSpPr txBox="1"/>
          <p:nvPr/>
        </p:nvSpPr>
        <p:spPr>
          <a:xfrm>
            <a:off x="261241" y="3409552"/>
            <a:ext cx="3102236" cy="2652853"/>
          </a:xfrm>
          <a:prstGeom prst="rect">
            <a:avLst/>
          </a:prstGeom>
          <a:noFill/>
          <a:ln>
            <a:noFill/>
          </a:ln>
        </p:spPr>
        <p:txBody>
          <a:bodyPr vert="horz" lIns="81639" tIns="40820" rIns="81639" bIns="40820" compatLnSpc="0"/>
          <a:lstStyle/>
          <a:p>
            <a:pPr algn="l" hangingPunct="0">
              <a:spcBef>
                <a:spcPts val="0"/>
              </a:spcBef>
              <a:spcAft>
                <a:spcPts val="0"/>
              </a:spcAft>
            </a:pPr>
            <a:r>
              <a:rPr lang="pt-PT" sz="2000" dirty="0">
                <a:latin typeface="Arial" pitchFamily="34"/>
                <a:ea typeface="MS Gothic" pitchFamily="2"/>
                <a:cs typeface="Tahoma" pitchFamily="2"/>
              </a:rPr>
              <a:t>. </a:t>
            </a:r>
            <a:r>
              <a:rPr lang="pt-PT" sz="2000" b="1" dirty="0" err="1">
                <a:latin typeface="Arial" pitchFamily="34"/>
                <a:ea typeface="MS Gothic" pitchFamily="2"/>
                <a:cs typeface="Tahoma" pitchFamily="2"/>
              </a:rPr>
              <a:t>collision</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detection</a:t>
            </a:r>
            <a:endParaRPr lang="pt-PT" sz="2000" dirty="0">
              <a:latin typeface="Arial" pitchFamily="34"/>
              <a:ea typeface="MS Gothic" pitchFamily="2"/>
              <a:cs typeface="Tahoma" pitchFamily="2"/>
            </a:endParaRPr>
          </a:p>
          <a:p>
            <a:pPr algn="l" hangingPunct="0">
              <a:spcBef>
                <a:spcPts val="0"/>
              </a:spcBef>
              <a:spcAft>
                <a:spcPts val="0"/>
              </a:spcAft>
            </a:pPr>
            <a:r>
              <a:rPr lang="pt-PT" sz="2000" dirty="0">
                <a:latin typeface="Arial" pitchFamily="34"/>
                <a:ea typeface="MS Gothic" pitchFamily="2"/>
                <a:cs typeface="Tahoma" pitchFamily="2"/>
              </a:rPr>
              <a:t>. </a:t>
            </a:r>
            <a:r>
              <a:rPr lang="pt-PT" sz="2000" b="1" dirty="0" err="1">
                <a:latin typeface="Arial" pitchFamily="34"/>
                <a:ea typeface="MS Gothic" pitchFamily="2"/>
                <a:cs typeface="Tahoma" pitchFamily="2"/>
              </a:rPr>
              <a:t>animation</a:t>
            </a:r>
            <a:r>
              <a:rPr lang="pt-PT" sz="2000" dirty="0">
                <a:latin typeface="Arial" pitchFamily="34"/>
                <a:ea typeface="MS Gothic" pitchFamily="2"/>
                <a:cs typeface="Tahoma" pitchFamily="2"/>
              </a:rPr>
              <a:t> global </a:t>
            </a:r>
            <a:br>
              <a:rPr lang="pt-PT" sz="2000" dirty="0">
                <a:latin typeface="Arial" pitchFamily="34"/>
                <a:ea typeface="MS Gothic" pitchFamily="2"/>
                <a:cs typeface="Tahoma" pitchFamily="2"/>
              </a:rPr>
            </a:b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acceleration</a:t>
            </a:r>
            <a:endParaRPr lang="pt-PT" sz="2000" dirty="0">
              <a:latin typeface="Arial" pitchFamily="34"/>
              <a:ea typeface="MS Gothic" pitchFamily="2"/>
              <a:cs typeface="Tahoma" pitchFamily="2"/>
            </a:endParaRPr>
          </a:p>
          <a:p>
            <a:pPr algn="l" hangingPunct="0">
              <a:spcBef>
                <a:spcPts val="0"/>
              </a:spcBef>
              <a:spcAft>
                <a:spcPts val="0"/>
              </a:spcAft>
            </a:pPr>
            <a:r>
              <a:rPr lang="pt-PT" sz="2000" dirty="0">
                <a:latin typeface="Arial" pitchFamily="34"/>
                <a:ea typeface="MS Gothic" pitchFamily="2"/>
                <a:cs typeface="Tahoma" pitchFamily="2"/>
              </a:rPr>
              <a:t>. </a:t>
            </a:r>
            <a:r>
              <a:rPr lang="pt-PT" sz="2000" b="1" dirty="0" err="1">
                <a:latin typeface="Arial" pitchFamily="34"/>
                <a:ea typeface="MS Gothic" pitchFamily="2"/>
                <a:cs typeface="Tahoma" pitchFamily="2"/>
              </a:rPr>
              <a:t>physics</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simulation</a:t>
            </a:r>
            <a:endParaRPr lang="pt-PT" sz="2000" dirty="0">
              <a:latin typeface="Arial" pitchFamily="34"/>
              <a:ea typeface="MS Gothic" pitchFamily="2"/>
              <a:cs typeface="Tahoma" pitchFamily="2"/>
            </a:endParaRPr>
          </a:p>
          <a:p>
            <a:pPr algn="l" hangingPunct="0">
              <a:spcBef>
                <a:spcPts val="0"/>
              </a:spcBef>
              <a:spcAft>
                <a:spcPts val="0"/>
              </a:spcAft>
            </a:pPr>
            <a:endParaRPr lang="pt-PT" sz="2000" dirty="0">
              <a:latin typeface="Arial" pitchFamily="34"/>
              <a:ea typeface="MS Gothic" pitchFamily="2"/>
              <a:cs typeface="Tahoma" pitchFamily="2"/>
            </a:endParaRPr>
          </a:p>
          <a:p>
            <a:pPr algn="l" hangingPunct="0">
              <a:spcBef>
                <a:spcPts val="0"/>
              </a:spcBef>
              <a:spcAft>
                <a:spcPts val="0"/>
              </a:spcAft>
            </a:pPr>
            <a:endParaRPr lang="pt-PT" sz="2000" dirty="0">
              <a:latin typeface="Arial" pitchFamily="34"/>
              <a:ea typeface="MS Gothic" pitchFamily="2"/>
              <a:cs typeface="Tahoma" pitchFamily="2"/>
            </a:endParaRPr>
          </a:p>
          <a:p>
            <a:pPr algn="l" hangingPunct="0">
              <a:spcBef>
                <a:spcPts val="0"/>
              </a:spcBef>
              <a:spcAft>
                <a:spcPts val="0"/>
              </a:spcAft>
            </a:pPr>
            <a:endParaRPr lang="pt-PT" sz="2000" dirty="0">
              <a:latin typeface="Arial" pitchFamily="34"/>
              <a:ea typeface="MS Gothic" pitchFamily="2"/>
              <a:cs typeface="Tahoma" pitchFamily="2"/>
            </a:endParaRPr>
          </a:p>
          <a:p>
            <a:pPr algn="l" hangingPunct="0">
              <a:spcBef>
                <a:spcPts val="0"/>
              </a:spcBef>
              <a:spcAft>
                <a:spcPts val="0"/>
              </a:spcAft>
            </a:pPr>
            <a:endParaRPr lang="pt-PT" sz="2000" dirty="0">
              <a:latin typeface="Arial" pitchFamily="34"/>
              <a:ea typeface="MS Gothic" pitchFamily="2"/>
              <a:cs typeface="Tahoma" pitchFamily="2"/>
            </a:endParaRPr>
          </a:p>
          <a:p>
            <a:pPr algn="l" hangingPunct="0">
              <a:spcBef>
                <a:spcPts val="0"/>
              </a:spcBef>
              <a:spcAft>
                <a:spcPts val="0"/>
              </a:spcAft>
            </a:pPr>
            <a:r>
              <a:rPr lang="pt-PT" sz="2000" b="1" dirty="0" err="1">
                <a:solidFill>
                  <a:srgbClr val="0000FF"/>
                </a:solidFill>
                <a:latin typeface="Arial" pitchFamily="34"/>
                <a:ea typeface="MS Gothic" pitchFamily="2"/>
                <a:cs typeface="Tahoma" pitchFamily="2"/>
              </a:rPr>
              <a:t>process</a:t>
            </a:r>
            <a:r>
              <a:rPr lang="pt-PT" sz="2000" b="1" dirty="0">
                <a:solidFill>
                  <a:srgbClr val="0000FF"/>
                </a:solidFill>
                <a:latin typeface="Arial" pitchFamily="34"/>
                <a:ea typeface="MS Gothic" pitchFamily="2"/>
                <a:cs typeface="Tahoma" pitchFamily="2"/>
              </a:rPr>
              <a:t> </a:t>
            </a:r>
            <a:r>
              <a:rPr lang="pt-PT" sz="2000" b="1" dirty="0" err="1">
                <a:solidFill>
                  <a:srgbClr val="0000FF"/>
                </a:solidFill>
                <a:latin typeface="Arial" pitchFamily="34"/>
                <a:ea typeface="MS Gothic" pitchFamily="2"/>
                <a:cs typeface="Tahoma" pitchFamily="2"/>
              </a:rPr>
              <a:t>on</a:t>
            </a:r>
            <a:r>
              <a:rPr lang="pt-PT" sz="2000" b="1" dirty="0">
                <a:solidFill>
                  <a:srgbClr val="0000FF"/>
                </a:solidFill>
                <a:latin typeface="Arial" pitchFamily="34"/>
                <a:ea typeface="MS Gothic" pitchFamily="2"/>
                <a:cs typeface="Tahoma" pitchFamily="2"/>
              </a:rPr>
              <a:t> CPU </a:t>
            </a:r>
            <a:r>
              <a:rPr lang="pt-PT" sz="2000" b="1" dirty="0" err="1">
                <a:solidFill>
                  <a:srgbClr val="0000FF"/>
                </a:solidFill>
                <a:latin typeface="Arial" pitchFamily="34"/>
                <a:ea typeface="MS Gothic" pitchFamily="2"/>
                <a:cs typeface="Tahoma" pitchFamily="2"/>
              </a:rPr>
              <a:t>or</a:t>
            </a:r>
            <a:r>
              <a:rPr lang="pt-PT" sz="2000" b="1" dirty="0">
                <a:solidFill>
                  <a:srgbClr val="0000FF"/>
                </a:solidFill>
                <a:latin typeface="Arial" pitchFamily="34"/>
                <a:ea typeface="MS Gothic" pitchFamily="2"/>
                <a:cs typeface="Tahoma" pitchFamily="2"/>
              </a:rPr>
              <a:t> GPU</a:t>
            </a:r>
          </a:p>
        </p:txBody>
      </p:sp>
      <p:sp>
        <p:nvSpPr>
          <p:cNvPr id="6" name="TextBox 5"/>
          <p:cNvSpPr txBox="1"/>
          <p:nvPr/>
        </p:nvSpPr>
        <p:spPr>
          <a:xfrm>
            <a:off x="3526753" y="3409879"/>
            <a:ext cx="3102236" cy="2644688"/>
          </a:xfrm>
          <a:prstGeom prst="rect">
            <a:avLst/>
          </a:prstGeom>
          <a:noFill/>
          <a:ln>
            <a:noFill/>
          </a:ln>
        </p:spPr>
        <p:txBody>
          <a:bodyPr vert="horz" lIns="81639" tIns="40820" rIns="81639" bIns="40820" compatLnSpc="0"/>
          <a:lstStyle/>
          <a:p>
            <a:pPr algn="l" hangingPunct="0">
              <a:spcBef>
                <a:spcPts val="0"/>
              </a:spcBef>
              <a:spcAft>
                <a:spcPts val="0"/>
              </a:spcAft>
            </a:pPr>
            <a:r>
              <a:rPr lang="pt-PT" sz="2000" dirty="0">
                <a:latin typeface="Arial" pitchFamily="34"/>
                <a:ea typeface="MS Gothic" pitchFamily="2"/>
                <a:cs typeface="Tahoma" pitchFamily="2"/>
              </a:rPr>
              <a:t>. </a:t>
            </a:r>
            <a:r>
              <a:rPr lang="pt-PT" sz="2000" b="1" dirty="0" err="1">
                <a:latin typeface="Arial" pitchFamily="34"/>
                <a:ea typeface="MS Gothic" pitchFamily="2"/>
                <a:cs typeface="Tahoma" pitchFamily="2"/>
              </a:rPr>
              <a:t>transformation</a:t>
            </a:r>
            <a:endParaRPr lang="pt-PT" sz="2000" b="1" dirty="0">
              <a:latin typeface="Arial" pitchFamily="34"/>
              <a:ea typeface="MS Gothic" pitchFamily="2"/>
              <a:cs typeface="Tahoma" pitchFamily="2"/>
            </a:endParaRPr>
          </a:p>
          <a:p>
            <a:pPr algn="l" hangingPunct="0">
              <a:spcBef>
                <a:spcPts val="0"/>
              </a:spcBef>
              <a:spcAft>
                <a:spcPts val="0"/>
              </a:spcAft>
            </a:pPr>
            <a:r>
              <a:rPr lang="pt-PT" sz="2000" dirty="0">
                <a:latin typeface="Arial" pitchFamily="34"/>
                <a:ea typeface="MS Gothic" pitchFamily="2"/>
                <a:cs typeface="Tahoma" pitchFamily="2"/>
              </a:rPr>
              <a:t>. </a:t>
            </a:r>
            <a:r>
              <a:rPr lang="pt-PT" sz="2000" b="1" dirty="0" err="1">
                <a:latin typeface="Arial" pitchFamily="34"/>
                <a:ea typeface="MS Gothic" pitchFamily="2"/>
                <a:cs typeface="Tahoma" pitchFamily="2"/>
              </a:rPr>
              <a:t>projection</a:t>
            </a:r>
            <a:endParaRPr lang="pt-PT" sz="2000" b="1" dirty="0">
              <a:latin typeface="Arial" pitchFamily="34"/>
              <a:ea typeface="MS Gothic" pitchFamily="2"/>
              <a:cs typeface="Tahoma" pitchFamily="2"/>
            </a:endParaRPr>
          </a:p>
          <a:p>
            <a:pPr algn="l" hangingPunct="0">
              <a:spcBef>
                <a:spcPts val="0"/>
              </a:spcBef>
              <a:spcAft>
                <a:spcPts val="0"/>
              </a:spcAft>
            </a:pPr>
            <a:endParaRPr lang="pt-PT" sz="2000" dirty="0">
              <a:latin typeface="Arial" pitchFamily="34"/>
              <a:ea typeface="MS Gothic" pitchFamily="2"/>
              <a:cs typeface="Tahoma" pitchFamily="2"/>
            </a:endParaRPr>
          </a:p>
          <a:p>
            <a:pPr algn="l" hangingPunct="0">
              <a:spcBef>
                <a:spcPts val="0"/>
              </a:spcBef>
              <a:spcAft>
                <a:spcPts val="0"/>
              </a:spcAft>
            </a:pPr>
            <a:r>
              <a:rPr lang="pt-PT" sz="2000" dirty="0">
                <a:latin typeface="Arial" pitchFamily="34"/>
                <a:ea typeface="MS Gothic" pitchFamily="2"/>
                <a:cs typeface="Tahoma" pitchFamily="2"/>
              </a:rPr>
              <a:t>Computes:</a:t>
            </a:r>
          </a:p>
          <a:p>
            <a:pPr algn="l" hangingPunct="0">
              <a:spcBef>
                <a:spcPts val="0"/>
              </a:spcBef>
              <a:spcAft>
                <a:spcPts val="0"/>
              </a:spcAft>
            </a:pP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what</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is</a:t>
            </a:r>
            <a:r>
              <a:rPr lang="pt-PT" sz="2000" dirty="0">
                <a:latin typeface="Arial" pitchFamily="34"/>
                <a:ea typeface="MS Gothic" pitchFamily="2"/>
                <a:cs typeface="Tahoma" pitchFamily="2"/>
              </a:rPr>
              <a:t> to </a:t>
            </a:r>
            <a:r>
              <a:rPr lang="pt-PT" sz="2000" dirty="0" err="1">
                <a:latin typeface="Arial" pitchFamily="34"/>
                <a:ea typeface="MS Gothic" pitchFamily="2"/>
                <a:cs typeface="Tahoma" pitchFamily="2"/>
              </a:rPr>
              <a:t>be</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drawn</a:t>
            </a:r>
            <a:endParaRPr lang="pt-PT" sz="2000" dirty="0">
              <a:latin typeface="Arial" pitchFamily="34"/>
              <a:ea typeface="MS Gothic" pitchFamily="2"/>
              <a:cs typeface="Tahoma" pitchFamily="2"/>
            </a:endParaRPr>
          </a:p>
          <a:p>
            <a:pPr algn="l" hangingPunct="0">
              <a:spcBef>
                <a:spcPts val="0"/>
              </a:spcBef>
              <a:spcAft>
                <a:spcPts val="0"/>
              </a:spcAft>
            </a:pP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how</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should</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be</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drawn</a:t>
            </a:r>
            <a:endParaRPr lang="pt-PT" sz="2000" dirty="0">
              <a:latin typeface="Arial" pitchFamily="34"/>
              <a:ea typeface="MS Gothic" pitchFamily="2"/>
              <a:cs typeface="Tahoma" pitchFamily="2"/>
            </a:endParaRPr>
          </a:p>
          <a:p>
            <a:pPr algn="l" hangingPunct="0">
              <a:spcBef>
                <a:spcPts val="0"/>
              </a:spcBef>
              <a:spcAft>
                <a:spcPts val="0"/>
              </a:spcAft>
            </a:pP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where</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should</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be</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drawn</a:t>
            </a:r>
            <a:r>
              <a:rPr lang="pt-PT" sz="2000" dirty="0">
                <a:latin typeface="Arial" pitchFamily="34"/>
                <a:ea typeface="MS Gothic" pitchFamily="2"/>
                <a:cs typeface="Tahoma" pitchFamily="2"/>
              </a:rPr>
              <a:t/>
            </a:r>
            <a:br>
              <a:rPr lang="pt-PT" sz="2000" dirty="0">
                <a:latin typeface="Arial" pitchFamily="34"/>
                <a:ea typeface="MS Gothic" pitchFamily="2"/>
                <a:cs typeface="Tahoma" pitchFamily="2"/>
              </a:rPr>
            </a:br>
            <a:endParaRPr lang="pt-PT" sz="2000" dirty="0">
              <a:latin typeface="Arial" pitchFamily="34"/>
              <a:ea typeface="MS Gothic" pitchFamily="2"/>
              <a:cs typeface="Tahoma" pitchFamily="2"/>
            </a:endParaRPr>
          </a:p>
          <a:p>
            <a:pPr algn="l" hangingPunct="0">
              <a:spcBef>
                <a:spcPts val="0"/>
              </a:spcBef>
              <a:spcAft>
                <a:spcPts val="0"/>
              </a:spcAft>
            </a:pPr>
            <a:r>
              <a:rPr lang="pt-PT" sz="2000" b="1" dirty="0" err="1">
                <a:solidFill>
                  <a:srgbClr val="0000FF"/>
                </a:solidFill>
                <a:latin typeface="Arial" pitchFamily="34"/>
                <a:ea typeface="MS Gothic" pitchFamily="2"/>
                <a:cs typeface="Tahoma" pitchFamily="2"/>
              </a:rPr>
              <a:t>process</a:t>
            </a:r>
            <a:r>
              <a:rPr lang="pt-PT" sz="2000" b="1" dirty="0">
                <a:solidFill>
                  <a:srgbClr val="0000FF"/>
                </a:solidFill>
                <a:latin typeface="Arial" pitchFamily="34"/>
                <a:ea typeface="MS Gothic" pitchFamily="2"/>
                <a:cs typeface="Tahoma" pitchFamily="2"/>
              </a:rPr>
              <a:t> </a:t>
            </a:r>
            <a:r>
              <a:rPr lang="pt-PT" sz="2000" b="1" dirty="0" err="1">
                <a:solidFill>
                  <a:srgbClr val="0000FF"/>
                </a:solidFill>
                <a:latin typeface="Arial" pitchFamily="34"/>
                <a:ea typeface="MS Gothic" pitchFamily="2"/>
                <a:cs typeface="Tahoma" pitchFamily="2"/>
              </a:rPr>
              <a:t>on</a:t>
            </a:r>
            <a:r>
              <a:rPr lang="pt-PT" sz="2000" b="1" dirty="0">
                <a:solidFill>
                  <a:srgbClr val="0000FF"/>
                </a:solidFill>
                <a:latin typeface="Arial" pitchFamily="34"/>
                <a:ea typeface="MS Gothic" pitchFamily="2"/>
                <a:cs typeface="Tahoma" pitchFamily="2"/>
              </a:rPr>
              <a:t> GPU</a:t>
            </a:r>
          </a:p>
        </p:txBody>
      </p:sp>
      <p:sp>
        <p:nvSpPr>
          <p:cNvPr id="7" name="TextBox 6"/>
          <p:cNvSpPr txBox="1"/>
          <p:nvPr/>
        </p:nvSpPr>
        <p:spPr>
          <a:xfrm>
            <a:off x="6628989" y="3409878"/>
            <a:ext cx="2351169" cy="2643383"/>
          </a:xfrm>
          <a:prstGeom prst="rect">
            <a:avLst/>
          </a:prstGeom>
          <a:noFill/>
          <a:ln>
            <a:noFill/>
          </a:ln>
        </p:spPr>
        <p:txBody>
          <a:bodyPr vert="horz" lIns="81639" tIns="40820" rIns="81639" bIns="40820" compatLnSpc="0"/>
          <a:lstStyle/>
          <a:p>
            <a:pPr algn="l" hangingPunct="0">
              <a:spcBef>
                <a:spcPts val="0"/>
              </a:spcBef>
              <a:spcAft>
                <a:spcPts val="0"/>
              </a:spcAft>
            </a:pPr>
            <a:r>
              <a:rPr lang="pt-PT" sz="2000" dirty="0">
                <a:latin typeface="Arial" pitchFamily="34"/>
                <a:ea typeface="MS Gothic" pitchFamily="2"/>
                <a:cs typeface="Tahoma" pitchFamily="2"/>
              </a:rPr>
              <a:t>. </a:t>
            </a:r>
            <a:r>
              <a:rPr lang="pt-PT" sz="2000" b="1" dirty="0" err="1">
                <a:latin typeface="Arial" pitchFamily="34"/>
                <a:ea typeface="MS Gothic" pitchFamily="2"/>
                <a:cs typeface="Tahoma" pitchFamily="2"/>
              </a:rPr>
              <a:t>draws</a:t>
            </a:r>
            <a:r>
              <a:rPr lang="pt-PT" sz="2000" b="1" dirty="0">
                <a:latin typeface="Arial" pitchFamily="34"/>
                <a:ea typeface="MS Gothic" pitchFamily="2"/>
                <a:cs typeface="Tahoma" pitchFamily="2"/>
              </a:rPr>
              <a:t> </a:t>
            </a:r>
            <a:r>
              <a:rPr lang="pt-PT" sz="2000" dirty="0" err="1">
                <a:latin typeface="Arial" pitchFamily="34"/>
                <a:ea typeface="MS Gothic" pitchFamily="2"/>
                <a:cs typeface="Tahoma" pitchFamily="2"/>
              </a:rPr>
              <a:t>images</a:t>
            </a:r>
            <a:r>
              <a:rPr lang="pt-PT" sz="2000" dirty="0">
                <a:latin typeface="Arial" pitchFamily="34"/>
                <a:ea typeface="MS Gothic" pitchFamily="2"/>
                <a:cs typeface="Tahoma" pitchFamily="2"/>
              </a:rPr>
              <a:t> </a:t>
            </a:r>
            <a:br>
              <a:rPr lang="pt-PT" sz="2000" dirty="0">
                <a:latin typeface="Arial" pitchFamily="34"/>
                <a:ea typeface="MS Gothic" pitchFamily="2"/>
                <a:cs typeface="Tahoma" pitchFamily="2"/>
              </a:rPr>
            </a:br>
            <a:r>
              <a:rPr lang="pt-PT" sz="2000" dirty="0" err="1">
                <a:latin typeface="Arial" pitchFamily="34"/>
                <a:ea typeface="MS Gothic" pitchFamily="2"/>
                <a:cs typeface="Tahoma" pitchFamily="2"/>
              </a:rPr>
              <a:t>generated</a:t>
            </a:r>
            <a:r>
              <a:rPr lang="pt-PT" sz="2000" dirty="0">
                <a:latin typeface="Arial" pitchFamily="34"/>
                <a:ea typeface="MS Gothic" pitchFamily="2"/>
                <a:cs typeface="Tahoma" pitchFamily="2"/>
              </a:rPr>
              <a:t> </a:t>
            </a:r>
            <a:r>
              <a:rPr lang="pt-PT" sz="2000" dirty="0" err="1">
                <a:latin typeface="Arial" pitchFamily="34"/>
                <a:ea typeface="MS Gothic" pitchFamily="2"/>
                <a:cs typeface="Tahoma" pitchFamily="2"/>
              </a:rPr>
              <a:t>by</a:t>
            </a:r>
            <a:endParaRPr lang="pt-PT" sz="2000" dirty="0">
              <a:latin typeface="Arial" pitchFamily="34"/>
              <a:ea typeface="MS Gothic" pitchFamily="2"/>
              <a:cs typeface="Tahoma" pitchFamily="2"/>
            </a:endParaRPr>
          </a:p>
          <a:p>
            <a:pPr algn="l" hangingPunct="0">
              <a:spcBef>
                <a:spcPts val="0"/>
              </a:spcBef>
              <a:spcAft>
                <a:spcPts val="0"/>
              </a:spcAft>
            </a:pPr>
            <a:r>
              <a:rPr lang="pt-PT" sz="2000" b="1" dirty="0" err="1">
                <a:latin typeface="Arial" pitchFamily="34"/>
                <a:ea typeface="MS Gothic" pitchFamily="2"/>
                <a:cs typeface="Tahoma" pitchFamily="2"/>
              </a:rPr>
              <a:t>geometry</a:t>
            </a:r>
            <a:r>
              <a:rPr lang="pt-PT" sz="2000" b="1" dirty="0">
                <a:latin typeface="Arial" pitchFamily="34"/>
                <a:ea typeface="MS Gothic" pitchFamily="2"/>
                <a:cs typeface="Tahoma" pitchFamily="2"/>
              </a:rPr>
              <a:t> </a:t>
            </a:r>
            <a:r>
              <a:rPr lang="pt-PT" sz="2000" b="1" dirty="0" err="1">
                <a:latin typeface="Arial" pitchFamily="34"/>
                <a:ea typeface="MS Gothic" pitchFamily="2"/>
                <a:cs typeface="Tahoma" pitchFamily="2"/>
              </a:rPr>
              <a:t>stage</a:t>
            </a:r>
            <a:endParaRPr lang="pt-PT" sz="2000" b="1" dirty="0">
              <a:latin typeface="Arial" pitchFamily="34"/>
              <a:ea typeface="MS Gothic" pitchFamily="2"/>
              <a:cs typeface="Tahoma" pitchFamily="2"/>
            </a:endParaRPr>
          </a:p>
          <a:p>
            <a:pPr algn="l" hangingPunct="0">
              <a:spcBef>
                <a:spcPts val="0"/>
              </a:spcBef>
              <a:spcAft>
                <a:spcPts val="0"/>
              </a:spcAft>
            </a:pPr>
            <a:endParaRPr lang="pt-PT" sz="2000" dirty="0">
              <a:latin typeface="Arial" pitchFamily="34"/>
              <a:ea typeface="MS Gothic" pitchFamily="2"/>
              <a:cs typeface="Tahoma" pitchFamily="2"/>
            </a:endParaRPr>
          </a:p>
          <a:p>
            <a:pPr algn="l" hangingPunct="0">
              <a:spcBef>
                <a:spcPts val="0"/>
              </a:spcBef>
              <a:spcAft>
                <a:spcPts val="0"/>
              </a:spcAft>
            </a:pPr>
            <a:endParaRPr lang="pt-PT" sz="2000" dirty="0">
              <a:latin typeface="Arial" pitchFamily="34"/>
              <a:ea typeface="MS Gothic" pitchFamily="2"/>
              <a:cs typeface="Tahoma" pitchFamily="2"/>
            </a:endParaRPr>
          </a:p>
          <a:p>
            <a:pPr algn="l" hangingPunct="0">
              <a:spcBef>
                <a:spcPts val="0"/>
              </a:spcBef>
              <a:spcAft>
                <a:spcPts val="0"/>
              </a:spcAft>
            </a:pPr>
            <a:endParaRPr lang="pt-PT" sz="2000" dirty="0">
              <a:latin typeface="Arial" pitchFamily="34"/>
              <a:ea typeface="MS Gothic" pitchFamily="2"/>
              <a:cs typeface="Tahoma" pitchFamily="2"/>
            </a:endParaRPr>
          </a:p>
          <a:p>
            <a:pPr algn="l" hangingPunct="0">
              <a:spcBef>
                <a:spcPts val="0"/>
              </a:spcBef>
              <a:spcAft>
                <a:spcPts val="0"/>
              </a:spcAft>
            </a:pPr>
            <a:r>
              <a:rPr lang="pt-PT" sz="2000" dirty="0">
                <a:latin typeface="Arial" pitchFamily="34"/>
                <a:ea typeface="MS Gothic" pitchFamily="2"/>
                <a:cs typeface="Tahoma" pitchFamily="2"/>
              </a:rPr>
              <a:t/>
            </a:r>
            <a:br>
              <a:rPr lang="pt-PT" sz="2000" dirty="0">
                <a:latin typeface="Arial" pitchFamily="34"/>
                <a:ea typeface="MS Gothic" pitchFamily="2"/>
                <a:cs typeface="Tahoma" pitchFamily="2"/>
              </a:rPr>
            </a:br>
            <a:endParaRPr lang="pt-PT" sz="2000" dirty="0">
              <a:latin typeface="Arial" pitchFamily="34"/>
              <a:ea typeface="MS Gothic" pitchFamily="2"/>
              <a:cs typeface="Tahoma" pitchFamily="2"/>
            </a:endParaRPr>
          </a:p>
          <a:p>
            <a:pPr algn="l" hangingPunct="0">
              <a:spcBef>
                <a:spcPts val="0"/>
              </a:spcBef>
              <a:spcAft>
                <a:spcPts val="0"/>
              </a:spcAft>
            </a:pPr>
            <a:r>
              <a:rPr lang="pt-PT" sz="2000" b="1" dirty="0" err="1">
                <a:solidFill>
                  <a:srgbClr val="0000FF"/>
                </a:solidFill>
                <a:latin typeface="Arial" pitchFamily="34"/>
                <a:ea typeface="MS Gothic" pitchFamily="2"/>
                <a:cs typeface="Tahoma" pitchFamily="2"/>
              </a:rPr>
              <a:t>process</a:t>
            </a:r>
            <a:r>
              <a:rPr lang="pt-PT" sz="2000" b="1" dirty="0">
                <a:solidFill>
                  <a:srgbClr val="0000FF"/>
                </a:solidFill>
                <a:latin typeface="Arial" pitchFamily="34"/>
                <a:ea typeface="MS Gothic" pitchFamily="2"/>
                <a:cs typeface="Tahoma" pitchFamily="2"/>
              </a:rPr>
              <a:t> </a:t>
            </a:r>
            <a:r>
              <a:rPr lang="pt-PT" sz="2000" b="1" dirty="0" err="1">
                <a:solidFill>
                  <a:srgbClr val="0000FF"/>
                </a:solidFill>
                <a:latin typeface="Arial" pitchFamily="34"/>
                <a:ea typeface="MS Gothic" pitchFamily="2"/>
                <a:cs typeface="Tahoma" pitchFamily="2"/>
              </a:rPr>
              <a:t>on</a:t>
            </a:r>
            <a:r>
              <a:rPr lang="pt-PT" sz="2000" b="1" dirty="0">
                <a:solidFill>
                  <a:srgbClr val="0000FF"/>
                </a:solidFill>
                <a:latin typeface="Arial" pitchFamily="34"/>
                <a:ea typeface="MS Gothic" pitchFamily="2"/>
                <a:cs typeface="Tahoma" pitchFamily="2"/>
              </a:rPr>
              <a:t> GPU</a:t>
            </a:r>
          </a:p>
        </p:txBody>
      </p:sp>
      <p:sp>
        <p:nvSpPr>
          <p:cNvPr id="8" name="Footer Placeholder 7"/>
          <p:cNvSpPr>
            <a:spLocks noGrp="1"/>
          </p:cNvSpPr>
          <p:nvPr>
            <p:ph type="ftr" sz="quarter" idx="10"/>
          </p:nvPr>
        </p:nvSpPr>
        <p:spPr/>
        <p:txBody>
          <a:bodyPr/>
          <a:lstStyle/>
          <a:p>
            <a:pPr>
              <a:defRPr/>
            </a:pPr>
            <a:r>
              <a:rPr lang="pt-PT" smtClean="0"/>
              <a:t>SM 14/15 – T8 - Computer Graphics</a:t>
            </a:r>
            <a:endParaRPr lang="pt-PT"/>
          </a:p>
        </p:txBody>
      </p:sp>
      <p:sp>
        <p:nvSpPr>
          <p:cNvPr id="2" name="Oval 1"/>
          <p:cNvSpPr/>
          <p:nvPr/>
        </p:nvSpPr>
        <p:spPr bwMode="auto">
          <a:xfrm>
            <a:off x="15581" y="476672"/>
            <a:ext cx="2828227" cy="4970892"/>
          </a:xfrm>
          <a:prstGeom prst="ellipse">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657483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smtClean="0"/>
              <a:t>Motion</a:t>
            </a:r>
            <a:endParaRPr lang="en-US"/>
          </a:p>
        </p:txBody>
      </p:sp>
      <p:sp>
        <p:nvSpPr>
          <p:cNvPr id="8" name="Subtitle 7"/>
          <p:cNvSpPr>
            <a:spLocks noGrp="1"/>
          </p:cNvSpPr>
          <p:nvPr>
            <p:ph type="subTitle" idx="1"/>
          </p:nvPr>
        </p:nvSpPr>
        <p:spPr/>
        <p:txBody>
          <a:bodyPr/>
          <a:lstStyle/>
          <a:p>
            <a:endParaRPr lang="pt-PT"/>
          </a:p>
        </p:txBody>
      </p:sp>
    </p:spTree>
    <p:extLst>
      <p:ext uri="{BB962C8B-B14F-4D97-AF65-F5344CB8AC3E}">
        <p14:creationId xmlns:p14="http://schemas.microsoft.com/office/powerpoint/2010/main" val="413653782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basic law</a:t>
            </a:r>
            <a:endParaRPr lang="en-US"/>
          </a:p>
        </p:txBody>
      </p:sp>
      <p:sp>
        <p:nvSpPr>
          <p:cNvPr id="3" name="Content Placeholder 2"/>
          <p:cNvSpPr>
            <a:spLocks noGrp="1"/>
          </p:cNvSpPr>
          <p:nvPr>
            <p:ph idx="1"/>
          </p:nvPr>
        </p:nvSpPr>
        <p:spPr/>
        <p:txBody>
          <a:bodyPr>
            <a:normAutofit/>
          </a:bodyPr>
          <a:lstStyle/>
          <a:p>
            <a:r>
              <a:rPr lang="en-US" dirty="0" smtClean="0"/>
              <a:t>Newton’s second law</a:t>
            </a:r>
          </a:p>
          <a:p>
            <a:r>
              <a:rPr lang="en-US" dirty="0" smtClean="0"/>
              <a:t>Force (N) equals mass (kg) times acceleration (ms</a:t>
            </a:r>
            <a:r>
              <a:rPr lang="en-US" baseline="30000" dirty="0" smtClean="0"/>
              <a:t>-2</a:t>
            </a:r>
            <a:r>
              <a:rPr lang="en-US" dirty="0" smtClean="0"/>
              <a:t>)</a:t>
            </a:r>
          </a:p>
          <a:p>
            <a:r>
              <a:rPr lang="en-US" dirty="0" smtClean="0"/>
              <a:t>Means that accelerating an object requires an external force</a:t>
            </a:r>
          </a:p>
          <a:p>
            <a:r>
              <a:rPr lang="en-US" dirty="0" smtClean="0"/>
              <a:t>Also means that if we know this force, mass, and initial conditions we can predict object motion</a:t>
            </a:r>
          </a:p>
          <a:p>
            <a:pPr lvl="1"/>
            <a:endParaRPr lang="en-US" dirty="0" smtClean="0"/>
          </a:p>
          <a:p>
            <a:pPr lvl="1"/>
            <a:endParaRPr lang="en-US" dirty="0" smtClean="0"/>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mc:AlternateContent xmlns:mc="http://schemas.openxmlformats.org/markup-compatibility/2006" xmlns:a14="http://schemas.microsoft.com/office/drawing/2010/main">
        <mc:Choice Requires="a14">
          <p:sp>
            <p:nvSpPr>
              <p:cNvPr id="5" name="TextBox 4"/>
              <p:cNvSpPr txBox="1"/>
              <p:nvPr/>
            </p:nvSpPr>
            <p:spPr>
              <a:xfrm>
                <a:off x="5868143" y="1412776"/>
                <a:ext cx="2431493" cy="8516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pt-PT" sz="4400" b="0" i="1" smtClean="0">
                              <a:latin typeface="Cambria Math"/>
                            </a:rPr>
                          </m:ctrlPr>
                        </m:accPr>
                        <m:e>
                          <m:r>
                            <a:rPr lang="pt-PT" sz="4400" b="0" i="1" smtClean="0">
                              <a:latin typeface="Cambria Math"/>
                            </a:rPr>
                            <m:t>𝐹</m:t>
                          </m:r>
                        </m:e>
                      </m:acc>
                      <m:r>
                        <a:rPr lang="pt-PT" sz="4400" b="0" i="1" smtClean="0">
                          <a:latin typeface="Cambria Math"/>
                        </a:rPr>
                        <m:t>=</m:t>
                      </m:r>
                      <m:r>
                        <a:rPr lang="pt-PT" sz="4400" b="0" i="1" smtClean="0">
                          <a:latin typeface="Cambria Math"/>
                        </a:rPr>
                        <m:t>𝑚</m:t>
                      </m:r>
                      <m:r>
                        <a:rPr lang="pt-PT" sz="4400" b="0" i="1" smtClean="0">
                          <a:latin typeface="Cambria Math"/>
                        </a:rPr>
                        <m:t>.</m:t>
                      </m:r>
                      <m:acc>
                        <m:accPr>
                          <m:chr m:val="⃗"/>
                          <m:ctrlPr>
                            <a:rPr lang="pt-PT" sz="4400" b="0" i="1" smtClean="0">
                              <a:latin typeface="Cambria Math"/>
                            </a:rPr>
                          </m:ctrlPr>
                        </m:accPr>
                        <m:e>
                          <m:r>
                            <a:rPr lang="pt-PT" sz="4400" b="0" i="1" smtClean="0">
                              <a:latin typeface="Cambria Math"/>
                            </a:rPr>
                            <m:t>𝑎</m:t>
                          </m:r>
                        </m:e>
                      </m:acc>
                    </m:oMath>
                  </m:oMathPara>
                </a14:m>
                <a:endParaRPr lang="pt-PT" sz="4400" dirty="0"/>
              </a:p>
            </p:txBody>
          </p:sp>
        </mc:Choice>
        <mc:Fallback xmlns="">
          <p:sp>
            <p:nvSpPr>
              <p:cNvPr id="5" name="TextBox 4"/>
              <p:cNvSpPr txBox="1">
                <a:spLocks noRot="1" noChangeAspect="1" noMove="1" noResize="1" noEditPoints="1" noAdjustHandles="1" noChangeArrowheads="1" noChangeShapeType="1" noTextEdit="1"/>
              </p:cNvSpPr>
              <p:nvPr/>
            </p:nvSpPr>
            <p:spPr>
              <a:xfrm>
                <a:off x="5868143" y="1412776"/>
                <a:ext cx="2431493" cy="851643"/>
              </a:xfrm>
              <a:prstGeom prst="rect">
                <a:avLst/>
              </a:prstGeom>
              <a:blipFill rotWithShape="1">
                <a:blip r:embed="rId2"/>
                <a:stretch>
                  <a:fillRect/>
                </a:stretch>
              </a:blipFill>
            </p:spPr>
            <p:txBody>
              <a:bodyPr/>
              <a:lstStyle/>
              <a:p>
                <a:r>
                  <a:rPr lang="pt-PT">
                    <a:noFill/>
                  </a:rPr>
                  <a:t> </a:t>
                </a:r>
              </a:p>
            </p:txBody>
          </p:sp>
        </mc:Fallback>
      </mc:AlternateContent>
    </p:spTree>
    <p:extLst>
      <p:ext uri="{BB962C8B-B14F-4D97-AF65-F5344CB8AC3E}">
        <p14:creationId xmlns:p14="http://schemas.microsoft.com/office/powerpoint/2010/main" val="254041797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Position and velocity</a:t>
            </a:r>
            <a:endParaRPr lang="en-US"/>
          </a:p>
        </p:txBody>
      </p:sp>
      <p:sp>
        <p:nvSpPr>
          <p:cNvPr id="3" name="Content Placeholder 2"/>
          <p:cNvSpPr>
            <a:spLocks noGrp="1"/>
          </p:cNvSpPr>
          <p:nvPr>
            <p:ph sz="half" idx="1"/>
          </p:nvPr>
        </p:nvSpPr>
        <p:spPr/>
        <p:txBody>
          <a:bodyPr/>
          <a:lstStyle/>
          <a:p>
            <a:r>
              <a:rPr lang="en-US" smtClean="0"/>
              <a:t>If we know acceleration</a:t>
            </a:r>
          </a:p>
          <a:p>
            <a:r>
              <a:rPr lang="en-US" smtClean="0"/>
              <a:t>We can integrate it over time to obtain velocity</a:t>
            </a:r>
          </a:p>
          <a:p>
            <a:r>
              <a:rPr lang="en-US" smtClean="0"/>
              <a:t>And integrate it again to obtain position </a:t>
            </a:r>
          </a:p>
          <a:p>
            <a:pPr marL="0" indent="0">
              <a:buNone/>
            </a:pPr>
            <a:r>
              <a:rPr lang="en-US" smtClean="0"/>
              <a:t>We can predict motion!</a:t>
            </a:r>
            <a:endParaRPr lang="en-US"/>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mc:AlternateContent xmlns:mc="http://schemas.openxmlformats.org/markup-compatibility/2006" xmlns:a14="http://schemas.microsoft.com/office/drawing/2010/main">
        <mc:Choice Requires="a14">
          <p:sp>
            <p:nvSpPr>
              <p:cNvPr id="6" name="TextBox 5"/>
              <p:cNvSpPr txBox="1"/>
              <p:nvPr/>
            </p:nvSpPr>
            <p:spPr>
              <a:xfrm>
                <a:off x="5723319" y="1700808"/>
                <a:ext cx="1900713" cy="9550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pt-PT" i="1" smtClean="0">
                              <a:latin typeface="Cambria Math"/>
                            </a:rPr>
                          </m:ctrlPr>
                        </m:accPr>
                        <m:e>
                          <m:r>
                            <a:rPr lang="pt-PT" b="0" i="1" smtClean="0">
                              <a:latin typeface="Cambria Math"/>
                            </a:rPr>
                            <m:t>𝑣</m:t>
                          </m:r>
                        </m:e>
                      </m:acc>
                      <m:r>
                        <a:rPr lang="pt-PT" b="0" i="1" smtClean="0">
                          <a:latin typeface="Cambria Math"/>
                        </a:rPr>
                        <m:t>=</m:t>
                      </m:r>
                      <m:nary>
                        <m:naryPr>
                          <m:ctrlPr>
                            <a:rPr lang="pt-PT" b="0" i="1" smtClean="0">
                              <a:latin typeface="Cambria Math"/>
                            </a:rPr>
                          </m:ctrlPr>
                        </m:naryPr>
                        <m:sub>
                          <m:r>
                            <m:rPr>
                              <m:brk m:alnAt="23"/>
                            </m:rPr>
                            <a:rPr lang="pt-PT" b="0" i="1" smtClean="0">
                              <a:latin typeface="Cambria Math"/>
                            </a:rPr>
                            <m:t>𝑡</m:t>
                          </m:r>
                        </m:sub>
                        <m:sup/>
                        <m:e>
                          <m:acc>
                            <m:accPr>
                              <m:chr m:val="⃗"/>
                              <m:ctrlPr>
                                <a:rPr lang="pt-PT" b="0" i="1" smtClean="0">
                                  <a:latin typeface="Cambria Math"/>
                                </a:rPr>
                              </m:ctrlPr>
                            </m:accPr>
                            <m:e>
                              <m:r>
                                <a:rPr lang="pt-PT" b="0" i="1" smtClean="0">
                                  <a:latin typeface="Cambria Math"/>
                                </a:rPr>
                                <m:t>𝑎</m:t>
                              </m:r>
                            </m:e>
                          </m:acc>
                          <m:r>
                            <a:rPr lang="pt-PT" b="0" i="1" smtClean="0">
                              <a:latin typeface="Cambria Math"/>
                            </a:rPr>
                            <m:t>.</m:t>
                          </m:r>
                          <m:r>
                            <a:rPr lang="pt-PT" b="0" i="1" smtClean="0">
                              <a:latin typeface="Cambria Math"/>
                            </a:rPr>
                            <m:t>𝑑𝑡</m:t>
                          </m:r>
                        </m:e>
                      </m:nary>
                    </m:oMath>
                  </m:oMathPara>
                </a14:m>
                <a:endParaRPr lang="pt-PT" dirty="0"/>
              </a:p>
            </p:txBody>
          </p:sp>
        </mc:Choice>
        <mc:Fallback xmlns="">
          <p:sp>
            <p:nvSpPr>
              <p:cNvPr id="6" name="TextBox 5"/>
              <p:cNvSpPr txBox="1">
                <a:spLocks noRot="1" noChangeAspect="1" noMove="1" noResize="1" noEditPoints="1" noAdjustHandles="1" noChangeArrowheads="1" noChangeShapeType="1" noTextEdit="1"/>
              </p:cNvSpPr>
              <p:nvPr/>
            </p:nvSpPr>
            <p:spPr>
              <a:xfrm>
                <a:off x="5723319" y="1700808"/>
                <a:ext cx="1900713" cy="955070"/>
              </a:xfrm>
              <a:prstGeom prst="rect">
                <a:avLst/>
              </a:prstGeom>
              <a:blipFill rotWithShape="1">
                <a:blip r:embed="rId2"/>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5728261" y="2924944"/>
                <a:ext cx="194008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pt-PT" i="1" smtClean="0">
                              <a:latin typeface="Cambria Math"/>
                            </a:rPr>
                          </m:ctrlPr>
                        </m:accPr>
                        <m:e>
                          <m:r>
                            <a:rPr lang="pt-PT" b="0" i="1" smtClean="0">
                              <a:latin typeface="Cambria Math"/>
                            </a:rPr>
                            <m:t>𝑣</m:t>
                          </m:r>
                        </m:e>
                      </m:acc>
                      <m:r>
                        <a:rPr lang="pt-PT" b="0" i="1" smtClean="0">
                          <a:latin typeface="Cambria Math"/>
                        </a:rPr>
                        <m:t>=</m:t>
                      </m:r>
                      <m:acc>
                        <m:accPr>
                          <m:chr m:val="⃗"/>
                          <m:ctrlPr>
                            <a:rPr lang="pt-PT" b="0" i="1" smtClean="0">
                              <a:latin typeface="Cambria Math"/>
                            </a:rPr>
                          </m:ctrlPr>
                        </m:accPr>
                        <m:e>
                          <m:sSub>
                            <m:sSubPr>
                              <m:ctrlPr>
                                <a:rPr lang="pt-PT" b="0" i="1" smtClean="0">
                                  <a:latin typeface="Cambria Math"/>
                                </a:rPr>
                              </m:ctrlPr>
                            </m:sSubPr>
                            <m:e>
                              <m:r>
                                <a:rPr lang="pt-PT" b="0" i="1" smtClean="0">
                                  <a:latin typeface="Cambria Math"/>
                                </a:rPr>
                                <m:t>𝑣</m:t>
                              </m:r>
                            </m:e>
                            <m:sub>
                              <m:r>
                                <a:rPr lang="pt-PT" b="0" i="1" smtClean="0">
                                  <a:latin typeface="Cambria Math"/>
                                </a:rPr>
                                <m:t>0</m:t>
                              </m:r>
                            </m:sub>
                          </m:sSub>
                        </m:e>
                      </m:acc>
                      <m:r>
                        <a:rPr lang="pt-PT" b="0" i="1" smtClean="0">
                          <a:latin typeface="Cambria Math"/>
                        </a:rPr>
                        <m:t>+</m:t>
                      </m:r>
                      <m:acc>
                        <m:accPr>
                          <m:chr m:val="⃗"/>
                          <m:ctrlPr>
                            <a:rPr lang="pt-PT" b="0" i="1" smtClean="0">
                              <a:latin typeface="Cambria Math"/>
                            </a:rPr>
                          </m:ctrlPr>
                        </m:accPr>
                        <m:e>
                          <m:r>
                            <a:rPr lang="pt-PT" b="0" i="1" smtClean="0">
                              <a:latin typeface="Cambria Math"/>
                            </a:rPr>
                            <m:t>𝑎</m:t>
                          </m:r>
                        </m:e>
                      </m:acc>
                      <m:r>
                        <a:rPr lang="pt-PT" b="0" i="1" smtClean="0">
                          <a:latin typeface="Cambria Math"/>
                        </a:rPr>
                        <m:t>.</m:t>
                      </m:r>
                      <m:r>
                        <a:rPr lang="pt-PT" b="0" i="1" smtClean="0">
                          <a:latin typeface="Cambria Math"/>
                        </a:rPr>
                        <m:t>𝑡</m:t>
                      </m:r>
                    </m:oMath>
                  </m:oMathPara>
                </a14:m>
                <a:endParaRPr lang="pt-PT" dirty="0"/>
              </a:p>
            </p:txBody>
          </p:sp>
        </mc:Choice>
        <mc:Fallback xmlns="">
          <p:sp>
            <p:nvSpPr>
              <p:cNvPr id="7" name="TextBox 6"/>
              <p:cNvSpPr txBox="1">
                <a:spLocks noRot="1" noChangeAspect="1" noMove="1" noResize="1" noEditPoints="1" noAdjustHandles="1" noChangeArrowheads="1" noChangeShapeType="1" noTextEdit="1"/>
              </p:cNvSpPr>
              <p:nvPr/>
            </p:nvSpPr>
            <p:spPr>
              <a:xfrm>
                <a:off x="5728261" y="2924944"/>
                <a:ext cx="1940083" cy="461665"/>
              </a:xfrm>
              <a:prstGeom prst="rect">
                <a:avLst/>
              </a:prstGeom>
              <a:blipFill rotWithShape="1">
                <a:blip r:embed="rId3"/>
                <a:stretch>
                  <a:fillRect t="-17105" r="-2830" b="-2632"/>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727239" y="3573016"/>
                <a:ext cx="1894493" cy="9550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pt-PT" i="1" smtClean="0">
                              <a:latin typeface="Cambria Math"/>
                            </a:rPr>
                          </m:ctrlPr>
                        </m:accPr>
                        <m:e>
                          <m:r>
                            <a:rPr lang="pt-PT" b="0" i="1" smtClean="0">
                              <a:latin typeface="Cambria Math"/>
                            </a:rPr>
                            <m:t>𝑥</m:t>
                          </m:r>
                        </m:e>
                      </m:acc>
                      <m:r>
                        <a:rPr lang="pt-PT" b="0" i="1" smtClean="0">
                          <a:latin typeface="Cambria Math"/>
                        </a:rPr>
                        <m:t>=</m:t>
                      </m:r>
                      <m:nary>
                        <m:naryPr>
                          <m:ctrlPr>
                            <a:rPr lang="pt-PT" b="0" i="1" smtClean="0">
                              <a:latin typeface="Cambria Math"/>
                            </a:rPr>
                          </m:ctrlPr>
                        </m:naryPr>
                        <m:sub>
                          <m:r>
                            <m:rPr>
                              <m:brk m:alnAt="23"/>
                            </m:rPr>
                            <a:rPr lang="pt-PT" b="0" i="1" smtClean="0">
                              <a:latin typeface="Cambria Math"/>
                            </a:rPr>
                            <m:t>𝑡</m:t>
                          </m:r>
                        </m:sub>
                        <m:sup/>
                        <m:e>
                          <m:acc>
                            <m:accPr>
                              <m:chr m:val="⃗"/>
                              <m:ctrlPr>
                                <a:rPr lang="pt-PT" b="0" i="1" smtClean="0">
                                  <a:latin typeface="Cambria Math"/>
                                </a:rPr>
                              </m:ctrlPr>
                            </m:accPr>
                            <m:e>
                              <m:r>
                                <a:rPr lang="pt-PT" b="0" i="1" smtClean="0">
                                  <a:latin typeface="Cambria Math"/>
                                </a:rPr>
                                <m:t>𝑣</m:t>
                              </m:r>
                            </m:e>
                          </m:acc>
                          <m:r>
                            <a:rPr lang="pt-PT" b="0" i="1" smtClean="0">
                              <a:latin typeface="Cambria Math"/>
                            </a:rPr>
                            <m:t>.</m:t>
                          </m:r>
                          <m:r>
                            <a:rPr lang="pt-PT" b="0" i="1" smtClean="0">
                              <a:latin typeface="Cambria Math"/>
                            </a:rPr>
                            <m:t>𝑑𝑡</m:t>
                          </m:r>
                        </m:e>
                      </m:nary>
                    </m:oMath>
                  </m:oMathPara>
                </a14:m>
                <a:endParaRPr lang="pt-PT" dirty="0"/>
              </a:p>
            </p:txBody>
          </p:sp>
        </mc:Choice>
        <mc:Fallback xmlns="">
          <p:sp>
            <p:nvSpPr>
              <p:cNvPr id="8" name="TextBox 7"/>
              <p:cNvSpPr txBox="1">
                <a:spLocks noRot="1" noChangeAspect="1" noMove="1" noResize="1" noEditPoints="1" noAdjustHandles="1" noChangeArrowheads="1" noChangeShapeType="1" noTextEdit="1"/>
              </p:cNvSpPr>
              <p:nvPr/>
            </p:nvSpPr>
            <p:spPr>
              <a:xfrm>
                <a:off x="5727239" y="3573016"/>
                <a:ext cx="1894493" cy="955070"/>
              </a:xfrm>
              <a:prstGeom prst="rect">
                <a:avLst/>
              </a:prstGeom>
              <a:blipFill rotWithShape="1">
                <a:blip r:embed="rId4"/>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942355" y="4872695"/>
                <a:ext cx="3590085" cy="5725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pt-PT" i="1" smtClean="0">
                              <a:latin typeface="Cambria Math"/>
                            </a:rPr>
                          </m:ctrlPr>
                        </m:accPr>
                        <m:e>
                          <m:r>
                            <a:rPr lang="pt-PT" b="0" i="1" smtClean="0">
                              <a:latin typeface="Cambria Math"/>
                            </a:rPr>
                            <m:t>𝑥</m:t>
                          </m:r>
                        </m:e>
                      </m:acc>
                      <m:r>
                        <a:rPr lang="pt-PT" b="0" i="1" smtClean="0">
                          <a:latin typeface="Cambria Math"/>
                        </a:rPr>
                        <m:t>=</m:t>
                      </m:r>
                      <m:acc>
                        <m:accPr>
                          <m:chr m:val="⃗"/>
                          <m:ctrlPr>
                            <a:rPr lang="pt-PT" b="0" i="1" smtClean="0">
                              <a:latin typeface="Cambria Math"/>
                            </a:rPr>
                          </m:ctrlPr>
                        </m:accPr>
                        <m:e>
                          <m:sSub>
                            <m:sSubPr>
                              <m:ctrlPr>
                                <a:rPr lang="pt-PT" b="0" i="1" smtClean="0">
                                  <a:latin typeface="Cambria Math"/>
                                </a:rPr>
                              </m:ctrlPr>
                            </m:sSubPr>
                            <m:e>
                              <m:r>
                                <a:rPr lang="pt-PT" b="0" i="1" smtClean="0">
                                  <a:latin typeface="Cambria Math"/>
                                </a:rPr>
                                <m:t>𝑥</m:t>
                              </m:r>
                            </m:e>
                            <m:sub>
                              <m:r>
                                <a:rPr lang="pt-PT" b="0" i="1" smtClean="0">
                                  <a:latin typeface="Cambria Math"/>
                                </a:rPr>
                                <m:t>0</m:t>
                              </m:r>
                            </m:sub>
                          </m:sSub>
                        </m:e>
                      </m:acc>
                      <m:r>
                        <a:rPr lang="pt-PT" b="0" i="1" smtClean="0">
                          <a:latin typeface="Cambria Math"/>
                        </a:rPr>
                        <m:t>+</m:t>
                      </m:r>
                      <m:acc>
                        <m:accPr>
                          <m:chr m:val="⃗"/>
                          <m:ctrlPr>
                            <a:rPr lang="pt-PT" b="0" i="1" smtClean="0">
                              <a:latin typeface="Cambria Math"/>
                            </a:rPr>
                          </m:ctrlPr>
                        </m:accPr>
                        <m:e>
                          <m:sSub>
                            <m:sSubPr>
                              <m:ctrlPr>
                                <a:rPr lang="pt-PT" b="0" i="1" smtClean="0">
                                  <a:latin typeface="Cambria Math"/>
                                </a:rPr>
                              </m:ctrlPr>
                            </m:sSubPr>
                            <m:e>
                              <m:r>
                                <a:rPr lang="pt-PT" b="0" i="1" smtClean="0">
                                  <a:latin typeface="Cambria Math"/>
                                </a:rPr>
                                <m:t>𝑣</m:t>
                              </m:r>
                            </m:e>
                            <m:sub>
                              <m:r>
                                <a:rPr lang="pt-PT" b="0" i="1" smtClean="0">
                                  <a:latin typeface="Cambria Math"/>
                                </a:rPr>
                                <m:t>0</m:t>
                              </m:r>
                            </m:sub>
                          </m:sSub>
                        </m:e>
                      </m:acc>
                      <m:r>
                        <a:rPr lang="pt-PT" b="0" i="1" smtClean="0">
                          <a:latin typeface="Cambria Math"/>
                        </a:rPr>
                        <m:t>.</m:t>
                      </m:r>
                      <m:r>
                        <a:rPr lang="pt-PT" b="0" i="1" smtClean="0">
                          <a:latin typeface="Cambria Math"/>
                        </a:rPr>
                        <m:t>𝑡</m:t>
                      </m:r>
                      <m:r>
                        <a:rPr lang="pt-PT" b="0" i="1" smtClean="0">
                          <a:latin typeface="Cambria Math"/>
                        </a:rPr>
                        <m:t>+</m:t>
                      </m:r>
                      <m:f>
                        <m:fPr>
                          <m:type m:val="skw"/>
                          <m:ctrlPr>
                            <a:rPr lang="pt-PT" b="0" i="1" smtClean="0">
                              <a:latin typeface="Cambria Math"/>
                            </a:rPr>
                          </m:ctrlPr>
                        </m:fPr>
                        <m:num>
                          <m:r>
                            <a:rPr lang="pt-PT" b="0" i="1" smtClean="0">
                              <a:latin typeface="Cambria Math"/>
                            </a:rPr>
                            <m:t>1</m:t>
                          </m:r>
                        </m:num>
                        <m:den>
                          <m:r>
                            <a:rPr lang="pt-PT" b="0" i="1" smtClean="0">
                              <a:latin typeface="Cambria Math"/>
                            </a:rPr>
                            <m:t>2</m:t>
                          </m:r>
                        </m:den>
                      </m:f>
                      <m:acc>
                        <m:accPr>
                          <m:chr m:val="⃗"/>
                          <m:ctrlPr>
                            <a:rPr lang="pt-PT" b="0" i="1" smtClean="0">
                              <a:latin typeface="Cambria Math"/>
                            </a:rPr>
                          </m:ctrlPr>
                        </m:accPr>
                        <m:e>
                          <m:r>
                            <a:rPr lang="pt-PT" b="0" i="1" smtClean="0">
                              <a:latin typeface="Cambria Math"/>
                            </a:rPr>
                            <m:t>𝑎</m:t>
                          </m:r>
                        </m:e>
                      </m:acc>
                      <m:r>
                        <a:rPr lang="pt-PT" b="0" i="1" smtClean="0">
                          <a:latin typeface="Cambria Math"/>
                        </a:rPr>
                        <m:t>.</m:t>
                      </m:r>
                      <m:sSup>
                        <m:sSupPr>
                          <m:ctrlPr>
                            <a:rPr lang="pt-PT" b="0" i="1" smtClean="0">
                              <a:latin typeface="Cambria Math"/>
                            </a:rPr>
                          </m:ctrlPr>
                        </m:sSupPr>
                        <m:e>
                          <m:r>
                            <a:rPr lang="pt-PT" b="0" i="1" smtClean="0">
                              <a:latin typeface="Cambria Math"/>
                            </a:rPr>
                            <m:t>𝑡</m:t>
                          </m:r>
                        </m:e>
                        <m:sup>
                          <m:r>
                            <a:rPr lang="pt-PT" b="0" i="1" smtClean="0">
                              <a:latin typeface="Cambria Math"/>
                            </a:rPr>
                            <m:t>2</m:t>
                          </m:r>
                        </m:sup>
                      </m:sSup>
                    </m:oMath>
                  </m:oMathPara>
                </a14:m>
                <a:endParaRPr lang="pt-PT" dirty="0"/>
              </a:p>
            </p:txBody>
          </p:sp>
        </mc:Choice>
        <mc:Fallback xmlns="">
          <p:sp>
            <p:nvSpPr>
              <p:cNvPr id="9" name="TextBox 8"/>
              <p:cNvSpPr txBox="1">
                <a:spLocks noRot="1" noChangeAspect="1" noMove="1" noResize="1" noEditPoints="1" noAdjustHandles="1" noChangeArrowheads="1" noChangeShapeType="1" noTextEdit="1"/>
              </p:cNvSpPr>
              <p:nvPr/>
            </p:nvSpPr>
            <p:spPr>
              <a:xfrm>
                <a:off x="4942355" y="4872695"/>
                <a:ext cx="3590085" cy="572529"/>
              </a:xfrm>
              <a:prstGeom prst="rect">
                <a:avLst/>
              </a:prstGeom>
              <a:blipFill rotWithShape="1">
                <a:blip r:embed="rId5"/>
                <a:stretch>
                  <a:fillRect/>
                </a:stretch>
              </a:blipFill>
            </p:spPr>
            <p:txBody>
              <a:bodyPr/>
              <a:lstStyle/>
              <a:p>
                <a:r>
                  <a:rPr lang="pt-PT">
                    <a:noFill/>
                  </a:rPr>
                  <a:t> </a:t>
                </a:r>
              </a:p>
            </p:txBody>
          </p:sp>
        </mc:Fallback>
      </mc:AlternateContent>
    </p:spTree>
    <p:extLst>
      <p:ext uri="{BB962C8B-B14F-4D97-AF65-F5344CB8AC3E}">
        <p14:creationId xmlns:p14="http://schemas.microsoft.com/office/powerpoint/2010/main" val="183901425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Vectors</a:t>
            </a:r>
            <a:endParaRPr lang="en-US"/>
          </a:p>
        </p:txBody>
      </p:sp>
      <p:sp>
        <p:nvSpPr>
          <p:cNvPr id="7" name="Content Placeholder 6"/>
          <p:cNvSpPr>
            <a:spLocks noGrp="1"/>
          </p:cNvSpPr>
          <p:nvPr>
            <p:ph idx="1"/>
          </p:nvPr>
        </p:nvSpPr>
        <p:spPr/>
        <p:txBody>
          <a:bodyPr/>
          <a:lstStyle/>
          <a:p>
            <a:r>
              <a:rPr lang="en-US" smtClean="0"/>
              <a:t>Note that position, acceleration and velocity are vectors</a:t>
            </a:r>
          </a:p>
          <a:p>
            <a:r>
              <a:rPr lang="en-US" smtClean="0"/>
              <a:t>Scalars are simpler…</a:t>
            </a:r>
          </a:p>
          <a:p>
            <a:r>
              <a:rPr lang="en-US" smtClean="0"/>
              <a:t>Use scalar versions of the equations for each dimension</a:t>
            </a:r>
          </a:p>
          <a:p>
            <a:pPr lvl="1"/>
            <a:r>
              <a:rPr lang="en-US" smtClean="0"/>
              <a:t>x, y, z</a:t>
            </a:r>
          </a:p>
          <a:p>
            <a:r>
              <a:rPr lang="en-US" smtClean="0"/>
              <a:t>Separability makes things much simpler!</a:t>
            </a:r>
            <a:endParaRPr lang="en-US"/>
          </a:p>
        </p:txBody>
      </p:sp>
      <p:sp>
        <p:nvSpPr>
          <p:cNvPr id="5" name="Footer Placeholder 4"/>
          <p:cNvSpPr>
            <a:spLocks noGrp="1"/>
          </p:cNvSpPr>
          <p:nvPr>
            <p:ph type="ftr" sz="quarter" idx="10"/>
          </p:nvPr>
        </p:nvSpPr>
        <p:spPr/>
        <p:txBody>
          <a:bodyPr/>
          <a:lstStyle/>
          <a:p>
            <a:pPr>
              <a:defRPr/>
            </a:pPr>
            <a:r>
              <a:rPr lang="pt-PT" smtClean="0"/>
              <a:t>SM 14/15 – T8 - Computer Graphics</a:t>
            </a:r>
            <a:endParaRPr lang="pt-PT"/>
          </a:p>
        </p:txBody>
      </p:sp>
    </p:spTree>
    <p:extLst>
      <p:ext uri="{BB962C8B-B14F-4D97-AF65-F5344CB8AC3E}">
        <p14:creationId xmlns:p14="http://schemas.microsoft.com/office/powerpoint/2010/main" val="426679497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smtClean="0"/>
              <a:t>Example</a:t>
            </a:r>
            <a:endParaRPr lang="pt-PT" dirty="0"/>
          </a:p>
        </p:txBody>
      </p:sp>
      <p:sp>
        <p:nvSpPr>
          <p:cNvPr id="3" name="Content Placeholder 2"/>
          <p:cNvSpPr>
            <a:spLocks noGrp="1"/>
          </p:cNvSpPr>
          <p:nvPr>
            <p:ph idx="1"/>
          </p:nvPr>
        </p:nvSpPr>
        <p:spPr>
          <a:xfrm>
            <a:off x="457200" y="1600200"/>
            <a:ext cx="4042792" cy="4525963"/>
          </a:xfrm>
        </p:spPr>
        <p:txBody>
          <a:bodyPr>
            <a:normAutofit lnSpcReduction="10000"/>
          </a:bodyPr>
          <a:lstStyle/>
          <a:p>
            <a:r>
              <a:rPr lang="en-US" smtClean="0"/>
              <a:t>Break down the vector equation into its components </a:t>
            </a:r>
            <a:r>
              <a:rPr lang="en-US" i="1" smtClean="0"/>
              <a:t>x</a:t>
            </a:r>
            <a:r>
              <a:rPr lang="en-US" smtClean="0"/>
              <a:t> and </a:t>
            </a:r>
            <a:r>
              <a:rPr lang="en-US" i="1" smtClean="0"/>
              <a:t>y</a:t>
            </a:r>
            <a:r>
              <a:rPr lang="en-US" smtClean="0"/>
              <a:t> </a:t>
            </a:r>
          </a:p>
          <a:p>
            <a:r>
              <a:rPr lang="en-US" smtClean="0"/>
              <a:t>Use them independently</a:t>
            </a:r>
          </a:p>
          <a:p>
            <a:pPr lvl="1"/>
            <a:r>
              <a:rPr lang="en-US" smtClean="0"/>
              <a:t>Great for calculating gravity effects of projectiles</a:t>
            </a:r>
          </a:p>
          <a:p>
            <a:pPr lvl="1"/>
            <a:endParaRPr lang="en-US"/>
          </a:p>
        </p:txBody>
      </p:sp>
      <p:sp>
        <p:nvSpPr>
          <p:cNvPr id="4" name="Footer Placeholder 3"/>
          <p:cNvSpPr>
            <a:spLocks noGrp="1"/>
          </p:cNvSpPr>
          <p:nvPr>
            <p:ph type="ftr" sz="quarter" idx="10"/>
          </p:nvPr>
        </p:nvSpPr>
        <p:spPr/>
        <p:txBody>
          <a:bodyPr/>
          <a:lstStyle/>
          <a:p>
            <a:pPr>
              <a:defRPr/>
            </a:pPr>
            <a:r>
              <a:rPr lang="pt-PT" smtClean="0"/>
              <a:t>SM 14/15 – T8 - Computer Graphics</a:t>
            </a:r>
            <a:endParaRPr lang="pt-PT"/>
          </a:p>
        </p:txBody>
      </p:sp>
      <p:grpSp>
        <p:nvGrpSpPr>
          <p:cNvPr id="23" name="Group 22"/>
          <p:cNvGrpSpPr/>
          <p:nvPr/>
        </p:nvGrpSpPr>
        <p:grpSpPr>
          <a:xfrm>
            <a:off x="5727234" y="2175247"/>
            <a:ext cx="1922731" cy="1901825"/>
            <a:chOff x="6825733" y="2708920"/>
            <a:chExt cx="1922731" cy="1901825"/>
          </a:xfrm>
        </p:grpSpPr>
        <p:cxnSp>
          <p:nvCxnSpPr>
            <p:cNvPr id="8" name="Straight Arrow Connector 7"/>
            <p:cNvCxnSpPr/>
            <p:nvPr/>
          </p:nvCxnSpPr>
          <p:spPr bwMode="auto">
            <a:xfrm flipV="1">
              <a:off x="7164288" y="2924944"/>
              <a:ext cx="1584176" cy="1296144"/>
            </a:xfrm>
            <a:prstGeom prst="straightConnector1">
              <a:avLst/>
            </a:prstGeom>
            <a:noFill/>
            <a:ln w="9525" cap="flat" cmpd="sng" algn="ctr">
              <a:solidFill>
                <a:schemeClr val="tx1"/>
              </a:solidFill>
              <a:prstDash val="solid"/>
              <a:round/>
              <a:headEnd type="none" w="med" len="med"/>
              <a:tailEnd type="arrow"/>
            </a:ln>
            <a:effectLst/>
          </p:spPr>
        </p:cxnSp>
        <p:cxnSp>
          <p:nvCxnSpPr>
            <p:cNvPr id="13" name="Straight Connector 12"/>
            <p:cNvCxnSpPr/>
            <p:nvPr/>
          </p:nvCxnSpPr>
          <p:spPr bwMode="auto">
            <a:xfrm>
              <a:off x="7164288" y="2852936"/>
              <a:ext cx="0" cy="1728192"/>
            </a:xfrm>
            <a:prstGeom prst="line">
              <a:avLst/>
            </a:prstGeom>
            <a:no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6948264" y="4221088"/>
              <a:ext cx="1800200" cy="0"/>
            </a:xfrm>
            <a:prstGeom prst="line">
              <a:avLst/>
            </a:prstGeom>
            <a:no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6" name="TextBox 15"/>
                <p:cNvSpPr txBox="1"/>
                <p:nvPr/>
              </p:nvSpPr>
              <p:spPr>
                <a:xfrm>
                  <a:off x="7493108" y="3789040"/>
                  <a:ext cx="46326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i="1" smtClean="0">
                            <a:latin typeface="Cambria Math"/>
                            <a:ea typeface="Cambria Math"/>
                          </a:rPr>
                          <m:t>𝛼</m:t>
                        </m:r>
                      </m:oMath>
                    </m:oMathPara>
                  </a14:m>
                  <a:endParaRPr lang="pt-PT" dirty="0"/>
                </a:p>
              </p:txBody>
            </p:sp>
          </mc:Choice>
          <mc:Fallback xmlns="">
            <p:sp>
              <p:nvSpPr>
                <p:cNvPr id="16" name="TextBox 15"/>
                <p:cNvSpPr txBox="1">
                  <a:spLocks noRot="1" noChangeAspect="1" noMove="1" noResize="1" noEditPoints="1" noAdjustHandles="1" noChangeArrowheads="1" noChangeShapeType="1" noTextEdit="1"/>
                </p:cNvSpPr>
                <p:nvPr/>
              </p:nvSpPr>
              <p:spPr>
                <a:xfrm>
                  <a:off x="7493108" y="3789040"/>
                  <a:ext cx="463268" cy="461665"/>
                </a:xfrm>
                <a:prstGeom prst="rect">
                  <a:avLst/>
                </a:prstGeom>
                <a:blipFill rotWithShape="1">
                  <a:blip r:embed="rId2"/>
                  <a:stretch>
                    <a:fillRect/>
                  </a:stretch>
                </a:blipFill>
              </p:spPr>
              <p:txBody>
                <a:bodyPr/>
                <a:lstStyle/>
                <a:p>
                  <a:r>
                    <a:rPr lang="pt-PT">
                      <a:noFill/>
                    </a:rPr>
                    <a:t> </a:t>
                  </a:r>
                </a:p>
              </p:txBody>
            </p:sp>
          </mc:Fallback>
        </mc:AlternateContent>
        <p:sp>
          <p:nvSpPr>
            <p:cNvPr id="20" name="TextBox 19"/>
            <p:cNvSpPr txBox="1"/>
            <p:nvPr/>
          </p:nvSpPr>
          <p:spPr>
            <a:xfrm>
              <a:off x="6825733" y="2708920"/>
              <a:ext cx="338555" cy="461665"/>
            </a:xfrm>
            <a:prstGeom prst="rect">
              <a:avLst/>
            </a:prstGeom>
            <a:noFill/>
          </p:spPr>
          <p:txBody>
            <a:bodyPr wrap="none" rtlCol="0">
              <a:spAutoFit/>
            </a:bodyPr>
            <a:lstStyle/>
            <a:p>
              <a:r>
                <a:rPr lang="pt-PT" dirty="0" smtClean="0"/>
                <a:t>y</a:t>
              </a:r>
              <a:endParaRPr lang="pt-PT" dirty="0"/>
            </a:p>
          </p:txBody>
        </p:sp>
        <p:sp>
          <p:nvSpPr>
            <p:cNvPr id="21" name="TextBox 20"/>
            <p:cNvSpPr txBox="1"/>
            <p:nvPr/>
          </p:nvSpPr>
          <p:spPr>
            <a:xfrm>
              <a:off x="8383520" y="4149080"/>
              <a:ext cx="338555" cy="461665"/>
            </a:xfrm>
            <a:prstGeom prst="rect">
              <a:avLst/>
            </a:prstGeom>
            <a:noFill/>
          </p:spPr>
          <p:txBody>
            <a:bodyPr wrap="none" rtlCol="0">
              <a:spAutoFit/>
            </a:bodyPr>
            <a:lstStyle/>
            <a:p>
              <a:r>
                <a:rPr lang="pt-PT" dirty="0" smtClean="0"/>
                <a:t>x</a:t>
              </a:r>
              <a:endParaRPr lang="pt-PT" dirty="0"/>
            </a:p>
          </p:txBody>
        </p:sp>
        <mc:AlternateContent xmlns:mc="http://schemas.openxmlformats.org/markup-compatibility/2006" xmlns:a14="http://schemas.microsoft.com/office/drawing/2010/main">
          <mc:Choice Requires="a14">
            <p:sp>
              <p:nvSpPr>
                <p:cNvPr id="22" name="TextBox 21"/>
                <p:cNvSpPr txBox="1"/>
                <p:nvPr/>
              </p:nvSpPr>
              <p:spPr>
                <a:xfrm>
                  <a:off x="8035117" y="2780928"/>
                  <a:ext cx="57592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pt-PT" i="1" smtClean="0">
                                <a:latin typeface="Cambria Math"/>
                              </a:rPr>
                            </m:ctrlPr>
                          </m:accPr>
                          <m:e>
                            <m:sSub>
                              <m:sSubPr>
                                <m:ctrlPr>
                                  <a:rPr lang="pt-PT" b="0" i="1" smtClean="0">
                                    <a:latin typeface="Cambria Math"/>
                                  </a:rPr>
                                </m:ctrlPr>
                              </m:sSubPr>
                              <m:e>
                                <m:r>
                                  <a:rPr lang="pt-PT" b="0" i="1" smtClean="0">
                                    <a:latin typeface="Cambria Math"/>
                                  </a:rPr>
                                  <m:t>𝑣</m:t>
                                </m:r>
                              </m:e>
                              <m:sub>
                                <m:r>
                                  <a:rPr lang="pt-PT" b="0" i="1" smtClean="0">
                                    <a:latin typeface="Cambria Math"/>
                                  </a:rPr>
                                  <m:t>0</m:t>
                                </m:r>
                              </m:sub>
                            </m:sSub>
                          </m:e>
                        </m:acc>
                      </m:oMath>
                    </m:oMathPara>
                  </a14:m>
                  <a:endParaRPr lang="pt-PT" dirty="0"/>
                </a:p>
              </p:txBody>
            </p:sp>
          </mc:Choice>
          <mc:Fallback xmlns="">
            <p:sp>
              <p:nvSpPr>
                <p:cNvPr id="22" name="TextBox 21"/>
                <p:cNvSpPr txBox="1">
                  <a:spLocks noRot="1" noChangeAspect="1" noMove="1" noResize="1" noEditPoints="1" noAdjustHandles="1" noChangeArrowheads="1" noChangeShapeType="1" noTextEdit="1"/>
                </p:cNvSpPr>
                <p:nvPr/>
              </p:nvSpPr>
              <p:spPr>
                <a:xfrm>
                  <a:off x="8035117" y="2780928"/>
                  <a:ext cx="575927" cy="461665"/>
                </a:xfrm>
                <a:prstGeom prst="rect">
                  <a:avLst/>
                </a:prstGeom>
                <a:blipFill rotWithShape="1">
                  <a:blip r:embed="rId3"/>
                  <a:stretch>
                    <a:fillRect b="-4000"/>
                  </a:stretch>
                </a:blipFill>
              </p:spPr>
              <p:txBody>
                <a:bodyPr/>
                <a:lstStyle/>
                <a:p>
                  <a:r>
                    <a:rPr lang="pt-PT">
                      <a:noFill/>
                    </a:rPr>
                    <a:t> </a:t>
                  </a:r>
                </a:p>
              </p:txBody>
            </p:sp>
          </mc:Fallback>
        </mc:AlternateContent>
      </p:grpSp>
      <mc:AlternateContent xmlns:mc="http://schemas.openxmlformats.org/markup-compatibility/2006" xmlns:a14="http://schemas.microsoft.com/office/drawing/2010/main">
        <mc:Choice Requires="a14">
          <p:sp>
            <p:nvSpPr>
              <p:cNvPr id="14" name="TextBox 13"/>
              <p:cNvSpPr txBox="1"/>
              <p:nvPr/>
            </p:nvSpPr>
            <p:spPr>
              <a:xfrm>
                <a:off x="5896511" y="1713582"/>
                <a:ext cx="194008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pt-PT" i="1" smtClean="0">
                              <a:latin typeface="Cambria Math"/>
                            </a:rPr>
                          </m:ctrlPr>
                        </m:accPr>
                        <m:e>
                          <m:r>
                            <a:rPr lang="pt-PT" b="0" i="1" smtClean="0">
                              <a:latin typeface="Cambria Math"/>
                            </a:rPr>
                            <m:t>𝑣</m:t>
                          </m:r>
                        </m:e>
                      </m:acc>
                      <m:r>
                        <a:rPr lang="pt-PT" b="0" i="1" smtClean="0">
                          <a:latin typeface="Cambria Math"/>
                        </a:rPr>
                        <m:t>=</m:t>
                      </m:r>
                      <m:acc>
                        <m:accPr>
                          <m:chr m:val="⃗"/>
                          <m:ctrlPr>
                            <a:rPr lang="pt-PT" b="0" i="1" smtClean="0">
                              <a:latin typeface="Cambria Math"/>
                            </a:rPr>
                          </m:ctrlPr>
                        </m:accPr>
                        <m:e>
                          <m:sSub>
                            <m:sSubPr>
                              <m:ctrlPr>
                                <a:rPr lang="pt-PT" b="0" i="1" smtClean="0">
                                  <a:latin typeface="Cambria Math"/>
                                </a:rPr>
                              </m:ctrlPr>
                            </m:sSubPr>
                            <m:e>
                              <m:r>
                                <a:rPr lang="pt-PT" b="0" i="1" smtClean="0">
                                  <a:latin typeface="Cambria Math"/>
                                </a:rPr>
                                <m:t>𝑣</m:t>
                              </m:r>
                            </m:e>
                            <m:sub>
                              <m:r>
                                <a:rPr lang="pt-PT" b="0" i="1" smtClean="0">
                                  <a:latin typeface="Cambria Math"/>
                                </a:rPr>
                                <m:t>0</m:t>
                              </m:r>
                            </m:sub>
                          </m:sSub>
                        </m:e>
                      </m:acc>
                      <m:r>
                        <a:rPr lang="pt-PT" b="0" i="1" smtClean="0">
                          <a:latin typeface="Cambria Math"/>
                        </a:rPr>
                        <m:t>+</m:t>
                      </m:r>
                      <m:acc>
                        <m:accPr>
                          <m:chr m:val="⃗"/>
                          <m:ctrlPr>
                            <a:rPr lang="pt-PT" b="0" i="1" smtClean="0">
                              <a:latin typeface="Cambria Math"/>
                            </a:rPr>
                          </m:ctrlPr>
                        </m:accPr>
                        <m:e>
                          <m:r>
                            <a:rPr lang="pt-PT" b="0" i="1" smtClean="0">
                              <a:latin typeface="Cambria Math"/>
                            </a:rPr>
                            <m:t>𝑎</m:t>
                          </m:r>
                        </m:e>
                      </m:acc>
                      <m:r>
                        <a:rPr lang="pt-PT" b="0" i="1" smtClean="0">
                          <a:latin typeface="Cambria Math"/>
                        </a:rPr>
                        <m:t>.</m:t>
                      </m:r>
                      <m:r>
                        <a:rPr lang="pt-PT" b="0" i="1" smtClean="0">
                          <a:latin typeface="Cambria Math"/>
                        </a:rPr>
                        <m:t>𝑡</m:t>
                      </m:r>
                    </m:oMath>
                  </m:oMathPara>
                </a14:m>
                <a:endParaRPr lang="pt-PT" dirty="0"/>
              </a:p>
            </p:txBody>
          </p:sp>
        </mc:Choice>
        <mc:Fallback xmlns="">
          <p:sp>
            <p:nvSpPr>
              <p:cNvPr id="14" name="TextBox 13"/>
              <p:cNvSpPr txBox="1">
                <a:spLocks noRot="1" noChangeAspect="1" noMove="1" noResize="1" noEditPoints="1" noAdjustHandles="1" noChangeArrowheads="1" noChangeShapeType="1" noTextEdit="1"/>
              </p:cNvSpPr>
              <p:nvPr/>
            </p:nvSpPr>
            <p:spPr>
              <a:xfrm>
                <a:off x="5896511" y="1713582"/>
                <a:ext cx="1940083" cy="461665"/>
              </a:xfrm>
              <a:prstGeom prst="rect">
                <a:avLst/>
              </a:prstGeom>
              <a:blipFill rotWithShape="1">
                <a:blip r:embed="rId4"/>
                <a:stretch>
                  <a:fillRect t="-17105" r="-2821" b="-2632"/>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5306607" y="5350182"/>
                <a:ext cx="311989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t-PT" b="0" i="1" smtClean="0">
                              <a:latin typeface="Cambria Math"/>
                            </a:rPr>
                          </m:ctrlPr>
                        </m:sSubPr>
                        <m:e>
                          <m:r>
                            <a:rPr lang="pt-PT" b="0" i="1" smtClean="0">
                              <a:latin typeface="Cambria Math"/>
                            </a:rPr>
                            <m:t>𝑣</m:t>
                          </m:r>
                        </m:e>
                        <m:sub>
                          <m:r>
                            <a:rPr lang="pt-PT" b="0" i="1" smtClean="0">
                              <a:latin typeface="Cambria Math"/>
                            </a:rPr>
                            <m:t>𝑥</m:t>
                          </m:r>
                        </m:sub>
                      </m:sSub>
                      <m:r>
                        <a:rPr lang="pt-PT" b="0" i="1" smtClean="0">
                          <a:latin typeface="Cambria Math"/>
                        </a:rPr>
                        <m:t>(</m:t>
                      </m:r>
                      <m:r>
                        <a:rPr lang="pt-PT" b="0" i="1" smtClean="0">
                          <a:latin typeface="Cambria Math"/>
                        </a:rPr>
                        <m:t>𝑡</m:t>
                      </m:r>
                      <m:r>
                        <a:rPr lang="pt-PT" b="0" i="1" smtClean="0">
                          <a:latin typeface="Cambria Math"/>
                        </a:rPr>
                        <m:t>)=</m:t>
                      </m:r>
                      <m:sSub>
                        <m:sSubPr>
                          <m:ctrlPr>
                            <a:rPr lang="pt-PT" b="0" i="1" smtClean="0">
                              <a:latin typeface="Cambria Math"/>
                            </a:rPr>
                          </m:ctrlPr>
                        </m:sSubPr>
                        <m:e>
                          <m:r>
                            <a:rPr lang="pt-PT" b="0" i="1" smtClean="0">
                              <a:latin typeface="Cambria Math"/>
                            </a:rPr>
                            <m:t>𝑣</m:t>
                          </m:r>
                        </m:e>
                        <m:sub>
                          <m:r>
                            <a:rPr lang="pt-PT" b="0" i="1" smtClean="0">
                              <a:latin typeface="Cambria Math"/>
                            </a:rPr>
                            <m:t>0</m:t>
                          </m:r>
                          <m:r>
                            <a:rPr lang="pt-PT" b="0" i="1" smtClean="0">
                              <a:latin typeface="Cambria Math"/>
                            </a:rPr>
                            <m:t>𝑥</m:t>
                          </m:r>
                        </m:sub>
                      </m:sSub>
                      <m:r>
                        <a:rPr lang="pt-PT" b="0" i="1" smtClean="0">
                          <a:latin typeface="Cambria Math"/>
                        </a:rPr>
                        <m:t>+</m:t>
                      </m:r>
                      <m:sSub>
                        <m:sSubPr>
                          <m:ctrlPr>
                            <a:rPr lang="pt-PT" b="0" i="1" smtClean="0">
                              <a:latin typeface="Cambria Math"/>
                            </a:rPr>
                          </m:ctrlPr>
                        </m:sSubPr>
                        <m:e>
                          <m:r>
                            <a:rPr lang="pt-PT" b="0" i="1" smtClean="0">
                              <a:latin typeface="Cambria Math"/>
                            </a:rPr>
                            <m:t>𝑎</m:t>
                          </m:r>
                        </m:e>
                        <m:sub>
                          <m:r>
                            <a:rPr lang="pt-PT" b="0" i="1" smtClean="0">
                              <a:latin typeface="Cambria Math"/>
                            </a:rPr>
                            <m:t>𝑥</m:t>
                          </m:r>
                        </m:sub>
                      </m:sSub>
                      <m:r>
                        <a:rPr lang="pt-PT" b="0" i="1" smtClean="0">
                          <a:latin typeface="Cambria Math"/>
                        </a:rPr>
                        <m:t>(</m:t>
                      </m:r>
                      <m:r>
                        <a:rPr lang="pt-PT" b="0" i="1" smtClean="0">
                          <a:latin typeface="Cambria Math"/>
                        </a:rPr>
                        <m:t>𝑡</m:t>
                      </m:r>
                      <m:r>
                        <a:rPr lang="pt-PT" b="0" i="1" smtClean="0">
                          <a:latin typeface="Cambria Math"/>
                        </a:rPr>
                        <m:t>).</m:t>
                      </m:r>
                      <m:r>
                        <a:rPr lang="pt-PT" b="0" i="1" smtClean="0">
                          <a:latin typeface="Cambria Math"/>
                        </a:rPr>
                        <m:t>𝑡</m:t>
                      </m:r>
                    </m:oMath>
                  </m:oMathPara>
                </a14:m>
                <a:endParaRPr lang="pt-PT" dirty="0"/>
              </a:p>
            </p:txBody>
          </p:sp>
        </mc:Choice>
        <mc:Fallback xmlns="">
          <p:sp>
            <p:nvSpPr>
              <p:cNvPr id="17" name="TextBox 16"/>
              <p:cNvSpPr txBox="1">
                <a:spLocks noRot="1" noChangeAspect="1" noMove="1" noResize="1" noEditPoints="1" noAdjustHandles="1" noChangeArrowheads="1" noChangeShapeType="1" noTextEdit="1"/>
              </p:cNvSpPr>
              <p:nvPr/>
            </p:nvSpPr>
            <p:spPr>
              <a:xfrm>
                <a:off x="5306607" y="5350182"/>
                <a:ext cx="3119893" cy="461665"/>
              </a:xfrm>
              <a:prstGeom prst="rect">
                <a:avLst/>
              </a:prstGeom>
              <a:blipFill rotWithShape="1">
                <a:blip r:embed="rId5"/>
                <a:stretch>
                  <a:fillRect b="-21333"/>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5293046" y="5818480"/>
                <a:ext cx="3147015" cy="490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t-PT" b="0" i="1" smtClean="0">
                              <a:latin typeface="Cambria Math"/>
                            </a:rPr>
                          </m:ctrlPr>
                        </m:sSubPr>
                        <m:e>
                          <m:r>
                            <a:rPr lang="pt-PT" b="0" i="1" smtClean="0">
                              <a:latin typeface="Cambria Math"/>
                            </a:rPr>
                            <m:t>𝑣</m:t>
                          </m:r>
                        </m:e>
                        <m:sub>
                          <m:r>
                            <a:rPr lang="pt-PT" b="0" i="1" smtClean="0">
                              <a:latin typeface="Cambria Math"/>
                            </a:rPr>
                            <m:t>𝑦</m:t>
                          </m:r>
                        </m:sub>
                      </m:sSub>
                      <m:r>
                        <a:rPr lang="pt-PT" b="0" i="1" smtClean="0">
                          <a:latin typeface="Cambria Math"/>
                        </a:rPr>
                        <m:t>(</m:t>
                      </m:r>
                      <m:r>
                        <a:rPr lang="pt-PT" b="0" i="1" smtClean="0">
                          <a:latin typeface="Cambria Math"/>
                        </a:rPr>
                        <m:t>𝑡</m:t>
                      </m:r>
                      <m:r>
                        <a:rPr lang="pt-PT" b="0" i="1" smtClean="0">
                          <a:latin typeface="Cambria Math"/>
                        </a:rPr>
                        <m:t>)=</m:t>
                      </m:r>
                      <m:sSub>
                        <m:sSubPr>
                          <m:ctrlPr>
                            <a:rPr lang="pt-PT" b="0" i="1" smtClean="0">
                              <a:latin typeface="Cambria Math"/>
                            </a:rPr>
                          </m:ctrlPr>
                        </m:sSubPr>
                        <m:e>
                          <m:r>
                            <a:rPr lang="pt-PT" b="0" i="1" smtClean="0">
                              <a:latin typeface="Cambria Math"/>
                            </a:rPr>
                            <m:t>𝑣</m:t>
                          </m:r>
                        </m:e>
                        <m:sub>
                          <m:r>
                            <a:rPr lang="pt-PT" b="0" i="1" smtClean="0">
                              <a:latin typeface="Cambria Math"/>
                            </a:rPr>
                            <m:t>0</m:t>
                          </m:r>
                          <m:r>
                            <a:rPr lang="pt-PT" b="0" i="1" smtClean="0">
                              <a:latin typeface="Cambria Math"/>
                            </a:rPr>
                            <m:t>𝑦</m:t>
                          </m:r>
                        </m:sub>
                      </m:sSub>
                      <m:r>
                        <a:rPr lang="pt-PT" b="0" i="1" smtClean="0">
                          <a:latin typeface="Cambria Math"/>
                        </a:rPr>
                        <m:t>+</m:t>
                      </m:r>
                      <m:sSub>
                        <m:sSubPr>
                          <m:ctrlPr>
                            <a:rPr lang="pt-PT" b="0" i="1" smtClean="0">
                              <a:latin typeface="Cambria Math"/>
                            </a:rPr>
                          </m:ctrlPr>
                        </m:sSubPr>
                        <m:e>
                          <m:r>
                            <a:rPr lang="pt-PT" b="0" i="1" smtClean="0">
                              <a:latin typeface="Cambria Math"/>
                            </a:rPr>
                            <m:t>𝑎</m:t>
                          </m:r>
                        </m:e>
                        <m:sub>
                          <m:r>
                            <a:rPr lang="pt-PT" b="0" i="1" smtClean="0">
                              <a:latin typeface="Cambria Math"/>
                            </a:rPr>
                            <m:t>𝑦</m:t>
                          </m:r>
                        </m:sub>
                      </m:sSub>
                      <m:r>
                        <a:rPr lang="pt-PT" b="0" i="1" smtClean="0">
                          <a:latin typeface="Cambria Math"/>
                        </a:rPr>
                        <m:t>(</m:t>
                      </m:r>
                      <m:r>
                        <a:rPr lang="pt-PT" b="0" i="1" smtClean="0">
                          <a:latin typeface="Cambria Math"/>
                        </a:rPr>
                        <m:t>𝑡</m:t>
                      </m:r>
                      <m:r>
                        <a:rPr lang="pt-PT" b="0" i="1" smtClean="0">
                          <a:latin typeface="Cambria Math"/>
                        </a:rPr>
                        <m:t>).</m:t>
                      </m:r>
                      <m:r>
                        <a:rPr lang="pt-PT" b="0" i="1" smtClean="0">
                          <a:latin typeface="Cambria Math"/>
                        </a:rPr>
                        <m:t>𝑡</m:t>
                      </m:r>
                    </m:oMath>
                  </m:oMathPara>
                </a14:m>
                <a:endParaRPr lang="pt-PT" dirty="0"/>
              </a:p>
            </p:txBody>
          </p:sp>
        </mc:Choice>
        <mc:Fallback xmlns="">
          <p:sp>
            <p:nvSpPr>
              <p:cNvPr id="18" name="TextBox 17"/>
              <p:cNvSpPr txBox="1">
                <a:spLocks noRot="1" noChangeAspect="1" noMove="1" noResize="1" noEditPoints="1" noAdjustHandles="1" noChangeArrowheads="1" noChangeShapeType="1" noTextEdit="1"/>
              </p:cNvSpPr>
              <p:nvPr/>
            </p:nvSpPr>
            <p:spPr>
              <a:xfrm>
                <a:off x="5293046" y="5818480"/>
                <a:ext cx="3147015" cy="490840"/>
              </a:xfrm>
              <a:prstGeom prst="rect">
                <a:avLst/>
              </a:prstGeom>
              <a:blipFill rotWithShape="1">
                <a:blip r:embed="rId6"/>
                <a:stretch>
                  <a:fillRect b="-11111"/>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5609718" y="4119463"/>
                <a:ext cx="249632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t-PT" b="0" i="1" smtClean="0">
                              <a:latin typeface="Cambria Math"/>
                            </a:rPr>
                          </m:ctrlPr>
                        </m:sSubPr>
                        <m:e>
                          <m:r>
                            <a:rPr lang="pt-PT" b="0" i="1" smtClean="0">
                              <a:latin typeface="Cambria Math"/>
                            </a:rPr>
                            <m:t>𝑣</m:t>
                          </m:r>
                        </m:e>
                        <m:sub>
                          <m:r>
                            <a:rPr lang="pt-PT" b="0" i="1" smtClean="0">
                              <a:latin typeface="Cambria Math"/>
                            </a:rPr>
                            <m:t>0</m:t>
                          </m:r>
                          <m:r>
                            <a:rPr lang="pt-PT" b="0" i="1" smtClean="0">
                              <a:latin typeface="Cambria Math"/>
                            </a:rPr>
                            <m:t>𝑥</m:t>
                          </m:r>
                        </m:sub>
                      </m:sSub>
                      <m:r>
                        <a:rPr lang="pt-PT" b="0" i="1" smtClean="0">
                          <a:latin typeface="Cambria Math"/>
                        </a:rPr>
                        <m:t>=</m:t>
                      </m:r>
                      <m:d>
                        <m:dPr>
                          <m:begChr m:val="|"/>
                          <m:endChr m:val="|"/>
                          <m:ctrlPr>
                            <a:rPr lang="pt-PT" i="1">
                              <a:latin typeface="Cambria Math"/>
                            </a:rPr>
                          </m:ctrlPr>
                        </m:dPr>
                        <m:e>
                          <m:acc>
                            <m:accPr>
                              <m:chr m:val="⃗"/>
                              <m:ctrlPr>
                                <a:rPr lang="pt-PT" b="0" i="1" smtClean="0">
                                  <a:latin typeface="Cambria Math"/>
                                </a:rPr>
                              </m:ctrlPr>
                            </m:accPr>
                            <m:e>
                              <m:sSub>
                                <m:sSubPr>
                                  <m:ctrlPr>
                                    <a:rPr lang="pt-PT" i="1">
                                      <a:latin typeface="Cambria Math"/>
                                    </a:rPr>
                                  </m:ctrlPr>
                                </m:sSubPr>
                                <m:e>
                                  <m:r>
                                    <a:rPr lang="pt-PT" i="1">
                                      <a:latin typeface="Cambria Math"/>
                                    </a:rPr>
                                    <m:t>𝑣</m:t>
                                  </m:r>
                                </m:e>
                                <m:sub>
                                  <m:r>
                                    <a:rPr lang="pt-PT" i="1">
                                      <a:latin typeface="Cambria Math"/>
                                    </a:rPr>
                                    <m:t>0</m:t>
                                  </m:r>
                                </m:sub>
                              </m:sSub>
                            </m:e>
                          </m:acc>
                        </m:e>
                      </m:d>
                      <m:r>
                        <a:rPr lang="pt-PT" b="0" i="0" smtClean="0">
                          <a:latin typeface="Cambria Math"/>
                        </a:rPr>
                        <m:t>.</m:t>
                      </m:r>
                      <m:func>
                        <m:funcPr>
                          <m:ctrlPr>
                            <a:rPr lang="pt-PT" b="0" i="1" smtClean="0">
                              <a:latin typeface="Cambria Math"/>
                            </a:rPr>
                          </m:ctrlPr>
                        </m:funcPr>
                        <m:fName>
                          <m:r>
                            <m:rPr>
                              <m:sty m:val="p"/>
                            </m:rPr>
                            <a:rPr lang="pt-PT" b="0" i="0" smtClean="0">
                              <a:latin typeface="Cambria Math"/>
                            </a:rPr>
                            <m:t>cos</m:t>
                          </m:r>
                        </m:fName>
                        <m:e>
                          <m:r>
                            <a:rPr lang="pt-PT" b="0" i="1" smtClean="0">
                              <a:latin typeface="Cambria Math"/>
                              <a:ea typeface="Cambria Math"/>
                            </a:rPr>
                            <m:t>𝛼</m:t>
                          </m:r>
                        </m:e>
                      </m:func>
                    </m:oMath>
                  </m:oMathPara>
                </a14:m>
                <a:endParaRPr lang="pt-PT" dirty="0"/>
              </a:p>
            </p:txBody>
          </p:sp>
        </mc:Choice>
        <mc:Fallback xmlns="">
          <p:sp>
            <p:nvSpPr>
              <p:cNvPr id="19" name="TextBox 18"/>
              <p:cNvSpPr txBox="1">
                <a:spLocks noRot="1" noChangeAspect="1" noMove="1" noResize="1" noEditPoints="1" noAdjustHandles="1" noChangeArrowheads="1" noChangeShapeType="1" noTextEdit="1"/>
              </p:cNvSpPr>
              <p:nvPr/>
            </p:nvSpPr>
            <p:spPr>
              <a:xfrm>
                <a:off x="5609718" y="4119463"/>
                <a:ext cx="2496324" cy="461665"/>
              </a:xfrm>
              <a:prstGeom prst="rect">
                <a:avLst/>
              </a:prstGeom>
              <a:blipFill rotWithShape="1">
                <a:blip r:embed="rId7"/>
                <a:stretch>
                  <a:fillRect b="-4000"/>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635511" y="4597377"/>
                <a:ext cx="2462084" cy="490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t-PT" b="0" i="1" smtClean="0">
                              <a:latin typeface="Cambria Math"/>
                            </a:rPr>
                          </m:ctrlPr>
                        </m:sSubPr>
                        <m:e>
                          <m:r>
                            <a:rPr lang="pt-PT" b="0" i="1" smtClean="0">
                              <a:latin typeface="Cambria Math"/>
                            </a:rPr>
                            <m:t>𝑣</m:t>
                          </m:r>
                        </m:e>
                        <m:sub>
                          <m:r>
                            <a:rPr lang="pt-PT" b="0" i="1" smtClean="0">
                              <a:latin typeface="Cambria Math"/>
                            </a:rPr>
                            <m:t>0</m:t>
                          </m:r>
                          <m:r>
                            <a:rPr lang="pt-PT" b="0" i="1" smtClean="0">
                              <a:latin typeface="Cambria Math"/>
                            </a:rPr>
                            <m:t>𝑦</m:t>
                          </m:r>
                        </m:sub>
                      </m:sSub>
                      <m:r>
                        <a:rPr lang="pt-PT" b="0" i="1" smtClean="0">
                          <a:latin typeface="Cambria Math"/>
                        </a:rPr>
                        <m:t>=</m:t>
                      </m:r>
                      <m:d>
                        <m:dPr>
                          <m:begChr m:val="|"/>
                          <m:endChr m:val="|"/>
                          <m:ctrlPr>
                            <a:rPr lang="pt-PT" i="1">
                              <a:latin typeface="Cambria Math"/>
                            </a:rPr>
                          </m:ctrlPr>
                        </m:dPr>
                        <m:e>
                          <m:acc>
                            <m:accPr>
                              <m:chr m:val="⃗"/>
                              <m:ctrlPr>
                                <a:rPr lang="pt-PT" b="0" i="1" smtClean="0">
                                  <a:latin typeface="Cambria Math"/>
                                </a:rPr>
                              </m:ctrlPr>
                            </m:accPr>
                            <m:e>
                              <m:sSub>
                                <m:sSubPr>
                                  <m:ctrlPr>
                                    <a:rPr lang="pt-PT" i="1">
                                      <a:latin typeface="Cambria Math"/>
                                    </a:rPr>
                                  </m:ctrlPr>
                                </m:sSubPr>
                                <m:e>
                                  <m:r>
                                    <a:rPr lang="pt-PT" i="1">
                                      <a:latin typeface="Cambria Math"/>
                                    </a:rPr>
                                    <m:t>𝑣</m:t>
                                  </m:r>
                                </m:e>
                                <m:sub>
                                  <m:r>
                                    <a:rPr lang="pt-PT" i="1">
                                      <a:latin typeface="Cambria Math"/>
                                    </a:rPr>
                                    <m:t>0</m:t>
                                  </m:r>
                                </m:sub>
                              </m:sSub>
                            </m:e>
                          </m:acc>
                        </m:e>
                      </m:d>
                      <m:r>
                        <a:rPr lang="pt-PT" b="0" i="0" smtClean="0">
                          <a:latin typeface="Cambria Math"/>
                        </a:rPr>
                        <m:t>.</m:t>
                      </m:r>
                      <m:func>
                        <m:funcPr>
                          <m:ctrlPr>
                            <a:rPr lang="pt-PT" b="0" i="1" smtClean="0">
                              <a:latin typeface="Cambria Math"/>
                            </a:rPr>
                          </m:ctrlPr>
                        </m:funcPr>
                        <m:fName>
                          <m:r>
                            <m:rPr>
                              <m:sty m:val="p"/>
                            </m:rPr>
                            <a:rPr lang="pt-PT" b="0" i="0" smtClean="0">
                              <a:latin typeface="Cambria Math"/>
                            </a:rPr>
                            <m:t>sin</m:t>
                          </m:r>
                        </m:fName>
                        <m:e>
                          <m:r>
                            <a:rPr lang="pt-PT" b="0" i="1" smtClean="0">
                              <a:latin typeface="Cambria Math"/>
                              <a:ea typeface="Cambria Math"/>
                            </a:rPr>
                            <m:t>𝛼</m:t>
                          </m:r>
                        </m:e>
                      </m:func>
                    </m:oMath>
                  </m:oMathPara>
                </a14:m>
                <a:endParaRPr lang="pt-PT" dirty="0"/>
              </a:p>
            </p:txBody>
          </p:sp>
        </mc:Choice>
        <mc:Fallback xmlns="">
          <p:sp>
            <p:nvSpPr>
              <p:cNvPr id="24" name="TextBox 23"/>
              <p:cNvSpPr txBox="1">
                <a:spLocks noRot="1" noChangeAspect="1" noMove="1" noResize="1" noEditPoints="1" noAdjustHandles="1" noChangeArrowheads="1" noChangeShapeType="1" noTextEdit="1"/>
              </p:cNvSpPr>
              <p:nvPr/>
            </p:nvSpPr>
            <p:spPr>
              <a:xfrm>
                <a:off x="5635511" y="4597377"/>
                <a:ext cx="2462084" cy="490840"/>
              </a:xfrm>
              <a:prstGeom prst="rect">
                <a:avLst/>
              </a:prstGeom>
              <a:blipFill rotWithShape="1">
                <a:blip r:embed="rId8"/>
                <a:stretch>
                  <a:fillRect b="-8642"/>
                </a:stretch>
              </a:blipFill>
            </p:spPr>
            <p:txBody>
              <a:bodyPr/>
              <a:lstStyle/>
              <a:p>
                <a:r>
                  <a:rPr lang="pt-PT">
                    <a:noFill/>
                  </a:rPr>
                  <a:t> </a:t>
                </a:r>
              </a:p>
            </p:txBody>
          </p:sp>
        </mc:Fallback>
      </mc:AlternateContent>
    </p:spTree>
    <p:extLst>
      <p:ext uri="{BB962C8B-B14F-4D97-AF65-F5344CB8AC3E}">
        <p14:creationId xmlns:p14="http://schemas.microsoft.com/office/powerpoint/2010/main" val="1608292532"/>
      </p:ext>
    </p:extLst>
  </p:cSld>
  <p:clrMapOvr>
    <a:masterClrMapping/>
  </p:clrMapOvr>
  <p:timing>
    <p:tnLst>
      <p:par>
        <p:cTn id="1" dur="indefinite" restart="never" nodeType="tmRoot"/>
      </p:par>
    </p:tnLst>
  </p:timing>
</p:sld>
</file>

<file path=ppt/theme/theme1.xml><?xml version="1.0" encoding="utf-8"?>
<a:theme xmlns:a="http://schemas.openxmlformats.org/drawingml/2006/main" name="Modelo de apresentação predefinido">
  <a:themeElements>
    <a:clrScheme name="Modelo de apresentação predefini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elo de apresentação predefini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pt-PT"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pt-PT" sz="2400" b="0" i="0" u="none" strike="noStrike" cap="none" normalizeH="0" baseline="0" smtClean="0">
            <a:ln>
              <a:noFill/>
            </a:ln>
            <a:solidFill>
              <a:schemeClr val="tx1"/>
            </a:solidFill>
            <a:effectLst/>
            <a:latin typeface="Arial" charset="0"/>
          </a:defRPr>
        </a:defPPr>
      </a:lstStyle>
    </a:lnDef>
  </a:objectDefaults>
  <a:extraClrSchemeLst>
    <a:extraClrScheme>
      <a:clrScheme name="Modelo de apresentação predefini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elo de apresentação predefini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elo de apresentação predefini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elo de apresentação predefini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elo de apresentação predefini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elo de apresentação predefini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elo de apresentação predefini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elo de apresentação predefini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elo de apresentação predefini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elo de apresentação predefini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elo de apresentação predefini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elo de apresentação predefini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1291</TotalTime>
  <Words>3964</Words>
  <Application>Microsoft Office PowerPoint</Application>
  <PresentationFormat>On-screen Show (4:3)</PresentationFormat>
  <Paragraphs>665</Paragraphs>
  <Slides>120</Slides>
  <Notes>31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120</vt:i4>
      </vt:variant>
    </vt:vector>
  </HeadingPairs>
  <TitlesOfParts>
    <vt:vector size="122" baseType="lpstr">
      <vt:lpstr>Modelo de apresentação predefinido</vt:lpstr>
      <vt:lpstr>Equação</vt:lpstr>
      <vt:lpstr>PowerPoint Presentation</vt:lpstr>
      <vt:lpstr>(Some) Pieces of the Puzzle</vt:lpstr>
      <vt:lpstr>How do we get 2D images of a real 3D world?</vt:lpstr>
      <vt:lpstr>PowerPoint Presentation</vt:lpstr>
      <vt:lpstr>PowerPoint Presentation</vt:lpstr>
      <vt:lpstr>How do we get 2D images of a real synthetic 3D world?</vt:lpstr>
      <vt:lpstr>transformation + shading + texture + blending</vt:lpstr>
      <vt:lpstr>Projected 3D World</vt:lpstr>
      <vt:lpstr>Rasterization</vt:lpstr>
      <vt:lpstr>Shading</vt:lpstr>
      <vt:lpstr>Texture Mapping</vt:lpstr>
      <vt:lpstr>Blending</vt:lpstr>
      <vt:lpstr>Basic steps for creating a 2D image out of a 3D world</vt:lpstr>
      <vt:lpstr>Pipeline</vt:lpstr>
      <vt:lpstr>Geometry</vt:lpstr>
      <vt:lpstr>PowerPoint Presentation</vt:lpstr>
      <vt:lpstr>One possibility: Ray tracing</vt:lpstr>
      <vt:lpstr>Another one: Projection</vt:lpstr>
      <vt:lpstr>Ray tracing vs. Projection</vt:lpstr>
      <vt:lpstr>Representing Geometric Objects</vt:lpstr>
      <vt:lpstr>Pipeline of transformations</vt:lpstr>
      <vt:lpstr>PowerPoint Presentation</vt:lpstr>
      <vt:lpstr>Projections</vt:lpstr>
      <vt:lpstr>Classical projections</vt:lpstr>
      <vt:lpstr>Parallel Projection</vt:lpstr>
      <vt:lpstr>Multiview orthographic</vt:lpstr>
      <vt:lpstr>View volume: Orthographic</vt:lpstr>
      <vt:lpstr>View volume: Perspective</vt:lpstr>
      <vt:lpstr>Field of view</vt:lpstr>
      <vt:lpstr>PowerPoint Presentation</vt:lpstr>
      <vt:lpstr>PowerPoint Presentation</vt:lpstr>
      <vt:lpstr>Orthographic projection</vt:lpstr>
      <vt:lpstr>What about the view volume?</vt:lpstr>
      <vt:lpstr>What about the z direction?</vt:lpstr>
      <vt:lpstr>Orthographic transformation chain</vt:lpstr>
      <vt:lpstr>View volume: Perspective (clipped)</vt:lpstr>
      <vt:lpstr>Perspective transformation chain</vt:lpstr>
      <vt:lpstr>Summary: Projection</vt:lpstr>
      <vt:lpstr>Rasterization</vt:lpstr>
      <vt:lpstr>Basic steps for creating a 2D image out of a 3D world</vt:lpstr>
      <vt:lpstr>PowerPoint Presentation</vt:lpstr>
      <vt:lpstr>PowerPoint Presentation</vt:lpstr>
      <vt:lpstr>Primitives</vt:lpstr>
      <vt:lpstr>Rasterizing lines</vt:lpstr>
      <vt:lpstr>Bresenham lines (midpoint alg.)</vt:lpstr>
      <vt:lpstr>Interpolation along lines</vt:lpstr>
      <vt:lpstr>Rasterizing triangles</vt:lpstr>
      <vt:lpstr>Using directed lines</vt:lpstr>
      <vt:lpstr>Point inside triangle test</vt:lpstr>
      <vt:lpstr>Illumination</vt:lpstr>
      <vt:lpstr>Basic steps for creating a 2D image out of a 3D world</vt:lpstr>
      <vt:lpstr>PowerPoint Presentation</vt:lpstr>
      <vt:lpstr>PowerPoint Presentation</vt:lpstr>
      <vt:lpstr>PowerPoint Presentation</vt:lpstr>
      <vt:lpstr>How does light interact with a surface?</vt:lpstr>
      <vt:lpstr>Three types of interactions</vt:lpstr>
      <vt:lpstr>PowerPoint Presentation</vt:lpstr>
      <vt:lpstr>Paint vs. Milk</vt:lpstr>
      <vt:lpstr>The lighting equation</vt:lpstr>
      <vt:lpstr>How to colour a pixel?</vt:lpstr>
      <vt:lpstr>Irradiance</vt:lpstr>
      <vt:lpstr>PowerPoint Presentation</vt:lpstr>
      <vt:lpstr>Ambient Light</vt:lpstr>
      <vt:lpstr>PowerPoint Presentation</vt:lpstr>
      <vt:lpstr>PowerPoint Presentation</vt:lpstr>
      <vt:lpstr>PowerPoint Presentation</vt:lpstr>
      <vt:lpstr>PowerPoint Presentation</vt:lpstr>
      <vt:lpstr>Diffuse illumination </vt:lpstr>
      <vt:lpstr>PowerPoint Presentation</vt:lpstr>
      <vt:lpstr>PowerPoint Presentation</vt:lpstr>
      <vt:lpstr>PowerPoint Presentation</vt:lpstr>
      <vt:lpstr>PowerPoint Presentation</vt:lpstr>
      <vt:lpstr>PowerPoint Presentation</vt:lpstr>
      <vt:lpstr>Shading</vt:lpstr>
      <vt:lpstr>PowerPoint Presentation</vt:lpstr>
      <vt:lpstr>PowerPoint Presentation</vt:lpstr>
      <vt:lpstr>PowerPoint Presentation</vt:lpstr>
      <vt:lpstr>PowerPoint Presentation</vt:lpstr>
      <vt:lpstr>PowerPoint Presentation</vt:lpstr>
      <vt:lpstr>In a nutshell</vt:lpstr>
      <vt:lpstr>Summary: Illumination</vt:lpstr>
      <vt:lpstr>Texture</vt:lpstr>
      <vt:lpstr>PowerPoint Presentation</vt:lpstr>
      <vt:lpstr>PowerPoint Presentation</vt:lpstr>
      <vt:lpstr>Particle Systems</vt:lpstr>
      <vt:lpstr>PowerPoint Presentation</vt:lpstr>
      <vt:lpstr>PowerPoint Presentation</vt:lpstr>
      <vt:lpstr>Pipeline</vt:lpstr>
      <vt:lpstr>PowerPoint Presentation</vt:lpstr>
      <vt:lpstr>Basic Model of Particle Systems</vt:lpstr>
      <vt:lpstr>PowerPoint Presentation</vt:lpstr>
      <vt:lpstr>Physics</vt:lpstr>
      <vt:lpstr>Why do we need physics?</vt:lpstr>
      <vt:lpstr>Pipeline</vt:lpstr>
      <vt:lpstr>Motion</vt:lpstr>
      <vt:lpstr>The basic law</vt:lpstr>
      <vt:lpstr>Position and velocity</vt:lpstr>
      <vt:lpstr>Vectors</vt:lpstr>
      <vt:lpstr>Example</vt:lpstr>
      <vt:lpstr>Projectile motion</vt:lpstr>
      <vt:lpstr>Engines</vt:lpstr>
      <vt:lpstr>Gravitational force</vt:lpstr>
      <vt:lpstr>Warp speed</vt:lpstr>
      <vt:lpstr>Energy of moving objects</vt:lpstr>
      <vt:lpstr>Kinetic energy</vt:lpstr>
      <vt:lpstr>Potential energy</vt:lpstr>
      <vt:lpstr>Conservation of energy</vt:lpstr>
      <vt:lpstr>Back to our projectiles</vt:lpstr>
      <vt:lpstr>Object collision</vt:lpstr>
      <vt:lpstr>Momentum</vt:lpstr>
      <vt:lpstr>Elastic collisions</vt:lpstr>
      <vt:lpstr>Inelastic collision</vt:lpstr>
      <vt:lpstr>Why do moving objects stop? (without collisions or brakes…)</vt:lpstr>
      <vt:lpstr>Reason #1 - Friction</vt:lpstr>
      <vt:lpstr>Reason #2 - Drag</vt:lpstr>
      <vt:lpstr>Why do things float?</vt:lpstr>
      <vt:lpstr>Buoyancy</vt:lpstr>
      <vt:lpstr>How do explosions work? How can I model turbulence? How do things fly? Why do cars get lighter as they go faster? ... </vt:lpstr>
      <vt:lpstr>Go read about physics!</vt:lpstr>
      <vt:lpstr>Physics in space? </vt:lpstr>
    </vt:vector>
  </TitlesOfParts>
  <Company>Casa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Diapositivo 1</dc:title>
  <dc:creator>Miguel</dc:creator>
  <cp:lastModifiedBy>mcoimbra</cp:lastModifiedBy>
  <cp:revision>406</cp:revision>
  <dcterms:created xsi:type="dcterms:W3CDTF">2006-09-04T13:22:43Z</dcterms:created>
  <dcterms:modified xsi:type="dcterms:W3CDTF">2015-03-24T10:37:53Z</dcterms:modified>
</cp:coreProperties>
</file>