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72" r:id="rId5"/>
    <p:sldMasterId id="2147484084" r:id="rId6"/>
    <p:sldMasterId id="2147484096" r:id="rId7"/>
    <p:sldMasterId id="2147484108" r:id="rId8"/>
    <p:sldMasterId id="2147484216" r:id="rId9"/>
    <p:sldMasterId id="2147484228" r:id="rId10"/>
    <p:sldMasterId id="2147484240" r:id="rId11"/>
    <p:sldMasterId id="2147484252" r:id="rId12"/>
    <p:sldMasterId id="2147484264" r:id="rId13"/>
    <p:sldMasterId id="2147484276" r:id="rId14"/>
    <p:sldMasterId id="2147484288" r:id="rId15"/>
    <p:sldMasterId id="2147484300" r:id="rId16"/>
    <p:sldMasterId id="2147484312" r:id="rId17"/>
    <p:sldMasterId id="2147484324" r:id="rId18"/>
    <p:sldMasterId id="2147484336" r:id="rId19"/>
    <p:sldMasterId id="2147484349" r:id="rId20"/>
    <p:sldMasterId id="2147484388" r:id="rId21"/>
    <p:sldMasterId id="2147484401" r:id="rId22"/>
  </p:sldMasterIdLst>
  <p:notesMasterIdLst>
    <p:notesMasterId r:id="rId85"/>
  </p:notesMasterIdLst>
  <p:sldIdLst>
    <p:sldId id="256" r:id="rId23"/>
    <p:sldId id="552" r:id="rId24"/>
    <p:sldId id="475" r:id="rId25"/>
    <p:sldId id="477" r:id="rId26"/>
    <p:sldId id="478" r:id="rId27"/>
    <p:sldId id="479" r:id="rId28"/>
    <p:sldId id="483" r:id="rId29"/>
    <p:sldId id="486" r:id="rId30"/>
    <p:sldId id="487" r:id="rId31"/>
    <p:sldId id="488" r:id="rId32"/>
    <p:sldId id="585" r:id="rId33"/>
    <p:sldId id="586" r:id="rId34"/>
    <p:sldId id="587" r:id="rId35"/>
    <p:sldId id="588" r:id="rId36"/>
    <p:sldId id="589" r:id="rId37"/>
    <p:sldId id="493" r:id="rId38"/>
    <p:sldId id="496" r:id="rId39"/>
    <p:sldId id="498" r:id="rId40"/>
    <p:sldId id="537" r:id="rId41"/>
    <p:sldId id="600" r:id="rId42"/>
    <p:sldId id="574" r:id="rId43"/>
    <p:sldId id="575" r:id="rId44"/>
    <p:sldId id="576" r:id="rId45"/>
    <p:sldId id="598" r:id="rId46"/>
    <p:sldId id="538" r:id="rId47"/>
    <p:sldId id="539" r:id="rId48"/>
    <p:sldId id="540" r:id="rId49"/>
    <p:sldId id="541" r:id="rId50"/>
    <p:sldId id="542" r:id="rId51"/>
    <p:sldId id="543" r:id="rId52"/>
    <p:sldId id="544" r:id="rId53"/>
    <p:sldId id="545" r:id="rId54"/>
    <p:sldId id="546" r:id="rId55"/>
    <p:sldId id="547" r:id="rId56"/>
    <p:sldId id="510" r:id="rId57"/>
    <p:sldId id="511" r:id="rId58"/>
    <p:sldId id="553" r:id="rId59"/>
    <p:sldId id="554" r:id="rId60"/>
    <p:sldId id="555" r:id="rId61"/>
    <p:sldId id="556" r:id="rId62"/>
    <p:sldId id="557" r:id="rId63"/>
    <p:sldId id="558" r:id="rId64"/>
    <p:sldId id="559" r:id="rId65"/>
    <p:sldId id="560" r:id="rId66"/>
    <p:sldId id="561" r:id="rId67"/>
    <p:sldId id="562" r:id="rId68"/>
    <p:sldId id="563" r:id="rId69"/>
    <p:sldId id="564" r:id="rId70"/>
    <p:sldId id="565" r:id="rId71"/>
    <p:sldId id="567" r:id="rId72"/>
    <p:sldId id="601" r:id="rId73"/>
    <p:sldId id="450" r:id="rId74"/>
    <p:sldId id="451" r:id="rId75"/>
    <p:sldId id="452" r:id="rId76"/>
    <p:sldId id="453" r:id="rId77"/>
    <p:sldId id="454" r:id="rId78"/>
    <p:sldId id="455" r:id="rId79"/>
    <p:sldId id="569" r:id="rId80"/>
    <p:sldId id="570" r:id="rId81"/>
    <p:sldId id="571" r:id="rId82"/>
    <p:sldId id="572" r:id="rId83"/>
    <p:sldId id="573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0420" autoAdjust="0"/>
  </p:normalViewPr>
  <p:slideViewPr>
    <p:cSldViewPr>
      <p:cViewPr varScale="1">
        <p:scale>
          <a:sx n="35" d="100"/>
          <a:sy n="35" d="100"/>
        </p:scale>
        <p:origin x="-23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77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viewProps" Target="viewProps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697AD-F4D0-4EC1-8CC8-0E1CD8D33ED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21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D2B00DE-42B5-429A-B128-69726E691329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02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021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44EBB1-502A-431E-B976-739A05AE7E6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255" y="683381"/>
            <a:ext cx="4481214" cy="3413881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61620-39B4-4979-BF66-4A7A3CD0755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C5D4E6-1E4C-486D-9775-C30D0858CB39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C9833-FB94-4449-A144-81DC303B9E5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55A4FD-F8F8-4775-8610-2EF5393C3C15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1363" cy="34147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45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8B98B-2343-4544-84A6-6AE86EA9E7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89795-8C60-4B62-A7B4-0C380BD6E1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12AC1-1169-4BF3-AD56-B542EE74026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5B9F-8E68-4543-9F3B-CD54A07815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94780-DC45-4907-8B57-A431F3F354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2D146-BC97-4CE4-AE44-EC41559E80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1A736-462A-43FE-80CB-34D738B787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EE5F9-AF15-458F-8E5A-6833BE012B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4B133-5B2C-4657-8CB9-4510095CEB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1D3B-6400-4B3B-B8CA-0C8966B01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E49A-A368-4432-8221-E031840220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4207CD-682E-4D64-8FBB-EBA3104C5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18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5C774B7-2CEB-4B76-87BF-619AEB52DF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27EEE34-E2F4-4095-8CD1-1454D7985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9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9DA678-0E06-4B7F-B44C-2E45059FE5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97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931875-4677-451E-AC0B-6655F6A3BC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EEC44A-0E84-4B31-8910-7B0C2E16D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779850-1E96-438F-8D98-28A24A8D2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7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BE30F1-0304-487F-8665-C9AF3EEC5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7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EDA2117-156B-4290-B8AC-1326C86E3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C65507B-7F6F-406B-BE3E-1306DFBE9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8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E9D73-E396-46EA-92A0-644C1643B2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5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50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9193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99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020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94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7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90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506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95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424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0304E-D958-40AD-BF9A-0FFADB609BE9}" type="datetimeFigureOut">
              <a:rPr lang="en-US" smtClean="0"/>
              <a:pPr/>
              <a:t>9/24/2014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  <p:sldLayoutId id="21474843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A2076-4C21-4875-A905-C038BD2880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11AA85-3204-446D-BEB7-21A2F71051B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0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0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200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2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7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jpeg"/><Relationship Id="rId11" Type="http://schemas.openxmlformats.org/officeDocument/2006/relationships/image" Target="../media/image63.jpeg"/><Relationship Id="rId5" Type="http://schemas.openxmlformats.org/officeDocument/2006/relationships/image" Target="../media/image58.wmf"/><Relationship Id="rId10" Type="http://schemas.openxmlformats.org/officeDocument/2006/relationships/image" Target="../media/image62.jpe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9.png"/><Relationship Id="rId4" Type="http://schemas.openxmlformats.org/officeDocument/2006/relationships/image" Target="../media/image7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9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oleObject" Target="../embeddings/oleObject2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wmf"/><Relationship Id="rId5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un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04600" y="914400"/>
            <a:ext cx="8810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TP14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Local features: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detection and description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Computer Vision, FCUP,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2014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Miguel Coimbra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Slides by Prof. Kristen </a:t>
            </a:r>
            <a:r>
              <a:rPr lang="en-US" dirty="0" err="1">
                <a:solidFill>
                  <a:schemeClr val="tx1"/>
                </a:solidFill>
                <a:latin typeface="Arial" charset="0"/>
                <a:cs typeface="Arial" charset="0"/>
              </a:rPr>
              <a:t>Grauman</a:t>
            </a: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</a:t>
            </a:r>
            <a:r>
              <a:rPr lang="en-US" dirty="0" smtClean="0"/>
              <a:t>corner detector</a:t>
            </a:r>
            <a:endParaRPr lang="ru-RU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763000" cy="2801955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Compute</a:t>
            </a:r>
            <a:r>
              <a:rPr lang="en-US" sz="2800" i="1" dirty="0" smtClean="0"/>
              <a:t> M </a:t>
            </a:r>
            <a:r>
              <a:rPr lang="en-US" sz="2800" dirty="0" smtClean="0"/>
              <a:t>matrix for image window surrounding each pixel to get its </a:t>
            </a:r>
            <a:r>
              <a:rPr lang="en-US" i="1" dirty="0" err="1" smtClean="0"/>
              <a:t>cornerness</a:t>
            </a:r>
            <a:r>
              <a:rPr lang="en-US" i="1" dirty="0" smtClean="0"/>
              <a:t> </a:t>
            </a:r>
            <a:r>
              <a:rPr lang="en-US" sz="2800" dirty="0" smtClean="0"/>
              <a:t>score.</a:t>
            </a:r>
            <a:endParaRPr lang="en-US" sz="2800" dirty="0"/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Find points </a:t>
            </a:r>
            <a:r>
              <a:rPr lang="en-US" sz="2800" dirty="0" smtClean="0"/>
              <a:t>with large </a:t>
            </a:r>
            <a:r>
              <a:rPr lang="en-US" sz="2800" dirty="0"/>
              <a:t>corner response </a:t>
            </a:r>
            <a:r>
              <a:rPr lang="en-US" sz="2800" dirty="0" smtClean="0"/>
              <a:t>(</a:t>
            </a:r>
            <a:r>
              <a:rPr lang="en-US" i="1" dirty="0" smtClean="0"/>
              <a:t>f </a:t>
            </a:r>
            <a:r>
              <a:rPr lang="en-US" sz="2800" dirty="0" smtClean="0"/>
              <a:t>&gt; </a:t>
            </a:r>
            <a:r>
              <a:rPr lang="en-US" sz="2800" dirty="0"/>
              <a:t>threshold)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Take the points of local </a:t>
            </a:r>
            <a:r>
              <a:rPr lang="en-US" sz="2800" dirty="0" smtClean="0"/>
              <a:t>maxima</a:t>
            </a:r>
            <a:r>
              <a:rPr lang="en-US" dirty="0" smtClean="0"/>
              <a:t>, i.e., perform non-maximum suppression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74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1747" name="Picture 3" descr="cows_step0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2771" name="Picture 3" descr="cows_step1_corner_respon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38200" y="762000"/>
            <a:ext cx="405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Compute corner response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Find points with large corner response: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 &gt; 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threshold</a:t>
            </a:r>
            <a:endParaRPr lang="ru-RU" sz="2800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3796" name="Picture 4" descr="cows_step2_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95400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774700"/>
            <a:ext cx="56568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Take only the points of local maxima of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f</a:t>
            </a:r>
            <a:endParaRPr lang="ru-RU" sz="2800" i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34820" name="Picture 4" descr="cows_step3_thresh&amp;max"/>
          <p:cNvPicPr>
            <a:picLocks noChangeAspect="1" noChangeArrowheads="1"/>
          </p:cNvPicPr>
          <p:nvPr/>
        </p:nvPicPr>
        <p:blipFill>
          <a:blip r:embed="rId3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Harris Detector: Steps</a:t>
            </a:r>
            <a:endParaRPr lang="ru-RU" sz="3200" smtClean="0"/>
          </a:p>
        </p:txBody>
      </p:sp>
      <p:pic>
        <p:nvPicPr>
          <p:cNvPr id="35843" name="Picture 3" descr="cows_step4_harris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33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3810000" y="22860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400800" y="2057400"/>
            <a:ext cx="8382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133600" y="35052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181600" y="3962400"/>
            <a:ext cx="1143000" cy="6858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aphicFrame>
        <p:nvGraphicFramePr>
          <p:cNvPr id="1415170" name="Object 2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0" name="Equation" r:id="rId3" imgW="1244600" imgH="482600" progId="Equation.3">
                  <p:embed/>
                </p:oleObj>
              </mc:Choice>
              <mc:Fallback>
                <p:oleObj name="Equation" r:id="rId3" imgW="1244600" imgH="482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2438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10774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>
          <a:blip r:embed="rId3" cstate="print"/>
          <a:srcRect l="51667" b="30034"/>
          <a:stretch>
            <a:fillRect/>
          </a:stretch>
        </p:blipFill>
        <p:spPr>
          <a:xfrm>
            <a:off x="5521338" y="2479662"/>
            <a:ext cx="3156856" cy="3048000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 : Histograms of oriented gradients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 smtClean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1582738" y="15240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58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15240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1300" y="4648200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59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648200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92163" y="2066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5163" y="3286125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60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3286125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23100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004050" y="324167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946900" y="4616450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maximum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82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83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84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Edge = ripple</a:t>
            </a:r>
          </a:p>
          <a:p>
            <a:pPr>
              <a:buFontTx/>
              <a:buChar char="•"/>
            </a:pPr>
            <a:r>
              <a:rPr lang="en-US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64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70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3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sun2_squared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-623888"/>
            <a:ext cx="647700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sun2_squared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1175" y="-587375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54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155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sun2_squared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34138" y="2114550"/>
            <a:ext cx="620712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sun2_squared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0650" y="5546725"/>
            <a:ext cx="620713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sun2_squared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sun2_squared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27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2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4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95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6250" t="28032" b="33154"/>
          <a:stretch>
            <a:fillRect/>
          </a:stretch>
        </p:blipFill>
        <p:spPr bwMode="auto">
          <a:xfrm>
            <a:off x="292104" y="47447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438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58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59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228600" y="6278563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Figure from T. Tuytelaars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000" dirty="0" smtClean="0"/>
              <a:t>Goal: interest operator repeatability</a:t>
            </a:r>
            <a:endParaRPr lang="en-US" sz="4000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38200" y="2514600"/>
            <a:ext cx="7487497" cy="2671465"/>
            <a:chOff x="838200" y="3429000"/>
            <a:chExt cx="7487497" cy="2671465"/>
          </a:xfrm>
        </p:grpSpPr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838200" y="3429000"/>
              <a:ext cx="3657600" cy="2133600"/>
              <a:chOff x="838200" y="3429000"/>
              <a:chExt cx="3265714" cy="19050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38200" y="3429000"/>
                <a:ext cx="3265714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999343" y="4009571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1563914" y="4590143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144486" y="4880429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725057" y="4445000"/>
                <a:ext cx="145143" cy="14514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4648200" y="3490686"/>
              <a:ext cx="3677497" cy="1995714"/>
              <a:chOff x="5627914" y="3559629"/>
              <a:chExt cx="2975429" cy="1614714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7914" y="3559629"/>
                <a:ext cx="2975429" cy="1614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8095343" y="4299857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2"/>
              <p:cNvSpPr>
                <a:spLocks noChangeArrowheads="1"/>
              </p:cNvSpPr>
              <p:nvPr/>
            </p:nvSpPr>
            <p:spPr bwMode="auto">
              <a:xfrm>
                <a:off x="7659914" y="4880429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6934200" y="4154714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5918200" y="4735286"/>
                <a:ext cx="145143" cy="145143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362200" y="5638800"/>
              <a:ext cx="453040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No </a:t>
              </a:r>
              <a:r>
                <a:rPr lang="en-US" sz="2400" dirty="0">
                  <a:solidFill>
                    <a:srgbClr val="FF3300"/>
                  </a:solidFill>
                  <a:cs typeface="Times New Roman" pitchFamily="18" charset="0"/>
                </a:rPr>
                <a:t>chance </a:t>
              </a:r>
              <a:r>
                <a:rPr lang="en-US" sz="2400" dirty="0" smtClean="0">
                  <a:solidFill>
                    <a:srgbClr val="FF3300"/>
                  </a:solidFill>
                  <a:cs typeface="Times New Roman" pitchFamily="18" charset="0"/>
                </a:rPr>
                <a:t>to find true matches!</a:t>
              </a:r>
              <a:endParaRPr lang="ru-RU" sz="2400" dirty="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4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SIFT properties</a:t>
            </a: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k, or within a thresholded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1242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004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 smtClean="0">
                <a:solidFill>
                  <a:srgbClr val="000000"/>
                </a:solidFill>
              </a:rPr>
              <a:t>Goal: descriptor distinctiveness</a:t>
            </a:r>
            <a:endParaRPr lang="en-US" sz="4000" kern="0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8758" y="25146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4743236" y="25146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1924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1924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194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2258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5655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7432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1242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733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8956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004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8273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2337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4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allAtOnce"/>
      <p:bldP spid="12" grpId="0"/>
      <p:bldP spid="13" grpId="0"/>
      <p:bldP spid="14" grpId="0"/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74" name="Bitmap Image" r:id="rId4" imgW="11447619" imgH="4123810" progId="PBrush">
                    <p:embed/>
                  </p:oleObj>
                </mc:Choice>
                <mc:Fallback>
                  <p:oleObj name="Bitmap Image" r:id="rId4" imgW="11447619" imgH="4123810" progId="PBrus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2"/>
                </a:solidFill>
              </a:rPr>
              <a:t>Description</a:t>
            </a:r>
            <a:r>
              <a:rPr lang="en-US" sz="2400" dirty="0" err="1" smtClean="0">
                <a:solidFill>
                  <a:schemeClr val="bg2"/>
                </a:solidFill>
              </a:rPr>
              <a:t>:Extract</a:t>
            </a:r>
            <a:r>
              <a:rPr lang="en-US" sz="2400" dirty="0" smtClean="0">
                <a:solidFill>
                  <a:schemeClr val="bg2"/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2"/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22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1071563" y="102235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6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022350"/>
                        <a:ext cx="5556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5362583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7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5362583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990983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4013208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4013208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4013208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5362583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8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5362583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5362583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9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5362583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7213" y="2771766"/>
            <a:ext cx="781378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 x 2 matrix of image derivatives (averaged in neighborhood of a point)</a:t>
            </a:r>
            <a:r>
              <a:rPr lang="en-US" sz="28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.</a:t>
            </a:r>
            <a:endParaRPr lang="en-US" sz="2800" dirty="0" smtClean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596" y="5619780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233488"/>
            <a:ext cx="739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have</a:t>
            </a: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0" name="Equation" r:id="rId4" imgW="1244600" imgH="482600" progId="Equation.3">
                  <p:embed/>
                </p:oleObj>
              </mc:Choice>
              <mc:Fallback>
                <p:oleObj name="Equation" r:id="rId4" imgW="1244600" imgH="482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438400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1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438400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33538" y="1905000"/>
            <a:ext cx="1981200" cy="1981200"/>
            <a:chOff x="3105138" y="3303599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303599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25" name="Group 6"/>
            <p:cNvGrpSpPr>
              <a:grpSpLocks/>
            </p:cNvGrpSpPr>
            <p:nvPr/>
          </p:nvGrpSpPr>
          <p:grpSpPr bwMode="auto">
            <a:xfrm rot="1721913">
              <a:off x="3418663" y="3758798"/>
              <a:ext cx="1501775" cy="1504950"/>
              <a:chOff x="2510" y="1968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510" y="234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510" y="2532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510" y="2724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510" y="2916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688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880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072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264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65532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705600" y="4038600"/>
            <a:ext cx="274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447800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5052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6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;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09600" y="5486400"/>
            <a:ext cx="5498656" cy="1019822"/>
            <a:chOff x="609600" y="5486400"/>
            <a:chExt cx="5498656" cy="1019822"/>
          </a:xfrm>
        </p:grpSpPr>
        <p:pic>
          <p:nvPicPr>
            <p:cNvPr id="31" name="Picture 8" descr="txp_fi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5200" y="5486400"/>
              <a:ext cx="2603056" cy="1019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09600" y="563880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One way to score the </a:t>
              </a:r>
              <a:r>
                <a:rPr lang="en-US" sz="2400" dirty="0" err="1" smtClean="0"/>
                <a:t>cornerness</a:t>
              </a:r>
              <a:r>
                <a:rPr lang="en-US" sz="2400" dirty="0" smtClean="0"/>
                <a:t>:</a:t>
              </a:r>
              <a:endParaRPr lang="en-US" sz="2400" dirty="0"/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0" dirty="0" smtClean="0">
                <a:solidFill>
                  <a:srgbClr val="000000"/>
                </a:solidFill>
              </a:rPr>
              <a:t>Recall: </a:t>
            </a:r>
            <a:r>
              <a:rPr lang="en-US" sz="3000" kern="0" dirty="0" smtClean="0">
                <a:solidFill>
                  <a:srgbClr val="000000"/>
                </a:solidFill>
              </a:rPr>
              <a:t>Corners as distinctive interest points</a:t>
            </a:r>
            <a:endParaRPr lang="ru-RU" sz="3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1399</Words>
  <Application>Microsoft Office PowerPoint</Application>
  <PresentationFormat>On-screen Show (4:3)</PresentationFormat>
  <Paragraphs>365</Paragraphs>
  <Slides>62</Slides>
  <Notes>48</Notes>
  <HiddenSlides>0</HiddenSlides>
  <MMClips>0</MMClips>
  <ScaleCrop>false</ScaleCrop>
  <HeadingPairs>
    <vt:vector size="6" baseType="variant">
      <vt:variant>
        <vt:lpstr>Theme</vt:lpstr>
      </vt:variant>
      <vt:variant>
        <vt:i4>22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87" baseType="lpstr">
      <vt:lpstr>Office Theme</vt:lpstr>
      <vt:lpstr>2_Blank Presentation</vt:lpstr>
      <vt:lpstr>Custom Design</vt:lpstr>
      <vt:lpstr>3_Default Design</vt:lpstr>
      <vt:lpstr>5_Default Design</vt:lpstr>
      <vt:lpstr>6_Default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9_Default Design</vt:lpstr>
      <vt:lpstr>2_Office Theme</vt:lpstr>
      <vt:lpstr>10_Default Design</vt:lpstr>
      <vt:lpstr>5_Office Theme</vt:lpstr>
      <vt:lpstr>Dads Tie</vt:lpstr>
      <vt:lpstr>1_Office Theme</vt:lpstr>
      <vt:lpstr>11_Default Design</vt:lpstr>
      <vt:lpstr>Blank Presentation</vt:lpstr>
      <vt:lpstr>9_Blank Presentation</vt:lpstr>
      <vt:lpstr>5_Blank Presentation</vt:lpstr>
      <vt:lpstr>6_Office Theme</vt:lpstr>
      <vt:lpstr>Equation</vt:lpstr>
      <vt:lpstr>Photo Editor Photo</vt:lpstr>
      <vt:lpstr>Bitmap Image</vt:lpstr>
      <vt:lpstr>TP14 - Local features: detection and description  </vt:lpstr>
      <vt:lpstr>Today</vt:lpstr>
      <vt:lpstr>Local features: main components</vt:lpstr>
      <vt:lpstr>Goal: interest operator repeatability</vt:lpstr>
      <vt:lpstr>PowerPoint Presentation</vt:lpstr>
      <vt:lpstr>Local features: main components</vt:lpstr>
      <vt:lpstr>PowerPoint Presentation</vt:lpstr>
      <vt:lpstr>PowerPoint Presentation</vt:lpstr>
      <vt:lpstr>PowerPoint Presentation</vt:lpstr>
      <vt:lpstr>Harris corner detector</vt:lpstr>
      <vt:lpstr>Harris Detector: Steps</vt:lpstr>
      <vt:lpstr>Harris Detector: Steps</vt:lpstr>
      <vt:lpstr>Harris Detector: Steps</vt:lpstr>
      <vt:lpstr>Harris Detector: Steps</vt:lpstr>
      <vt:lpstr>Harris Detector: Steps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Recall: Edge detection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mcoimbra</cp:lastModifiedBy>
  <cp:revision>53</cp:revision>
  <dcterms:created xsi:type="dcterms:W3CDTF">2011-02-22T03:49:47Z</dcterms:created>
  <dcterms:modified xsi:type="dcterms:W3CDTF">2014-09-24T18:01:24Z</dcterms:modified>
</cp:coreProperties>
</file>