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32" r:id="rId5"/>
    <p:sldMasterId id="2147483745" r:id="rId6"/>
    <p:sldMasterId id="2147483757" r:id="rId7"/>
    <p:sldMasterId id="2147483771" r:id="rId8"/>
    <p:sldMasterId id="2147483783" r:id="rId9"/>
    <p:sldMasterId id="2147483795" r:id="rId10"/>
    <p:sldMasterId id="2147483807" r:id="rId11"/>
    <p:sldMasterId id="2147483856" r:id="rId12"/>
  </p:sldMasterIdLst>
  <p:notesMasterIdLst>
    <p:notesMasterId r:id="rId56"/>
  </p:notesMasterIdLst>
  <p:handoutMasterIdLst>
    <p:handoutMasterId r:id="rId57"/>
  </p:handoutMasterIdLst>
  <p:sldIdLst>
    <p:sldId id="256" r:id="rId13"/>
    <p:sldId id="259" r:id="rId14"/>
    <p:sldId id="260" r:id="rId15"/>
    <p:sldId id="261" r:id="rId16"/>
    <p:sldId id="271" r:id="rId17"/>
    <p:sldId id="366" r:id="rId18"/>
    <p:sldId id="270" r:id="rId19"/>
    <p:sldId id="272" r:id="rId20"/>
    <p:sldId id="273" r:id="rId21"/>
    <p:sldId id="274" r:id="rId22"/>
    <p:sldId id="275" r:id="rId23"/>
    <p:sldId id="276" r:id="rId24"/>
    <p:sldId id="277" r:id="rId25"/>
    <p:sldId id="278" r:id="rId26"/>
    <p:sldId id="279" r:id="rId27"/>
    <p:sldId id="280" r:id="rId28"/>
    <p:sldId id="367" r:id="rId29"/>
    <p:sldId id="283" r:id="rId30"/>
    <p:sldId id="284" r:id="rId31"/>
    <p:sldId id="285" r:id="rId32"/>
    <p:sldId id="304" r:id="rId33"/>
    <p:sldId id="287" r:id="rId34"/>
    <p:sldId id="288" r:id="rId35"/>
    <p:sldId id="289" r:id="rId36"/>
    <p:sldId id="290" r:id="rId37"/>
    <p:sldId id="292" r:id="rId38"/>
    <p:sldId id="293" r:id="rId39"/>
    <p:sldId id="294" r:id="rId40"/>
    <p:sldId id="295" r:id="rId41"/>
    <p:sldId id="296" r:id="rId42"/>
    <p:sldId id="297" r:id="rId43"/>
    <p:sldId id="298" r:id="rId44"/>
    <p:sldId id="357" r:id="rId45"/>
    <p:sldId id="307" r:id="rId46"/>
    <p:sldId id="308" r:id="rId47"/>
    <p:sldId id="309" r:id="rId48"/>
    <p:sldId id="310" r:id="rId49"/>
    <p:sldId id="311" r:id="rId50"/>
    <p:sldId id="312" r:id="rId51"/>
    <p:sldId id="313" r:id="rId52"/>
    <p:sldId id="314" r:id="rId53"/>
    <p:sldId id="315"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15" autoAdjust="0"/>
  </p:normalViewPr>
  <p:slideViewPr>
    <p:cSldViewPr>
      <p:cViewPr varScale="1">
        <p:scale>
          <a:sx n="56" d="100"/>
          <a:sy n="56" d="100"/>
        </p:scale>
        <p:origin x="-1776" y="-10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4D19F4-5B01-45EC-89A3-0A1B15992834}" type="datetimeFigureOut">
              <a:rPr lang="en-US" smtClean="0"/>
              <a:t>9/24/2014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A7E303-30E8-497A-A68A-13DD722AE90E}" type="slidenum">
              <a:rPr lang="en-US" smtClean="0"/>
              <a:t>‹#›</a:t>
            </a:fld>
            <a:endParaRPr lang="en-US"/>
          </a:p>
        </p:txBody>
      </p:sp>
    </p:spTree>
    <p:extLst>
      <p:ext uri="{BB962C8B-B14F-4D97-AF65-F5344CB8AC3E}">
        <p14:creationId xmlns:p14="http://schemas.microsoft.com/office/powerpoint/2010/main" val="15741286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1D3A7-4E22-47EA-A66D-DE445A0F5989}" type="datetimeFigureOut">
              <a:rPr lang="en-US" smtClean="0"/>
              <a:t>9/24/2014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F5177-1066-4495-A76E-A324FFFC813F}" type="slidenum">
              <a:rPr lang="en-US" smtClean="0"/>
              <a:t>‹#›</a:t>
            </a:fld>
            <a:endParaRPr lang="en-US"/>
          </a:p>
        </p:txBody>
      </p:sp>
    </p:spTree>
    <p:extLst>
      <p:ext uri="{BB962C8B-B14F-4D97-AF65-F5344CB8AC3E}">
        <p14:creationId xmlns:p14="http://schemas.microsoft.com/office/powerpoint/2010/main" val="27321703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72BE7E-636D-4EB2-85E0-CC46BC961AB3}" type="slidenum">
              <a:rPr lang="en-US">
                <a:solidFill>
                  <a:srgbClr val="000000"/>
                </a:solidFill>
              </a:rPr>
              <a:pPr/>
              <a:t>2</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715CE08-8067-42D2-A1DE-BBC742948869}" type="slidenum">
              <a:rPr lang="en-US">
                <a:solidFill>
                  <a:srgbClr val="000000"/>
                </a:solidFill>
              </a:rPr>
              <a:pPr/>
              <a:t>20</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91956D-8353-4B01-BDE7-DC7754519820}" type="slidenum">
              <a:rPr lang="en-US">
                <a:solidFill>
                  <a:prstClr val="black"/>
                </a:solidFill>
              </a:rPr>
              <a:pPr/>
              <a:t>23</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047239-B7C5-4465-BD77-A2353C9106D6}" type="slidenum">
              <a:rPr lang="en-US">
                <a:solidFill>
                  <a:srgbClr val="000000"/>
                </a:solidFill>
              </a:rPr>
              <a:pPr/>
              <a:t>25</a:t>
            </a:fld>
            <a:endParaRPr lang="en-US">
              <a:solidFill>
                <a:srgbClr val="000000"/>
              </a:solidFill>
            </a:endParaRPr>
          </a:p>
        </p:txBody>
      </p:sp>
      <p:sp>
        <p:nvSpPr>
          <p:cNvPr id="141315" name="Rectangle 2"/>
          <p:cNvSpPr>
            <a:spLocks noGrp="1" noRot="1" noChangeAspect="1" noTextEdit="1"/>
          </p:cNvSpPr>
          <p:nvPr>
            <p:ph type="sldImg"/>
          </p:nvPr>
        </p:nvSpPr>
        <p:spPr>
          <a:ln/>
        </p:spPr>
      </p:sp>
      <p:sp>
        <p:nvSpPr>
          <p:cNvPr id="14131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D458847-0545-4149-87FC-E6F7C6347A52}" type="slidenum">
              <a:rPr lang="en-US">
                <a:solidFill>
                  <a:srgbClr val="000000"/>
                </a:solidFill>
              </a:rPr>
              <a:pPr/>
              <a:t>26</a:t>
            </a:fld>
            <a:endParaRPr lang="en-US">
              <a:solidFill>
                <a:srgbClr val="000000"/>
              </a:solidFill>
            </a:endParaRPr>
          </a:p>
        </p:txBody>
      </p:sp>
      <p:sp>
        <p:nvSpPr>
          <p:cNvPr id="143363" name="Rectangle 2"/>
          <p:cNvSpPr>
            <a:spLocks noGrp="1" noRot="1" noChangeAspect="1" noTextEdit="1"/>
          </p:cNvSpPr>
          <p:nvPr>
            <p:ph type="sldImg"/>
          </p:nvPr>
        </p:nvSpPr>
        <p:spPr>
          <a:ln/>
        </p:spPr>
      </p:sp>
      <p:sp>
        <p:nvSpPr>
          <p:cNvPr id="14336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8E09E8E-F1D0-4B93-BF98-03D1D2D5B684}" type="slidenum">
              <a:rPr lang="en-US">
                <a:solidFill>
                  <a:srgbClr val="000000"/>
                </a:solidFill>
              </a:rPr>
              <a:pPr/>
              <a:t>27</a:t>
            </a:fld>
            <a:endParaRPr lang="en-US">
              <a:solidFill>
                <a:srgbClr val="000000"/>
              </a:solidFill>
            </a:endParaRPr>
          </a:p>
        </p:txBody>
      </p:sp>
      <p:sp>
        <p:nvSpPr>
          <p:cNvPr id="144387" name="Slide Image Placeholder 1"/>
          <p:cNvSpPr>
            <a:spLocks noGrp="1" noRot="1" noChangeAspect="1" noTextEdit="1"/>
          </p:cNvSpPr>
          <p:nvPr>
            <p:ph type="sldImg"/>
          </p:nvPr>
        </p:nvSpPr>
        <p:spPr>
          <a:xfrm>
            <a:off x="1143000" y="684213"/>
            <a:ext cx="4572000" cy="3429000"/>
          </a:xfrm>
          <a:ln/>
        </p:spPr>
      </p:sp>
      <p:sp>
        <p:nvSpPr>
          <p:cNvPr id="14438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438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B56B1CA-0D8F-41B5-91CA-D292BE1FEF9E}" type="slidenum">
              <a:rPr lang="de-CH" sz="1200" smtClean="0">
                <a:solidFill>
                  <a:srgbClr val="000000"/>
                </a:solidFill>
                <a:latin typeface="Times New Roman" pitchFamily="18" charset="0"/>
              </a:rPr>
              <a:pPr algn="r" eaLnBrk="0" fontAlgn="base" hangingPunct="0">
                <a:spcBef>
                  <a:spcPct val="0"/>
                </a:spcBef>
                <a:spcAft>
                  <a:spcPct val="0"/>
                </a:spcAft>
              </a:pPr>
              <a:t>27</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FDD2CA-1A5F-4252-864B-813FD62AC445}" type="slidenum">
              <a:rPr lang="en-US">
                <a:solidFill>
                  <a:srgbClr val="000000"/>
                </a:solidFill>
              </a:rPr>
              <a:pPr/>
              <a:t>30</a:t>
            </a:fld>
            <a:endParaRPr lang="en-US">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356AB5C-67AF-47F1-823B-55742E4831FE}" type="slidenum">
              <a:rPr lang="en-US">
                <a:solidFill>
                  <a:srgbClr val="000000"/>
                </a:solidFill>
              </a:rPr>
              <a:pPr/>
              <a:t>31</a:t>
            </a:fld>
            <a:endParaRPr lang="en-US">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102932-1630-48A4-91CE-7ECEC0345D45}" type="slidenum">
              <a:rPr lang="en-US">
                <a:solidFill>
                  <a:srgbClr val="000000"/>
                </a:solidFill>
              </a:rPr>
              <a:pPr/>
              <a:t>32</a:t>
            </a:fld>
            <a:endParaRPr lang="en-US">
              <a:solidFill>
                <a:srgbClr val="000000"/>
              </a:solidFill>
            </a:endParaRPr>
          </a:p>
        </p:txBody>
      </p:sp>
      <p:sp>
        <p:nvSpPr>
          <p:cNvPr id="149507" name="Slide Image Placeholder 1"/>
          <p:cNvSpPr>
            <a:spLocks noGrp="1" noRot="1" noChangeAspect="1" noTextEdit="1"/>
          </p:cNvSpPr>
          <p:nvPr>
            <p:ph type="sldImg"/>
          </p:nvPr>
        </p:nvSpPr>
        <p:spPr>
          <a:xfrm>
            <a:off x="1143000" y="684213"/>
            <a:ext cx="4572000" cy="3429000"/>
          </a:xfrm>
          <a:ln/>
        </p:spPr>
      </p:sp>
      <p:sp>
        <p:nvSpPr>
          <p:cNvPr id="14950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950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1186167A-3D51-4196-B877-F0A7D18C73F9}" type="slidenum">
              <a:rPr lang="de-CH" sz="1200" smtClean="0">
                <a:solidFill>
                  <a:srgbClr val="000000"/>
                </a:solidFill>
                <a:latin typeface="Times New Roman" pitchFamily="18" charset="0"/>
              </a:rPr>
              <a:pPr algn="r" eaLnBrk="0" fontAlgn="base" hangingPunct="0">
                <a:spcBef>
                  <a:spcPct val="0"/>
                </a:spcBef>
                <a:spcAft>
                  <a:spcPct val="0"/>
                </a:spcAft>
              </a:pPr>
              <a:t>32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392E4B-694E-4DE7-BB60-5AF238EF6514}" type="slidenum">
              <a:rPr lang="en-US">
                <a:solidFill>
                  <a:prstClr val="black"/>
                </a:solidFill>
              </a:rPr>
              <a:pPr/>
              <a:t>5</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F5177-1066-4495-A76E-A324FFFC813F}"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CS 376 Lecture 18</a:t>
            </a:r>
            <a:endParaRPr lang="en-US"/>
          </a:p>
        </p:txBody>
      </p:sp>
    </p:spTree>
    <p:extLst>
      <p:ext uri="{BB962C8B-B14F-4D97-AF65-F5344CB8AC3E}">
        <p14:creationId xmlns:p14="http://schemas.microsoft.com/office/powerpoint/2010/main" val="22568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E1E3A2-A360-4A4D-849C-0610671EE4B8}" type="slidenum">
              <a:rPr lang="en-US">
                <a:solidFill>
                  <a:srgbClr val="000000"/>
                </a:solidFill>
              </a:rPr>
              <a:pPr/>
              <a:t>34</a:t>
            </a:fld>
            <a:endParaRPr lang="en-US">
              <a:solidFill>
                <a:srgbClr val="000000"/>
              </a:solidFill>
            </a:endParaRPr>
          </a:p>
        </p:txBody>
      </p:sp>
      <p:sp>
        <p:nvSpPr>
          <p:cNvPr id="152579" name="Rectangle 2"/>
          <p:cNvSpPr>
            <a:spLocks noGrp="1" noRot="1" noChangeAspect="1" noChangeArrowheads="1" noTextEdit="1"/>
          </p:cNvSpPr>
          <p:nvPr>
            <p:ph type="sldImg"/>
          </p:nvPr>
        </p:nvSpPr>
        <p:spPr>
          <a:xfrm>
            <a:off x="1143000" y="684213"/>
            <a:ext cx="4572000" cy="3429000"/>
          </a:xfrm>
          <a:ln/>
        </p:spPr>
      </p:sp>
      <p:sp>
        <p:nvSpPr>
          <p:cNvPr id="15258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BE70F3-4EB8-4A75-AC6F-599C1ECF16D3}" type="slidenum">
              <a:rPr lang="en-US">
                <a:solidFill>
                  <a:srgbClr val="000000"/>
                </a:solidFill>
              </a:rPr>
              <a:pPr/>
              <a:t>35</a:t>
            </a:fld>
            <a:endParaRPr lang="en-US">
              <a:solidFill>
                <a:srgbClr val="000000"/>
              </a:solidFill>
            </a:endParaRPr>
          </a:p>
        </p:txBody>
      </p:sp>
      <p:sp>
        <p:nvSpPr>
          <p:cNvPr id="153603" name="Rectangle 2"/>
          <p:cNvSpPr>
            <a:spLocks noGrp="1" noRot="1" noChangeAspect="1" noChangeArrowheads="1" noTextEdit="1"/>
          </p:cNvSpPr>
          <p:nvPr>
            <p:ph type="sldImg"/>
          </p:nvPr>
        </p:nvSpPr>
        <p:spPr>
          <a:xfrm>
            <a:off x="1143000" y="684213"/>
            <a:ext cx="4572000" cy="3429000"/>
          </a:xfrm>
          <a:ln/>
        </p:spPr>
      </p:sp>
      <p:sp>
        <p:nvSpPr>
          <p:cNvPr id="15360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90B89F3-DF01-4305-9186-6FBD8747FB03}" type="slidenum">
              <a:rPr lang="en-US">
                <a:solidFill>
                  <a:srgbClr val="000000"/>
                </a:solidFill>
              </a:rPr>
              <a:pPr/>
              <a:t>36</a:t>
            </a:fld>
            <a:endParaRPr lang="en-US">
              <a:solidFill>
                <a:srgbClr val="000000"/>
              </a:solidFill>
            </a:endParaRPr>
          </a:p>
        </p:txBody>
      </p:sp>
      <p:sp>
        <p:nvSpPr>
          <p:cNvPr id="154627" name="Rectangle 2"/>
          <p:cNvSpPr>
            <a:spLocks noGrp="1" noRot="1" noChangeAspect="1" noChangeArrowheads="1" noTextEdit="1"/>
          </p:cNvSpPr>
          <p:nvPr>
            <p:ph type="sldImg"/>
          </p:nvPr>
        </p:nvSpPr>
        <p:spPr>
          <a:xfrm>
            <a:off x="1143000" y="684213"/>
            <a:ext cx="4572000" cy="3429000"/>
          </a:xfrm>
          <a:ln/>
        </p:spPr>
      </p:sp>
      <p:sp>
        <p:nvSpPr>
          <p:cNvPr id="15462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0A5F106-D3DD-4653-97E5-2AF769B536AE}" type="slidenum">
              <a:rPr lang="en-US">
                <a:solidFill>
                  <a:srgbClr val="000000"/>
                </a:solidFill>
              </a:rPr>
              <a:pPr/>
              <a:t>37</a:t>
            </a:fld>
            <a:endParaRPr lang="en-US">
              <a:solidFill>
                <a:srgbClr val="000000"/>
              </a:solidFill>
            </a:endParaRPr>
          </a:p>
        </p:txBody>
      </p:sp>
      <p:sp>
        <p:nvSpPr>
          <p:cNvPr id="155651" name="Rectangle 2"/>
          <p:cNvSpPr>
            <a:spLocks noGrp="1" noRot="1" noChangeAspect="1" noChangeArrowheads="1" noTextEdit="1"/>
          </p:cNvSpPr>
          <p:nvPr>
            <p:ph type="sldImg"/>
          </p:nvPr>
        </p:nvSpPr>
        <p:spPr>
          <a:xfrm>
            <a:off x="1143000" y="684213"/>
            <a:ext cx="4572000" cy="3429000"/>
          </a:xfrm>
          <a:ln/>
        </p:spPr>
      </p:sp>
      <p:sp>
        <p:nvSpPr>
          <p:cNvPr id="155652"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B7C235-22D9-421E-8A02-8E30E3CD1368}" type="slidenum">
              <a:rPr lang="en-US">
                <a:solidFill>
                  <a:srgbClr val="000000"/>
                </a:solidFill>
              </a:rPr>
              <a:pPr/>
              <a:t>38</a:t>
            </a:fld>
            <a:endParaRPr lang="en-US">
              <a:solidFill>
                <a:srgbClr val="000000"/>
              </a:solidFill>
            </a:endParaRPr>
          </a:p>
        </p:txBody>
      </p:sp>
      <p:sp>
        <p:nvSpPr>
          <p:cNvPr id="156675" name="Rectangle 2"/>
          <p:cNvSpPr>
            <a:spLocks noGrp="1" noRot="1" noChangeAspect="1" noChangeArrowheads="1" noTextEdit="1"/>
          </p:cNvSpPr>
          <p:nvPr>
            <p:ph type="sldImg"/>
          </p:nvPr>
        </p:nvSpPr>
        <p:spPr>
          <a:xfrm>
            <a:off x="1143000" y="684213"/>
            <a:ext cx="4572000" cy="3429000"/>
          </a:xfrm>
          <a:ln/>
        </p:spPr>
      </p:sp>
      <p:sp>
        <p:nvSpPr>
          <p:cNvPr id="156676"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D69986C-8332-4858-959B-94EC15F2140F}" type="slidenum">
              <a:rPr lang="en-US">
                <a:solidFill>
                  <a:srgbClr val="000000"/>
                </a:solidFill>
              </a:rPr>
              <a:pPr/>
              <a:t>39</a:t>
            </a:fld>
            <a:endParaRPr lang="en-US">
              <a:solidFill>
                <a:srgbClr val="000000"/>
              </a:solidFill>
            </a:endParaRPr>
          </a:p>
        </p:txBody>
      </p:sp>
      <p:sp>
        <p:nvSpPr>
          <p:cNvPr id="157699" name="Rectangle 2"/>
          <p:cNvSpPr>
            <a:spLocks noGrp="1" noRot="1" noChangeAspect="1" noChangeArrowheads="1" noTextEdit="1"/>
          </p:cNvSpPr>
          <p:nvPr>
            <p:ph type="sldImg"/>
          </p:nvPr>
        </p:nvSpPr>
        <p:spPr>
          <a:xfrm>
            <a:off x="1143000" y="684213"/>
            <a:ext cx="4572000" cy="3429000"/>
          </a:xfrm>
          <a:ln/>
        </p:spPr>
      </p:sp>
      <p:sp>
        <p:nvSpPr>
          <p:cNvPr id="15770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9A2E25D-1F3B-477D-9B07-1B16BDE09AB6}" type="slidenum">
              <a:rPr lang="en-US">
                <a:solidFill>
                  <a:prstClr val="black"/>
                </a:solidFill>
              </a:rPr>
              <a:pPr/>
              <a:t>40</a:t>
            </a:fld>
            <a:endParaRPr 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0B8B32-1BE7-4A4B-BBC2-05DBDB05E1B7}" type="slidenum">
              <a:rPr lang="en-US">
                <a:solidFill>
                  <a:srgbClr val="000000"/>
                </a:solidFill>
              </a:rPr>
              <a:pPr/>
              <a:t>41</a:t>
            </a:fld>
            <a:endParaRPr lang="en-US">
              <a:solidFill>
                <a:srgbClr val="000000"/>
              </a:solidFill>
            </a:endParaRPr>
          </a:p>
        </p:txBody>
      </p:sp>
      <p:sp>
        <p:nvSpPr>
          <p:cNvPr id="159747" name="Rectangle 2"/>
          <p:cNvSpPr>
            <a:spLocks noGrp="1" noRot="1" noChangeAspect="1" noChangeArrowheads="1" noTextEdit="1"/>
          </p:cNvSpPr>
          <p:nvPr>
            <p:ph type="sldImg"/>
          </p:nvPr>
        </p:nvSpPr>
        <p:spPr>
          <a:xfrm>
            <a:off x="1143000" y="684213"/>
            <a:ext cx="4572000" cy="3429000"/>
          </a:xfrm>
          <a:ln/>
        </p:spPr>
      </p:sp>
      <p:sp>
        <p:nvSpPr>
          <p:cNvPr id="15974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D8054-05DA-49E6-9897-BD47C94C6CC8}" type="slidenum">
              <a:rPr lang="en-US">
                <a:solidFill>
                  <a:srgbClr val="000000"/>
                </a:solidFill>
              </a:rPr>
              <a:pPr/>
              <a:t>42</a:t>
            </a:fld>
            <a:endParaRPr lang="en-US">
              <a:solidFill>
                <a:srgbClr val="000000"/>
              </a:solidFill>
            </a:endParaRPr>
          </a:p>
        </p:txBody>
      </p:sp>
      <p:sp>
        <p:nvSpPr>
          <p:cNvPr id="160771" name="Slide Image Placeholder 1"/>
          <p:cNvSpPr>
            <a:spLocks noGrp="1" noRot="1" noChangeAspect="1" noTextEdit="1"/>
          </p:cNvSpPr>
          <p:nvPr>
            <p:ph type="sldImg"/>
          </p:nvPr>
        </p:nvSpPr>
        <p:spPr>
          <a:xfrm>
            <a:off x="1143000" y="684213"/>
            <a:ext cx="4572000" cy="3429000"/>
          </a:xfrm>
          <a:ln/>
        </p:spPr>
      </p:sp>
      <p:sp>
        <p:nvSpPr>
          <p:cNvPr id="1607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607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E3EFDE47-DD8C-4A4A-B602-30A443C7CF59}" type="slidenum">
              <a:rPr lang="de-CH" sz="1200" smtClean="0">
                <a:solidFill>
                  <a:srgbClr val="000000"/>
                </a:solidFill>
                <a:latin typeface="Times New Roman" pitchFamily="18" charset="0"/>
              </a:rPr>
              <a:pPr algn="r" eaLnBrk="0" fontAlgn="base" hangingPunct="0">
                <a:spcBef>
                  <a:spcPct val="0"/>
                </a:spcBef>
                <a:spcAft>
                  <a:spcPct val="0"/>
                </a:spcAft>
              </a:pPr>
              <a:t>42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D1CC06-7775-4C59-AC98-25D6484A2034}" type="slidenum">
              <a:rPr lang="en-US">
                <a:solidFill>
                  <a:srgbClr val="000000"/>
                </a:solidFill>
              </a:rPr>
              <a:pPr/>
              <a:t>6</a:t>
            </a:fld>
            <a:endParaRPr lang="en-US">
              <a:solidFill>
                <a:srgbClr val="000000"/>
              </a:solidFill>
            </a:endParaRPr>
          </a:p>
        </p:txBody>
      </p:sp>
      <p:sp>
        <p:nvSpPr>
          <p:cNvPr id="132099" name="Slide Image Placeholder 1"/>
          <p:cNvSpPr>
            <a:spLocks noGrp="1" noRot="1" noChangeAspect="1" noTextEdit="1"/>
          </p:cNvSpPr>
          <p:nvPr>
            <p:ph type="sldImg"/>
          </p:nvPr>
        </p:nvSpPr>
        <p:spPr>
          <a:xfrm>
            <a:off x="1143000" y="684213"/>
            <a:ext cx="4572000" cy="3429000"/>
          </a:xfrm>
          <a:ln/>
        </p:spPr>
      </p:sp>
      <p:sp>
        <p:nvSpPr>
          <p:cNvPr id="132100"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132101"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4E4DA985-9E0D-4AB4-98D7-E0A9ED8E04C0}" type="slidenum">
              <a:rPr lang="de-CH" sz="1200" smtClean="0">
                <a:solidFill>
                  <a:srgbClr val="000000"/>
                </a:solidFill>
                <a:latin typeface="Times New Roman" pitchFamily="18" charset="0"/>
              </a:rPr>
              <a:pPr algn="r" eaLnBrk="0" fontAlgn="base" hangingPunct="0">
                <a:spcBef>
                  <a:spcPct val="0"/>
                </a:spcBef>
                <a:spcAft>
                  <a:spcPct val="0"/>
                </a:spcAft>
              </a:pPr>
              <a:t>6</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A0D3E4-4F7F-48D0-AAC6-E5893A88D89E}" type="slidenum">
              <a:rPr lang="en-US">
                <a:solidFill>
                  <a:prstClr val="black"/>
                </a:solidFill>
              </a:rPr>
              <a:pPr/>
              <a:t>43</a:t>
            </a:fld>
            <a:endParaRPr lang="en-US">
              <a:solidFill>
                <a:prstClr val="black"/>
              </a:solidFill>
            </a:endParaRPr>
          </a:p>
        </p:txBody>
      </p:sp>
      <p:sp>
        <p:nvSpPr>
          <p:cNvPr id="161795" name="Rectangle 2"/>
          <p:cNvSpPr>
            <a:spLocks noGrp="1" noRot="1" noChangeAspect="1" noTextEdit="1"/>
          </p:cNvSpPr>
          <p:nvPr>
            <p:ph type="sldImg"/>
          </p:nvPr>
        </p:nvSpPr>
        <p:spPr>
          <a:ln/>
        </p:spPr>
      </p:sp>
      <p:sp>
        <p:nvSpPr>
          <p:cNvPr id="1617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EE06A5-9FC9-4F56-B8B5-0FDD120C6A9B}" type="slidenum">
              <a:rPr lang="en-US">
                <a:solidFill>
                  <a:srgbClr val="000000"/>
                </a:solidFill>
              </a:rPr>
              <a:pPr/>
              <a:t>8</a:t>
            </a:fld>
            <a:endParaRPr lang="en-US">
              <a:solidFill>
                <a:srgbClr val="000000"/>
              </a:solidFill>
            </a:endParaRPr>
          </a:p>
        </p:txBody>
      </p:sp>
      <p:sp>
        <p:nvSpPr>
          <p:cNvPr id="135171" name="Slide Image Placeholder 1"/>
          <p:cNvSpPr>
            <a:spLocks noGrp="1" noRot="1" noChangeAspect="1" noTextEdit="1"/>
          </p:cNvSpPr>
          <p:nvPr>
            <p:ph type="sldImg"/>
          </p:nvPr>
        </p:nvSpPr>
        <p:spPr>
          <a:xfrm>
            <a:off x="1143000" y="684213"/>
            <a:ext cx="4572000" cy="3429000"/>
          </a:xfrm>
          <a:ln/>
        </p:spPr>
      </p:sp>
      <p:sp>
        <p:nvSpPr>
          <p:cNvPr id="1351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351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DFFC608E-4789-4037-95EE-16C2B9D69461}" type="slidenum">
              <a:rPr lang="de-CH" sz="1200" smtClean="0">
                <a:solidFill>
                  <a:srgbClr val="000000"/>
                </a:solidFill>
                <a:latin typeface="Times New Roman" pitchFamily="18" charset="0"/>
              </a:rPr>
              <a:pPr algn="r" eaLnBrk="0" fontAlgn="base" hangingPunct="0">
                <a:spcBef>
                  <a:spcPct val="0"/>
                </a:spcBef>
                <a:spcAft>
                  <a:spcPct val="0"/>
                </a:spcAft>
              </a:pPr>
              <a:t>8</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D48EF5-971E-4575-A542-EFC3E0BE4159}" type="slidenum">
              <a:rPr lang="en-US">
                <a:solidFill>
                  <a:prstClr val="black"/>
                </a:solidFill>
              </a:rPr>
              <a:pPr/>
              <a:t>10</a:t>
            </a:fld>
            <a:endParaRPr lang="en-US">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17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05BEAF-E8F9-4BA6-9538-3EF5563BF7BA}" type="slidenum">
              <a:rPr lang="en-US">
                <a:solidFill>
                  <a:prstClr val="black"/>
                </a:solidFill>
              </a:rPr>
              <a:pPr/>
              <a:t>18</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60ACFE-85FB-445F-831D-E2A8289A8B8E}" type="slidenum">
              <a:rPr lang="en-US">
                <a:solidFill>
                  <a:prstClr val="black"/>
                </a:solidFill>
              </a:rPr>
              <a:pPr/>
              <a:t>19</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49780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548655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E9B8A9-14FA-4853-9719-80663DA4FF30}" type="slidenum">
              <a:rPr lang="en-US"/>
              <a:pPr>
                <a:defRPr/>
              </a:pPr>
              <a:t>‹#›</a:t>
            </a:fld>
            <a:endParaRPr lang="en-US"/>
          </a:p>
        </p:txBody>
      </p:sp>
    </p:spTree>
    <p:extLst>
      <p:ext uri="{BB962C8B-B14F-4D97-AF65-F5344CB8AC3E}">
        <p14:creationId xmlns:p14="http://schemas.microsoft.com/office/powerpoint/2010/main" val="26649150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E381D-1473-407D-A246-AFE7931ADCBE}" type="slidenum">
              <a:rPr lang="en-US"/>
              <a:pPr>
                <a:defRPr/>
              </a:pPr>
              <a:t>‹#›</a:t>
            </a:fld>
            <a:endParaRPr lang="en-US"/>
          </a:p>
        </p:txBody>
      </p:sp>
    </p:spTree>
    <p:extLst>
      <p:ext uri="{BB962C8B-B14F-4D97-AF65-F5344CB8AC3E}">
        <p14:creationId xmlns:p14="http://schemas.microsoft.com/office/powerpoint/2010/main" val="23959155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A07E1-693E-459D-A703-3CC1207FF3B5}" type="slidenum">
              <a:rPr lang="en-US"/>
              <a:pPr>
                <a:defRPr/>
              </a:pPr>
              <a:t>‹#›</a:t>
            </a:fld>
            <a:endParaRPr lang="en-US"/>
          </a:p>
        </p:txBody>
      </p:sp>
    </p:spTree>
    <p:extLst>
      <p:ext uri="{BB962C8B-B14F-4D97-AF65-F5344CB8AC3E}">
        <p14:creationId xmlns:p14="http://schemas.microsoft.com/office/powerpoint/2010/main" val="2966119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D086D4-C0FC-4CEA-B797-71D24C79BF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7210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D528AE-3A66-4F8D-84B4-8854F317FD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28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0BB53D-CE0D-4A11-9B35-27C554D927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30158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1C95F-B08B-493D-97DC-AC691812C5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38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C5A76C-572C-47FA-9E5F-0654CC208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149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4F2782-7001-4AAE-A089-669445B51B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3596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74E74-607D-43FF-97E2-396326D53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22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38462788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AD57F0-2CD6-4D19-9E98-2EE2C6081E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8742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BE7EA0-98FD-4876-9BF4-4D229CD09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34248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27BD15-2073-401D-A3EB-5EA1076973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811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AC549-FA64-4EF4-96A8-ED9B228154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7033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B864E5-5886-42AA-A2CD-4C7DBC8C19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047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4F1FE-929B-4617-9ECC-7FDFAFB7F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7725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E09E10-DB65-4F72-9C5B-BF301F7F9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123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929D9-9C2F-4E33-8C3D-CFC65E77B2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6895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590439-998D-4F06-86CB-5CECD5497B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36681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AB0F73-AE6F-4200-8650-C97F6D751F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2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1710ACD5-CE40-4CA9-8214-A7A841D0ADE1}" type="slidenum">
              <a:rPr lang="en-US"/>
              <a:pPr>
                <a:defRPr/>
              </a:pPr>
              <a:t>‹#›</a:t>
            </a:fld>
            <a:endParaRPr lang="en-US"/>
          </a:p>
        </p:txBody>
      </p:sp>
    </p:spTree>
    <p:extLst>
      <p:ext uri="{BB962C8B-B14F-4D97-AF65-F5344CB8AC3E}">
        <p14:creationId xmlns:p14="http://schemas.microsoft.com/office/powerpoint/2010/main" val="10425749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63D2E1-D587-4799-B532-739FB3543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7390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E8E0E6-3CD3-4577-8F86-ABA8BFA80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74321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C894B-0BF5-49F2-91B2-5BE6C4AF2E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677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590DE-DA74-4AC0-941D-21B52D1E20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8708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621557-5705-4BB4-B1D4-CAA50ED80C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803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59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271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110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660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79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E6DE1E7E-3295-4B4B-98CF-4E460E8DEA9B}" type="slidenum">
              <a:rPr lang="en-US"/>
              <a:pPr>
                <a:defRPr/>
              </a:pPr>
              <a:t>‹#›</a:t>
            </a:fld>
            <a:endParaRPr lang="en-US"/>
          </a:p>
        </p:txBody>
      </p:sp>
    </p:spTree>
    <p:extLst>
      <p:ext uri="{BB962C8B-B14F-4D97-AF65-F5344CB8AC3E}">
        <p14:creationId xmlns:p14="http://schemas.microsoft.com/office/powerpoint/2010/main" val="3664765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562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9624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892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8200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6654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9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F1195F53-7B36-4547-9561-555DF87ED3DF}" type="slidenum">
              <a:rPr lang="en-US"/>
              <a:pPr>
                <a:defRPr/>
              </a:pPr>
              <a:t>‹#›</a:t>
            </a:fld>
            <a:endParaRPr lang="en-US"/>
          </a:p>
        </p:txBody>
      </p:sp>
    </p:spTree>
    <p:extLst>
      <p:ext uri="{BB962C8B-B14F-4D97-AF65-F5344CB8AC3E}">
        <p14:creationId xmlns:p14="http://schemas.microsoft.com/office/powerpoint/2010/main" val="231144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B2984B48-DC5D-4F8E-BC1B-FAD3D5EAC230}" type="slidenum">
              <a:rPr lang="en-US"/>
              <a:pPr>
                <a:defRPr/>
              </a:pPr>
              <a:t>‹#›</a:t>
            </a:fld>
            <a:endParaRPr lang="en-US"/>
          </a:p>
        </p:txBody>
      </p:sp>
    </p:spTree>
    <p:extLst>
      <p:ext uri="{BB962C8B-B14F-4D97-AF65-F5344CB8AC3E}">
        <p14:creationId xmlns:p14="http://schemas.microsoft.com/office/powerpoint/2010/main" val="224260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9" name="Slide Number Placeholder 5"/>
          <p:cNvSpPr>
            <a:spLocks noGrp="1"/>
          </p:cNvSpPr>
          <p:nvPr>
            <p:ph type="sldNum" sz="quarter" idx="12"/>
          </p:nvPr>
        </p:nvSpPr>
        <p:spPr/>
        <p:txBody>
          <a:bodyPr/>
          <a:lstStyle>
            <a:lvl1pPr>
              <a:defRPr/>
            </a:lvl1pPr>
          </a:lstStyle>
          <a:p>
            <a:pPr>
              <a:defRPr/>
            </a:pPr>
            <a:fld id="{A01989EF-0C7F-4828-9941-600C4C89D597}" type="slidenum">
              <a:rPr lang="en-US"/>
              <a:pPr>
                <a:defRPr/>
              </a:pPr>
              <a:t>‹#›</a:t>
            </a:fld>
            <a:endParaRPr lang="en-US"/>
          </a:p>
        </p:txBody>
      </p:sp>
    </p:spTree>
    <p:extLst>
      <p:ext uri="{BB962C8B-B14F-4D97-AF65-F5344CB8AC3E}">
        <p14:creationId xmlns:p14="http://schemas.microsoft.com/office/powerpoint/2010/main" val="47871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5" name="Slide Number Placeholder 5"/>
          <p:cNvSpPr>
            <a:spLocks noGrp="1"/>
          </p:cNvSpPr>
          <p:nvPr>
            <p:ph type="sldNum" sz="quarter" idx="12"/>
          </p:nvPr>
        </p:nvSpPr>
        <p:spPr/>
        <p:txBody>
          <a:bodyPr/>
          <a:lstStyle>
            <a:lvl1pPr>
              <a:defRPr/>
            </a:lvl1pPr>
          </a:lstStyle>
          <a:p>
            <a:pPr>
              <a:defRPr/>
            </a:pPr>
            <a:fld id="{EAE1A4C1-D3DB-45E0-A9D1-3EE07A362D70}" type="slidenum">
              <a:rPr lang="en-US"/>
              <a:pPr>
                <a:defRPr/>
              </a:pPr>
              <a:t>‹#›</a:t>
            </a:fld>
            <a:endParaRPr lang="en-US"/>
          </a:p>
        </p:txBody>
      </p:sp>
    </p:spTree>
    <p:extLst>
      <p:ext uri="{BB962C8B-B14F-4D97-AF65-F5344CB8AC3E}">
        <p14:creationId xmlns:p14="http://schemas.microsoft.com/office/powerpoint/2010/main" val="1260220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4" name="Slide Number Placeholder 5"/>
          <p:cNvSpPr>
            <a:spLocks noGrp="1"/>
          </p:cNvSpPr>
          <p:nvPr>
            <p:ph type="sldNum" sz="quarter" idx="12"/>
          </p:nvPr>
        </p:nvSpPr>
        <p:spPr/>
        <p:txBody>
          <a:bodyPr/>
          <a:lstStyle>
            <a:lvl1pPr>
              <a:defRPr/>
            </a:lvl1pPr>
          </a:lstStyle>
          <a:p>
            <a:pPr>
              <a:defRPr/>
            </a:pPr>
            <a:fld id="{B848C358-264E-4D32-9324-7C21CCA7A901}" type="slidenum">
              <a:rPr lang="en-US"/>
              <a:pPr>
                <a:defRPr/>
              </a:pPr>
              <a:t>‹#›</a:t>
            </a:fld>
            <a:endParaRPr lang="en-US"/>
          </a:p>
        </p:txBody>
      </p:sp>
    </p:spTree>
    <p:extLst>
      <p:ext uri="{BB962C8B-B14F-4D97-AF65-F5344CB8AC3E}">
        <p14:creationId xmlns:p14="http://schemas.microsoft.com/office/powerpoint/2010/main" val="313766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C0AF134D-93AA-4F0D-8E9C-6F12A59FA44E}" type="slidenum">
              <a:rPr lang="en-US"/>
              <a:pPr>
                <a:defRPr/>
              </a:pPr>
              <a:t>‹#›</a:t>
            </a:fld>
            <a:endParaRPr lang="en-US"/>
          </a:p>
        </p:txBody>
      </p:sp>
    </p:spTree>
    <p:extLst>
      <p:ext uri="{BB962C8B-B14F-4D97-AF65-F5344CB8AC3E}">
        <p14:creationId xmlns:p14="http://schemas.microsoft.com/office/powerpoint/2010/main" val="27823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03941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50F53F6A-490F-4657-8FB4-1DEC8D9F27BF}" type="slidenum">
              <a:rPr lang="en-US"/>
              <a:pPr>
                <a:defRPr/>
              </a:pPr>
              <a:t>‹#›</a:t>
            </a:fld>
            <a:endParaRPr lang="en-US"/>
          </a:p>
        </p:txBody>
      </p:sp>
    </p:spTree>
    <p:extLst>
      <p:ext uri="{BB962C8B-B14F-4D97-AF65-F5344CB8AC3E}">
        <p14:creationId xmlns:p14="http://schemas.microsoft.com/office/powerpoint/2010/main" val="366020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0EFBD415-56C1-454B-BF67-68B77DF8D290}" type="slidenum">
              <a:rPr lang="en-US"/>
              <a:pPr>
                <a:defRPr/>
              </a:pPr>
              <a:t>‹#›</a:t>
            </a:fld>
            <a:endParaRPr lang="en-US"/>
          </a:p>
        </p:txBody>
      </p:sp>
    </p:spTree>
    <p:extLst>
      <p:ext uri="{BB962C8B-B14F-4D97-AF65-F5344CB8AC3E}">
        <p14:creationId xmlns:p14="http://schemas.microsoft.com/office/powerpoint/2010/main" val="2029353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3EFE2F86-0C81-4991-B354-FF60FF9095FD}" type="slidenum">
              <a:rPr lang="en-US"/>
              <a:pPr>
                <a:defRPr/>
              </a:pPr>
              <a:t>‹#›</a:t>
            </a:fld>
            <a:endParaRPr lang="en-US"/>
          </a:p>
        </p:txBody>
      </p:sp>
    </p:spTree>
    <p:extLst>
      <p:ext uri="{BB962C8B-B14F-4D97-AF65-F5344CB8AC3E}">
        <p14:creationId xmlns:p14="http://schemas.microsoft.com/office/powerpoint/2010/main" val="3390217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1BDF85-1456-4467-A66C-BE165E7D882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46122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06E71E2-51D6-4385-A36A-210EC8DC474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09376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07A55D3-93AA-4467-9473-2417E8447A0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194849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E5997A9-034D-471C-9D9B-FFF3BAD5846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47078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D4E1BCE-56D1-4FA9-A90A-4DA06161A37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03296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A0D63404-FC07-4CE1-BCA1-DDAC627A0CF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256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02C96E0E-4FB5-4888-B0E7-62353E0234C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1079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801070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848CAAA-916B-48BD-917E-AEA0C88A1599}"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44604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400BC0D-9E96-41F7-B67E-4CEDA72B02F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62582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32352A3-F1EE-4054-95B3-0E20ED5A876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7123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69E5EB1-BB8D-4A2C-8986-989FDAC6379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52991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B897A-D967-4B36-BF70-5FAB21C9BD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661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F1AA8-09C6-4957-A401-DC6FC4765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088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DCF033-27D2-44A2-9E20-447284A6D9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398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DF379-AD98-4D47-BC29-AB6D160F6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218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2EB492-45B0-48FB-8C1D-AA0B44A2D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630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AA181-C266-46AA-B644-17442AFAF3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50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263496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5F62F2-DE6E-406A-B686-B4FC988CBC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990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D74DB-B42A-4370-83D1-8967C08D7F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3800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8640BF-693F-4EF8-A319-145F274D2B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472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C94034-33A0-4E74-BADB-BFD227D9CB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5723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2261A7-8AB4-4FD7-98B2-94712E7656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528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C41E4-D02A-4BC6-BA99-04DA08BC7C44}" type="slidenum">
              <a:rPr lang="en-US"/>
              <a:pPr>
                <a:defRPr/>
              </a:pPr>
              <a:t>‹#›</a:t>
            </a:fld>
            <a:endParaRPr lang="en-US"/>
          </a:p>
        </p:txBody>
      </p:sp>
    </p:spTree>
    <p:extLst>
      <p:ext uri="{BB962C8B-B14F-4D97-AF65-F5344CB8AC3E}">
        <p14:creationId xmlns:p14="http://schemas.microsoft.com/office/powerpoint/2010/main" val="2013766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C8E2A-2325-43F4-822F-4923BCCFE3B0}" type="slidenum">
              <a:rPr lang="en-US"/>
              <a:pPr>
                <a:defRPr/>
              </a:pPr>
              <a:t>‹#›</a:t>
            </a:fld>
            <a:endParaRPr lang="en-US"/>
          </a:p>
        </p:txBody>
      </p:sp>
    </p:spTree>
    <p:extLst>
      <p:ext uri="{BB962C8B-B14F-4D97-AF65-F5344CB8AC3E}">
        <p14:creationId xmlns:p14="http://schemas.microsoft.com/office/powerpoint/2010/main" val="65213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56821-8A09-4146-911D-8ADF28E9CC17}" type="slidenum">
              <a:rPr lang="en-US"/>
              <a:pPr>
                <a:defRPr/>
              </a:pPr>
              <a:t>‹#›</a:t>
            </a:fld>
            <a:endParaRPr lang="en-US"/>
          </a:p>
        </p:txBody>
      </p:sp>
    </p:spTree>
    <p:extLst>
      <p:ext uri="{BB962C8B-B14F-4D97-AF65-F5344CB8AC3E}">
        <p14:creationId xmlns:p14="http://schemas.microsoft.com/office/powerpoint/2010/main" val="1678257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A94820-8EDA-4E12-90CD-AC40CD70E07D}" type="slidenum">
              <a:rPr lang="en-US"/>
              <a:pPr>
                <a:defRPr/>
              </a:pPr>
              <a:t>‹#›</a:t>
            </a:fld>
            <a:endParaRPr lang="en-US"/>
          </a:p>
        </p:txBody>
      </p:sp>
    </p:spTree>
    <p:extLst>
      <p:ext uri="{BB962C8B-B14F-4D97-AF65-F5344CB8AC3E}">
        <p14:creationId xmlns:p14="http://schemas.microsoft.com/office/powerpoint/2010/main" val="2555054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6D56B-859A-4E8F-96BB-1FD35FC5C81D}" type="slidenum">
              <a:rPr lang="en-US"/>
              <a:pPr>
                <a:defRPr/>
              </a:pPr>
              <a:t>‹#›</a:t>
            </a:fld>
            <a:endParaRPr lang="en-US"/>
          </a:p>
        </p:txBody>
      </p:sp>
    </p:spTree>
    <p:extLst>
      <p:ext uri="{BB962C8B-B14F-4D97-AF65-F5344CB8AC3E}">
        <p14:creationId xmlns:p14="http://schemas.microsoft.com/office/powerpoint/2010/main" val="301447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CS 376 Lecture 18 </a:t>
            </a:r>
            <a:endParaRPr lang="en-US"/>
          </a:p>
        </p:txBody>
      </p:sp>
      <p:sp>
        <p:nvSpPr>
          <p:cNvPr id="9" name="Slide Number Placeholder 8"/>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163327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C2F744-6D41-4AB4-B87C-44EDEFBCF1E1}" type="slidenum">
              <a:rPr lang="en-US"/>
              <a:pPr>
                <a:defRPr/>
              </a:pPr>
              <a:t>‹#›</a:t>
            </a:fld>
            <a:endParaRPr lang="en-US"/>
          </a:p>
        </p:txBody>
      </p:sp>
    </p:spTree>
    <p:extLst>
      <p:ext uri="{BB962C8B-B14F-4D97-AF65-F5344CB8AC3E}">
        <p14:creationId xmlns:p14="http://schemas.microsoft.com/office/powerpoint/2010/main" val="2911109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D03361-FFAA-470A-8C91-9391F3E0B05D}" type="slidenum">
              <a:rPr lang="en-US"/>
              <a:pPr>
                <a:defRPr/>
              </a:pPr>
              <a:t>‹#›</a:t>
            </a:fld>
            <a:endParaRPr lang="en-US"/>
          </a:p>
        </p:txBody>
      </p:sp>
    </p:spTree>
    <p:extLst>
      <p:ext uri="{BB962C8B-B14F-4D97-AF65-F5344CB8AC3E}">
        <p14:creationId xmlns:p14="http://schemas.microsoft.com/office/powerpoint/2010/main" val="2257774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39E107-8BDB-48C5-BEF0-C0AAD939EFA6}" type="slidenum">
              <a:rPr lang="en-US"/>
              <a:pPr>
                <a:defRPr/>
              </a:pPr>
              <a:t>‹#›</a:t>
            </a:fld>
            <a:endParaRPr lang="en-US"/>
          </a:p>
        </p:txBody>
      </p:sp>
    </p:spTree>
    <p:extLst>
      <p:ext uri="{BB962C8B-B14F-4D97-AF65-F5344CB8AC3E}">
        <p14:creationId xmlns:p14="http://schemas.microsoft.com/office/powerpoint/2010/main" val="1514410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176-08A6-4800-AF14-1598D1105137}" type="slidenum">
              <a:rPr lang="en-US"/>
              <a:pPr>
                <a:defRPr/>
              </a:pPr>
              <a:t>‹#›</a:t>
            </a:fld>
            <a:endParaRPr lang="en-US"/>
          </a:p>
        </p:txBody>
      </p:sp>
    </p:spTree>
    <p:extLst>
      <p:ext uri="{BB962C8B-B14F-4D97-AF65-F5344CB8AC3E}">
        <p14:creationId xmlns:p14="http://schemas.microsoft.com/office/powerpoint/2010/main" val="1086139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BA9E1-D817-430D-AF17-8F00EC798B42}" type="slidenum">
              <a:rPr lang="en-US"/>
              <a:pPr>
                <a:defRPr/>
              </a:pPr>
              <a:t>‹#›</a:t>
            </a:fld>
            <a:endParaRPr lang="en-US"/>
          </a:p>
        </p:txBody>
      </p:sp>
    </p:spTree>
    <p:extLst>
      <p:ext uri="{BB962C8B-B14F-4D97-AF65-F5344CB8AC3E}">
        <p14:creationId xmlns:p14="http://schemas.microsoft.com/office/powerpoint/2010/main" val="388065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EAD6F-E075-46F0-B5E6-9DEAFBDC272C}" type="slidenum">
              <a:rPr lang="en-US"/>
              <a:pPr>
                <a:defRPr/>
              </a:pPr>
              <a:t>‹#›</a:t>
            </a:fld>
            <a:endParaRPr lang="en-US"/>
          </a:p>
        </p:txBody>
      </p:sp>
    </p:spTree>
    <p:extLst>
      <p:ext uri="{BB962C8B-B14F-4D97-AF65-F5344CB8AC3E}">
        <p14:creationId xmlns:p14="http://schemas.microsoft.com/office/powerpoint/2010/main" val="3224723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F3989B-35C3-49F5-BA71-8A9596BA652C}" type="slidenum">
              <a:rPr lang="en-US"/>
              <a:pPr>
                <a:defRPr/>
              </a:pPr>
              <a:t>‹#›</a:t>
            </a:fld>
            <a:endParaRPr lang="en-US"/>
          </a:p>
        </p:txBody>
      </p:sp>
    </p:spTree>
    <p:extLst>
      <p:ext uri="{BB962C8B-B14F-4D97-AF65-F5344CB8AC3E}">
        <p14:creationId xmlns:p14="http://schemas.microsoft.com/office/powerpoint/2010/main" val="2740817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DB991-BBA2-44A8-946B-912390995830}" type="slidenum">
              <a:rPr lang="en-US"/>
              <a:pPr>
                <a:defRPr/>
              </a:pPr>
              <a:t>‹#›</a:t>
            </a:fld>
            <a:endParaRPr lang="en-US"/>
          </a:p>
        </p:txBody>
      </p:sp>
    </p:spTree>
    <p:extLst>
      <p:ext uri="{BB962C8B-B14F-4D97-AF65-F5344CB8AC3E}">
        <p14:creationId xmlns:p14="http://schemas.microsoft.com/office/powerpoint/2010/main" val="1531642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C907C-22F1-405A-BE63-93EEF9205F46}" type="slidenum">
              <a:rPr lang="en-US"/>
              <a:pPr>
                <a:defRPr/>
              </a:pPr>
              <a:t>‹#›</a:t>
            </a:fld>
            <a:endParaRPr lang="en-US"/>
          </a:p>
        </p:txBody>
      </p:sp>
    </p:spTree>
    <p:extLst>
      <p:ext uri="{BB962C8B-B14F-4D97-AF65-F5344CB8AC3E}">
        <p14:creationId xmlns:p14="http://schemas.microsoft.com/office/powerpoint/2010/main" val="2031555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F058C6-F769-4320-847B-BD44AA1C4751}" type="slidenum">
              <a:rPr lang="en-US"/>
              <a:pPr>
                <a:defRPr/>
              </a:pPr>
              <a:t>‹#›</a:t>
            </a:fld>
            <a:endParaRPr lang="en-US"/>
          </a:p>
        </p:txBody>
      </p:sp>
    </p:spTree>
    <p:extLst>
      <p:ext uri="{BB962C8B-B14F-4D97-AF65-F5344CB8AC3E}">
        <p14:creationId xmlns:p14="http://schemas.microsoft.com/office/powerpoint/2010/main" val="259714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 376 Lecture 18 </a:t>
            </a:r>
            <a:endParaRPr lang="en-US"/>
          </a:p>
        </p:txBody>
      </p:sp>
      <p:sp>
        <p:nvSpPr>
          <p:cNvPr id="5" name="Slide Number Placeholder 4"/>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57557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C5F2B-BEE3-4BE2-BC68-B1D66A21D372}" type="slidenum">
              <a:rPr lang="en-US"/>
              <a:pPr>
                <a:defRPr/>
              </a:pPr>
              <a:t>‹#›</a:t>
            </a:fld>
            <a:endParaRPr lang="en-US"/>
          </a:p>
        </p:txBody>
      </p:sp>
    </p:spTree>
    <p:extLst>
      <p:ext uri="{BB962C8B-B14F-4D97-AF65-F5344CB8AC3E}">
        <p14:creationId xmlns:p14="http://schemas.microsoft.com/office/powerpoint/2010/main" val="104740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14EA3B-F4E4-48BE-9D73-61008545674D}" type="slidenum">
              <a:rPr lang="en-US"/>
              <a:pPr>
                <a:defRPr/>
              </a:pPr>
              <a:t>‹#›</a:t>
            </a:fld>
            <a:endParaRPr lang="en-US"/>
          </a:p>
        </p:txBody>
      </p:sp>
    </p:spTree>
    <p:extLst>
      <p:ext uri="{BB962C8B-B14F-4D97-AF65-F5344CB8AC3E}">
        <p14:creationId xmlns:p14="http://schemas.microsoft.com/office/powerpoint/2010/main" val="1261807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3193EE-6DA2-4CD4-B506-FA1CC5960F85}" type="slidenum">
              <a:rPr lang="en-US"/>
              <a:pPr>
                <a:defRPr/>
              </a:pPr>
              <a:t>‹#›</a:t>
            </a:fld>
            <a:endParaRPr lang="en-US"/>
          </a:p>
        </p:txBody>
      </p:sp>
    </p:spTree>
    <p:extLst>
      <p:ext uri="{BB962C8B-B14F-4D97-AF65-F5344CB8AC3E}">
        <p14:creationId xmlns:p14="http://schemas.microsoft.com/office/powerpoint/2010/main" val="3953628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64FDFC-37C2-4583-A665-1AFED6814B40}" type="slidenum">
              <a:rPr lang="en-US"/>
              <a:pPr>
                <a:defRPr/>
              </a:pPr>
              <a:t>‹#›</a:t>
            </a:fld>
            <a:endParaRPr lang="en-US"/>
          </a:p>
        </p:txBody>
      </p:sp>
    </p:spTree>
    <p:extLst>
      <p:ext uri="{BB962C8B-B14F-4D97-AF65-F5344CB8AC3E}">
        <p14:creationId xmlns:p14="http://schemas.microsoft.com/office/powerpoint/2010/main" val="1712954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D789B0-FE66-47F9-976C-0898822EBE54}" type="slidenum">
              <a:rPr lang="en-US"/>
              <a:pPr>
                <a:defRPr/>
              </a:pPr>
              <a:t>‹#›</a:t>
            </a:fld>
            <a:endParaRPr lang="en-US"/>
          </a:p>
        </p:txBody>
      </p:sp>
    </p:spTree>
    <p:extLst>
      <p:ext uri="{BB962C8B-B14F-4D97-AF65-F5344CB8AC3E}">
        <p14:creationId xmlns:p14="http://schemas.microsoft.com/office/powerpoint/2010/main" val="3291805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ECE45C-B828-4C53-8603-39F03B709F08}" type="slidenum">
              <a:rPr lang="en-US"/>
              <a:pPr>
                <a:defRPr/>
              </a:pPr>
              <a:t>‹#›</a:t>
            </a:fld>
            <a:endParaRPr lang="en-US"/>
          </a:p>
        </p:txBody>
      </p:sp>
    </p:spTree>
    <p:extLst>
      <p:ext uri="{BB962C8B-B14F-4D97-AF65-F5344CB8AC3E}">
        <p14:creationId xmlns:p14="http://schemas.microsoft.com/office/powerpoint/2010/main" val="3835197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4CAD3-718E-4C16-960B-A38A61D83740}" type="slidenum">
              <a:rPr lang="en-US"/>
              <a:pPr>
                <a:defRPr/>
              </a:pPr>
              <a:t>‹#›</a:t>
            </a:fld>
            <a:endParaRPr lang="en-US"/>
          </a:p>
        </p:txBody>
      </p:sp>
    </p:spTree>
    <p:extLst>
      <p:ext uri="{BB962C8B-B14F-4D97-AF65-F5344CB8AC3E}">
        <p14:creationId xmlns:p14="http://schemas.microsoft.com/office/powerpoint/2010/main" val="2379598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5F2A3-DA35-4032-8DDE-77E9F8438E09}" type="slidenum">
              <a:rPr lang="en-US"/>
              <a:pPr>
                <a:defRPr/>
              </a:pPr>
              <a:t>‹#›</a:t>
            </a:fld>
            <a:endParaRPr lang="en-US"/>
          </a:p>
        </p:txBody>
      </p:sp>
    </p:spTree>
    <p:extLst>
      <p:ext uri="{BB962C8B-B14F-4D97-AF65-F5344CB8AC3E}">
        <p14:creationId xmlns:p14="http://schemas.microsoft.com/office/powerpoint/2010/main" val="3650999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52E96-C010-45CE-B292-94C93F285778}" type="slidenum">
              <a:rPr lang="en-US"/>
              <a:pPr>
                <a:defRPr/>
              </a:pPr>
              <a:t>‹#›</a:t>
            </a:fld>
            <a:endParaRPr lang="en-US"/>
          </a:p>
        </p:txBody>
      </p:sp>
    </p:spTree>
    <p:extLst>
      <p:ext uri="{BB962C8B-B14F-4D97-AF65-F5344CB8AC3E}">
        <p14:creationId xmlns:p14="http://schemas.microsoft.com/office/powerpoint/2010/main" val="3890092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264CFA-8530-492E-A62D-285496C9819E}" type="slidenum">
              <a:rPr lang="en-US"/>
              <a:pPr>
                <a:defRPr/>
              </a:pPr>
              <a:t>‹#›</a:t>
            </a:fld>
            <a:endParaRPr lang="en-US"/>
          </a:p>
        </p:txBody>
      </p:sp>
    </p:spTree>
    <p:extLst>
      <p:ext uri="{BB962C8B-B14F-4D97-AF65-F5344CB8AC3E}">
        <p14:creationId xmlns:p14="http://schemas.microsoft.com/office/powerpoint/2010/main" val="17163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CS 376 Lecture 18 </a:t>
            </a:r>
            <a:endParaRPr lang="en-US"/>
          </a:p>
        </p:txBody>
      </p:sp>
      <p:sp>
        <p:nvSpPr>
          <p:cNvPr id="4" name="Slide Number Placeholder 3"/>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771666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9CBB3F-F688-4ADC-8F4B-47FA07689911}" type="slidenum">
              <a:rPr lang="en-US"/>
              <a:pPr>
                <a:defRPr/>
              </a:pPr>
              <a:t>‹#›</a:t>
            </a:fld>
            <a:endParaRPr lang="en-US"/>
          </a:p>
        </p:txBody>
      </p:sp>
    </p:spTree>
    <p:extLst>
      <p:ext uri="{BB962C8B-B14F-4D97-AF65-F5344CB8AC3E}">
        <p14:creationId xmlns:p14="http://schemas.microsoft.com/office/powerpoint/2010/main" val="2794679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46F44D-D9EA-4DF3-8DEC-37D40E0FE7DA}" type="slidenum">
              <a:rPr lang="en-US"/>
              <a:pPr>
                <a:defRPr/>
              </a:pPr>
              <a:t>‹#›</a:t>
            </a:fld>
            <a:endParaRPr lang="en-US"/>
          </a:p>
        </p:txBody>
      </p:sp>
    </p:spTree>
    <p:extLst>
      <p:ext uri="{BB962C8B-B14F-4D97-AF65-F5344CB8AC3E}">
        <p14:creationId xmlns:p14="http://schemas.microsoft.com/office/powerpoint/2010/main" val="3205183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7D77B0-7081-4024-AC0C-2A6DD404FDC6}" type="slidenum">
              <a:rPr lang="en-US"/>
              <a:pPr>
                <a:defRPr/>
              </a:pPr>
              <a:t>‹#›</a:t>
            </a:fld>
            <a:endParaRPr lang="en-US"/>
          </a:p>
        </p:txBody>
      </p:sp>
    </p:spTree>
    <p:extLst>
      <p:ext uri="{BB962C8B-B14F-4D97-AF65-F5344CB8AC3E}">
        <p14:creationId xmlns:p14="http://schemas.microsoft.com/office/powerpoint/2010/main" val="952232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662EA7-0CC8-43C6-BB9E-DB243B4DC744}" type="slidenum">
              <a:rPr lang="en-US"/>
              <a:pPr>
                <a:defRPr/>
              </a:pPr>
              <a:t>‹#›</a:t>
            </a:fld>
            <a:endParaRPr lang="en-US"/>
          </a:p>
        </p:txBody>
      </p:sp>
    </p:spTree>
    <p:extLst>
      <p:ext uri="{BB962C8B-B14F-4D97-AF65-F5344CB8AC3E}">
        <p14:creationId xmlns:p14="http://schemas.microsoft.com/office/powerpoint/2010/main" val="25567031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75105E-B5E9-4E86-8813-5333CD5107BA}" type="slidenum">
              <a:rPr lang="en-US"/>
              <a:pPr>
                <a:defRPr/>
              </a:pPr>
              <a:t>‹#›</a:t>
            </a:fld>
            <a:endParaRPr lang="en-US"/>
          </a:p>
        </p:txBody>
      </p:sp>
    </p:spTree>
    <p:extLst>
      <p:ext uri="{BB962C8B-B14F-4D97-AF65-F5344CB8AC3E}">
        <p14:creationId xmlns:p14="http://schemas.microsoft.com/office/powerpoint/2010/main" val="3696262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859EFB-D975-4CF7-A774-DA81CA062C98}" type="slidenum">
              <a:rPr lang="en-US"/>
              <a:pPr>
                <a:defRPr/>
              </a:pPr>
              <a:t>‹#›</a:t>
            </a:fld>
            <a:endParaRPr lang="en-US"/>
          </a:p>
        </p:txBody>
      </p:sp>
    </p:spTree>
    <p:extLst>
      <p:ext uri="{BB962C8B-B14F-4D97-AF65-F5344CB8AC3E}">
        <p14:creationId xmlns:p14="http://schemas.microsoft.com/office/powerpoint/2010/main" val="1326266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18177B-1F7C-4E47-84BC-EE82D94FD66E}" type="slidenum">
              <a:rPr lang="en-US"/>
              <a:pPr>
                <a:defRPr/>
              </a:pPr>
              <a:t>‹#›</a:t>
            </a:fld>
            <a:endParaRPr lang="en-US"/>
          </a:p>
        </p:txBody>
      </p:sp>
    </p:spTree>
    <p:extLst>
      <p:ext uri="{BB962C8B-B14F-4D97-AF65-F5344CB8AC3E}">
        <p14:creationId xmlns:p14="http://schemas.microsoft.com/office/powerpoint/2010/main" val="1703095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CC37-557F-4BF7-BD76-4BFFB208A1AB}" type="slidenum">
              <a:rPr lang="en-US"/>
              <a:pPr>
                <a:defRPr/>
              </a:pPr>
              <a:t>‹#›</a:t>
            </a:fld>
            <a:endParaRPr lang="en-US"/>
          </a:p>
        </p:txBody>
      </p:sp>
    </p:spTree>
    <p:extLst>
      <p:ext uri="{BB962C8B-B14F-4D97-AF65-F5344CB8AC3E}">
        <p14:creationId xmlns:p14="http://schemas.microsoft.com/office/powerpoint/2010/main" val="3716584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132B30-DCF0-483F-8F65-42357EC6D923}" type="slidenum">
              <a:rPr lang="en-US"/>
              <a:pPr>
                <a:defRPr/>
              </a:pPr>
              <a:t>‹#›</a:t>
            </a:fld>
            <a:endParaRPr lang="en-US"/>
          </a:p>
        </p:txBody>
      </p:sp>
    </p:spTree>
    <p:extLst>
      <p:ext uri="{BB962C8B-B14F-4D97-AF65-F5344CB8AC3E}">
        <p14:creationId xmlns:p14="http://schemas.microsoft.com/office/powerpoint/2010/main" val="34331621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1FF7830-F649-411C-BB36-38180BA3AC1F}" type="slidenum">
              <a:rPr lang="en-US"/>
              <a:pPr>
                <a:defRPr/>
              </a:pPr>
              <a:t>‹#›</a:t>
            </a:fld>
            <a:endParaRPr lang="en-US"/>
          </a:p>
        </p:txBody>
      </p:sp>
    </p:spTree>
    <p:extLst>
      <p:ext uri="{BB962C8B-B14F-4D97-AF65-F5344CB8AC3E}">
        <p14:creationId xmlns:p14="http://schemas.microsoft.com/office/powerpoint/2010/main" val="39620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762655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0FFB6-428C-450F-B7A5-AFB3C7190777}" type="slidenum">
              <a:rPr lang="en-US"/>
              <a:pPr>
                <a:defRPr/>
              </a:pPr>
              <a:t>‹#›</a:t>
            </a:fld>
            <a:endParaRPr lang="en-US"/>
          </a:p>
        </p:txBody>
      </p:sp>
    </p:spTree>
    <p:extLst>
      <p:ext uri="{BB962C8B-B14F-4D97-AF65-F5344CB8AC3E}">
        <p14:creationId xmlns:p14="http://schemas.microsoft.com/office/powerpoint/2010/main" val="1200830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E2DDE33-E0C6-48FF-BCFA-1EDB1DFE3916}"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3723486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A077263-8E8B-4701-B06E-A96D698BB975}"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694539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96DA119-1C54-4D3F-8938-6390A627D6D4}"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7315710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319A71E-D542-4B9D-931E-B12DD9CC7A5D}"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207432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1E230F9-14B9-44E4-9D0A-9712C0B0BD4C}" type="slidenum">
              <a:rPr lang="de-DE"/>
              <a:pPr>
                <a:defRPr/>
              </a:pPr>
              <a:t>‹#›</a:t>
            </a:fld>
            <a:endParaRPr lang="de-DE"/>
          </a:p>
        </p:txBody>
      </p:sp>
      <p:sp>
        <p:nvSpPr>
          <p:cNvPr id="8"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158601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FD8F4A3-86AD-4196-B0E6-EF9CFD1BD020}" type="slidenum">
              <a:rPr lang="de-DE"/>
              <a:pPr>
                <a:defRPr/>
              </a:pPr>
              <a:t>‹#›</a:t>
            </a:fld>
            <a:endParaRPr lang="de-DE"/>
          </a:p>
        </p:txBody>
      </p:sp>
      <p:sp>
        <p:nvSpPr>
          <p:cNvPr id="4"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2282735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889E67-47A7-41E4-BBBE-4D02CE4441B8}" type="slidenum">
              <a:rPr lang="de-DE"/>
              <a:pPr>
                <a:defRPr/>
              </a:pPr>
              <a:t>‹#›</a:t>
            </a:fld>
            <a:endParaRPr lang="de-DE"/>
          </a:p>
        </p:txBody>
      </p:sp>
      <p:sp>
        <p:nvSpPr>
          <p:cNvPr id="3"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032958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E4E7183-108A-4B0F-8C5D-024734E1A34C}"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38932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6A66BBD-BA06-4392-9054-8752E327905A}"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82553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720632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C0EAEE1-FB5F-4BD2-B246-086A3185BFA5}"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7359288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21717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3627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6D24B49-CE81-42DE-A552-9CB44D3DF692}"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778352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CEAD0-071C-4803-8E5E-FE12D6FEC331}" type="slidenum">
              <a:rPr lang="en-US"/>
              <a:pPr>
                <a:defRPr/>
              </a:pPr>
              <a:t>‹#›</a:t>
            </a:fld>
            <a:endParaRPr lang="en-US"/>
          </a:p>
        </p:txBody>
      </p:sp>
    </p:spTree>
    <p:extLst>
      <p:ext uri="{BB962C8B-B14F-4D97-AF65-F5344CB8AC3E}">
        <p14:creationId xmlns:p14="http://schemas.microsoft.com/office/powerpoint/2010/main" val="4115035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56140-CC91-40FD-BD2B-704A297FD831}" type="slidenum">
              <a:rPr lang="en-US"/>
              <a:pPr>
                <a:defRPr/>
              </a:pPr>
              <a:t>‹#›</a:t>
            </a:fld>
            <a:endParaRPr lang="en-US"/>
          </a:p>
        </p:txBody>
      </p:sp>
    </p:spTree>
    <p:extLst>
      <p:ext uri="{BB962C8B-B14F-4D97-AF65-F5344CB8AC3E}">
        <p14:creationId xmlns:p14="http://schemas.microsoft.com/office/powerpoint/2010/main" val="840447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E3A20-43C1-4F8F-8E22-024522FB0DAA}" type="slidenum">
              <a:rPr lang="en-US"/>
              <a:pPr>
                <a:defRPr/>
              </a:pPr>
              <a:t>‹#›</a:t>
            </a:fld>
            <a:endParaRPr lang="en-US"/>
          </a:p>
        </p:txBody>
      </p:sp>
    </p:spTree>
    <p:extLst>
      <p:ext uri="{BB962C8B-B14F-4D97-AF65-F5344CB8AC3E}">
        <p14:creationId xmlns:p14="http://schemas.microsoft.com/office/powerpoint/2010/main" val="29926801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7A851-787F-4013-8266-8EF3CDDC69F2}" type="slidenum">
              <a:rPr lang="en-US"/>
              <a:pPr>
                <a:defRPr/>
              </a:pPr>
              <a:t>‹#›</a:t>
            </a:fld>
            <a:endParaRPr lang="en-US"/>
          </a:p>
        </p:txBody>
      </p:sp>
    </p:spTree>
    <p:extLst>
      <p:ext uri="{BB962C8B-B14F-4D97-AF65-F5344CB8AC3E}">
        <p14:creationId xmlns:p14="http://schemas.microsoft.com/office/powerpoint/2010/main" val="13207337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10397B-D070-4BA4-9F5E-161CF409B726}" type="slidenum">
              <a:rPr lang="en-US"/>
              <a:pPr>
                <a:defRPr/>
              </a:pPr>
              <a:t>‹#›</a:t>
            </a:fld>
            <a:endParaRPr lang="en-US"/>
          </a:p>
        </p:txBody>
      </p:sp>
    </p:spTree>
    <p:extLst>
      <p:ext uri="{BB962C8B-B14F-4D97-AF65-F5344CB8AC3E}">
        <p14:creationId xmlns:p14="http://schemas.microsoft.com/office/powerpoint/2010/main" val="1513172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2DF19C-6011-42E1-86F1-8AD8756CFAC9}" type="slidenum">
              <a:rPr lang="en-US"/>
              <a:pPr>
                <a:defRPr/>
              </a:pPr>
              <a:t>‹#›</a:t>
            </a:fld>
            <a:endParaRPr lang="en-US"/>
          </a:p>
        </p:txBody>
      </p:sp>
    </p:spTree>
    <p:extLst>
      <p:ext uri="{BB962C8B-B14F-4D97-AF65-F5344CB8AC3E}">
        <p14:creationId xmlns:p14="http://schemas.microsoft.com/office/powerpoint/2010/main" val="37915128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511949-34BB-4054-B0FA-448F5CE341D4}" type="slidenum">
              <a:rPr lang="en-US"/>
              <a:pPr>
                <a:defRPr/>
              </a:pPr>
              <a:t>‹#›</a:t>
            </a:fld>
            <a:endParaRPr lang="en-US"/>
          </a:p>
        </p:txBody>
      </p:sp>
    </p:spTree>
    <p:extLst>
      <p:ext uri="{BB962C8B-B14F-4D97-AF65-F5344CB8AC3E}">
        <p14:creationId xmlns:p14="http://schemas.microsoft.com/office/powerpoint/2010/main" val="31529516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14444-D3BE-4C6E-BE3D-F6057C1FB519}" type="slidenum">
              <a:rPr lang="en-US"/>
              <a:pPr>
                <a:defRPr/>
              </a:pPr>
              <a:t>‹#›</a:t>
            </a:fld>
            <a:endParaRPr lang="en-US"/>
          </a:p>
        </p:txBody>
      </p:sp>
    </p:spTree>
    <p:extLst>
      <p:ext uri="{BB962C8B-B14F-4D97-AF65-F5344CB8AC3E}">
        <p14:creationId xmlns:p14="http://schemas.microsoft.com/office/powerpoint/2010/main" val="42891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7B721-A308-4150-A9A6-F33049C59B87}" type="slidenum">
              <a:rPr lang="en-US" smtClean="0"/>
              <a:t>‹#›</a:t>
            </a:fld>
            <a:endParaRPr lang="en-US"/>
          </a:p>
        </p:txBody>
      </p:sp>
    </p:spTree>
    <p:extLst>
      <p:ext uri="{BB962C8B-B14F-4D97-AF65-F5344CB8AC3E}">
        <p14:creationId xmlns:p14="http://schemas.microsoft.com/office/powerpoint/2010/main" val="374688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0FB4DB8-2BD8-4012-953F-6DE137EBA37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211076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3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403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403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fontAlgn="base">
              <a:spcBef>
                <a:spcPct val="0"/>
              </a:spcBef>
              <a:spcAft>
                <a:spcPct val="0"/>
              </a:spcAft>
              <a:defRPr/>
            </a:pPr>
            <a:fld id="{51A44C9E-1102-499E-85FA-CFC21BA6090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9121731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09971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a:defRPr/>
            </a:pPr>
            <a:fld id="{56B03CEB-7DF7-449D-A497-CB201F818833}" type="slidenum">
              <a:rPr lang="en-US"/>
              <a:pPr>
                <a:defRPr/>
              </a:pPr>
              <a:t>‹#›</a:t>
            </a:fld>
            <a:endParaRPr lang="en-US"/>
          </a:p>
        </p:txBody>
      </p:sp>
    </p:spTree>
    <p:extLst>
      <p:ext uri="{BB962C8B-B14F-4D97-AF65-F5344CB8AC3E}">
        <p14:creationId xmlns:p14="http://schemas.microsoft.com/office/powerpoint/2010/main" val="99930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B8A173-4C9A-41B4-8E9C-92CDC54BEF4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18074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8F2686F-0E47-4543-9A47-7ADB652DE05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655831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188D59E2-775E-47F8-B20D-5F031243F8E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427234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E3011972-CB2F-4DF5-AFBD-2FD3BC3AE3B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466941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eaLnBrk="0" fontAlgn="base" hangingPunct="0">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eaLnBrk="0" fontAlgn="base" hangingPunct="0">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8BFD3B93-C466-4A09-8F1B-67484F6295EA}"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5972111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4339" name="Rectangle 3"/>
          <p:cNvSpPr>
            <a:spLocks noGrp="1" noChangeArrowheads="1"/>
          </p:cNvSpPr>
          <p:nvPr>
            <p:ph type="body" idx="1"/>
          </p:nvPr>
        </p:nvSpPr>
        <p:spPr bwMode="auto">
          <a:xfrm>
            <a:off x="457200" y="12192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2265092" name="Rectangle 4"/>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7B4D6473-ACC7-4210-A134-623F7EA7836C}" type="slidenum">
              <a:rPr lang="de-DE"/>
              <a:pPr eaLnBrk="0" fontAlgn="base" hangingPunct="0">
                <a:spcBef>
                  <a:spcPct val="0"/>
                </a:spcBef>
                <a:spcAft>
                  <a:spcPct val="0"/>
                </a:spcAft>
                <a:defRPr/>
              </a:pPr>
              <a:t>‹#›</a:t>
            </a:fld>
            <a:endParaRPr lang="de-DE"/>
          </a:p>
        </p:txBody>
      </p:sp>
      <p:sp>
        <p:nvSpPr>
          <p:cNvPr id="2265093" name="Rectangle 5"/>
          <p:cNvSpPr>
            <a:spLocks noChangeArrowheads="1"/>
          </p:cNvSpPr>
          <p:nvPr/>
        </p:nvSpPr>
        <p:spPr bwMode="auto">
          <a:xfrm>
            <a:off x="0" y="1588"/>
            <a:ext cx="381000" cy="6856412"/>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4" name="Rectangle 6"/>
          <p:cNvSpPr>
            <a:spLocks noChangeArrowheads="1"/>
          </p:cNvSpPr>
          <p:nvPr/>
        </p:nvSpPr>
        <p:spPr bwMode="auto">
          <a:xfrm rot="16200000">
            <a:off x="-3144837" y="310038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rPr>
              <a:t>Perceptual and Sensory Augmented Computing</a:t>
            </a:r>
          </a:p>
        </p:txBody>
      </p:sp>
      <p:sp>
        <p:nvSpPr>
          <p:cNvPr id="2265095" name="Rectangle 7"/>
          <p:cNvSpPr>
            <a:spLocks noGrp="1" noChangeArrowheads="1"/>
          </p:cNvSpPr>
          <p:nvPr>
            <p:ph type="ftr" sz="quarter" idx="3"/>
          </p:nvPr>
        </p:nvSpPr>
        <p:spPr bwMode="auto">
          <a:xfrm>
            <a:off x="2376488" y="6553200"/>
            <a:ext cx="457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eaLnBrk="0" fontAlgn="base" hangingPunct="0">
              <a:spcBef>
                <a:spcPct val="0"/>
              </a:spcBef>
              <a:spcAft>
                <a:spcPct val="0"/>
              </a:spcAft>
              <a:defRPr/>
            </a:pPr>
            <a:r>
              <a:rPr lang="de-DE" smtClean="0"/>
              <a:t>CS 376 Lecture 18 </a:t>
            </a:r>
            <a:endParaRPr lang="de-DE"/>
          </a:p>
        </p:txBody>
      </p:sp>
      <p:sp>
        <p:nvSpPr>
          <p:cNvPr id="2265097" name="Rectangle 9"/>
          <p:cNvSpPr>
            <a:spLocks noChangeArrowheads="1"/>
          </p:cNvSpPr>
          <p:nvPr/>
        </p:nvSpPr>
        <p:spPr bwMode="auto">
          <a:xfrm>
            <a:off x="0" y="1588"/>
            <a:ext cx="381000" cy="6884987"/>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8" name="Rectangle 10"/>
          <p:cNvSpPr>
            <a:spLocks noChangeArrowheads="1"/>
          </p:cNvSpPr>
          <p:nvPr/>
        </p:nvSpPr>
        <p:spPr bwMode="auto">
          <a:xfrm rot="16200000">
            <a:off x="-3144837" y="310673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latin typeface="ETH-Light" charset="0"/>
              </a:rPr>
              <a:t>Visual Object Recognition Tutorial</a:t>
            </a:r>
          </a:p>
        </p:txBody>
      </p:sp>
    </p:spTree>
    <p:extLst>
      <p:ext uri="{BB962C8B-B14F-4D97-AF65-F5344CB8AC3E}">
        <p14:creationId xmlns:p14="http://schemas.microsoft.com/office/powerpoint/2010/main" val="4226340697"/>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Trebuchet MS" pitchFamily="34" charset="0"/>
        </a:defRPr>
      </a:lvl2pPr>
      <a:lvl3pPr algn="l" rtl="0" eaLnBrk="0" fontAlgn="base" hangingPunct="0">
        <a:spcBef>
          <a:spcPct val="0"/>
        </a:spcBef>
        <a:spcAft>
          <a:spcPct val="0"/>
        </a:spcAft>
        <a:defRPr kumimoji="1" sz="3200" b="1">
          <a:solidFill>
            <a:schemeClr val="bg1"/>
          </a:solidFill>
          <a:latin typeface="Trebuchet MS" pitchFamily="34" charset="0"/>
        </a:defRPr>
      </a:lvl3pPr>
      <a:lvl4pPr algn="l" rtl="0" eaLnBrk="0" fontAlgn="base" hangingPunct="0">
        <a:spcBef>
          <a:spcPct val="0"/>
        </a:spcBef>
        <a:spcAft>
          <a:spcPct val="0"/>
        </a:spcAft>
        <a:defRPr kumimoji="1" sz="3200" b="1">
          <a:solidFill>
            <a:schemeClr val="bg1"/>
          </a:solidFill>
          <a:latin typeface="Trebuchet MS" pitchFamily="34" charset="0"/>
        </a:defRPr>
      </a:lvl4pPr>
      <a:lvl5pPr algn="l" rtl="0" eaLnBrk="0" fontAlgn="base" hangingPunct="0">
        <a:spcBef>
          <a:spcPct val="0"/>
        </a:spcBef>
        <a:spcAft>
          <a:spcPct val="0"/>
        </a:spcAft>
        <a:defRPr kumimoji="1" sz="3200" b="1">
          <a:solidFill>
            <a:schemeClr val="bg1"/>
          </a:solidFill>
          <a:latin typeface="Trebuchet MS" pitchFamily="34" charset="0"/>
        </a:defRPr>
      </a:lvl5pPr>
      <a:lvl6pPr marL="457200" algn="l" rtl="0" fontAlgn="base">
        <a:spcBef>
          <a:spcPct val="0"/>
        </a:spcBef>
        <a:spcAft>
          <a:spcPct val="0"/>
        </a:spcAft>
        <a:defRPr kumimoji="1" sz="3200" b="1">
          <a:solidFill>
            <a:schemeClr val="bg1"/>
          </a:solidFill>
          <a:latin typeface="Trebuchet MS" pitchFamily="34" charset="0"/>
        </a:defRPr>
      </a:lvl6pPr>
      <a:lvl7pPr marL="914400" algn="l" rtl="0" fontAlgn="base">
        <a:spcBef>
          <a:spcPct val="0"/>
        </a:spcBef>
        <a:spcAft>
          <a:spcPct val="0"/>
        </a:spcAft>
        <a:defRPr kumimoji="1" sz="3200" b="1">
          <a:solidFill>
            <a:schemeClr val="bg1"/>
          </a:solidFill>
          <a:latin typeface="Trebuchet MS" pitchFamily="34" charset="0"/>
        </a:defRPr>
      </a:lvl7pPr>
      <a:lvl8pPr marL="1371600" algn="l" rtl="0" fontAlgn="base">
        <a:spcBef>
          <a:spcPct val="0"/>
        </a:spcBef>
        <a:spcAft>
          <a:spcPct val="0"/>
        </a:spcAft>
        <a:defRPr kumimoji="1" sz="3200" b="1">
          <a:solidFill>
            <a:schemeClr val="bg1"/>
          </a:solidFill>
          <a:latin typeface="Trebuchet MS" pitchFamily="34" charset="0"/>
        </a:defRPr>
      </a:lvl8pPr>
      <a:lvl9pPr marL="1828800" algn="l" rtl="0" fontAlgn="base">
        <a:spcBef>
          <a:spcPct val="0"/>
        </a:spcBef>
        <a:spcAft>
          <a:spcPct val="0"/>
        </a:spcAft>
        <a:defRPr kumimoji="1" sz="32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lr>
          <a:schemeClr val="bg1"/>
        </a:buClr>
        <a:buSzPct val="115000"/>
        <a:buChar char="•"/>
        <a:defRPr kumimoji="1" sz="24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bg1"/>
        </a:buClr>
        <a:buSzPct val="50000"/>
        <a:buFont typeface="Wingdings" pitchFamily="2" charset="2"/>
        <a:buChar char="Ø"/>
        <a:defRPr kumimoji="1" sz="2000" b="1">
          <a:solidFill>
            <a:schemeClr val="bg2"/>
          </a:solidFill>
          <a:latin typeface="+mn-lt"/>
        </a:defRPr>
      </a:lvl2pPr>
      <a:lvl3pPr marL="1143000" indent="-228600" algn="l" rtl="0" eaLnBrk="0" fontAlgn="base" hangingPunct="0">
        <a:spcBef>
          <a:spcPct val="20000"/>
        </a:spcBef>
        <a:spcAft>
          <a:spcPct val="0"/>
        </a:spcAft>
        <a:buClr>
          <a:schemeClr val="bg1"/>
        </a:buClr>
        <a:buChar char="–"/>
        <a:defRPr kumimoji="1" sz="2400" b="1">
          <a:solidFill>
            <a:schemeClr val="bg2"/>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6D880D47-6EB0-457B-9E64-21ED8708C2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1546132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25.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8.jpe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oleObject" Target="../embeddings/oleObject2.bin"/><Relationship Id="rId3" Type="http://schemas.openxmlformats.org/officeDocument/2006/relationships/notesSlide" Target="../notesSlides/notesSlide15.xml"/><Relationship Id="rId7" Type="http://schemas.openxmlformats.org/officeDocument/2006/relationships/image" Target="../media/image38.jpeg"/><Relationship Id="rId12" Type="http://schemas.openxmlformats.org/officeDocument/2006/relationships/image" Target="../media/image34.wmf"/><Relationship Id="rId2" Type="http://schemas.openxmlformats.org/officeDocument/2006/relationships/slideLayout" Target="../slideLayouts/slideLayout69.xml"/><Relationship Id="rId16" Type="http://schemas.openxmlformats.org/officeDocument/2006/relationships/image" Target="../media/image1040.png"/><Relationship Id="rId1" Type="http://schemas.openxmlformats.org/officeDocument/2006/relationships/vmlDrawing" Target="../drawings/vmlDrawing1.vml"/><Relationship Id="rId6" Type="http://schemas.openxmlformats.org/officeDocument/2006/relationships/image" Target="../media/image37.png"/><Relationship Id="rId11" Type="http://schemas.openxmlformats.org/officeDocument/2006/relationships/oleObject" Target="../embeddings/oleObject1.bin"/><Relationship Id="rId5" Type="http://schemas.openxmlformats.org/officeDocument/2006/relationships/image" Target="../media/image24.png"/><Relationship Id="rId15" Type="http://schemas.openxmlformats.org/officeDocument/2006/relationships/image" Target="../media/image103.pn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png"/><Relationship Id="rId1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8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30.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87.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8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0.jpeg"/><Relationship Id="rId5" Type="http://schemas.openxmlformats.org/officeDocument/2006/relationships/image" Target="../media/image11.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smtClean="0">
                <a:latin typeface="Arial" pitchFamily="34" charset="0"/>
                <a:cs typeface="Arial" pitchFamily="34" charset="0"/>
              </a:rPr>
              <a:t>TP14 </a:t>
            </a:r>
            <a:r>
              <a:rPr lang="en-US" dirty="0" smtClean="0">
                <a:latin typeface="Arial" pitchFamily="34" charset="0"/>
                <a:cs typeface="Arial" pitchFamily="34" charset="0"/>
              </a:rPr>
              <a:t>- Indexing local features</a:t>
            </a:r>
            <a:endParaRPr lang="en-US" dirty="0">
              <a:latin typeface="Arial" pitchFamily="34" charset="0"/>
              <a:cs typeface="Arial" pitchFamily="34" charset="0"/>
            </a:endParaRPr>
          </a:p>
        </p:txBody>
      </p:sp>
      <p:sp>
        <p:nvSpPr>
          <p:cNvPr id="3" name="Subtitle 2"/>
          <p:cNvSpPr>
            <a:spLocks noGrp="1"/>
          </p:cNvSpPr>
          <p:nvPr>
            <p:ph type="subTitle" idx="1"/>
          </p:nvPr>
        </p:nvSpPr>
        <p:spPr>
          <a:xfrm>
            <a:off x="1313598" y="3292510"/>
            <a:ext cx="6400800" cy="1752600"/>
          </a:xfrm>
        </p:spPr>
        <p:txBody>
          <a:bodyPr/>
          <a:lstStyle/>
          <a:p>
            <a:pPr>
              <a:lnSpc>
                <a:spcPct val="80000"/>
              </a:lnSpc>
            </a:pPr>
            <a:r>
              <a:rPr lang="en-US" dirty="0">
                <a:solidFill>
                  <a:schemeClr val="tx1"/>
                </a:solidFill>
                <a:latin typeface="Arial" charset="0"/>
                <a:cs typeface="Arial" charset="0"/>
              </a:rPr>
              <a:t>Computer Vision, FCUP</a:t>
            </a:r>
            <a:r>
              <a:rPr lang="en-US">
                <a:solidFill>
                  <a:schemeClr val="tx1"/>
                </a:solidFill>
                <a:latin typeface="Arial" charset="0"/>
                <a:cs typeface="Arial" charset="0"/>
              </a:rPr>
              <a:t>, </a:t>
            </a:r>
            <a:r>
              <a:rPr lang="en-US" smtClean="0">
                <a:solidFill>
                  <a:schemeClr val="tx1"/>
                </a:solidFill>
                <a:latin typeface="Arial" charset="0"/>
                <a:cs typeface="Arial" charset="0"/>
              </a:rPr>
              <a:t>2014</a:t>
            </a:r>
            <a:endParaRPr lang="en-US" dirty="0">
              <a:solidFill>
                <a:schemeClr val="tx1"/>
              </a:solidFill>
              <a:latin typeface="Arial" charset="0"/>
              <a:cs typeface="Arial" charset="0"/>
            </a:endParaRPr>
          </a:p>
          <a:p>
            <a:pPr>
              <a:lnSpc>
                <a:spcPct val="80000"/>
              </a:lnSpc>
            </a:pPr>
            <a:r>
              <a:rPr lang="en-US" dirty="0">
                <a:solidFill>
                  <a:schemeClr val="tx1"/>
                </a:solidFill>
                <a:latin typeface="Arial" charset="0"/>
                <a:cs typeface="Arial" charset="0"/>
              </a:rPr>
              <a:t>Miguel Coimbra</a:t>
            </a:r>
          </a:p>
          <a:p>
            <a:pPr>
              <a:lnSpc>
                <a:spcPct val="80000"/>
              </a:lnSpc>
            </a:pPr>
            <a:r>
              <a:rPr lang="en-US" dirty="0">
                <a:solidFill>
                  <a:schemeClr val="tx1"/>
                </a:solidFill>
                <a:latin typeface="Arial" charset="0"/>
                <a:cs typeface="Arial" charset="0"/>
              </a:rPr>
              <a:t>Slides by Prof. Kristen </a:t>
            </a:r>
            <a:r>
              <a:rPr lang="en-US" dirty="0" err="1">
                <a:solidFill>
                  <a:schemeClr val="tx1"/>
                </a:solidFill>
                <a:latin typeface="Arial" charset="0"/>
                <a:cs typeface="Arial" charset="0"/>
              </a:rPr>
              <a:t>Grauman</a:t>
            </a:r>
            <a:endParaRPr lang="en-US" dirty="0">
              <a:solidFill>
                <a:schemeClr val="tx1"/>
              </a:solidFill>
              <a:latin typeface="Arial" charset="0"/>
              <a:cs typeface="Arial" charset="0"/>
            </a:endParaRPr>
          </a:p>
        </p:txBody>
      </p:sp>
      <p:pic>
        <p:nvPicPr>
          <p:cNvPr id="7" name="Picture 8"/>
          <p:cNvPicPr>
            <a:picLocks noChangeAspect="1" noChangeArrowheads="1"/>
          </p:cNvPicPr>
          <p:nvPr/>
        </p:nvPicPr>
        <p:blipFill>
          <a:blip r:embed="rId2" cstate="print"/>
          <a:srcRect/>
          <a:stretch>
            <a:fillRect/>
          </a:stretch>
        </p:blipFill>
        <p:spPr bwMode="auto">
          <a:xfrm>
            <a:off x="152400" y="228600"/>
            <a:ext cx="2591264" cy="1878641"/>
          </a:xfrm>
          <a:prstGeom prst="rect">
            <a:avLst/>
          </a:prstGeom>
          <a:noFill/>
          <a:ln w="9525">
            <a:noFill/>
            <a:miter lim="800000"/>
            <a:headEnd/>
            <a:tailEnd/>
          </a:ln>
          <a:effectLst/>
        </p:spPr>
      </p:pic>
      <p:grpSp>
        <p:nvGrpSpPr>
          <p:cNvPr id="12" name="Group 35"/>
          <p:cNvGrpSpPr>
            <a:grpSpLocks/>
          </p:cNvGrpSpPr>
          <p:nvPr/>
        </p:nvGrpSpPr>
        <p:grpSpPr bwMode="auto">
          <a:xfrm>
            <a:off x="3768910" y="193935"/>
            <a:ext cx="5160427" cy="1913306"/>
            <a:chOff x="1637" y="3261"/>
            <a:chExt cx="2290" cy="832"/>
          </a:xfrm>
        </p:grpSpPr>
        <p:pic>
          <p:nvPicPr>
            <p:cNvPr id="13" name="Picture 36" descr="herE44"/>
            <p:cNvPicPr>
              <a:picLocks noChangeAspect="1" noChangeArrowheads="1"/>
            </p:cNvPicPr>
            <p:nvPr/>
          </p:nvPicPr>
          <p:blipFill>
            <a:blip r:embed="rId3" cstate="print"/>
            <a:srcRect/>
            <a:stretch>
              <a:fillRect/>
            </a:stretch>
          </p:blipFill>
          <p:spPr bwMode="auto">
            <a:xfrm>
              <a:off x="1637" y="3262"/>
              <a:ext cx="1105" cy="831"/>
            </a:xfrm>
            <a:prstGeom prst="rect">
              <a:avLst/>
            </a:prstGeom>
            <a:noFill/>
          </p:spPr>
        </p:pic>
        <p:pic>
          <p:nvPicPr>
            <p:cNvPr id="14" name="Picture 37" descr="herE46"/>
            <p:cNvPicPr>
              <a:picLocks noChangeAspect="1" noChangeArrowheads="1"/>
            </p:cNvPicPr>
            <p:nvPr/>
          </p:nvPicPr>
          <p:blipFill>
            <a:blip r:embed="rId4" cstate="print"/>
            <a:srcRect/>
            <a:stretch>
              <a:fillRect/>
            </a:stretch>
          </p:blipFill>
          <p:spPr bwMode="auto">
            <a:xfrm>
              <a:off x="2822" y="3261"/>
              <a:ext cx="1105" cy="831"/>
            </a:xfrm>
            <a:prstGeom prst="rect">
              <a:avLst/>
            </a:prstGeom>
            <a:noFill/>
          </p:spPr>
        </p:pic>
      </p:grpSp>
      <p:sp>
        <p:nvSpPr>
          <p:cNvPr id="17" name="Right Arrow 16"/>
          <p:cNvSpPr/>
          <p:nvPr/>
        </p:nvSpPr>
        <p:spPr>
          <a:xfrm>
            <a:off x="2895600" y="838200"/>
            <a:ext cx="7209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a:grpSpLocks noChangeAspect="1"/>
          </p:cNvGrpSpPr>
          <p:nvPr/>
        </p:nvGrpSpPr>
        <p:grpSpPr>
          <a:xfrm>
            <a:off x="6278334" y="4038600"/>
            <a:ext cx="2408466" cy="2640013"/>
            <a:chOff x="3743325" y="1028700"/>
            <a:chExt cx="4029075" cy="4416425"/>
          </a:xfrm>
        </p:grpSpPr>
        <p:sp>
          <p:nvSpPr>
            <p:cNvPr id="18"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9"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0"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2"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3"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4"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5"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8"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0"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1"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2"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4"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5"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6"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7"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8"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9"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0"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1"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2"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43" name="Group 29"/>
            <p:cNvGrpSpPr>
              <a:grpSpLocks/>
            </p:cNvGrpSpPr>
            <p:nvPr/>
          </p:nvGrpSpPr>
          <p:grpSpPr bwMode="auto">
            <a:xfrm>
              <a:off x="6486525" y="5083175"/>
              <a:ext cx="533400" cy="361950"/>
              <a:chOff x="3504" y="1728"/>
              <a:chExt cx="336" cy="228"/>
            </a:xfrm>
          </p:grpSpPr>
          <p:sp>
            <p:nvSpPr>
              <p:cNvPr id="44"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5" name="Picture 31"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32"/>
            <p:cNvGrpSpPr>
              <a:grpSpLocks/>
            </p:cNvGrpSpPr>
            <p:nvPr/>
          </p:nvGrpSpPr>
          <p:grpSpPr bwMode="auto">
            <a:xfrm>
              <a:off x="5876925" y="3940175"/>
              <a:ext cx="533400" cy="361950"/>
              <a:chOff x="3504" y="1728"/>
              <a:chExt cx="336" cy="228"/>
            </a:xfrm>
          </p:grpSpPr>
          <p:sp>
            <p:nvSpPr>
              <p:cNvPr id="47"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8" name="Picture 34"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5"/>
            <p:cNvGrpSpPr>
              <a:grpSpLocks/>
            </p:cNvGrpSpPr>
            <p:nvPr/>
          </p:nvGrpSpPr>
          <p:grpSpPr bwMode="auto">
            <a:xfrm>
              <a:off x="7096125" y="5083175"/>
              <a:ext cx="533400" cy="361950"/>
              <a:chOff x="3504" y="1728"/>
              <a:chExt cx="336" cy="228"/>
            </a:xfrm>
          </p:grpSpPr>
          <p:sp>
            <p:nvSpPr>
              <p:cNvPr id="50"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1" name="Picture 37"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38"/>
            <p:cNvGrpSpPr>
              <a:grpSpLocks/>
            </p:cNvGrpSpPr>
            <p:nvPr/>
          </p:nvGrpSpPr>
          <p:grpSpPr bwMode="auto">
            <a:xfrm>
              <a:off x="5572125" y="3711575"/>
              <a:ext cx="533400" cy="361950"/>
              <a:chOff x="3504" y="1728"/>
              <a:chExt cx="336" cy="228"/>
            </a:xfrm>
          </p:grpSpPr>
          <p:sp>
            <p:nvSpPr>
              <p:cNvPr id="53"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4" name="Picture 40"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41"/>
            <p:cNvGrpSpPr>
              <a:grpSpLocks/>
            </p:cNvGrpSpPr>
            <p:nvPr/>
          </p:nvGrpSpPr>
          <p:grpSpPr bwMode="auto">
            <a:xfrm>
              <a:off x="6810375" y="4813300"/>
              <a:ext cx="533400" cy="361950"/>
              <a:chOff x="3504" y="1728"/>
              <a:chExt cx="336" cy="228"/>
            </a:xfrm>
          </p:grpSpPr>
          <p:sp>
            <p:nvSpPr>
              <p:cNvPr id="56"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7" name="Picture 43"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44" descr="114_14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4"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5"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6"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7"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8"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9"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0"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1"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2"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3"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4"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5"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6"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7"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8"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pic>
        <p:nvPicPr>
          <p:cNvPr id="80" name="Picture 4" descr="BookIndex1"/>
          <p:cNvPicPr>
            <a:picLocks noChangeAspect="1" noChangeArrowheads="1"/>
          </p:cNvPicPr>
          <p:nvPr/>
        </p:nvPicPr>
        <p:blipFill rotWithShape="1">
          <a:blip r:embed="rId7">
            <a:extLst>
              <a:ext uri="{28A0092B-C50C-407E-A947-70E740481C1C}">
                <a14:useLocalDpi xmlns:a14="http://schemas.microsoft.com/office/drawing/2010/main" val="0"/>
              </a:ext>
            </a:extLst>
          </a:blip>
          <a:srcRect r="33283" b="51348"/>
          <a:stretch/>
        </p:blipFill>
        <p:spPr bwMode="auto">
          <a:xfrm>
            <a:off x="0" y="4582236"/>
            <a:ext cx="3304494" cy="35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7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smtClean="0">
                <a:latin typeface="Arial" pitchFamily="34" charset="0"/>
                <a:cs typeface="Arial" pitchFamily="34" charset="0"/>
              </a:rPr>
              <a:t>Text retrieval vs. image search</a:t>
            </a:r>
          </a:p>
        </p:txBody>
      </p:sp>
      <p:sp>
        <p:nvSpPr>
          <p:cNvPr id="65539" name="Rectangle 3"/>
          <p:cNvSpPr>
            <a:spLocks noGrp="1"/>
          </p:cNvSpPr>
          <p:nvPr>
            <p:ph type="body" idx="1"/>
          </p:nvPr>
        </p:nvSpPr>
        <p:spPr/>
        <p:txBody>
          <a:bodyPr/>
          <a:lstStyle/>
          <a:p>
            <a:r>
              <a:rPr lang="en-US" sz="2800" smtClean="0">
                <a:latin typeface="Arial" pitchFamily="34" charset="0"/>
                <a:cs typeface="Arial" pitchFamily="34" charset="0"/>
              </a:rPr>
              <a:t>What makes the problems similar, different?</a:t>
            </a:r>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53590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33338"/>
            <a:ext cx="8229600" cy="1143000"/>
          </a:xfrm>
        </p:spPr>
        <p:txBody>
          <a:bodyPr/>
          <a:lstStyle/>
          <a:p>
            <a:r>
              <a:rPr lang="en-US" smtClean="0">
                <a:latin typeface="Arial" pitchFamily="34" charset="0"/>
                <a:cs typeface="Arial" pitchFamily="34" charset="0"/>
              </a:rPr>
              <a:t>Visual words: main idea</a:t>
            </a:r>
          </a:p>
        </p:txBody>
      </p:sp>
      <p:sp>
        <p:nvSpPr>
          <p:cNvPr id="66563" name="Content Placeholder 2"/>
          <p:cNvSpPr>
            <a:spLocks noGrp="1"/>
          </p:cNvSpPr>
          <p:nvPr>
            <p:ph idx="1"/>
          </p:nvPr>
        </p:nvSpPr>
        <p:spPr/>
        <p:txBody>
          <a:bodyPr/>
          <a:lstStyle/>
          <a:p>
            <a:endParaRPr lang="en-US" smtClean="0">
              <a:latin typeface="Arial" pitchFamily="34" charset="0"/>
              <a:cs typeface="Arial" pitchFamily="34" charset="0"/>
            </a:endParaRPr>
          </a:p>
        </p:txBody>
      </p:sp>
      <p:sp>
        <p:nvSpPr>
          <p:cNvPr id="94" name="Content Placeholder 6"/>
          <p:cNvSpPr txBox="1">
            <a:spLocks/>
          </p:cNvSpPr>
          <p:nvPr/>
        </p:nvSpPr>
        <p:spPr bwMode="auto">
          <a:xfrm>
            <a:off x="457200" y="1146175"/>
            <a:ext cx="86868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Extract some local features from a number of images …</a:t>
            </a:r>
          </a:p>
          <a:p>
            <a:pPr marL="342900" indent="-342900" fontAlgn="base">
              <a:spcBef>
                <a:spcPct val="20000"/>
              </a:spcBef>
              <a:spcAft>
                <a:spcPct val="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66565" name="Rectangle 2"/>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96" name="Picture 3" descr="115_15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123950" y="1912938"/>
            <a:ext cx="3143250" cy="2546350"/>
            <a:chOff x="708" y="499"/>
            <a:chExt cx="1980" cy="1604"/>
          </a:xfrm>
        </p:grpSpPr>
        <p:sp>
          <p:nvSpPr>
            <p:cNvPr id="66628" name="Oval 5"/>
            <p:cNvSpPr>
              <a:spLocks noChangeArrowheads="1"/>
            </p:cNvSpPr>
            <p:nvPr/>
          </p:nvSpPr>
          <p:spPr bwMode="auto">
            <a:xfrm rot="613854">
              <a:off x="1265" y="180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9" name="Oval 6"/>
            <p:cNvSpPr>
              <a:spLocks noChangeArrowheads="1"/>
            </p:cNvSpPr>
            <p:nvPr/>
          </p:nvSpPr>
          <p:spPr bwMode="auto">
            <a:xfrm>
              <a:off x="864" y="1037"/>
              <a:ext cx="768" cy="52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0" name="Oval 7"/>
            <p:cNvSpPr>
              <a:spLocks noChangeArrowheads="1"/>
            </p:cNvSpPr>
            <p:nvPr/>
          </p:nvSpPr>
          <p:spPr bwMode="auto">
            <a:xfrm rot="-1606730">
              <a:off x="2016" y="170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1" name="Oval 8"/>
            <p:cNvSpPr>
              <a:spLocks noChangeArrowheads="1"/>
            </p:cNvSpPr>
            <p:nvPr/>
          </p:nvSpPr>
          <p:spPr bwMode="auto">
            <a:xfrm>
              <a:off x="1668" y="500"/>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2" name="Oval 9"/>
            <p:cNvSpPr>
              <a:spLocks noChangeArrowheads="1"/>
            </p:cNvSpPr>
            <p:nvPr/>
          </p:nvSpPr>
          <p:spPr bwMode="auto">
            <a:xfrm rot="613854">
              <a:off x="1448" y="1867"/>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3" name="Oval 10"/>
            <p:cNvSpPr>
              <a:spLocks noChangeArrowheads="1"/>
            </p:cNvSpPr>
            <p:nvPr/>
          </p:nvSpPr>
          <p:spPr bwMode="auto">
            <a:xfrm rot="2358062">
              <a:off x="917" y="164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4" name="Oval 11"/>
            <p:cNvSpPr>
              <a:spLocks noChangeArrowheads="1"/>
            </p:cNvSpPr>
            <p:nvPr/>
          </p:nvSpPr>
          <p:spPr bwMode="auto">
            <a:xfrm flipH="1">
              <a:off x="2385" y="1229"/>
              <a:ext cx="288" cy="14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5" name="Oval 12"/>
            <p:cNvSpPr>
              <a:spLocks noChangeArrowheads="1"/>
            </p:cNvSpPr>
            <p:nvPr/>
          </p:nvSpPr>
          <p:spPr bwMode="auto">
            <a:xfrm rot="1176257">
              <a:off x="1152" y="1776"/>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6" name="Oval 13"/>
            <p:cNvSpPr>
              <a:spLocks noChangeArrowheads="1"/>
            </p:cNvSpPr>
            <p:nvPr/>
          </p:nvSpPr>
          <p:spPr bwMode="auto">
            <a:xfrm rot="613854">
              <a:off x="1839" y="499"/>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7" name="Oval 14"/>
            <p:cNvSpPr>
              <a:spLocks noChangeArrowheads="1"/>
            </p:cNvSpPr>
            <p:nvPr/>
          </p:nvSpPr>
          <p:spPr bwMode="auto">
            <a:xfrm>
              <a:off x="1577" y="686"/>
              <a:ext cx="336" cy="110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8" name="Oval 15"/>
            <p:cNvSpPr>
              <a:spLocks noChangeArrowheads="1"/>
            </p:cNvSpPr>
            <p:nvPr/>
          </p:nvSpPr>
          <p:spPr bwMode="auto">
            <a:xfrm rot="-1855333">
              <a:off x="974" y="816"/>
              <a:ext cx="121" cy="23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9" name="Oval 16"/>
            <p:cNvSpPr>
              <a:spLocks noChangeArrowheads="1"/>
            </p:cNvSpPr>
            <p:nvPr/>
          </p:nvSpPr>
          <p:spPr bwMode="auto">
            <a:xfrm rot="2771294">
              <a:off x="2309" y="68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0" name="Oval 17"/>
            <p:cNvSpPr>
              <a:spLocks noChangeArrowheads="1"/>
            </p:cNvSpPr>
            <p:nvPr/>
          </p:nvSpPr>
          <p:spPr bwMode="auto">
            <a:xfrm rot="2771294">
              <a:off x="799" y="150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1" name="Oval 18"/>
            <p:cNvSpPr>
              <a:spLocks noChangeArrowheads="1"/>
            </p:cNvSpPr>
            <p:nvPr/>
          </p:nvSpPr>
          <p:spPr bwMode="auto">
            <a:xfrm rot="18828706" flipH="1">
              <a:off x="2198" y="1536"/>
              <a:ext cx="226"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2" name="Oval 19"/>
            <p:cNvSpPr>
              <a:spLocks noChangeArrowheads="1"/>
            </p:cNvSpPr>
            <p:nvPr/>
          </p:nvSpPr>
          <p:spPr bwMode="auto">
            <a:xfrm rot="3765951">
              <a:off x="2405" y="77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3" name="Oval 20"/>
            <p:cNvSpPr>
              <a:spLocks noChangeArrowheads="1"/>
            </p:cNvSpPr>
            <p:nvPr/>
          </p:nvSpPr>
          <p:spPr bwMode="auto">
            <a:xfrm rot="18828706" flipH="1">
              <a:off x="900" y="90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4" name="Oval 21"/>
            <p:cNvSpPr>
              <a:spLocks noChangeArrowheads="1"/>
            </p:cNvSpPr>
            <p:nvPr/>
          </p:nvSpPr>
          <p:spPr bwMode="auto">
            <a:xfrm rot="1635042">
              <a:off x="1010" y="171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5" name="Oval 22"/>
            <p:cNvSpPr>
              <a:spLocks noChangeArrowheads="1"/>
            </p:cNvSpPr>
            <p:nvPr/>
          </p:nvSpPr>
          <p:spPr bwMode="auto">
            <a:xfrm rot="-215175">
              <a:off x="1968" y="886"/>
              <a:ext cx="192" cy="65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6" name="Oval 23"/>
            <p:cNvSpPr>
              <a:spLocks noChangeArrowheads="1"/>
            </p:cNvSpPr>
            <p:nvPr/>
          </p:nvSpPr>
          <p:spPr bwMode="auto">
            <a:xfrm rot="-1140700">
              <a:off x="1783" y="1777"/>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7" name="Oval 24"/>
            <p:cNvSpPr>
              <a:spLocks noChangeArrowheads="1"/>
            </p:cNvSpPr>
            <p:nvPr/>
          </p:nvSpPr>
          <p:spPr bwMode="auto">
            <a:xfrm rot="-1140700">
              <a:off x="1670" y="18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8" name="Oval 25"/>
            <p:cNvSpPr>
              <a:spLocks noChangeArrowheads="1"/>
            </p:cNvSpPr>
            <p:nvPr/>
          </p:nvSpPr>
          <p:spPr bwMode="auto">
            <a:xfrm rot="-1140700">
              <a:off x="1246" y="665"/>
              <a:ext cx="138"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9" name="Oval 26"/>
            <p:cNvSpPr>
              <a:spLocks noChangeArrowheads="1"/>
            </p:cNvSpPr>
            <p:nvPr/>
          </p:nvSpPr>
          <p:spPr bwMode="auto">
            <a:xfrm rot="-1140700">
              <a:off x="2031" y="586"/>
              <a:ext cx="192"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0" name="Oval 27"/>
            <p:cNvSpPr>
              <a:spLocks noChangeArrowheads="1"/>
            </p:cNvSpPr>
            <p:nvPr/>
          </p:nvSpPr>
          <p:spPr bwMode="auto">
            <a:xfrm rot="-3299226">
              <a:off x="2352" y="1421"/>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1" name="Oval 28"/>
            <p:cNvSpPr>
              <a:spLocks noChangeArrowheads="1"/>
            </p:cNvSpPr>
            <p:nvPr/>
          </p:nvSpPr>
          <p:spPr bwMode="auto">
            <a:xfrm rot="-3299226">
              <a:off x="2398" y="13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2" name="Oval 29"/>
            <p:cNvSpPr>
              <a:spLocks noChangeArrowheads="1"/>
            </p:cNvSpPr>
            <p:nvPr/>
          </p:nvSpPr>
          <p:spPr bwMode="auto">
            <a:xfrm flipH="1">
              <a:off x="2400" y="1028"/>
              <a:ext cx="288" cy="1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3" name="Oval 30"/>
            <p:cNvSpPr>
              <a:spLocks noChangeArrowheads="1"/>
            </p:cNvSpPr>
            <p:nvPr/>
          </p:nvSpPr>
          <p:spPr bwMode="auto">
            <a:xfrm flipH="1">
              <a:off x="708" y="1348"/>
              <a:ext cx="187" cy="1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4" name="Oval 31"/>
            <p:cNvSpPr>
              <a:spLocks noChangeArrowheads="1"/>
            </p:cNvSpPr>
            <p:nvPr/>
          </p:nvSpPr>
          <p:spPr bwMode="auto">
            <a:xfrm rot="613854">
              <a:off x="1465" y="581"/>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2"/>
          <p:cNvGrpSpPr>
            <a:grpSpLocks/>
          </p:cNvGrpSpPr>
          <p:nvPr/>
        </p:nvGrpSpPr>
        <p:grpSpPr bwMode="auto">
          <a:xfrm>
            <a:off x="5562600" y="1958975"/>
            <a:ext cx="3011488" cy="2671763"/>
            <a:chOff x="3504" y="525"/>
            <a:chExt cx="1897" cy="1683"/>
          </a:xfrm>
        </p:grpSpPr>
        <p:sp>
          <p:nvSpPr>
            <p:cNvPr id="66599" name="Oval 3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0" name="Oval 3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1" name="Oval 3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2" name="Oval 3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3" name="Oval 3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4" name="Oval 3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5" name="Oval 3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6" name="Oval 4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7" name="Oval 4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8" name="Oval 4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9" name="Oval 4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0" name="Oval 4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1" name="Oval 4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2" name="Oval 4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3" name="Oval 4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4" name="Oval 4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5" name="Oval 4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6" name="Oval 5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7" name="Oval 5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8" name="Oval 5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9" name="Oval 5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0" name="Oval 5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1" name="Oval 5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2" name="Oval 5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3" name="Oval 5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4" name="Oval 5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5" name="Oval 5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6" name="Oval 6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7" name="Oval 6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 name="Group 62"/>
          <p:cNvGrpSpPr>
            <a:grpSpLocks/>
          </p:cNvGrpSpPr>
          <p:nvPr/>
        </p:nvGrpSpPr>
        <p:grpSpPr bwMode="auto">
          <a:xfrm>
            <a:off x="1219200" y="1970088"/>
            <a:ext cx="7304088" cy="2655887"/>
            <a:chOff x="768" y="535"/>
            <a:chExt cx="4601" cy="1673"/>
          </a:xfrm>
        </p:grpSpPr>
        <p:sp>
          <p:nvSpPr>
            <p:cNvPr id="156" name="Line 63"/>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64"/>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65"/>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66"/>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67"/>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68"/>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69"/>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70"/>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71"/>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72"/>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6" name="Line 73"/>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7" name="Line 74"/>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8" name="Line 75"/>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9" name="Line 76"/>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0" name="Line 77"/>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1" name="Line 78"/>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2" name="Line 79"/>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3" name="Line 80"/>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4" name="Line 81"/>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5" name="Line 82"/>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6" name="Line 83"/>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7" name="Line 84"/>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8" name="Line 85"/>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9" name="Line 86"/>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0" name="Line 87"/>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1" name="Line 88"/>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2" name="Line 89"/>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sp>
        <p:nvSpPr>
          <p:cNvPr id="66570" name="Text Box 92"/>
          <p:cNvSpPr txBox="1">
            <a:spLocks noChangeArrowheads="1"/>
          </p:cNvSpPr>
          <p:nvPr/>
        </p:nvSpPr>
        <p:spPr bwMode="auto">
          <a:xfrm>
            <a:off x="5037138" y="4797425"/>
            <a:ext cx="374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50000"/>
              </a:spcBef>
              <a:spcAft>
                <a:spcPct val="0"/>
              </a:spcAft>
            </a:pPr>
            <a:r>
              <a:rPr lang="en-US" smtClean="0">
                <a:solidFill>
                  <a:srgbClr val="000000"/>
                </a:solidFill>
                <a:latin typeface="Trebuchet MS" pitchFamily="34" charset="0"/>
              </a:rPr>
              <a:t>e.g., SIFT descriptor space: each point is 128-dimensional</a:t>
            </a:r>
          </a:p>
        </p:txBody>
      </p:sp>
      <p:sp>
        <p:nvSpPr>
          <p:cNvPr id="185" name="Text Box 90"/>
          <p:cNvSpPr txBox="1">
            <a:spLocks noChangeArrowheads="1"/>
          </p:cNvSpPr>
          <p:nvPr/>
        </p:nvSpPr>
        <p:spPr bwMode="auto">
          <a:xfrm>
            <a:off x="449263" y="6538913"/>
            <a:ext cx="5688012" cy="304800"/>
          </a:xfrm>
          <a:prstGeom prst="rect">
            <a:avLst/>
          </a:prstGeom>
          <a:noFill/>
          <a:ln w="9525">
            <a:noFill/>
            <a:miter lim="800000"/>
            <a:headEnd/>
            <a:tailEnd/>
          </a:ln>
        </p:spPr>
        <p:txBody>
          <a:bodyPr>
            <a:spAutoFit/>
          </a:bodyPr>
          <a:lstStyle/>
          <a:p>
            <a:pPr>
              <a:spcBef>
                <a:spcPct val="50000"/>
              </a:spcBef>
              <a:defRPr/>
            </a:pPr>
            <a:r>
              <a:rPr lang="en-US" sz="1400" kern="0" dirty="0">
                <a:solidFill>
                  <a:srgbClr val="000000"/>
                </a:solidFill>
                <a:latin typeface="Trebuchet MS" pitchFamily="34" charset="0"/>
              </a:rPr>
              <a:t>Slide credit: D. </a:t>
            </a:r>
            <a:r>
              <a:rPr lang="en-US" sz="1400" kern="0" dirty="0" err="1">
                <a:solidFill>
                  <a:srgbClr val="000000"/>
                </a:solidFill>
                <a:latin typeface="Trebuchet MS" pitchFamily="34" charset="0"/>
              </a:rPr>
              <a:t>Nister</a:t>
            </a:r>
            <a:r>
              <a:rPr lang="en-US" sz="1400" kern="0" dirty="0">
                <a:solidFill>
                  <a:srgbClr val="000000"/>
                </a:solidFill>
                <a:latin typeface="Trebuchet MS" pitchFamily="34" charset="0"/>
              </a:rPr>
              <a:t>, CVPR 2006</a:t>
            </a:r>
          </a:p>
        </p:txBody>
      </p:sp>
    </p:spTree>
    <p:extLst>
      <p:ext uri="{BB962C8B-B14F-4D97-AF65-F5344CB8AC3E}">
        <p14:creationId xmlns:p14="http://schemas.microsoft.com/office/powerpoint/2010/main" val="3718425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set>
                                      <p:cBhvr override="childStyle">
                                        <p:cTn dur="1" fill="hold" display="0" masterRel="sameClick" afterEffect="1">
                                          <p:stCondLst>
                                            <p:cond evt="end" delay="0">
                                              <p:tn val="16"/>
                                            </p:cond>
                                          </p:stCondLst>
                                        </p:cTn>
                                        <p:tgtEl>
                                          <p:spTgt spid="6"/>
                                        </p:tgtEl>
                                        <p:attrNameLst>
                                          <p:attrName>style.visibility</p:attrName>
                                        </p:attrNameLst>
                                      </p:cBhvr>
                                      <p:to>
                                        <p:strVal val="hidden"/>
                                      </p:to>
                                    </p:set>
                                  </p:sub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500"/>
                            </p:stCondLst>
                            <p:childTnLst>
                              <p:par>
                                <p:cTn id="23" presetID="54" presetClass="exit" presetSubtype="0" decel="100000" fill="hold" nodeType="afterEffect">
                                  <p:stCondLst>
                                    <p:cond delay="0"/>
                                  </p:stCondLst>
                                  <p:childTnLst>
                                    <p:anim calcmode="lin" valueType="num">
                                      <p:cBhvr>
                                        <p:cTn id="24" dur="500"/>
                                        <p:tgtEl>
                                          <p:spTgt spid="96"/>
                                        </p:tgtEl>
                                        <p:attrNameLst>
                                          <p:attrName>ppt_w</p:attrName>
                                        </p:attrNameLst>
                                      </p:cBhvr>
                                      <p:tavLst>
                                        <p:tav tm="0">
                                          <p:val>
                                            <p:strVal val="ppt_w"/>
                                          </p:val>
                                        </p:tav>
                                        <p:tav tm="100000">
                                          <p:val>
                                            <p:strVal val="ppt_w*0.05"/>
                                          </p:val>
                                        </p:tav>
                                      </p:tavLst>
                                    </p:anim>
                                    <p:anim calcmode="lin" valueType="num">
                                      <p:cBhvr>
                                        <p:cTn id="25" dur="500"/>
                                        <p:tgtEl>
                                          <p:spTgt spid="96"/>
                                        </p:tgtEl>
                                        <p:attrNameLst>
                                          <p:attrName>ppt_h</p:attrName>
                                        </p:attrNameLst>
                                      </p:cBhvr>
                                      <p:tavLst>
                                        <p:tav tm="0">
                                          <p:val>
                                            <p:strVal val="ppt_h"/>
                                          </p:val>
                                        </p:tav>
                                        <p:tav tm="100000">
                                          <p:val>
                                            <p:strVal val="ppt_h"/>
                                          </p:val>
                                        </p:tav>
                                      </p:tavLst>
                                    </p:anim>
                                    <p:anim calcmode="lin" valueType="num">
                                      <p:cBhvr>
                                        <p:cTn id="26" dur="500"/>
                                        <p:tgtEl>
                                          <p:spTgt spid="96"/>
                                        </p:tgtEl>
                                        <p:attrNameLst>
                                          <p:attrName>ppt_x</p:attrName>
                                        </p:attrNameLst>
                                      </p:cBhvr>
                                      <p:tavLst>
                                        <p:tav tm="0">
                                          <p:val>
                                            <p:strVal val="ppt_x"/>
                                          </p:val>
                                        </p:tav>
                                        <p:tav tm="100000">
                                          <p:val>
                                            <p:strVal val="ppt_x-.2"/>
                                          </p:val>
                                        </p:tav>
                                      </p:tavLst>
                                    </p:anim>
                                    <p:anim calcmode="lin" valueType="num">
                                      <p:cBhvr>
                                        <p:cTn id="27" dur="500"/>
                                        <p:tgtEl>
                                          <p:spTgt spid="96"/>
                                        </p:tgtEl>
                                        <p:attrNameLst>
                                          <p:attrName>ppt_y</p:attrName>
                                        </p:attrNameLst>
                                      </p:cBhvr>
                                      <p:tavLst>
                                        <p:tav tm="0">
                                          <p:val>
                                            <p:strVal val="ppt_y"/>
                                          </p:val>
                                        </p:tav>
                                        <p:tav tm="100000">
                                          <p:val>
                                            <p:strVal val="ppt_y"/>
                                          </p:val>
                                        </p:tav>
                                      </p:tavLst>
                                    </p:anim>
                                    <p:animEffect transition="out" filter="fade">
                                      <p:cBhvr>
                                        <p:cTn id="28" dur="500"/>
                                        <p:tgtEl>
                                          <p:spTgt spid="96"/>
                                        </p:tgtEl>
                                      </p:cBhvr>
                                    </p:animEffect>
                                    <p:set>
                                      <p:cBhvr>
                                        <p:cTn id="29" dur="1" fill="hold">
                                          <p:stCondLst>
                                            <p:cond delay="499"/>
                                          </p:stCondLst>
                                        </p:cTn>
                                        <p:tgtEl>
                                          <p:spTgt spid="96"/>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4"/>
                                        </p:tgtEl>
                                        <p:attrNameLst>
                                          <p:attrName>ppt_w</p:attrName>
                                        </p:attrNameLst>
                                      </p:cBhvr>
                                      <p:tavLst>
                                        <p:tav tm="0">
                                          <p:val>
                                            <p:strVal val="ppt_w"/>
                                          </p:val>
                                        </p:tav>
                                        <p:tav tm="100000">
                                          <p:val>
                                            <p:strVal val="ppt_w*0.05"/>
                                          </p:val>
                                        </p:tav>
                                      </p:tavLst>
                                    </p:anim>
                                    <p:anim calcmode="lin" valueType="num">
                                      <p:cBhvr>
                                        <p:cTn id="32" dur="500"/>
                                        <p:tgtEl>
                                          <p:spTgt spid="4"/>
                                        </p:tgtEl>
                                        <p:attrNameLst>
                                          <p:attrName>ppt_h</p:attrName>
                                        </p:attrNameLst>
                                      </p:cBhvr>
                                      <p:tavLst>
                                        <p:tav tm="0">
                                          <p:val>
                                            <p:strVal val="ppt_h"/>
                                          </p:val>
                                        </p:tav>
                                        <p:tav tm="100000">
                                          <p:val>
                                            <p:strVal val="ppt_h"/>
                                          </p:val>
                                        </p:tav>
                                      </p:tavLst>
                                    </p:anim>
                                    <p:anim calcmode="lin" valueType="num">
                                      <p:cBhvr>
                                        <p:cTn id="33" dur="500"/>
                                        <p:tgtEl>
                                          <p:spTgt spid="4"/>
                                        </p:tgtEl>
                                        <p:attrNameLst>
                                          <p:attrName>ppt_x</p:attrName>
                                        </p:attrNameLst>
                                      </p:cBhvr>
                                      <p:tavLst>
                                        <p:tav tm="0">
                                          <p:val>
                                            <p:strVal val="ppt_x"/>
                                          </p:val>
                                        </p:tav>
                                        <p:tav tm="100000">
                                          <p:val>
                                            <p:strVal val="ppt_x-.2"/>
                                          </p:val>
                                        </p:tav>
                                      </p:tavLst>
                                    </p:anim>
                                    <p:anim calcmode="lin" valueType="num">
                                      <p:cBhvr>
                                        <p:cTn id="34" dur="500"/>
                                        <p:tgtEl>
                                          <p:spTgt spid="4"/>
                                        </p:tgtEl>
                                        <p:attrNameLst>
                                          <p:attrName>ppt_y</p:attrName>
                                        </p:attrNameLst>
                                      </p:cBhvr>
                                      <p:tavLst>
                                        <p:tav tm="0">
                                          <p:val>
                                            <p:strVal val="ppt_y"/>
                                          </p:val>
                                        </p:tav>
                                        <p:tav tm="100000">
                                          <p:val>
                                            <p:strVal val="ppt_y"/>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78" name="Picture 2" descr="115_15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2" name="Group 4"/>
          <p:cNvGrpSpPr>
            <a:grpSpLocks/>
          </p:cNvGrpSpPr>
          <p:nvPr/>
        </p:nvGrpSpPr>
        <p:grpSpPr bwMode="auto">
          <a:xfrm>
            <a:off x="5635625" y="1917700"/>
            <a:ext cx="2322513" cy="2560638"/>
            <a:chOff x="3550" y="502"/>
            <a:chExt cx="1463" cy="1613"/>
          </a:xfrm>
        </p:grpSpPr>
        <p:sp>
          <p:nvSpPr>
            <p:cNvPr id="67647" name="Oval 5"/>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8" name="Oval 6"/>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9" name="Oval 7"/>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0" name="Oval 8"/>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1" name="Oval 9"/>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2" name="Oval 10"/>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3" name="Oval 11"/>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4" name="Oval 12"/>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5" name="Oval 13"/>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6" name="Oval 14"/>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7" name="Oval 15"/>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8" name="Oval 16"/>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9" name="Oval 17"/>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0" name="Oval 18"/>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1" name="Oval 19"/>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4" name="Group 20"/>
          <p:cNvGrpSpPr>
            <a:grpSpLocks/>
          </p:cNvGrpSpPr>
          <p:nvPr/>
        </p:nvGrpSpPr>
        <p:grpSpPr bwMode="auto">
          <a:xfrm>
            <a:off x="927100" y="1423988"/>
            <a:ext cx="3286125" cy="3281362"/>
            <a:chOff x="584" y="191"/>
            <a:chExt cx="2070" cy="2067"/>
          </a:xfrm>
        </p:grpSpPr>
        <p:sp>
          <p:nvSpPr>
            <p:cNvPr id="67635" name="Oval 21"/>
            <p:cNvSpPr>
              <a:spLocks noChangeArrowheads="1"/>
            </p:cNvSpPr>
            <p:nvPr/>
          </p:nvSpPr>
          <p:spPr bwMode="auto">
            <a:xfrm>
              <a:off x="1503" y="314"/>
              <a:ext cx="348" cy="5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6" name="Oval 22"/>
            <p:cNvSpPr>
              <a:spLocks noChangeArrowheads="1"/>
            </p:cNvSpPr>
            <p:nvPr/>
          </p:nvSpPr>
          <p:spPr bwMode="auto">
            <a:xfrm rot="1683787" flipH="1">
              <a:off x="1934" y="1337"/>
              <a:ext cx="720" cy="40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7" name="Oval 23"/>
            <p:cNvSpPr>
              <a:spLocks noChangeArrowheads="1"/>
            </p:cNvSpPr>
            <p:nvPr/>
          </p:nvSpPr>
          <p:spPr bwMode="auto">
            <a:xfrm rot="613854">
              <a:off x="1952" y="868"/>
              <a:ext cx="281" cy="46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8" name="Oval 24"/>
            <p:cNvSpPr>
              <a:spLocks noChangeArrowheads="1"/>
            </p:cNvSpPr>
            <p:nvPr/>
          </p:nvSpPr>
          <p:spPr bwMode="auto">
            <a:xfrm rot="613854">
              <a:off x="1536" y="1440"/>
              <a:ext cx="336" cy="81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9" name="Oval 25"/>
            <p:cNvSpPr>
              <a:spLocks noChangeArrowheads="1"/>
            </p:cNvSpPr>
            <p:nvPr/>
          </p:nvSpPr>
          <p:spPr bwMode="auto">
            <a:xfrm>
              <a:off x="1056" y="912"/>
              <a:ext cx="528" cy="9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0" name="Oval 26"/>
            <p:cNvSpPr>
              <a:spLocks noChangeArrowheads="1"/>
            </p:cNvSpPr>
            <p:nvPr/>
          </p:nvSpPr>
          <p:spPr bwMode="auto">
            <a:xfrm rot="613854">
              <a:off x="1584" y="720"/>
              <a:ext cx="52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1" name="Oval 27"/>
            <p:cNvSpPr>
              <a:spLocks noChangeArrowheads="1"/>
            </p:cNvSpPr>
            <p:nvPr/>
          </p:nvSpPr>
          <p:spPr bwMode="auto">
            <a:xfrm rot="-1205321">
              <a:off x="584" y="958"/>
              <a:ext cx="816" cy="48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2" name="Oval 28"/>
            <p:cNvSpPr>
              <a:spLocks noChangeArrowheads="1"/>
            </p:cNvSpPr>
            <p:nvPr/>
          </p:nvSpPr>
          <p:spPr bwMode="auto">
            <a:xfrm rot="737102">
              <a:off x="713" y="826"/>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3" name="Oval 29"/>
            <p:cNvSpPr>
              <a:spLocks noChangeArrowheads="1"/>
            </p:cNvSpPr>
            <p:nvPr/>
          </p:nvSpPr>
          <p:spPr bwMode="auto">
            <a:xfrm rot="737102">
              <a:off x="912" y="413"/>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4" name="Oval 30"/>
            <p:cNvSpPr>
              <a:spLocks noChangeArrowheads="1"/>
            </p:cNvSpPr>
            <p:nvPr/>
          </p:nvSpPr>
          <p:spPr bwMode="auto">
            <a:xfrm rot="20862898" flipH="1">
              <a:off x="1829" y="623"/>
              <a:ext cx="672" cy="38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5" name="Oval 31"/>
            <p:cNvSpPr>
              <a:spLocks noChangeArrowheads="1"/>
            </p:cNvSpPr>
            <p:nvPr/>
          </p:nvSpPr>
          <p:spPr bwMode="auto">
            <a:xfrm rot="737102">
              <a:off x="1525" y="1102"/>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6" name="Oval 32"/>
            <p:cNvSpPr>
              <a:spLocks noChangeArrowheads="1"/>
            </p:cNvSpPr>
            <p:nvPr/>
          </p:nvSpPr>
          <p:spPr bwMode="auto">
            <a:xfrm rot="737102">
              <a:off x="1727" y="191"/>
              <a:ext cx="432" cy="62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3"/>
          <p:cNvGrpSpPr>
            <a:grpSpLocks/>
          </p:cNvGrpSpPr>
          <p:nvPr/>
        </p:nvGrpSpPr>
        <p:grpSpPr bwMode="auto">
          <a:xfrm>
            <a:off x="1600200" y="1951038"/>
            <a:ext cx="6318250" cy="2498725"/>
            <a:chOff x="1008" y="523"/>
            <a:chExt cx="3980" cy="1574"/>
          </a:xfrm>
        </p:grpSpPr>
        <p:sp>
          <p:nvSpPr>
            <p:cNvPr id="110" name="Line 34"/>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1" name="Line 35"/>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2" name="Line 36"/>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3" name="Line 37"/>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4" name="Line 38"/>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5" name="Line 39"/>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6" name="Line 40"/>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7" name="Line 41"/>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8" name="Line 42"/>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9" name="Line 43"/>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0" name="Line 44"/>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1" name="Line 45"/>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7592" name="Group 46"/>
          <p:cNvGrpSpPr>
            <a:grpSpLocks/>
          </p:cNvGrpSpPr>
          <p:nvPr/>
        </p:nvGrpSpPr>
        <p:grpSpPr bwMode="auto">
          <a:xfrm>
            <a:off x="5562600" y="1958975"/>
            <a:ext cx="3011488" cy="2671763"/>
            <a:chOff x="3504" y="525"/>
            <a:chExt cx="1897" cy="1683"/>
          </a:xfrm>
        </p:grpSpPr>
        <p:sp>
          <p:nvSpPr>
            <p:cNvPr id="67594" name="Oval 47"/>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5" name="Oval 48"/>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6" name="Oval 49"/>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7" name="Oval 50"/>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8" name="Oval 51"/>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9" name="Oval 52"/>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0" name="Oval 53"/>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1" name="Oval 54"/>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2" name="Oval 55"/>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3" name="Oval 56"/>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4" name="Oval 57"/>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5" name="Oval 58"/>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6" name="Oval 59"/>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7" name="Oval 60"/>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8" name="Oval 61"/>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9" name="Oval 62"/>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0" name="Oval 63"/>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1" name="Oval 64"/>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2" name="Oval 65"/>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3" name="Oval 66"/>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4" name="Oval 67"/>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5" name="Oval 68"/>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6" name="Oval 69"/>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7" name="Oval 70"/>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8" name="Oval 71"/>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9" name="Oval 72"/>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0" name="Oval 73"/>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1" name="Oval 74"/>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2" name="Oval 75"/>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15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8975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78"/>
                                        </p:tgtEl>
                                        <p:attrNameLst>
                                          <p:attrName>ppt_w</p:attrName>
                                        </p:attrNameLst>
                                      </p:cBhvr>
                                      <p:tavLst>
                                        <p:tav tm="0">
                                          <p:val>
                                            <p:strVal val="ppt_w"/>
                                          </p:val>
                                        </p:tav>
                                        <p:tav tm="100000">
                                          <p:val>
                                            <p:strVal val="ppt_w*0.05"/>
                                          </p:val>
                                        </p:tav>
                                      </p:tavLst>
                                    </p:anim>
                                    <p:anim calcmode="lin" valueType="num">
                                      <p:cBhvr>
                                        <p:cTn id="24" dur="500"/>
                                        <p:tgtEl>
                                          <p:spTgt spid="78"/>
                                        </p:tgtEl>
                                        <p:attrNameLst>
                                          <p:attrName>ppt_h</p:attrName>
                                        </p:attrNameLst>
                                      </p:cBhvr>
                                      <p:tavLst>
                                        <p:tav tm="0">
                                          <p:val>
                                            <p:strVal val="ppt_h"/>
                                          </p:val>
                                        </p:tav>
                                        <p:tav tm="100000">
                                          <p:val>
                                            <p:strVal val="ppt_h"/>
                                          </p:val>
                                        </p:tav>
                                      </p:tavLst>
                                    </p:anim>
                                    <p:anim calcmode="lin" valueType="num">
                                      <p:cBhvr>
                                        <p:cTn id="25" dur="500"/>
                                        <p:tgtEl>
                                          <p:spTgt spid="78"/>
                                        </p:tgtEl>
                                        <p:attrNameLst>
                                          <p:attrName>ppt_x</p:attrName>
                                        </p:attrNameLst>
                                      </p:cBhvr>
                                      <p:tavLst>
                                        <p:tav tm="0">
                                          <p:val>
                                            <p:strVal val="ppt_x"/>
                                          </p:val>
                                        </p:tav>
                                        <p:tav tm="100000">
                                          <p:val>
                                            <p:strVal val="ppt_x-.2"/>
                                          </p:val>
                                        </p:tav>
                                      </p:tavLst>
                                    </p:anim>
                                    <p:anim calcmode="lin" valueType="num">
                                      <p:cBhvr>
                                        <p:cTn id="26" dur="500"/>
                                        <p:tgtEl>
                                          <p:spTgt spid="78"/>
                                        </p:tgtEl>
                                        <p:attrNameLst>
                                          <p:attrName>ppt_y</p:attrName>
                                        </p:attrNameLst>
                                      </p:cBhvr>
                                      <p:tavLst>
                                        <p:tav tm="0">
                                          <p:val>
                                            <p:strVal val="ppt_y"/>
                                          </p:val>
                                        </p:tav>
                                        <p:tav tm="100000">
                                          <p:val>
                                            <p:strVal val="ppt_y"/>
                                          </p:val>
                                        </p:tav>
                                      </p:tavLst>
                                    </p:anim>
                                    <p:animEffect transition="out" filter="fade">
                                      <p:cBhvr>
                                        <p:cTn id="27" dur="500"/>
                                        <p:tgtEl>
                                          <p:spTgt spid="78"/>
                                        </p:tgtEl>
                                      </p:cBhvr>
                                    </p:animEffect>
                                    <p:set>
                                      <p:cBhvr>
                                        <p:cTn id="28" dur="1" fill="hold">
                                          <p:stCondLst>
                                            <p:cond delay="499"/>
                                          </p:stCondLst>
                                        </p:cTn>
                                        <p:tgtEl>
                                          <p:spTgt spid="7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68611"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124" name="Picture 2" descr="115_15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4"/>
          <p:cNvGrpSpPr>
            <a:grpSpLocks/>
          </p:cNvGrpSpPr>
          <p:nvPr/>
        </p:nvGrpSpPr>
        <p:grpSpPr bwMode="auto">
          <a:xfrm>
            <a:off x="762000" y="1870075"/>
            <a:ext cx="3863975" cy="2670175"/>
            <a:chOff x="480" y="472"/>
            <a:chExt cx="2434" cy="1682"/>
          </a:xfrm>
        </p:grpSpPr>
        <p:sp>
          <p:nvSpPr>
            <p:cNvPr id="68714" name="Oval 5"/>
            <p:cNvSpPr>
              <a:spLocks noChangeArrowheads="1"/>
            </p:cNvSpPr>
            <p:nvPr/>
          </p:nvSpPr>
          <p:spPr bwMode="auto">
            <a:xfrm rot="613854">
              <a:off x="959" y="1444"/>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5" name="Oval 6"/>
            <p:cNvSpPr>
              <a:spLocks noChangeArrowheads="1"/>
            </p:cNvSpPr>
            <p:nvPr/>
          </p:nvSpPr>
          <p:spPr bwMode="auto">
            <a:xfrm rot="613854">
              <a:off x="814" y="575"/>
              <a:ext cx="384" cy="33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6" name="Oval 7"/>
            <p:cNvSpPr>
              <a:spLocks noChangeArrowheads="1"/>
            </p:cNvSpPr>
            <p:nvPr/>
          </p:nvSpPr>
          <p:spPr bwMode="auto">
            <a:xfrm>
              <a:off x="480" y="864"/>
              <a:ext cx="463" cy="8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7" name="Oval 8"/>
            <p:cNvSpPr>
              <a:spLocks noChangeArrowheads="1"/>
            </p:cNvSpPr>
            <p:nvPr/>
          </p:nvSpPr>
          <p:spPr bwMode="auto">
            <a:xfrm rot="-659712">
              <a:off x="714" y="1546"/>
              <a:ext cx="288" cy="24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8" name="Oval 9"/>
            <p:cNvSpPr>
              <a:spLocks noChangeArrowheads="1"/>
            </p:cNvSpPr>
            <p:nvPr/>
          </p:nvSpPr>
          <p:spPr bwMode="auto">
            <a:xfrm rot="-659712">
              <a:off x="964" y="815"/>
              <a:ext cx="384" cy="3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9" name="Oval 10"/>
            <p:cNvSpPr>
              <a:spLocks noChangeArrowheads="1"/>
            </p:cNvSpPr>
            <p:nvPr/>
          </p:nvSpPr>
          <p:spPr bwMode="auto">
            <a:xfrm rot="-659712">
              <a:off x="1160" y="662"/>
              <a:ext cx="472" cy="4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0" name="Oval 11"/>
            <p:cNvSpPr>
              <a:spLocks noChangeArrowheads="1"/>
            </p:cNvSpPr>
            <p:nvPr/>
          </p:nvSpPr>
          <p:spPr bwMode="auto">
            <a:xfrm rot="-659712">
              <a:off x="1571" y="992"/>
              <a:ext cx="384" cy="14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1" name="Oval 12"/>
            <p:cNvSpPr>
              <a:spLocks noChangeArrowheads="1"/>
            </p:cNvSpPr>
            <p:nvPr/>
          </p:nvSpPr>
          <p:spPr bwMode="auto">
            <a:xfrm rot="-323525">
              <a:off x="1932" y="1240"/>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2" name="Oval 13"/>
            <p:cNvSpPr>
              <a:spLocks noChangeArrowheads="1"/>
            </p:cNvSpPr>
            <p:nvPr/>
          </p:nvSpPr>
          <p:spPr bwMode="auto">
            <a:xfrm rot="-323525">
              <a:off x="1891" y="1465"/>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3" name="Oval 14"/>
            <p:cNvSpPr>
              <a:spLocks noChangeArrowheads="1"/>
            </p:cNvSpPr>
            <p:nvPr/>
          </p:nvSpPr>
          <p:spPr bwMode="auto">
            <a:xfrm rot="-323525">
              <a:off x="1942" y="1134"/>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4" name="Oval 15"/>
            <p:cNvSpPr>
              <a:spLocks noChangeArrowheads="1"/>
            </p:cNvSpPr>
            <p:nvPr/>
          </p:nvSpPr>
          <p:spPr bwMode="auto">
            <a:xfrm rot="613854">
              <a:off x="1001" y="1057"/>
              <a:ext cx="410" cy="4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5" name="Oval 16"/>
            <p:cNvSpPr>
              <a:spLocks noChangeArrowheads="1"/>
            </p:cNvSpPr>
            <p:nvPr/>
          </p:nvSpPr>
          <p:spPr bwMode="auto">
            <a:xfrm rot="-323525">
              <a:off x="1824" y="1677"/>
              <a:ext cx="236" cy="16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6" name="Oval 17"/>
            <p:cNvSpPr>
              <a:spLocks noChangeArrowheads="1"/>
            </p:cNvSpPr>
            <p:nvPr/>
          </p:nvSpPr>
          <p:spPr bwMode="auto">
            <a:xfrm rot="-323525">
              <a:off x="1879" y="813"/>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7" name="Oval 18"/>
            <p:cNvSpPr>
              <a:spLocks noChangeArrowheads="1"/>
            </p:cNvSpPr>
            <p:nvPr/>
          </p:nvSpPr>
          <p:spPr bwMode="auto">
            <a:xfrm rot="608847">
              <a:off x="1779" y="612"/>
              <a:ext cx="25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8" name="Oval 19"/>
            <p:cNvSpPr>
              <a:spLocks noChangeArrowheads="1"/>
            </p:cNvSpPr>
            <p:nvPr/>
          </p:nvSpPr>
          <p:spPr bwMode="auto">
            <a:xfrm rot="608847">
              <a:off x="1680" y="480"/>
              <a:ext cx="189" cy="1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9" name="Oval 20"/>
            <p:cNvSpPr>
              <a:spLocks noChangeArrowheads="1"/>
            </p:cNvSpPr>
            <p:nvPr/>
          </p:nvSpPr>
          <p:spPr bwMode="auto">
            <a:xfrm rot="608847">
              <a:off x="971" y="472"/>
              <a:ext cx="432"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0" name="Oval 21"/>
            <p:cNvSpPr>
              <a:spLocks noChangeArrowheads="1"/>
            </p:cNvSpPr>
            <p:nvPr/>
          </p:nvSpPr>
          <p:spPr bwMode="auto">
            <a:xfrm rot="608847">
              <a:off x="1531" y="1007"/>
              <a:ext cx="449" cy="62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1" name="Oval 22"/>
            <p:cNvSpPr>
              <a:spLocks noChangeArrowheads="1"/>
            </p:cNvSpPr>
            <p:nvPr/>
          </p:nvSpPr>
          <p:spPr bwMode="auto">
            <a:xfrm rot="608847">
              <a:off x="1854" y="643"/>
              <a:ext cx="1060" cy="1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2" name="Oval 23"/>
            <p:cNvSpPr>
              <a:spLocks noChangeArrowheads="1"/>
            </p:cNvSpPr>
            <p:nvPr/>
          </p:nvSpPr>
          <p:spPr bwMode="auto">
            <a:xfrm rot="1501949">
              <a:off x="1346" y="1452"/>
              <a:ext cx="528" cy="70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24"/>
          <p:cNvGrpSpPr>
            <a:grpSpLocks/>
          </p:cNvGrpSpPr>
          <p:nvPr/>
        </p:nvGrpSpPr>
        <p:grpSpPr bwMode="auto">
          <a:xfrm>
            <a:off x="1066800" y="1890713"/>
            <a:ext cx="7467600" cy="2227262"/>
            <a:chOff x="672" y="485"/>
            <a:chExt cx="4704" cy="1403"/>
          </a:xfrm>
        </p:grpSpPr>
        <p:sp>
          <p:nvSpPr>
            <p:cNvPr id="147" name="Line 25"/>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8" name="Line 26"/>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9" name="Line 2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0" name="Line 28"/>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1" name="Line 29"/>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2" name="Line 30"/>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3" name="Line 31"/>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4" name="Line 32"/>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5" name="Line 33"/>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6" name="Line 34"/>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35"/>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36"/>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37"/>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38"/>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39"/>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40"/>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41"/>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42"/>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43"/>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 name="Group 44"/>
          <p:cNvGrpSpPr>
            <a:grpSpLocks/>
          </p:cNvGrpSpPr>
          <p:nvPr/>
        </p:nvGrpSpPr>
        <p:grpSpPr bwMode="auto">
          <a:xfrm>
            <a:off x="5889625" y="1881188"/>
            <a:ext cx="2647950" cy="2262187"/>
            <a:chOff x="3710" y="479"/>
            <a:chExt cx="1668" cy="1425"/>
          </a:xfrm>
        </p:grpSpPr>
        <p:sp>
          <p:nvSpPr>
            <p:cNvPr id="68675" name="Oval 45"/>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6" name="Oval 46"/>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7" name="Oval 47"/>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8" name="Oval 48"/>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9" name="Oval 4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0" name="Oval 50"/>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1" name="Oval 51"/>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2" name="Oval 52"/>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3" name="Oval 53"/>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4" name="Oval 54"/>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5" name="Oval 55"/>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6" name="Oval 56"/>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7" name="Oval 57"/>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8" name="Oval 58"/>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9" name="Oval 59"/>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0" name="Oval 60"/>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1" name="Oval 61"/>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2" name="Oval 62"/>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3" name="Oval 63"/>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4" name="Oval 64"/>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17" name="Group 65"/>
          <p:cNvGrpSpPr>
            <a:grpSpLocks/>
          </p:cNvGrpSpPr>
          <p:nvPr/>
        </p:nvGrpSpPr>
        <p:grpSpPr bwMode="auto">
          <a:xfrm>
            <a:off x="5562600" y="1806575"/>
            <a:ext cx="3011488" cy="2824163"/>
            <a:chOff x="3504" y="432"/>
            <a:chExt cx="1897" cy="1779"/>
          </a:xfrm>
        </p:grpSpPr>
        <p:grpSp>
          <p:nvGrpSpPr>
            <p:cNvPr id="68619" name="Group 66"/>
            <p:cNvGrpSpPr>
              <a:grpSpLocks/>
            </p:cNvGrpSpPr>
            <p:nvPr/>
          </p:nvGrpSpPr>
          <p:grpSpPr bwMode="auto">
            <a:xfrm>
              <a:off x="4075" y="432"/>
              <a:ext cx="1075" cy="1355"/>
              <a:chOff x="4075" y="432"/>
              <a:chExt cx="1075" cy="1355"/>
            </a:xfrm>
          </p:grpSpPr>
          <p:sp>
            <p:nvSpPr>
              <p:cNvPr id="68666" name="Oval 67"/>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7" name="Oval 68"/>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8" name="Oval 69"/>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9" name="Oval 70"/>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0" name="Oval 71"/>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1" name="Oval 72"/>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2" name="Oval 73"/>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3" name="Oval 74"/>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4" name="Oval 75"/>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0" name="Group 76"/>
            <p:cNvGrpSpPr>
              <a:grpSpLocks/>
            </p:cNvGrpSpPr>
            <p:nvPr/>
          </p:nvGrpSpPr>
          <p:grpSpPr bwMode="auto">
            <a:xfrm>
              <a:off x="3550" y="502"/>
              <a:ext cx="1463" cy="1613"/>
              <a:chOff x="3550" y="502"/>
              <a:chExt cx="1463" cy="1613"/>
            </a:xfrm>
          </p:grpSpPr>
          <p:sp>
            <p:nvSpPr>
              <p:cNvPr id="68651" name="Oval 77"/>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2" name="Oval 78"/>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3" name="Oval 79"/>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4" name="Oval 80"/>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5" name="Oval 81"/>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6" name="Oval 82"/>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7" name="Oval 83"/>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8" name="Oval 84"/>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9" name="Oval 85"/>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0" name="Oval 86"/>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1" name="Oval 87"/>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2" name="Oval 88"/>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3" name="Oval 89"/>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4" name="Oval 90"/>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5" name="Oval 91"/>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1" name="Group 92"/>
            <p:cNvGrpSpPr>
              <a:grpSpLocks/>
            </p:cNvGrpSpPr>
            <p:nvPr/>
          </p:nvGrpSpPr>
          <p:grpSpPr bwMode="auto">
            <a:xfrm>
              <a:off x="3504" y="528"/>
              <a:ext cx="1897" cy="1683"/>
              <a:chOff x="3504" y="525"/>
              <a:chExt cx="1897" cy="1683"/>
            </a:xfrm>
          </p:grpSpPr>
          <p:sp>
            <p:nvSpPr>
              <p:cNvPr id="68622" name="Oval 9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3" name="Oval 9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4" name="Oval 9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5" name="Oval 9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6" name="Oval 9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7" name="Oval 9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8" name="Oval 9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9" name="Oval 10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0" name="Oval 10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1" name="Oval 10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2" name="Oval 10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3" name="Oval 10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4" name="Oval 10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5" name="Oval 10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6" name="Oval 10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7" name="Oval 10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8" name="Oval 10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9" name="Oval 11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0" name="Oval 11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1" name="Oval 11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2" name="Oval 11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3" name="Oval 11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4" name="Oval 11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5" name="Oval 11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6" name="Oval 11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7" name="Oval 11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8" name="Oval 11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9" name="Oval 12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0" name="Oval 12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sp>
        <p:nvSpPr>
          <p:cNvPr id="24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61995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4"/>
                                        </p:tgtEl>
                                        <p:attrNameLst>
                                          <p:attrName>ppt_w</p:attrName>
                                        </p:attrNameLst>
                                      </p:cBhvr>
                                      <p:tavLst>
                                        <p:tav tm="0">
                                          <p:val>
                                            <p:strVal val="ppt_w"/>
                                          </p:val>
                                        </p:tav>
                                        <p:tav tm="100000">
                                          <p:val>
                                            <p:strVal val="ppt_w*0.05"/>
                                          </p:val>
                                        </p:tav>
                                      </p:tavLst>
                                    </p:anim>
                                    <p:anim calcmode="lin" valueType="num">
                                      <p:cBhvr>
                                        <p:cTn id="24" dur="500"/>
                                        <p:tgtEl>
                                          <p:spTgt spid="124"/>
                                        </p:tgtEl>
                                        <p:attrNameLst>
                                          <p:attrName>ppt_h</p:attrName>
                                        </p:attrNameLst>
                                      </p:cBhvr>
                                      <p:tavLst>
                                        <p:tav tm="0">
                                          <p:val>
                                            <p:strVal val="ppt_h"/>
                                          </p:val>
                                        </p:tav>
                                        <p:tav tm="100000">
                                          <p:val>
                                            <p:strVal val="ppt_h"/>
                                          </p:val>
                                        </p:tav>
                                      </p:tavLst>
                                    </p:anim>
                                    <p:anim calcmode="lin" valueType="num">
                                      <p:cBhvr>
                                        <p:cTn id="25" dur="500"/>
                                        <p:tgtEl>
                                          <p:spTgt spid="124"/>
                                        </p:tgtEl>
                                        <p:attrNameLst>
                                          <p:attrName>ppt_x</p:attrName>
                                        </p:attrNameLst>
                                      </p:cBhvr>
                                      <p:tavLst>
                                        <p:tav tm="0">
                                          <p:val>
                                            <p:strVal val="ppt_x"/>
                                          </p:val>
                                        </p:tav>
                                        <p:tav tm="100000">
                                          <p:val>
                                            <p:strVal val="ppt_x-.2"/>
                                          </p:val>
                                        </p:tav>
                                      </p:tavLst>
                                    </p:anim>
                                    <p:anim calcmode="lin" valueType="num">
                                      <p:cBhvr>
                                        <p:cTn id="26" dur="500"/>
                                        <p:tgtEl>
                                          <p:spTgt spid="124"/>
                                        </p:tgtEl>
                                        <p:attrNameLst>
                                          <p:attrName>ppt_y</p:attrName>
                                        </p:attrNameLst>
                                      </p:cBhvr>
                                      <p:tavLst>
                                        <p:tav tm="0">
                                          <p:val>
                                            <p:strVal val="ppt_y"/>
                                          </p:val>
                                        </p:tav>
                                        <p:tav tm="100000">
                                          <p:val>
                                            <p:strVal val="ppt_y"/>
                                          </p:val>
                                        </p:tav>
                                      </p:tavLst>
                                    </p:anim>
                                    <p:animEffect transition="out" filter="fade">
                                      <p:cBhvr>
                                        <p:cTn id="27" dur="500"/>
                                        <p:tgtEl>
                                          <p:spTgt spid="124"/>
                                        </p:tgtEl>
                                      </p:cBhvr>
                                    </p:animEffect>
                                    <p:set>
                                      <p:cBhvr>
                                        <p:cTn id="28" dur="1" fill="hold">
                                          <p:stCondLst>
                                            <p:cond delay="499"/>
                                          </p:stCondLst>
                                        </p:cTn>
                                        <p:tgtEl>
                                          <p:spTgt spid="124"/>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latin typeface="Arial" pitchFamily="34" charset="0"/>
              <a:cs typeface="Arial" pitchFamily="34" charset="0"/>
            </a:endParaRPr>
          </a:p>
        </p:txBody>
      </p:sp>
      <p:pic>
        <p:nvPicPr>
          <p:cNvPr id="126" name="Picture 2" descr="115_1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1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906463" y="1519238"/>
            <a:ext cx="3584575" cy="2511425"/>
            <a:chOff x="571" y="249"/>
            <a:chExt cx="2258" cy="1582"/>
          </a:xfrm>
        </p:grpSpPr>
        <p:sp>
          <p:nvSpPr>
            <p:cNvPr id="69762" name="Oval 4"/>
            <p:cNvSpPr>
              <a:spLocks noChangeArrowheads="1"/>
            </p:cNvSpPr>
            <p:nvPr/>
          </p:nvSpPr>
          <p:spPr bwMode="auto">
            <a:xfrm rot="613854">
              <a:off x="2197" y="253"/>
              <a:ext cx="632" cy="32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3" name="Oval 5"/>
            <p:cNvSpPr>
              <a:spLocks noChangeArrowheads="1"/>
            </p:cNvSpPr>
            <p:nvPr/>
          </p:nvSpPr>
          <p:spPr bwMode="auto">
            <a:xfrm rot="613854">
              <a:off x="571" y="863"/>
              <a:ext cx="184" cy="14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4" name="Oval 6"/>
            <p:cNvSpPr>
              <a:spLocks noChangeArrowheads="1"/>
            </p:cNvSpPr>
            <p:nvPr/>
          </p:nvSpPr>
          <p:spPr bwMode="auto">
            <a:xfrm rot="613854">
              <a:off x="1945" y="973"/>
              <a:ext cx="298" cy="47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5" name="Oval 7"/>
            <p:cNvSpPr>
              <a:spLocks noChangeArrowheads="1"/>
            </p:cNvSpPr>
            <p:nvPr/>
          </p:nvSpPr>
          <p:spPr bwMode="auto">
            <a:xfrm rot="613854">
              <a:off x="1696" y="818"/>
              <a:ext cx="344" cy="90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6" name="Oval 8"/>
            <p:cNvSpPr>
              <a:spLocks noChangeArrowheads="1"/>
            </p:cNvSpPr>
            <p:nvPr/>
          </p:nvSpPr>
          <p:spPr bwMode="auto">
            <a:xfrm rot="1593798">
              <a:off x="607" y="249"/>
              <a:ext cx="462" cy="8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7" name="Oval 9"/>
            <p:cNvSpPr>
              <a:spLocks noChangeArrowheads="1"/>
            </p:cNvSpPr>
            <p:nvPr/>
          </p:nvSpPr>
          <p:spPr bwMode="auto">
            <a:xfrm rot="613854">
              <a:off x="2256" y="115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8" name="Oval 10"/>
            <p:cNvSpPr>
              <a:spLocks noChangeArrowheads="1"/>
            </p:cNvSpPr>
            <p:nvPr/>
          </p:nvSpPr>
          <p:spPr bwMode="auto">
            <a:xfrm rot="613854">
              <a:off x="1967" y="1615"/>
              <a:ext cx="320" cy="2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9" name="Oval 11"/>
            <p:cNvSpPr>
              <a:spLocks noChangeArrowheads="1"/>
            </p:cNvSpPr>
            <p:nvPr/>
          </p:nvSpPr>
          <p:spPr bwMode="auto">
            <a:xfrm rot="613854">
              <a:off x="2217" y="834"/>
              <a:ext cx="219" cy="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0" name="Oval 12"/>
            <p:cNvSpPr>
              <a:spLocks noChangeArrowheads="1"/>
            </p:cNvSpPr>
            <p:nvPr/>
          </p:nvSpPr>
          <p:spPr bwMode="auto">
            <a:xfrm rot="613854">
              <a:off x="2125" y="152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1" name="Oval 13"/>
            <p:cNvSpPr>
              <a:spLocks noChangeArrowheads="1"/>
            </p:cNvSpPr>
            <p:nvPr/>
          </p:nvSpPr>
          <p:spPr bwMode="auto">
            <a:xfrm rot="613854">
              <a:off x="2214" y="1306"/>
              <a:ext cx="184" cy="22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2" name="Oval 14"/>
            <p:cNvSpPr>
              <a:spLocks noChangeArrowheads="1"/>
            </p:cNvSpPr>
            <p:nvPr/>
          </p:nvSpPr>
          <p:spPr bwMode="auto">
            <a:xfrm rot="613854">
              <a:off x="2447" y="1261"/>
              <a:ext cx="184"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3" name="Oval 15"/>
            <p:cNvSpPr>
              <a:spLocks noChangeArrowheads="1"/>
            </p:cNvSpPr>
            <p:nvPr/>
          </p:nvSpPr>
          <p:spPr bwMode="auto">
            <a:xfrm rot="613854">
              <a:off x="1226" y="395"/>
              <a:ext cx="275" cy="6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4" name="Oval 16"/>
            <p:cNvSpPr>
              <a:spLocks noChangeArrowheads="1"/>
            </p:cNvSpPr>
            <p:nvPr/>
          </p:nvSpPr>
          <p:spPr bwMode="auto">
            <a:xfrm rot="1985307">
              <a:off x="726" y="62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5" name="Oval 17"/>
            <p:cNvSpPr>
              <a:spLocks noChangeArrowheads="1"/>
            </p:cNvSpPr>
            <p:nvPr/>
          </p:nvSpPr>
          <p:spPr bwMode="auto">
            <a:xfrm rot="1985307">
              <a:off x="860" y="308"/>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6" name="Oval 18"/>
            <p:cNvSpPr>
              <a:spLocks noChangeArrowheads="1"/>
            </p:cNvSpPr>
            <p:nvPr/>
          </p:nvSpPr>
          <p:spPr bwMode="auto">
            <a:xfrm rot="1985307">
              <a:off x="1807" y="135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7" name="Oval 19"/>
            <p:cNvSpPr>
              <a:spLocks noChangeArrowheads="1"/>
            </p:cNvSpPr>
            <p:nvPr/>
          </p:nvSpPr>
          <p:spPr bwMode="auto">
            <a:xfrm rot="1985307">
              <a:off x="1746" y="113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8" name="Oval 20"/>
            <p:cNvSpPr>
              <a:spLocks noChangeArrowheads="1"/>
            </p:cNvSpPr>
            <p:nvPr/>
          </p:nvSpPr>
          <p:spPr bwMode="auto">
            <a:xfrm rot="1985307">
              <a:off x="2250" y="1040"/>
              <a:ext cx="194" cy="11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9" name="Oval 21"/>
            <p:cNvSpPr>
              <a:spLocks noChangeArrowheads="1"/>
            </p:cNvSpPr>
            <p:nvPr/>
          </p:nvSpPr>
          <p:spPr bwMode="auto">
            <a:xfrm rot="1985307">
              <a:off x="913" y="47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0" name="Oval 22"/>
            <p:cNvSpPr>
              <a:spLocks noChangeArrowheads="1"/>
            </p:cNvSpPr>
            <p:nvPr/>
          </p:nvSpPr>
          <p:spPr bwMode="auto">
            <a:xfrm rot="1985307">
              <a:off x="761" y="771"/>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1" name="Oval 23"/>
            <p:cNvSpPr>
              <a:spLocks noChangeArrowheads="1"/>
            </p:cNvSpPr>
            <p:nvPr/>
          </p:nvSpPr>
          <p:spPr bwMode="auto">
            <a:xfrm rot="1985307">
              <a:off x="784" y="45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2" name="Oval 24"/>
            <p:cNvSpPr>
              <a:spLocks noChangeArrowheads="1"/>
            </p:cNvSpPr>
            <p:nvPr/>
          </p:nvSpPr>
          <p:spPr bwMode="auto">
            <a:xfrm rot="1985307">
              <a:off x="1829" y="999"/>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69637" name="Rectangle 25"/>
          <p:cNvSpPr>
            <a:spLocks noChangeArrowheads="1"/>
          </p:cNvSpPr>
          <p:nvPr/>
        </p:nvSpPr>
        <p:spPr bwMode="auto">
          <a:xfrm>
            <a:off x="5029200" y="1581150"/>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26"/>
          <p:cNvGrpSpPr>
            <a:grpSpLocks/>
          </p:cNvGrpSpPr>
          <p:nvPr/>
        </p:nvGrpSpPr>
        <p:grpSpPr bwMode="auto">
          <a:xfrm>
            <a:off x="1050925" y="1714500"/>
            <a:ext cx="7559675" cy="2228850"/>
            <a:chOff x="662" y="372"/>
            <a:chExt cx="4762" cy="1404"/>
          </a:xfrm>
        </p:grpSpPr>
        <p:sp>
          <p:nvSpPr>
            <p:cNvPr id="69741" name="Line 27"/>
            <p:cNvSpPr>
              <a:spLocks noChangeShapeType="1"/>
            </p:cNvSpPr>
            <p:nvPr/>
          </p:nvSpPr>
          <p:spPr bwMode="auto">
            <a:xfrm>
              <a:off x="1920" y="1056"/>
              <a:ext cx="3504" cy="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2" name="Line 28"/>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3" name="Line 29"/>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4" name="Line 30"/>
            <p:cNvSpPr>
              <a:spLocks noChangeShapeType="1"/>
            </p:cNvSpPr>
            <p:nvPr/>
          </p:nvSpPr>
          <p:spPr bwMode="auto">
            <a:xfrm>
              <a:off x="2208" y="1632"/>
              <a:ext cx="2087" cy="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5" name="Line 31"/>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6" name="Line 32"/>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7" name="Line 33"/>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8" name="Line 34"/>
            <p:cNvSpPr>
              <a:spLocks noChangeShapeType="1"/>
            </p:cNvSpPr>
            <p:nvPr/>
          </p:nvSpPr>
          <p:spPr bwMode="auto">
            <a:xfrm>
              <a:off x="2496" y="432"/>
              <a:ext cx="1245" cy="35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9" name="Line 35"/>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0" name="Line 36"/>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1" name="Line 37"/>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2" name="Line 38"/>
            <p:cNvSpPr>
              <a:spLocks noChangeShapeType="1"/>
            </p:cNvSpPr>
            <p:nvPr/>
          </p:nvSpPr>
          <p:spPr bwMode="auto">
            <a:xfrm>
              <a:off x="864" y="672"/>
              <a:ext cx="3929" cy="96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3" name="Line 39"/>
            <p:cNvSpPr>
              <a:spLocks noChangeShapeType="1"/>
            </p:cNvSpPr>
            <p:nvPr/>
          </p:nvSpPr>
          <p:spPr bwMode="auto">
            <a:xfrm>
              <a:off x="662" y="937"/>
              <a:ext cx="3823" cy="7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4" name="Line 40"/>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5" name="Line 41"/>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6" name="Line 42"/>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7" name="Line 43"/>
            <p:cNvSpPr>
              <a:spLocks noChangeShapeType="1"/>
            </p:cNvSpPr>
            <p:nvPr/>
          </p:nvSpPr>
          <p:spPr bwMode="auto">
            <a:xfrm>
              <a:off x="833" y="849"/>
              <a:ext cx="3754" cy="89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8" name="Line 44"/>
            <p:cNvSpPr>
              <a:spLocks noChangeShapeType="1"/>
            </p:cNvSpPr>
            <p:nvPr/>
          </p:nvSpPr>
          <p:spPr bwMode="auto">
            <a:xfrm>
              <a:off x="788" y="697"/>
              <a:ext cx="4072" cy="88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9" name="Line 45"/>
            <p:cNvSpPr>
              <a:spLocks noChangeShapeType="1"/>
            </p:cNvSpPr>
            <p:nvPr/>
          </p:nvSpPr>
          <p:spPr bwMode="auto">
            <a:xfrm>
              <a:off x="985" y="546"/>
              <a:ext cx="3573" cy="95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0" name="Line 46"/>
            <p:cNvSpPr>
              <a:spLocks noChangeShapeType="1"/>
            </p:cNvSpPr>
            <p:nvPr/>
          </p:nvSpPr>
          <p:spPr bwMode="auto">
            <a:xfrm>
              <a:off x="856" y="515"/>
              <a:ext cx="3633" cy="8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1" name="Line 47"/>
            <p:cNvSpPr>
              <a:spLocks noChangeShapeType="1"/>
            </p:cNvSpPr>
            <p:nvPr/>
          </p:nvSpPr>
          <p:spPr bwMode="auto">
            <a:xfrm>
              <a:off x="940" y="372"/>
              <a:ext cx="3496" cy="72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grpSp>
      <p:grpSp>
        <p:nvGrpSpPr>
          <p:cNvPr id="5" name="Group 48"/>
          <p:cNvGrpSpPr>
            <a:grpSpLocks/>
          </p:cNvGrpSpPr>
          <p:nvPr/>
        </p:nvGrpSpPr>
        <p:grpSpPr bwMode="auto">
          <a:xfrm>
            <a:off x="5926138" y="1957388"/>
            <a:ext cx="2684462" cy="1966912"/>
            <a:chOff x="3733" y="525"/>
            <a:chExt cx="1691" cy="1239"/>
          </a:xfrm>
        </p:grpSpPr>
        <p:sp>
          <p:nvSpPr>
            <p:cNvPr id="69720" name="Oval 49"/>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1" name="Oval 50"/>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2" name="Oval 51"/>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3" name="Oval 52"/>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4" name="Oval 53"/>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5" name="Oval 54"/>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6" name="Oval 55"/>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7" name="Oval 56"/>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8" name="Oval 57"/>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9" name="Oval 58"/>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0" name="Oval 59"/>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1" name="Oval 60"/>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2" name="Oval 61"/>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3" name="Oval 62"/>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4" name="Oval 63"/>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5" name="Oval 64"/>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6" name="Oval 65"/>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7" name="Oval 66"/>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8" name="Oval 67"/>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9" name="Oval 68"/>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40" name="Oval 69"/>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0" name="Group 70"/>
          <p:cNvGrpSpPr>
            <a:grpSpLocks/>
          </p:cNvGrpSpPr>
          <p:nvPr/>
        </p:nvGrpSpPr>
        <p:grpSpPr bwMode="auto">
          <a:xfrm>
            <a:off x="5562600" y="1809750"/>
            <a:ext cx="3011488" cy="2824163"/>
            <a:chOff x="3504" y="432"/>
            <a:chExt cx="1897" cy="1779"/>
          </a:xfrm>
        </p:grpSpPr>
        <p:grpSp>
          <p:nvGrpSpPr>
            <p:cNvPr id="69642" name="Group 71"/>
            <p:cNvGrpSpPr>
              <a:grpSpLocks/>
            </p:cNvGrpSpPr>
            <p:nvPr/>
          </p:nvGrpSpPr>
          <p:grpSpPr bwMode="auto">
            <a:xfrm>
              <a:off x="3710" y="479"/>
              <a:ext cx="1668" cy="1425"/>
              <a:chOff x="3710" y="479"/>
              <a:chExt cx="1668" cy="1425"/>
            </a:xfrm>
          </p:grpSpPr>
          <p:sp>
            <p:nvSpPr>
              <p:cNvPr id="69700" name="Oval 72"/>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1" name="Oval 73"/>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2" name="Oval 74"/>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3" name="Oval 75"/>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4" name="Oval 7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5" name="Oval 77"/>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6" name="Oval 78"/>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7" name="Oval 79"/>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8" name="Oval 80"/>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9" name="Oval 81"/>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0" name="Oval 82"/>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1" name="Oval 83"/>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2" name="Oval 84"/>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3" name="Oval 85"/>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4" name="Oval 86"/>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5" name="Oval 87"/>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6" name="Oval 88"/>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7" name="Oval 89"/>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8" name="Oval 90"/>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9" name="Oval 91"/>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3" name="Group 92"/>
            <p:cNvGrpSpPr>
              <a:grpSpLocks/>
            </p:cNvGrpSpPr>
            <p:nvPr/>
          </p:nvGrpSpPr>
          <p:grpSpPr bwMode="auto">
            <a:xfrm>
              <a:off x="3504" y="432"/>
              <a:ext cx="1897" cy="1779"/>
              <a:chOff x="3504" y="432"/>
              <a:chExt cx="1897" cy="1779"/>
            </a:xfrm>
          </p:grpSpPr>
          <p:grpSp>
            <p:nvGrpSpPr>
              <p:cNvPr id="69644" name="Group 93"/>
              <p:cNvGrpSpPr>
                <a:grpSpLocks/>
              </p:cNvGrpSpPr>
              <p:nvPr/>
            </p:nvGrpSpPr>
            <p:grpSpPr bwMode="auto">
              <a:xfrm>
                <a:off x="4075" y="432"/>
                <a:ext cx="1075" cy="1355"/>
                <a:chOff x="4075" y="432"/>
                <a:chExt cx="1075" cy="1355"/>
              </a:xfrm>
            </p:grpSpPr>
            <p:sp>
              <p:nvSpPr>
                <p:cNvPr id="69691" name="Oval 94"/>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2" name="Oval 95"/>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3" name="Oval 96"/>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4" name="Oval 97"/>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5" name="Oval 98"/>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6" name="Oval 99"/>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7" name="Oval 100"/>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8" name="Oval 101"/>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9" name="Oval 102"/>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5" name="Group 103"/>
              <p:cNvGrpSpPr>
                <a:grpSpLocks/>
              </p:cNvGrpSpPr>
              <p:nvPr/>
            </p:nvGrpSpPr>
            <p:grpSpPr bwMode="auto">
              <a:xfrm>
                <a:off x="3550" y="502"/>
                <a:ext cx="1463" cy="1613"/>
                <a:chOff x="3550" y="502"/>
                <a:chExt cx="1463" cy="1613"/>
              </a:xfrm>
            </p:grpSpPr>
            <p:sp>
              <p:nvSpPr>
                <p:cNvPr id="69676" name="Oval 104"/>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7" name="Oval 105"/>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8" name="Oval 106"/>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9" name="Oval 107"/>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0" name="Oval 108"/>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1" name="Oval 109"/>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2" name="Oval 110"/>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3" name="Oval 111"/>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4" name="Oval 112"/>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5" name="Oval 113"/>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6" name="Oval 114"/>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7" name="Oval 115"/>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8" name="Oval 116"/>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9" name="Oval 117"/>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0" name="Oval 118"/>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6" name="Group 119"/>
              <p:cNvGrpSpPr>
                <a:grpSpLocks/>
              </p:cNvGrpSpPr>
              <p:nvPr/>
            </p:nvGrpSpPr>
            <p:grpSpPr bwMode="auto">
              <a:xfrm>
                <a:off x="3504" y="528"/>
                <a:ext cx="1897" cy="1683"/>
                <a:chOff x="3504" y="525"/>
                <a:chExt cx="1897" cy="1683"/>
              </a:xfrm>
            </p:grpSpPr>
            <p:sp>
              <p:nvSpPr>
                <p:cNvPr id="69647" name="Oval 120"/>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8" name="Oval 121"/>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9" name="Oval 122"/>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0" name="Oval 123"/>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1" name="Oval 124"/>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2" name="Oval 125"/>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3" name="Oval 12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4" name="Oval 127"/>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5" name="Oval 128"/>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6" name="Oval 129"/>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7" name="Oval 130"/>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8" name="Oval 131"/>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9" name="Oval 132"/>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0" name="Oval 133"/>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1" name="Oval 134"/>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2" name="Oval 135"/>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3" name="Oval 136"/>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4" name="Oval 137"/>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5" name="Oval 138"/>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6" name="Oval 139"/>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7" name="Oval 140"/>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8" name="Oval 141"/>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9" name="Oval 142"/>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0" name="Oval 143"/>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1" name="Oval 144"/>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2" name="Oval 145"/>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3" name="Oval 146"/>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4" name="Oval 147"/>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5" name="Oval 148"/>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sp>
        <p:nvSpPr>
          <p:cNvPr id="38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main idea</a:t>
            </a:r>
          </a:p>
        </p:txBody>
      </p:sp>
    </p:spTree>
    <p:extLst>
      <p:ext uri="{BB962C8B-B14F-4D97-AF65-F5344CB8AC3E}">
        <p14:creationId xmlns:p14="http://schemas.microsoft.com/office/powerpoint/2010/main" val="105243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anim calcmode="lin" valueType="num">
                                      <p:cBhvr>
                                        <p:cTn id="8" dur="500" fill="hold"/>
                                        <p:tgtEl>
                                          <p:spTgt spid="126"/>
                                        </p:tgtEl>
                                        <p:attrNameLst>
                                          <p:attrName>ppt_x</p:attrName>
                                        </p:attrNameLst>
                                      </p:cBhvr>
                                      <p:tavLst>
                                        <p:tav tm="0">
                                          <p:val>
                                            <p:strVal val="#ppt_x"/>
                                          </p:val>
                                        </p:tav>
                                        <p:tav tm="100000">
                                          <p:val>
                                            <p:strVal val="#ppt_x"/>
                                          </p:val>
                                        </p:tav>
                                      </p:tavLst>
                                    </p:anim>
                                    <p:anim calcmode="lin" valueType="num">
                                      <p:cBhvr>
                                        <p:cTn id="9" dur="500" fill="hold"/>
                                        <p:tgtEl>
                                          <p:spTgt spid="1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6"/>
                                        </p:tgtEl>
                                        <p:attrNameLst>
                                          <p:attrName>ppt_w</p:attrName>
                                        </p:attrNameLst>
                                      </p:cBhvr>
                                      <p:tavLst>
                                        <p:tav tm="0">
                                          <p:val>
                                            <p:strVal val="ppt_w"/>
                                          </p:val>
                                        </p:tav>
                                        <p:tav tm="100000">
                                          <p:val>
                                            <p:strVal val="ppt_w*0.05"/>
                                          </p:val>
                                        </p:tav>
                                      </p:tavLst>
                                    </p:anim>
                                    <p:anim calcmode="lin" valueType="num">
                                      <p:cBhvr>
                                        <p:cTn id="24" dur="500"/>
                                        <p:tgtEl>
                                          <p:spTgt spid="126"/>
                                        </p:tgtEl>
                                        <p:attrNameLst>
                                          <p:attrName>ppt_h</p:attrName>
                                        </p:attrNameLst>
                                      </p:cBhvr>
                                      <p:tavLst>
                                        <p:tav tm="0">
                                          <p:val>
                                            <p:strVal val="ppt_h"/>
                                          </p:val>
                                        </p:tav>
                                        <p:tav tm="100000">
                                          <p:val>
                                            <p:strVal val="ppt_h"/>
                                          </p:val>
                                        </p:tav>
                                      </p:tavLst>
                                    </p:anim>
                                    <p:anim calcmode="lin" valueType="num">
                                      <p:cBhvr>
                                        <p:cTn id="25" dur="500"/>
                                        <p:tgtEl>
                                          <p:spTgt spid="126"/>
                                        </p:tgtEl>
                                        <p:attrNameLst>
                                          <p:attrName>ppt_x</p:attrName>
                                        </p:attrNameLst>
                                      </p:cBhvr>
                                      <p:tavLst>
                                        <p:tav tm="0">
                                          <p:val>
                                            <p:strVal val="ppt_x"/>
                                          </p:val>
                                        </p:tav>
                                        <p:tav tm="100000">
                                          <p:val>
                                            <p:strVal val="ppt_x-.2"/>
                                          </p:val>
                                        </p:tav>
                                      </p:tavLst>
                                    </p:anim>
                                    <p:anim calcmode="lin" valueType="num">
                                      <p:cBhvr>
                                        <p:cTn id="26" dur="500"/>
                                        <p:tgtEl>
                                          <p:spTgt spid="126"/>
                                        </p:tgtEl>
                                        <p:attrNameLst>
                                          <p:attrName>ppt_y</p:attrName>
                                        </p:attrNameLst>
                                      </p:cBhvr>
                                      <p:tavLst>
                                        <p:tav tm="0">
                                          <p:val>
                                            <p:strVal val="ppt_y"/>
                                          </p:val>
                                        </p:tav>
                                        <p:tav tm="100000">
                                          <p:val>
                                            <p:strVal val="ppt_y"/>
                                          </p:val>
                                        </p:tav>
                                      </p:tavLst>
                                    </p:anim>
                                    <p:animEffect transition="out" filter="fade">
                                      <p:cBhvr>
                                        <p:cTn id="27" dur="500"/>
                                        <p:tgtEl>
                                          <p:spTgt spid="126"/>
                                        </p:tgtEl>
                                      </p:cBhvr>
                                    </p:animEffect>
                                    <p:set>
                                      <p:cBhvr>
                                        <p:cTn id="28" dur="1" fill="hold">
                                          <p:stCondLst>
                                            <p:cond delay="499"/>
                                          </p:stCondLst>
                                        </p:cTn>
                                        <p:tgtEl>
                                          <p:spTgt spid="12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70659" name="Content Placeholder 2"/>
          <p:cNvSpPr>
            <a:spLocks noGrp="1"/>
          </p:cNvSpPr>
          <p:nvPr>
            <p:ph idx="1"/>
          </p:nvPr>
        </p:nvSpPr>
        <p:spPr/>
        <p:txBody>
          <a:bodyPr/>
          <a:lstStyle/>
          <a:p>
            <a:endParaRPr lang="en-US" smtClean="0">
              <a:latin typeface="Arial" pitchFamily="34" charset="0"/>
              <a:cs typeface="Arial" pitchFamily="34" charset="0"/>
            </a:endParaRPr>
          </a:p>
        </p:txBody>
      </p:sp>
      <p:grpSp>
        <p:nvGrpSpPr>
          <p:cNvPr id="4" name="Group 2"/>
          <p:cNvGrpSpPr>
            <a:grpSpLocks/>
          </p:cNvGrpSpPr>
          <p:nvPr/>
        </p:nvGrpSpPr>
        <p:grpSpPr bwMode="auto">
          <a:xfrm>
            <a:off x="5029200" y="1562100"/>
            <a:ext cx="3733800" cy="3124200"/>
            <a:chOff x="3168" y="288"/>
            <a:chExt cx="2352" cy="1968"/>
          </a:xfrm>
        </p:grpSpPr>
        <p:sp>
          <p:nvSpPr>
            <p:cNvPr id="71020" name="Rectangle 3"/>
            <p:cNvSpPr>
              <a:spLocks noChangeArrowheads="1"/>
            </p:cNvSpPr>
            <p:nvPr/>
          </p:nvSpPr>
          <p:spPr bwMode="auto">
            <a:xfrm>
              <a:off x="3168" y="288"/>
              <a:ext cx="2352" cy="1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1" name="Group 4"/>
            <p:cNvGrpSpPr>
              <a:grpSpLocks/>
            </p:cNvGrpSpPr>
            <p:nvPr/>
          </p:nvGrpSpPr>
          <p:grpSpPr bwMode="auto">
            <a:xfrm>
              <a:off x="3618" y="783"/>
              <a:ext cx="1623" cy="911"/>
              <a:chOff x="3618" y="783"/>
              <a:chExt cx="1623" cy="911"/>
            </a:xfrm>
          </p:grpSpPr>
          <p:sp>
            <p:nvSpPr>
              <p:cNvPr id="71125" name="Oval 5"/>
              <p:cNvSpPr>
                <a:spLocks noChangeArrowheads="1"/>
              </p:cNvSpPr>
              <p:nvPr/>
            </p:nvSpPr>
            <p:spPr bwMode="auto">
              <a:xfrm>
                <a:off x="391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6" name="Oval 6"/>
              <p:cNvSpPr>
                <a:spLocks noChangeArrowheads="1"/>
              </p:cNvSpPr>
              <p:nvPr/>
            </p:nvSpPr>
            <p:spPr bwMode="auto">
              <a:xfrm>
                <a:off x="3870"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7" name="Oval 7"/>
              <p:cNvSpPr>
                <a:spLocks noChangeArrowheads="1"/>
              </p:cNvSpPr>
              <p:nvPr/>
            </p:nvSpPr>
            <p:spPr bwMode="auto">
              <a:xfrm>
                <a:off x="448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8" name="Oval 8"/>
              <p:cNvSpPr>
                <a:spLocks noChangeArrowheads="1"/>
              </p:cNvSpPr>
              <p:nvPr/>
            </p:nvSpPr>
            <p:spPr bwMode="auto">
              <a:xfrm>
                <a:off x="4121"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9" name="Oval 9"/>
              <p:cNvSpPr>
                <a:spLocks noChangeArrowheads="1"/>
              </p:cNvSpPr>
              <p:nvPr/>
            </p:nvSpPr>
            <p:spPr bwMode="auto">
              <a:xfrm>
                <a:off x="4030"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0" name="Oval 10"/>
              <p:cNvSpPr>
                <a:spLocks noChangeArrowheads="1"/>
              </p:cNvSpPr>
              <p:nvPr/>
            </p:nvSpPr>
            <p:spPr bwMode="auto">
              <a:xfrm>
                <a:off x="480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1" name="Oval 11"/>
              <p:cNvSpPr>
                <a:spLocks noChangeArrowheads="1"/>
              </p:cNvSpPr>
              <p:nvPr/>
            </p:nvSpPr>
            <p:spPr bwMode="auto">
              <a:xfrm>
                <a:off x="4624"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2" name="Oval 12"/>
              <p:cNvSpPr>
                <a:spLocks noChangeArrowheads="1"/>
              </p:cNvSpPr>
              <p:nvPr/>
            </p:nvSpPr>
            <p:spPr bwMode="auto">
              <a:xfrm>
                <a:off x="496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3" name="Oval 13"/>
              <p:cNvSpPr>
                <a:spLocks noChangeArrowheads="1"/>
              </p:cNvSpPr>
              <p:nvPr/>
            </p:nvSpPr>
            <p:spPr bwMode="auto">
              <a:xfrm>
                <a:off x="5218" y="94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4" name="Oval 14"/>
              <p:cNvSpPr>
                <a:spLocks noChangeArrowheads="1"/>
              </p:cNvSpPr>
              <p:nvPr/>
            </p:nvSpPr>
            <p:spPr bwMode="auto">
              <a:xfrm>
                <a:off x="4144"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5" name="Oval 15"/>
              <p:cNvSpPr>
                <a:spLocks noChangeArrowheads="1"/>
              </p:cNvSpPr>
              <p:nvPr/>
            </p:nvSpPr>
            <p:spPr bwMode="auto">
              <a:xfrm>
                <a:off x="4967"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6" name="Oval 16"/>
              <p:cNvSpPr>
                <a:spLocks noChangeArrowheads="1"/>
              </p:cNvSpPr>
              <p:nvPr/>
            </p:nvSpPr>
            <p:spPr bwMode="auto">
              <a:xfrm>
                <a:off x="3618"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7" name="Oval 17"/>
              <p:cNvSpPr>
                <a:spLocks noChangeArrowheads="1"/>
              </p:cNvSpPr>
              <p:nvPr/>
            </p:nvSpPr>
            <p:spPr bwMode="auto">
              <a:xfrm>
                <a:off x="3755"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8" name="Oval 18"/>
              <p:cNvSpPr>
                <a:spLocks noChangeArrowheads="1"/>
              </p:cNvSpPr>
              <p:nvPr/>
            </p:nvSpPr>
            <p:spPr bwMode="auto">
              <a:xfrm>
                <a:off x="3733" y="113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9" name="Oval 19"/>
              <p:cNvSpPr>
                <a:spLocks noChangeArrowheads="1"/>
              </p:cNvSpPr>
              <p:nvPr/>
            </p:nvSpPr>
            <p:spPr bwMode="auto">
              <a:xfrm>
                <a:off x="4121" y="141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0" name="Oval 20"/>
              <p:cNvSpPr>
                <a:spLocks noChangeArrowheads="1"/>
              </p:cNvSpPr>
              <p:nvPr/>
            </p:nvSpPr>
            <p:spPr bwMode="auto">
              <a:xfrm>
                <a:off x="4213" y="139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1" name="Oval 21"/>
              <p:cNvSpPr>
                <a:spLocks noChangeArrowheads="1"/>
              </p:cNvSpPr>
              <p:nvPr/>
            </p:nvSpPr>
            <p:spPr bwMode="auto">
              <a:xfrm>
                <a:off x="3641" y="78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2" name="Group 22"/>
            <p:cNvGrpSpPr>
              <a:grpSpLocks/>
            </p:cNvGrpSpPr>
            <p:nvPr/>
          </p:nvGrpSpPr>
          <p:grpSpPr bwMode="auto">
            <a:xfrm>
              <a:off x="3168" y="288"/>
              <a:ext cx="2352" cy="1968"/>
              <a:chOff x="3168" y="288"/>
              <a:chExt cx="2352" cy="1968"/>
            </a:xfrm>
          </p:grpSpPr>
          <p:sp>
            <p:nvSpPr>
              <p:cNvPr id="71023" name="Rectangle 23"/>
              <p:cNvSpPr>
                <a:spLocks noChangeArrowheads="1"/>
              </p:cNvSpPr>
              <p:nvPr/>
            </p:nvSpPr>
            <p:spPr bwMode="auto">
              <a:xfrm>
                <a:off x="3168" y="288"/>
                <a:ext cx="2352" cy="196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4" name="Group 24"/>
              <p:cNvGrpSpPr>
                <a:grpSpLocks/>
              </p:cNvGrpSpPr>
              <p:nvPr/>
            </p:nvGrpSpPr>
            <p:grpSpPr bwMode="auto">
              <a:xfrm>
                <a:off x="3733" y="525"/>
                <a:ext cx="1691" cy="1239"/>
                <a:chOff x="3733" y="525"/>
                <a:chExt cx="1691" cy="1239"/>
              </a:xfrm>
            </p:grpSpPr>
            <p:sp>
              <p:nvSpPr>
                <p:cNvPr id="71104" name="Oval 25"/>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5" name="Oval 26"/>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6" name="Oval 27"/>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7" name="Oval 28"/>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8" name="Oval 29"/>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9" name="Oval 30"/>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0" name="Oval 31"/>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1" name="Oval 32"/>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2" name="Oval 33"/>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3" name="Oval 34"/>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4" name="Oval 35"/>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5" name="Oval 36"/>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6" name="Oval 37"/>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7" name="Oval 38"/>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8" name="Oval 39"/>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9" name="Oval 40"/>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0" name="Oval 41"/>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1" name="Oval 42"/>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2" name="Oval 43"/>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3" name="Oval 44"/>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4" name="Oval 45"/>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5" name="Group 46"/>
              <p:cNvGrpSpPr>
                <a:grpSpLocks/>
              </p:cNvGrpSpPr>
              <p:nvPr/>
            </p:nvGrpSpPr>
            <p:grpSpPr bwMode="auto">
              <a:xfrm>
                <a:off x="3504" y="432"/>
                <a:ext cx="1897" cy="1779"/>
                <a:chOff x="3504" y="432"/>
                <a:chExt cx="1897" cy="1779"/>
              </a:xfrm>
            </p:grpSpPr>
            <p:grpSp>
              <p:nvGrpSpPr>
                <p:cNvPr id="71026" name="Group 47"/>
                <p:cNvGrpSpPr>
                  <a:grpSpLocks/>
                </p:cNvGrpSpPr>
                <p:nvPr/>
              </p:nvGrpSpPr>
              <p:grpSpPr bwMode="auto">
                <a:xfrm>
                  <a:off x="3710" y="479"/>
                  <a:ext cx="1668" cy="1425"/>
                  <a:chOff x="3710" y="479"/>
                  <a:chExt cx="1668" cy="1425"/>
                </a:xfrm>
              </p:grpSpPr>
              <p:sp>
                <p:nvSpPr>
                  <p:cNvPr id="71084" name="Oval 48"/>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5" name="Oval 49"/>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6" name="Oval 50"/>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7" name="Oval 51"/>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8" name="Oval 5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9" name="Oval 53"/>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0" name="Oval 54"/>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1" name="Oval 55"/>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2" name="Oval 56"/>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3" name="Oval 57"/>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4" name="Oval 58"/>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5" name="Oval 59"/>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6" name="Oval 60"/>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7" name="Oval 61"/>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8" name="Oval 62"/>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9" name="Oval 63"/>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0" name="Oval 64"/>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1" name="Oval 65"/>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2" name="Oval 66"/>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3" name="Oval 67"/>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7" name="Group 68"/>
                <p:cNvGrpSpPr>
                  <a:grpSpLocks/>
                </p:cNvGrpSpPr>
                <p:nvPr/>
              </p:nvGrpSpPr>
              <p:grpSpPr bwMode="auto">
                <a:xfrm>
                  <a:off x="3504" y="432"/>
                  <a:ext cx="1897" cy="1779"/>
                  <a:chOff x="3504" y="432"/>
                  <a:chExt cx="1897" cy="1779"/>
                </a:xfrm>
              </p:grpSpPr>
              <p:grpSp>
                <p:nvGrpSpPr>
                  <p:cNvPr id="71028" name="Group 69"/>
                  <p:cNvGrpSpPr>
                    <a:grpSpLocks/>
                  </p:cNvGrpSpPr>
                  <p:nvPr/>
                </p:nvGrpSpPr>
                <p:grpSpPr bwMode="auto">
                  <a:xfrm>
                    <a:off x="4075" y="432"/>
                    <a:ext cx="1075" cy="1355"/>
                    <a:chOff x="4075" y="432"/>
                    <a:chExt cx="1075" cy="1355"/>
                  </a:xfrm>
                </p:grpSpPr>
                <p:sp>
                  <p:nvSpPr>
                    <p:cNvPr id="71075" name="Oval 70"/>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6" name="Oval 71"/>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7" name="Oval 72"/>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8" name="Oval 73"/>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9" name="Oval 74"/>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0" name="Oval 75"/>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1" name="Oval 76"/>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2" name="Oval 77"/>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3" name="Oval 78"/>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9" name="Group 79"/>
                  <p:cNvGrpSpPr>
                    <a:grpSpLocks/>
                  </p:cNvGrpSpPr>
                  <p:nvPr/>
                </p:nvGrpSpPr>
                <p:grpSpPr bwMode="auto">
                  <a:xfrm>
                    <a:off x="3550" y="502"/>
                    <a:ext cx="1463" cy="1613"/>
                    <a:chOff x="3550" y="502"/>
                    <a:chExt cx="1463" cy="1613"/>
                  </a:xfrm>
                </p:grpSpPr>
                <p:sp>
                  <p:nvSpPr>
                    <p:cNvPr id="71060" name="Oval 80"/>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1" name="Oval 81"/>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2" name="Oval 82"/>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3" name="Oval 83"/>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4" name="Oval 84"/>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5" name="Oval 85"/>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6" name="Oval 86"/>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7" name="Oval 87"/>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8" name="Oval 88"/>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9" name="Oval 89"/>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0" name="Oval 90"/>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1" name="Oval 91"/>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2" name="Oval 92"/>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3" name="Oval 93"/>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4" name="Oval 94"/>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30" name="Group 95"/>
                  <p:cNvGrpSpPr>
                    <a:grpSpLocks/>
                  </p:cNvGrpSpPr>
                  <p:nvPr/>
                </p:nvGrpSpPr>
                <p:grpSpPr bwMode="auto">
                  <a:xfrm>
                    <a:off x="3504" y="528"/>
                    <a:ext cx="1897" cy="1683"/>
                    <a:chOff x="3504" y="525"/>
                    <a:chExt cx="1897" cy="1683"/>
                  </a:xfrm>
                </p:grpSpPr>
                <p:sp>
                  <p:nvSpPr>
                    <p:cNvPr id="71031" name="Oval 96"/>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2" name="Oval 97"/>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3" name="Oval 98"/>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4" name="Oval 99"/>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5" name="Oval 100"/>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6" name="Oval 101"/>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7" name="Oval 10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8" name="Oval 103"/>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9" name="Oval 104"/>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0" name="Oval 105"/>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1" name="Oval 106"/>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2" name="Oval 107"/>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3" name="Oval 108"/>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4" name="Oval 109"/>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5" name="Oval 110"/>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6" name="Oval 111"/>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7" name="Oval 112"/>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8" name="Oval 113"/>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9" name="Oval 114"/>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0" name="Oval 115"/>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1" name="Oval 116"/>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2" name="Oval 117"/>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3" name="Oval 118"/>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4" name="Oval 119"/>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5" name="Oval 120"/>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6" name="Oval 121"/>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7" name="Oval 122"/>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8" name="Oval 123"/>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9" name="Oval 124"/>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14" name="Group 125"/>
          <p:cNvGrpSpPr>
            <a:grpSpLocks noChangeAspect="1"/>
          </p:cNvGrpSpPr>
          <p:nvPr/>
        </p:nvGrpSpPr>
        <p:grpSpPr bwMode="auto">
          <a:xfrm>
            <a:off x="3517900" y="1549400"/>
            <a:ext cx="4889500" cy="4090988"/>
            <a:chOff x="3168" y="288"/>
            <a:chExt cx="2352" cy="1968"/>
          </a:xfrm>
        </p:grpSpPr>
        <p:sp>
          <p:nvSpPr>
            <p:cNvPr id="70898" name="Rectangle 12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899" name="Group 127"/>
            <p:cNvGrpSpPr>
              <a:grpSpLocks noChangeAspect="1"/>
            </p:cNvGrpSpPr>
            <p:nvPr/>
          </p:nvGrpSpPr>
          <p:grpSpPr bwMode="auto">
            <a:xfrm>
              <a:off x="3618" y="783"/>
              <a:ext cx="1623" cy="911"/>
              <a:chOff x="3618" y="783"/>
              <a:chExt cx="1623" cy="911"/>
            </a:xfrm>
          </p:grpSpPr>
          <p:sp>
            <p:nvSpPr>
              <p:cNvPr id="71003" name="Oval 128"/>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4" name="Oval 129"/>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5" name="Oval 130"/>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6" name="Oval 131"/>
              <p:cNvSpPr>
                <a:spLocks noChangeAspect="1" noChangeArrowheads="1"/>
              </p:cNvSpPr>
              <p:nvPr/>
            </p:nvSpPr>
            <p:spPr bwMode="auto">
              <a:xfrm>
                <a:off x="4121"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7" name="Oval 132"/>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8" name="Oval 133"/>
              <p:cNvSpPr>
                <a:spLocks noChangeAspect="1" noChangeArrowheads="1"/>
              </p:cNvSpPr>
              <p:nvPr/>
            </p:nvSpPr>
            <p:spPr bwMode="auto">
              <a:xfrm>
                <a:off x="4807" y="104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9" name="Oval 134"/>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0" name="Oval 135"/>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1" name="Oval 136"/>
              <p:cNvSpPr>
                <a:spLocks noChangeAspect="1" noChangeArrowheads="1"/>
              </p:cNvSpPr>
              <p:nvPr/>
            </p:nvSpPr>
            <p:spPr bwMode="auto">
              <a:xfrm>
                <a:off x="5218" y="94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2" name="Oval 137"/>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3" name="Oval 138"/>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4" name="Oval 139"/>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5" name="Oval 140"/>
              <p:cNvSpPr>
                <a:spLocks noChangeAspect="1" noChangeArrowheads="1"/>
              </p:cNvSpPr>
              <p:nvPr/>
            </p:nvSpPr>
            <p:spPr bwMode="auto">
              <a:xfrm>
                <a:off x="3754" y="118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6" name="Oval 141"/>
              <p:cNvSpPr>
                <a:spLocks noChangeAspect="1" noChangeArrowheads="1"/>
              </p:cNvSpPr>
              <p:nvPr/>
            </p:nvSpPr>
            <p:spPr bwMode="auto">
              <a:xfrm>
                <a:off x="3733" y="113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7" name="Oval 142"/>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8" name="Oval 143"/>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9" name="Oval 144"/>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0" name="Group 145"/>
            <p:cNvGrpSpPr>
              <a:grpSpLocks noChangeAspect="1"/>
            </p:cNvGrpSpPr>
            <p:nvPr/>
          </p:nvGrpSpPr>
          <p:grpSpPr bwMode="auto">
            <a:xfrm>
              <a:off x="3168" y="288"/>
              <a:ext cx="2352" cy="1968"/>
              <a:chOff x="3168" y="288"/>
              <a:chExt cx="2352" cy="1968"/>
            </a:xfrm>
          </p:grpSpPr>
          <p:sp>
            <p:nvSpPr>
              <p:cNvPr id="70901" name="Rectangle 14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902" name="Group 147"/>
              <p:cNvGrpSpPr>
                <a:grpSpLocks noChangeAspect="1"/>
              </p:cNvGrpSpPr>
              <p:nvPr/>
            </p:nvGrpSpPr>
            <p:grpSpPr bwMode="auto">
              <a:xfrm>
                <a:off x="3733" y="525"/>
                <a:ext cx="1691" cy="1239"/>
                <a:chOff x="3733" y="525"/>
                <a:chExt cx="1691" cy="1239"/>
              </a:xfrm>
            </p:grpSpPr>
            <p:sp>
              <p:nvSpPr>
                <p:cNvPr id="70982" name="Oval 148"/>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3" name="Oval 149"/>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4" name="Oval 150"/>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5" name="Oval 151"/>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6" name="Oval 152"/>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7" name="Oval 153"/>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8" name="Oval 154"/>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9" name="Oval 155"/>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0" name="Oval 156"/>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1" name="Oval 157"/>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2" name="Oval 158"/>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3" name="Oval 159"/>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4" name="Oval 160"/>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5" name="Oval 161"/>
                <p:cNvSpPr>
                  <a:spLocks noChangeAspect="1" noChangeArrowheads="1"/>
                </p:cNvSpPr>
                <p:nvPr/>
              </p:nvSpPr>
              <p:spPr bwMode="auto">
                <a:xfrm>
                  <a:off x="446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6" name="Oval 162"/>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7" name="Oval 163"/>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8" name="Oval 164"/>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9" name="Oval 165"/>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0" name="Oval 166"/>
                <p:cNvSpPr>
                  <a:spLocks noChangeAspect="1" noChangeArrowheads="1"/>
                </p:cNvSpPr>
                <p:nvPr/>
              </p:nvSpPr>
              <p:spPr bwMode="auto">
                <a:xfrm>
                  <a:off x="4464" y="132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1" name="Oval 167"/>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2" name="Oval 168"/>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3" name="Group 169"/>
              <p:cNvGrpSpPr>
                <a:grpSpLocks noChangeAspect="1"/>
              </p:cNvGrpSpPr>
              <p:nvPr/>
            </p:nvGrpSpPr>
            <p:grpSpPr bwMode="auto">
              <a:xfrm>
                <a:off x="3504" y="432"/>
                <a:ext cx="1897" cy="1779"/>
                <a:chOff x="3504" y="432"/>
                <a:chExt cx="1897" cy="1779"/>
              </a:xfrm>
            </p:grpSpPr>
            <p:grpSp>
              <p:nvGrpSpPr>
                <p:cNvPr id="70904" name="Group 170"/>
                <p:cNvGrpSpPr>
                  <a:grpSpLocks noChangeAspect="1"/>
                </p:cNvGrpSpPr>
                <p:nvPr/>
              </p:nvGrpSpPr>
              <p:grpSpPr bwMode="auto">
                <a:xfrm>
                  <a:off x="3710" y="480"/>
                  <a:ext cx="1668" cy="1424"/>
                  <a:chOff x="3710" y="480"/>
                  <a:chExt cx="1668" cy="1424"/>
                </a:xfrm>
              </p:grpSpPr>
              <p:sp>
                <p:nvSpPr>
                  <p:cNvPr id="70962" name="Oval 171"/>
                  <p:cNvSpPr>
                    <a:spLocks noChangeAspect="1" noChangeArrowheads="1"/>
                  </p:cNvSpPr>
                  <p:nvPr/>
                </p:nvSpPr>
                <p:spPr bwMode="auto">
                  <a:xfrm>
                    <a:off x="3755" y="129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3" name="Oval 172"/>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4" name="Oval 173"/>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5" name="Oval 174"/>
                  <p:cNvSpPr>
                    <a:spLocks noChangeAspect="1" noChangeArrowheads="1"/>
                  </p:cNvSpPr>
                  <p:nvPr/>
                </p:nvSpPr>
                <p:spPr bwMode="auto">
                  <a:xfrm>
                    <a:off x="4213" y="1694"/>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6" name="Oval 175"/>
                  <p:cNvSpPr>
                    <a:spLocks noChangeAspect="1" noChangeArrowheads="1"/>
                  </p:cNvSpPr>
                  <p:nvPr/>
                </p:nvSpPr>
                <p:spPr bwMode="auto">
                  <a:xfrm>
                    <a:off x="4235" y="1554"/>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7" name="Oval 176"/>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8" name="Oval 177"/>
                  <p:cNvSpPr>
                    <a:spLocks noChangeAspect="1" noChangeArrowheads="1"/>
                  </p:cNvSpPr>
                  <p:nvPr/>
                </p:nvSpPr>
                <p:spPr bwMode="auto">
                  <a:xfrm>
                    <a:off x="3710" y="7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9" name="Oval 178"/>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0" name="Oval 179"/>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1" name="Oval 180"/>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2" name="Oval 181"/>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3" name="Oval 182"/>
                  <p:cNvSpPr>
                    <a:spLocks noChangeAspect="1" noChangeArrowheads="1"/>
                  </p:cNvSpPr>
                  <p:nvPr/>
                </p:nvSpPr>
                <p:spPr bwMode="auto">
                  <a:xfrm>
                    <a:off x="4875" y="923"/>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4" name="Oval 183"/>
                  <p:cNvSpPr>
                    <a:spLocks noChangeAspect="1" noChangeArrowheads="1"/>
                  </p:cNvSpPr>
                  <p:nvPr/>
                </p:nvSpPr>
                <p:spPr bwMode="auto">
                  <a:xfrm>
                    <a:off x="4830" y="853"/>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5" name="Oval 184"/>
                  <p:cNvSpPr>
                    <a:spLocks noChangeAspect="1" noChangeArrowheads="1"/>
                  </p:cNvSpPr>
                  <p:nvPr/>
                </p:nvSpPr>
                <p:spPr bwMode="auto">
                  <a:xfrm>
                    <a:off x="4213" y="92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6" name="Oval 185"/>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7" name="Oval 186"/>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8" name="Oval 187"/>
                  <p:cNvSpPr>
                    <a:spLocks noChangeAspect="1" noChangeArrowheads="1"/>
                  </p:cNvSpPr>
                  <p:nvPr/>
                </p:nvSpPr>
                <p:spPr bwMode="auto">
                  <a:xfrm>
                    <a:off x="4715" y="5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9" name="Oval 188"/>
                  <p:cNvSpPr>
                    <a:spLocks noChangeAspect="1" noChangeArrowheads="1"/>
                  </p:cNvSpPr>
                  <p:nvPr/>
                </p:nvSpPr>
                <p:spPr bwMode="auto">
                  <a:xfrm>
                    <a:off x="4533" y="480"/>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0" name="Oval 189"/>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1" name="Oval 190"/>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5" name="Group 191"/>
                <p:cNvGrpSpPr>
                  <a:grpSpLocks noChangeAspect="1"/>
                </p:cNvGrpSpPr>
                <p:nvPr/>
              </p:nvGrpSpPr>
              <p:grpSpPr bwMode="auto">
                <a:xfrm>
                  <a:off x="3504" y="432"/>
                  <a:ext cx="1897" cy="1779"/>
                  <a:chOff x="3504" y="432"/>
                  <a:chExt cx="1897" cy="1779"/>
                </a:xfrm>
              </p:grpSpPr>
              <p:grpSp>
                <p:nvGrpSpPr>
                  <p:cNvPr id="70906" name="Group 192"/>
                  <p:cNvGrpSpPr>
                    <a:grpSpLocks noChangeAspect="1"/>
                  </p:cNvGrpSpPr>
                  <p:nvPr/>
                </p:nvGrpSpPr>
                <p:grpSpPr bwMode="auto">
                  <a:xfrm>
                    <a:off x="4075" y="432"/>
                    <a:ext cx="1075" cy="1355"/>
                    <a:chOff x="4075" y="432"/>
                    <a:chExt cx="1075" cy="1355"/>
                  </a:xfrm>
                </p:grpSpPr>
                <p:sp>
                  <p:nvSpPr>
                    <p:cNvPr id="70953" name="Oval 193"/>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4" name="Oval 194"/>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5" name="Oval 195"/>
                    <p:cNvSpPr>
                      <a:spLocks noChangeAspect="1" noChangeArrowheads="1"/>
                    </p:cNvSpPr>
                    <p:nvPr/>
                  </p:nvSpPr>
                  <p:spPr bwMode="auto">
                    <a:xfrm>
                      <a:off x="4693" y="80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6" name="Oval 196"/>
                    <p:cNvSpPr>
                      <a:spLocks noChangeAspect="1" noChangeArrowheads="1"/>
                    </p:cNvSpPr>
                    <p:nvPr/>
                  </p:nvSpPr>
                  <p:spPr bwMode="auto">
                    <a:xfrm>
                      <a:off x="4555" y="68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7" name="Oval 197"/>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8" name="Oval 198"/>
                    <p:cNvSpPr>
                      <a:spLocks noChangeAspect="1" noChangeArrowheads="1"/>
                    </p:cNvSpPr>
                    <p:nvPr/>
                  </p:nvSpPr>
                  <p:spPr bwMode="auto">
                    <a:xfrm>
                      <a:off x="4304"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9" name="Oval 199"/>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0" name="Oval 200"/>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1" name="Oval 201"/>
                    <p:cNvSpPr>
                      <a:spLocks noChangeAspect="1" noChangeArrowheads="1"/>
                    </p:cNvSpPr>
                    <p:nvPr/>
                  </p:nvSpPr>
                  <p:spPr bwMode="auto">
                    <a:xfrm>
                      <a:off x="4464"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7" name="Group 202"/>
                  <p:cNvGrpSpPr>
                    <a:grpSpLocks noChangeAspect="1"/>
                  </p:cNvGrpSpPr>
                  <p:nvPr/>
                </p:nvGrpSpPr>
                <p:grpSpPr bwMode="auto">
                  <a:xfrm>
                    <a:off x="3550" y="503"/>
                    <a:ext cx="1463" cy="1612"/>
                    <a:chOff x="3550" y="503"/>
                    <a:chExt cx="1463" cy="1612"/>
                  </a:xfrm>
                </p:grpSpPr>
                <p:sp>
                  <p:nvSpPr>
                    <p:cNvPr id="70938" name="Oval 203"/>
                    <p:cNvSpPr>
                      <a:spLocks noChangeAspect="1" noChangeArrowheads="1"/>
                    </p:cNvSpPr>
                    <p:nvPr/>
                  </p:nvSpPr>
                  <p:spPr bwMode="auto">
                    <a:xfrm>
                      <a:off x="4235" y="190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9" name="Oval 204"/>
                    <p:cNvSpPr>
                      <a:spLocks noChangeAspect="1" noChangeArrowheads="1"/>
                    </p:cNvSpPr>
                    <p:nvPr/>
                  </p:nvSpPr>
                  <p:spPr bwMode="auto">
                    <a:xfrm>
                      <a:off x="4304" y="1928"/>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0" name="Oval 205"/>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1" name="Oval 206"/>
                    <p:cNvSpPr>
                      <a:spLocks noChangeAspect="1" noChangeArrowheads="1"/>
                    </p:cNvSpPr>
                    <p:nvPr/>
                  </p:nvSpPr>
                  <p:spPr bwMode="auto">
                    <a:xfrm>
                      <a:off x="4258"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2" name="Oval 207"/>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3" name="Oval 208"/>
                    <p:cNvSpPr>
                      <a:spLocks noChangeAspect="1" noChangeArrowheads="1"/>
                    </p:cNvSpPr>
                    <p:nvPr/>
                  </p:nvSpPr>
                  <p:spPr bwMode="auto">
                    <a:xfrm>
                      <a:off x="3573" y="713"/>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4" name="Oval 209"/>
                    <p:cNvSpPr>
                      <a:spLocks noChangeAspect="1" noChangeArrowheads="1"/>
                    </p:cNvSpPr>
                    <p:nvPr/>
                  </p:nvSpPr>
                  <p:spPr bwMode="auto">
                    <a:xfrm>
                      <a:off x="4738" y="90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5" name="Oval 210"/>
                    <p:cNvSpPr>
                      <a:spLocks noChangeAspect="1" noChangeArrowheads="1"/>
                    </p:cNvSpPr>
                    <p:nvPr/>
                  </p:nvSpPr>
                  <p:spPr bwMode="auto">
                    <a:xfrm>
                      <a:off x="4921" y="9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6" name="Oval 211"/>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7" name="Oval 212"/>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8" name="Oval 213"/>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9" name="Oval 214"/>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0" name="Oval 215"/>
                    <p:cNvSpPr>
                      <a:spLocks noChangeAspect="1" noChangeArrowheads="1"/>
                    </p:cNvSpPr>
                    <p:nvPr/>
                  </p:nvSpPr>
                  <p:spPr bwMode="auto">
                    <a:xfrm>
                      <a:off x="4327"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1" name="Oval 216"/>
                    <p:cNvSpPr>
                      <a:spLocks noChangeAspect="1" noChangeArrowheads="1"/>
                    </p:cNvSpPr>
                    <p:nvPr/>
                  </p:nvSpPr>
                  <p:spPr bwMode="auto">
                    <a:xfrm>
                      <a:off x="4007" y="139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2" name="Oval 217"/>
                    <p:cNvSpPr>
                      <a:spLocks noChangeAspect="1" noChangeArrowheads="1"/>
                    </p:cNvSpPr>
                    <p:nvPr/>
                  </p:nvSpPr>
                  <p:spPr bwMode="auto">
                    <a:xfrm>
                      <a:off x="3550" y="5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8" name="Group 218"/>
                  <p:cNvGrpSpPr>
                    <a:grpSpLocks noChangeAspect="1"/>
                  </p:cNvGrpSpPr>
                  <p:nvPr/>
                </p:nvGrpSpPr>
                <p:grpSpPr bwMode="auto">
                  <a:xfrm>
                    <a:off x="3504" y="529"/>
                    <a:ext cx="1897" cy="1682"/>
                    <a:chOff x="3504" y="526"/>
                    <a:chExt cx="1897" cy="1682"/>
                  </a:xfrm>
                </p:grpSpPr>
                <p:sp>
                  <p:nvSpPr>
                    <p:cNvPr id="70909" name="Oval 219"/>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0" name="Oval 220"/>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1" name="Oval 221"/>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2" name="Oval 222"/>
                    <p:cNvSpPr>
                      <a:spLocks noChangeAspect="1" noChangeArrowheads="1"/>
                    </p:cNvSpPr>
                    <p:nvPr/>
                  </p:nvSpPr>
                  <p:spPr bwMode="auto">
                    <a:xfrm>
                      <a:off x="4281" y="1787"/>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3" name="Oval 223"/>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4" name="Oval 224"/>
                    <p:cNvSpPr>
                      <a:spLocks noChangeAspect="1" noChangeArrowheads="1"/>
                    </p:cNvSpPr>
                    <p:nvPr/>
                  </p:nvSpPr>
                  <p:spPr bwMode="auto">
                    <a:xfrm>
                      <a:off x="4075" y="204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5" name="Oval 225"/>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6" name="Oval 226"/>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7" name="Oval 227"/>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8" name="Oval 228"/>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9" name="Oval 229"/>
                    <p:cNvSpPr>
                      <a:spLocks noChangeAspect="1" noChangeArrowheads="1"/>
                    </p:cNvSpPr>
                    <p:nvPr/>
                  </p:nvSpPr>
                  <p:spPr bwMode="auto">
                    <a:xfrm>
                      <a:off x="3824" y="132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0" name="Oval 230"/>
                    <p:cNvSpPr>
                      <a:spLocks noChangeAspect="1" noChangeArrowheads="1"/>
                    </p:cNvSpPr>
                    <p:nvPr/>
                  </p:nvSpPr>
                  <p:spPr bwMode="auto">
                    <a:xfrm>
                      <a:off x="4007" y="111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1" name="Oval 231"/>
                    <p:cNvSpPr>
                      <a:spLocks noChangeAspect="1" noChangeArrowheads="1"/>
                    </p:cNvSpPr>
                    <p:nvPr/>
                  </p:nvSpPr>
                  <p:spPr bwMode="auto">
                    <a:xfrm>
                      <a:off x="4030" y="90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2" name="Oval 232"/>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3" name="Oval 233"/>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4" name="Oval 234"/>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5" name="Oval 235"/>
                    <p:cNvSpPr>
                      <a:spLocks noChangeAspect="1" noChangeArrowheads="1"/>
                    </p:cNvSpPr>
                    <p:nvPr/>
                  </p:nvSpPr>
                  <p:spPr bwMode="auto">
                    <a:xfrm>
                      <a:off x="3710" y="52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6" name="Oval 236"/>
                    <p:cNvSpPr>
                      <a:spLocks noChangeAspect="1" noChangeArrowheads="1"/>
                    </p:cNvSpPr>
                    <p:nvPr/>
                  </p:nvSpPr>
                  <p:spPr bwMode="auto">
                    <a:xfrm>
                      <a:off x="4670" y="6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7" name="Oval 237"/>
                    <p:cNvSpPr>
                      <a:spLocks noChangeAspect="1" noChangeArrowheads="1"/>
                    </p:cNvSpPr>
                    <p:nvPr/>
                  </p:nvSpPr>
                  <p:spPr bwMode="auto">
                    <a:xfrm>
                      <a:off x="4578" y="57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8" name="Oval 238"/>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9" name="Oval 239"/>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0" name="Oval 240"/>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1" name="Oval 241"/>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2" name="Oval 242"/>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3" name="Oval 243"/>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4" name="Oval 244"/>
                    <p:cNvSpPr>
                      <a:spLocks noChangeAspect="1" noChangeArrowheads="1"/>
                    </p:cNvSpPr>
                    <p:nvPr/>
                  </p:nvSpPr>
                  <p:spPr bwMode="auto">
                    <a:xfrm>
                      <a:off x="3504" y="5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5" name="Oval 245"/>
                    <p:cNvSpPr>
                      <a:spLocks noChangeAspect="1" noChangeArrowheads="1"/>
                    </p:cNvSpPr>
                    <p:nvPr/>
                  </p:nvSpPr>
                  <p:spPr bwMode="auto">
                    <a:xfrm>
                      <a:off x="4533" y="1321"/>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6" name="Oval 246"/>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7" name="Oval 247"/>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24" name="Group 248"/>
          <p:cNvGrpSpPr>
            <a:grpSpLocks noChangeAspect="1"/>
          </p:cNvGrpSpPr>
          <p:nvPr/>
        </p:nvGrpSpPr>
        <p:grpSpPr bwMode="auto">
          <a:xfrm>
            <a:off x="2005013" y="1411288"/>
            <a:ext cx="6362700" cy="5324475"/>
            <a:chOff x="3168" y="288"/>
            <a:chExt cx="2352" cy="1968"/>
          </a:xfrm>
        </p:grpSpPr>
        <p:sp>
          <p:nvSpPr>
            <p:cNvPr id="70776" name="Rectangle 24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77" name="Group 250"/>
            <p:cNvGrpSpPr>
              <a:grpSpLocks noChangeAspect="1"/>
            </p:cNvGrpSpPr>
            <p:nvPr/>
          </p:nvGrpSpPr>
          <p:grpSpPr bwMode="auto">
            <a:xfrm>
              <a:off x="3618" y="783"/>
              <a:ext cx="1623" cy="911"/>
              <a:chOff x="3618" y="783"/>
              <a:chExt cx="1623" cy="911"/>
            </a:xfrm>
          </p:grpSpPr>
          <p:sp>
            <p:nvSpPr>
              <p:cNvPr id="70881" name="Oval 251"/>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2" name="Oval 252"/>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3" name="Oval 253"/>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4" name="Oval 254"/>
              <p:cNvSpPr>
                <a:spLocks noChangeAspect="1" noChangeArrowheads="1"/>
              </p:cNvSpPr>
              <p:nvPr/>
            </p:nvSpPr>
            <p:spPr bwMode="auto">
              <a:xfrm>
                <a:off x="4121" y="12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5" name="Oval 255"/>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6" name="Oval 256"/>
              <p:cNvSpPr>
                <a:spLocks noChangeAspect="1" noChangeArrowheads="1"/>
              </p:cNvSpPr>
              <p:nvPr/>
            </p:nvSpPr>
            <p:spPr bwMode="auto">
              <a:xfrm>
                <a:off x="480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7" name="Oval 257"/>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8" name="Oval 258"/>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9" name="Oval 259"/>
              <p:cNvSpPr>
                <a:spLocks noChangeAspect="1" noChangeArrowheads="1"/>
              </p:cNvSpPr>
              <p:nvPr/>
            </p:nvSpPr>
            <p:spPr bwMode="auto">
              <a:xfrm>
                <a:off x="5218" y="94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0" name="Oval 260"/>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1" name="Oval 261"/>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2" name="Oval 262"/>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3" name="Oval 263"/>
              <p:cNvSpPr>
                <a:spLocks noChangeAspect="1" noChangeArrowheads="1"/>
              </p:cNvSpPr>
              <p:nvPr/>
            </p:nvSpPr>
            <p:spPr bwMode="auto">
              <a:xfrm>
                <a:off x="3755"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4" name="Oval 264"/>
              <p:cNvSpPr>
                <a:spLocks noChangeAspect="1" noChangeArrowheads="1"/>
              </p:cNvSpPr>
              <p:nvPr/>
            </p:nvSpPr>
            <p:spPr bwMode="auto">
              <a:xfrm>
                <a:off x="3733" y="113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5" name="Oval 265"/>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6" name="Oval 266"/>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7" name="Oval 267"/>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78" name="Group 268"/>
            <p:cNvGrpSpPr>
              <a:grpSpLocks noChangeAspect="1"/>
            </p:cNvGrpSpPr>
            <p:nvPr/>
          </p:nvGrpSpPr>
          <p:grpSpPr bwMode="auto">
            <a:xfrm>
              <a:off x="3168" y="288"/>
              <a:ext cx="2352" cy="1968"/>
              <a:chOff x="3168" y="288"/>
              <a:chExt cx="2352" cy="1968"/>
            </a:xfrm>
          </p:grpSpPr>
          <p:sp>
            <p:nvSpPr>
              <p:cNvPr id="70779" name="Rectangle 26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80" name="Group 270"/>
              <p:cNvGrpSpPr>
                <a:grpSpLocks noChangeAspect="1"/>
              </p:cNvGrpSpPr>
              <p:nvPr/>
            </p:nvGrpSpPr>
            <p:grpSpPr bwMode="auto">
              <a:xfrm>
                <a:off x="3733" y="525"/>
                <a:ext cx="1691" cy="1239"/>
                <a:chOff x="3733" y="525"/>
                <a:chExt cx="1691" cy="1239"/>
              </a:xfrm>
            </p:grpSpPr>
            <p:sp>
              <p:nvSpPr>
                <p:cNvPr id="70860" name="Oval 271"/>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1" name="Oval 272"/>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2" name="Oval 273"/>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3" name="Oval 274"/>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4" name="Oval 275"/>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5" name="Oval 276"/>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6" name="Oval 277"/>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7" name="Oval 278"/>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8" name="Oval 279"/>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9" name="Oval 280"/>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0" name="Oval 281"/>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1" name="Oval 282"/>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2" name="Oval 283"/>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3" name="Oval 284"/>
                <p:cNvSpPr>
                  <a:spLocks noChangeAspect="1" noChangeArrowheads="1"/>
                </p:cNvSpPr>
                <p:nvPr/>
              </p:nvSpPr>
              <p:spPr bwMode="auto">
                <a:xfrm>
                  <a:off x="4464" y="164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4" name="Oval 285"/>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5" name="Oval 286"/>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6" name="Oval 287"/>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7" name="Oval 288"/>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8" name="Oval 289"/>
                <p:cNvSpPr>
                  <a:spLocks noChangeAspect="1" noChangeArrowheads="1"/>
                </p:cNvSpPr>
                <p:nvPr/>
              </p:nvSpPr>
              <p:spPr bwMode="auto">
                <a:xfrm>
                  <a:off x="446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9" name="Oval 290"/>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0" name="Oval 291"/>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1" name="Group 292"/>
              <p:cNvGrpSpPr>
                <a:grpSpLocks noChangeAspect="1"/>
              </p:cNvGrpSpPr>
              <p:nvPr/>
            </p:nvGrpSpPr>
            <p:grpSpPr bwMode="auto">
              <a:xfrm>
                <a:off x="3504" y="432"/>
                <a:ext cx="1897" cy="1779"/>
                <a:chOff x="3504" y="432"/>
                <a:chExt cx="1897" cy="1779"/>
              </a:xfrm>
            </p:grpSpPr>
            <p:grpSp>
              <p:nvGrpSpPr>
                <p:cNvPr id="70782" name="Group 293"/>
                <p:cNvGrpSpPr>
                  <a:grpSpLocks noChangeAspect="1"/>
                </p:cNvGrpSpPr>
                <p:nvPr/>
              </p:nvGrpSpPr>
              <p:grpSpPr bwMode="auto">
                <a:xfrm>
                  <a:off x="3710" y="479"/>
                  <a:ext cx="1668" cy="1425"/>
                  <a:chOff x="3710" y="479"/>
                  <a:chExt cx="1668" cy="1425"/>
                </a:xfrm>
              </p:grpSpPr>
              <p:sp>
                <p:nvSpPr>
                  <p:cNvPr id="70840" name="Oval 294"/>
                  <p:cNvSpPr>
                    <a:spLocks noChangeAspect="1" noChangeArrowheads="1"/>
                  </p:cNvSpPr>
                  <p:nvPr/>
                </p:nvSpPr>
                <p:spPr bwMode="auto">
                  <a:xfrm>
                    <a:off x="375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1" name="Oval 295"/>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2" name="Oval 296"/>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3" name="Oval 297"/>
                  <p:cNvSpPr>
                    <a:spLocks noChangeAspect="1" noChangeArrowheads="1"/>
                  </p:cNvSpPr>
                  <p:nvPr/>
                </p:nvSpPr>
                <p:spPr bwMode="auto">
                  <a:xfrm>
                    <a:off x="4213" y="1694"/>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4" name="Oval 29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5" name="Oval 299"/>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6" name="Oval 300"/>
                  <p:cNvSpPr>
                    <a:spLocks noChangeAspect="1" noChangeArrowheads="1"/>
                  </p:cNvSpPr>
                  <p:nvPr/>
                </p:nvSpPr>
                <p:spPr bwMode="auto">
                  <a:xfrm>
                    <a:off x="3710" y="71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7" name="Oval 301"/>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8" name="Oval 302"/>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9" name="Oval 303"/>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0" name="Oval 304"/>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1" name="Oval 305"/>
                  <p:cNvSpPr>
                    <a:spLocks noChangeAspect="1" noChangeArrowheads="1"/>
                  </p:cNvSpPr>
                  <p:nvPr/>
                </p:nvSpPr>
                <p:spPr bwMode="auto">
                  <a:xfrm>
                    <a:off x="4875"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2" name="Oval 306"/>
                  <p:cNvSpPr>
                    <a:spLocks noChangeAspect="1" noChangeArrowheads="1"/>
                  </p:cNvSpPr>
                  <p:nvPr/>
                </p:nvSpPr>
                <p:spPr bwMode="auto">
                  <a:xfrm>
                    <a:off x="4830"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3" name="Oval 307"/>
                  <p:cNvSpPr>
                    <a:spLocks noChangeAspect="1" noChangeArrowheads="1"/>
                  </p:cNvSpPr>
                  <p:nvPr/>
                </p:nvSpPr>
                <p:spPr bwMode="auto">
                  <a:xfrm>
                    <a:off x="4213" y="92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4" name="Oval 308"/>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5" name="Oval 309"/>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6" name="Oval 310"/>
                  <p:cNvSpPr>
                    <a:spLocks noChangeAspect="1" noChangeArrowheads="1"/>
                  </p:cNvSpPr>
                  <p:nvPr/>
                </p:nvSpPr>
                <p:spPr bwMode="auto">
                  <a:xfrm>
                    <a:off x="4715"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7" name="Oval 311"/>
                  <p:cNvSpPr>
                    <a:spLocks noChangeAspect="1" noChangeArrowheads="1"/>
                  </p:cNvSpPr>
                  <p:nvPr/>
                </p:nvSpPr>
                <p:spPr bwMode="auto">
                  <a:xfrm>
                    <a:off x="4533" y="479"/>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8" name="Oval 312"/>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9" name="Oval 313"/>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3" name="Group 314"/>
                <p:cNvGrpSpPr>
                  <a:grpSpLocks noChangeAspect="1"/>
                </p:cNvGrpSpPr>
                <p:nvPr/>
              </p:nvGrpSpPr>
              <p:grpSpPr bwMode="auto">
                <a:xfrm>
                  <a:off x="3504" y="432"/>
                  <a:ext cx="1897" cy="1779"/>
                  <a:chOff x="3504" y="432"/>
                  <a:chExt cx="1897" cy="1779"/>
                </a:xfrm>
              </p:grpSpPr>
              <p:grpSp>
                <p:nvGrpSpPr>
                  <p:cNvPr id="70784" name="Group 315"/>
                  <p:cNvGrpSpPr>
                    <a:grpSpLocks noChangeAspect="1"/>
                  </p:cNvGrpSpPr>
                  <p:nvPr/>
                </p:nvGrpSpPr>
                <p:grpSpPr bwMode="auto">
                  <a:xfrm>
                    <a:off x="4075" y="432"/>
                    <a:ext cx="1075" cy="1355"/>
                    <a:chOff x="4075" y="432"/>
                    <a:chExt cx="1075" cy="1355"/>
                  </a:xfrm>
                </p:grpSpPr>
                <p:sp>
                  <p:nvSpPr>
                    <p:cNvPr id="70831" name="Oval 316"/>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2" name="Oval 317"/>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3" name="Oval 318"/>
                    <p:cNvSpPr>
                      <a:spLocks noChangeAspect="1" noChangeArrowheads="1"/>
                    </p:cNvSpPr>
                    <p:nvPr/>
                  </p:nvSpPr>
                  <p:spPr bwMode="auto">
                    <a:xfrm>
                      <a:off x="4693" y="80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4" name="Oval 319"/>
                    <p:cNvSpPr>
                      <a:spLocks noChangeAspect="1" noChangeArrowheads="1"/>
                    </p:cNvSpPr>
                    <p:nvPr/>
                  </p:nvSpPr>
                  <p:spPr bwMode="auto">
                    <a:xfrm>
                      <a:off x="4555" y="6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5" name="Oval 320"/>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6" name="Oval 321"/>
                    <p:cNvSpPr>
                      <a:spLocks noChangeAspect="1" noChangeArrowheads="1"/>
                    </p:cNvSpPr>
                    <p:nvPr/>
                  </p:nvSpPr>
                  <p:spPr bwMode="auto">
                    <a:xfrm>
                      <a:off x="4304" y="108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7" name="Oval 322"/>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8" name="Oval 323"/>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9" name="Oval 324"/>
                    <p:cNvSpPr>
                      <a:spLocks noChangeAspect="1" noChangeArrowheads="1"/>
                    </p:cNvSpPr>
                    <p:nvPr/>
                  </p:nvSpPr>
                  <p:spPr bwMode="auto">
                    <a:xfrm>
                      <a:off x="4464" y="57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5" name="Group 325"/>
                  <p:cNvGrpSpPr>
                    <a:grpSpLocks noChangeAspect="1"/>
                  </p:cNvGrpSpPr>
                  <p:nvPr/>
                </p:nvGrpSpPr>
                <p:grpSpPr bwMode="auto">
                  <a:xfrm>
                    <a:off x="3550" y="502"/>
                    <a:ext cx="1463" cy="1613"/>
                    <a:chOff x="3550" y="502"/>
                    <a:chExt cx="1463" cy="1613"/>
                  </a:xfrm>
                </p:grpSpPr>
                <p:sp>
                  <p:nvSpPr>
                    <p:cNvPr id="70816" name="Oval 326"/>
                    <p:cNvSpPr>
                      <a:spLocks noChangeAspect="1" noChangeArrowheads="1"/>
                    </p:cNvSpPr>
                    <p:nvPr/>
                  </p:nvSpPr>
                  <p:spPr bwMode="auto">
                    <a:xfrm>
                      <a:off x="4235" y="19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7" name="Oval 327"/>
                    <p:cNvSpPr>
                      <a:spLocks noChangeAspect="1" noChangeArrowheads="1"/>
                    </p:cNvSpPr>
                    <p:nvPr/>
                  </p:nvSpPr>
                  <p:spPr bwMode="auto">
                    <a:xfrm>
                      <a:off x="4304" y="19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8" name="Oval 328"/>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9" name="Oval 329"/>
                    <p:cNvSpPr>
                      <a:spLocks noChangeAspect="1" noChangeArrowheads="1"/>
                    </p:cNvSpPr>
                    <p:nvPr/>
                  </p:nvSpPr>
                  <p:spPr bwMode="auto">
                    <a:xfrm>
                      <a:off x="4258"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0" name="Oval 330"/>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1" name="Oval 331"/>
                    <p:cNvSpPr>
                      <a:spLocks noChangeAspect="1" noChangeArrowheads="1"/>
                    </p:cNvSpPr>
                    <p:nvPr/>
                  </p:nvSpPr>
                  <p:spPr bwMode="auto">
                    <a:xfrm>
                      <a:off x="3573" y="712"/>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2" name="Oval 332"/>
                    <p:cNvSpPr>
                      <a:spLocks noChangeAspect="1" noChangeArrowheads="1"/>
                    </p:cNvSpPr>
                    <p:nvPr/>
                  </p:nvSpPr>
                  <p:spPr bwMode="auto">
                    <a:xfrm>
                      <a:off x="4738"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3" name="Oval 333"/>
                    <p:cNvSpPr>
                      <a:spLocks noChangeAspect="1" noChangeArrowheads="1"/>
                    </p:cNvSpPr>
                    <p:nvPr/>
                  </p:nvSpPr>
                  <p:spPr bwMode="auto">
                    <a:xfrm>
                      <a:off x="4921"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4" name="Oval 334"/>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5" name="Oval 335"/>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6" name="Oval 336"/>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7" name="Oval 337"/>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8" name="Oval 338"/>
                    <p:cNvSpPr>
                      <a:spLocks noChangeAspect="1" noChangeArrowheads="1"/>
                    </p:cNvSpPr>
                    <p:nvPr/>
                  </p:nvSpPr>
                  <p:spPr bwMode="auto">
                    <a:xfrm>
                      <a:off x="4327"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9" name="Oval 339"/>
                    <p:cNvSpPr>
                      <a:spLocks noChangeAspect="1" noChangeArrowheads="1"/>
                    </p:cNvSpPr>
                    <p:nvPr/>
                  </p:nvSpPr>
                  <p:spPr bwMode="auto">
                    <a:xfrm>
                      <a:off x="4007" y="13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0" name="Oval 340"/>
                    <p:cNvSpPr>
                      <a:spLocks noChangeAspect="1" noChangeArrowheads="1"/>
                    </p:cNvSpPr>
                    <p:nvPr/>
                  </p:nvSpPr>
                  <p:spPr bwMode="auto">
                    <a:xfrm>
                      <a:off x="3550"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6" name="Group 341"/>
                  <p:cNvGrpSpPr>
                    <a:grpSpLocks noChangeAspect="1"/>
                  </p:cNvGrpSpPr>
                  <p:nvPr/>
                </p:nvGrpSpPr>
                <p:grpSpPr bwMode="auto">
                  <a:xfrm>
                    <a:off x="3504" y="528"/>
                    <a:ext cx="1897" cy="1683"/>
                    <a:chOff x="3504" y="525"/>
                    <a:chExt cx="1897" cy="1683"/>
                  </a:xfrm>
                </p:grpSpPr>
                <p:sp>
                  <p:nvSpPr>
                    <p:cNvPr id="70787" name="Oval 342"/>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8" name="Oval 343"/>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9" name="Oval 344"/>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0" name="Oval 345"/>
                    <p:cNvSpPr>
                      <a:spLocks noChangeAspect="1" noChangeArrowheads="1"/>
                    </p:cNvSpPr>
                    <p:nvPr/>
                  </p:nvSpPr>
                  <p:spPr bwMode="auto">
                    <a:xfrm>
                      <a:off x="4281" y="178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1" name="Oval 346"/>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2" name="Oval 347"/>
                    <p:cNvSpPr>
                      <a:spLocks noChangeAspect="1" noChangeArrowheads="1"/>
                    </p:cNvSpPr>
                    <p:nvPr/>
                  </p:nvSpPr>
                  <p:spPr bwMode="auto">
                    <a:xfrm>
                      <a:off x="4075" y="204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3" name="Oval 34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4" name="Oval 349"/>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5" name="Oval 350"/>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6" name="Oval 351"/>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7" name="Oval 352"/>
                    <p:cNvSpPr>
                      <a:spLocks noChangeAspect="1" noChangeArrowheads="1"/>
                    </p:cNvSpPr>
                    <p:nvPr/>
                  </p:nvSpPr>
                  <p:spPr bwMode="auto">
                    <a:xfrm>
                      <a:off x="382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8" name="Oval 353"/>
                    <p:cNvSpPr>
                      <a:spLocks noChangeAspect="1" noChangeArrowheads="1"/>
                    </p:cNvSpPr>
                    <p:nvPr/>
                  </p:nvSpPr>
                  <p:spPr bwMode="auto">
                    <a:xfrm>
                      <a:off x="4007" y="111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9" name="Oval 354"/>
                    <p:cNvSpPr>
                      <a:spLocks noChangeAspect="1" noChangeArrowheads="1"/>
                    </p:cNvSpPr>
                    <p:nvPr/>
                  </p:nvSpPr>
                  <p:spPr bwMode="auto">
                    <a:xfrm>
                      <a:off x="4030"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0" name="Oval 355"/>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1" name="Oval 356"/>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2" name="Oval 357"/>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3" name="Oval 358"/>
                    <p:cNvSpPr>
                      <a:spLocks noChangeAspect="1" noChangeArrowheads="1"/>
                    </p:cNvSpPr>
                    <p:nvPr/>
                  </p:nvSpPr>
                  <p:spPr bwMode="auto">
                    <a:xfrm>
                      <a:off x="3710"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4" name="Oval 359"/>
                    <p:cNvSpPr>
                      <a:spLocks noChangeAspect="1" noChangeArrowheads="1"/>
                    </p:cNvSpPr>
                    <p:nvPr/>
                  </p:nvSpPr>
                  <p:spPr bwMode="auto">
                    <a:xfrm>
                      <a:off x="4670" y="66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5" name="Oval 360"/>
                    <p:cNvSpPr>
                      <a:spLocks noChangeAspect="1" noChangeArrowheads="1"/>
                    </p:cNvSpPr>
                    <p:nvPr/>
                  </p:nvSpPr>
                  <p:spPr bwMode="auto">
                    <a:xfrm>
                      <a:off x="45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6" name="Oval 361"/>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7" name="Oval 362"/>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8" name="Oval 363"/>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9" name="Oval 364"/>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0" name="Oval 365"/>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1" name="Oval 366"/>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2" name="Oval 367"/>
                    <p:cNvSpPr>
                      <a:spLocks noChangeAspect="1" noChangeArrowheads="1"/>
                    </p:cNvSpPr>
                    <p:nvPr/>
                  </p:nvSpPr>
                  <p:spPr bwMode="auto">
                    <a:xfrm>
                      <a:off x="3504" y="59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3" name="Oval 368"/>
                    <p:cNvSpPr>
                      <a:spLocks noChangeAspect="1" noChangeArrowheads="1"/>
                    </p:cNvSpPr>
                    <p:nvPr/>
                  </p:nvSpPr>
                  <p:spPr bwMode="auto">
                    <a:xfrm>
                      <a:off x="4533" y="132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4" name="Oval 369"/>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5" name="Oval 370"/>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740" name="Group 371"/>
          <p:cNvGrpSpPr>
            <a:grpSpLocks noChangeAspect="1"/>
          </p:cNvGrpSpPr>
          <p:nvPr/>
        </p:nvGrpSpPr>
        <p:grpSpPr bwMode="auto">
          <a:xfrm>
            <a:off x="1244600" y="227013"/>
            <a:ext cx="6853238" cy="6200775"/>
            <a:chOff x="1056" y="288"/>
            <a:chExt cx="4032" cy="3648"/>
          </a:xfrm>
        </p:grpSpPr>
        <p:sp>
          <p:nvSpPr>
            <p:cNvPr id="70665" name="Oval 372"/>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6" name="Oval 373"/>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7" name="Oval 374"/>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8" name="Oval 375"/>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9" name="Oval 376"/>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0" name="Oval 377"/>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1" name="Oval 378"/>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2" name="Oval 379"/>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3" name="Oval 380"/>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4" name="Oval 381"/>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5" name="Oval 382"/>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6" name="Oval 383"/>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7" name="Oval 384"/>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8" name="Oval 385"/>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9" name="Oval 386"/>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0" name="Oval 387"/>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1" name="Oval 388"/>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2" name="Oval 389"/>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3" name="Oval 390"/>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4" name="Oval 391"/>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5" name="Oval 392"/>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6" name="Oval 393"/>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7" name="Oval 394"/>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8" name="Oval 395"/>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9" name="Oval 396"/>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0" name="Oval 397"/>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1" name="Oval 398"/>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2" name="Oval 399"/>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3" name="Oval 400"/>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4" name="Oval 401"/>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5" name="Oval 402"/>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6" name="Oval 403"/>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7" name="Oval 404"/>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8" name="Oval 405"/>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9" name="Oval 406"/>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0" name="Oval 407"/>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1" name="Oval 408"/>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2" name="Oval 409"/>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3" name="Oval 410"/>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4" name="Oval 411"/>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5" name="Oval 412"/>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6" name="Oval 413"/>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7" name="Oval 414"/>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8" name="Oval 415"/>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9" name="Oval 416"/>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0" name="Oval 417"/>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1" name="Oval 418"/>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2" name="Oval 419"/>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3" name="Oval 420"/>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4" name="Oval 421"/>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5" name="Oval 422"/>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6" name="Oval 423"/>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7" name="Oval 424"/>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8" name="Oval 425"/>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9" name="Oval 426"/>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0" name="Oval 427"/>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1" name="Oval 428"/>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2" name="Oval 429"/>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3" name="Oval 430"/>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4" name="Oval 431"/>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5" name="Oval 432"/>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6" name="Oval 433"/>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7" name="Oval 434"/>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8" name="Oval 435"/>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9" name="Oval 436"/>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0" name="Oval 437"/>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1" name="Oval 438"/>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2" name="Oval 439"/>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3" name="Oval 440"/>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4" name="Oval 441"/>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5" name="Oval 442"/>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6" name="Oval 443"/>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7" name="Oval 444"/>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8" name="Oval 445"/>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9" name="Oval 446"/>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0" name="Oval 447"/>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1" name="Oval 448"/>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2" name="Oval 449"/>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3" name="Oval 450"/>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4" name="Oval 451"/>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5" name="Oval 452"/>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6" name="Oval 453"/>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7" name="Oval 454"/>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8" name="Oval 455"/>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9" name="Oval 456"/>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0" name="Oval 457"/>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1" name="Oval 458"/>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2" name="Oval 459"/>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3" name="Oval 460"/>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4" name="Oval 461"/>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5" name="Oval 462"/>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6" name="Oval 463"/>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7" name="Oval 464"/>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8" name="Oval 465"/>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9" name="Oval 466"/>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0" name="Oval 467"/>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1" name="Oval 468"/>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2" name="Oval 469"/>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3" name="Oval 470"/>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4" name="Oval 471"/>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5" name="Oval 472"/>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6" name="Oval 473"/>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7" name="Oval 474"/>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8" name="Oval 475"/>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9" name="Oval 476"/>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0" name="Oval 477"/>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1" name="Oval 478"/>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2" name="Oval 479"/>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3" name="Oval 480"/>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4" name="Oval 481"/>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5" name="Oval 482"/>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973" name="TextBox 972"/>
          <p:cNvSpPr txBox="1">
            <a:spLocks noChangeArrowheads="1"/>
          </p:cNvSpPr>
          <p:nvPr/>
        </p:nvSpPr>
        <p:spPr bwMode="auto">
          <a:xfrm>
            <a:off x="533400" y="4648200"/>
            <a:ext cx="2819400" cy="1200150"/>
          </a:xfrm>
          <a:prstGeom prst="rect">
            <a:avLst/>
          </a:prstGeom>
          <a:noFill/>
          <a:ln w="9525">
            <a:noFill/>
            <a:miter lim="800000"/>
            <a:headEnd/>
            <a:tailEnd/>
          </a:ln>
        </p:spPr>
        <p:txBody>
          <a:bodyPr>
            <a:spAutoFit/>
          </a:bodyPr>
          <a:lstStyle/>
          <a:p>
            <a:pPr>
              <a:defRPr/>
            </a:pPr>
            <a:r>
              <a:rPr lang="en-US" sz="2400" kern="0">
                <a:solidFill>
                  <a:srgbClr val="000000"/>
                </a:solidFill>
                <a:latin typeface="Arial" pitchFamily="34" charset="0"/>
              </a:rPr>
              <a:t>Each point is a local descriptor, e.g. SIFT vector. </a:t>
            </a:r>
          </a:p>
        </p:txBody>
      </p:sp>
    </p:spTree>
    <p:extLst>
      <p:ext uri="{BB962C8B-B14F-4D97-AF65-F5344CB8AC3E}">
        <p14:creationId xmlns:p14="http://schemas.microsoft.com/office/powerpoint/2010/main" val="2461127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272" fill="hold" nodeType="afterEffect">
                                  <p:stCondLst>
                                    <p:cond delay="0"/>
                                  </p:stCondLst>
                                  <p:childTnLst>
                                    <p:anim calcmode="lin" valueType="num">
                                      <p:cBhvr>
                                        <p:cTn id="6" dur="500"/>
                                        <p:tgtEl>
                                          <p:spTgt spid="4"/>
                                        </p:tgtEl>
                                        <p:attrNameLst>
                                          <p:attrName>ppt_w</p:attrName>
                                        </p:attrNameLst>
                                      </p:cBhvr>
                                      <p:tavLst>
                                        <p:tav tm="0">
                                          <p:val>
                                            <p:strVal val="ppt_w"/>
                                          </p:val>
                                        </p:tav>
                                        <p:tav tm="100000">
                                          <p:val>
                                            <p:strVal val="4/3*ppt_w"/>
                                          </p:val>
                                        </p:tav>
                                      </p:tavLst>
                                    </p:anim>
                                    <p:anim calcmode="lin" valueType="num">
                                      <p:cBhvr>
                                        <p:cTn id="7" dur="500"/>
                                        <p:tgtEl>
                                          <p:spTgt spid="4"/>
                                        </p:tgtEl>
                                        <p:attrNameLst>
                                          <p:attrName>ppt_h</p:attrName>
                                        </p:attrNameLst>
                                      </p:cBhvr>
                                      <p:tavLst>
                                        <p:tav tm="0">
                                          <p:val>
                                            <p:strVal val="ppt_h"/>
                                          </p:val>
                                        </p:tav>
                                        <p:tav tm="100000">
                                          <p:val>
                                            <p:strVal val="4/3*ppt_h"/>
                                          </p:val>
                                        </p:tav>
                                      </p:tavLst>
                                    </p:anim>
                                    <p:set>
                                      <p:cBhvr>
                                        <p:cTn id="8" dur="1" fill="hold">
                                          <p:stCondLst>
                                            <p:cond delay="499"/>
                                          </p:stCondLst>
                                        </p:cTn>
                                        <p:tgtEl>
                                          <p:spTgt spid="4"/>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500" fill="hold"/>
                                        <p:tgtEl>
                                          <p:spTgt spid="4"/>
                                        </p:tgtEl>
                                        <p:attrNameLst>
                                          <p:attrName>ppt_x</p:attrName>
                                          <p:attrName>ppt_y</p:attrName>
                                        </p:attrNameLst>
                                      </p:cBhvr>
                                      <p:rCtr x="-5208" y="0"/>
                                    </p:animMotion>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nodeType="afterGroup">
                            <p:stCondLst>
                              <p:cond delay="500"/>
                            </p:stCondLst>
                            <p:childTnLst>
                              <p:par>
                                <p:cTn id="15" presetID="23" presetClass="exit" presetSubtype="272" fill="hold" nodeType="afterEffect">
                                  <p:stCondLst>
                                    <p:cond delay="0"/>
                                  </p:stCondLst>
                                  <p:childTnLst>
                                    <p:anim calcmode="lin" valueType="num">
                                      <p:cBhvr>
                                        <p:cTn id="16" dur="500"/>
                                        <p:tgtEl>
                                          <p:spTgt spid="14"/>
                                        </p:tgtEl>
                                        <p:attrNameLst>
                                          <p:attrName>ppt_w</p:attrName>
                                        </p:attrNameLst>
                                      </p:cBhvr>
                                      <p:tavLst>
                                        <p:tav tm="0">
                                          <p:val>
                                            <p:strVal val="ppt_w"/>
                                          </p:val>
                                        </p:tav>
                                        <p:tav tm="100000">
                                          <p:val>
                                            <p:strVal val="4/3*ppt_w"/>
                                          </p:val>
                                        </p:tav>
                                      </p:tavLst>
                                    </p:anim>
                                    <p:anim calcmode="lin" valueType="num">
                                      <p:cBhvr>
                                        <p:cTn id="17" dur="500"/>
                                        <p:tgtEl>
                                          <p:spTgt spid="14"/>
                                        </p:tgtEl>
                                        <p:attrNameLst>
                                          <p:attrName>ppt_h</p:attrName>
                                        </p:attrNameLst>
                                      </p:cBhvr>
                                      <p:tavLst>
                                        <p:tav tm="0">
                                          <p:val>
                                            <p:strVal val="ppt_h"/>
                                          </p:val>
                                        </p:tav>
                                        <p:tav tm="100000">
                                          <p:val>
                                            <p:strVal val="4/3*ppt_h"/>
                                          </p:val>
                                        </p:tav>
                                      </p:tavLst>
                                    </p:anim>
                                    <p:set>
                                      <p:cBhvr>
                                        <p:cTn id="18" dur="1" fill="hold">
                                          <p:stCondLst>
                                            <p:cond delay="499"/>
                                          </p:stCondLst>
                                        </p:cTn>
                                        <p:tgtEl>
                                          <p:spTgt spid="14"/>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500" fill="hold"/>
                                        <p:tgtEl>
                                          <p:spTgt spid="14"/>
                                        </p:tgtEl>
                                        <p:attrNameLst>
                                          <p:attrName>ppt_x</p:attrName>
                                          <p:attrName>ppt_y</p:attrName>
                                        </p:attrNameLst>
                                      </p:cBhvr>
                                      <p:rCtr x="-3750" y="0"/>
                                    </p:animMotion>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nodeType="afterGroup">
                            <p:stCondLst>
                              <p:cond delay="1000"/>
                            </p:stCondLst>
                            <p:childTnLst>
                              <p:par>
                                <p:cTn id="25" presetID="23" presetClass="exit" presetSubtype="272" fill="hold" nodeType="afterEffect">
                                  <p:stCondLst>
                                    <p:cond delay="0"/>
                                  </p:stCondLst>
                                  <p:childTnLst>
                                    <p:anim calcmode="lin" valueType="num">
                                      <p:cBhvr>
                                        <p:cTn id="26" dur="500"/>
                                        <p:tgtEl>
                                          <p:spTgt spid="24"/>
                                        </p:tgtEl>
                                        <p:attrNameLst>
                                          <p:attrName>ppt_w</p:attrName>
                                        </p:attrNameLst>
                                      </p:cBhvr>
                                      <p:tavLst>
                                        <p:tav tm="0">
                                          <p:val>
                                            <p:strVal val="ppt_w"/>
                                          </p:val>
                                        </p:tav>
                                        <p:tav tm="100000">
                                          <p:val>
                                            <p:strVal val="4/3*ppt_w"/>
                                          </p:val>
                                        </p:tav>
                                      </p:tavLst>
                                    </p:anim>
                                    <p:anim calcmode="lin" valueType="num">
                                      <p:cBhvr>
                                        <p:cTn id="27" dur="500"/>
                                        <p:tgtEl>
                                          <p:spTgt spid="24"/>
                                        </p:tgtEl>
                                        <p:attrNameLst>
                                          <p:attrName>ppt_h</p:attrName>
                                        </p:attrNameLst>
                                      </p:cBhvr>
                                      <p:tavLst>
                                        <p:tav tm="0">
                                          <p:val>
                                            <p:strVal val="ppt_h"/>
                                          </p:val>
                                        </p:tav>
                                        <p:tav tm="100000">
                                          <p:val>
                                            <p:strVal val="4/3*ppt_h"/>
                                          </p:val>
                                        </p:tav>
                                      </p:tavLst>
                                    </p:anim>
                                    <p:set>
                                      <p:cBhvr>
                                        <p:cTn id="28" dur="1" fill="hold">
                                          <p:stCondLst>
                                            <p:cond delay="499"/>
                                          </p:stCondLst>
                                        </p:cTn>
                                        <p:tgtEl>
                                          <p:spTgt spid="24"/>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500" fill="hold"/>
                                        <p:tgtEl>
                                          <p:spTgt spid="24"/>
                                        </p:tgtEl>
                                        <p:attrNameLst>
                                          <p:attrName>ppt_x</p:attrName>
                                          <p:attrName>ppt_y</p:attrName>
                                        </p:attrNameLst>
                                      </p:cBhvr>
                                      <p:rCtr x="-5833" y="0"/>
                                    </p:animMotion>
                                  </p:childTnLst>
                                </p:cTn>
                              </p:par>
                            </p:childTnLst>
                          </p:cTn>
                        </p:par>
                        <p:par>
                          <p:cTn id="31" fill="hold" nodeType="afterGroup">
                            <p:stCondLst>
                              <p:cond delay="1500"/>
                            </p:stCondLst>
                            <p:childTnLst>
                              <p:par>
                                <p:cTn id="32" presetID="1" presetClass="entr" presetSubtype="0" fill="hold" nodeType="afterEffect">
                                  <p:stCondLst>
                                    <p:cond delay="0"/>
                                  </p:stCondLst>
                                  <p:childTnLst>
                                    <p:set>
                                      <p:cBhvr>
                                        <p:cTn id="33" dur="1" fill="hold">
                                          <p:stCondLst>
                                            <p:cond delay="0"/>
                                          </p:stCondLst>
                                        </p:cTn>
                                        <p:tgtEl>
                                          <p:spTgt spid="74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sp>
        <p:nvSpPr>
          <p:cNvPr id="71683" name="Content Placeholder 2"/>
          <p:cNvSpPr>
            <a:spLocks noGrp="1"/>
          </p:cNvSpPr>
          <p:nvPr>
            <p:ph idx="1"/>
          </p:nvPr>
        </p:nvSpPr>
        <p:spPr/>
        <p:txBody>
          <a:bodyPr/>
          <a:lstStyle/>
          <a:p>
            <a:endParaRPr lang="en-US" smtClean="0"/>
          </a:p>
        </p:txBody>
      </p:sp>
      <p:grpSp>
        <p:nvGrpSpPr>
          <p:cNvPr id="71684" name="Group 35"/>
          <p:cNvGrpSpPr>
            <a:grpSpLocks noChangeAspect="1"/>
          </p:cNvGrpSpPr>
          <p:nvPr/>
        </p:nvGrpSpPr>
        <p:grpSpPr bwMode="auto">
          <a:xfrm>
            <a:off x="1244600" y="227013"/>
            <a:ext cx="6853238" cy="6200775"/>
            <a:chOff x="1056" y="288"/>
            <a:chExt cx="4032" cy="3648"/>
          </a:xfrm>
        </p:grpSpPr>
        <p:sp>
          <p:nvSpPr>
            <p:cNvPr id="71692" name="Oval 36"/>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3" name="Oval 37"/>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4" name="Oval 38"/>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5" name="Oval 39"/>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6" name="Oval 40"/>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7" name="Oval 41"/>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8" name="Oval 42"/>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9" name="Oval 43"/>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0" name="Oval 44"/>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1" name="Oval 45"/>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2" name="Oval 46"/>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3" name="Oval 47"/>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4" name="Oval 48"/>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5" name="Oval 49"/>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6" name="Oval 50"/>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7" name="Oval 51"/>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8" name="Oval 52"/>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9" name="Oval 53"/>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0" name="Oval 54"/>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1" name="Oval 55"/>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2" name="Oval 56"/>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3" name="Oval 57"/>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4" name="Oval 58"/>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5" name="Oval 59"/>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6" name="Oval 60"/>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7" name="Oval 61"/>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8" name="Oval 62"/>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9" name="Oval 63"/>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0" name="Oval 64"/>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1" name="Oval 65"/>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2" name="Oval 66"/>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3" name="Oval 67"/>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4" name="Oval 68"/>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5" name="Oval 69"/>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6" name="Oval 70"/>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7" name="Oval 71"/>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8" name="Oval 72"/>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9" name="Oval 73"/>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0" name="Oval 74"/>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1" name="Oval 75"/>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2" name="Oval 76"/>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3" name="Oval 77"/>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4" name="Oval 78"/>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5" name="Oval 79"/>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6" name="Oval 80"/>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7" name="Oval 81"/>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8" name="Oval 82"/>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9" name="Oval 83"/>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0" name="Oval 84"/>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1" name="Oval 85"/>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2" name="Oval 86"/>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3" name="Oval 87"/>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4" name="Oval 88"/>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5" name="Oval 89"/>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6" name="Oval 90"/>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7" name="Oval 91"/>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8" name="Oval 92"/>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9" name="Oval 93"/>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0" name="Oval 94"/>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1" name="Oval 95"/>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2" name="Oval 96"/>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3" name="Oval 97"/>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4" name="Oval 98"/>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5" name="Oval 99"/>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6" name="Oval 100"/>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7" name="Oval 101"/>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8" name="Oval 102"/>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9" name="Oval 103"/>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0" name="Oval 104"/>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1" name="Oval 105"/>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2" name="Oval 106"/>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3" name="Oval 107"/>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4" name="Oval 108"/>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5" name="Oval 109"/>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6" name="Oval 110"/>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7" name="Oval 111"/>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8" name="Oval 112"/>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9" name="Oval 113"/>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0" name="Oval 114"/>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1" name="Oval 115"/>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2" name="Oval 116"/>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3" name="Oval 117"/>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4" name="Oval 118"/>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5" name="Oval 119"/>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6" name="Oval 120"/>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7" name="Oval 121"/>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8" name="Oval 122"/>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9" name="Oval 123"/>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0" name="Oval 124"/>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1" name="Oval 125"/>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2" name="Oval 126"/>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3" name="Oval 127"/>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4" name="Oval 128"/>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5" name="Oval 129"/>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6" name="Oval 130"/>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7" name="Oval 131"/>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8" name="Oval 132"/>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9" name="Oval 133"/>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0" name="Oval 134"/>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1" name="Oval 135"/>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2" name="Oval 136"/>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3" name="Oval 137"/>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4" name="Oval 138"/>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5" name="Oval 139"/>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6" name="Oval 140"/>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7" name="Oval 141"/>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8" name="Oval 142"/>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9" name="Oval 143"/>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0" name="Oval 144"/>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1" name="Oval 145"/>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2" name="Oval 146"/>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147"/>
          <p:cNvGrpSpPr>
            <a:grpSpLocks noChangeAspect="1"/>
          </p:cNvGrpSpPr>
          <p:nvPr/>
        </p:nvGrpSpPr>
        <p:grpSpPr bwMode="auto">
          <a:xfrm>
            <a:off x="1652588" y="390525"/>
            <a:ext cx="5384800" cy="4486275"/>
            <a:chOff x="864" y="192"/>
            <a:chExt cx="3168" cy="2640"/>
          </a:xfrm>
        </p:grpSpPr>
        <p:sp>
          <p:nvSpPr>
            <p:cNvPr id="241" name="Line 148"/>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2" name="Line 149"/>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3" name="Line 150"/>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244" name="AutoShape 160"/>
          <p:cNvSpPr>
            <a:spLocks noChangeAspect="1" noChangeArrowheads="1"/>
          </p:cNvSpPr>
          <p:nvPr/>
        </p:nvSpPr>
        <p:spPr bwMode="auto">
          <a:xfrm>
            <a:off x="3995738" y="4257675"/>
            <a:ext cx="406400" cy="407988"/>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5" name="AutoShape 161"/>
          <p:cNvSpPr>
            <a:spLocks noChangeAspect="1" noChangeArrowheads="1"/>
          </p:cNvSpPr>
          <p:nvPr/>
        </p:nvSpPr>
        <p:spPr bwMode="auto">
          <a:xfrm>
            <a:off x="5724525" y="1808163"/>
            <a:ext cx="406400"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6" name="AutoShape 162"/>
          <p:cNvSpPr>
            <a:spLocks noChangeAspect="1" noChangeArrowheads="1"/>
          </p:cNvSpPr>
          <p:nvPr/>
        </p:nvSpPr>
        <p:spPr bwMode="auto">
          <a:xfrm>
            <a:off x="2771775" y="1773238"/>
            <a:ext cx="407988"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Tree>
    <p:extLst>
      <p:ext uri="{BB962C8B-B14F-4D97-AF65-F5344CB8AC3E}">
        <p14:creationId xmlns:p14="http://schemas.microsoft.com/office/powerpoint/2010/main" val="166938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dissolve">
                                      <p:cBhvr>
                                        <p:cTn id="7" dur="500"/>
                                        <p:tgtEl>
                                          <p:spTgt spid="2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dissolve">
                                      <p:cBhvr>
                                        <p:cTn id="10" dur="500"/>
                                        <p:tgtEl>
                                          <p:spTgt spid="2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dissolve">
                                      <p:cBhvr>
                                        <p:cTn id="13" dur="500"/>
                                        <p:tgtEl>
                                          <p:spTgt spid="246"/>
                                        </p:tgtEl>
                                      </p:cBhvr>
                                    </p:animEffect>
                                  </p:childTnLst>
                                </p:cTn>
                              </p:par>
                              <p:par>
                                <p:cTn id="14"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15" dur="500" fill="hold"/>
                                        <p:tgtEl>
                                          <p:spTgt spid="244"/>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2.77778E-6 5.92593E-6 L -0.13003 -0.05231 " pathEditMode="relative" ptsTypes="AA">
                                      <p:cBhvr>
                                        <p:cTn id="17" dur="500" fill="hold"/>
                                        <p:tgtEl>
                                          <p:spTgt spid="246"/>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1.73472E-18 -1.11111E-6 L 0.03941 0.15764 " pathEditMode="relative" ptsTypes="AA">
                                      <p:cBhvr>
                                        <p:cTn id="19" dur="500" fill="hold"/>
                                        <p:tgtEl>
                                          <p:spTgt spid="245"/>
                                        </p:tgtEl>
                                        <p:attrNameLst>
                                          <p:attrName>ppt_x</p:attrName>
                                          <p:attrName>ppt_y</p:attrName>
                                        </p:attrNameLst>
                                      </p:cBhvr>
                                    </p:animMotion>
                                  </p:childTnLst>
                                </p:cTn>
                              </p:par>
                            </p:childTnLst>
                          </p:cTn>
                        </p:par>
                        <p:par>
                          <p:cTn id="20" fill="hold" nodeType="afterGroup">
                            <p:stCondLst>
                              <p:cond delay="500"/>
                            </p:stCondLst>
                            <p:childTnLst>
                              <p:par>
                                <p:cTn id="21" presetID="16" presetClass="entr" presetSubtype="26" fill="hold" nodeType="afterEffect">
                                  <p:stCondLst>
                                    <p:cond delay="0"/>
                                  </p:stCondLst>
                                  <p:iterate type="lt">
                                    <p:tmPct val="0"/>
                                  </p:iterate>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4" grpId="1" animBg="1"/>
      <p:bldP spid="245" grpId="0" animBg="1"/>
      <p:bldP spid="245" grpId="1" animBg="1"/>
      <p:bldP spid="246" grpId="0" animBg="1"/>
      <p:bldP spid="24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dirty="0" smtClean="0"/>
              <a:t>Visual words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a:spcBef>
                <a:spcPct val="0"/>
              </a:spcBef>
            </a:pPr>
            <a:r>
              <a:rPr lang="en-US" sz="2800" dirty="0">
                <a:solidFill>
                  <a:srgbClr val="000000"/>
                </a:solidFill>
              </a:rPr>
              <a:t>Map high-dimensional descriptors to tokens/words by quantizing the feature space</a:t>
            </a:r>
          </a:p>
          <a:p>
            <a:pPr>
              <a:spcBef>
                <a:spcPct val="0"/>
              </a:spcBef>
            </a:pPr>
            <a:endParaRPr lang="en-US" sz="2800" dirty="0">
              <a:solidFill>
                <a:srgbClr val="000000"/>
              </a:solidFill>
            </a:endParaRP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5" name="Rectangle 14"/>
          <p:cNvSpPr/>
          <p:nvPr/>
        </p:nvSpPr>
        <p:spPr bwMode="auto">
          <a:xfrm rot="4100336">
            <a:off x="1625695"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20" name="TextBox 19"/>
          <p:cNvSpPr txBox="1"/>
          <p:nvPr/>
        </p:nvSpPr>
        <p:spPr>
          <a:xfrm>
            <a:off x="3657600" y="5112603"/>
            <a:ext cx="2362200" cy="707886"/>
          </a:xfrm>
          <a:prstGeom prst="rect">
            <a:avLst/>
          </a:prstGeom>
          <a:noFill/>
        </p:spPr>
        <p:txBody>
          <a:bodyPr wrap="square" rtlCol="0">
            <a:spAutoFit/>
          </a:bodyPr>
          <a:lstStyle/>
          <a:p>
            <a:pPr algn="ctr"/>
            <a:r>
              <a:rPr lang="en-US" sz="2000" dirty="0" smtClean="0">
                <a:solidFill>
                  <a:srgbClr val="000000"/>
                </a:solidFill>
              </a:rPr>
              <a:t>Descriptor’s feature space</a:t>
            </a:r>
            <a:endParaRPr lang="en-US" sz="2000" dirty="0">
              <a:solidFill>
                <a:srgbClr val="000000"/>
              </a:solidFill>
            </a:endParaRPr>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Curved Connector 33"/>
          <p:cNvCxnSpPr>
            <a:endCxn id="58" idx="3"/>
          </p:cNvCxnSpPr>
          <p:nvPr/>
        </p:nvCxnSpPr>
        <p:spPr bwMode="auto">
          <a:xfrm>
            <a:off x="1674405" y="3405913"/>
            <a:ext cx="2421667" cy="340145"/>
          </a:xfrm>
          <a:prstGeom prst="curvedConnector4">
            <a:avLst>
              <a:gd name="adj1" fmla="val 49931"/>
              <a:gd name="adj2" fmla="val 167207"/>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p:nvPr/>
        </p:nvCxnSpPr>
        <p:spPr bwMode="auto">
          <a:xfrm flipV="1">
            <a:off x="2371112" y="3978211"/>
            <a:ext cx="2176577" cy="599523"/>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nvGrpSpPr>
          <p:cNvPr id="45" name="Group 62"/>
          <p:cNvGrpSpPr>
            <a:grpSpLocks noChangeAspect="1"/>
          </p:cNvGrpSpPr>
          <p:nvPr/>
        </p:nvGrpSpPr>
        <p:grpSpPr bwMode="auto">
          <a:xfrm>
            <a:off x="3660677" y="2230034"/>
            <a:ext cx="2011471" cy="2526499"/>
            <a:chOff x="1244596" y="-2173065"/>
            <a:chExt cx="6853224" cy="8600841"/>
          </a:xfrm>
        </p:grpSpPr>
        <p:grpSp>
          <p:nvGrpSpPr>
            <p:cNvPr id="46" name="Group 35"/>
            <p:cNvGrpSpPr>
              <a:grpSpLocks noChangeAspect="1"/>
            </p:cNvGrpSpPr>
            <p:nvPr/>
          </p:nvGrpSpPr>
          <p:grpSpPr bwMode="auto">
            <a:xfrm>
              <a:off x="1244609" y="-2173054"/>
              <a:ext cx="6853261" cy="8600791"/>
              <a:chOff x="1056" y="-1124"/>
              <a:chExt cx="4032" cy="5060"/>
            </a:xfrm>
          </p:grpSpPr>
          <p:sp>
            <p:nvSpPr>
              <p:cNvPr id="56" name="Oval 36"/>
              <p:cNvSpPr>
                <a:spLocks noChangeAspect="1" noChangeArrowheads="1"/>
              </p:cNvSpPr>
              <p:nvPr/>
            </p:nvSpPr>
            <p:spPr bwMode="auto">
              <a:xfrm>
                <a:off x="1825"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7" name="Oval 37"/>
              <p:cNvSpPr>
                <a:spLocks noChangeAspect="1" noChangeArrowheads="1"/>
              </p:cNvSpPr>
              <p:nvPr/>
            </p:nvSpPr>
            <p:spPr bwMode="auto">
              <a:xfrm>
                <a:off x="1584"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8" name="Oval 38"/>
              <p:cNvSpPr>
                <a:spLocks noChangeAspect="1" noChangeArrowheads="1"/>
              </p:cNvSpPr>
              <p:nvPr/>
            </p:nvSpPr>
            <p:spPr bwMode="auto">
              <a:xfrm>
                <a:off x="192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9" name="Oval 39"/>
              <p:cNvSpPr>
                <a:spLocks noChangeAspect="1" noChangeArrowheads="1"/>
              </p:cNvSpPr>
              <p:nvPr/>
            </p:nvSpPr>
            <p:spPr bwMode="auto">
              <a:xfrm>
                <a:off x="2014"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0" name="Oval 40"/>
              <p:cNvSpPr>
                <a:spLocks noChangeAspect="1" noChangeArrowheads="1"/>
              </p:cNvSpPr>
              <p:nvPr/>
            </p:nvSpPr>
            <p:spPr bwMode="auto">
              <a:xfrm>
                <a:off x="1922"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1" name="Oval 41"/>
              <p:cNvSpPr>
                <a:spLocks noChangeAspect="1" noChangeArrowheads="1"/>
              </p:cNvSpPr>
              <p:nvPr/>
            </p:nvSpPr>
            <p:spPr bwMode="auto">
              <a:xfrm>
                <a:off x="1538" y="10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2" name="Oval 42"/>
              <p:cNvSpPr>
                <a:spLocks noChangeAspect="1" noChangeArrowheads="1"/>
              </p:cNvSpPr>
              <p:nvPr/>
            </p:nvSpPr>
            <p:spPr bwMode="auto">
              <a:xfrm>
                <a:off x="1825"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3" name="Oval 43"/>
              <p:cNvSpPr>
                <a:spLocks noChangeAspect="1" noChangeArrowheads="1"/>
              </p:cNvSpPr>
              <p:nvPr/>
            </p:nvSpPr>
            <p:spPr bwMode="auto">
              <a:xfrm>
                <a:off x="2593" y="331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4" name="Oval 44"/>
              <p:cNvSpPr>
                <a:spLocks noChangeAspect="1" noChangeArrowheads="1"/>
              </p:cNvSpPr>
              <p:nvPr/>
            </p:nvSpPr>
            <p:spPr bwMode="auto">
              <a:xfrm>
                <a:off x="2450" y="34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5" name="Oval 45"/>
              <p:cNvSpPr>
                <a:spLocks noChangeAspect="1" noChangeArrowheads="1"/>
              </p:cNvSpPr>
              <p:nvPr/>
            </p:nvSpPr>
            <p:spPr bwMode="auto">
              <a:xfrm>
                <a:off x="2736" y="335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6" name="Oval 46"/>
              <p:cNvSpPr>
                <a:spLocks noChangeAspect="1" noChangeArrowheads="1"/>
              </p:cNvSpPr>
              <p:nvPr/>
            </p:nvSpPr>
            <p:spPr bwMode="auto">
              <a:xfrm>
                <a:off x="2782"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7" name="Oval 47"/>
              <p:cNvSpPr>
                <a:spLocks noChangeAspect="1" noChangeArrowheads="1"/>
              </p:cNvSpPr>
              <p:nvPr/>
            </p:nvSpPr>
            <p:spPr bwMode="auto">
              <a:xfrm>
                <a:off x="2691" y="307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8" name="Oval 48"/>
              <p:cNvSpPr>
                <a:spLocks noChangeAspect="1" noChangeArrowheads="1"/>
              </p:cNvSpPr>
              <p:nvPr/>
            </p:nvSpPr>
            <p:spPr bwMode="auto">
              <a:xfrm>
                <a:off x="2834"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9" name="Oval 49"/>
              <p:cNvSpPr>
                <a:spLocks noChangeAspect="1" noChangeArrowheads="1"/>
              </p:cNvSpPr>
              <p:nvPr/>
            </p:nvSpPr>
            <p:spPr bwMode="auto">
              <a:xfrm>
                <a:off x="3023"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0" name="Oval 50"/>
              <p:cNvSpPr>
                <a:spLocks noChangeAspect="1" noChangeArrowheads="1"/>
              </p:cNvSpPr>
              <p:nvPr/>
            </p:nvSpPr>
            <p:spPr bwMode="auto">
              <a:xfrm>
                <a:off x="2691"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1" name="Oval 51"/>
              <p:cNvSpPr>
                <a:spLocks noChangeAspect="1" noChangeArrowheads="1"/>
              </p:cNvSpPr>
              <p:nvPr/>
            </p:nvSpPr>
            <p:spPr bwMode="auto">
              <a:xfrm>
                <a:off x="273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2" name="Oval 52"/>
              <p:cNvSpPr>
                <a:spLocks noChangeAspect="1" noChangeArrowheads="1"/>
              </p:cNvSpPr>
              <p:nvPr/>
            </p:nvSpPr>
            <p:spPr bwMode="auto">
              <a:xfrm>
                <a:off x="3310"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3"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4" name="Oval 54"/>
              <p:cNvSpPr>
                <a:spLocks noChangeAspect="1" noChangeArrowheads="1"/>
              </p:cNvSpPr>
              <p:nvPr/>
            </p:nvSpPr>
            <p:spPr bwMode="auto">
              <a:xfrm>
                <a:off x="3694" y="302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5" name="Oval 55"/>
              <p:cNvSpPr>
                <a:spLocks noChangeAspect="1" noChangeArrowheads="1"/>
              </p:cNvSpPr>
              <p:nvPr/>
            </p:nvSpPr>
            <p:spPr bwMode="auto">
              <a:xfrm>
                <a:off x="2736" y="36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6"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7"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8" name="Oval 58"/>
              <p:cNvSpPr>
                <a:spLocks noChangeAspect="1" noChangeArrowheads="1"/>
              </p:cNvSpPr>
              <p:nvPr/>
            </p:nvSpPr>
            <p:spPr bwMode="auto">
              <a:xfrm>
                <a:off x="2593"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9" name="Oval 59"/>
              <p:cNvSpPr>
                <a:spLocks noChangeAspect="1" noChangeArrowheads="1"/>
              </p:cNvSpPr>
              <p:nvPr/>
            </p:nvSpPr>
            <p:spPr bwMode="auto">
              <a:xfrm>
                <a:off x="4033" y="297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0"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1" name="Oval 61"/>
              <p:cNvSpPr>
                <a:spLocks noChangeAspect="1" noChangeArrowheads="1"/>
              </p:cNvSpPr>
              <p:nvPr/>
            </p:nvSpPr>
            <p:spPr bwMode="auto">
              <a:xfrm>
                <a:off x="4079"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2" name="Oval 62"/>
              <p:cNvSpPr>
                <a:spLocks noChangeAspect="1" noChangeArrowheads="1"/>
              </p:cNvSpPr>
              <p:nvPr/>
            </p:nvSpPr>
            <p:spPr bwMode="auto">
              <a:xfrm>
                <a:off x="374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3" name="Oval 63"/>
              <p:cNvSpPr>
                <a:spLocks noChangeAspect="1" noChangeArrowheads="1"/>
              </p:cNvSpPr>
              <p:nvPr/>
            </p:nvSpPr>
            <p:spPr bwMode="auto">
              <a:xfrm>
                <a:off x="2834"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4" name="Oval 64"/>
              <p:cNvSpPr>
                <a:spLocks noChangeAspect="1" noChangeArrowheads="1"/>
              </p:cNvSpPr>
              <p:nvPr/>
            </p:nvSpPr>
            <p:spPr bwMode="auto">
              <a:xfrm>
                <a:off x="2639"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5" name="Oval 65"/>
              <p:cNvSpPr>
                <a:spLocks noChangeAspect="1" noChangeArrowheads="1"/>
              </p:cNvSpPr>
              <p:nvPr/>
            </p:nvSpPr>
            <p:spPr bwMode="auto">
              <a:xfrm>
                <a:off x="2014"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6" name="Oval 66"/>
              <p:cNvSpPr>
                <a:spLocks noChangeAspect="1" noChangeArrowheads="1"/>
              </p:cNvSpPr>
              <p:nvPr/>
            </p:nvSpPr>
            <p:spPr bwMode="auto">
              <a:xfrm>
                <a:off x="1486" y="86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7" name="Oval 67"/>
              <p:cNvSpPr>
                <a:spLocks noChangeAspect="1" noChangeArrowheads="1"/>
              </p:cNvSpPr>
              <p:nvPr/>
            </p:nvSpPr>
            <p:spPr bwMode="auto">
              <a:xfrm>
                <a:off x="2014" y="216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8" name="Oval 68"/>
              <p:cNvSpPr>
                <a:spLocks noChangeAspect="1" noChangeArrowheads="1"/>
              </p:cNvSpPr>
              <p:nvPr/>
            </p:nvSpPr>
            <p:spPr bwMode="auto">
              <a:xfrm>
                <a:off x="1727" y="211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9" name="Oval 69"/>
              <p:cNvSpPr>
                <a:spLocks noChangeAspect="1" noChangeArrowheads="1"/>
              </p:cNvSpPr>
              <p:nvPr/>
            </p:nvSpPr>
            <p:spPr bwMode="auto">
              <a:xfrm>
                <a:off x="1825" y="177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0" name="Oval 70"/>
              <p:cNvSpPr>
                <a:spLocks noChangeAspect="1" noChangeArrowheads="1"/>
              </p:cNvSpPr>
              <p:nvPr/>
            </p:nvSpPr>
            <p:spPr bwMode="auto">
              <a:xfrm>
                <a:off x="1440"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1" name="Oval 71"/>
              <p:cNvSpPr>
                <a:spLocks noChangeAspect="1" noChangeArrowheads="1"/>
              </p:cNvSpPr>
              <p:nvPr/>
            </p:nvSpPr>
            <p:spPr bwMode="auto">
              <a:xfrm>
                <a:off x="2111" y="167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2" name="Oval 72"/>
              <p:cNvSpPr>
                <a:spLocks noChangeAspect="1" noChangeArrowheads="1"/>
              </p:cNvSpPr>
              <p:nvPr/>
            </p:nvSpPr>
            <p:spPr bwMode="auto">
              <a:xfrm>
                <a:off x="235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3" name="Oval 73"/>
              <p:cNvSpPr>
                <a:spLocks noChangeAspect="1" noChangeArrowheads="1"/>
              </p:cNvSpPr>
              <p:nvPr/>
            </p:nvSpPr>
            <p:spPr bwMode="auto">
              <a:xfrm>
                <a:off x="2450"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4" name="Oval 74"/>
              <p:cNvSpPr>
                <a:spLocks noChangeAspect="1" noChangeArrowheads="1"/>
              </p:cNvSpPr>
              <p:nvPr/>
            </p:nvSpPr>
            <p:spPr bwMode="auto">
              <a:xfrm>
                <a:off x="2255"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5" name="Oval 75"/>
              <p:cNvSpPr>
                <a:spLocks noChangeAspect="1" noChangeArrowheads="1"/>
              </p:cNvSpPr>
              <p:nvPr/>
            </p:nvSpPr>
            <p:spPr bwMode="auto">
              <a:xfrm>
                <a:off x="2157" y="124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6" name="Oval 76"/>
              <p:cNvSpPr>
                <a:spLocks noChangeAspect="1" noChangeArrowheads="1"/>
              </p:cNvSpPr>
              <p:nvPr/>
            </p:nvSpPr>
            <p:spPr bwMode="auto">
              <a:xfrm>
                <a:off x="2157"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7" name="Oval 77"/>
              <p:cNvSpPr>
                <a:spLocks noChangeAspect="1" noChangeArrowheads="1"/>
              </p:cNvSpPr>
              <p:nvPr/>
            </p:nvSpPr>
            <p:spPr bwMode="auto">
              <a:xfrm>
                <a:off x="2639"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8" name="Oval 78"/>
              <p:cNvSpPr>
                <a:spLocks noChangeAspect="1" noChangeArrowheads="1"/>
              </p:cNvSpPr>
              <p:nvPr/>
            </p:nvSpPr>
            <p:spPr bwMode="auto">
              <a:xfrm>
                <a:off x="3408"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9" name="Oval 79"/>
              <p:cNvSpPr>
                <a:spLocks noChangeAspect="1" noChangeArrowheads="1"/>
              </p:cNvSpPr>
              <p:nvPr/>
            </p:nvSpPr>
            <p:spPr bwMode="auto">
              <a:xfrm>
                <a:off x="3218" y="235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0" name="Oval 80"/>
              <p:cNvSpPr>
                <a:spLocks noChangeAspect="1" noChangeArrowheads="1"/>
              </p:cNvSpPr>
              <p:nvPr/>
            </p:nvSpPr>
            <p:spPr bwMode="auto">
              <a:xfrm>
                <a:off x="3264" y="244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1" name="Oval 81"/>
              <p:cNvSpPr>
                <a:spLocks noChangeAspect="1" noChangeArrowheads="1"/>
              </p:cNvSpPr>
              <p:nvPr/>
            </p:nvSpPr>
            <p:spPr bwMode="auto">
              <a:xfrm>
                <a:off x="379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2" name="Oval 82"/>
              <p:cNvSpPr>
                <a:spLocks noChangeAspect="1" noChangeArrowheads="1"/>
              </p:cNvSpPr>
              <p:nvPr/>
            </p:nvSpPr>
            <p:spPr bwMode="auto">
              <a:xfrm>
                <a:off x="3408"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3" name="Oval 83"/>
              <p:cNvSpPr>
                <a:spLocks noChangeAspect="1" noChangeArrowheads="1"/>
              </p:cNvSpPr>
              <p:nvPr/>
            </p:nvSpPr>
            <p:spPr bwMode="auto">
              <a:xfrm>
                <a:off x="3551" y="167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4" name="Oval 84"/>
              <p:cNvSpPr>
                <a:spLocks noChangeAspect="1" noChangeArrowheads="1"/>
              </p:cNvSpPr>
              <p:nvPr/>
            </p:nvSpPr>
            <p:spPr bwMode="auto">
              <a:xfrm>
                <a:off x="4130"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5" name="Oval 85"/>
              <p:cNvSpPr>
                <a:spLocks noChangeAspect="1" noChangeArrowheads="1"/>
              </p:cNvSpPr>
              <p:nvPr/>
            </p:nvSpPr>
            <p:spPr bwMode="auto">
              <a:xfrm>
                <a:off x="3310"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6" name="Oval 86"/>
              <p:cNvSpPr>
                <a:spLocks noChangeAspect="1" noChangeArrowheads="1"/>
              </p:cNvSpPr>
              <p:nvPr/>
            </p:nvSpPr>
            <p:spPr bwMode="auto">
              <a:xfrm>
                <a:off x="1681" y="110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7" name="Oval 87"/>
              <p:cNvSpPr>
                <a:spLocks noChangeAspect="1" noChangeArrowheads="1"/>
              </p:cNvSpPr>
              <p:nvPr/>
            </p:nvSpPr>
            <p:spPr bwMode="auto">
              <a:xfrm>
                <a:off x="1199" y="86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8"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9" name="Oval 89"/>
              <p:cNvSpPr>
                <a:spLocks noChangeAspect="1" noChangeArrowheads="1"/>
              </p:cNvSpPr>
              <p:nvPr/>
            </p:nvSpPr>
            <p:spPr bwMode="auto">
              <a:xfrm>
                <a:off x="3551" y="105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0" name="Oval 90"/>
              <p:cNvSpPr>
                <a:spLocks noChangeAspect="1" noChangeArrowheads="1"/>
              </p:cNvSpPr>
              <p:nvPr/>
            </p:nvSpPr>
            <p:spPr bwMode="auto">
              <a:xfrm>
                <a:off x="3264"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1" name="Oval 91"/>
              <p:cNvSpPr>
                <a:spLocks noChangeAspect="1" noChangeArrowheads="1"/>
              </p:cNvSpPr>
              <p:nvPr/>
            </p:nvSpPr>
            <p:spPr bwMode="auto">
              <a:xfrm>
                <a:off x="3694" y="67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2"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3" name="Oval 93"/>
              <p:cNvSpPr>
                <a:spLocks noChangeAspect="1" noChangeArrowheads="1"/>
              </p:cNvSpPr>
              <p:nvPr/>
            </p:nvSpPr>
            <p:spPr bwMode="auto">
              <a:xfrm>
                <a:off x="3408"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4" name="Oval 94"/>
              <p:cNvSpPr>
                <a:spLocks noChangeAspect="1" noChangeArrowheads="1"/>
              </p:cNvSpPr>
              <p:nvPr/>
            </p:nvSpPr>
            <p:spPr bwMode="auto">
              <a:xfrm>
                <a:off x="4463"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5" name="Oval 95"/>
              <p:cNvSpPr>
                <a:spLocks noChangeAspect="1" noChangeArrowheads="1"/>
              </p:cNvSpPr>
              <p:nvPr/>
            </p:nvSpPr>
            <p:spPr bwMode="auto">
              <a:xfrm>
                <a:off x="4658"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6" name="Oval 96"/>
              <p:cNvSpPr>
                <a:spLocks noChangeAspect="1" noChangeArrowheads="1"/>
              </p:cNvSpPr>
              <p:nvPr/>
            </p:nvSpPr>
            <p:spPr bwMode="auto">
              <a:xfrm>
                <a:off x="504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7" name="Oval 97"/>
              <p:cNvSpPr>
                <a:spLocks noChangeAspect="1" noChangeArrowheads="1"/>
              </p:cNvSpPr>
              <p:nvPr/>
            </p:nvSpPr>
            <p:spPr bwMode="auto">
              <a:xfrm>
                <a:off x="4945"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8" name="Oval 98"/>
              <p:cNvSpPr>
                <a:spLocks noChangeAspect="1" noChangeArrowheads="1"/>
              </p:cNvSpPr>
              <p:nvPr/>
            </p:nvSpPr>
            <p:spPr bwMode="auto">
              <a:xfrm>
                <a:off x="3648" y="124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9" name="Oval 99"/>
              <p:cNvSpPr>
                <a:spLocks noChangeAspect="1" noChangeArrowheads="1"/>
              </p:cNvSpPr>
              <p:nvPr/>
            </p:nvSpPr>
            <p:spPr bwMode="auto">
              <a:xfrm>
                <a:off x="331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0" name="Oval 100"/>
              <p:cNvSpPr>
                <a:spLocks noChangeAspect="1" noChangeArrowheads="1"/>
              </p:cNvSpPr>
              <p:nvPr/>
            </p:nvSpPr>
            <p:spPr bwMode="auto">
              <a:xfrm>
                <a:off x="4274"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1" name="Oval 101"/>
              <p:cNvSpPr>
                <a:spLocks noChangeAspect="1" noChangeArrowheads="1"/>
              </p:cNvSpPr>
              <p:nvPr/>
            </p:nvSpPr>
            <p:spPr bwMode="auto">
              <a:xfrm>
                <a:off x="4033"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2" name="Oval 102"/>
              <p:cNvSpPr>
                <a:spLocks noChangeAspect="1" noChangeArrowheads="1"/>
              </p:cNvSpPr>
              <p:nvPr/>
            </p:nvSpPr>
            <p:spPr bwMode="auto">
              <a:xfrm>
                <a:off x="2398"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3" name="Oval 103"/>
              <p:cNvSpPr>
                <a:spLocks noChangeAspect="1" noChangeArrowheads="1"/>
              </p:cNvSpPr>
              <p:nvPr/>
            </p:nvSpPr>
            <p:spPr bwMode="auto">
              <a:xfrm>
                <a:off x="2977"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4" name="Oval 104"/>
              <p:cNvSpPr>
                <a:spLocks noChangeAspect="1" noChangeArrowheads="1"/>
              </p:cNvSpPr>
              <p:nvPr/>
            </p:nvSpPr>
            <p:spPr bwMode="auto">
              <a:xfrm>
                <a:off x="2014"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5"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6" name="Oval 106"/>
              <p:cNvSpPr>
                <a:spLocks noChangeAspect="1" noChangeArrowheads="1"/>
              </p:cNvSpPr>
              <p:nvPr/>
            </p:nvSpPr>
            <p:spPr bwMode="auto">
              <a:xfrm>
                <a:off x="3023"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7" name="Oval 107"/>
              <p:cNvSpPr>
                <a:spLocks noChangeAspect="1" noChangeArrowheads="1"/>
              </p:cNvSpPr>
              <p:nvPr/>
            </p:nvSpPr>
            <p:spPr bwMode="auto">
              <a:xfrm>
                <a:off x="3167"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8" name="Oval 108"/>
              <p:cNvSpPr>
                <a:spLocks noChangeAspect="1" noChangeArrowheads="1"/>
              </p:cNvSpPr>
              <p:nvPr/>
            </p:nvSpPr>
            <p:spPr bwMode="auto">
              <a:xfrm>
                <a:off x="3935"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9" name="Oval 109"/>
              <p:cNvSpPr>
                <a:spLocks noChangeAspect="1" noChangeArrowheads="1"/>
              </p:cNvSpPr>
              <p:nvPr/>
            </p:nvSpPr>
            <p:spPr bwMode="auto">
              <a:xfrm>
                <a:off x="3838"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0" name="Oval 110"/>
              <p:cNvSpPr>
                <a:spLocks noChangeAspect="1" noChangeArrowheads="1"/>
              </p:cNvSpPr>
              <p:nvPr/>
            </p:nvSpPr>
            <p:spPr bwMode="auto">
              <a:xfrm>
                <a:off x="4130" y="129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1" name="Oval 111"/>
              <p:cNvSpPr>
                <a:spLocks noChangeAspect="1" noChangeArrowheads="1"/>
              </p:cNvSpPr>
              <p:nvPr/>
            </p:nvSpPr>
            <p:spPr bwMode="auto">
              <a:xfrm>
                <a:off x="4417"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2" name="Oval 112"/>
              <p:cNvSpPr>
                <a:spLocks noChangeAspect="1" noChangeArrowheads="1"/>
              </p:cNvSpPr>
              <p:nvPr/>
            </p:nvSpPr>
            <p:spPr bwMode="auto">
              <a:xfrm>
                <a:off x="4365" y="173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3" name="Oval 113"/>
              <p:cNvSpPr>
                <a:spLocks noChangeAspect="1" noChangeArrowheads="1"/>
              </p:cNvSpPr>
              <p:nvPr/>
            </p:nvSpPr>
            <p:spPr bwMode="auto">
              <a:xfrm>
                <a:off x="4990" y="187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4" name="Oval 114"/>
              <p:cNvSpPr>
                <a:spLocks noChangeAspect="1" noChangeArrowheads="1"/>
              </p:cNvSpPr>
              <p:nvPr/>
            </p:nvSpPr>
            <p:spPr bwMode="auto">
              <a:xfrm>
                <a:off x="4899"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5"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6" name="Oval 116"/>
              <p:cNvSpPr>
                <a:spLocks noChangeAspect="1" noChangeArrowheads="1"/>
              </p:cNvSpPr>
              <p:nvPr/>
            </p:nvSpPr>
            <p:spPr bwMode="auto">
              <a:xfrm>
                <a:off x="2496" y="369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7" name="Oval 117"/>
              <p:cNvSpPr>
                <a:spLocks noChangeAspect="1" noChangeArrowheads="1"/>
              </p:cNvSpPr>
              <p:nvPr/>
            </p:nvSpPr>
            <p:spPr bwMode="auto">
              <a:xfrm>
                <a:off x="3889" y="264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8" name="Oval 118"/>
              <p:cNvSpPr>
                <a:spLocks noChangeAspect="1" noChangeArrowheads="1"/>
              </p:cNvSpPr>
              <p:nvPr/>
            </p:nvSpPr>
            <p:spPr bwMode="auto">
              <a:xfrm>
                <a:off x="4176"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9"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Oval 120"/>
              <p:cNvSpPr>
                <a:spLocks noChangeAspect="1" noChangeArrowheads="1"/>
              </p:cNvSpPr>
              <p:nvPr/>
            </p:nvSpPr>
            <p:spPr bwMode="auto">
              <a:xfrm>
                <a:off x="1297"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Oval 121"/>
              <p:cNvSpPr>
                <a:spLocks noChangeAspect="1" noChangeArrowheads="1"/>
              </p:cNvSpPr>
              <p:nvPr/>
            </p:nvSpPr>
            <p:spPr bwMode="auto">
              <a:xfrm>
                <a:off x="1584"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2" name="Oval 122"/>
              <p:cNvSpPr>
                <a:spLocks noChangeAspect="1" noChangeArrowheads="1"/>
              </p:cNvSpPr>
              <p:nvPr/>
            </p:nvSpPr>
            <p:spPr bwMode="auto">
              <a:xfrm>
                <a:off x="1538"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3" name="Oval 123"/>
              <p:cNvSpPr>
                <a:spLocks noChangeAspect="1" noChangeArrowheads="1"/>
              </p:cNvSpPr>
              <p:nvPr/>
            </p:nvSpPr>
            <p:spPr bwMode="auto">
              <a:xfrm>
                <a:off x="2352" y="230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4" name="Oval 124"/>
              <p:cNvSpPr>
                <a:spLocks noChangeAspect="1" noChangeArrowheads="1"/>
              </p:cNvSpPr>
              <p:nvPr/>
            </p:nvSpPr>
            <p:spPr bwMode="auto">
              <a:xfrm>
                <a:off x="2782"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5" name="Oval 125"/>
              <p:cNvSpPr>
                <a:spLocks noChangeAspect="1" noChangeArrowheads="1"/>
              </p:cNvSpPr>
              <p:nvPr/>
            </p:nvSpPr>
            <p:spPr bwMode="auto">
              <a:xfrm>
                <a:off x="2496" y="72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126"/>
              <p:cNvSpPr>
                <a:spLocks noChangeAspect="1" noChangeArrowheads="1"/>
              </p:cNvSpPr>
              <p:nvPr/>
            </p:nvSpPr>
            <p:spPr bwMode="auto">
              <a:xfrm>
                <a:off x="2541" y="225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127"/>
              <p:cNvSpPr>
                <a:spLocks noChangeAspect="1" noChangeArrowheads="1"/>
              </p:cNvSpPr>
              <p:nvPr/>
            </p:nvSpPr>
            <p:spPr bwMode="auto">
              <a:xfrm>
                <a:off x="2157" y="96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128"/>
              <p:cNvSpPr>
                <a:spLocks noChangeAspect="1" noChangeArrowheads="1"/>
              </p:cNvSpPr>
              <p:nvPr/>
            </p:nvSpPr>
            <p:spPr bwMode="auto">
              <a:xfrm>
                <a:off x="2111" y="225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129"/>
              <p:cNvSpPr>
                <a:spLocks noChangeAspect="1" noChangeArrowheads="1"/>
              </p:cNvSpPr>
              <p:nvPr/>
            </p:nvSpPr>
            <p:spPr bwMode="auto">
              <a:xfrm>
                <a:off x="2736"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131"/>
              <p:cNvSpPr>
                <a:spLocks noChangeAspect="1" noChangeArrowheads="1"/>
              </p:cNvSpPr>
              <p:nvPr/>
            </p:nvSpPr>
            <p:spPr bwMode="auto">
              <a:xfrm>
                <a:off x="2541"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132"/>
              <p:cNvSpPr>
                <a:spLocks noChangeAspect="1" noChangeArrowheads="1"/>
              </p:cNvSpPr>
              <p:nvPr/>
            </p:nvSpPr>
            <p:spPr bwMode="auto">
              <a:xfrm>
                <a:off x="2736"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133"/>
              <p:cNvSpPr>
                <a:spLocks noChangeAspect="1" noChangeArrowheads="1"/>
              </p:cNvSpPr>
              <p:nvPr/>
            </p:nvSpPr>
            <p:spPr bwMode="auto">
              <a:xfrm>
                <a:off x="115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134"/>
              <p:cNvSpPr>
                <a:spLocks noChangeAspect="1" noChangeArrowheads="1"/>
              </p:cNvSpPr>
              <p:nvPr/>
            </p:nvSpPr>
            <p:spPr bwMode="auto">
              <a:xfrm>
                <a:off x="1056" y="6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135"/>
              <p:cNvSpPr>
                <a:spLocks noChangeAspect="1" noChangeArrowheads="1"/>
              </p:cNvSpPr>
              <p:nvPr/>
            </p:nvSpPr>
            <p:spPr bwMode="auto">
              <a:xfrm>
                <a:off x="163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136"/>
              <p:cNvSpPr>
                <a:spLocks noChangeAspect="1" noChangeArrowheads="1"/>
              </p:cNvSpPr>
              <p:nvPr/>
            </p:nvSpPr>
            <p:spPr bwMode="auto">
              <a:xfrm>
                <a:off x="1343" y="100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137"/>
              <p:cNvSpPr>
                <a:spLocks noChangeAspect="1" noChangeArrowheads="1"/>
              </p:cNvSpPr>
              <p:nvPr/>
            </p:nvSpPr>
            <p:spPr bwMode="auto">
              <a:xfrm>
                <a:off x="2255"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138"/>
              <p:cNvSpPr>
                <a:spLocks noChangeAspect="1" noChangeArrowheads="1"/>
              </p:cNvSpPr>
              <p:nvPr/>
            </p:nvSpPr>
            <p:spPr bwMode="auto">
              <a:xfrm>
                <a:off x="3218"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139"/>
              <p:cNvSpPr>
                <a:spLocks noChangeAspect="1" noChangeArrowheads="1"/>
              </p:cNvSpPr>
              <p:nvPr/>
            </p:nvSpPr>
            <p:spPr bwMode="auto">
              <a:xfrm>
                <a:off x="3075"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140"/>
              <p:cNvSpPr>
                <a:spLocks noChangeAspect="1" noChangeArrowheads="1"/>
              </p:cNvSpPr>
              <p:nvPr/>
            </p:nvSpPr>
            <p:spPr bwMode="auto">
              <a:xfrm>
                <a:off x="3218"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141"/>
              <p:cNvSpPr>
                <a:spLocks noChangeAspect="1" noChangeArrowheads="1"/>
              </p:cNvSpPr>
              <p:nvPr/>
            </p:nvSpPr>
            <p:spPr bwMode="auto">
              <a:xfrm>
                <a:off x="3310"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142"/>
              <p:cNvSpPr>
                <a:spLocks noChangeAspect="1" noChangeArrowheads="1"/>
              </p:cNvSpPr>
              <p:nvPr/>
            </p:nvSpPr>
            <p:spPr bwMode="auto">
              <a:xfrm>
                <a:off x="3694" y="91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144"/>
              <p:cNvSpPr>
                <a:spLocks noChangeAspect="1" noChangeArrowheads="1"/>
              </p:cNvSpPr>
              <p:nvPr/>
            </p:nvSpPr>
            <p:spPr bwMode="auto">
              <a:xfrm>
                <a:off x="3218" y="38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145"/>
              <p:cNvSpPr>
                <a:spLocks noChangeAspect="1" noChangeArrowheads="1"/>
              </p:cNvSpPr>
              <p:nvPr/>
            </p:nvSpPr>
            <p:spPr bwMode="auto">
              <a:xfrm>
                <a:off x="3310" y="286"/>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146"/>
              <p:cNvSpPr>
                <a:spLocks noChangeAspect="1" noChangeArrowheads="1"/>
              </p:cNvSpPr>
              <p:nvPr/>
            </p:nvSpPr>
            <p:spPr bwMode="auto">
              <a:xfrm>
                <a:off x="3075" y="57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48" name="Group 147"/>
            <p:cNvGrpSpPr>
              <a:grpSpLocks noChangeAspect="1"/>
            </p:cNvGrpSpPr>
            <p:nvPr/>
          </p:nvGrpSpPr>
          <p:grpSpPr bwMode="auto">
            <a:xfrm>
              <a:off x="1654288" y="388826"/>
              <a:ext cx="5381400" cy="4489674"/>
              <a:chOff x="865" y="191"/>
              <a:chExt cx="3166" cy="2642"/>
            </a:xfrm>
          </p:grpSpPr>
          <p:sp>
            <p:nvSpPr>
              <p:cNvPr id="53" name="Line 148"/>
              <p:cNvSpPr>
                <a:spLocks noChangeAspect="1" noChangeShapeType="1"/>
              </p:cNvSpPr>
              <p:nvPr/>
            </p:nvSpPr>
            <p:spPr bwMode="auto">
              <a:xfrm flipH="1">
                <a:off x="865" y="1538"/>
                <a:ext cx="1583" cy="1295"/>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4" name="Line 149"/>
              <p:cNvSpPr>
                <a:spLocks noChangeAspect="1" noChangeShapeType="1"/>
              </p:cNvSpPr>
              <p:nvPr/>
            </p:nvSpPr>
            <p:spPr bwMode="auto">
              <a:xfrm flipV="1">
                <a:off x="2448" y="191"/>
                <a:ext cx="0" cy="1347"/>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5" name="Line 150"/>
              <p:cNvSpPr>
                <a:spLocks noChangeAspect="1" noChangeShapeType="1"/>
              </p:cNvSpPr>
              <p:nvPr/>
            </p:nvSpPr>
            <p:spPr bwMode="auto">
              <a:xfrm>
                <a:off x="2448" y="1538"/>
                <a:ext cx="1583" cy="1009"/>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49" name="AutoShape 160"/>
            <p:cNvSpPr>
              <a:spLocks noChangeAspect="1" noChangeArrowheads="1"/>
            </p:cNvSpPr>
            <p:nvPr/>
          </p:nvSpPr>
          <p:spPr bwMode="auto">
            <a:xfrm>
              <a:off x="3993686" y="4255652"/>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1" name="AutoShape 161"/>
            <p:cNvSpPr>
              <a:spLocks noChangeAspect="1" noChangeArrowheads="1"/>
            </p:cNvSpPr>
            <p:nvPr/>
          </p:nvSpPr>
          <p:spPr bwMode="auto">
            <a:xfrm>
              <a:off x="5728927" y="1810788"/>
              <a:ext cx="399687" cy="399363"/>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2" name="AutoShape 162"/>
            <p:cNvSpPr>
              <a:spLocks noChangeAspect="1" noChangeArrowheads="1"/>
            </p:cNvSpPr>
            <p:nvPr/>
          </p:nvSpPr>
          <p:spPr bwMode="auto">
            <a:xfrm>
              <a:off x="2775114" y="1771826"/>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167" name="TextBox 166"/>
          <p:cNvSpPr txBox="1">
            <a:spLocks noChangeArrowheads="1"/>
          </p:cNvSpPr>
          <p:nvPr/>
        </p:nvSpPr>
        <p:spPr bwMode="auto">
          <a:xfrm>
            <a:off x="6110288" y="2414587"/>
            <a:ext cx="3033712"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Quantize via clustering, let cluster centers be the prototype “words”</a:t>
            </a:r>
          </a:p>
          <a:p>
            <a:pPr eaLnBrk="0" fontAlgn="base" hangingPunct="0">
              <a:spcBef>
                <a:spcPct val="0"/>
              </a:spcBef>
              <a:spcAft>
                <a:spcPts val="600"/>
              </a:spcAft>
            </a:pPr>
            <a:endParaRPr lang="en-US" sz="2400" dirty="0" smtClean="0">
              <a:solidFill>
                <a:srgbClr val="000000"/>
              </a:solidFill>
              <a:latin typeface="+mj-lt"/>
            </a:endParaRPr>
          </a:p>
        </p:txBody>
      </p:sp>
      <p:sp>
        <p:nvSpPr>
          <p:cNvPr id="168" name="TextBox 67"/>
          <p:cNvSpPr txBox="1">
            <a:spLocks noChangeArrowheads="1"/>
          </p:cNvSpPr>
          <p:nvPr/>
        </p:nvSpPr>
        <p:spPr bwMode="auto">
          <a:xfrm>
            <a:off x="6110288" y="4484687"/>
            <a:ext cx="303371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Determine which word to assign to each new image region by finding the closest cluster center.</a:t>
            </a:r>
          </a:p>
          <a:p>
            <a:pPr eaLnBrk="0" fontAlgn="base" hangingPunct="0">
              <a:spcBef>
                <a:spcPct val="0"/>
              </a:spcBef>
              <a:spcAft>
                <a:spcPts val="600"/>
              </a:spcAft>
              <a:buFont typeface="Arial" pitchFamily="34" charset="0"/>
              <a:buChar char="•"/>
            </a:pPr>
            <a:endParaRPr lang="en-US" sz="2400" dirty="0" smtClean="0">
              <a:solidFill>
                <a:srgbClr val="000000"/>
              </a:solidFill>
              <a:latin typeface="+mj-lt"/>
            </a:endParaRPr>
          </a:p>
        </p:txBody>
      </p:sp>
      <p:sp>
        <p:nvSpPr>
          <p:cNvPr id="170" name="TextBox 169"/>
          <p:cNvSpPr txBox="1"/>
          <p:nvPr/>
        </p:nvSpPr>
        <p:spPr>
          <a:xfrm>
            <a:off x="1905000" y="4126468"/>
            <a:ext cx="1098081" cy="369332"/>
          </a:xfrm>
          <a:prstGeom prst="rect">
            <a:avLst/>
          </a:prstGeom>
          <a:noFill/>
        </p:spPr>
        <p:txBody>
          <a:bodyPr wrap="square" rtlCol="0">
            <a:spAutoFit/>
          </a:bodyPr>
          <a:lstStyle/>
          <a:p>
            <a:r>
              <a:rPr lang="en-US" dirty="0" smtClean="0">
                <a:solidFill>
                  <a:srgbClr val="FF0000"/>
                </a:solidFill>
              </a:rPr>
              <a:t>Word #2</a:t>
            </a:r>
            <a:endParaRPr lang="en-US" dirty="0">
              <a:solidFill>
                <a:srgbClr val="FF0000"/>
              </a:solidFill>
            </a:endParaRPr>
          </a:p>
        </p:txBody>
      </p:sp>
      <p:cxnSp>
        <p:nvCxnSpPr>
          <p:cNvPr id="173" name="Curved Connector 172"/>
          <p:cNvCxnSpPr/>
          <p:nvPr/>
        </p:nvCxnSpPr>
        <p:spPr bwMode="auto">
          <a:xfrm>
            <a:off x="1885562" y="4080304"/>
            <a:ext cx="2602261" cy="3756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75" name="Curved Connector 174"/>
          <p:cNvCxnSpPr/>
          <p:nvPr/>
        </p:nvCxnSpPr>
        <p:spPr bwMode="auto">
          <a:xfrm flipV="1">
            <a:off x="1407997" y="4659156"/>
            <a:ext cx="2948122" cy="856466"/>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69" name="TextBox 168"/>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758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19"/>
                                        </p:tgtEl>
                                        <p:attrNameLst>
                                          <p:attrName>stroke.color</p:attrName>
                                        </p:attrNameLst>
                                      </p:cBhvr>
                                      <p:to>
                                        <a:schemeClr val="accent2"/>
                                      </p:to>
                                    </p:animClr>
                                    <p:set>
                                      <p:cBhvr>
                                        <p:cTn id="37" dur="20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168" grpId="0"/>
      <p:bldP spid="1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46088" y="0"/>
            <a:ext cx="8229600" cy="1143000"/>
          </a:xfrm>
        </p:spPr>
        <p:txBody>
          <a:bodyPr/>
          <a:lstStyle/>
          <a:p>
            <a:r>
              <a:rPr lang="en-US" smtClean="0">
                <a:latin typeface="Arial" pitchFamily="34" charset="0"/>
                <a:cs typeface="Arial" pitchFamily="34" charset="0"/>
              </a:rPr>
              <a:t>Visual words</a:t>
            </a:r>
          </a:p>
        </p:txBody>
      </p:sp>
      <p:sp>
        <p:nvSpPr>
          <p:cNvPr id="131" name="Content Placeholder 6"/>
          <p:cNvSpPr txBox="1">
            <a:spLocks/>
          </p:cNvSpPr>
          <p:nvPr/>
        </p:nvSpPr>
        <p:spPr bwMode="auto">
          <a:xfrm>
            <a:off x="457200" y="1204913"/>
            <a:ext cx="32004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Example: each group of patches belongs to the same visual word</a:t>
            </a:r>
          </a:p>
        </p:txBody>
      </p:sp>
      <p:pic>
        <p:nvPicPr>
          <p:cNvPr id="74757"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26868" r="13412" b="46005"/>
          <a:stretch>
            <a:fillRect/>
          </a:stretch>
        </p:blipFill>
        <p:spPr bwMode="auto">
          <a:xfrm>
            <a:off x="3919538" y="1233488"/>
            <a:ext cx="49339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4758"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57695" r="13412" b="15762"/>
          <a:stretch>
            <a:fillRect/>
          </a:stretch>
        </p:blipFill>
        <p:spPr bwMode="auto">
          <a:xfrm>
            <a:off x="3911600" y="3910013"/>
            <a:ext cx="4935538"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4759" name="TextBox 9"/>
          <p:cNvSpPr txBox="1">
            <a:spLocks noChangeArrowheads="1"/>
          </p:cNvSpPr>
          <p:nvPr/>
        </p:nvSpPr>
        <p:spPr bwMode="auto">
          <a:xfrm>
            <a:off x="4614863" y="6502400"/>
            <a:ext cx="3397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200" smtClean="0">
                <a:solidFill>
                  <a:srgbClr val="000000"/>
                </a:solidFill>
                <a:latin typeface="Trebuchet MS" pitchFamily="34" charset="0"/>
              </a:rPr>
              <a:t>Figure from  Sivic &amp; Zisserman, ICCV 2003</a:t>
            </a:r>
          </a:p>
        </p:txBody>
      </p:sp>
      <p:sp>
        <p:nvSpPr>
          <p:cNvPr id="135" name="Oval 69"/>
          <p:cNvSpPr>
            <a:spLocks noChangeArrowheads="1"/>
          </p:cNvSpPr>
          <p:nvPr/>
        </p:nvSpPr>
        <p:spPr bwMode="auto">
          <a:xfrm>
            <a:off x="1828800" y="3962400"/>
            <a:ext cx="225425" cy="566738"/>
          </a:xfrm>
          <a:prstGeom prst="ellipse">
            <a:avLst/>
          </a:prstGeom>
          <a:solidFill>
            <a:srgbClr val="FFFFFF"/>
          </a:solidFill>
          <a:ln w="12700" cap="sq" algn="ctr">
            <a:solidFill>
              <a:srgbClr val="FFFFFF"/>
            </a:solidFill>
            <a:round/>
            <a:headEnd type="none" w="sm" len="sm"/>
            <a:tailEnd type="none" w="sm" len="sm"/>
          </a:ln>
        </p:spPr>
        <p:txBody>
          <a:bodyPr lIns="90000" tIns="46800" rIns="90000" bIns="46800">
            <a:spAutoFit/>
          </a:bodyPr>
          <a:lstStyle/>
          <a:p>
            <a:pPr>
              <a:defRPr/>
            </a:pPr>
            <a:endParaRPr lang="en-US" sz="2000" kern="0">
              <a:solidFill>
                <a:srgbClr val="FFFFFF"/>
              </a:solidFill>
              <a:latin typeface="Trebuchet MS" pitchFamily="34" charset="0"/>
            </a:endParaRPr>
          </a:p>
        </p:txBody>
      </p:sp>
      <p:grpSp>
        <p:nvGrpSpPr>
          <p:cNvPr id="74761" name="Group 62"/>
          <p:cNvGrpSpPr>
            <a:grpSpLocks noChangeAspect="1"/>
          </p:cNvGrpSpPr>
          <p:nvPr/>
        </p:nvGrpSpPr>
        <p:grpSpPr bwMode="auto">
          <a:xfrm>
            <a:off x="914400" y="2743200"/>
            <a:ext cx="2216150" cy="2782888"/>
            <a:chOff x="1244596" y="-2173065"/>
            <a:chExt cx="6853224" cy="8600841"/>
          </a:xfrm>
        </p:grpSpPr>
        <p:grpSp>
          <p:nvGrpSpPr>
            <p:cNvPr id="74764" name="Group 35"/>
            <p:cNvGrpSpPr>
              <a:grpSpLocks noChangeAspect="1"/>
            </p:cNvGrpSpPr>
            <p:nvPr/>
          </p:nvGrpSpPr>
          <p:grpSpPr bwMode="auto">
            <a:xfrm>
              <a:off x="1244613" y="-2173054"/>
              <a:ext cx="6853261" cy="8600791"/>
              <a:chOff x="1056" y="-1124"/>
              <a:chExt cx="4032" cy="5060"/>
            </a:xfrm>
          </p:grpSpPr>
          <p:sp>
            <p:nvSpPr>
              <p:cNvPr id="145" name="Oval 36"/>
              <p:cNvSpPr>
                <a:spLocks noChangeAspect="1" noChangeArrowheads="1"/>
              </p:cNvSpPr>
              <p:nvPr/>
            </p:nvSpPr>
            <p:spPr bwMode="auto">
              <a:xfrm>
                <a:off x="1824"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37"/>
              <p:cNvSpPr>
                <a:spLocks noChangeAspect="1" noChangeArrowheads="1"/>
              </p:cNvSpPr>
              <p:nvPr/>
            </p:nvSpPr>
            <p:spPr bwMode="auto">
              <a:xfrm>
                <a:off x="1585"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38"/>
              <p:cNvSpPr>
                <a:spLocks noChangeAspect="1" noChangeArrowheads="1"/>
              </p:cNvSpPr>
              <p:nvPr/>
            </p:nvSpPr>
            <p:spPr bwMode="auto">
              <a:xfrm>
                <a:off x="1922"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39"/>
              <p:cNvSpPr>
                <a:spLocks noChangeAspect="1" noChangeArrowheads="1"/>
              </p:cNvSpPr>
              <p:nvPr/>
            </p:nvSpPr>
            <p:spPr bwMode="auto">
              <a:xfrm>
                <a:off x="2015"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40"/>
              <p:cNvSpPr>
                <a:spLocks noChangeAspect="1" noChangeArrowheads="1"/>
              </p:cNvSpPr>
              <p:nvPr/>
            </p:nvSpPr>
            <p:spPr bwMode="auto">
              <a:xfrm>
                <a:off x="1922"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41"/>
              <p:cNvSpPr>
                <a:spLocks noChangeAspect="1" noChangeArrowheads="1"/>
              </p:cNvSpPr>
              <p:nvPr/>
            </p:nvSpPr>
            <p:spPr bwMode="auto">
              <a:xfrm>
                <a:off x="1538" y="10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42"/>
              <p:cNvSpPr>
                <a:spLocks noChangeAspect="1" noChangeArrowheads="1"/>
              </p:cNvSpPr>
              <p:nvPr/>
            </p:nvSpPr>
            <p:spPr bwMode="auto">
              <a:xfrm>
                <a:off x="182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43"/>
              <p:cNvSpPr>
                <a:spLocks noChangeAspect="1" noChangeArrowheads="1"/>
              </p:cNvSpPr>
              <p:nvPr/>
            </p:nvSpPr>
            <p:spPr bwMode="auto">
              <a:xfrm>
                <a:off x="2593" y="331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44"/>
              <p:cNvSpPr>
                <a:spLocks noChangeAspect="1" noChangeArrowheads="1"/>
              </p:cNvSpPr>
              <p:nvPr/>
            </p:nvSpPr>
            <p:spPr bwMode="auto">
              <a:xfrm>
                <a:off x="2451" y="34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45"/>
              <p:cNvSpPr>
                <a:spLocks noChangeAspect="1" noChangeArrowheads="1"/>
              </p:cNvSpPr>
              <p:nvPr/>
            </p:nvSpPr>
            <p:spPr bwMode="auto">
              <a:xfrm>
                <a:off x="2737" y="335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46"/>
              <p:cNvSpPr>
                <a:spLocks noChangeAspect="1" noChangeArrowheads="1"/>
              </p:cNvSpPr>
              <p:nvPr/>
            </p:nvSpPr>
            <p:spPr bwMode="auto">
              <a:xfrm>
                <a:off x="2783"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47"/>
              <p:cNvSpPr>
                <a:spLocks noChangeAspect="1" noChangeArrowheads="1"/>
              </p:cNvSpPr>
              <p:nvPr/>
            </p:nvSpPr>
            <p:spPr bwMode="auto">
              <a:xfrm>
                <a:off x="2691" y="307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48"/>
              <p:cNvSpPr>
                <a:spLocks noChangeAspect="1" noChangeArrowheads="1"/>
              </p:cNvSpPr>
              <p:nvPr/>
            </p:nvSpPr>
            <p:spPr bwMode="auto">
              <a:xfrm>
                <a:off x="2835"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49"/>
              <p:cNvSpPr>
                <a:spLocks noChangeAspect="1" noChangeArrowheads="1"/>
              </p:cNvSpPr>
              <p:nvPr/>
            </p:nvSpPr>
            <p:spPr bwMode="auto">
              <a:xfrm>
                <a:off x="3023"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50"/>
              <p:cNvSpPr>
                <a:spLocks noChangeAspect="1" noChangeArrowheads="1"/>
              </p:cNvSpPr>
              <p:nvPr/>
            </p:nvSpPr>
            <p:spPr bwMode="auto">
              <a:xfrm>
                <a:off x="2691"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51"/>
              <p:cNvSpPr>
                <a:spLocks noChangeAspect="1" noChangeArrowheads="1"/>
              </p:cNvSpPr>
              <p:nvPr/>
            </p:nvSpPr>
            <p:spPr bwMode="auto">
              <a:xfrm>
                <a:off x="2737"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52"/>
              <p:cNvSpPr>
                <a:spLocks noChangeAspect="1" noChangeArrowheads="1"/>
              </p:cNvSpPr>
              <p:nvPr/>
            </p:nvSpPr>
            <p:spPr bwMode="auto">
              <a:xfrm>
                <a:off x="3309"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54"/>
              <p:cNvSpPr>
                <a:spLocks noChangeAspect="1" noChangeArrowheads="1"/>
              </p:cNvSpPr>
              <p:nvPr/>
            </p:nvSpPr>
            <p:spPr bwMode="auto">
              <a:xfrm>
                <a:off x="3693" y="302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55"/>
              <p:cNvSpPr>
                <a:spLocks noChangeAspect="1" noChangeArrowheads="1"/>
              </p:cNvSpPr>
              <p:nvPr/>
            </p:nvSpPr>
            <p:spPr bwMode="auto">
              <a:xfrm>
                <a:off x="2737" y="365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7" name="Oval 58"/>
              <p:cNvSpPr>
                <a:spLocks noChangeAspect="1" noChangeArrowheads="1"/>
              </p:cNvSpPr>
              <p:nvPr/>
            </p:nvSpPr>
            <p:spPr bwMode="auto">
              <a:xfrm>
                <a:off x="2593"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8" name="Oval 59"/>
              <p:cNvSpPr>
                <a:spLocks noChangeAspect="1" noChangeArrowheads="1"/>
              </p:cNvSpPr>
              <p:nvPr/>
            </p:nvSpPr>
            <p:spPr bwMode="auto">
              <a:xfrm>
                <a:off x="4034" y="297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9"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0" name="Oval 61"/>
              <p:cNvSpPr>
                <a:spLocks noChangeAspect="1" noChangeArrowheads="1"/>
              </p:cNvSpPr>
              <p:nvPr/>
            </p:nvSpPr>
            <p:spPr bwMode="auto">
              <a:xfrm>
                <a:off x="4080"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1" name="Oval 62"/>
              <p:cNvSpPr>
                <a:spLocks noChangeAspect="1" noChangeArrowheads="1"/>
              </p:cNvSpPr>
              <p:nvPr/>
            </p:nvSpPr>
            <p:spPr bwMode="auto">
              <a:xfrm>
                <a:off x="3745"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2" name="Oval 63"/>
              <p:cNvSpPr>
                <a:spLocks noChangeAspect="1" noChangeArrowheads="1"/>
              </p:cNvSpPr>
              <p:nvPr/>
            </p:nvSpPr>
            <p:spPr bwMode="auto">
              <a:xfrm>
                <a:off x="283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3" name="Oval 64"/>
              <p:cNvSpPr>
                <a:spLocks noChangeAspect="1" noChangeArrowheads="1"/>
              </p:cNvSpPr>
              <p:nvPr/>
            </p:nvSpPr>
            <p:spPr bwMode="auto">
              <a:xfrm>
                <a:off x="263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4" name="Oval 65"/>
              <p:cNvSpPr>
                <a:spLocks noChangeAspect="1" noChangeArrowheads="1"/>
              </p:cNvSpPr>
              <p:nvPr/>
            </p:nvSpPr>
            <p:spPr bwMode="auto">
              <a:xfrm>
                <a:off x="201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5" name="Oval 66"/>
              <p:cNvSpPr>
                <a:spLocks noChangeAspect="1" noChangeArrowheads="1"/>
              </p:cNvSpPr>
              <p:nvPr/>
            </p:nvSpPr>
            <p:spPr bwMode="auto">
              <a:xfrm>
                <a:off x="1486" y="86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6" name="Oval 67"/>
              <p:cNvSpPr>
                <a:spLocks noChangeAspect="1" noChangeArrowheads="1"/>
              </p:cNvSpPr>
              <p:nvPr/>
            </p:nvSpPr>
            <p:spPr bwMode="auto">
              <a:xfrm>
                <a:off x="2015" y="216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7" name="Oval 68"/>
              <p:cNvSpPr>
                <a:spLocks noChangeAspect="1" noChangeArrowheads="1"/>
              </p:cNvSpPr>
              <p:nvPr/>
            </p:nvSpPr>
            <p:spPr bwMode="auto">
              <a:xfrm>
                <a:off x="1726" y="211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8" name="Oval 69"/>
              <p:cNvSpPr>
                <a:spLocks noChangeAspect="1" noChangeArrowheads="1"/>
              </p:cNvSpPr>
              <p:nvPr/>
            </p:nvSpPr>
            <p:spPr bwMode="auto">
              <a:xfrm>
                <a:off x="1824" y="177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9" name="Oval 70"/>
              <p:cNvSpPr>
                <a:spLocks noChangeAspect="1" noChangeArrowheads="1"/>
              </p:cNvSpPr>
              <p:nvPr/>
            </p:nvSpPr>
            <p:spPr bwMode="auto">
              <a:xfrm>
                <a:off x="1440"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0" name="Oval 71"/>
              <p:cNvSpPr>
                <a:spLocks noChangeAspect="1" noChangeArrowheads="1"/>
              </p:cNvSpPr>
              <p:nvPr/>
            </p:nvSpPr>
            <p:spPr bwMode="auto">
              <a:xfrm>
                <a:off x="2110" y="167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1" name="Oval 72"/>
              <p:cNvSpPr>
                <a:spLocks noChangeAspect="1" noChangeArrowheads="1"/>
              </p:cNvSpPr>
              <p:nvPr/>
            </p:nvSpPr>
            <p:spPr bwMode="auto">
              <a:xfrm>
                <a:off x="2353"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2" name="Oval 73"/>
              <p:cNvSpPr>
                <a:spLocks noChangeAspect="1" noChangeArrowheads="1"/>
              </p:cNvSpPr>
              <p:nvPr/>
            </p:nvSpPr>
            <p:spPr bwMode="auto">
              <a:xfrm>
                <a:off x="2451"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3" name="Oval 74"/>
              <p:cNvSpPr>
                <a:spLocks noChangeAspect="1" noChangeArrowheads="1"/>
              </p:cNvSpPr>
              <p:nvPr/>
            </p:nvSpPr>
            <p:spPr bwMode="auto">
              <a:xfrm>
                <a:off x="225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4" name="Oval 75"/>
              <p:cNvSpPr>
                <a:spLocks noChangeAspect="1" noChangeArrowheads="1"/>
              </p:cNvSpPr>
              <p:nvPr/>
            </p:nvSpPr>
            <p:spPr bwMode="auto">
              <a:xfrm>
                <a:off x="2156" y="124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5" name="Oval 76"/>
              <p:cNvSpPr>
                <a:spLocks noChangeAspect="1" noChangeArrowheads="1"/>
              </p:cNvSpPr>
              <p:nvPr/>
            </p:nvSpPr>
            <p:spPr bwMode="auto">
              <a:xfrm>
                <a:off x="2156"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6" name="Oval 77"/>
              <p:cNvSpPr>
                <a:spLocks noChangeAspect="1" noChangeArrowheads="1"/>
              </p:cNvSpPr>
              <p:nvPr/>
            </p:nvSpPr>
            <p:spPr bwMode="auto">
              <a:xfrm>
                <a:off x="2639"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7" name="Oval 78"/>
              <p:cNvSpPr>
                <a:spLocks noChangeAspect="1" noChangeArrowheads="1"/>
              </p:cNvSpPr>
              <p:nvPr/>
            </p:nvSpPr>
            <p:spPr bwMode="auto">
              <a:xfrm>
                <a:off x="3407"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8" name="Oval 79"/>
              <p:cNvSpPr>
                <a:spLocks noChangeAspect="1" noChangeArrowheads="1"/>
              </p:cNvSpPr>
              <p:nvPr/>
            </p:nvSpPr>
            <p:spPr bwMode="auto">
              <a:xfrm>
                <a:off x="3219" y="2354"/>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9" name="Oval 80"/>
              <p:cNvSpPr>
                <a:spLocks noChangeAspect="1" noChangeArrowheads="1"/>
              </p:cNvSpPr>
              <p:nvPr/>
            </p:nvSpPr>
            <p:spPr bwMode="auto">
              <a:xfrm>
                <a:off x="3263" y="244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0" name="Oval 81"/>
              <p:cNvSpPr>
                <a:spLocks noChangeAspect="1" noChangeArrowheads="1"/>
              </p:cNvSpPr>
              <p:nvPr/>
            </p:nvSpPr>
            <p:spPr bwMode="auto">
              <a:xfrm>
                <a:off x="3791"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1" name="Oval 82"/>
              <p:cNvSpPr>
                <a:spLocks noChangeAspect="1" noChangeArrowheads="1"/>
              </p:cNvSpPr>
              <p:nvPr/>
            </p:nvSpPr>
            <p:spPr bwMode="auto">
              <a:xfrm>
                <a:off x="3407"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2" name="Oval 83"/>
              <p:cNvSpPr>
                <a:spLocks noChangeAspect="1" noChangeArrowheads="1"/>
              </p:cNvSpPr>
              <p:nvPr/>
            </p:nvSpPr>
            <p:spPr bwMode="auto">
              <a:xfrm>
                <a:off x="3551" y="1679"/>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3" name="Oval 84"/>
              <p:cNvSpPr>
                <a:spLocks noChangeAspect="1" noChangeArrowheads="1"/>
              </p:cNvSpPr>
              <p:nvPr/>
            </p:nvSpPr>
            <p:spPr bwMode="auto">
              <a:xfrm>
                <a:off x="4129"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4" name="Oval 85"/>
              <p:cNvSpPr>
                <a:spLocks noChangeAspect="1" noChangeArrowheads="1"/>
              </p:cNvSpPr>
              <p:nvPr/>
            </p:nvSpPr>
            <p:spPr bwMode="auto">
              <a:xfrm>
                <a:off x="3309"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5" name="Oval 86"/>
              <p:cNvSpPr>
                <a:spLocks noChangeAspect="1" noChangeArrowheads="1"/>
              </p:cNvSpPr>
              <p:nvPr/>
            </p:nvSpPr>
            <p:spPr bwMode="auto">
              <a:xfrm>
                <a:off x="1680" y="110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6" name="Oval 87"/>
              <p:cNvSpPr>
                <a:spLocks noChangeAspect="1" noChangeArrowheads="1"/>
              </p:cNvSpPr>
              <p:nvPr/>
            </p:nvSpPr>
            <p:spPr bwMode="auto">
              <a:xfrm>
                <a:off x="1200" y="86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7"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8" name="Oval 89"/>
              <p:cNvSpPr>
                <a:spLocks noChangeAspect="1" noChangeArrowheads="1"/>
              </p:cNvSpPr>
              <p:nvPr/>
            </p:nvSpPr>
            <p:spPr bwMode="auto">
              <a:xfrm>
                <a:off x="3551" y="105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9" name="Oval 90"/>
              <p:cNvSpPr>
                <a:spLocks noChangeAspect="1" noChangeArrowheads="1"/>
              </p:cNvSpPr>
              <p:nvPr/>
            </p:nvSpPr>
            <p:spPr bwMode="auto">
              <a:xfrm>
                <a:off x="3263"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0" name="Oval 91"/>
              <p:cNvSpPr>
                <a:spLocks noChangeAspect="1" noChangeArrowheads="1"/>
              </p:cNvSpPr>
              <p:nvPr/>
            </p:nvSpPr>
            <p:spPr bwMode="auto">
              <a:xfrm>
                <a:off x="3693" y="67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1"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2" name="Oval 93"/>
              <p:cNvSpPr>
                <a:spLocks noChangeAspect="1" noChangeArrowheads="1"/>
              </p:cNvSpPr>
              <p:nvPr/>
            </p:nvSpPr>
            <p:spPr bwMode="auto">
              <a:xfrm>
                <a:off x="3407"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3" name="Oval 94"/>
              <p:cNvSpPr>
                <a:spLocks noChangeAspect="1" noChangeArrowheads="1"/>
              </p:cNvSpPr>
              <p:nvPr/>
            </p:nvSpPr>
            <p:spPr bwMode="auto">
              <a:xfrm>
                <a:off x="4464"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4" name="Oval 95"/>
              <p:cNvSpPr>
                <a:spLocks noChangeAspect="1" noChangeArrowheads="1"/>
              </p:cNvSpPr>
              <p:nvPr/>
            </p:nvSpPr>
            <p:spPr bwMode="auto">
              <a:xfrm>
                <a:off x="4658" y="134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5" name="Oval 96"/>
              <p:cNvSpPr>
                <a:spLocks noChangeAspect="1" noChangeArrowheads="1"/>
              </p:cNvSpPr>
              <p:nvPr/>
            </p:nvSpPr>
            <p:spPr bwMode="auto">
              <a:xfrm>
                <a:off x="5042"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6" name="Oval 97"/>
              <p:cNvSpPr>
                <a:spLocks noChangeAspect="1" noChangeArrowheads="1"/>
              </p:cNvSpPr>
              <p:nvPr/>
            </p:nvSpPr>
            <p:spPr bwMode="auto">
              <a:xfrm>
                <a:off x="4944"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7" name="Oval 98"/>
              <p:cNvSpPr>
                <a:spLocks noChangeAspect="1" noChangeArrowheads="1"/>
              </p:cNvSpPr>
              <p:nvPr/>
            </p:nvSpPr>
            <p:spPr bwMode="auto">
              <a:xfrm>
                <a:off x="3647" y="12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8" name="Oval 99"/>
              <p:cNvSpPr>
                <a:spLocks noChangeAspect="1" noChangeArrowheads="1"/>
              </p:cNvSpPr>
              <p:nvPr/>
            </p:nvSpPr>
            <p:spPr bwMode="auto">
              <a:xfrm>
                <a:off x="3309"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9" name="Oval 100"/>
              <p:cNvSpPr>
                <a:spLocks noChangeAspect="1" noChangeArrowheads="1"/>
              </p:cNvSpPr>
              <p:nvPr/>
            </p:nvSpPr>
            <p:spPr bwMode="auto">
              <a:xfrm>
                <a:off x="4273"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0" name="Oval 101"/>
              <p:cNvSpPr>
                <a:spLocks noChangeAspect="1" noChangeArrowheads="1"/>
              </p:cNvSpPr>
              <p:nvPr/>
            </p:nvSpPr>
            <p:spPr bwMode="auto">
              <a:xfrm>
                <a:off x="403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1" name="Oval 102"/>
              <p:cNvSpPr>
                <a:spLocks noChangeAspect="1" noChangeArrowheads="1"/>
              </p:cNvSpPr>
              <p:nvPr/>
            </p:nvSpPr>
            <p:spPr bwMode="auto">
              <a:xfrm>
                <a:off x="239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2" name="Oval 103"/>
              <p:cNvSpPr>
                <a:spLocks noChangeAspect="1" noChangeArrowheads="1"/>
              </p:cNvSpPr>
              <p:nvPr/>
            </p:nvSpPr>
            <p:spPr bwMode="auto">
              <a:xfrm>
                <a:off x="297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3" name="Oval 104"/>
              <p:cNvSpPr>
                <a:spLocks noChangeAspect="1" noChangeArrowheads="1"/>
              </p:cNvSpPr>
              <p:nvPr/>
            </p:nvSpPr>
            <p:spPr bwMode="auto">
              <a:xfrm>
                <a:off x="201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4"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5" name="Oval 106"/>
              <p:cNvSpPr>
                <a:spLocks noChangeAspect="1" noChangeArrowheads="1"/>
              </p:cNvSpPr>
              <p:nvPr/>
            </p:nvSpPr>
            <p:spPr bwMode="auto">
              <a:xfrm>
                <a:off x="3023"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6" name="Oval 107"/>
              <p:cNvSpPr>
                <a:spLocks noChangeAspect="1" noChangeArrowheads="1"/>
              </p:cNvSpPr>
              <p:nvPr/>
            </p:nvSpPr>
            <p:spPr bwMode="auto">
              <a:xfrm>
                <a:off x="3167"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7" name="Oval 108"/>
              <p:cNvSpPr>
                <a:spLocks noChangeAspect="1" noChangeArrowheads="1"/>
              </p:cNvSpPr>
              <p:nvPr/>
            </p:nvSpPr>
            <p:spPr bwMode="auto">
              <a:xfrm>
                <a:off x="3936"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8" name="Oval 109"/>
              <p:cNvSpPr>
                <a:spLocks noChangeAspect="1" noChangeArrowheads="1"/>
              </p:cNvSpPr>
              <p:nvPr/>
            </p:nvSpPr>
            <p:spPr bwMode="auto">
              <a:xfrm>
                <a:off x="3837"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9" name="Oval 110"/>
              <p:cNvSpPr>
                <a:spLocks noChangeAspect="1" noChangeArrowheads="1"/>
              </p:cNvSpPr>
              <p:nvPr/>
            </p:nvSpPr>
            <p:spPr bwMode="auto">
              <a:xfrm>
                <a:off x="4129" y="129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0" name="Oval 111"/>
              <p:cNvSpPr>
                <a:spLocks noChangeAspect="1" noChangeArrowheads="1"/>
              </p:cNvSpPr>
              <p:nvPr/>
            </p:nvSpPr>
            <p:spPr bwMode="auto">
              <a:xfrm>
                <a:off x="4418"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1" name="Oval 112"/>
              <p:cNvSpPr>
                <a:spLocks noChangeAspect="1" noChangeArrowheads="1"/>
              </p:cNvSpPr>
              <p:nvPr/>
            </p:nvSpPr>
            <p:spPr bwMode="auto">
              <a:xfrm>
                <a:off x="4366" y="173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2" name="Oval 113"/>
              <p:cNvSpPr>
                <a:spLocks noChangeAspect="1" noChangeArrowheads="1"/>
              </p:cNvSpPr>
              <p:nvPr/>
            </p:nvSpPr>
            <p:spPr bwMode="auto">
              <a:xfrm>
                <a:off x="4990" y="187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3" name="Oval 114"/>
              <p:cNvSpPr>
                <a:spLocks noChangeAspect="1" noChangeArrowheads="1"/>
              </p:cNvSpPr>
              <p:nvPr/>
            </p:nvSpPr>
            <p:spPr bwMode="auto">
              <a:xfrm>
                <a:off x="4900" y="1347"/>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4"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5" name="Oval 116"/>
              <p:cNvSpPr>
                <a:spLocks noChangeAspect="1" noChangeArrowheads="1"/>
              </p:cNvSpPr>
              <p:nvPr/>
            </p:nvSpPr>
            <p:spPr bwMode="auto">
              <a:xfrm>
                <a:off x="2497" y="3696"/>
                <a:ext cx="43" cy="43"/>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6" name="Oval 117"/>
              <p:cNvSpPr>
                <a:spLocks noChangeAspect="1" noChangeArrowheads="1"/>
              </p:cNvSpPr>
              <p:nvPr/>
            </p:nvSpPr>
            <p:spPr bwMode="auto">
              <a:xfrm>
                <a:off x="3889" y="264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7" name="Oval 118"/>
              <p:cNvSpPr>
                <a:spLocks noChangeAspect="1" noChangeArrowheads="1"/>
              </p:cNvSpPr>
              <p:nvPr/>
            </p:nvSpPr>
            <p:spPr bwMode="auto">
              <a:xfrm>
                <a:off x="4175"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8"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9" name="Oval 120"/>
              <p:cNvSpPr>
                <a:spLocks noChangeAspect="1" noChangeArrowheads="1"/>
              </p:cNvSpPr>
              <p:nvPr/>
            </p:nvSpPr>
            <p:spPr bwMode="auto">
              <a:xfrm>
                <a:off x="1296"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0" name="Oval 121"/>
              <p:cNvSpPr>
                <a:spLocks noChangeAspect="1" noChangeArrowheads="1"/>
              </p:cNvSpPr>
              <p:nvPr/>
            </p:nvSpPr>
            <p:spPr bwMode="auto">
              <a:xfrm>
                <a:off x="1585"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1" name="Oval 122"/>
              <p:cNvSpPr>
                <a:spLocks noChangeAspect="1" noChangeArrowheads="1"/>
              </p:cNvSpPr>
              <p:nvPr/>
            </p:nvSpPr>
            <p:spPr bwMode="auto">
              <a:xfrm>
                <a:off x="1538"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2" name="Oval 123"/>
              <p:cNvSpPr>
                <a:spLocks noChangeAspect="1" noChangeArrowheads="1"/>
              </p:cNvSpPr>
              <p:nvPr/>
            </p:nvSpPr>
            <p:spPr bwMode="auto">
              <a:xfrm>
                <a:off x="2353" y="230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3" name="Oval 124"/>
              <p:cNvSpPr>
                <a:spLocks noChangeAspect="1" noChangeArrowheads="1"/>
              </p:cNvSpPr>
              <p:nvPr/>
            </p:nvSpPr>
            <p:spPr bwMode="auto">
              <a:xfrm>
                <a:off x="2783"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4" name="Oval 125"/>
              <p:cNvSpPr>
                <a:spLocks noChangeAspect="1" noChangeArrowheads="1"/>
              </p:cNvSpPr>
              <p:nvPr/>
            </p:nvSpPr>
            <p:spPr bwMode="auto">
              <a:xfrm>
                <a:off x="2497" y="720"/>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5" name="Oval 126"/>
              <p:cNvSpPr>
                <a:spLocks noChangeAspect="1" noChangeArrowheads="1"/>
              </p:cNvSpPr>
              <p:nvPr/>
            </p:nvSpPr>
            <p:spPr bwMode="auto">
              <a:xfrm>
                <a:off x="2541" y="225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6" name="Oval 127"/>
              <p:cNvSpPr>
                <a:spLocks noChangeAspect="1" noChangeArrowheads="1"/>
              </p:cNvSpPr>
              <p:nvPr/>
            </p:nvSpPr>
            <p:spPr bwMode="auto">
              <a:xfrm>
                <a:off x="2156" y="96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7" name="Oval 128"/>
              <p:cNvSpPr>
                <a:spLocks noChangeAspect="1" noChangeArrowheads="1"/>
              </p:cNvSpPr>
              <p:nvPr/>
            </p:nvSpPr>
            <p:spPr bwMode="auto">
              <a:xfrm>
                <a:off x="2110" y="225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8" name="Oval 129"/>
              <p:cNvSpPr>
                <a:spLocks noChangeAspect="1" noChangeArrowheads="1"/>
              </p:cNvSpPr>
              <p:nvPr/>
            </p:nvSpPr>
            <p:spPr bwMode="auto">
              <a:xfrm>
                <a:off x="273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9"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0" name="Oval 131"/>
              <p:cNvSpPr>
                <a:spLocks noChangeAspect="1" noChangeArrowheads="1"/>
              </p:cNvSpPr>
              <p:nvPr/>
            </p:nvSpPr>
            <p:spPr bwMode="auto">
              <a:xfrm>
                <a:off x="2541"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1" name="Oval 132"/>
              <p:cNvSpPr>
                <a:spLocks noChangeAspect="1" noChangeArrowheads="1"/>
              </p:cNvSpPr>
              <p:nvPr/>
            </p:nvSpPr>
            <p:spPr bwMode="auto">
              <a:xfrm>
                <a:off x="2737"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2" name="Oval 133"/>
              <p:cNvSpPr>
                <a:spLocks noChangeAspect="1" noChangeArrowheads="1"/>
              </p:cNvSpPr>
              <p:nvPr/>
            </p:nvSpPr>
            <p:spPr bwMode="auto">
              <a:xfrm>
                <a:off x="1154"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3" name="Oval 134"/>
              <p:cNvSpPr>
                <a:spLocks noChangeAspect="1" noChangeArrowheads="1"/>
              </p:cNvSpPr>
              <p:nvPr/>
            </p:nvSpPr>
            <p:spPr bwMode="auto">
              <a:xfrm>
                <a:off x="1056" y="62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4" name="Oval 135"/>
              <p:cNvSpPr>
                <a:spLocks noChangeAspect="1" noChangeArrowheads="1"/>
              </p:cNvSpPr>
              <p:nvPr/>
            </p:nvSpPr>
            <p:spPr bwMode="auto">
              <a:xfrm>
                <a:off x="1631"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5" name="Oval 136"/>
              <p:cNvSpPr>
                <a:spLocks noChangeAspect="1" noChangeArrowheads="1"/>
              </p:cNvSpPr>
              <p:nvPr/>
            </p:nvSpPr>
            <p:spPr bwMode="auto">
              <a:xfrm>
                <a:off x="1342" y="100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6" name="Oval 137"/>
              <p:cNvSpPr>
                <a:spLocks noChangeAspect="1" noChangeArrowheads="1"/>
              </p:cNvSpPr>
              <p:nvPr/>
            </p:nvSpPr>
            <p:spPr bwMode="auto">
              <a:xfrm>
                <a:off x="225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7" name="Oval 138"/>
              <p:cNvSpPr>
                <a:spLocks noChangeAspect="1" noChangeArrowheads="1"/>
              </p:cNvSpPr>
              <p:nvPr/>
            </p:nvSpPr>
            <p:spPr bwMode="auto">
              <a:xfrm>
                <a:off x="3219" y="211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8" name="Oval 139"/>
              <p:cNvSpPr>
                <a:spLocks noChangeAspect="1" noChangeArrowheads="1"/>
              </p:cNvSpPr>
              <p:nvPr/>
            </p:nvSpPr>
            <p:spPr bwMode="auto">
              <a:xfrm>
                <a:off x="3075" y="211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9" name="Oval 140"/>
              <p:cNvSpPr>
                <a:spLocks noChangeAspect="1" noChangeArrowheads="1"/>
              </p:cNvSpPr>
              <p:nvPr/>
            </p:nvSpPr>
            <p:spPr bwMode="auto">
              <a:xfrm>
                <a:off x="3219" y="1633"/>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0" name="Oval 141"/>
              <p:cNvSpPr>
                <a:spLocks noChangeAspect="1" noChangeArrowheads="1"/>
              </p:cNvSpPr>
              <p:nvPr/>
            </p:nvSpPr>
            <p:spPr bwMode="auto">
              <a:xfrm>
                <a:off x="3309"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1" name="Oval 142"/>
              <p:cNvSpPr>
                <a:spLocks noChangeAspect="1" noChangeArrowheads="1"/>
              </p:cNvSpPr>
              <p:nvPr/>
            </p:nvSpPr>
            <p:spPr bwMode="auto">
              <a:xfrm>
                <a:off x="3693" y="91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2"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3" name="Oval 144"/>
              <p:cNvSpPr>
                <a:spLocks noChangeAspect="1" noChangeArrowheads="1"/>
              </p:cNvSpPr>
              <p:nvPr/>
            </p:nvSpPr>
            <p:spPr bwMode="auto">
              <a:xfrm>
                <a:off x="3219" y="383"/>
                <a:ext cx="43"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4" name="Oval 145"/>
              <p:cNvSpPr>
                <a:spLocks noChangeAspect="1" noChangeArrowheads="1"/>
              </p:cNvSpPr>
              <p:nvPr/>
            </p:nvSpPr>
            <p:spPr bwMode="auto">
              <a:xfrm>
                <a:off x="3309" y="28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5" name="Oval 146"/>
              <p:cNvSpPr>
                <a:spLocks noChangeAspect="1" noChangeArrowheads="1"/>
              </p:cNvSpPr>
              <p:nvPr/>
            </p:nvSpPr>
            <p:spPr bwMode="auto">
              <a:xfrm>
                <a:off x="3075" y="57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74765" name="Group 147"/>
            <p:cNvGrpSpPr>
              <a:grpSpLocks noChangeAspect="1"/>
            </p:cNvGrpSpPr>
            <p:nvPr/>
          </p:nvGrpSpPr>
          <p:grpSpPr bwMode="auto">
            <a:xfrm>
              <a:off x="1654288" y="388826"/>
              <a:ext cx="5381400" cy="4489674"/>
              <a:chOff x="865" y="191"/>
              <a:chExt cx="3166" cy="2642"/>
            </a:xfrm>
          </p:grpSpPr>
          <p:sp>
            <p:nvSpPr>
              <p:cNvPr id="142" name="Line 148"/>
              <p:cNvSpPr>
                <a:spLocks noChangeAspect="1" noChangeShapeType="1"/>
              </p:cNvSpPr>
              <p:nvPr/>
            </p:nvSpPr>
            <p:spPr bwMode="auto">
              <a:xfrm flipH="1">
                <a:off x="864" y="1539"/>
                <a:ext cx="1586" cy="1293"/>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3" name="Line 149"/>
              <p:cNvSpPr>
                <a:spLocks noChangeAspect="1" noChangeShapeType="1"/>
              </p:cNvSpPr>
              <p:nvPr/>
            </p:nvSpPr>
            <p:spPr bwMode="auto">
              <a:xfrm flipV="1">
                <a:off x="2449" y="191"/>
                <a:ext cx="0" cy="134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4" name="Line 150"/>
              <p:cNvSpPr>
                <a:spLocks noChangeAspect="1" noChangeShapeType="1"/>
              </p:cNvSpPr>
              <p:nvPr/>
            </p:nvSpPr>
            <p:spPr bwMode="auto">
              <a:xfrm>
                <a:off x="2449" y="1539"/>
                <a:ext cx="1583"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139" name="AutoShape 160"/>
            <p:cNvSpPr>
              <a:spLocks noChangeAspect="1" noChangeArrowheads="1"/>
            </p:cNvSpPr>
            <p:nvPr/>
          </p:nvSpPr>
          <p:spPr bwMode="auto">
            <a:xfrm>
              <a:off x="3993740" y="4254259"/>
              <a:ext cx="407464" cy="412134"/>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AutoShape 161"/>
            <p:cNvSpPr>
              <a:spLocks noChangeAspect="1" noChangeArrowheads="1"/>
            </p:cNvSpPr>
            <p:nvPr/>
          </p:nvSpPr>
          <p:spPr bwMode="auto">
            <a:xfrm>
              <a:off x="5726685" y="1810895"/>
              <a:ext cx="402553" cy="397416"/>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AutoShape 162"/>
            <p:cNvSpPr>
              <a:spLocks noChangeAspect="1" noChangeArrowheads="1"/>
            </p:cNvSpPr>
            <p:nvPr/>
          </p:nvSpPr>
          <p:spPr bwMode="auto">
            <a:xfrm>
              <a:off x="2776262" y="1771644"/>
              <a:ext cx="407464" cy="407229"/>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256" name="Rectangle 255"/>
          <p:cNvSpPr/>
          <p:nvPr/>
        </p:nvSpPr>
        <p:spPr bwMode="auto">
          <a:xfrm>
            <a:off x="3733800" y="1201738"/>
            <a:ext cx="5257800" cy="1600200"/>
          </a:xfrm>
          <a:prstGeom prst="rect">
            <a:avLst/>
          </a:pr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257" name="Freeform 256"/>
          <p:cNvSpPr/>
          <p:nvPr/>
        </p:nvSpPr>
        <p:spPr bwMode="auto">
          <a:xfrm>
            <a:off x="1911350" y="3308350"/>
            <a:ext cx="1552575" cy="1477963"/>
          </a:xfrm>
          <a:custGeom>
            <a:avLst/>
            <a:gdLst>
              <a:gd name="connsiteX0" fmla="*/ 103909 w 1551710"/>
              <a:gd name="connsiteY0" fmla="*/ 162791 h 1478972"/>
              <a:gd name="connsiteX1" fmla="*/ 457200 w 1551710"/>
              <a:gd name="connsiteY1" fmla="*/ 58882 h 1478972"/>
              <a:gd name="connsiteX2" fmla="*/ 1371600 w 1551710"/>
              <a:gd name="connsiteY2" fmla="*/ 516082 h 1478972"/>
              <a:gd name="connsiteX3" fmla="*/ 1537855 w 1551710"/>
              <a:gd name="connsiteY3" fmla="*/ 1285009 h 1478972"/>
              <a:gd name="connsiteX4" fmla="*/ 1288473 w 1551710"/>
              <a:gd name="connsiteY4" fmla="*/ 1451263 h 1478972"/>
              <a:gd name="connsiteX5" fmla="*/ 1018309 w 1551710"/>
              <a:gd name="connsiteY5" fmla="*/ 1451263 h 1478972"/>
              <a:gd name="connsiteX6" fmla="*/ 789709 w 1551710"/>
              <a:gd name="connsiteY6" fmla="*/ 1368136 h 1478972"/>
              <a:gd name="connsiteX7" fmla="*/ 270164 w 1551710"/>
              <a:gd name="connsiteY7" fmla="*/ 1077191 h 1478972"/>
              <a:gd name="connsiteX8" fmla="*/ 83128 w 1551710"/>
              <a:gd name="connsiteY8" fmla="*/ 973282 h 1478972"/>
              <a:gd name="connsiteX9" fmla="*/ 0 w 1551710"/>
              <a:gd name="connsiteY9" fmla="*/ 723900 h 1478972"/>
              <a:gd name="connsiteX10" fmla="*/ 103909 w 1551710"/>
              <a:gd name="connsiteY10" fmla="*/ 162791 h 1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710" h="1478972">
                <a:moveTo>
                  <a:pt x="103909" y="162791"/>
                </a:moveTo>
                <a:cubicBezTo>
                  <a:pt x="180109" y="51955"/>
                  <a:pt x="245918" y="0"/>
                  <a:pt x="457200" y="58882"/>
                </a:cubicBezTo>
                <a:cubicBezTo>
                  <a:pt x="668482" y="117764"/>
                  <a:pt x="1191491" y="311728"/>
                  <a:pt x="1371600" y="516082"/>
                </a:cubicBezTo>
                <a:cubicBezTo>
                  <a:pt x="1551709" y="720436"/>
                  <a:pt x="1551710" y="1129146"/>
                  <a:pt x="1537855" y="1285009"/>
                </a:cubicBezTo>
                <a:cubicBezTo>
                  <a:pt x="1524001" y="1440873"/>
                  <a:pt x="1375064" y="1423554"/>
                  <a:pt x="1288473" y="1451263"/>
                </a:cubicBezTo>
                <a:cubicBezTo>
                  <a:pt x="1201882" y="1478972"/>
                  <a:pt x="1101436" y="1465117"/>
                  <a:pt x="1018309" y="1451263"/>
                </a:cubicBezTo>
                <a:cubicBezTo>
                  <a:pt x="935182" y="1437409"/>
                  <a:pt x="914400" y="1430481"/>
                  <a:pt x="789709" y="1368136"/>
                </a:cubicBezTo>
                <a:cubicBezTo>
                  <a:pt x="665018" y="1305791"/>
                  <a:pt x="270164" y="1077191"/>
                  <a:pt x="270164" y="1077191"/>
                </a:cubicBezTo>
                <a:cubicBezTo>
                  <a:pt x="152401" y="1011382"/>
                  <a:pt x="128155" y="1032164"/>
                  <a:pt x="83128" y="973282"/>
                </a:cubicBezTo>
                <a:cubicBezTo>
                  <a:pt x="38101" y="914400"/>
                  <a:pt x="0" y="858982"/>
                  <a:pt x="0" y="723900"/>
                </a:cubicBezTo>
                <a:cubicBezTo>
                  <a:pt x="0" y="588818"/>
                  <a:pt x="27709" y="273627"/>
                  <a:pt x="103909" y="162791"/>
                </a:cubicBezTo>
                <a:close/>
              </a:path>
            </a:pathLst>
          </a:cu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130" name="TextBox 12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605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huang_tex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1031875"/>
            <a:ext cx="33528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descr="huang_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3540125"/>
            <a:ext cx="3284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6" descr="textons"/>
          <p:cNvPicPr>
            <a:picLocks noChangeAspect="1" noChangeArrowheads="1"/>
          </p:cNvPicPr>
          <p:nvPr/>
        </p:nvPicPr>
        <p:blipFill>
          <a:blip r:embed="rId5">
            <a:extLst>
              <a:ext uri="{28A0092B-C50C-407E-A947-70E740481C1C}">
                <a14:useLocalDpi xmlns:a14="http://schemas.microsoft.com/office/drawing/2010/main" val="0"/>
              </a:ext>
            </a:extLst>
          </a:blip>
          <a:srcRect l="33824"/>
          <a:stretch>
            <a:fillRect/>
          </a:stretch>
        </p:blipFill>
        <p:spPr bwMode="auto">
          <a:xfrm>
            <a:off x="5141913" y="4838700"/>
            <a:ext cx="3429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81025" y="1395413"/>
            <a:ext cx="4557713" cy="4525962"/>
          </a:xfrm>
          <a:prstGeom prst="rect">
            <a:avLst/>
          </a:prstGeom>
          <a:noFill/>
          <a:ln w="9525">
            <a:noFill/>
            <a:miter lim="800000"/>
            <a:headEnd/>
            <a:tailEnd/>
          </a:ln>
        </p:spPr>
        <p:txBody>
          <a:bodyPr/>
          <a:lstStyle/>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First explored for texture and material representations</a:t>
            </a:r>
          </a:p>
          <a:p>
            <a:pPr marL="342900" indent="-342900" fontAlgn="base">
              <a:lnSpc>
                <a:spcPct val="90000"/>
              </a:lnSpc>
              <a:spcBef>
                <a:spcPct val="20000"/>
              </a:spcBef>
              <a:spcAft>
                <a:spcPts val="600"/>
              </a:spcAft>
              <a:buClr>
                <a:srgbClr val="000099"/>
              </a:buClr>
              <a:buSzPct val="115000"/>
              <a:buFontTx/>
              <a:buChar char="•"/>
              <a:defRPr/>
            </a:pPr>
            <a:r>
              <a:rPr kumimoji="1" lang="en-US" sz="2400" i="1" kern="0" dirty="0" err="1">
                <a:solidFill>
                  <a:srgbClr val="000000"/>
                </a:solidFill>
                <a:latin typeface="Arial" pitchFamily="34" charset="0"/>
                <a:cs typeface="Arial" pitchFamily="34" charset="0"/>
              </a:rPr>
              <a:t>Texton</a:t>
            </a:r>
            <a:r>
              <a:rPr kumimoji="1" lang="en-US" sz="2400" i="1" kern="0" dirty="0">
                <a:solidFill>
                  <a:srgbClr val="000000"/>
                </a:solidFill>
                <a:latin typeface="Arial" pitchFamily="34" charset="0"/>
                <a:cs typeface="Arial" pitchFamily="34" charset="0"/>
              </a:rPr>
              <a:t> </a:t>
            </a:r>
            <a:r>
              <a:rPr kumimoji="1" lang="en-US" sz="2400" kern="0" dirty="0">
                <a:solidFill>
                  <a:srgbClr val="000000"/>
                </a:solidFill>
                <a:latin typeface="Arial" pitchFamily="34" charset="0"/>
                <a:cs typeface="Arial" pitchFamily="34" charset="0"/>
              </a:rPr>
              <a:t>= cluster center of filter responses over collection of images</a:t>
            </a:r>
          </a:p>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Describe textures and materials based on distribution of prototypical texture elements.</a:t>
            </a: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9" name="Title 1"/>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and </a:t>
            </a:r>
            <a:r>
              <a:rPr lang="en-US" sz="4400" kern="0" dirty="0" err="1">
                <a:solidFill>
                  <a:srgbClr val="000000"/>
                </a:solidFill>
                <a:latin typeface="Arial" pitchFamily="34" charset="0"/>
                <a:cs typeface="Arial" pitchFamily="34" charset="0"/>
              </a:rPr>
              <a:t>textons</a:t>
            </a:r>
            <a:endParaRPr lang="en-US" sz="4400" kern="0" dirty="0">
              <a:solidFill>
                <a:srgbClr val="000000"/>
              </a:solidFill>
              <a:latin typeface="Arial" pitchFamily="34" charset="0"/>
              <a:cs typeface="Arial" pitchFamily="34" charset="0"/>
            </a:endParaRPr>
          </a:p>
        </p:txBody>
      </p:sp>
      <p:sp>
        <p:nvSpPr>
          <p:cNvPr id="75783" name="TextBox 6"/>
          <p:cNvSpPr txBox="1">
            <a:spLocks noChangeArrowheads="1"/>
          </p:cNvSpPr>
          <p:nvPr/>
        </p:nvSpPr>
        <p:spPr bwMode="auto">
          <a:xfrm>
            <a:off x="914400" y="5715000"/>
            <a:ext cx="3686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dirty="0" smtClean="0">
                <a:solidFill>
                  <a:srgbClr val="000000"/>
                </a:solidFill>
                <a:latin typeface="Trebuchet MS" pitchFamily="34" charset="0"/>
              </a:rPr>
              <a:t>Leung &amp; Malik 1999; </a:t>
            </a:r>
            <a:r>
              <a:rPr lang="en-US" sz="2000" dirty="0" err="1" smtClean="0">
                <a:solidFill>
                  <a:srgbClr val="000000"/>
                </a:solidFill>
                <a:latin typeface="Trebuchet MS" pitchFamily="34" charset="0"/>
              </a:rPr>
              <a:t>Varma</a:t>
            </a:r>
            <a:r>
              <a:rPr lang="en-US" sz="2000" dirty="0" smtClean="0">
                <a:solidFill>
                  <a:srgbClr val="000000"/>
                </a:solidFill>
                <a:latin typeface="Trebuchet MS" pitchFamily="34" charset="0"/>
              </a:rPr>
              <a:t> &amp; </a:t>
            </a:r>
            <a:r>
              <a:rPr lang="en-US" sz="2000" dirty="0" err="1" smtClean="0">
                <a:solidFill>
                  <a:srgbClr val="000000"/>
                </a:solidFill>
                <a:latin typeface="Trebuchet MS" pitchFamily="34" charset="0"/>
              </a:rPr>
              <a:t>Zisserman</a:t>
            </a:r>
            <a:r>
              <a:rPr lang="en-US" sz="2000" dirty="0" smtClean="0">
                <a:solidFill>
                  <a:srgbClr val="000000"/>
                </a:solidFill>
                <a:latin typeface="Trebuchet MS" pitchFamily="34" charset="0"/>
              </a:rPr>
              <a:t>, 2002</a:t>
            </a:r>
          </a:p>
        </p:txBody>
      </p:sp>
      <p:sp>
        <p:nvSpPr>
          <p:cNvPr id="10" name="TextBox 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89442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1203" name="Content Placeholder 3" descr="build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1204" name="Picture 4" descr="building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915832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9144000" cy="1143000"/>
          </a:xfrm>
        </p:spPr>
        <p:txBody>
          <a:bodyPr/>
          <a:lstStyle/>
          <a:p>
            <a:pPr eaLnBrk="1" hangingPunct="1"/>
            <a:r>
              <a:rPr lang="en-US" sz="3800" smtClean="0"/>
              <a:t>Recall: Texture representation example</a:t>
            </a:r>
          </a:p>
        </p:txBody>
      </p:sp>
      <p:sp>
        <p:nvSpPr>
          <p:cNvPr id="76803" name="TextBox 29"/>
          <p:cNvSpPr txBox="1">
            <a:spLocks noChangeArrowheads="1"/>
          </p:cNvSpPr>
          <p:nvPr/>
        </p:nvSpPr>
        <p:spPr bwMode="auto">
          <a:xfrm>
            <a:off x="6096000" y="5334000"/>
            <a:ext cx="2563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b="1" smtClean="0">
                <a:solidFill>
                  <a:srgbClr val="000000"/>
                </a:solidFill>
              </a:rPr>
              <a:t>statistics to summarize patterns in small windows </a:t>
            </a:r>
          </a:p>
        </p:txBody>
      </p:sp>
      <p:graphicFrame>
        <p:nvGraphicFramePr>
          <p:cNvPr id="32" name="Table 31"/>
          <p:cNvGraphicFramePr>
            <a:graphicFrameLocks noGrp="1"/>
          </p:cNvGraphicFramePr>
          <p:nvPr/>
        </p:nvGraphicFramePr>
        <p:xfrm>
          <a:off x="5849938" y="1931988"/>
          <a:ext cx="3030537" cy="2929076"/>
        </p:xfrm>
        <a:graphic>
          <a:graphicData uri="http://schemas.openxmlformats.org/drawingml/2006/table">
            <a:tbl>
              <a:tblPr firstRow="1" bandRow="1">
                <a:tableStyleId>{5C22544A-7EE6-4342-B048-85BDC9FD1C3A}</a:tableStyleId>
              </a:tblPr>
              <a:tblGrid>
                <a:gridCol w="1010179"/>
                <a:gridCol w="1010179"/>
                <a:gridCol w="1010179"/>
              </a:tblGrid>
              <a:tr h="914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tx1"/>
                        </a:solidFill>
                      </a:endParaRP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dx</a:t>
                      </a:r>
                      <a:r>
                        <a:rPr lang="en-US" sz="1800" b="1" u="sng" baseline="0" dirty="0" smtClean="0">
                          <a:solidFill>
                            <a:schemeClr val="tx1"/>
                          </a:solidFill>
                        </a:rPr>
                        <a:t> value </a:t>
                      </a: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dy</a:t>
                      </a:r>
                      <a:r>
                        <a:rPr lang="en-US" sz="1800" b="1" u="sng" baseline="0" dirty="0" smtClean="0">
                          <a:solidFill>
                            <a:schemeClr val="tx1"/>
                          </a:solidFill>
                        </a:rPr>
                        <a:t> value </a:t>
                      </a:r>
                    </a:p>
                  </a:txBody>
                  <a:tcPr marL="91439" marR="91439" marT="45712" marB="45712"/>
                </a:tc>
              </a:tr>
              <a:tr h="503673">
                <a:tc>
                  <a:txBody>
                    <a:bodyPr/>
                    <a:lstStyle/>
                    <a:p>
                      <a:r>
                        <a:rPr lang="en-US" sz="1800" dirty="0" smtClean="0"/>
                        <a:t>Win.</a:t>
                      </a:r>
                      <a:r>
                        <a:rPr lang="en-US" sz="1800" baseline="0" dirty="0" smtClean="0"/>
                        <a:t> </a:t>
                      </a:r>
                      <a:r>
                        <a:rPr lang="en-US" sz="1800" dirty="0" smtClean="0"/>
                        <a:t>#1</a:t>
                      </a:r>
                      <a:endParaRPr lang="en-US" sz="1800" dirty="0"/>
                    </a:p>
                  </a:txBody>
                  <a:tcPr marL="91439" marR="91439" marT="45712" marB="45712"/>
                </a:tc>
                <a:tc>
                  <a:txBody>
                    <a:bodyPr/>
                    <a:lstStyle/>
                    <a:p>
                      <a:r>
                        <a:rPr lang="en-US" sz="1800" dirty="0" smtClean="0"/>
                        <a:t>     4</a:t>
                      </a:r>
                      <a:endParaRPr lang="en-US" sz="1800" dirty="0"/>
                    </a:p>
                  </a:txBody>
                  <a:tcPr marL="91439" marR="91439" marT="45712" marB="45712"/>
                </a:tc>
                <a:tc>
                  <a:txBody>
                    <a:bodyPr/>
                    <a:lstStyle/>
                    <a:p>
                      <a:r>
                        <a:rPr lang="en-US" sz="1800" baseline="0" dirty="0" smtClean="0"/>
                        <a:t>    10</a:t>
                      </a:r>
                      <a:endParaRPr lang="en-US" sz="1800" dirty="0"/>
                    </a:p>
                  </a:txBody>
                  <a:tcPr marL="91439" marR="91439" marT="45712" marB="45712"/>
                </a:tc>
              </a:tr>
              <a:tr h="503673">
                <a:tc>
                  <a:txBody>
                    <a:bodyPr/>
                    <a:lstStyle/>
                    <a:p>
                      <a:r>
                        <a:rPr lang="en-US" sz="1800" dirty="0" smtClean="0"/>
                        <a:t>Win.#2</a:t>
                      </a:r>
                      <a:endParaRPr lang="en-US" sz="1800" dirty="0"/>
                    </a:p>
                  </a:txBody>
                  <a:tcPr marL="91439" marR="91439" marT="45712" marB="45712"/>
                </a:tc>
                <a:tc>
                  <a:txBody>
                    <a:bodyPr/>
                    <a:lstStyle/>
                    <a:p>
                      <a:r>
                        <a:rPr lang="en-US" sz="1800" dirty="0" smtClean="0"/>
                        <a:t>    18</a:t>
                      </a:r>
                      <a:endParaRPr lang="en-US" sz="1800" dirty="0"/>
                    </a:p>
                  </a:txBody>
                  <a:tcPr marL="91439" marR="91439" marT="45712" marB="45712"/>
                </a:tc>
                <a:tc>
                  <a:txBody>
                    <a:bodyPr/>
                    <a:lstStyle/>
                    <a:p>
                      <a:r>
                        <a:rPr lang="en-US" sz="1800" dirty="0" smtClean="0"/>
                        <a:t>     7</a:t>
                      </a:r>
                      <a:endParaRPr lang="en-US" sz="1800" dirty="0"/>
                    </a:p>
                  </a:txBody>
                  <a:tcPr marL="91439" marR="91439" marT="45712" marB="45712"/>
                </a:tc>
              </a:tr>
              <a:tr h="503673">
                <a:tc>
                  <a:txBody>
                    <a:bodyPr/>
                    <a:lstStyle/>
                    <a:p>
                      <a:r>
                        <a:rPr lang="en-US" sz="1800" dirty="0" smtClean="0"/>
                        <a:t>Win.#9</a:t>
                      </a:r>
                      <a:endParaRPr lang="en-US" sz="1800" dirty="0"/>
                    </a:p>
                  </a:txBody>
                  <a:tcPr marL="91439" marR="91439" marT="45712" marB="45712"/>
                </a:tc>
                <a:tc>
                  <a:txBody>
                    <a:bodyPr/>
                    <a:lstStyle/>
                    <a:p>
                      <a:r>
                        <a:rPr lang="en-US" sz="1800" dirty="0" smtClean="0"/>
                        <a:t>    20         </a:t>
                      </a:r>
                      <a:endParaRPr lang="en-US" sz="1800" dirty="0"/>
                    </a:p>
                  </a:txBody>
                  <a:tcPr marL="91439" marR="91439" marT="45712" marB="45712"/>
                </a:tc>
                <a:tc>
                  <a:txBody>
                    <a:bodyPr/>
                    <a:lstStyle/>
                    <a:p>
                      <a:r>
                        <a:rPr lang="en-US" sz="1800" dirty="0" smtClean="0"/>
                        <a:t>    20</a:t>
                      </a:r>
                      <a:endParaRPr lang="en-US" sz="1800" dirty="0"/>
                    </a:p>
                  </a:txBody>
                  <a:tcPr marL="91439" marR="91439" marT="45712" marB="45712"/>
                </a:tc>
              </a:tr>
              <a:tr h="503673">
                <a:tc>
                  <a:txBody>
                    <a:bodyPr/>
                    <a:lstStyle/>
                    <a:p>
                      <a:endParaRPr lang="en-US" sz="1800" dirty="0"/>
                    </a:p>
                  </a:txBody>
                  <a:tcPr marL="91439" marR="91439" marT="45712" marB="45712"/>
                </a:tc>
                <a:tc>
                  <a:txBody>
                    <a:bodyPr/>
                    <a:lstStyle/>
                    <a:p>
                      <a:endParaRPr lang="en-US" sz="1800"/>
                    </a:p>
                  </a:txBody>
                  <a:tcPr marL="91439" marR="91439" marT="45712" marB="45712"/>
                </a:tc>
                <a:tc>
                  <a:txBody>
                    <a:bodyPr/>
                    <a:lstStyle/>
                    <a:p>
                      <a:endParaRPr lang="en-US" sz="1800" dirty="0"/>
                    </a:p>
                  </a:txBody>
                  <a:tcPr marL="91439" marR="91439" marT="45712" marB="45712"/>
                </a:tc>
              </a:tr>
            </a:tbl>
          </a:graphicData>
        </a:graphic>
      </p:graphicFrame>
      <p:sp>
        <p:nvSpPr>
          <p:cNvPr id="76830" name="TextBox 33"/>
          <p:cNvSpPr txBox="1">
            <a:spLocks noChangeArrowheads="1"/>
          </p:cNvSpPr>
          <p:nvPr/>
        </p:nvSpPr>
        <p:spPr bwMode="auto">
          <a:xfrm rot="5400000">
            <a:off x="6686551" y="5397500"/>
            <a:ext cx="16430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3000" b="1" smtClean="0">
                <a:solidFill>
                  <a:srgbClr val="000000"/>
                </a:solidFill>
              </a:rPr>
              <a:t>…</a:t>
            </a:r>
          </a:p>
        </p:txBody>
      </p:sp>
      <p:sp>
        <p:nvSpPr>
          <p:cNvPr id="76831" name="Rectangle 34"/>
          <p:cNvSpPr>
            <a:spLocks noChangeArrowheads="1"/>
          </p:cNvSpPr>
          <p:nvPr/>
        </p:nvSpPr>
        <p:spPr bwMode="auto">
          <a:xfrm>
            <a:off x="5813425" y="1895475"/>
            <a:ext cx="3067050" cy="29940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32" name="Straight Connector 36"/>
          <p:cNvCxnSpPr>
            <a:cxnSpLocks noChangeShapeType="1"/>
          </p:cNvCxnSpPr>
          <p:nvPr/>
        </p:nvCxnSpPr>
        <p:spPr bwMode="auto">
          <a:xfrm rot="5400000">
            <a:off x="5302250" y="3429000"/>
            <a:ext cx="306863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6833" name="Straight Connector 37"/>
          <p:cNvCxnSpPr>
            <a:cxnSpLocks noChangeShapeType="1"/>
          </p:cNvCxnSpPr>
          <p:nvPr/>
        </p:nvCxnSpPr>
        <p:spPr bwMode="auto">
          <a:xfrm rot="5400000">
            <a:off x="6360319" y="3428206"/>
            <a:ext cx="30670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834" name="TextBox 22"/>
          <p:cNvSpPr txBox="1">
            <a:spLocks noChangeArrowheads="1"/>
          </p:cNvSpPr>
          <p:nvPr/>
        </p:nvSpPr>
        <p:spPr bwMode="auto">
          <a:xfrm rot="5400000">
            <a:off x="4918869" y="4936332"/>
            <a:ext cx="3000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600" b="1" smtClean="0">
                <a:solidFill>
                  <a:srgbClr val="000000"/>
                </a:solidFill>
              </a:rPr>
              <a:t>…</a:t>
            </a:r>
          </a:p>
        </p:txBody>
      </p:sp>
      <p:cxnSp>
        <p:nvCxnSpPr>
          <p:cNvPr id="76835" name="Straight Arrow Connector 30"/>
          <p:cNvCxnSpPr>
            <a:cxnSpLocks noChangeShapeType="1"/>
          </p:cNvCxnSpPr>
          <p:nvPr/>
        </p:nvCxnSpPr>
        <p:spPr bwMode="auto">
          <a:xfrm>
            <a:off x="1468438" y="4629150"/>
            <a:ext cx="3103562"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836" name="Straight Arrow Connector 35"/>
          <p:cNvCxnSpPr>
            <a:cxnSpLocks noChangeShapeType="1"/>
          </p:cNvCxnSpPr>
          <p:nvPr/>
        </p:nvCxnSpPr>
        <p:spPr bwMode="auto">
          <a:xfrm rot="5400000" flipH="1" flipV="1">
            <a:off x="118269" y="3313907"/>
            <a:ext cx="2701925" cy="158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6837" name="TextBox 38"/>
          <p:cNvSpPr txBox="1">
            <a:spLocks noChangeArrowheads="1"/>
          </p:cNvSpPr>
          <p:nvPr/>
        </p:nvSpPr>
        <p:spPr bwMode="auto">
          <a:xfrm>
            <a:off x="1395413" y="4848225"/>
            <a:ext cx="449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1 (mean d/dx value)</a:t>
            </a:r>
          </a:p>
        </p:txBody>
      </p:sp>
      <p:sp>
        <p:nvSpPr>
          <p:cNvPr id="76838" name="TextBox 39"/>
          <p:cNvSpPr txBox="1">
            <a:spLocks noChangeArrowheads="1"/>
          </p:cNvSpPr>
          <p:nvPr/>
        </p:nvSpPr>
        <p:spPr bwMode="auto">
          <a:xfrm rot="-5400000">
            <a:off x="-1322387" y="2636838"/>
            <a:ext cx="449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2 (mean d/dy value)</a:t>
            </a:r>
          </a:p>
        </p:txBody>
      </p:sp>
      <p:grpSp>
        <p:nvGrpSpPr>
          <p:cNvPr id="76839" name="Group 43"/>
          <p:cNvGrpSpPr>
            <a:grpSpLocks/>
          </p:cNvGrpSpPr>
          <p:nvPr/>
        </p:nvGrpSpPr>
        <p:grpSpPr bwMode="auto">
          <a:xfrm>
            <a:off x="1760538" y="1968500"/>
            <a:ext cx="2373312" cy="1935163"/>
            <a:chOff x="1760499" y="1968480"/>
            <a:chExt cx="2373345" cy="1935189"/>
          </a:xfrm>
        </p:grpSpPr>
        <p:sp>
          <p:nvSpPr>
            <p:cNvPr id="76884" name="Oval 40"/>
            <p:cNvSpPr>
              <a:spLocks noChangeArrowheads="1"/>
            </p:cNvSpPr>
            <p:nvPr/>
          </p:nvSpPr>
          <p:spPr bwMode="auto">
            <a:xfrm>
              <a:off x="1760499" y="3136896"/>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5" name="Oval 41"/>
            <p:cNvSpPr>
              <a:spLocks noChangeArrowheads="1"/>
            </p:cNvSpPr>
            <p:nvPr/>
          </p:nvSpPr>
          <p:spPr bwMode="auto">
            <a:xfrm>
              <a:off x="3476610" y="3648078"/>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6" name="Oval 42"/>
            <p:cNvSpPr>
              <a:spLocks noChangeArrowheads="1"/>
            </p:cNvSpPr>
            <p:nvPr/>
          </p:nvSpPr>
          <p:spPr bwMode="auto">
            <a:xfrm>
              <a:off x="3914766" y="1968480"/>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grpSp>
      <p:sp>
        <p:nvSpPr>
          <p:cNvPr id="76840" name="Oval 44"/>
          <p:cNvSpPr>
            <a:spLocks noChangeArrowheads="1"/>
          </p:cNvSpPr>
          <p:nvPr/>
        </p:nvSpPr>
        <p:spPr bwMode="auto">
          <a:xfrm>
            <a:off x="3622675" y="19319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1" name="Oval 45"/>
          <p:cNvSpPr>
            <a:spLocks noChangeArrowheads="1"/>
          </p:cNvSpPr>
          <p:nvPr/>
        </p:nvSpPr>
        <p:spPr bwMode="auto">
          <a:xfrm>
            <a:off x="3732213"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2" name="Oval 46"/>
          <p:cNvSpPr>
            <a:spLocks noChangeArrowheads="1"/>
          </p:cNvSpPr>
          <p:nvPr/>
        </p:nvSpPr>
        <p:spPr bwMode="auto">
          <a:xfrm>
            <a:off x="3659188"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3" name="Oval 47"/>
          <p:cNvSpPr>
            <a:spLocks noChangeArrowheads="1"/>
          </p:cNvSpPr>
          <p:nvPr/>
        </p:nvSpPr>
        <p:spPr bwMode="auto">
          <a:xfrm>
            <a:off x="1797050" y="22240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4" name="Oval 48"/>
          <p:cNvSpPr>
            <a:spLocks noChangeArrowheads="1"/>
          </p:cNvSpPr>
          <p:nvPr/>
        </p:nvSpPr>
        <p:spPr bwMode="auto">
          <a:xfrm>
            <a:off x="2089150" y="25527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5" name="Oval 49"/>
          <p:cNvSpPr>
            <a:spLocks noChangeArrowheads="1"/>
          </p:cNvSpPr>
          <p:nvPr/>
        </p:nvSpPr>
        <p:spPr bwMode="auto">
          <a:xfrm>
            <a:off x="3878263"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6" name="Oval 50"/>
          <p:cNvSpPr>
            <a:spLocks noChangeArrowheads="1"/>
          </p:cNvSpPr>
          <p:nvPr/>
        </p:nvSpPr>
        <p:spPr bwMode="auto">
          <a:xfrm>
            <a:off x="1724025"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7" name="Oval 51"/>
          <p:cNvSpPr>
            <a:spLocks noChangeArrowheads="1"/>
          </p:cNvSpPr>
          <p:nvPr/>
        </p:nvSpPr>
        <p:spPr bwMode="auto">
          <a:xfrm>
            <a:off x="2016125" y="42687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8" name="Oval 52"/>
          <p:cNvSpPr>
            <a:spLocks noChangeArrowheads="1"/>
          </p:cNvSpPr>
          <p:nvPr/>
        </p:nvSpPr>
        <p:spPr bwMode="auto">
          <a:xfrm>
            <a:off x="2089150"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9" name="Oval 53"/>
          <p:cNvSpPr>
            <a:spLocks noChangeArrowheads="1"/>
          </p:cNvSpPr>
          <p:nvPr/>
        </p:nvSpPr>
        <p:spPr bwMode="auto">
          <a:xfrm>
            <a:off x="2198688" y="41592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0" name="Oval 54"/>
          <p:cNvSpPr>
            <a:spLocks noChangeArrowheads="1"/>
          </p:cNvSpPr>
          <p:nvPr/>
        </p:nvSpPr>
        <p:spPr bwMode="auto">
          <a:xfrm>
            <a:off x="1651000" y="43116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1" name="Oval 55"/>
          <p:cNvSpPr>
            <a:spLocks noChangeArrowheads="1"/>
          </p:cNvSpPr>
          <p:nvPr/>
        </p:nvSpPr>
        <p:spPr bwMode="auto">
          <a:xfrm>
            <a:off x="1870075"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2" name="Oval 56"/>
          <p:cNvSpPr>
            <a:spLocks noChangeArrowheads="1"/>
          </p:cNvSpPr>
          <p:nvPr/>
        </p:nvSpPr>
        <p:spPr bwMode="auto">
          <a:xfrm>
            <a:off x="1943100"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3" name="Oval 57"/>
          <p:cNvSpPr>
            <a:spLocks noChangeArrowheads="1"/>
          </p:cNvSpPr>
          <p:nvPr/>
        </p:nvSpPr>
        <p:spPr bwMode="auto">
          <a:xfrm>
            <a:off x="2271713"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4" name="Oval 58"/>
          <p:cNvSpPr>
            <a:spLocks noChangeArrowheads="1"/>
          </p:cNvSpPr>
          <p:nvPr/>
        </p:nvSpPr>
        <p:spPr bwMode="auto">
          <a:xfrm>
            <a:off x="1687513" y="383063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5" name="Oval 59"/>
          <p:cNvSpPr>
            <a:spLocks noChangeArrowheads="1"/>
          </p:cNvSpPr>
          <p:nvPr/>
        </p:nvSpPr>
        <p:spPr bwMode="auto">
          <a:xfrm>
            <a:off x="2052638"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6" name="Oval 60"/>
          <p:cNvSpPr>
            <a:spLocks noChangeArrowheads="1"/>
          </p:cNvSpPr>
          <p:nvPr/>
        </p:nvSpPr>
        <p:spPr bwMode="auto">
          <a:xfrm>
            <a:off x="1760538" y="20050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7" name="Oval 61"/>
          <p:cNvSpPr>
            <a:spLocks noChangeArrowheads="1"/>
          </p:cNvSpPr>
          <p:nvPr/>
        </p:nvSpPr>
        <p:spPr bwMode="auto">
          <a:xfrm>
            <a:off x="3811588" y="40925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8" name="Oval 62"/>
          <p:cNvSpPr>
            <a:spLocks noChangeArrowheads="1"/>
          </p:cNvSpPr>
          <p:nvPr/>
        </p:nvSpPr>
        <p:spPr bwMode="auto">
          <a:xfrm>
            <a:off x="1833563" y="244316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9" name="Oval 63"/>
          <p:cNvSpPr>
            <a:spLocks noChangeArrowheads="1"/>
          </p:cNvSpPr>
          <p:nvPr/>
        </p:nvSpPr>
        <p:spPr bwMode="auto">
          <a:xfrm>
            <a:off x="2241550"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0" name="Oval 64"/>
          <p:cNvSpPr>
            <a:spLocks noChangeArrowheads="1"/>
          </p:cNvSpPr>
          <p:nvPr/>
        </p:nvSpPr>
        <p:spPr bwMode="auto">
          <a:xfrm>
            <a:off x="2351088" y="42322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1" name="Oval 65"/>
          <p:cNvSpPr>
            <a:spLocks noChangeArrowheads="1"/>
          </p:cNvSpPr>
          <p:nvPr/>
        </p:nvSpPr>
        <p:spPr bwMode="auto">
          <a:xfrm>
            <a:off x="2424113"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2" name="Oval 66"/>
          <p:cNvSpPr>
            <a:spLocks noChangeArrowheads="1"/>
          </p:cNvSpPr>
          <p:nvPr/>
        </p:nvSpPr>
        <p:spPr bwMode="auto">
          <a:xfrm>
            <a:off x="2016125" y="35750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3" name="Oval 67"/>
          <p:cNvSpPr>
            <a:spLocks noChangeArrowheads="1"/>
          </p:cNvSpPr>
          <p:nvPr/>
        </p:nvSpPr>
        <p:spPr bwMode="auto">
          <a:xfrm>
            <a:off x="2125663" y="37941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4" name="Oval 68"/>
          <p:cNvSpPr>
            <a:spLocks noChangeArrowheads="1"/>
          </p:cNvSpPr>
          <p:nvPr/>
        </p:nvSpPr>
        <p:spPr bwMode="auto">
          <a:xfrm>
            <a:off x="2198688"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5" name="Oval 69"/>
          <p:cNvSpPr>
            <a:spLocks noChangeArrowheads="1"/>
          </p:cNvSpPr>
          <p:nvPr/>
        </p:nvSpPr>
        <p:spPr bwMode="auto">
          <a:xfrm>
            <a:off x="2168525"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6" name="Oval 70"/>
          <p:cNvSpPr>
            <a:spLocks noChangeArrowheads="1"/>
          </p:cNvSpPr>
          <p:nvPr/>
        </p:nvSpPr>
        <p:spPr bwMode="auto">
          <a:xfrm>
            <a:off x="2278063" y="38671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7" name="Oval 71"/>
          <p:cNvSpPr>
            <a:spLocks noChangeArrowheads="1"/>
          </p:cNvSpPr>
          <p:nvPr/>
        </p:nvSpPr>
        <p:spPr bwMode="auto">
          <a:xfrm>
            <a:off x="2351088" y="37211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8" name="TextBox 72"/>
          <p:cNvSpPr txBox="1">
            <a:spLocks noChangeArrowheads="1"/>
          </p:cNvSpPr>
          <p:nvPr/>
        </p:nvSpPr>
        <p:spPr bwMode="auto">
          <a:xfrm>
            <a:off x="1395413" y="5645150"/>
            <a:ext cx="189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small gradient in both directions</a:t>
            </a:r>
          </a:p>
        </p:txBody>
      </p:sp>
      <p:sp>
        <p:nvSpPr>
          <p:cNvPr id="76869" name="Oval 73"/>
          <p:cNvSpPr>
            <a:spLocks noChangeArrowheads="1"/>
          </p:cNvSpPr>
          <p:nvPr/>
        </p:nvSpPr>
        <p:spPr bwMode="auto">
          <a:xfrm>
            <a:off x="1358900" y="3392488"/>
            <a:ext cx="1716088" cy="1387475"/>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0" name="Straight Arrow Connector 75"/>
          <p:cNvCxnSpPr>
            <a:cxnSpLocks noChangeShapeType="1"/>
            <a:endCxn id="76869" idx="4"/>
          </p:cNvCxnSpPr>
          <p:nvPr/>
        </p:nvCxnSpPr>
        <p:spPr bwMode="auto">
          <a:xfrm rot="16200000" flipV="1">
            <a:off x="1769269" y="5226844"/>
            <a:ext cx="912812" cy="19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6871" name="Group 86"/>
          <p:cNvGrpSpPr>
            <a:grpSpLocks/>
          </p:cNvGrpSpPr>
          <p:nvPr/>
        </p:nvGrpSpPr>
        <p:grpSpPr bwMode="auto">
          <a:xfrm>
            <a:off x="3074988" y="3392488"/>
            <a:ext cx="2300287" cy="3187700"/>
            <a:chOff x="3074967" y="3392487"/>
            <a:chExt cx="2300319" cy="3187136"/>
          </a:xfrm>
        </p:grpSpPr>
        <p:sp>
          <p:nvSpPr>
            <p:cNvPr id="76881" name="Oval 78"/>
            <p:cNvSpPr>
              <a:spLocks noChangeArrowheads="1"/>
            </p:cNvSpPr>
            <p:nvPr/>
          </p:nvSpPr>
          <p:spPr bwMode="auto">
            <a:xfrm>
              <a:off x="3074967" y="3392487"/>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6882" name="TextBox 79"/>
            <p:cNvSpPr txBox="1">
              <a:spLocks noChangeArrowheads="1"/>
            </p:cNvSpPr>
            <p:nvPr/>
          </p:nvSpPr>
          <p:spPr bwMode="auto">
            <a:xfrm>
              <a:off x="3476610" y="5656293"/>
              <a:ext cx="1898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vertical edges</a:t>
              </a:r>
            </a:p>
          </p:txBody>
        </p:sp>
        <p:cxnSp>
          <p:nvCxnSpPr>
            <p:cNvPr id="76883" name="Straight Arrow Connector 80"/>
            <p:cNvCxnSpPr>
              <a:cxnSpLocks noChangeShapeType="1"/>
            </p:cNvCxnSpPr>
            <p:nvPr/>
          </p:nvCxnSpPr>
          <p:spPr bwMode="auto">
            <a:xfrm rot="16200000" flipV="1">
              <a:off x="3668303" y="5263779"/>
              <a:ext cx="912825" cy="18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6872" name="Group 90"/>
          <p:cNvGrpSpPr>
            <a:grpSpLocks/>
          </p:cNvGrpSpPr>
          <p:nvPr/>
        </p:nvGrpSpPr>
        <p:grpSpPr bwMode="auto">
          <a:xfrm>
            <a:off x="0" y="909638"/>
            <a:ext cx="3148013" cy="2190750"/>
            <a:chOff x="0" y="909603"/>
            <a:chExt cx="3147993" cy="2190780"/>
          </a:xfrm>
        </p:grpSpPr>
        <p:sp>
          <p:nvSpPr>
            <p:cNvPr id="76877" name="Oval 82"/>
            <p:cNvSpPr>
              <a:spLocks noChangeArrowheads="1"/>
            </p:cNvSpPr>
            <p:nvPr/>
          </p:nvSpPr>
          <p:spPr bwMode="auto">
            <a:xfrm>
              <a:off x="1431882" y="1712889"/>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grpSp>
          <p:nvGrpSpPr>
            <p:cNvPr id="76878" name="Group 85"/>
            <p:cNvGrpSpPr>
              <a:grpSpLocks/>
            </p:cNvGrpSpPr>
            <p:nvPr/>
          </p:nvGrpSpPr>
          <p:grpSpPr bwMode="auto">
            <a:xfrm>
              <a:off x="0" y="909603"/>
              <a:ext cx="2162142" cy="1006480"/>
              <a:chOff x="0" y="909603"/>
              <a:chExt cx="2162142" cy="1006480"/>
            </a:xfrm>
          </p:grpSpPr>
          <p:sp>
            <p:nvSpPr>
              <p:cNvPr id="76879" name="TextBox 81"/>
              <p:cNvSpPr txBox="1">
                <a:spLocks noChangeArrowheads="1"/>
              </p:cNvSpPr>
              <p:nvPr/>
            </p:nvSpPr>
            <p:spPr bwMode="auto">
              <a:xfrm>
                <a:off x="0" y="909603"/>
                <a:ext cx="21621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horizontal edges</a:t>
                </a:r>
              </a:p>
            </p:txBody>
          </p:sp>
          <p:cxnSp>
            <p:nvCxnSpPr>
              <p:cNvPr id="76880" name="Straight Arrow Connector 84"/>
              <p:cNvCxnSpPr>
                <a:cxnSpLocks noChangeShapeType="1"/>
                <a:endCxn id="76877" idx="1"/>
              </p:cNvCxnSpPr>
              <p:nvPr/>
            </p:nvCxnSpPr>
            <p:spPr bwMode="auto">
              <a:xfrm>
                <a:off x="1212804" y="1530324"/>
                <a:ext cx="470397" cy="3857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76873" name="Group 89"/>
          <p:cNvGrpSpPr>
            <a:grpSpLocks/>
          </p:cNvGrpSpPr>
          <p:nvPr/>
        </p:nvGrpSpPr>
        <p:grpSpPr bwMode="auto">
          <a:xfrm>
            <a:off x="3001963" y="1201738"/>
            <a:ext cx="2884487" cy="1862137"/>
            <a:chOff x="3001941" y="1201707"/>
            <a:chExt cx="2884527" cy="1862163"/>
          </a:xfrm>
        </p:grpSpPr>
        <p:sp>
          <p:nvSpPr>
            <p:cNvPr id="76874" name="TextBox 76"/>
            <p:cNvSpPr txBox="1">
              <a:spLocks noChangeArrowheads="1"/>
            </p:cNvSpPr>
            <p:nvPr/>
          </p:nvSpPr>
          <p:spPr bwMode="auto">
            <a:xfrm>
              <a:off x="3987792" y="1201707"/>
              <a:ext cx="1898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Both</a:t>
              </a:r>
            </a:p>
          </p:txBody>
        </p:sp>
        <p:sp>
          <p:nvSpPr>
            <p:cNvPr id="76875" name="Oval 77"/>
            <p:cNvSpPr>
              <a:spLocks noChangeArrowheads="1"/>
            </p:cNvSpPr>
            <p:nvPr/>
          </p:nvSpPr>
          <p:spPr bwMode="auto">
            <a:xfrm>
              <a:off x="3001941" y="1676376"/>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6" name="Straight Arrow Connector 88"/>
            <p:cNvCxnSpPr>
              <a:cxnSpLocks noChangeShapeType="1"/>
            </p:cNvCxnSpPr>
            <p:nvPr/>
          </p:nvCxnSpPr>
          <p:spPr bwMode="auto">
            <a:xfrm rot="5400000">
              <a:off x="4243384" y="1603350"/>
              <a:ext cx="182565" cy="1095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62" name="TextBox 6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0463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42875"/>
            <a:ext cx="8229600" cy="1143000"/>
          </a:xfrm>
        </p:spPr>
        <p:txBody>
          <a:bodyPr/>
          <a:lstStyle/>
          <a:p>
            <a:r>
              <a:rPr lang="en-US" smtClean="0"/>
              <a:t>Visual vocabulary formation</a:t>
            </a:r>
          </a:p>
        </p:txBody>
      </p:sp>
      <p:sp>
        <p:nvSpPr>
          <p:cNvPr id="3" name="Content Placeholder 2"/>
          <p:cNvSpPr>
            <a:spLocks noGrp="1"/>
          </p:cNvSpPr>
          <p:nvPr>
            <p:ph idx="1"/>
          </p:nvPr>
        </p:nvSpPr>
        <p:spPr/>
        <p:txBody>
          <a:bodyPr/>
          <a:lstStyle/>
          <a:p>
            <a:pPr eaLnBrk="1" hangingPunct="1">
              <a:buFontTx/>
              <a:buNone/>
            </a:pPr>
            <a:r>
              <a:rPr lang="en-US" sz="2400" smtClean="0"/>
              <a:t>Issues:</a:t>
            </a:r>
          </a:p>
          <a:p>
            <a:pPr eaLnBrk="1" hangingPunct="1"/>
            <a:r>
              <a:rPr lang="en-US" sz="2400" smtClean="0"/>
              <a:t>Sampling strategy: where to extract features?</a:t>
            </a:r>
          </a:p>
          <a:p>
            <a:pPr eaLnBrk="1" hangingPunct="1"/>
            <a:r>
              <a:rPr lang="en-US" sz="2400" smtClean="0"/>
              <a:t>Clustering / quantization algorithm</a:t>
            </a:r>
          </a:p>
          <a:p>
            <a:pPr eaLnBrk="1" hangingPunct="1"/>
            <a:r>
              <a:rPr lang="en-US" sz="2400" smtClean="0"/>
              <a:t>Unsupervised vs. supervised</a:t>
            </a:r>
          </a:p>
          <a:p>
            <a:pPr eaLnBrk="1" hangingPunct="1"/>
            <a:r>
              <a:rPr lang="en-US" sz="2400" smtClean="0"/>
              <a:t>What corpus provides features (universal vocabulary?)</a:t>
            </a:r>
          </a:p>
          <a:p>
            <a:pPr eaLnBrk="1" hangingPunct="1"/>
            <a:r>
              <a:rPr lang="en-US" sz="2400" smtClean="0"/>
              <a:t>Vocabulary size, number of words</a:t>
            </a:r>
          </a:p>
          <a:p>
            <a:pPr eaLnBrk="1" hangingPunct="1"/>
            <a:endParaRPr lang="en-US" sz="2400" smtClean="0"/>
          </a:p>
          <a:p>
            <a:endParaRPr lang="en-US" sz="24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807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a:xfrm>
            <a:off x="446088" y="0"/>
            <a:ext cx="8229600" cy="1143000"/>
          </a:xfrm>
        </p:spPr>
        <p:txBody>
          <a:bodyPr/>
          <a:lstStyle/>
          <a:p>
            <a:r>
              <a:rPr lang="en-US" smtClean="0"/>
              <a:t>Inverted file index</a:t>
            </a: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21419" t="21136" r="10449" b="10669"/>
          <a:stretch>
            <a:fillRect/>
          </a:stretch>
        </p:blipFill>
        <p:spPr bwMode="auto">
          <a:xfrm>
            <a:off x="1103313" y="1092200"/>
            <a:ext cx="6645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Content Placeholder 4"/>
          <p:cNvSpPr>
            <a:spLocks noGrp="1"/>
          </p:cNvSpPr>
          <p:nvPr>
            <p:ph idx="1"/>
          </p:nvPr>
        </p:nvSpPr>
        <p:spPr>
          <a:xfrm>
            <a:off x="730250" y="5767388"/>
            <a:ext cx="7712075" cy="4525962"/>
          </a:xfrm>
        </p:spPr>
        <p:txBody>
          <a:bodyPr/>
          <a:lstStyle/>
          <a:p>
            <a:r>
              <a:rPr lang="en-US" sz="2400" smtClean="0"/>
              <a:t>Database images are loaded into the index mapping words to image numbers</a:t>
            </a:r>
          </a:p>
        </p:txBody>
      </p:sp>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03289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l="20670" t="21136" r="22427" b="12735"/>
          <a:stretch>
            <a:fillRect/>
          </a:stretch>
        </p:blipFill>
        <p:spPr bwMode="auto">
          <a:xfrm>
            <a:off x="1906588" y="1311275"/>
            <a:ext cx="55499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730250" y="5767388"/>
            <a:ext cx="7712075" cy="4525962"/>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kern="0" dirty="0">
                <a:solidFill>
                  <a:srgbClr val="000000"/>
                </a:solidFill>
              </a:rPr>
              <a:t>New query image is mapped to indices of database images that share a word.</a:t>
            </a:r>
          </a:p>
        </p:txBody>
      </p:sp>
      <p:sp>
        <p:nvSpPr>
          <p:cNvPr id="7" name="Title 3"/>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rPr>
              <a:t>Inverted file index</a:t>
            </a:r>
          </a:p>
        </p:txBody>
      </p:sp>
      <p:sp>
        <p:nvSpPr>
          <p:cNvPr id="10" name="TextBox 9"/>
          <p:cNvSpPr txBox="1">
            <a:spLocks noChangeArrowheads="1"/>
          </p:cNvSpPr>
          <p:nvPr/>
        </p:nvSpPr>
        <p:spPr bwMode="auto">
          <a:xfrm>
            <a:off x="435202" y="1143000"/>
            <a:ext cx="4579937" cy="830997"/>
          </a:xfrm>
          <a:prstGeom prst="rect">
            <a:avLst/>
          </a:prstGeom>
          <a:noFill/>
          <a:ln w="9525">
            <a:noFill/>
            <a:miter lim="800000"/>
            <a:headEnd/>
            <a:tailEnd/>
          </a:ln>
        </p:spPr>
        <p:txBody>
          <a:bodyPr wrap="square">
            <a:spAutoFit/>
          </a:bodyPr>
          <a:lstStyle/>
          <a:p>
            <a:pPr>
              <a:defRPr/>
            </a:pPr>
            <a:r>
              <a:rPr lang="en-US" sz="2400" i="1" kern="0" dirty="0">
                <a:solidFill>
                  <a:srgbClr val="000000"/>
                </a:solidFill>
              </a:rPr>
              <a:t>When will this give us a significant gain in efficiency? </a:t>
            </a:r>
          </a:p>
        </p:txBody>
      </p:sp>
      <p:sp>
        <p:nvSpPr>
          <p:cNvPr id="8" name="TextBox 7"/>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653090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endParaRPr lang="en-US" smtClean="0"/>
          </a:p>
        </p:txBody>
      </p:sp>
      <p:sp>
        <p:nvSpPr>
          <p:cNvPr id="79875" name="Content Placeholder 4"/>
          <p:cNvSpPr>
            <a:spLocks noGrp="1"/>
          </p:cNvSpPr>
          <p:nvPr>
            <p:ph idx="1"/>
          </p:nvPr>
        </p:nvSpPr>
        <p:spPr/>
        <p:txBody>
          <a:bodyPr/>
          <a:lstStyle/>
          <a:p>
            <a:pPr eaLnBrk="1" hangingPunct="1"/>
            <a:r>
              <a:rPr lang="en-US" smtClean="0"/>
              <a:t>If a local image region is a visual word, how can we summarize an image (the document)?</a:t>
            </a:r>
          </a:p>
        </p:txBody>
      </p:sp>
    </p:spTree>
    <p:extLst>
      <p:ext uri="{BB962C8B-B14F-4D97-AF65-F5344CB8AC3E}">
        <p14:creationId xmlns:p14="http://schemas.microsoft.com/office/powerpoint/2010/main" val="1071957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xfrm>
            <a:off x="457200" y="274638"/>
            <a:ext cx="8229600" cy="487362"/>
          </a:xfrm>
        </p:spPr>
        <p:txBody>
          <a:bodyPr/>
          <a:lstStyle/>
          <a:p>
            <a:pPr eaLnBrk="1" hangingPunct="1">
              <a:defRPr/>
            </a:pPr>
            <a:r>
              <a:rPr lang="en-US" sz="3600" b="1">
                <a:effectLst>
                  <a:outerShdw blurRad="38100" dist="38100" dir="2700000" algn="tl">
                    <a:srgbClr val="C0C0C0"/>
                  </a:outerShdw>
                </a:effectLst>
              </a:rPr>
              <a:t>Analogy to documents</a:t>
            </a:r>
          </a:p>
        </p:txBody>
      </p:sp>
      <p:sp>
        <p:nvSpPr>
          <p:cNvPr id="80899" name="AutoShape 3"/>
          <p:cNvSpPr>
            <a:spLocks noChangeArrowheads="1"/>
          </p:cNvSpPr>
          <p:nvPr/>
        </p:nvSpPr>
        <p:spPr bwMode="auto">
          <a:xfrm>
            <a:off x="304800" y="1139825"/>
            <a:ext cx="4038600" cy="5260975"/>
          </a:xfrm>
          <a:prstGeom prst="foldedCorner">
            <a:avLst>
              <a:gd name="adj" fmla="val 12500"/>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0" name="Rectangle 4"/>
          <p:cNvSpPr>
            <a:spLocks noChangeArrowheads="1"/>
          </p:cNvSpPr>
          <p:nvPr/>
        </p:nvSpPr>
        <p:spPr bwMode="auto">
          <a:xfrm>
            <a:off x="304800" y="1143000"/>
            <a:ext cx="379253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Of all the sensory impressions proceeding to the brain, the visual experiences are the dominant ones. Our perception of the world around us is based essentially on the messages that reach the brain from our eyes. For a long time it was thought that the retinal image was transmitted point by point to visual centers in the brain; the cerebral cortex was a movie screen, so to speak, upon which the image in the eye was projected. Through the discoveries of Hubel and Wiesel we now know that behind the origin of the visual perception in the brain there is a considerably more complicated course of events. By following the visual impulses along their path to the various cell layers of the optical cortex, Hubel and Wiesel have been able to demonstrate that the </a:t>
            </a:r>
            <a:r>
              <a:rPr lang="en-US" sz="1400" i="1" smtClean="0">
                <a:solidFill>
                  <a:srgbClr val="000000"/>
                </a:solidFill>
              </a:rPr>
              <a:t>message about the image falling on the retina undergoes a step-wise analysis in a system of nerve cells stored in columns. In this system each cell has its specific function and is responsible for a specific detail in the pattern of the retinal image.</a:t>
            </a:r>
            <a:endParaRPr lang="en-US" sz="1400" smtClean="0">
              <a:solidFill>
                <a:srgbClr val="000000"/>
              </a:solidFill>
            </a:endParaRPr>
          </a:p>
        </p:txBody>
      </p:sp>
      <p:grpSp>
        <p:nvGrpSpPr>
          <p:cNvPr id="2" name="Group 5"/>
          <p:cNvGrpSpPr>
            <a:grpSpLocks/>
          </p:cNvGrpSpPr>
          <p:nvPr/>
        </p:nvGrpSpPr>
        <p:grpSpPr bwMode="auto">
          <a:xfrm>
            <a:off x="914400" y="1981200"/>
            <a:ext cx="3592513" cy="4572000"/>
            <a:chOff x="768" y="1824"/>
            <a:chExt cx="918" cy="1248"/>
          </a:xfrm>
        </p:grpSpPr>
        <p:pic>
          <p:nvPicPr>
            <p:cNvPr id="80909" name="Picture 6"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0" name="Oval 7"/>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000099"/>
                  </a:solidFill>
                </a:rPr>
                <a:t>sensory, brain, </a:t>
              </a:r>
            </a:p>
            <a:p>
              <a:pPr algn="ctr" eaLnBrk="0" fontAlgn="base" hangingPunct="0">
                <a:spcBef>
                  <a:spcPct val="0"/>
                </a:spcBef>
                <a:spcAft>
                  <a:spcPct val="0"/>
                </a:spcAft>
              </a:pPr>
              <a:r>
                <a:rPr lang="en-US" sz="2000" b="1" smtClean="0">
                  <a:solidFill>
                    <a:srgbClr val="000099"/>
                  </a:solidFill>
                </a:rPr>
                <a:t>visual, perception, </a:t>
              </a:r>
            </a:p>
            <a:p>
              <a:pPr algn="ctr" eaLnBrk="0" fontAlgn="base" hangingPunct="0">
                <a:spcBef>
                  <a:spcPct val="0"/>
                </a:spcBef>
                <a:spcAft>
                  <a:spcPct val="0"/>
                </a:spcAft>
              </a:pPr>
              <a:r>
                <a:rPr lang="en-US" sz="2000" b="1" smtClean="0">
                  <a:solidFill>
                    <a:srgbClr val="000099"/>
                  </a:solidFill>
                </a:rPr>
                <a:t>retinal, cerebral cortex,</a:t>
              </a:r>
            </a:p>
            <a:p>
              <a:pPr algn="ctr" eaLnBrk="0" fontAlgn="base" hangingPunct="0">
                <a:spcBef>
                  <a:spcPct val="0"/>
                </a:spcBef>
                <a:spcAft>
                  <a:spcPct val="0"/>
                </a:spcAft>
              </a:pPr>
              <a:r>
                <a:rPr lang="en-US" sz="2000" b="1" smtClean="0">
                  <a:solidFill>
                    <a:srgbClr val="000099"/>
                  </a:solidFill>
                </a:rPr>
                <a:t>eye, cell, optical </a:t>
              </a:r>
            </a:p>
            <a:p>
              <a:pPr algn="ctr" eaLnBrk="0" fontAlgn="base" hangingPunct="0">
                <a:spcBef>
                  <a:spcPct val="0"/>
                </a:spcBef>
                <a:spcAft>
                  <a:spcPct val="0"/>
                </a:spcAft>
              </a:pPr>
              <a:r>
                <a:rPr lang="en-US" sz="2000" b="1" smtClean="0">
                  <a:solidFill>
                    <a:srgbClr val="000099"/>
                  </a:solidFill>
                </a:rPr>
                <a:t>nerve, image</a:t>
              </a:r>
            </a:p>
            <a:p>
              <a:pPr algn="ctr" eaLnBrk="0" fontAlgn="base" hangingPunct="0">
                <a:spcBef>
                  <a:spcPct val="0"/>
                </a:spcBef>
                <a:spcAft>
                  <a:spcPct val="0"/>
                </a:spcAft>
              </a:pPr>
              <a:r>
                <a:rPr lang="en-US" sz="2000" b="1" smtClean="0">
                  <a:solidFill>
                    <a:srgbClr val="000099"/>
                  </a:solidFill>
                </a:rPr>
                <a:t>Hubel, Wiesel</a:t>
              </a:r>
            </a:p>
          </p:txBody>
        </p:sp>
      </p:grpSp>
      <p:grpSp>
        <p:nvGrpSpPr>
          <p:cNvPr id="3" name="Group 8"/>
          <p:cNvGrpSpPr>
            <a:grpSpLocks/>
          </p:cNvGrpSpPr>
          <p:nvPr/>
        </p:nvGrpSpPr>
        <p:grpSpPr bwMode="auto">
          <a:xfrm>
            <a:off x="4724400" y="1143000"/>
            <a:ext cx="4191000" cy="5410200"/>
            <a:chOff x="2976" y="720"/>
            <a:chExt cx="2640" cy="3408"/>
          </a:xfrm>
        </p:grpSpPr>
        <p:sp>
          <p:nvSpPr>
            <p:cNvPr id="80904" name="AutoShape 9"/>
            <p:cNvSpPr>
              <a:spLocks noChangeArrowheads="1"/>
            </p:cNvSpPr>
            <p:nvPr/>
          </p:nvSpPr>
          <p:spPr bwMode="auto">
            <a:xfrm>
              <a:off x="2976" y="720"/>
              <a:ext cx="2544" cy="3314"/>
            </a:xfrm>
            <a:prstGeom prst="foldedCorner">
              <a:avLst>
                <a:gd name="adj" fmla="val 12500"/>
              </a:avLst>
            </a:prstGeom>
            <a:solidFill>
              <a:srgbClr val="FFCC99"/>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5" name="Rectangle 10"/>
            <p:cNvSpPr>
              <a:spLocks noChangeArrowheads="1"/>
            </p:cNvSpPr>
            <p:nvPr/>
          </p:nvSpPr>
          <p:spPr bwMode="auto">
            <a:xfrm>
              <a:off x="2987" y="720"/>
              <a:ext cx="2389" cy="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China is forecasting a trade surplus of $90bn (£51bn) to $100bn this year, a threefold increase on 2004's $32bn. The Commerce Ministry said the surplus would be created by a predicted 30% jump in exports to $750bn, compared with a 18% rise in imports to $660bn. The figures are likely to further annoy the US, which has long argued that China's exports are unfairly helped by a deliberately undervalued yuan.  Beijing agrees the surplus is too high, but says the yuan is only one factor. Bank of China governor Zhou Xiaochuan said the country also needed to do more to boost domestic demand so more goods stayed within the country. China increased the value of the yuan against the dollar by 2.1% in July and permitted it to trade within a narrow band, but the US wants the yuan to be allowed to trade freely. However, Beijing has made it clear that it will take its time and tread carefully before allowing the yuan to rise further in value.</a:t>
              </a:r>
            </a:p>
          </p:txBody>
        </p:sp>
        <p:grpSp>
          <p:nvGrpSpPr>
            <p:cNvPr id="80906" name="Group 11"/>
            <p:cNvGrpSpPr>
              <a:grpSpLocks/>
            </p:cNvGrpSpPr>
            <p:nvPr/>
          </p:nvGrpSpPr>
          <p:grpSpPr bwMode="auto">
            <a:xfrm>
              <a:off x="3353" y="1248"/>
              <a:ext cx="2263" cy="2880"/>
              <a:chOff x="768" y="1824"/>
              <a:chExt cx="918" cy="1248"/>
            </a:xfrm>
          </p:grpSpPr>
          <p:pic>
            <p:nvPicPr>
              <p:cNvPr id="80907" name="Picture 12"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8" name="Oval 13"/>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FF0000"/>
                    </a:solidFill>
                  </a:rPr>
                  <a:t>China, trade, </a:t>
                </a:r>
              </a:p>
              <a:p>
                <a:pPr algn="ctr" eaLnBrk="0" fontAlgn="base" hangingPunct="0">
                  <a:spcBef>
                    <a:spcPct val="0"/>
                  </a:spcBef>
                  <a:spcAft>
                    <a:spcPct val="0"/>
                  </a:spcAft>
                </a:pPr>
                <a:r>
                  <a:rPr lang="en-US" sz="2000" b="1" smtClean="0">
                    <a:solidFill>
                      <a:srgbClr val="FF0000"/>
                    </a:solidFill>
                  </a:rPr>
                  <a:t>surplus, commerce, </a:t>
                </a:r>
              </a:p>
              <a:p>
                <a:pPr algn="ctr" eaLnBrk="0" fontAlgn="base" hangingPunct="0">
                  <a:spcBef>
                    <a:spcPct val="0"/>
                  </a:spcBef>
                  <a:spcAft>
                    <a:spcPct val="0"/>
                  </a:spcAft>
                </a:pPr>
                <a:r>
                  <a:rPr lang="en-US" sz="2000" b="1" smtClean="0">
                    <a:solidFill>
                      <a:srgbClr val="FF0000"/>
                    </a:solidFill>
                  </a:rPr>
                  <a:t>exports, imports, US, </a:t>
                </a:r>
              </a:p>
              <a:p>
                <a:pPr algn="ctr" eaLnBrk="0" fontAlgn="base" hangingPunct="0">
                  <a:spcBef>
                    <a:spcPct val="0"/>
                  </a:spcBef>
                  <a:spcAft>
                    <a:spcPct val="0"/>
                  </a:spcAft>
                </a:pPr>
                <a:r>
                  <a:rPr lang="en-US" sz="2000" b="1" smtClean="0">
                    <a:solidFill>
                      <a:srgbClr val="FF0000"/>
                    </a:solidFill>
                  </a:rPr>
                  <a:t>yuan, bank, domestic, </a:t>
                </a:r>
              </a:p>
              <a:p>
                <a:pPr algn="ctr" eaLnBrk="0" fontAlgn="base" hangingPunct="0">
                  <a:spcBef>
                    <a:spcPct val="0"/>
                  </a:spcBef>
                  <a:spcAft>
                    <a:spcPct val="0"/>
                  </a:spcAft>
                </a:pPr>
                <a:r>
                  <a:rPr lang="en-US" sz="2000" b="1" smtClean="0">
                    <a:solidFill>
                      <a:srgbClr val="FF0000"/>
                    </a:solidFill>
                  </a:rPr>
                  <a:t>foreign, increase, </a:t>
                </a:r>
              </a:p>
              <a:p>
                <a:pPr algn="ctr" eaLnBrk="0" fontAlgn="base" hangingPunct="0">
                  <a:spcBef>
                    <a:spcPct val="0"/>
                  </a:spcBef>
                  <a:spcAft>
                    <a:spcPct val="0"/>
                  </a:spcAft>
                </a:pPr>
                <a:r>
                  <a:rPr lang="en-US" sz="2000" b="1" smtClean="0">
                    <a:solidFill>
                      <a:srgbClr val="FF0000"/>
                    </a:solidFill>
                  </a:rPr>
                  <a:t>trade, value</a:t>
                </a:r>
              </a:p>
            </p:txBody>
          </p:sp>
        </p:grpSp>
      </p:grpSp>
      <p:sp>
        <p:nvSpPr>
          <p:cNvPr id="80903" name="Text Box 14"/>
          <p:cNvSpPr txBox="1">
            <a:spLocks noChangeArrowheads="1"/>
          </p:cNvSpPr>
          <p:nvPr/>
        </p:nvSpPr>
        <p:spPr bwMode="auto">
          <a:xfrm>
            <a:off x="2971800" y="65532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50000"/>
              </a:spcBef>
              <a:spcAft>
                <a:spcPct val="0"/>
              </a:spcAft>
            </a:pPr>
            <a:r>
              <a:rPr lang="en-US" sz="1400" smtClean="0">
                <a:solidFill>
                  <a:srgbClr val="000000"/>
                </a:solidFill>
              </a:rPr>
              <a:t>ICCV 2005 short course, L. Fei-Fei</a:t>
            </a:r>
          </a:p>
        </p:txBody>
      </p:sp>
    </p:spTree>
    <p:extLst>
      <p:ext uri="{BB962C8B-B14F-4D97-AF65-F5344CB8AC3E}">
        <p14:creationId xmlns:p14="http://schemas.microsoft.com/office/powerpoint/2010/main" val="16553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152400" y="-228600"/>
            <a:ext cx="8915400" cy="2898775"/>
            <a:chOff x="96" y="2496"/>
            <a:chExt cx="5616" cy="1826"/>
          </a:xfrm>
        </p:grpSpPr>
        <p:sp>
          <p:nvSpPr>
            <p:cNvPr id="82997" name="Rectangle 3"/>
            <p:cNvSpPr>
              <a:spLocks noChangeArrowheads="1"/>
            </p:cNvSpPr>
            <p:nvPr/>
          </p:nvSpPr>
          <p:spPr bwMode="auto">
            <a:xfrm>
              <a:off x="96" y="2736"/>
              <a:ext cx="5616" cy="1488"/>
            </a:xfrm>
            <a:prstGeom prst="rect">
              <a:avLst/>
            </a:prstGeom>
            <a:solidFill>
              <a:srgbClr val="DFCCAB"/>
            </a:solidFill>
            <a:ln w="381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98" name="Picture 4" descr="DaVinci_face_on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2736"/>
              <a:ext cx="1179"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9" name="Picture 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4" y="2976"/>
              <a:ext cx="1920"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00" name="Picture 6" descr="vio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01100">
              <a:off x="4512" y="2496"/>
              <a:ext cx="764"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152400" y="5334000"/>
            <a:ext cx="8915400" cy="1447800"/>
            <a:chOff x="96" y="96"/>
            <a:chExt cx="5616" cy="912"/>
          </a:xfrm>
        </p:grpSpPr>
        <p:sp>
          <p:nvSpPr>
            <p:cNvPr id="82979" name="Rectangle 8"/>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80" name="Picture 9" descr="ermine"/>
            <p:cNvPicPr>
              <a:picLocks noChangeAspect="1" noChangeArrowheads="1"/>
            </p:cNvPicPr>
            <p:nvPr/>
          </p:nvPicPr>
          <p:blipFill>
            <a:blip r:embed="rId6">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1" name="Picture 10" descr="ermine"/>
            <p:cNvPicPr>
              <a:picLocks noChangeAspect="1" noChangeArrowheads="1"/>
            </p:cNvPicPr>
            <p:nvPr/>
          </p:nvPicPr>
          <p:blipFill>
            <a:blip r:embed="rId6">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2" name="Picture 11" descr="ermine"/>
            <p:cNvPicPr>
              <a:picLocks noChangeAspect="1" noChangeArrowheads="1"/>
            </p:cNvPicPr>
            <p:nvPr/>
          </p:nvPicPr>
          <p:blipFill>
            <a:blip r:embed="rId6">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3" name="Picture 12" descr="ermine"/>
            <p:cNvPicPr>
              <a:picLocks noChangeAspect="1" noChangeArrowheads="1"/>
            </p:cNvPicPr>
            <p:nvPr/>
          </p:nvPicPr>
          <p:blipFill>
            <a:blip r:embed="rId6">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4" name="Picture 13" descr="ermine"/>
            <p:cNvPicPr>
              <a:picLocks noChangeAspect="1" noChangeArrowheads="1"/>
            </p:cNvPicPr>
            <p:nvPr/>
          </p:nvPicPr>
          <p:blipFill>
            <a:blip r:embed="rId6">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5" name="Picture 14" descr="ermine"/>
            <p:cNvPicPr>
              <a:picLocks noChangeAspect="1" noChangeArrowheads="1"/>
            </p:cNvPicPr>
            <p:nvPr/>
          </p:nvPicPr>
          <p:blipFill>
            <a:blip r:embed="rId6">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6" name="Picture 1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7" name="Picture 16"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8" name="Picture 17"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9" name="Picture 18"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0" name="Picture 19"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1" name="Picture 20" descr="violin"/>
            <p:cNvPicPr>
              <a:picLocks noChangeAspect="1" noChangeArrowheads="1"/>
            </p:cNvPicPr>
            <p:nvPr/>
          </p:nvPicPr>
          <p:blipFill>
            <a:blip r:embed="rId5">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2" name="Picture 21" descr="violin"/>
            <p:cNvPicPr>
              <a:picLocks noChangeAspect="1" noChangeArrowheads="1"/>
            </p:cNvPicPr>
            <p:nvPr/>
          </p:nvPicPr>
          <p:blipFill>
            <a:blip r:embed="rId5">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3" name="Picture 22" descr="violin"/>
            <p:cNvPicPr>
              <a:picLocks noChangeAspect="1" noChangeArrowheads="1"/>
            </p:cNvPicPr>
            <p:nvPr/>
          </p:nvPicPr>
          <p:blipFill>
            <a:blip r:embed="rId5">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4" name="Picture 23" descr="violin"/>
            <p:cNvPicPr>
              <a:picLocks noChangeAspect="1" noChangeArrowheads="1"/>
            </p:cNvPicPr>
            <p:nvPr/>
          </p:nvPicPr>
          <p:blipFill>
            <a:blip r:embed="rId5">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5" name="Picture 24" descr="violin"/>
            <p:cNvPicPr>
              <a:picLocks noChangeAspect="1" noChangeArrowheads="1"/>
            </p:cNvPicPr>
            <p:nvPr/>
          </p:nvPicPr>
          <p:blipFill>
            <a:blip r:embed="rId5">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6" name="Picture 25" descr="violin"/>
            <p:cNvPicPr>
              <a:picLocks noChangeAspect="1" noChangeArrowheads="1"/>
            </p:cNvPicPr>
            <p:nvPr/>
          </p:nvPicPr>
          <p:blipFill>
            <a:blip r:embed="rId5">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28600" y="2819400"/>
            <a:ext cx="8763000" cy="2209800"/>
            <a:chOff x="144" y="1776"/>
            <a:chExt cx="5520" cy="1392"/>
          </a:xfrm>
        </p:grpSpPr>
        <p:sp>
          <p:nvSpPr>
            <p:cNvPr id="82949" name="Rectangle 27"/>
            <p:cNvSpPr>
              <a:spLocks noChangeArrowheads="1"/>
            </p:cNvSpPr>
            <p:nvPr/>
          </p:nvSpPr>
          <p:spPr bwMode="auto">
            <a:xfrm>
              <a:off x="4944" y="1776"/>
              <a:ext cx="96" cy="112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0" name="Rectangle 28"/>
            <p:cNvSpPr>
              <a:spLocks noChangeArrowheads="1"/>
            </p:cNvSpPr>
            <p:nvPr/>
          </p:nvSpPr>
          <p:spPr bwMode="auto">
            <a:xfrm>
              <a:off x="4320"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1" name="Rectangle 29"/>
            <p:cNvSpPr>
              <a:spLocks noChangeArrowheads="1"/>
            </p:cNvSpPr>
            <p:nvPr/>
          </p:nvSpPr>
          <p:spPr bwMode="auto">
            <a:xfrm>
              <a:off x="4608" y="2592"/>
              <a:ext cx="96" cy="313"/>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2" name="Rectangle 30"/>
            <p:cNvSpPr>
              <a:spLocks noChangeArrowheads="1"/>
            </p:cNvSpPr>
            <p:nvPr/>
          </p:nvSpPr>
          <p:spPr bwMode="auto">
            <a:xfrm>
              <a:off x="5328"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3" name="Rectangle 31"/>
            <p:cNvSpPr>
              <a:spLocks noChangeArrowheads="1"/>
            </p:cNvSpPr>
            <p:nvPr/>
          </p:nvSpPr>
          <p:spPr bwMode="auto">
            <a:xfrm>
              <a:off x="2976"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4" name="Rectangle 32"/>
            <p:cNvSpPr>
              <a:spLocks noChangeArrowheads="1"/>
            </p:cNvSpPr>
            <p:nvPr/>
          </p:nvSpPr>
          <p:spPr bwMode="auto">
            <a:xfrm>
              <a:off x="2400" y="2208"/>
              <a:ext cx="96" cy="720"/>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5" name="Rectangle 33"/>
            <p:cNvSpPr>
              <a:spLocks noChangeArrowheads="1"/>
            </p:cNvSpPr>
            <p:nvPr/>
          </p:nvSpPr>
          <p:spPr bwMode="auto">
            <a:xfrm>
              <a:off x="2688"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6" name="Rectangle 34"/>
            <p:cNvSpPr>
              <a:spLocks noChangeArrowheads="1"/>
            </p:cNvSpPr>
            <p:nvPr/>
          </p:nvSpPr>
          <p:spPr bwMode="auto">
            <a:xfrm>
              <a:off x="3408" y="2880"/>
              <a:ext cx="96" cy="4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7" name="Rectangle 35"/>
            <p:cNvSpPr>
              <a:spLocks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8" name="Rectangle 36"/>
            <p:cNvSpPr>
              <a:spLocks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9" name="Rectangle 37"/>
            <p:cNvSpPr>
              <a:spLocks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0" name="Rectangle 38"/>
            <p:cNvSpPr>
              <a:spLocks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1" name="Line 39"/>
            <p:cNvSpPr>
              <a:spLocks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2" name="Line 40"/>
            <p:cNvSpPr>
              <a:spLocks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63" name="Picture 4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4" name="Picture 42"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5" name="Picture 4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6" name="Line 44"/>
            <p:cNvSpPr>
              <a:spLocks noChangeShapeType="1"/>
            </p:cNvSpPr>
            <p:nvPr/>
          </p:nvSpPr>
          <p:spPr bwMode="auto">
            <a:xfrm>
              <a:off x="4080"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7" name="Line 45"/>
            <p:cNvSpPr>
              <a:spLocks noChangeShapeType="1"/>
            </p:cNvSpPr>
            <p:nvPr/>
          </p:nvSpPr>
          <p:spPr bwMode="auto">
            <a:xfrm flipV="1">
              <a:off x="4080"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8" name="Line 46"/>
            <p:cNvSpPr>
              <a:spLocks noChangeShapeType="1"/>
            </p:cNvSpPr>
            <p:nvPr/>
          </p:nvSpPr>
          <p:spPr bwMode="auto">
            <a:xfrm>
              <a:off x="2160" y="2928"/>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9" name="Line 47"/>
            <p:cNvSpPr>
              <a:spLocks noChangeShapeType="1"/>
            </p:cNvSpPr>
            <p:nvPr/>
          </p:nvSpPr>
          <p:spPr bwMode="auto">
            <a:xfrm flipV="1">
              <a:off x="2160" y="1824"/>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70" name="Picture 48"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1" name="Picture 49"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336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2" name="Picture 50"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30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3" name="Picture 5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2592" y="2976"/>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4" name="Picture 52"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2832"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5" name="Picture 5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528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6" name="Picture 54"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422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7" name="Picture 55"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4560"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8" name="Picture 56"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4848"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688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5"/>
          <p:cNvSpPr>
            <a:spLocks noGrp="1"/>
          </p:cNvSpPr>
          <p:nvPr>
            <p:ph type="title" idx="4294967295"/>
          </p:nvPr>
        </p:nvSpPr>
        <p:spPr>
          <a:xfrm>
            <a:off x="811213" y="288925"/>
            <a:ext cx="7315200" cy="609600"/>
          </a:xfrm>
        </p:spPr>
        <p:txBody>
          <a:bodyPr/>
          <a:lstStyle/>
          <a:p>
            <a:pPr eaLnBrk="1" hangingPunct="1"/>
            <a:r>
              <a:rPr lang="en-US" smtClean="0"/>
              <a:t>Bags of visual words</a:t>
            </a:r>
          </a:p>
        </p:txBody>
      </p:sp>
      <p:sp>
        <p:nvSpPr>
          <p:cNvPr id="83971" name="Content Placeholder 6"/>
          <p:cNvSpPr>
            <a:spLocks noGrp="1"/>
          </p:cNvSpPr>
          <p:nvPr>
            <p:ph idx="4294967295"/>
          </p:nvPr>
        </p:nvSpPr>
        <p:spPr>
          <a:xfrm>
            <a:off x="628650" y="1420813"/>
            <a:ext cx="4856163" cy="4495800"/>
          </a:xfrm>
        </p:spPr>
        <p:txBody>
          <a:bodyPr/>
          <a:lstStyle/>
          <a:p>
            <a:pPr eaLnBrk="1" hangingPunct="1">
              <a:spcAft>
                <a:spcPts val="1200"/>
              </a:spcAft>
            </a:pPr>
            <a:r>
              <a:rPr lang="en-US" sz="2800" smtClean="0"/>
              <a:t>Summarize entire image based on its distribution (histogram) of word occurrences.</a:t>
            </a:r>
          </a:p>
          <a:p>
            <a:pPr eaLnBrk="1" hangingPunct="1">
              <a:spcAft>
                <a:spcPts val="1200"/>
              </a:spcAft>
            </a:pPr>
            <a:r>
              <a:rPr lang="en-US" sz="2800" smtClean="0"/>
              <a:t>Analogous to bag of words representation commonly used for documents.</a:t>
            </a:r>
          </a:p>
        </p:txBody>
      </p:sp>
      <p:grpSp>
        <p:nvGrpSpPr>
          <p:cNvPr id="83972" name="Group 4"/>
          <p:cNvGrpSpPr>
            <a:grpSpLocks/>
          </p:cNvGrpSpPr>
          <p:nvPr/>
        </p:nvGrpSpPr>
        <p:grpSpPr bwMode="auto">
          <a:xfrm>
            <a:off x="1614488" y="5546725"/>
            <a:ext cx="3717925" cy="604838"/>
            <a:chOff x="96" y="96"/>
            <a:chExt cx="5616" cy="912"/>
          </a:xfrm>
        </p:grpSpPr>
        <p:sp>
          <p:nvSpPr>
            <p:cNvPr id="84009" name="Rectangle 5"/>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84010" name="Picture 6" descr="ermine"/>
            <p:cNvPicPr>
              <a:picLocks noChangeAspect="1" noChangeArrowheads="1"/>
            </p:cNvPicPr>
            <p:nvPr/>
          </p:nvPicPr>
          <p:blipFill>
            <a:blip r:embed="rId3" cstate="print">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1" name="Picture 7" descr="ermine"/>
            <p:cNvPicPr>
              <a:picLocks noChangeAspect="1" noChangeArrowheads="1"/>
            </p:cNvPicPr>
            <p:nvPr/>
          </p:nvPicPr>
          <p:blipFill>
            <a:blip r:embed="rId4">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2" name="Picture 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3" name="Picture 9"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4" name="Picture 1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5" name="Picture 11"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6" name="Picture 12"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7" name="Picture 13"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8" name="Picture 14"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9" name="Picture 1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0" name="Picture 16"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1" name="Picture 17"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2" name="Picture 18"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3" name="Picture 19" descr="violin"/>
            <p:cNvPicPr>
              <a:picLocks noChangeAspect="1" noChangeArrowheads="1"/>
            </p:cNvPicPr>
            <p:nvPr/>
          </p:nvPicPr>
          <p:blipFill>
            <a:blip r:embed="rId8" cstate="print">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4" name="Picture 20" descr="violin"/>
            <p:cNvPicPr>
              <a:picLocks noChangeAspect="1" noChangeArrowheads="1"/>
            </p:cNvPicPr>
            <p:nvPr/>
          </p:nvPicPr>
          <p:blipFill>
            <a:blip r:embed="rId9">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5" name="Picture 21"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6" name="Picture 22"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5"/>
          <p:cNvGrpSpPr>
            <a:grpSpLocks/>
          </p:cNvGrpSpPr>
          <p:nvPr/>
        </p:nvGrpSpPr>
        <p:grpSpPr bwMode="auto">
          <a:xfrm>
            <a:off x="6386513" y="1033463"/>
            <a:ext cx="1858962" cy="1604962"/>
            <a:chOff x="6415312" y="1018940"/>
            <a:chExt cx="1859659" cy="1604894"/>
          </a:xfrm>
        </p:grpSpPr>
        <p:sp>
          <p:nvSpPr>
            <p:cNvPr id="83998" name="Rectangle 32"/>
            <p:cNvSpPr>
              <a:spLocks noChangeArrowheads="1"/>
            </p:cNvSpPr>
            <p:nvPr/>
          </p:nvSpPr>
          <p:spPr bwMode="auto">
            <a:xfrm>
              <a:off x="7372933"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9" name="Rectangle 33"/>
            <p:cNvSpPr>
              <a:spLocks noChangeArrowheads="1"/>
            </p:cNvSpPr>
            <p:nvPr/>
          </p:nvSpPr>
          <p:spPr bwMode="auto">
            <a:xfrm>
              <a:off x="6696404"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0" name="Rectangle 34"/>
            <p:cNvSpPr>
              <a:spLocks noChangeArrowheads="1"/>
            </p:cNvSpPr>
            <p:nvPr/>
          </p:nvSpPr>
          <p:spPr bwMode="auto">
            <a:xfrm>
              <a:off x="7034669" y="1131647"/>
              <a:ext cx="112754" cy="118263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1" name="Rectangle 35"/>
            <p:cNvSpPr>
              <a:spLocks noChangeArrowheads="1"/>
            </p:cNvSpPr>
            <p:nvPr/>
          </p:nvSpPr>
          <p:spPr bwMode="auto">
            <a:xfrm>
              <a:off x="7881123" y="1469771"/>
              <a:ext cx="112755" cy="844514"/>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2" name="Line 36"/>
            <p:cNvSpPr>
              <a:spLocks noChangeShapeType="1"/>
            </p:cNvSpPr>
            <p:nvPr/>
          </p:nvSpPr>
          <p:spPr bwMode="auto">
            <a:xfrm>
              <a:off x="6415312" y="2314285"/>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4003" name="Line 37"/>
            <p:cNvSpPr>
              <a:spLocks noChangeShapeType="1"/>
            </p:cNvSpPr>
            <p:nvPr/>
          </p:nvSpPr>
          <p:spPr bwMode="auto">
            <a:xfrm flipV="1">
              <a:off x="6415312" y="1018940"/>
              <a:ext cx="0" cy="1295345"/>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4004" name="Picture 3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7767791"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5" name="Picture 39"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658437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6" name="Picture 4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6922492"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7" name="Picture 45"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7260611"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8" name="Picture 54" descr="DaVinci_face_on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1665" y="1246701"/>
              <a:ext cx="429694" cy="53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6"/>
          <p:cNvGrpSpPr>
            <a:grpSpLocks/>
          </p:cNvGrpSpPr>
          <p:nvPr/>
        </p:nvGrpSpPr>
        <p:grpSpPr bwMode="auto">
          <a:xfrm>
            <a:off x="6416675" y="2860675"/>
            <a:ext cx="1858963" cy="1577975"/>
            <a:chOff x="8782150" y="1045942"/>
            <a:chExt cx="1859659" cy="1577892"/>
          </a:xfrm>
        </p:grpSpPr>
        <p:sp>
          <p:nvSpPr>
            <p:cNvPr id="83987" name="Rectangle 28"/>
            <p:cNvSpPr>
              <a:spLocks noChangeArrowheads="1"/>
            </p:cNvSpPr>
            <p:nvPr/>
          </p:nvSpPr>
          <p:spPr bwMode="auto">
            <a:xfrm>
              <a:off x="9739771" y="2230155"/>
              <a:ext cx="112754"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8" name="Rectangle 29"/>
            <p:cNvSpPr>
              <a:spLocks noChangeArrowheads="1"/>
            </p:cNvSpPr>
            <p:nvPr/>
          </p:nvSpPr>
          <p:spPr bwMode="auto">
            <a:xfrm>
              <a:off x="9063243" y="1496768"/>
              <a:ext cx="112754" cy="844506"/>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9" name="Rectangle 30"/>
            <p:cNvSpPr>
              <a:spLocks noChangeArrowheads="1"/>
            </p:cNvSpPr>
            <p:nvPr/>
          </p:nvSpPr>
          <p:spPr bwMode="auto">
            <a:xfrm>
              <a:off x="9401507" y="2230155"/>
              <a:ext cx="112755"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0" name="Rectangle 31"/>
            <p:cNvSpPr>
              <a:spLocks noChangeArrowheads="1"/>
            </p:cNvSpPr>
            <p:nvPr/>
          </p:nvSpPr>
          <p:spPr bwMode="auto">
            <a:xfrm>
              <a:off x="10247962" y="2285715"/>
              <a:ext cx="112754" cy="55559"/>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1" name="Line 43"/>
            <p:cNvSpPr>
              <a:spLocks noChangeShapeType="1"/>
            </p:cNvSpPr>
            <p:nvPr/>
          </p:nvSpPr>
          <p:spPr bwMode="auto">
            <a:xfrm>
              <a:off x="8782150" y="2342862"/>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92" name="Line 44"/>
            <p:cNvSpPr>
              <a:spLocks noChangeShapeType="1"/>
            </p:cNvSpPr>
            <p:nvPr/>
          </p:nvSpPr>
          <p:spPr bwMode="auto">
            <a:xfrm flipV="1">
              <a:off x="8782150" y="1045942"/>
              <a:ext cx="0" cy="1295332"/>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93" name="Picture 46"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0190983"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4" name="Picture 47"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8951210"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5" name="Picture 4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9289330" y="2398421"/>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6" name="Picture 49"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9571097"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7" name="Picture 5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803" y="1292488"/>
              <a:ext cx="732593" cy="4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17"/>
          <p:cNvGrpSpPr>
            <a:grpSpLocks/>
          </p:cNvGrpSpPr>
          <p:nvPr/>
        </p:nvGrpSpPr>
        <p:grpSpPr bwMode="auto">
          <a:xfrm>
            <a:off x="6435725" y="4748213"/>
            <a:ext cx="1858963" cy="1635125"/>
            <a:chOff x="11036282" y="989589"/>
            <a:chExt cx="1859659" cy="1634245"/>
          </a:xfrm>
        </p:grpSpPr>
        <p:sp>
          <p:nvSpPr>
            <p:cNvPr id="83976" name="Rectangle 24"/>
            <p:cNvSpPr>
              <a:spLocks noChangeArrowheads="1"/>
            </p:cNvSpPr>
            <p:nvPr/>
          </p:nvSpPr>
          <p:spPr bwMode="auto">
            <a:xfrm>
              <a:off x="12051075" y="989589"/>
              <a:ext cx="112754" cy="1324849"/>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7" name="Rectangle 25"/>
            <p:cNvSpPr>
              <a:spLocks noChangeArrowheads="1"/>
            </p:cNvSpPr>
            <p:nvPr/>
          </p:nvSpPr>
          <p:spPr bwMode="auto">
            <a:xfrm>
              <a:off x="11317375"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8" name="Rectangle 26"/>
            <p:cNvSpPr>
              <a:spLocks noChangeArrowheads="1"/>
            </p:cNvSpPr>
            <p:nvPr/>
          </p:nvSpPr>
          <p:spPr bwMode="auto">
            <a:xfrm>
              <a:off x="11655639" y="1947923"/>
              <a:ext cx="112755" cy="366515"/>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9" name="Rectangle 27"/>
            <p:cNvSpPr>
              <a:spLocks noChangeArrowheads="1"/>
            </p:cNvSpPr>
            <p:nvPr/>
          </p:nvSpPr>
          <p:spPr bwMode="auto">
            <a:xfrm>
              <a:off x="12502094"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0" name="Line 41"/>
            <p:cNvSpPr>
              <a:spLocks noChangeShapeType="1"/>
            </p:cNvSpPr>
            <p:nvPr/>
          </p:nvSpPr>
          <p:spPr bwMode="auto">
            <a:xfrm>
              <a:off x="11036282" y="2314438"/>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81" name="Line 42"/>
            <p:cNvSpPr>
              <a:spLocks noChangeShapeType="1"/>
            </p:cNvSpPr>
            <p:nvPr/>
          </p:nvSpPr>
          <p:spPr bwMode="auto">
            <a:xfrm flipV="1">
              <a:off x="11036282" y="1018149"/>
              <a:ext cx="0" cy="1296289"/>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82" name="Picture 5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2445115"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51"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1120534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Picture 52"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11599815"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5" name="Picture 53"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11937935"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56" descr="viol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301100">
              <a:off x="11261695" y="1021288"/>
              <a:ext cx="284115" cy="6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123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76200"/>
            <a:ext cx="8229600" cy="1143000"/>
          </a:xfrm>
        </p:spPr>
        <p:txBody>
          <a:bodyPr/>
          <a:lstStyle/>
          <a:p>
            <a:r>
              <a:rPr lang="en-US" smtClean="0"/>
              <a:t>Comparing bags of words</a:t>
            </a:r>
          </a:p>
        </p:txBody>
      </p:sp>
      <p:sp>
        <p:nvSpPr>
          <p:cNvPr id="6149" name="Rectangle 3"/>
          <p:cNvSpPr>
            <a:spLocks noGrp="1" noChangeArrowheads="1"/>
          </p:cNvSpPr>
          <p:nvPr>
            <p:ph type="body" idx="1"/>
          </p:nvPr>
        </p:nvSpPr>
        <p:spPr>
          <a:xfrm>
            <a:off x="457200" y="1219200"/>
            <a:ext cx="8229600" cy="4525963"/>
          </a:xfrm>
        </p:spPr>
        <p:txBody>
          <a:bodyPr/>
          <a:lstStyle/>
          <a:p>
            <a:r>
              <a:rPr lang="en-US" sz="2400" dirty="0" smtClean="0"/>
              <a:t>Rank frames by normalized scalar product between their (possibly weighted) occurrence counts---</a:t>
            </a:r>
            <a:r>
              <a:rPr lang="en-US" sz="2400" i="1" dirty="0" smtClean="0"/>
              <a:t>nearest</a:t>
            </a:r>
            <a:r>
              <a:rPr lang="en-US" sz="2400" dirty="0" smtClean="0"/>
              <a:t> </a:t>
            </a:r>
            <a:r>
              <a:rPr lang="en-US" sz="2400" i="1" dirty="0" smtClean="0"/>
              <a:t>neighbor</a:t>
            </a:r>
            <a:r>
              <a:rPr lang="en-US" sz="2400" dirty="0" smtClean="0"/>
              <a:t> search for similar images.</a:t>
            </a:r>
          </a:p>
          <a:p>
            <a:endParaRPr lang="en-US" sz="2400" dirty="0" smtClean="0"/>
          </a:p>
        </p:txBody>
      </p:sp>
      <p:grpSp>
        <p:nvGrpSpPr>
          <p:cNvPr id="6150" name="Group 28"/>
          <p:cNvGrpSpPr>
            <a:grpSpLocks noChangeAspect="1"/>
          </p:cNvGrpSpPr>
          <p:nvPr/>
        </p:nvGrpSpPr>
        <p:grpSpPr bwMode="auto">
          <a:xfrm>
            <a:off x="381000" y="3048000"/>
            <a:ext cx="3654425" cy="1343025"/>
            <a:chOff x="460375" y="3451225"/>
            <a:chExt cx="4243388" cy="1558925"/>
          </a:xfrm>
        </p:grpSpPr>
        <p:grpSp>
          <p:nvGrpSpPr>
            <p:cNvPr id="6156" name="Group 67"/>
            <p:cNvGrpSpPr>
              <a:grpSpLocks noChangeAspect="1"/>
            </p:cNvGrpSpPr>
            <p:nvPr/>
          </p:nvGrpSpPr>
          <p:grpSpPr bwMode="auto">
            <a:xfrm>
              <a:off x="460375" y="3451225"/>
              <a:ext cx="1795463" cy="1550988"/>
              <a:chOff x="144" y="1801"/>
              <a:chExt cx="1584" cy="1367"/>
            </a:xfrm>
          </p:grpSpPr>
          <p:sp>
            <p:nvSpPr>
              <p:cNvPr id="6166" name="Rectangle 35"/>
              <p:cNvSpPr>
                <a:spLocks noChangeAspect="1"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7" name="Rectangle 36"/>
              <p:cNvSpPr>
                <a:spLocks noChangeAspect="1"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8" name="Rectangle 37"/>
              <p:cNvSpPr>
                <a:spLocks noChangeAspect="1"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9" name="Rectangle 38"/>
              <p:cNvSpPr>
                <a:spLocks noChangeAspect="1"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70" name="Line 39"/>
              <p:cNvSpPr>
                <a:spLocks noChangeAspect="1"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71" name="Line 40"/>
              <p:cNvSpPr>
                <a:spLocks noChangeAspect="1"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72" name="Picture 41" descr="ermine"/>
              <p:cNvPicPr>
                <a:picLocks noChangeAspect="1" noChangeArrowheads="1"/>
              </p:cNvPicPr>
              <p:nvPr/>
            </p:nvPicPr>
            <p:blipFill>
              <a:blip r:embed="rId4">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42"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43" descr="ermine"/>
              <p:cNvPicPr>
                <a:picLocks noChangeAspect="1" noChangeArrowheads="1"/>
              </p:cNvPicPr>
              <p:nvPr/>
            </p:nvPicPr>
            <p:blipFill>
              <a:blip r:embed="rId4">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48" descr="violin"/>
              <p:cNvPicPr>
                <a:picLocks noChangeAspect="1" noChangeArrowheads="1"/>
              </p:cNvPicPr>
              <p:nvPr/>
            </p:nvPicPr>
            <p:blipFill>
              <a:blip r:embed="rId6">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7" name="Rectangle 31"/>
            <p:cNvSpPr>
              <a:spLocks noChangeAspect="1" noChangeArrowheads="1"/>
            </p:cNvSpPr>
            <p:nvPr/>
          </p:nvSpPr>
          <p:spPr bwMode="auto">
            <a:xfrm>
              <a:off x="3833813" y="4629150"/>
              <a:ext cx="107950"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8" name="Rectangle 32"/>
            <p:cNvSpPr>
              <a:spLocks noChangeAspect="1" noChangeArrowheads="1"/>
            </p:cNvSpPr>
            <p:nvPr/>
          </p:nvSpPr>
          <p:spPr bwMode="auto">
            <a:xfrm>
              <a:off x="3179763" y="3921125"/>
              <a:ext cx="109537" cy="817563"/>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9" name="Rectangle 33"/>
            <p:cNvSpPr>
              <a:spLocks noChangeAspect="1" noChangeArrowheads="1"/>
            </p:cNvSpPr>
            <p:nvPr/>
          </p:nvSpPr>
          <p:spPr bwMode="auto">
            <a:xfrm>
              <a:off x="3506788" y="4629150"/>
              <a:ext cx="109537"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0" name="Line 46"/>
            <p:cNvSpPr>
              <a:spLocks noChangeAspect="1" noChangeShapeType="1"/>
            </p:cNvSpPr>
            <p:nvPr/>
          </p:nvSpPr>
          <p:spPr bwMode="auto">
            <a:xfrm>
              <a:off x="2908300" y="4738688"/>
              <a:ext cx="1795463"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61" name="Line 47"/>
            <p:cNvSpPr>
              <a:spLocks noChangeAspect="1" noChangeShapeType="1"/>
            </p:cNvSpPr>
            <p:nvPr/>
          </p:nvSpPr>
          <p:spPr bwMode="auto">
            <a:xfrm flipV="1">
              <a:off x="2908300" y="3486150"/>
              <a:ext cx="0" cy="1252538"/>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62" name="Picture 49" descr="ermine"/>
            <p:cNvPicPr>
              <a:picLocks noChangeAspect="1" noChangeArrowheads="1"/>
            </p:cNvPicPr>
            <p:nvPr/>
          </p:nvPicPr>
          <p:blipFill>
            <a:blip r:embed="rId7">
              <a:extLst>
                <a:ext uri="{28A0092B-C50C-407E-A947-70E740481C1C}">
                  <a14:useLocalDpi xmlns:a14="http://schemas.microsoft.com/office/drawing/2010/main" val="0"/>
                </a:ext>
              </a:extLst>
            </a:blip>
            <a:srcRect l="50569" t="17148" r="37727" b="76851"/>
            <a:stretch>
              <a:fillRect/>
            </a:stretch>
          </p:blipFill>
          <p:spPr bwMode="auto">
            <a:xfrm>
              <a:off x="4268788" y="4778375"/>
              <a:ext cx="2714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50"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3071813" y="4765675"/>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51" descr="ermine"/>
            <p:cNvPicPr>
              <a:picLocks noChangeAspect="1" noChangeArrowheads="1"/>
            </p:cNvPicPr>
            <p:nvPr/>
          </p:nvPicPr>
          <p:blipFill>
            <a:blip r:embed="rId8">
              <a:extLst>
                <a:ext uri="{28A0092B-C50C-407E-A947-70E740481C1C}">
                  <a14:useLocalDpi xmlns:a14="http://schemas.microsoft.com/office/drawing/2010/main" val="0"/>
                </a:ext>
              </a:extLst>
            </a:blip>
            <a:srcRect l="49399" t="22293" r="38898" b="71706"/>
            <a:stretch>
              <a:fillRect/>
            </a:stretch>
          </p:blipFill>
          <p:spPr bwMode="auto">
            <a:xfrm>
              <a:off x="3397250" y="4792663"/>
              <a:ext cx="27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52" descr="violin"/>
            <p:cNvPicPr>
              <a:picLocks noChangeAspect="1" noChangeArrowheads="1"/>
            </p:cNvPicPr>
            <p:nvPr/>
          </p:nvPicPr>
          <p:blipFill>
            <a:blip r:embed="rId9" cstate="print">
              <a:extLst>
                <a:ext uri="{28A0092B-C50C-407E-A947-70E740481C1C}">
                  <a14:useLocalDpi xmlns:a14="http://schemas.microsoft.com/office/drawing/2010/main" val="0"/>
                </a:ext>
              </a:extLst>
            </a:blip>
            <a:srcRect t="76233"/>
            <a:stretch>
              <a:fillRect/>
            </a:stretch>
          </p:blipFill>
          <p:spPr bwMode="auto">
            <a:xfrm>
              <a:off x="3670300" y="4792663"/>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1" name="Picture 4" descr="DaVinci_face_on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648200"/>
            <a:ext cx="1000125" cy="1239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5" descr="bicycl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700" y="4683125"/>
            <a:ext cx="1871663" cy="1116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 Box 74"/>
          <p:cNvSpPr txBox="1">
            <a:spLocks noChangeArrowheads="1"/>
          </p:cNvSpPr>
          <p:nvPr/>
        </p:nvSpPr>
        <p:spPr bwMode="auto">
          <a:xfrm>
            <a:off x="2532062"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smtClean="0">
                <a:solidFill>
                  <a:srgbClr val="000000"/>
                </a:solidFill>
              </a:rPr>
              <a:t>[5  1   1    0]</a:t>
            </a:r>
          </a:p>
        </p:txBody>
      </p:sp>
      <p:sp>
        <p:nvSpPr>
          <p:cNvPr id="6154" name="Text Box 75"/>
          <p:cNvSpPr txBox="1">
            <a:spLocks noChangeArrowheads="1"/>
          </p:cNvSpPr>
          <p:nvPr/>
        </p:nvSpPr>
        <p:spPr bwMode="auto">
          <a:xfrm>
            <a:off x="244475"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dirty="0" smtClean="0">
                <a:solidFill>
                  <a:srgbClr val="000000"/>
                </a:solidFill>
              </a:rPr>
              <a:t>[1  8   1    4]          </a:t>
            </a:r>
            <a:endParaRPr lang="en-US" sz="2000" dirty="0" smtClean="0">
              <a:solidFill>
                <a:srgbClr val="000000"/>
              </a:solidFill>
              <a:cs typeface="Arial" pitchFamily="34" charset="0"/>
            </a:endParaRPr>
          </a:p>
        </p:txBody>
      </p:sp>
      <p:graphicFrame>
        <p:nvGraphicFramePr>
          <p:cNvPr id="6146" name="Object 3"/>
          <p:cNvGraphicFramePr>
            <a:graphicFrameLocks noChangeAspect="1"/>
          </p:cNvGraphicFramePr>
          <p:nvPr/>
        </p:nvGraphicFramePr>
        <p:xfrm>
          <a:off x="685800" y="5943600"/>
          <a:ext cx="609600" cy="865188"/>
        </p:xfrm>
        <a:graphic>
          <a:graphicData uri="http://schemas.openxmlformats.org/presentationml/2006/ole">
            <mc:AlternateContent xmlns:mc="http://schemas.openxmlformats.org/markup-compatibility/2006">
              <mc:Choice xmlns:v="urn:schemas-microsoft-com:vml" Requires="v">
                <p:oleObj spid="_x0000_s12310" name="Equation" r:id="rId11" imgW="177480" imgH="266400" progId="Equation.3">
                  <p:embed/>
                </p:oleObj>
              </mc:Choice>
              <mc:Fallback>
                <p:oleObj name="Equation" r:id="rId11" imgW="177480" imgH="26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943600"/>
                        <a:ext cx="60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124200" y="5867400"/>
          <a:ext cx="673100" cy="863600"/>
        </p:xfrm>
        <a:graphic>
          <a:graphicData uri="http://schemas.openxmlformats.org/presentationml/2006/ole">
            <mc:AlternateContent xmlns:mc="http://schemas.openxmlformats.org/markup-compatibility/2006">
              <mc:Choice xmlns:v="urn:schemas-microsoft-com:vml" Requires="v">
                <p:oleObj spid="_x0000_s12311" name="Equation" r:id="rId13" imgW="126720" imgH="203040" progId="Equation.3">
                  <p:embed/>
                </p:oleObj>
              </mc:Choice>
              <mc:Fallback>
                <p:oleObj name="Equation" r:id="rId13" imgW="126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5867400"/>
                        <a:ext cx="6731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5181600" y="2514600"/>
                <a:ext cx="3124200" cy="994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𝑠𝑖𝑚</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𝑗</m:t>
                              </m:r>
                            </m:sub>
                          </m:sSub>
                          <m:r>
                            <a:rPr lang="en-US" sz="2400" b="0" i="1" smtClean="0">
                              <a:latin typeface="Cambria Math"/>
                            </a:rPr>
                            <m:t>,</m:t>
                          </m:r>
                          <m:r>
                            <a:rPr lang="en-US" sz="2400" b="0" i="1" smtClean="0">
                              <a:latin typeface="Cambria Math"/>
                            </a:rPr>
                            <m:t>𝑞</m:t>
                          </m:r>
                        </m:e>
                      </m:d>
                      <m:r>
                        <a:rPr lang="en-US" sz="2400" b="0" i="1" smtClean="0">
                          <a:latin typeface="Cambria Math"/>
                        </a:rPr>
                        <m:t>=</m:t>
                      </m:r>
                      <m:f>
                        <m:fPr>
                          <m:ctrlPr>
                            <a:rPr lang="en-US" sz="2400" b="0" i="1" smtClean="0">
                              <a:latin typeface="Cambria Math"/>
                            </a:rPr>
                          </m:ctrlPr>
                        </m:fPr>
                        <m:num>
                          <m:d>
                            <m:dPr>
                              <m:begChr m:val="⟨"/>
                              <m:endChr m:val="⟩"/>
                              <m:ctrlPr>
                                <a:rPr lang="en-US" sz="2400" b="0" i="1" smtClean="0">
                                  <a:latin typeface="Cambria Math"/>
                                </a:rPr>
                              </m:ctrlPr>
                            </m:dPr>
                            <m:e>
                              <m:sSub>
                                <m:sSubPr>
                                  <m:ctrlPr>
                                    <a:rPr lang="en-US" sz="2400" i="1">
                                      <a:latin typeface="Cambria Math"/>
                                    </a:rPr>
                                  </m:ctrlPr>
                                </m:sSubPr>
                                <m:e>
                                  <m:r>
                                    <a:rPr lang="en-US" sz="2400" i="1">
                                      <a:latin typeface="Cambria Math"/>
                                    </a:rPr>
                                    <m:t>𝑑</m:t>
                                  </m:r>
                                </m:e>
                                <m:sub>
                                  <m:r>
                                    <a:rPr lang="en-US" sz="2400" i="1">
                                      <a:latin typeface="Cambria Math"/>
                                    </a:rPr>
                                    <m:t>𝑗</m:t>
                                  </m:r>
                                </m:sub>
                              </m:sSub>
                              <m:r>
                                <a:rPr lang="en-US" sz="2400" i="1">
                                  <a:latin typeface="Cambria Math"/>
                                </a:rPr>
                                <m:t>,</m:t>
                              </m:r>
                              <m:r>
                                <a:rPr lang="en-US" sz="2400" i="1">
                                  <a:latin typeface="Cambria Math"/>
                                </a:rPr>
                                <m:t>𝑞</m:t>
                              </m:r>
                            </m:e>
                          </m:d>
                        </m:num>
                        <m:den>
                          <m:d>
                            <m:dPr>
                              <m:begChr m:val="‖"/>
                              <m:endChr m:val="‖"/>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𝑗</m:t>
                                  </m:r>
                                </m:sub>
                              </m:sSub>
                            </m:e>
                          </m:d>
                          <m:d>
                            <m:dPr>
                              <m:begChr m:val="‖"/>
                              <m:endChr m:val="‖"/>
                              <m:ctrlPr>
                                <a:rPr lang="en-US" sz="2400" b="0" i="1" smtClean="0">
                                  <a:latin typeface="Cambria Math"/>
                                </a:rPr>
                              </m:ctrlPr>
                            </m:dPr>
                            <m:e>
                              <m:r>
                                <a:rPr lang="en-US" sz="2400" b="0" i="1" smtClean="0">
                                  <a:latin typeface="Cambria Math"/>
                                </a:rPr>
                                <m:t>𝑞</m:t>
                              </m:r>
                            </m:e>
                          </m:d>
                        </m:den>
                      </m:f>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181600" y="2514600"/>
                <a:ext cx="3124200" cy="994631"/>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29200" y="4084131"/>
                <a:ext cx="3615047" cy="13260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f>
                        <m:fPr>
                          <m:ctrlPr>
                            <a:rPr lang="en-US" sz="2400" b="0" i="1" smtClean="0">
                              <a:latin typeface="Cambria Math"/>
                            </a:rPr>
                          </m:ctrlPr>
                        </m:fPr>
                        <m:num>
                          <m:nary>
                            <m:naryPr>
                              <m:chr m:val="∑"/>
                              <m:limLoc m:val="subSup"/>
                              <m:ctrlPr>
                                <a:rPr lang="en-US" sz="2400" b="0" i="1" smtClean="0">
                                  <a:latin typeface="Cambria Math"/>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𝑗</m:t>
                                  </m:r>
                                </m:sub>
                              </m:sSub>
                              <m:d>
                                <m:dPr>
                                  <m:ctrlPr>
                                    <a:rPr lang="en-US" sz="2400" b="0" i="1" smtClean="0">
                                      <a:latin typeface="Cambria Math"/>
                                    </a:rPr>
                                  </m:ctrlPr>
                                </m:dPr>
                                <m:e>
                                  <m:r>
                                    <a:rPr lang="en-US" sz="2400" b="0" i="1" smtClean="0">
                                      <a:latin typeface="Cambria Math"/>
                                    </a:rPr>
                                    <m:t>𝑖</m:t>
                                  </m:r>
                                </m:e>
                              </m:d>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𝑖</m:t>
                              </m:r>
                              <m:r>
                                <a:rPr lang="en-US" sz="2400" b="0" i="1" smtClean="0">
                                  <a:latin typeface="Cambria Math"/>
                                </a:rPr>
                                <m:t>)</m:t>
                              </m:r>
                            </m:e>
                          </m:nary>
                        </m:num>
                        <m:den>
                          <m:rad>
                            <m:radPr>
                              <m:degHide m:val="on"/>
                              <m:ctrlPr>
                                <a:rPr lang="en-US" sz="2400" b="0" i="1" smtClean="0">
                                  <a:latin typeface="Cambria Math"/>
                                </a:rPr>
                              </m:ctrlPr>
                            </m:radPr>
                            <m:deg/>
                            <m:e>
                              <m:nary>
                                <m:naryPr>
                                  <m:chr m:val="∑"/>
                                  <m:limLoc m:val="subSup"/>
                                  <m:ctrlPr>
                                    <a:rPr lang="en-US" sz="2400" b="0" i="1" smtClean="0">
                                      <a:latin typeface="Cambria Math"/>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p>
                                    <m:sSupPr>
                                      <m:ctrlPr>
                                        <a:rPr lang="en-US" sz="2400" b="0" i="1" smtClean="0">
                                          <a:latin typeface="Cambria Math"/>
                                        </a:rPr>
                                      </m:ctrlPr>
                                    </m:sSupPr>
                                    <m:e>
                                      <m:sSub>
                                        <m:sSubPr>
                                          <m:ctrlPr>
                                            <a:rPr lang="en-US" sz="2400" i="1">
                                              <a:latin typeface="Cambria Math"/>
                                            </a:rPr>
                                          </m:ctrlPr>
                                        </m:sSubPr>
                                        <m:e>
                                          <m:r>
                                            <a:rPr lang="en-US" sz="2400" i="1">
                                              <a:latin typeface="Cambria Math"/>
                                            </a:rPr>
                                            <m:t>𝑑</m:t>
                                          </m:r>
                                        </m:e>
                                        <m:sub>
                                          <m:r>
                                            <a:rPr lang="en-US" sz="2400" i="1">
                                              <a:latin typeface="Cambria Math"/>
                                            </a:rPr>
                                            <m:t>𝑗</m:t>
                                          </m:r>
                                        </m:sub>
                                      </m:sSub>
                                      <m:r>
                                        <a:rPr lang="en-US" sz="2400" b="0" i="1" smtClean="0">
                                          <a:latin typeface="Cambria Math"/>
                                        </a:rPr>
                                        <m:t>(</m:t>
                                      </m:r>
                                      <m:r>
                                        <a:rPr lang="en-US" sz="2400" b="0" i="1" smtClean="0">
                                          <a:latin typeface="Cambria Math"/>
                                        </a:rPr>
                                        <m:t>𝑖</m:t>
                                      </m:r>
                                      <m:r>
                                        <a:rPr lang="en-US" sz="2400" b="0" i="1" smtClean="0">
                                          <a:latin typeface="Cambria Math"/>
                                        </a:rPr>
                                        <m:t>)</m:t>
                                      </m:r>
                                    </m:e>
                                    <m:sup>
                                      <m:r>
                                        <a:rPr lang="en-US" sz="2400" b="0" i="1" smtClean="0">
                                          <a:latin typeface="Cambria Math"/>
                                        </a:rPr>
                                        <m:t>2</m:t>
                                      </m:r>
                                    </m:sup>
                                  </m:sSup>
                                </m:e>
                              </m:nary>
                            </m:e>
                          </m:rad>
                          <m:r>
                            <a:rPr lang="en-US" sz="2400" b="0" i="1" smtClean="0">
                              <a:latin typeface="Cambria Math"/>
                            </a:rPr>
                            <m:t>∗</m:t>
                          </m:r>
                          <m:rad>
                            <m:radPr>
                              <m:degHide m:val="on"/>
                              <m:ctrlPr>
                                <a:rPr lang="en-US" sz="2400" b="0" i="1" smtClean="0">
                                  <a:latin typeface="Cambria Math"/>
                                </a:rPr>
                              </m:ctrlPr>
                            </m:radPr>
                            <m:deg/>
                            <m:e>
                              <m:nary>
                                <m:naryPr>
                                  <m:chr m:val="∑"/>
                                  <m:limLoc m:val="subSup"/>
                                  <m:ctrlPr>
                                    <a:rPr lang="en-US" sz="2400" i="1">
                                      <a:latin typeface="Cambria Math"/>
                                    </a:rPr>
                                  </m:ctrlPr>
                                </m:naryPr>
                                <m:sub>
                                  <m:r>
                                    <m:rPr>
                                      <m:brk m:alnAt="25"/>
                                    </m:rPr>
                                    <a:rPr lang="en-US" sz="2400" i="1">
                                      <a:latin typeface="Cambria Math"/>
                                    </a:rPr>
                                    <m:t>𝑖</m:t>
                                  </m:r>
                                  <m:r>
                                    <a:rPr lang="en-US" sz="2400" i="1">
                                      <a:latin typeface="Cambria Math"/>
                                    </a:rPr>
                                    <m:t>=1</m:t>
                                  </m:r>
                                </m:sub>
                                <m:sup>
                                  <m:r>
                                    <a:rPr lang="en-US" sz="2400" i="1">
                                      <a:latin typeface="Cambria Math"/>
                                    </a:rPr>
                                    <m:t>𝑉</m:t>
                                  </m:r>
                                </m:sup>
                                <m:e>
                                  <m:sSup>
                                    <m:sSupPr>
                                      <m:ctrlPr>
                                        <a:rPr lang="en-US" sz="2400" i="1">
                                          <a:latin typeface="Cambria Math"/>
                                        </a:rPr>
                                      </m:ctrlPr>
                                    </m:sSupPr>
                                    <m:e>
                                      <m:r>
                                        <a:rPr lang="en-US" sz="2400" b="0" i="1" smtClean="0">
                                          <a:latin typeface="Cambria Math"/>
                                        </a:rPr>
                                        <m:t>𝑞</m:t>
                                      </m:r>
                                      <m:r>
                                        <a:rPr lang="en-US" sz="2400" i="1">
                                          <a:latin typeface="Cambria Math"/>
                                        </a:rPr>
                                        <m:t>(</m:t>
                                      </m:r>
                                      <m:r>
                                        <a:rPr lang="en-US" sz="2400" i="1">
                                          <a:latin typeface="Cambria Math"/>
                                        </a:rPr>
                                        <m:t>𝑖</m:t>
                                      </m:r>
                                      <m:r>
                                        <a:rPr lang="en-US" sz="2400" i="1">
                                          <a:latin typeface="Cambria Math"/>
                                        </a:rPr>
                                        <m:t>)</m:t>
                                      </m:r>
                                    </m:e>
                                    <m:sup>
                                      <m:r>
                                        <a:rPr lang="en-US" sz="2400" i="1">
                                          <a:latin typeface="Cambria Math"/>
                                        </a:rPr>
                                        <m:t>2</m:t>
                                      </m:r>
                                    </m:sup>
                                  </m:sSup>
                                </m:e>
                              </m:nary>
                            </m:e>
                          </m:rad>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029200" y="4084131"/>
                <a:ext cx="3615047" cy="1326069"/>
              </a:xfrm>
              <a:prstGeom prst="rect">
                <a:avLst/>
              </a:prstGeom>
              <a:blipFill rotWithShape="1">
                <a:blip r:embed="rId16"/>
                <a:stretch>
                  <a:fillRect r="-7420"/>
                </a:stretch>
              </a:blipFill>
            </p:spPr>
            <p:txBody>
              <a:bodyPr/>
              <a:lstStyle/>
              <a:p>
                <a:r>
                  <a:rPr lang="en-US">
                    <a:noFill/>
                  </a:rPr>
                  <a:t> </a:t>
                </a:r>
              </a:p>
            </p:txBody>
          </p:sp>
        </mc:Fallback>
      </mc:AlternateContent>
      <p:sp>
        <p:nvSpPr>
          <p:cNvPr id="4" name="TextBox 3"/>
          <p:cNvSpPr txBox="1"/>
          <p:nvPr/>
        </p:nvSpPr>
        <p:spPr>
          <a:xfrm>
            <a:off x="5224153" y="5888038"/>
            <a:ext cx="3081647" cy="400110"/>
          </a:xfrm>
          <a:prstGeom prst="rect">
            <a:avLst/>
          </a:prstGeom>
          <a:noFill/>
        </p:spPr>
        <p:txBody>
          <a:bodyPr wrap="square" rtlCol="0">
            <a:spAutoFit/>
          </a:bodyPr>
          <a:lstStyle/>
          <a:p>
            <a:r>
              <a:rPr lang="en-US" sz="2000" dirty="0" smtClean="0"/>
              <a:t>for vocabulary of </a:t>
            </a:r>
            <a:r>
              <a:rPr lang="en-US" sz="2000" i="1" dirty="0" smtClean="0"/>
              <a:t>V</a:t>
            </a:r>
            <a:r>
              <a:rPr lang="en-US" sz="2000" dirty="0" smtClean="0"/>
              <a:t> words</a:t>
            </a:r>
            <a:endParaRPr lang="en-US" sz="2000" dirty="0"/>
          </a:p>
        </p:txBody>
      </p:sp>
      <p:sp>
        <p:nvSpPr>
          <p:cNvPr id="34" name="TextBox 3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56216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
            <a:ext cx="8229600" cy="1143000"/>
          </a:xfrm>
        </p:spPr>
        <p:txBody>
          <a:bodyPr/>
          <a:lstStyle/>
          <a:p>
            <a:r>
              <a:rPr lang="en-US" i="1" smtClean="0"/>
              <a:t>tf-idf </a:t>
            </a:r>
            <a:r>
              <a:rPr lang="en-US" smtClean="0"/>
              <a:t>weighting</a:t>
            </a:r>
          </a:p>
        </p:txBody>
      </p:sp>
      <p:sp>
        <p:nvSpPr>
          <p:cNvPr id="84995" name="Rectangle 3"/>
          <p:cNvSpPr>
            <a:spLocks noGrp="1" noChangeArrowheads="1"/>
          </p:cNvSpPr>
          <p:nvPr>
            <p:ph type="body" idx="1"/>
          </p:nvPr>
        </p:nvSpPr>
        <p:spPr>
          <a:xfrm>
            <a:off x="457200" y="1295400"/>
            <a:ext cx="8229600" cy="4525963"/>
          </a:xfrm>
        </p:spPr>
        <p:txBody>
          <a:bodyPr/>
          <a:lstStyle/>
          <a:p>
            <a:r>
              <a:rPr lang="en-US" sz="2400" b="1" smtClean="0"/>
              <a:t>T</a:t>
            </a:r>
            <a:r>
              <a:rPr lang="en-US" sz="2400" smtClean="0"/>
              <a:t>erm </a:t>
            </a:r>
            <a:r>
              <a:rPr lang="en-US" sz="2400" b="1" smtClean="0"/>
              <a:t>f</a:t>
            </a:r>
            <a:r>
              <a:rPr lang="en-US" sz="2400" smtClean="0"/>
              <a:t>requency – </a:t>
            </a:r>
            <a:r>
              <a:rPr lang="en-US" sz="2400" b="1" smtClean="0"/>
              <a:t>i</a:t>
            </a:r>
            <a:r>
              <a:rPr lang="en-US" sz="2400" smtClean="0"/>
              <a:t>nverse </a:t>
            </a:r>
            <a:r>
              <a:rPr lang="en-US" sz="2400" b="1" smtClean="0"/>
              <a:t>d</a:t>
            </a:r>
            <a:r>
              <a:rPr lang="en-US" sz="2400" smtClean="0"/>
              <a:t>ocument </a:t>
            </a:r>
            <a:r>
              <a:rPr lang="en-US" sz="2400" b="1" smtClean="0"/>
              <a:t>f</a:t>
            </a:r>
            <a:r>
              <a:rPr lang="en-US" sz="2400" smtClean="0"/>
              <a:t>requency</a:t>
            </a:r>
          </a:p>
          <a:p>
            <a:r>
              <a:rPr lang="en-US" sz="2400" smtClean="0"/>
              <a:t>Describe frame by frequency of each word within it, downweight words that appear often in the database</a:t>
            </a:r>
          </a:p>
          <a:p>
            <a:r>
              <a:rPr lang="en-US" sz="2400" smtClean="0"/>
              <a:t>(Standard weighting for text retrieval)</a:t>
            </a:r>
          </a:p>
          <a:p>
            <a:endParaRPr lang="en-US" sz="2400" smtClean="0"/>
          </a:p>
          <a:p>
            <a:pPr>
              <a:buFontTx/>
              <a:buNone/>
            </a:pPr>
            <a:endParaRPr lang="en-US" sz="2400" smtClean="0"/>
          </a:p>
        </p:txBody>
      </p:sp>
      <p:pic>
        <p:nvPicPr>
          <p:cNvPr id="84996" name="Picture 6"/>
          <p:cNvPicPr>
            <a:picLocks noChangeAspect="1" noChangeArrowheads="1"/>
          </p:cNvPicPr>
          <p:nvPr/>
        </p:nvPicPr>
        <p:blipFill>
          <a:blip r:embed="rId3">
            <a:extLst>
              <a:ext uri="{28A0092B-C50C-407E-A947-70E740481C1C}">
                <a14:useLocalDpi xmlns:a14="http://schemas.microsoft.com/office/drawing/2010/main" val="0"/>
              </a:ext>
            </a:extLst>
          </a:blip>
          <a:srcRect l="48430" t="67703" r="30902" b="16199"/>
          <a:stretch>
            <a:fillRect/>
          </a:stretch>
        </p:blipFill>
        <p:spPr bwMode="auto">
          <a:xfrm>
            <a:off x="3000375" y="3721100"/>
            <a:ext cx="2952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5" name="Text Box 7"/>
          <p:cNvSpPr txBox="1">
            <a:spLocks noChangeArrowheads="1"/>
          </p:cNvSpPr>
          <p:nvPr/>
        </p:nvSpPr>
        <p:spPr bwMode="auto">
          <a:xfrm>
            <a:off x="6350000" y="3452813"/>
            <a:ext cx="241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Total number of documents in database</a:t>
            </a:r>
          </a:p>
        </p:txBody>
      </p:sp>
      <p:sp>
        <p:nvSpPr>
          <p:cNvPr id="457736" name="Text Box 8"/>
          <p:cNvSpPr txBox="1">
            <a:spLocks noChangeArrowheads="1"/>
          </p:cNvSpPr>
          <p:nvPr/>
        </p:nvSpPr>
        <p:spPr bwMode="auto">
          <a:xfrm>
            <a:off x="6313488" y="4570413"/>
            <a:ext cx="2530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documents word i occurs in, in whole database</a:t>
            </a:r>
          </a:p>
        </p:txBody>
      </p:sp>
      <p:sp>
        <p:nvSpPr>
          <p:cNvPr id="457737" name="Line 9"/>
          <p:cNvSpPr>
            <a:spLocks noChangeShapeType="1"/>
          </p:cNvSpPr>
          <p:nvPr/>
        </p:nvSpPr>
        <p:spPr bwMode="auto">
          <a:xfrm flipH="1">
            <a:off x="5916613" y="3757613"/>
            <a:ext cx="360362" cy="179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8" name="Line 10"/>
          <p:cNvSpPr>
            <a:spLocks noChangeShapeType="1"/>
          </p:cNvSpPr>
          <p:nvPr/>
        </p:nvSpPr>
        <p:spPr bwMode="auto">
          <a:xfrm flipH="1" flipV="1">
            <a:off x="5845175" y="483711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9" name="Text Box 11"/>
          <p:cNvSpPr txBox="1">
            <a:spLocks noChangeArrowheads="1"/>
          </p:cNvSpPr>
          <p:nvPr/>
        </p:nvSpPr>
        <p:spPr bwMode="auto">
          <a:xfrm>
            <a:off x="625475" y="3562350"/>
            <a:ext cx="2339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occurrences of word i in document d</a:t>
            </a:r>
          </a:p>
        </p:txBody>
      </p:sp>
      <p:sp>
        <p:nvSpPr>
          <p:cNvPr id="457740" name="Text Box 12"/>
          <p:cNvSpPr txBox="1">
            <a:spLocks noChangeArrowheads="1"/>
          </p:cNvSpPr>
          <p:nvPr/>
        </p:nvSpPr>
        <p:spPr bwMode="auto">
          <a:xfrm>
            <a:off x="588963" y="4772025"/>
            <a:ext cx="233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words in document d</a:t>
            </a:r>
          </a:p>
        </p:txBody>
      </p:sp>
      <p:sp>
        <p:nvSpPr>
          <p:cNvPr id="457744" name="Line 16"/>
          <p:cNvSpPr>
            <a:spLocks noChangeShapeType="1"/>
          </p:cNvSpPr>
          <p:nvPr/>
        </p:nvSpPr>
        <p:spPr bwMode="auto">
          <a:xfrm>
            <a:off x="2928938" y="3937000"/>
            <a:ext cx="900112"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45" name="Line 17"/>
          <p:cNvSpPr>
            <a:spLocks noChangeShapeType="1"/>
          </p:cNvSpPr>
          <p:nvPr/>
        </p:nvSpPr>
        <p:spPr bwMode="auto">
          <a:xfrm flipV="1">
            <a:off x="2928938" y="4945063"/>
            <a:ext cx="10445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3" name="TextBox 1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974958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77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77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77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7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77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7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5" grpId="0"/>
      <p:bldP spid="457736" grpId="0"/>
      <p:bldP spid="457737" grpId="0" animBg="1"/>
      <p:bldP spid="457738" grpId="0" animBg="1"/>
      <p:bldP spid="457739" grpId="0"/>
      <p:bldP spid="457740" grpId="0"/>
      <p:bldP spid="457744" grpId="0" animBg="1"/>
      <p:bldP spid="4577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2227"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2228"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cxnSp>
        <p:nvCxnSpPr>
          <p:cNvPr id="15" name="Straight Arrow Connector 14"/>
          <p:cNvCxnSpPr>
            <a:cxnSpLocks noChangeShapeType="1"/>
          </p:cNvCxnSpPr>
          <p:nvPr/>
        </p:nvCxnSpPr>
        <p:spPr bwMode="auto">
          <a:xfrm flipV="1">
            <a:off x="2971800" y="2087563"/>
            <a:ext cx="2743200" cy="5334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2971800" y="2620963"/>
            <a:ext cx="2895600" cy="3048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2971800" y="2620963"/>
            <a:ext cx="2971800" cy="9906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3733800" y="1684338"/>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4000" b="1" smtClean="0">
                <a:solidFill>
                  <a:srgbClr val="000000"/>
                </a:solidFill>
              </a:rPr>
              <a:t>?</a:t>
            </a:r>
          </a:p>
        </p:txBody>
      </p:sp>
      <p:sp>
        <p:nvSpPr>
          <p:cNvPr id="22" name="TextBox 21"/>
          <p:cNvSpPr txBox="1">
            <a:spLocks noChangeArrowheads="1"/>
          </p:cNvSpPr>
          <p:nvPr/>
        </p:nvSpPr>
        <p:spPr bwMode="auto">
          <a:xfrm>
            <a:off x="685800" y="4754563"/>
            <a:ext cx="8001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To generate </a:t>
            </a:r>
            <a:r>
              <a:rPr lang="en-US" sz="2400" b="1" smtClean="0">
                <a:solidFill>
                  <a:srgbClr val="000000"/>
                </a:solidFill>
              </a:rPr>
              <a:t>candidate matches</a:t>
            </a:r>
            <a:r>
              <a:rPr lang="en-US" sz="2400" smtClean="0">
                <a:solidFill>
                  <a:srgbClr val="000000"/>
                </a:solidFill>
              </a:rPr>
              <a:t>, find patches that have the most similar appearance (e.g., lowest SSD)</a:t>
            </a:r>
          </a:p>
          <a:p>
            <a:pPr eaLnBrk="0" fontAlgn="base" hangingPunct="0">
              <a:spcBef>
                <a:spcPct val="0"/>
              </a:spcBef>
              <a:spcAft>
                <a:spcPts val="600"/>
              </a:spcAft>
            </a:pPr>
            <a:r>
              <a:rPr lang="en-US" sz="2400" smtClean="0">
                <a:solidFill>
                  <a:srgbClr val="000000"/>
                </a:solidFill>
              </a:rPr>
              <a:t>Simplest approach: compare them all, take the closest (or closest k, or within a thresholded distance)</a:t>
            </a:r>
          </a:p>
        </p:txBody>
      </p:sp>
      <p:sp>
        <p:nvSpPr>
          <p:cNvPr id="5223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223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17" name="TextBox 16"/>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179903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l="13850" t="36501" r="12880" b="7695"/>
          <a:stretch>
            <a:fillRect/>
          </a:stretch>
        </p:blipFill>
        <p:spPr bwMode="auto">
          <a:xfrm>
            <a:off x="-14288" y="1828800"/>
            <a:ext cx="9310688"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
        <p:nvSpPr>
          <p:cNvPr id="6" name="Title 3"/>
          <p:cNvSpPr txBox="1">
            <a:spLocks/>
          </p:cNvSpPr>
          <p:nvPr/>
        </p:nvSpPr>
        <p:spPr bwMode="auto">
          <a:xfrm>
            <a:off x="457200" y="76200"/>
            <a:ext cx="8229600" cy="11430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800" kern="0">
                <a:solidFill>
                  <a:srgbClr val="000000"/>
                </a:solidFill>
                <a:latin typeface="Arial"/>
              </a:rPr>
              <a:t>Bags of words for content-based image retrieval</a:t>
            </a:r>
            <a:endParaRPr lang="en-US" sz="3800" kern="0" dirty="0">
              <a:solidFill>
                <a:srgbClr val="000000"/>
              </a:solidFill>
              <a:latin typeface="Arial"/>
            </a:endParaRPr>
          </a:p>
        </p:txBody>
      </p:sp>
    </p:spTree>
    <p:extLst>
      <p:ext uri="{BB962C8B-B14F-4D97-AF65-F5344CB8AC3E}">
        <p14:creationId xmlns:p14="http://schemas.microsoft.com/office/powerpoint/2010/main" val="2638367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l="15974" t="9972" r="12456" b="1695"/>
          <a:stretch>
            <a:fillRect/>
          </a:stretch>
        </p:blipFill>
        <p:spPr bwMode="auto">
          <a:xfrm>
            <a:off x="336550" y="69850"/>
            <a:ext cx="8478838"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Tree>
    <p:extLst>
      <p:ext uri="{BB962C8B-B14F-4D97-AF65-F5344CB8AC3E}">
        <p14:creationId xmlns:p14="http://schemas.microsoft.com/office/powerpoint/2010/main" val="347894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5"/>
          <p:cNvSpPr>
            <a:spLocks noGrp="1"/>
          </p:cNvSpPr>
          <p:nvPr>
            <p:ph type="title" idx="4294967295"/>
          </p:nvPr>
        </p:nvSpPr>
        <p:spPr/>
        <p:txBody>
          <a:bodyPr/>
          <a:lstStyle/>
          <a:p>
            <a:pPr eaLnBrk="1" hangingPunct="1"/>
            <a:r>
              <a:rPr lang="en-US" smtClean="0"/>
              <a:t>Video Google System</a:t>
            </a:r>
          </a:p>
        </p:txBody>
      </p:sp>
      <p:sp>
        <p:nvSpPr>
          <p:cNvPr id="88068" name="Content Placeholder 6"/>
          <p:cNvSpPr>
            <a:spLocks noGrp="1"/>
          </p:cNvSpPr>
          <p:nvPr>
            <p:ph idx="4294967295"/>
          </p:nvPr>
        </p:nvSpPr>
        <p:spPr>
          <a:xfrm>
            <a:off x="457200" y="1219200"/>
            <a:ext cx="4478338" cy="4495800"/>
          </a:xfrm>
        </p:spPr>
        <p:txBody>
          <a:bodyPr/>
          <a:lstStyle/>
          <a:p>
            <a:pPr marL="457200" indent="-457200" eaLnBrk="1" hangingPunct="1">
              <a:buFont typeface="Trebuchet MS" pitchFamily="34" charset="0"/>
              <a:buAutoNum type="arabicPeriod"/>
            </a:pPr>
            <a:r>
              <a:rPr lang="en-US" dirty="0" smtClean="0"/>
              <a:t>Collect all words within query region</a:t>
            </a:r>
          </a:p>
          <a:p>
            <a:pPr marL="457200" indent="-457200" eaLnBrk="1" hangingPunct="1">
              <a:buFont typeface="Trebuchet MS" pitchFamily="34" charset="0"/>
              <a:buAutoNum type="arabicPeriod"/>
            </a:pPr>
            <a:r>
              <a:rPr lang="en-US" dirty="0" smtClean="0"/>
              <a:t>Inverted file index to find relevant frames</a:t>
            </a:r>
          </a:p>
          <a:p>
            <a:pPr marL="457200" indent="-457200" eaLnBrk="1" hangingPunct="1">
              <a:buFont typeface="Trebuchet MS" pitchFamily="34" charset="0"/>
              <a:buAutoNum type="arabicPeriod"/>
            </a:pPr>
            <a:r>
              <a:rPr lang="en-US" dirty="0" smtClean="0"/>
              <a:t>Compare word counts</a:t>
            </a:r>
          </a:p>
          <a:p>
            <a:pPr marL="457200" indent="-457200" eaLnBrk="1" hangingPunct="1">
              <a:buFont typeface="Trebuchet MS" pitchFamily="34" charset="0"/>
              <a:buAutoNum type="arabicPeriod"/>
            </a:pPr>
            <a:r>
              <a:rPr lang="en-US" dirty="0" smtClean="0"/>
              <a:t>Spatial verification</a:t>
            </a:r>
            <a:endParaRPr lang="en-US" dirty="0" smtClean="0">
              <a:hlinkClick r:id=""/>
            </a:endParaRPr>
          </a:p>
          <a:p>
            <a:pPr marL="457200" indent="-457200" eaLnBrk="1" hangingPunct="1"/>
            <a:endParaRPr lang="en-US" dirty="0" smtClean="0">
              <a:hlinkClick r:id=""/>
            </a:endParaRPr>
          </a:p>
          <a:p>
            <a:pPr marL="457200" indent="-457200" eaLnBrk="1" hangingPunct="1">
              <a:buFontTx/>
              <a:buNone/>
            </a:pPr>
            <a:r>
              <a:rPr lang="en-US" dirty="0" err="1" smtClean="0"/>
              <a:t>Sivic</a:t>
            </a:r>
            <a:r>
              <a:rPr lang="en-US" dirty="0" smtClean="0"/>
              <a:t> &amp; </a:t>
            </a:r>
            <a:r>
              <a:rPr lang="en-US" dirty="0" err="1" smtClean="0"/>
              <a:t>Zisserman</a:t>
            </a:r>
            <a:r>
              <a:rPr lang="en-US" dirty="0" smtClean="0"/>
              <a:t>, ICCV 2003</a:t>
            </a:r>
            <a:endParaRPr lang="en-US" dirty="0" smtClean="0">
              <a:hlinkClick r:id=""/>
            </a:endParaRPr>
          </a:p>
          <a:p>
            <a:pPr marL="457200" indent="-457200" eaLnBrk="1" hangingPunct="1">
              <a:buFontTx/>
              <a:buNone/>
            </a:pPr>
            <a:endParaRPr lang="en-US" dirty="0" smtClean="0">
              <a:hlinkClick r:id=""/>
            </a:endParaRPr>
          </a:p>
          <a:p>
            <a:pPr marL="457200" indent="-457200" eaLnBrk="1" hangingPunct="1"/>
            <a:r>
              <a:rPr lang="en-US" dirty="0" smtClean="0"/>
              <a:t>Demo online at : </a:t>
            </a:r>
            <a:r>
              <a:rPr lang="en-US" sz="1800" dirty="0" smtClean="0"/>
              <a:t>http://www.robots.ox.ac.uk/~vgg/research/vgoogle/index.html</a:t>
            </a:r>
          </a:p>
          <a:p>
            <a:pPr marL="457200" indent="-457200" eaLnBrk="1" hangingPunct="1"/>
            <a:endParaRPr lang="en-US" dirty="0" smtClean="0"/>
          </a:p>
        </p:txBody>
      </p:sp>
      <p:sp>
        <p:nvSpPr>
          <p:cNvPr id="4"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925FB8E-0228-440A-A13C-230F2B9EFA9F}" type="slidenum">
              <a:rPr lang="de-DE" sz="1400" smtClean="0">
                <a:solidFill>
                  <a:srgbClr val="000000"/>
                </a:solidFill>
                <a:latin typeface="Trebuchet MS" pitchFamily="34" charset="0"/>
              </a:rPr>
              <a:pPr algn="r" eaLnBrk="0" fontAlgn="base" hangingPunct="0">
                <a:spcBef>
                  <a:spcPct val="0"/>
                </a:spcBef>
                <a:spcAft>
                  <a:spcPct val="0"/>
                </a:spcAft>
              </a:pPr>
              <a:t>32</a:t>
            </a:fld>
            <a:endParaRPr lang="de-DE" sz="1400" smtClean="0">
              <a:solidFill>
                <a:srgbClr val="000000"/>
              </a:solidFill>
              <a:latin typeface="Trebuchet MS" pitchFamily="34" charset="0"/>
            </a:endParaRPr>
          </a:p>
        </p:txBody>
      </p:sp>
      <p:sp>
        <p:nvSpPr>
          <p:cNvPr id="88070"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pic>
        <p:nvPicPr>
          <p:cNvPr id="88071" name="Picture 7" desc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333375"/>
            <a:ext cx="20732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p575280_fp_002_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52022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p575280_fp_003_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3447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p575280_fp_004_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2349500"/>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p575280_fp_005_smal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4288" y="376237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p575280_fp_006_smal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1813" y="52165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p575280_fp_007_smal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1813" y="37560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15" descr="tp575280_zo_002_smal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717713" y="2432050"/>
            <a:ext cx="1905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16" descr="tp575280_zo_003_smal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258925" y="2728913"/>
            <a:ext cx="1905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2" name="Picture 18" descr="tp575280_zo_005_small.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152563" y="1778000"/>
            <a:ext cx="1905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19" descr="tp575280_zo_006_smal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373100" y="-219075"/>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5" name="TextBox 27"/>
          <p:cNvSpPr txBox="1">
            <a:spLocks noChangeArrowheads="1"/>
          </p:cNvSpPr>
          <p:nvPr/>
        </p:nvSpPr>
        <p:spPr bwMode="auto">
          <a:xfrm>
            <a:off x="7764463" y="81280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pPr eaLnBrk="0" fontAlgn="base" hangingPunct="0">
              <a:spcBef>
                <a:spcPct val="0"/>
              </a:spcBef>
              <a:spcAft>
                <a:spcPct val="0"/>
              </a:spcAft>
            </a:pPr>
            <a:endParaRPr lang="en-US" sz="2000" smtClean="0">
              <a:solidFill>
                <a:srgbClr val="FFFFFF"/>
              </a:solidFill>
            </a:endParaRPr>
          </a:p>
        </p:txBody>
      </p:sp>
      <p:sp>
        <p:nvSpPr>
          <p:cNvPr id="30" name="TextBox 29"/>
          <p:cNvSpPr txBox="1">
            <a:spLocks noChangeArrowheads="1"/>
          </p:cNvSpPr>
          <p:nvPr/>
        </p:nvSpPr>
        <p:spPr bwMode="auto">
          <a:xfrm rot="5400000">
            <a:off x="7417594" y="4463257"/>
            <a:ext cx="2763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Retrieved frames</a:t>
            </a:r>
          </a:p>
        </p:txBody>
      </p:sp>
    </p:spTree>
    <p:extLst>
      <p:ext uri="{BB962C8B-B14F-4D97-AF65-F5344CB8AC3E}">
        <p14:creationId xmlns:p14="http://schemas.microsoft.com/office/powerpoint/2010/main" val="81689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66750" y="3482997"/>
            <a:ext cx="3414713" cy="26939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100"/>
          <p:cNvSpPr/>
          <p:nvPr/>
        </p:nvSpPr>
        <p:spPr>
          <a:xfrm>
            <a:off x="659567" y="3485213"/>
            <a:ext cx="3432748" cy="2698230"/>
          </a:xfrm>
          <a:custGeom>
            <a:avLst/>
            <a:gdLst>
              <a:gd name="connsiteX0" fmla="*/ 7495 w 3432748"/>
              <a:gd name="connsiteY0" fmla="*/ 2698230 h 2698230"/>
              <a:gd name="connsiteX1" fmla="*/ 0 w 3432748"/>
              <a:gd name="connsiteY1" fmla="*/ 0 h 2698230"/>
              <a:gd name="connsiteX2" fmla="*/ 1379095 w 3432748"/>
              <a:gd name="connsiteY2" fmla="*/ 7495 h 2698230"/>
              <a:gd name="connsiteX3" fmla="*/ 1386590 w 3432748"/>
              <a:gd name="connsiteY3" fmla="*/ 906905 h 2698230"/>
              <a:gd name="connsiteX4" fmla="*/ 2061148 w 3432748"/>
              <a:gd name="connsiteY4" fmla="*/ 652072 h 2698230"/>
              <a:gd name="connsiteX5" fmla="*/ 2750695 w 3432748"/>
              <a:gd name="connsiteY5" fmla="*/ 554636 h 2698230"/>
              <a:gd name="connsiteX6" fmla="*/ 2735705 w 3432748"/>
              <a:gd name="connsiteY6" fmla="*/ 1506512 h 2698230"/>
              <a:gd name="connsiteX7" fmla="*/ 3425253 w 3432748"/>
              <a:gd name="connsiteY7" fmla="*/ 1371600 h 2698230"/>
              <a:gd name="connsiteX8" fmla="*/ 3432748 w 3432748"/>
              <a:gd name="connsiteY8" fmla="*/ 2683239 h 2698230"/>
              <a:gd name="connsiteX9" fmla="*/ 7495 w 3432748"/>
              <a:gd name="connsiteY9" fmla="*/ 2698230 h 26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748" h="2698230">
                <a:moveTo>
                  <a:pt x="7495" y="2698230"/>
                </a:moveTo>
                <a:cubicBezTo>
                  <a:pt x="4997" y="1798820"/>
                  <a:pt x="2498" y="899410"/>
                  <a:pt x="0" y="0"/>
                </a:cubicBezTo>
                <a:lnTo>
                  <a:pt x="1379095" y="7495"/>
                </a:lnTo>
                <a:cubicBezTo>
                  <a:pt x="1381593" y="307298"/>
                  <a:pt x="1384092" y="607102"/>
                  <a:pt x="1386590" y="906905"/>
                </a:cubicBezTo>
                <a:lnTo>
                  <a:pt x="2061148" y="652072"/>
                </a:lnTo>
                <a:lnTo>
                  <a:pt x="2750695" y="554636"/>
                </a:lnTo>
                <a:lnTo>
                  <a:pt x="2735705" y="1506512"/>
                </a:lnTo>
                <a:lnTo>
                  <a:pt x="3425253" y="1371600"/>
                </a:lnTo>
                <a:cubicBezTo>
                  <a:pt x="3427751" y="1808813"/>
                  <a:pt x="3430250" y="2246026"/>
                  <a:pt x="3432748" y="2683239"/>
                </a:cubicBezTo>
                <a:lnTo>
                  <a:pt x="7495" y="269823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smtClean="0">
              <a:solidFill>
                <a:prstClr val="white"/>
              </a:solidFill>
            </a:endParaRPr>
          </a:p>
          <a:p>
            <a:pPr algn="ctr"/>
            <a:endParaRPr lang="en-US" dirty="0" smtClean="0">
              <a:solidFill>
                <a:prstClr val="white"/>
              </a:solidFill>
            </a:endParaRPr>
          </a:p>
          <a:p>
            <a:pPr algn="ctr"/>
            <a:endParaRPr lang="en-US" sz="1600" dirty="0" smtClean="0">
              <a:solidFill>
                <a:prstClr val="white"/>
              </a:solidFill>
            </a:endParaRPr>
          </a:p>
        </p:txBody>
      </p:sp>
      <p:sp>
        <p:nvSpPr>
          <p:cNvPr id="2" name="Title 1"/>
          <p:cNvSpPr>
            <a:spLocks noGrp="1"/>
          </p:cNvSpPr>
          <p:nvPr>
            <p:ph type="title"/>
          </p:nvPr>
        </p:nvSpPr>
        <p:spPr>
          <a:xfrm>
            <a:off x="457200" y="76200"/>
            <a:ext cx="8229600" cy="1143000"/>
          </a:xfrm>
        </p:spPr>
        <p:txBody>
          <a:bodyPr>
            <a:normAutofit/>
          </a:bodyPr>
          <a:lstStyle/>
          <a:p>
            <a:r>
              <a:rPr lang="en-US" sz="3800" dirty="0" smtClean="0">
                <a:latin typeface="Arial" pitchFamily="34" charset="0"/>
                <a:cs typeface="Arial" pitchFamily="34" charset="0"/>
              </a:rPr>
              <a:t>Scoring retrieval quality</a:t>
            </a:r>
            <a:endParaRPr lang="en-US" sz="3800" dirty="0">
              <a:latin typeface="Arial" pitchFamily="34" charset="0"/>
              <a:cs typeface="Arial" pitchFamily="34" charset="0"/>
            </a:endParaRPr>
          </a:p>
        </p:txBody>
      </p:sp>
      <p:sp>
        <p:nvSpPr>
          <p:cNvPr id="6" name="Rectangle 6"/>
          <p:cNvSpPr>
            <a:spLocks noChangeArrowheads="1"/>
          </p:cNvSpPr>
          <p:nvPr/>
        </p:nvSpPr>
        <p:spPr bwMode="auto">
          <a:xfrm>
            <a:off x="666750" y="3482997"/>
            <a:ext cx="3414713" cy="269398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7"/>
          <p:cNvSpPr>
            <a:spLocks/>
          </p:cNvSpPr>
          <p:nvPr/>
        </p:nvSpPr>
        <p:spPr bwMode="auto">
          <a:xfrm>
            <a:off x="666750"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8"/>
          <p:cNvSpPr>
            <a:spLocks/>
          </p:cNvSpPr>
          <p:nvPr/>
        </p:nvSpPr>
        <p:spPr bwMode="auto">
          <a:xfrm>
            <a:off x="13509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9"/>
          <p:cNvSpPr>
            <a:spLocks/>
          </p:cNvSpPr>
          <p:nvPr/>
        </p:nvSpPr>
        <p:spPr bwMode="auto">
          <a:xfrm>
            <a:off x="203358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0"/>
          <p:cNvSpPr>
            <a:spLocks/>
          </p:cNvSpPr>
          <p:nvPr/>
        </p:nvSpPr>
        <p:spPr bwMode="auto">
          <a:xfrm>
            <a:off x="271621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1"/>
          <p:cNvSpPr>
            <a:spLocks/>
          </p:cNvSpPr>
          <p:nvPr/>
        </p:nvSpPr>
        <p:spPr bwMode="auto">
          <a:xfrm>
            <a:off x="339883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2"/>
          <p:cNvSpPr>
            <a:spLocks/>
          </p:cNvSpPr>
          <p:nvPr/>
        </p:nvSpPr>
        <p:spPr bwMode="auto">
          <a:xfrm>
            <a:off x="40814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3"/>
          <p:cNvSpPr>
            <a:spLocks/>
          </p:cNvSpPr>
          <p:nvPr/>
        </p:nvSpPr>
        <p:spPr bwMode="auto">
          <a:xfrm>
            <a:off x="666750" y="617698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4"/>
          <p:cNvSpPr>
            <a:spLocks/>
          </p:cNvSpPr>
          <p:nvPr/>
        </p:nvSpPr>
        <p:spPr bwMode="auto">
          <a:xfrm>
            <a:off x="666750" y="563723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5"/>
          <p:cNvSpPr>
            <a:spLocks/>
          </p:cNvSpPr>
          <p:nvPr/>
        </p:nvSpPr>
        <p:spPr bwMode="auto">
          <a:xfrm>
            <a:off x="666750" y="5099072"/>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6"/>
          <p:cNvSpPr>
            <a:spLocks/>
          </p:cNvSpPr>
          <p:nvPr/>
        </p:nvSpPr>
        <p:spPr bwMode="auto">
          <a:xfrm>
            <a:off x="666750" y="45545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7"/>
          <p:cNvSpPr>
            <a:spLocks/>
          </p:cNvSpPr>
          <p:nvPr/>
        </p:nvSpPr>
        <p:spPr bwMode="auto">
          <a:xfrm>
            <a:off x="666750" y="40211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auto">
          <a:xfrm>
            <a:off x="666750" y="3482997"/>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9"/>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0"/>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21"/>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2"/>
          <p:cNvSpPr>
            <a:spLocks noChangeShapeType="1"/>
          </p:cNvSpPr>
          <p:nvPr/>
        </p:nvSpPr>
        <p:spPr bwMode="auto">
          <a:xfrm>
            <a:off x="666750" y="6176985"/>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3"/>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4"/>
          <p:cNvSpPr>
            <a:spLocks noChangeShapeType="1"/>
          </p:cNvSpPr>
          <p:nvPr/>
        </p:nvSpPr>
        <p:spPr bwMode="auto">
          <a:xfrm flipV="1">
            <a:off x="666750"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5"/>
          <p:cNvSpPr>
            <a:spLocks noChangeShapeType="1"/>
          </p:cNvSpPr>
          <p:nvPr/>
        </p:nvSpPr>
        <p:spPr bwMode="auto">
          <a:xfrm>
            <a:off x="666750"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6"/>
          <p:cNvSpPr>
            <a:spLocks noChangeArrowheads="1"/>
          </p:cNvSpPr>
          <p:nvPr/>
        </p:nvSpPr>
        <p:spPr bwMode="auto">
          <a:xfrm>
            <a:off x="627062"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27" name="Line 27"/>
          <p:cNvSpPr>
            <a:spLocks noChangeShapeType="1"/>
          </p:cNvSpPr>
          <p:nvPr/>
        </p:nvSpPr>
        <p:spPr bwMode="auto">
          <a:xfrm flipV="1">
            <a:off x="13509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8"/>
          <p:cNvSpPr>
            <a:spLocks noChangeShapeType="1"/>
          </p:cNvSpPr>
          <p:nvPr/>
        </p:nvSpPr>
        <p:spPr bwMode="auto">
          <a:xfrm>
            <a:off x="13509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Rectangle 29"/>
          <p:cNvSpPr>
            <a:spLocks noChangeArrowheads="1"/>
          </p:cNvSpPr>
          <p:nvPr/>
        </p:nvSpPr>
        <p:spPr bwMode="auto">
          <a:xfrm>
            <a:off x="125253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30" name="Line 30"/>
          <p:cNvSpPr>
            <a:spLocks noChangeShapeType="1"/>
          </p:cNvSpPr>
          <p:nvPr/>
        </p:nvSpPr>
        <p:spPr bwMode="auto">
          <a:xfrm flipV="1">
            <a:off x="203358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Line 31"/>
          <p:cNvSpPr>
            <a:spLocks noChangeShapeType="1"/>
          </p:cNvSpPr>
          <p:nvPr/>
        </p:nvSpPr>
        <p:spPr bwMode="auto">
          <a:xfrm>
            <a:off x="203358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32"/>
          <p:cNvSpPr>
            <a:spLocks noChangeArrowheads="1"/>
          </p:cNvSpPr>
          <p:nvPr/>
        </p:nvSpPr>
        <p:spPr bwMode="auto">
          <a:xfrm>
            <a:off x="1935162"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33" name="Line 33"/>
          <p:cNvSpPr>
            <a:spLocks noChangeShapeType="1"/>
          </p:cNvSpPr>
          <p:nvPr/>
        </p:nvSpPr>
        <p:spPr bwMode="auto">
          <a:xfrm flipV="1">
            <a:off x="271621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Line 34"/>
          <p:cNvSpPr>
            <a:spLocks noChangeShapeType="1"/>
          </p:cNvSpPr>
          <p:nvPr/>
        </p:nvSpPr>
        <p:spPr bwMode="auto">
          <a:xfrm>
            <a:off x="271621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35"/>
          <p:cNvSpPr>
            <a:spLocks noChangeArrowheads="1"/>
          </p:cNvSpPr>
          <p:nvPr/>
        </p:nvSpPr>
        <p:spPr bwMode="auto">
          <a:xfrm>
            <a:off x="261778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36" name="Line 36"/>
          <p:cNvSpPr>
            <a:spLocks noChangeShapeType="1"/>
          </p:cNvSpPr>
          <p:nvPr/>
        </p:nvSpPr>
        <p:spPr bwMode="auto">
          <a:xfrm flipV="1">
            <a:off x="339883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Line 37"/>
          <p:cNvSpPr>
            <a:spLocks noChangeShapeType="1"/>
          </p:cNvSpPr>
          <p:nvPr/>
        </p:nvSpPr>
        <p:spPr bwMode="auto">
          <a:xfrm>
            <a:off x="339883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8"/>
          <p:cNvSpPr>
            <a:spLocks noChangeArrowheads="1"/>
          </p:cNvSpPr>
          <p:nvPr/>
        </p:nvSpPr>
        <p:spPr bwMode="auto">
          <a:xfrm>
            <a:off x="3302000"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39" name="Line 39"/>
          <p:cNvSpPr>
            <a:spLocks noChangeShapeType="1"/>
          </p:cNvSpPr>
          <p:nvPr/>
        </p:nvSpPr>
        <p:spPr bwMode="auto">
          <a:xfrm flipV="1">
            <a:off x="40814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Line 40"/>
          <p:cNvSpPr>
            <a:spLocks noChangeShapeType="1"/>
          </p:cNvSpPr>
          <p:nvPr/>
        </p:nvSpPr>
        <p:spPr bwMode="auto">
          <a:xfrm>
            <a:off x="40814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Rectangle 41"/>
          <p:cNvSpPr>
            <a:spLocks noChangeArrowheads="1"/>
          </p:cNvSpPr>
          <p:nvPr/>
        </p:nvSpPr>
        <p:spPr bwMode="auto">
          <a:xfrm>
            <a:off x="4041775"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42" name="Line 42"/>
          <p:cNvSpPr>
            <a:spLocks noChangeShapeType="1"/>
          </p:cNvSpPr>
          <p:nvPr/>
        </p:nvSpPr>
        <p:spPr bwMode="auto">
          <a:xfrm>
            <a:off x="666750" y="617698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43"/>
          <p:cNvSpPr>
            <a:spLocks noChangeShapeType="1"/>
          </p:cNvSpPr>
          <p:nvPr/>
        </p:nvSpPr>
        <p:spPr bwMode="auto">
          <a:xfrm flipH="1">
            <a:off x="4046537" y="617698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Rectangle 44"/>
          <p:cNvSpPr>
            <a:spLocks noChangeArrowheads="1"/>
          </p:cNvSpPr>
          <p:nvPr/>
        </p:nvSpPr>
        <p:spPr bwMode="auto">
          <a:xfrm>
            <a:off x="563562" y="60896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45" name="Line 45"/>
          <p:cNvSpPr>
            <a:spLocks noChangeShapeType="1"/>
          </p:cNvSpPr>
          <p:nvPr/>
        </p:nvSpPr>
        <p:spPr bwMode="auto">
          <a:xfrm>
            <a:off x="666750" y="563723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Line 46"/>
          <p:cNvSpPr>
            <a:spLocks noChangeShapeType="1"/>
          </p:cNvSpPr>
          <p:nvPr/>
        </p:nvSpPr>
        <p:spPr bwMode="auto">
          <a:xfrm flipH="1">
            <a:off x="4046537" y="563723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Rectangle 47"/>
          <p:cNvSpPr>
            <a:spLocks noChangeArrowheads="1"/>
          </p:cNvSpPr>
          <p:nvPr/>
        </p:nvSpPr>
        <p:spPr bwMode="auto">
          <a:xfrm>
            <a:off x="442912" y="555151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48" name="Line 48"/>
          <p:cNvSpPr>
            <a:spLocks noChangeShapeType="1"/>
          </p:cNvSpPr>
          <p:nvPr/>
        </p:nvSpPr>
        <p:spPr bwMode="auto">
          <a:xfrm>
            <a:off x="666750" y="5099072"/>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Line 49"/>
          <p:cNvSpPr>
            <a:spLocks noChangeShapeType="1"/>
          </p:cNvSpPr>
          <p:nvPr/>
        </p:nvSpPr>
        <p:spPr bwMode="auto">
          <a:xfrm flipH="1">
            <a:off x="4046537" y="5099072"/>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Rectangle 50"/>
          <p:cNvSpPr>
            <a:spLocks noChangeArrowheads="1"/>
          </p:cNvSpPr>
          <p:nvPr/>
        </p:nvSpPr>
        <p:spPr bwMode="auto">
          <a:xfrm>
            <a:off x="442912" y="5013347"/>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51" name="Line 51"/>
          <p:cNvSpPr>
            <a:spLocks noChangeShapeType="1"/>
          </p:cNvSpPr>
          <p:nvPr/>
        </p:nvSpPr>
        <p:spPr bwMode="auto">
          <a:xfrm>
            <a:off x="666750" y="45545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Line 52"/>
          <p:cNvSpPr>
            <a:spLocks noChangeShapeType="1"/>
          </p:cNvSpPr>
          <p:nvPr/>
        </p:nvSpPr>
        <p:spPr bwMode="auto">
          <a:xfrm flipH="1">
            <a:off x="4046537" y="45545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Rectangle 53"/>
          <p:cNvSpPr>
            <a:spLocks noChangeArrowheads="1"/>
          </p:cNvSpPr>
          <p:nvPr/>
        </p:nvSpPr>
        <p:spPr bwMode="auto">
          <a:xfrm>
            <a:off x="442912" y="44688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54" name="Line 54"/>
          <p:cNvSpPr>
            <a:spLocks noChangeShapeType="1"/>
          </p:cNvSpPr>
          <p:nvPr/>
        </p:nvSpPr>
        <p:spPr bwMode="auto">
          <a:xfrm>
            <a:off x="666750" y="40211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Line 55"/>
          <p:cNvSpPr>
            <a:spLocks noChangeShapeType="1"/>
          </p:cNvSpPr>
          <p:nvPr/>
        </p:nvSpPr>
        <p:spPr bwMode="auto">
          <a:xfrm flipH="1">
            <a:off x="4046537" y="40211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56"/>
          <p:cNvSpPr>
            <a:spLocks noChangeArrowheads="1"/>
          </p:cNvSpPr>
          <p:nvPr/>
        </p:nvSpPr>
        <p:spPr bwMode="auto">
          <a:xfrm>
            <a:off x="442912" y="39354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57" name="Line 57"/>
          <p:cNvSpPr>
            <a:spLocks noChangeShapeType="1"/>
          </p:cNvSpPr>
          <p:nvPr/>
        </p:nvSpPr>
        <p:spPr bwMode="auto">
          <a:xfrm>
            <a:off x="666750" y="3482997"/>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58"/>
          <p:cNvSpPr>
            <a:spLocks noChangeShapeType="1"/>
          </p:cNvSpPr>
          <p:nvPr/>
        </p:nvSpPr>
        <p:spPr bwMode="auto">
          <a:xfrm flipH="1">
            <a:off x="4046537" y="3482997"/>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59"/>
          <p:cNvSpPr>
            <a:spLocks noChangeArrowheads="1"/>
          </p:cNvSpPr>
          <p:nvPr/>
        </p:nvSpPr>
        <p:spPr bwMode="auto">
          <a:xfrm>
            <a:off x="563562" y="33972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60" name="Line 60"/>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61"/>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Line 62"/>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Rectangle 65"/>
          <p:cNvSpPr>
            <a:spLocks noChangeArrowheads="1"/>
          </p:cNvSpPr>
          <p:nvPr/>
        </p:nvSpPr>
        <p:spPr bwMode="auto">
          <a:xfrm>
            <a:off x="2170112" y="6348435"/>
            <a:ext cx="487363"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recall</a:t>
            </a:r>
            <a:endParaRPr lang="en-US" smtClean="0">
              <a:solidFill>
                <a:prstClr val="black"/>
              </a:solidFill>
              <a:latin typeface="Arial" pitchFamily="34" charset="0"/>
            </a:endParaRPr>
          </a:p>
        </p:txBody>
      </p:sp>
      <p:sp>
        <p:nvSpPr>
          <p:cNvPr id="64" name="Rectangle 66"/>
          <p:cNvSpPr>
            <a:spLocks noChangeArrowheads="1"/>
          </p:cNvSpPr>
          <p:nvPr/>
        </p:nvSpPr>
        <p:spPr bwMode="auto">
          <a:xfrm rot="16200000">
            <a:off x="-47625" y="4664097"/>
            <a:ext cx="781050" cy="2238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precision</a:t>
            </a:r>
            <a:endParaRPr lang="en-US" smtClean="0">
              <a:solidFill>
                <a:prstClr val="black"/>
              </a:solidFill>
              <a:latin typeface="Arial" pitchFamily="34" charset="0"/>
            </a:endParaRPr>
          </a:p>
        </p:txBody>
      </p:sp>
      <p:sp>
        <p:nvSpPr>
          <p:cNvPr id="75" name="Freeform 74"/>
          <p:cNvSpPr/>
          <p:nvPr/>
        </p:nvSpPr>
        <p:spPr>
          <a:xfrm>
            <a:off x="665448" y="3487057"/>
            <a:ext cx="3417757" cy="1514006"/>
          </a:xfrm>
          <a:custGeom>
            <a:avLst/>
            <a:gdLst>
              <a:gd name="connsiteX0" fmla="*/ 0 w 3417757"/>
              <a:gd name="connsiteY0" fmla="*/ 0 h 1514006"/>
              <a:gd name="connsiteX1" fmla="*/ 682052 w 3417757"/>
              <a:gd name="connsiteY1" fmla="*/ 0 h 1514006"/>
              <a:gd name="connsiteX2" fmla="*/ 1371600 w 3417757"/>
              <a:gd name="connsiteY2" fmla="*/ 7495 h 1514006"/>
              <a:gd name="connsiteX3" fmla="*/ 1379095 w 3417757"/>
              <a:gd name="connsiteY3" fmla="*/ 906905 h 1514006"/>
              <a:gd name="connsiteX4" fmla="*/ 2061147 w 3417757"/>
              <a:gd name="connsiteY4" fmla="*/ 652072 h 1514006"/>
              <a:gd name="connsiteX5" fmla="*/ 2743200 w 3417757"/>
              <a:gd name="connsiteY5" fmla="*/ 539646 h 1514006"/>
              <a:gd name="connsiteX6" fmla="*/ 2735705 w 3417757"/>
              <a:gd name="connsiteY6" fmla="*/ 891915 h 1514006"/>
              <a:gd name="connsiteX7" fmla="*/ 2743200 w 3417757"/>
              <a:gd name="connsiteY7" fmla="*/ 1514006 h 1514006"/>
              <a:gd name="connsiteX8" fmla="*/ 3417757 w 3417757"/>
              <a:gd name="connsiteY8" fmla="*/ 1386590 h 15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757" h="1514006">
                <a:moveTo>
                  <a:pt x="0" y="0"/>
                </a:moveTo>
                <a:lnTo>
                  <a:pt x="682052" y="0"/>
                </a:lnTo>
                <a:lnTo>
                  <a:pt x="1371600" y="7495"/>
                </a:lnTo>
                <a:cubicBezTo>
                  <a:pt x="1374098" y="307298"/>
                  <a:pt x="1376597" y="607102"/>
                  <a:pt x="1379095" y="906905"/>
                </a:cubicBezTo>
                <a:lnTo>
                  <a:pt x="2061147" y="652072"/>
                </a:lnTo>
                <a:lnTo>
                  <a:pt x="2743200" y="539646"/>
                </a:lnTo>
                <a:lnTo>
                  <a:pt x="2735705" y="891915"/>
                </a:lnTo>
                <a:cubicBezTo>
                  <a:pt x="2738203" y="1099279"/>
                  <a:pt x="2740702" y="1306642"/>
                  <a:pt x="2743200" y="1514006"/>
                </a:cubicBezTo>
                <a:lnTo>
                  <a:pt x="3417757" y="1386590"/>
                </a:lnTo>
              </a:path>
            </a:pathLst>
          </a:custGeom>
          <a:ln w="317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5" name="Oval 64"/>
          <p:cNvSpPr/>
          <p:nvPr/>
        </p:nvSpPr>
        <p:spPr>
          <a:xfrm>
            <a:off x="2006582" y="43525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1318670" y="3457781"/>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2006582" y="34612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2687470" y="4103764"/>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3371399" y="3995322"/>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3363904" y="434501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3371399" y="470220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3371399" y="48471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3371399" y="496203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4048304" y="48300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C:\Documents and Settings\ondra\Desktop\img_thumb.jpg"/>
          <p:cNvPicPr>
            <a:picLocks noChangeAspect="1" noChangeArrowheads="1"/>
          </p:cNvPicPr>
          <p:nvPr/>
        </p:nvPicPr>
        <p:blipFill>
          <a:blip r:embed="rId3" cstate="print"/>
          <a:srcRect/>
          <a:stretch>
            <a:fillRect/>
          </a:stretch>
        </p:blipFill>
        <p:spPr bwMode="auto">
          <a:xfrm>
            <a:off x="214282" y="702214"/>
            <a:ext cx="949336" cy="1265781"/>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5929322" y="1883832"/>
            <a:ext cx="949336" cy="126578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857752" y="1883832"/>
            <a:ext cx="949336" cy="1265781"/>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7786710" y="4812790"/>
            <a:ext cx="949336" cy="1265781"/>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4857752" y="3741220"/>
            <a:ext cx="1265781" cy="846491"/>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cstate="print"/>
          <a:srcRect/>
          <a:stretch>
            <a:fillRect/>
          </a:stretch>
        </p:blipFill>
        <p:spPr bwMode="auto">
          <a:xfrm>
            <a:off x="7000892" y="1883832"/>
            <a:ext cx="842536" cy="1265782"/>
          </a:xfrm>
          <a:prstGeom prst="rect">
            <a:avLst/>
          </a:prstGeom>
          <a:noFill/>
          <a:ln w="9525">
            <a:noFill/>
            <a:miter lim="800000"/>
            <a:headEnd/>
            <a:tailEnd/>
          </a:ln>
          <a:effectLst/>
        </p:spPr>
      </p:pic>
      <p:pic>
        <p:nvPicPr>
          <p:cNvPr id="2057" name="Picture 9"/>
          <p:cNvPicPr>
            <a:picLocks noChangeAspect="1" noChangeArrowheads="1"/>
          </p:cNvPicPr>
          <p:nvPr/>
        </p:nvPicPr>
        <p:blipFill>
          <a:blip r:embed="rId9" cstate="print"/>
          <a:srcRect/>
          <a:stretch>
            <a:fillRect/>
          </a:stretch>
        </p:blipFill>
        <p:spPr bwMode="auto">
          <a:xfrm>
            <a:off x="7786710" y="3384030"/>
            <a:ext cx="949336" cy="1265781"/>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0" cstate="print"/>
          <a:srcRect/>
          <a:stretch>
            <a:fillRect/>
          </a:stretch>
        </p:blipFill>
        <p:spPr bwMode="auto">
          <a:xfrm>
            <a:off x="6215074" y="5241418"/>
            <a:ext cx="1265781" cy="846491"/>
          </a:xfrm>
          <a:prstGeom prst="rect">
            <a:avLst/>
          </a:prstGeom>
          <a:noFill/>
          <a:ln w="9525">
            <a:noFill/>
            <a:miter lim="800000"/>
            <a:headEnd/>
            <a:tailEnd/>
          </a:ln>
          <a:effectLst/>
        </p:spPr>
      </p:pic>
      <p:pic>
        <p:nvPicPr>
          <p:cNvPr id="2060" name="Picture 12"/>
          <p:cNvPicPr>
            <a:picLocks noChangeAspect="1" noChangeArrowheads="1"/>
          </p:cNvPicPr>
          <p:nvPr/>
        </p:nvPicPr>
        <p:blipFill>
          <a:blip r:embed="rId11" cstate="print"/>
          <a:srcRect/>
          <a:stretch>
            <a:fillRect/>
          </a:stretch>
        </p:blipFill>
        <p:spPr bwMode="auto">
          <a:xfrm>
            <a:off x="6402920" y="3369040"/>
            <a:ext cx="949336" cy="1265781"/>
          </a:xfrm>
          <a:prstGeom prst="rect">
            <a:avLst/>
          </a:prstGeom>
          <a:noFill/>
          <a:ln w="9525">
            <a:noFill/>
            <a:miter lim="800000"/>
            <a:headEnd/>
            <a:tailEnd/>
          </a:ln>
          <a:effectLst/>
        </p:spPr>
      </p:pic>
      <p:pic>
        <p:nvPicPr>
          <p:cNvPr id="2061" name="Picture 13"/>
          <p:cNvPicPr>
            <a:picLocks noChangeAspect="1" noChangeArrowheads="1"/>
          </p:cNvPicPr>
          <p:nvPr/>
        </p:nvPicPr>
        <p:blipFill>
          <a:blip r:embed="rId12" cstate="print"/>
          <a:srcRect/>
          <a:stretch>
            <a:fillRect/>
          </a:stretch>
        </p:blipFill>
        <p:spPr bwMode="auto">
          <a:xfrm>
            <a:off x="4857752" y="4812790"/>
            <a:ext cx="949336" cy="1265781"/>
          </a:xfrm>
          <a:prstGeom prst="rect">
            <a:avLst/>
          </a:prstGeom>
          <a:noFill/>
          <a:ln w="9525">
            <a:noFill/>
            <a:miter lim="800000"/>
            <a:headEnd/>
            <a:tailEnd/>
          </a:ln>
          <a:effectLst/>
        </p:spPr>
      </p:pic>
      <p:pic>
        <p:nvPicPr>
          <p:cNvPr id="2062" name="Picture 14"/>
          <p:cNvPicPr>
            <a:picLocks noChangeAspect="1" noChangeArrowheads="1"/>
          </p:cNvPicPr>
          <p:nvPr/>
        </p:nvPicPr>
        <p:blipFill>
          <a:blip r:embed="rId13" cstate="print"/>
          <a:srcRect/>
          <a:stretch>
            <a:fillRect/>
          </a:stretch>
        </p:blipFill>
        <p:spPr bwMode="auto">
          <a:xfrm>
            <a:off x="7918108" y="1857364"/>
            <a:ext cx="857256" cy="1281878"/>
          </a:xfrm>
          <a:prstGeom prst="rect">
            <a:avLst/>
          </a:prstGeom>
          <a:noFill/>
          <a:ln w="9525">
            <a:noFill/>
            <a:miter lim="800000"/>
            <a:headEnd/>
            <a:tailEnd/>
          </a:ln>
          <a:effectLst/>
        </p:spPr>
      </p:pic>
      <p:sp>
        <p:nvSpPr>
          <p:cNvPr id="97" name="TextBox 96"/>
          <p:cNvSpPr txBox="1"/>
          <p:nvPr/>
        </p:nvSpPr>
        <p:spPr>
          <a:xfrm>
            <a:off x="308637" y="1988098"/>
            <a:ext cx="762901" cy="369332"/>
          </a:xfrm>
          <a:prstGeom prst="rect">
            <a:avLst/>
          </a:prstGeom>
          <a:noFill/>
        </p:spPr>
        <p:txBody>
          <a:bodyPr wrap="none" rtlCol="0">
            <a:spAutoFit/>
          </a:bodyPr>
          <a:lstStyle/>
          <a:p>
            <a:r>
              <a:rPr lang="en-US" dirty="0" smtClean="0">
                <a:solidFill>
                  <a:prstClr val="black"/>
                </a:solidFill>
              </a:rPr>
              <a:t>Query</a:t>
            </a:r>
            <a:endParaRPr lang="en-US" dirty="0">
              <a:solidFill>
                <a:prstClr val="black"/>
              </a:solidFill>
            </a:endParaRPr>
          </a:p>
        </p:txBody>
      </p:sp>
      <p:sp>
        <p:nvSpPr>
          <p:cNvPr id="98" name="TextBox 97"/>
          <p:cNvSpPr txBox="1"/>
          <p:nvPr/>
        </p:nvSpPr>
        <p:spPr>
          <a:xfrm>
            <a:off x="1411253" y="1711099"/>
            <a:ext cx="2622769" cy="646331"/>
          </a:xfrm>
          <a:prstGeom prst="rect">
            <a:avLst/>
          </a:prstGeom>
          <a:noFill/>
        </p:spPr>
        <p:txBody>
          <a:bodyPr wrap="none" rtlCol="0">
            <a:spAutoFit/>
          </a:bodyPr>
          <a:lstStyle/>
          <a:p>
            <a:r>
              <a:rPr lang="en-US" dirty="0" smtClean="0">
                <a:solidFill>
                  <a:prstClr val="black"/>
                </a:solidFill>
              </a:rPr>
              <a:t>Database size: 10 images</a:t>
            </a:r>
          </a:p>
          <a:p>
            <a:r>
              <a:rPr lang="en-US" dirty="0" smtClean="0">
                <a:solidFill>
                  <a:prstClr val="black"/>
                </a:solidFill>
              </a:rPr>
              <a:t>Relevant (total): 5 images </a:t>
            </a:r>
            <a:endParaRPr lang="en-US" dirty="0">
              <a:solidFill>
                <a:prstClr val="black"/>
              </a:solidFill>
            </a:endParaRPr>
          </a:p>
        </p:txBody>
      </p:sp>
      <p:sp>
        <p:nvSpPr>
          <p:cNvPr id="99" name="TextBox 98"/>
          <p:cNvSpPr txBox="1"/>
          <p:nvPr/>
        </p:nvSpPr>
        <p:spPr>
          <a:xfrm>
            <a:off x="4786314" y="1357298"/>
            <a:ext cx="1859227" cy="369332"/>
          </a:xfrm>
          <a:prstGeom prst="rect">
            <a:avLst/>
          </a:prstGeom>
          <a:noFill/>
        </p:spPr>
        <p:txBody>
          <a:bodyPr wrap="none" rtlCol="0">
            <a:spAutoFit/>
          </a:bodyPr>
          <a:lstStyle/>
          <a:p>
            <a:r>
              <a:rPr lang="en-US" dirty="0" smtClean="0">
                <a:solidFill>
                  <a:prstClr val="black"/>
                </a:solidFill>
              </a:rPr>
              <a:t>Results (ordered):</a:t>
            </a:r>
            <a:endParaRPr lang="en-US" dirty="0">
              <a:solidFill>
                <a:prstClr val="black"/>
              </a:solidFill>
            </a:endParaRPr>
          </a:p>
        </p:txBody>
      </p:sp>
      <p:sp>
        <p:nvSpPr>
          <p:cNvPr id="100" name="TextBox 99"/>
          <p:cNvSpPr txBox="1"/>
          <p:nvPr/>
        </p:nvSpPr>
        <p:spPr>
          <a:xfrm>
            <a:off x="712232" y="2643182"/>
            <a:ext cx="3359702" cy="646331"/>
          </a:xfrm>
          <a:prstGeom prst="rect">
            <a:avLst/>
          </a:prstGeom>
          <a:noFill/>
        </p:spPr>
        <p:txBody>
          <a:bodyPr wrap="none" rtlCol="0">
            <a:spAutoFit/>
          </a:bodyPr>
          <a:lstStyle/>
          <a:p>
            <a:r>
              <a:rPr lang="en-US" dirty="0" smtClean="0">
                <a:solidFill>
                  <a:prstClr val="black"/>
                </a:solidFill>
              </a:rPr>
              <a:t>precision = #relevant / #returned</a:t>
            </a:r>
          </a:p>
          <a:p>
            <a:r>
              <a:rPr lang="en-US" dirty="0" smtClean="0">
                <a:solidFill>
                  <a:prstClr val="black"/>
                </a:solidFill>
              </a:rPr>
              <a:t>recall = #relevant / #total relevant</a:t>
            </a:r>
            <a:endParaRPr lang="en-US" dirty="0">
              <a:solidFill>
                <a:prstClr val="black"/>
              </a:solidFill>
            </a:endParaRPr>
          </a:p>
        </p:txBody>
      </p:sp>
      <p:sp>
        <p:nvSpPr>
          <p:cNvPr id="3" name="TextBox 2"/>
          <p:cNvSpPr txBox="1"/>
          <p:nvPr/>
        </p:nvSpPr>
        <p:spPr>
          <a:xfrm>
            <a:off x="6591795" y="6553200"/>
            <a:ext cx="2628405" cy="369332"/>
          </a:xfrm>
          <a:prstGeom prst="rect">
            <a:avLst/>
          </a:prstGeom>
          <a:noFill/>
        </p:spPr>
        <p:txBody>
          <a:bodyPr wrap="square" rtlCol="0">
            <a:spAutoFit/>
          </a:bodyPr>
          <a:lstStyle/>
          <a:p>
            <a:r>
              <a:rPr lang="en-US" dirty="0" smtClean="0"/>
              <a:t>Slide credit: </a:t>
            </a:r>
            <a:r>
              <a:rPr lang="en-US" dirty="0" err="1" smtClean="0"/>
              <a:t>Ondrej</a:t>
            </a:r>
            <a:r>
              <a:rPr lang="en-US" dirty="0" smtClean="0"/>
              <a:t> Chum</a:t>
            </a:r>
            <a:endParaRPr lang="en-US" dirty="0"/>
          </a:p>
        </p:txBody>
      </p:sp>
    </p:spTree>
    <p:extLst>
      <p:ext uri="{BB962C8B-B14F-4D97-AF65-F5344CB8AC3E}">
        <p14:creationId xmlns:p14="http://schemas.microsoft.com/office/powerpoint/2010/main" val="35007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75"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idx="4294967295"/>
          </p:nvPr>
        </p:nvSpPr>
        <p:spPr>
          <a:xfrm>
            <a:off x="457200" y="592138"/>
            <a:ext cx="8686800" cy="609600"/>
          </a:xfrm>
        </p:spPr>
        <p:txBody>
          <a:bodyPr/>
          <a:lstStyle/>
          <a:p>
            <a:pPr eaLnBrk="1" hangingPunct="1"/>
            <a:r>
              <a:rPr lang="en-US" smtClean="0"/>
              <a:t>Vocabulary Trees: hierarchical clustering for large vocabularies</a:t>
            </a:r>
          </a:p>
        </p:txBody>
      </p:sp>
      <p:sp>
        <p:nvSpPr>
          <p:cNvPr id="97284" name="Rectangle 3"/>
          <p:cNvSpPr>
            <a:spLocks noGrp="1" noChangeArrowheads="1"/>
          </p:cNvSpPr>
          <p:nvPr>
            <p:ph type="body" idx="4294967295"/>
          </p:nvPr>
        </p:nvSpPr>
        <p:spPr/>
        <p:txBody>
          <a:bodyPr/>
          <a:lstStyle/>
          <a:p>
            <a:pPr eaLnBrk="1" hangingPunct="1"/>
            <a:r>
              <a:rPr lang="en-US" smtClean="0"/>
              <a:t>Tree construction:</a:t>
            </a:r>
          </a:p>
        </p:txBody>
      </p:sp>
      <p:grpSp>
        <p:nvGrpSpPr>
          <p:cNvPr id="97285" name="Group 67"/>
          <p:cNvGrpSpPr>
            <a:grpSpLocks/>
          </p:cNvGrpSpPr>
          <p:nvPr/>
        </p:nvGrpSpPr>
        <p:grpSpPr bwMode="auto">
          <a:xfrm>
            <a:off x="2767013" y="2370138"/>
            <a:ext cx="4213225" cy="3605212"/>
            <a:chOff x="1196" y="554"/>
            <a:chExt cx="3545" cy="3032"/>
          </a:xfrm>
        </p:grpSpPr>
        <p:grpSp>
          <p:nvGrpSpPr>
            <p:cNvPr id="97445" name="Group 68"/>
            <p:cNvGrpSpPr>
              <a:grpSpLocks/>
            </p:cNvGrpSpPr>
            <p:nvPr/>
          </p:nvGrpSpPr>
          <p:grpSpPr bwMode="auto">
            <a:xfrm>
              <a:off x="1761" y="1222"/>
              <a:ext cx="2055" cy="1491"/>
              <a:chOff x="1761" y="1222"/>
              <a:chExt cx="2055" cy="1491"/>
            </a:xfrm>
          </p:grpSpPr>
          <p:sp>
            <p:nvSpPr>
              <p:cNvPr id="97458" name="Line 69"/>
              <p:cNvSpPr>
                <a:spLocks noChangeAspect="1" noChangeShapeType="1"/>
              </p:cNvSpPr>
              <p:nvPr/>
            </p:nvSpPr>
            <p:spPr bwMode="auto">
              <a:xfrm flipH="1" flipV="1">
                <a:off x="1761" y="1222"/>
                <a:ext cx="9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9" name="Line 70"/>
              <p:cNvSpPr>
                <a:spLocks noChangeAspect="1" noChangeShapeType="1"/>
              </p:cNvSpPr>
              <p:nvPr/>
            </p:nvSpPr>
            <p:spPr bwMode="auto">
              <a:xfrm flipV="1">
                <a:off x="2737" y="1274"/>
                <a:ext cx="1079"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60" name="Line 71"/>
              <p:cNvSpPr>
                <a:spLocks noChangeAspect="1" noChangeShapeType="1"/>
              </p:cNvSpPr>
              <p:nvPr/>
            </p:nvSpPr>
            <p:spPr bwMode="auto">
              <a:xfrm>
                <a:off x="2737" y="1942"/>
                <a:ext cx="154"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6" name="Group 72"/>
            <p:cNvGrpSpPr>
              <a:grpSpLocks/>
            </p:cNvGrpSpPr>
            <p:nvPr/>
          </p:nvGrpSpPr>
          <p:grpSpPr bwMode="auto">
            <a:xfrm>
              <a:off x="1196" y="657"/>
              <a:ext cx="1181" cy="1336"/>
              <a:chOff x="1196" y="657"/>
              <a:chExt cx="1181" cy="1336"/>
            </a:xfrm>
          </p:grpSpPr>
          <p:sp>
            <p:nvSpPr>
              <p:cNvPr id="97455" name="Line 73"/>
              <p:cNvSpPr>
                <a:spLocks noChangeAspect="1" noChangeShapeType="1"/>
              </p:cNvSpPr>
              <p:nvPr/>
            </p:nvSpPr>
            <p:spPr bwMode="auto">
              <a:xfrm>
                <a:off x="1812" y="1274"/>
                <a:ext cx="565"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6" name="Line 74"/>
              <p:cNvSpPr>
                <a:spLocks noChangeAspect="1" noChangeShapeType="1"/>
              </p:cNvSpPr>
              <p:nvPr/>
            </p:nvSpPr>
            <p:spPr bwMode="auto">
              <a:xfrm>
                <a:off x="1196" y="657"/>
                <a:ext cx="616" cy="6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7" name="Line 75"/>
              <p:cNvSpPr>
                <a:spLocks noChangeAspect="1" noChangeShapeType="1"/>
              </p:cNvSpPr>
              <p:nvPr/>
            </p:nvSpPr>
            <p:spPr bwMode="auto">
              <a:xfrm flipH="1">
                <a:off x="1555" y="1274"/>
                <a:ext cx="257" cy="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7" name="Group 76"/>
            <p:cNvGrpSpPr>
              <a:grpSpLocks/>
            </p:cNvGrpSpPr>
            <p:nvPr/>
          </p:nvGrpSpPr>
          <p:grpSpPr bwMode="auto">
            <a:xfrm>
              <a:off x="3405" y="554"/>
              <a:ext cx="1336" cy="1182"/>
              <a:chOff x="3405" y="554"/>
              <a:chExt cx="1336" cy="1182"/>
            </a:xfrm>
          </p:grpSpPr>
          <p:sp>
            <p:nvSpPr>
              <p:cNvPr id="97452" name="Line 77"/>
              <p:cNvSpPr>
                <a:spLocks noChangeAspect="1" noChangeShapeType="1"/>
              </p:cNvSpPr>
              <p:nvPr/>
            </p:nvSpPr>
            <p:spPr bwMode="auto">
              <a:xfrm>
                <a:off x="3405" y="554"/>
                <a:ext cx="411"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3" name="Line 78"/>
              <p:cNvSpPr>
                <a:spLocks noChangeAspect="1" noChangeShapeType="1"/>
              </p:cNvSpPr>
              <p:nvPr/>
            </p:nvSpPr>
            <p:spPr bwMode="auto">
              <a:xfrm>
                <a:off x="3816" y="1274"/>
                <a:ext cx="925" cy="2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4" name="Line 79"/>
              <p:cNvSpPr>
                <a:spLocks noChangeAspect="1" noChangeShapeType="1"/>
              </p:cNvSpPr>
              <p:nvPr/>
            </p:nvSpPr>
            <p:spPr bwMode="auto">
              <a:xfrm flipV="1">
                <a:off x="3508" y="1274"/>
                <a:ext cx="308"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8" name="Group 80"/>
            <p:cNvGrpSpPr>
              <a:grpSpLocks/>
            </p:cNvGrpSpPr>
            <p:nvPr/>
          </p:nvGrpSpPr>
          <p:grpSpPr bwMode="auto">
            <a:xfrm>
              <a:off x="2429" y="2456"/>
              <a:ext cx="1336" cy="1130"/>
              <a:chOff x="2429" y="2456"/>
              <a:chExt cx="1336" cy="1130"/>
            </a:xfrm>
          </p:grpSpPr>
          <p:sp>
            <p:nvSpPr>
              <p:cNvPr id="97449" name="Line 81"/>
              <p:cNvSpPr>
                <a:spLocks noChangeAspect="1" noChangeShapeType="1"/>
              </p:cNvSpPr>
              <p:nvPr/>
            </p:nvSpPr>
            <p:spPr bwMode="auto">
              <a:xfrm flipH="1" flipV="1">
                <a:off x="2891" y="2764"/>
                <a:ext cx="874" cy="1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0" name="Line 82"/>
              <p:cNvSpPr>
                <a:spLocks noChangeAspect="1" noChangeShapeType="1"/>
              </p:cNvSpPr>
              <p:nvPr/>
            </p:nvSpPr>
            <p:spPr bwMode="auto">
              <a:xfrm flipV="1">
                <a:off x="2429" y="2764"/>
                <a:ext cx="462" cy="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1" name="Line 83"/>
              <p:cNvSpPr>
                <a:spLocks noChangeAspect="1" noChangeShapeType="1"/>
              </p:cNvSpPr>
              <p:nvPr/>
            </p:nvSpPr>
            <p:spPr bwMode="auto">
              <a:xfrm>
                <a:off x="2583" y="2456"/>
                <a:ext cx="308" cy="3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grpSp>
        <p:nvGrpSpPr>
          <p:cNvPr id="97286" name="Group 84"/>
          <p:cNvGrpSpPr>
            <a:grpSpLocks/>
          </p:cNvGrpSpPr>
          <p:nvPr/>
        </p:nvGrpSpPr>
        <p:grpSpPr bwMode="auto">
          <a:xfrm>
            <a:off x="3438525" y="3163888"/>
            <a:ext cx="2443163" cy="1773237"/>
            <a:chOff x="1761" y="1222"/>
            <a:chExt cx="2055" cy="1491"/>
          </a:xfrm>
        </p:grpSpPr>
        <p:sp>
          <p:nvSpPr>
            <p:cNvPr id="97442" name="Line 85"/>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3" name="Line 86"/>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4" name="Line 87"/>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7" name="Group 88"/>
          <p:cNvGrpSpPr>
            <a:grpSpLocks/>
          </p:cNvGrpSpPr>
          <p:nvPr/>
        </p:nvGrpSpPr>
        <p:grpSpPr bwMode="auto">
          <a:xfrm>
            <a:off x="2767013" y="2492375"/>
            <a:ext cx="1403350" cy="1589088"/>
            <a:chOff x="1196" y="657"/>
            <a:chExt cx="1181" cy="1336"/>
          </a:xfrm>
        </p:grpSpPr>
        <p:sp>
          <p:nvSpPr>
            <p:cNvPr id="97439" name="Line 89"/>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0" name="Line 90"/>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1" name="Line 91"/>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8" name="Group 92"/>
          <p:cNvGrpSpPr>
            <a:grpSpLocks/>
          </p:cNvGrpSpPr>
          <p:nvPr/>
        </p:nvGrpSpPr>
        <p:grpSpPr bwMode="auto">
          <a:xfrm>
            <a:off x="5392738" y="2370138"/>
            <a:ext cx="1587500" cy="1404937"/>
            <a:chOff x="3405" y="554"/>
            <a:chExt cx="1336" cy="1182"/>
          </a:xfrm>
        </p:grpSpPr>
        <p:sp>
          <p:nvSpPr>
            <p:cNvPr id="97436" name="Line 93"/>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7" name="Line 94"/>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8" name="Line 95"/>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9" name="Group 96"/>
          <p:cNvGrpSpPr>
            <a:grpSpLocks/>
          </p:cNvGrpSpPr>
          <p:nvPr/>
        </p:nvGrpSpPr>
        <p:grpSpPr bwMode="auto">
          <a:xfrm>
            <a:off x="4232275" y="4630738"/>
            <a:ext cx="1587500" cy="1344612"/>
            <a:chOff x="2429" y="2456"/>
            <a:chExt cx="1336" cy="1130"/>
          </a:xfrm>
        </p:grpSpPr>
        <p:sp>
          <p:nvSpPr>
            <p:cNvPr id="97433" name="Line 9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4" name="Line 9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5" name="Line 9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90" name="Group 100"/>
          <p:cNvGrpSpPr>
            <a:grpSpLocks noChangeAspect="1"/>
          </p:cNvGrpSpPr>
          <p:nvPr/>
        </p:nvGrpSpPr>
        <p:grpSpPr bwMode="auto">
          <a:xfrm>
            <a:off x="2276475" y="1881188"/>
            <a:ext cx="5132388" cy="4643437"/>
            <a:chOff x="1056" y="288"/>
            <a:chExt cx="4032" cy="3648"/>
          </a:xfrm>
        </p:grpSpPr>
        <p:sp>
          <p:nvSpPr>
            <p:cNvPr id="97322" name="Oval 101"/>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3" name="Oval 102"/>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4" name="Oval 103"/>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5" name="Oval 104"/>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6" name="Oval 105"/>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7" name="Oval 106"/>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8" name="Oval 107"/>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9" name="Oval 108"/>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0" name="Oval 109"/>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1" name="Oval 110"/>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2" name="Oval 111"/>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3" name="Oval 112"/>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4" name="Oval 113"/>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5" name="Oval 114"/>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6" name="Oval 115"/>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7" name="Oval 116"/>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8" name="Oval 117"/>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9" name="Oval 118"/>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0" name="Oval 119"/>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1" name="Oval 120"/>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2" name="Oval 121"/>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3" name="Oval 122"/>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4" name="Oval 123"/>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5" name="Oval 124"/>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6" name="Oval 125"/>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7" name="Oval 126"/>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8" name="Oval 127"/>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9" name="Oval 128"/>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0" name="Oval 129"/>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1" name="Oval 130"/>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2" name="Oval 131"/>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3" name="Oval 132"/>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4" name="Oval 133"/>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5" name="Oval 134"/>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6" name="Oval 135"/>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7" name="Oval 136"/>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8" name="Oval 137"/>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9" name="Oval 138"/>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0" name="Oval 139"/>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1" name="Oval 140"/>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2" name="Oval 141"/>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3" name="Oval 142"/>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4" name="Oval 143"/>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5" name="Oval 144"/>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6" name="Oval 145"/>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7" name="Oval 146"/>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8" name="Oval 147"/>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9" name="Oval 148"/>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0" name="Oval 149"/>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1" name="Oval 150"/>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2" name="Oval 151"/>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3" name="Oval 152"/>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4" name="Oval 153"/>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5" name="Oval 154"/>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6" name="Oval 155"/>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7" name="Oval 156"/>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8" name="Oval 157"/>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9" name="Oval 158"/>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0" name="Oval 159"/>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1" name="Oval 160"/>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2" name="Oval 161"/>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3" name="Oval 162"/>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4" name="Oval 163"/>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5" name="Oval 164"/>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6" name="Oval 165"/>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7" name="Oval 166"/>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8" name="Oval 167"/>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9" name="Oval 168"/>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0" name="Oval 169"/>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1" name="Oval 170"/>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2" name="Oval 171"/>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3" name="Oval 172"/>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4" name="Oval 173"/>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5" name="Oval 174"/>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6" name="Oval 175"/>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7" name="Oval 176"/>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8" name="Oval 177"/>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9" name="Oval 178"/>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0" name="Oval 179"/>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1" name="Oval 180"/>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2" name="Oval 181"/>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3" name="Oval 182"/>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4" name="Oval 183"/>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5" name="Oval 184"/>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6" name="Oval 185"/>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7" name="Oval 186"/>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8" name="Oval 187"/>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9" name="Oval 188"/>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0" name="Oval 189"/>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1" name="Oval 190"/>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2" name="Oval 191"/>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3" name="Oval 192"/>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4" name="Oval 193"/>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5" name="Oval 194"/>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6" name="Oval 195"/>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7" name="Oval 196"/>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8" name="Oval 197"/>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9" name="Oval 198"/>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0" name="Oval 199"/>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1" name="Oval 200"/>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2" name="Oval 201"/>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3" name="Oval 202"/>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4" name="Oval 203"/>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5" name="Oval 204"/>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6" name="Oval 205"/>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7" name="Oval 206"/>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8" name="Oval 207"/>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9" name="Oval 208"/>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0" name="Oval 209"/>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1" name="Oval 210"/>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2" name="Oval 211"/>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grpSp>
        <p:nvGrpSpPr>
          <p:cNvPr id="12" name="Group 212"/>
          <p:cNvGrpSpPr>
            <a:grpSpLocks noChangeAspect="1"/>
          </p:cNvGrpSpPr>
          <p:nvPr/>
        </p:nvGrpSpPr>
        <p:grpSpPr bwMode="auto">
          <a:xfrm>
            <a:off x="2581275" y="2003425"/>
            <a:ext cx="4033838" cy="3360738"/>
            <a:chOff x="864" y="192"/>
            <a:chExt cx="3168" cy="2640"/>
          </a:xfrm>
        </p:grpSpPr>
        <p:sp>
          <p:nvSpPr>
            <p:cNvPr id="97319" name="Line 213"/>
            <p:cNvSpPr>
              <a:spLocks noChangeAspect="1" noChangeShapeType="1"/>
            </p:cNvSpPr>
            <p:nvPr/>
          </p:nvSpPr>
          <p:spPr bwMode="auto">
            <a:xfrm flipH="1">
              <a:off x="864" y="1536"/>
              <a:ext cx="1584" cy="1296"/>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0" name="Line 214"/>
            <p:cNvSpPr>
              <a:spLocks noChangeAspect="1" noChangeShapeType="1"/>
            </p:cNvSpPr>
            <p:nvPr/>
          </p:nvSpPr>
          <p:spPr bwMode="auto">
            <a:xfrm flipV="1">
              <a:off x="2448" y="192"/>
              <a:ext cx="0" cy="1344"/>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1" name="Line 215"/>
            <p:cNvSpPr>
              <a:spLocks noChangeAspect="1" noChangeShapeType="1"/>
            </p:cNvSpPr>
            <p:nvPr/>
          </p:nvSpPr>
          <p:spPr bwMode="auto">
            <a:xfrm>
              <a:off x="2448" y="1536"/>
              <a:ext cx="1584" cy="1008"/>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2901208" name="AutoShape 216"/>
          <p:cNvSpPr>
            <a:spLocks noChangeAspect="1" noChangeArrowheads="1"/>
          </p:cNvSpPr>
          <p:nvPr/>
        </p:nvSpPr>
        <p:spPr bwMode="auto">
          <a:xfrm>
            <a:off x="4391025" y="4473575"/>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09" name="AutoShape 217"/>
          <p:cNvSpPr>
            <a:spLocks noChangeAspect="1" noChangeArrowheads="1"/>
          </p:cNvSpPr>
          <p:nvPr/>
        </p:nvSpPr>
        <p:spPr bwMode="auto">
          <a:xfrm>
            <a:off x="5724525" y="5122863"/>
            <a:ext cx="184150" cy="182562"/>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0" name="AutoShape 218"/>
          <p:cNvSpPr>
            <a:spLocks noChangeAspect="1" noChangeArrowheads="1"/>
          </p:cNvSpPr>
          <p:nvPr/>
        </p:nvSpPr>
        <p:spPr bwMode="auto">
          <a:xfrm>
            <a:off x="4211638" y="5842000"/>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1" name="AutoShape 219"/>
          <p:cNvSpPr>
            <a:spLocks noChangeAspect="1" noChangeArrowheads="1"/>
          </p:cNvSpPr>
          <p:nvPr/>
        </p:nvSpPr>
        <p:spPr bwMode="auto">
          <a:xfrm>
            <a:off x="5327650" y="36099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2" name="AutoShape 220"/>
          <p:cNvSpPr>
            <a:spLocks noChangeAspect="1" noChangeArrowheads="1"/>
          </p:cNvSpPr>
          <p:nvPr/>
        </p:nvSpPr>
        <p:spPr bwMode="auto">
          <a:xfrm>
            <a:off x="6840538" y="3394075"/>
            <a:ext cx="182562"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3" name="AutoShape 221"/>
          <p:cNvSpPr>
            <a:spLocks noChangeAspect="1" noChangeArrowheads="1"/>
          </p:cNvSpPr>
          <p:nvPr/>
        </p:nvSpPr>
        <p:spPr bwMode="auto">
          <a:xfrm>
            <a:off x="5327650" y="23145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4" name="AutoShape 222"/>
          <p:cNvSpPr>
            <a:spLocks noChangeAspect="1" noChangeArrowheads="1"/>
          </p:cNvSpPr>
          <p:nvPr/>
        </p:nvSpPr>
        <p:spPr bwMode="auto">
          <a:xfrm>
            <a:off x="3095625" y="3970338"/>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5" name="AutoShape 223"/>
          <p:cNvSpPr>
            <a:spLocks noChangeAspect="1" noChangeArrowheads="1"/>
          </p:cNvSpPr>
          <p:nvPr/>
        </p:nvSpPr>
        <p:spPr bwMode="auto">
          <a:xfrm>
            <a:off x="3995738" y="3286125"/>
            <a:ext cx="182562"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6" name="AutoShape 224"/>
          <p:cNvSpPr>
            <a:spLocks noChangeAspect="1" noChangeArrowheads="1"/>
          </p:cNvSpPr>
          <p:nvPr/>
        </p:nvSpPr>
        <p:spPr bwMode="auto">
          <a:xfrm>
            <a:off x="2590800" y="2422525"/>
            <a:ext cx="182563"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7" name="AutoShape 225"/>
          <p:cNvSpPr>
            <a:spLocks noChangeAspect="1" noChangeArrowheads="1"/>
          </p:cNvSpPr>
          <p:nvPr/>
        </p:nvSpPr>
        <p:spPr bwMode="auto">
          <a:xfrm>
            <a:off x="4608513" y="47625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8" name="AutoShape 226"/>
          <p:cNvSpPr>
            <a:spLocks noChangeAspect="1" noChangeArrowheads="1"/>
          </p:cNvSpPr>
          <p:nvPr/>
        </p:nvSpPr>
        <p:spPr bwMode="auto">
          <a:xfrm>
            <a:off x="5724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9" name="AutoShape 227"/>
          <p:cNvSpPr>
            <a:spLocks noChangeAspect="1" noChangeArrowheads="1"/>
          </p:cNvSpPr>
          <p:nvPr/>
        </p:nvSpPr>
        <p:spPr bwMode="auto">
          <a:xfrm>
            <a:off x="3311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228"/>
          <p:cNvGrpSpPr>
            <a:grpSpLocks/>
          </p:cNvGrpSpPr>
          <p:nvPr/>
        </p:nvGrpSpPr>
        <p:grpSpPr bwMode="auto">
          <a:xfrm>
            <a:off x="1727200" y="2003425"/>
            <a:ext cx="2443163" cy="2138363"/>
            <a:chOff x="322" y="246"/>
            <a:chExt cx="2055" cy="1799"/>
          </a:xfrm>
        </p:grpSpPr>
        <p:sp>
          <p:nvSpPr>
            <p:cNvPr id="97316" name="Line 229"/>
            <p:cNvSpPr>
              <a:spLocks noChangeAspect="1" noChangeShapeType="1"/>
            </p:cNvSpPr>
            <p:nvPr/>
          </p:nvSpPr>
          <p:spPr bwMode="auto">
            <a:xfrm flipV="1">
              <a:off x="322" y="1274"/>
              <a:ext cx="1233" cy="30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7" name="Line 230"/>
            <p:cNvSpPr>
              <a:spLocks noChangeAspect="1" noChangeShapeType="1"/>
            </p:cNvSpPr>
            <p:nvPr/>
          </p:nvSpPr>
          <p:spPr bwMode="auto">
            <a:xfrm flipH="1" flipV="1">
              <a:off x="1555" y="1274"/>
              <a:ext cx="720"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8" name="Line 231"/>
            <p:cNvSpPr>
              <a:spLocks noChangeAspect="1" noChangeShapeType="1"/>
            </p:cNvSpPr>
            <p:nvPr/>
          </p:nvSpPr>
          <p:spPr bwMode="auto">
            <a:xfrm flipH="1">
              <a:off x="1555" y="246"/>
              <a:ext cx="822" cy="102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4" name="Group 232"/>
          <p:cNvGrpSpPr>
            <a:grpSpLocks/>
          </p:cNvGrpSpPr>
          <p:nvPr/>
        </p:nvGrpSpPr>
        <p:grpSpPr bwMode="auto">
          <a:xfrm>
            <a:off x="4598988" y="2003425"/>
            <a:ext cx="2198687" cy="2811463"/>
            <a:chOff x="2737" y="246"/>
            <a:chExt cx="1850" cy="2364"/>
          </a:xfrm>
        </p:grpSpPr>
        <p:sp>
          <p:nvSpPr>
            <p:cNvPr id="97313" name="Line 233"/>
            <p:cNvSpPr>
              <a:spLocks noChangeAspect="1" noChangeShapeType="1"/>
            </p:cNvSpPr>
            <p:nvPr/>
          </p:nvSpPr>
          <p:spPr bwMode="auto">
            <a:xfrm flipV="1">
              <a:off x="2737" y="1017"/>
              <a:ext cx="1285" cy="10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4" name="Line 234"/>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5" name="Line 235"/>
            <p:cNvSpPr>
              <a:spLocks noChangeAspect="1" noChangeShapeType="1"/>
            </p:cNvSpPr>
            <p:nvPr/>
          </p:nvSpPr>
          <p:spPr bwMode="auto">
            <a:xfrm flipH="1">
              <a:off x="4022" y="246"/>
              <a:ext cx="565"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5" name="Group 236"/>
          <p:cNvGrpSpPr>
            <a:grpSpLocks/>
          </p:cNvGrpSpPr>
          <p:nvPr/>
        </p:nvGrpSpPr>
        <p:grpSpPr bwMode="auto">
          <a:xfrm>
            <a:off x="2705100" y="4203700"/>
            <a:ext cx="2870200" cy="2076450"/>
            <a:chOff x="1144" y="2096"/>
            <a:chExt cx="2415" cy="1747"/>
          </a:xfrm>
        </p:grpSpPr>
        <p:sp>
          <p:nvSpPr>
            <p:cNvPr id="97310" name="Line 237"/>
            <p:cNvSpPr>
              <a:spLocks noChangeAspect="1" noChangeShapeType="1"/>
            </p:cNvSpPr>
            <p:nvPr/>
          </p:nvSpPr>
          <p:spPr bwMode="auto">
            <a:xfrm>
              <a:off x="2994" y="3021"/>
              <a:ext cx="565" cy="82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1" name="Line 238"/>
            <p:cNvSpPr>
              <a:spLocks noChangeAspect="1" noChangeShapeType="1"/>
            </p:cNvSpPr>
            <p:nvPr/>
          </p:nvSpPr>
          <p:spPr bwMode="auto">
            <a:xfrm>
              <a:off x="1144" y="2969"/>
              <a:ext cx="1850"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2" name="Line 239"/>
            <p:cNvSpPr>
              <a:spLocks noChangeAspect="1" noChangeShapeType="1"/>
            </p:cNvSpPr>
            <p:nvPr/>
          </p:nvSpPr>
          <p:spPr bwMode="auto">
            <a:xfrm flipH="1">
              <a:off x="2994" y="2096"/>
              <a:ext cx="360" cy="9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97307" name="AutoShape 240"/>
          <p:cNvSpPr>
            <a:spLocks noChangeAspect="1" noChangeArrowheads="1"/>
          </p:cNvSpPr>
          <p:nvPr/>
        </p:nvSpPr>
        <p:spPr bwMode="auto">
          <a:xfrm>
            <a:off x="4389438" y="3775075"/>
            <a:ext cx="427037" cy="428625"/>
          </a:xfrm>
          <a:prstGeom prst="diamond">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08" name="Text Box 24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7309" name="Text Box 24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365309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1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1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1217"/>
                                        </p:tgtEl>
                                        <p:attrNameLst>
                                          <p:attrName>style.visibility</p:attrName>
                                        </p:attrNameLst>
                                      </p:cBhvr>
                                      <p:to>
                                        <p:strVal val="visible"/>
                                      </p:to>
                                    </p:set>
                                  </p:childTnLst>
                                </p:cTn>
                              </p:par>
                            </p:childTnLst>
                          </p:cTn>
                        </p:par>
                        <p:par>
                          <p:cTn id="11" fill="hold" nodeType="afterGroup">
                            <p:stCondLst>
                              <p:cond delay="0"/>
                            </p:stCondLst>
                            <p:childTnLst>
                              <p:par>
                                <p:cTn id="12" presetID="8"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12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12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1214"/>
                                        </p:tgtEl>
                                        <p:attrNameLst>
                                          <p:attrName>style.visibility</p:attrName>
                                        </p:attrNameLst>
                                      </p:cBhvr>
                                      <p:to>
                                        <p:strVal val="visible"/>
                                      </p:to>
                                    </p:set>
                                  </p:childTnLst>
                                </p:cTn>
                              </p:par>
                            </p:childTnLst>
                          </p:cTn>
                        </p:par>
                        <p:par>
                          <p:cTn id="23" fill="hold" nodeType="afterGroup">
                            <p:stCondLst>
                              <p:cond delay="0"/>
                            </p:stCondLst>
                            <p:childTnLst>
                              <p:par>
                                <p:cTn id="24" presetID="8"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500"/>
                                        <p:tgtEl>
                                          <p:spTgt spid="13"/>
                                        </p:tgtEl>
                                      </p:cBhvr>
                                    </p:animEffect>
                                  </p:childTnLst>
                                </p:cTn>
                              </p:par>
                            </p:childTnLst>
                          </p:cTn>
                        </p:par>
                        <p:par>
                          <p:cTn id="27" fill="hold" nodeType="afterGroup">
                            <p:stCondLst>
                              <p:cond delay="500"/>
                            </p:stCondLst>
                            <p:childTnLst>
                              <p:par>
                                <p:cTn id="28" presetID="1" presetClass="entr" presetSubtype="0" fill="hold" grpId="0" nodeType="afterEffect">
                                  <p:stCondLst>
                                    <p:cond delay="400"/>
                                  </p:stCondLst>
                                  <p:childTnLst>
                                    <p:set>
                                      <p:cBhvr>
                                        <p:cTn id="29" dur="1" fill="hold">
                                          <p:stCondLst>
                                            <p:cond delay="0"/>
                                          </p:stCondLst>
                                        </p:cTn>
                                        <p:tgtEl>
                                          <p:spTgt spid="29012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012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01212"/>
                                        </p:tgtEl>
                                        <p:attrNameLst>
                                          <p:attrName>style.visibility</p:attrName>
                                        </p:attrNameLst>
                                      </p:cBhvr>
                                      <p:to>
                                        <p:strVal val="visible"/>
                                      </p:to>
                                    </p:set>
                                  </p:childTnLst>
                                </p:cTn>
                              </p:par>
                            </p:childTnLst>
                          </p:cTn>
                        </p:par>
                        <p:par>
                          <p:cTn id="34" fill="hold" nodeType="afterGroup">
                            <p:stCondLst>
                              <p:cond delay="900"/>
                            </p:stCondLst>
                            <p:childTnLst>
                              <p:par>
                                <p:cTn id="35" presetID="8"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500"/>
                                        <p:tgtEl>
                                          <p:spTgt spid="14"/>
                                        </p:tgtEl>
                                      </p:cBhvr>
                                    </p:animEffect>
                                  </p:childTnLst>
                                </p:cTn>
                              </p:par>
                            </p:childTnLst>
                          </p:cTn>
                        </p:par>
                        <p:par>
                          <p:cTn id="38" fill="hold" nodeType="afterGroup">
                            <p:stCondLst>
                              <p:cond delay="1400"/>
                            </p:stCondLst>
                            <p:childTnLst>
                              <p:par>
                                <p:cTn id="39" presetID="1" presetClass="entr" presetSubtype="0" fill="hold" grpId="0" nodeType="afterEffect">
                                  <p:stCondLst>
                                    <p:cond delay="400"/>
                                  </p:stCondLst>
                                  <p:childTnLst>
                                    <p:set>
                                      <p:cBhvr>
                                        <p:cTn id="40" dur="1" fill="hold">
                                          <p:stCondLst>
                                            <p:cond delay="0"/>
                                          </p:stCondLst>
                                        </p:cTn>
                                        <p:tgtEl>
                                          <p:spTgt spid="2901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012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01209"/>
                                        </p:tgtEl>
                                        <p:attrNameLst>
                                          <p:attrName>style.visibility</p:attrName>
                                        </p:attrNameLst>
                                      </p:cBhvr>
                                      <p:to>
                                        <p:strVal val="visible"/>
                                      </p:to>
                                    </p:set>
                                  </p:childTnLst>
                                </p:cTn>
                              </p:par>
                            </p:childTnLst>
                          </p:cTn>
                        </p:par>
                        <p:par>
                          <p:cTn id="45" fill="hold" nodeType="afterGroup">
                            <p:stCondLst>
                              <p:cond delay="1800"/>
                            </p:stCondLst>
                            <p:childTnLst>
                              <p:par>
                                <p:cTn id="46" presetID="8"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1208" grpId="0" animBg="1"/>
      <p:bldP spid="2901209" grpId="0" animBg="1"/>
      <p:bldP spid="2901210" grpId="0" animBg="1"/>
      <p:bldP spid="2901211" grpId="0" animBg="1"/>
      <p:bldP spid="2901212" grpId="0" animBg="1"/>
      <p:bldP spid="2901213" grpId="0" animBg="1"/>
      <p:bldP spid="2901214" grpId="0" animBg="1"/>
      <p:bldP spid="2901215" grpId="0" animBg="1"/>
      <p:bldP spid="2901216" grpId="0" animBg="1"/>
      <p:bldP spid="2901217" grpId="0" animBg="1"/>
      <p:bldP spid="2901218" grpId="0" animBg="1"/>
      <p:bldP spid="29012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8308"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8309" name="Rectangle 3"/>
          <p:cNvSpPr>
            <a:spLocks noGrp="1" noChangeArrowheads="1"/>
          </p:cNvSpPr>
          <p:nvPr>
            <p:ph type="body" idx="4294967295"/>
          </p:nvPr>
        </p:nvSpPr>
        <p:spPr/>
        <p:txBody>
          <a:bodyPr/>
          <a:lstStyle/>
          <a:p>
            <a:pPr eaLnBrk="1" hangingPunct="1"/>
            <a:r>
              <a:rPr lang="en-US" smtClean="0"/>
              <a:t>Training: Filling the tree</a:t>
            </a:r>
          </a:p>
        </p:txBody>
      </p:sp>
      <p:sp>
        <p:nvSpPr>
          <p:cNvPr id="98310"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1"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2"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3"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4"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5"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6"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7"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8"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9"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0"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1"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2"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3"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4"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5"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6"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7"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8"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9"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30"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1"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2"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3"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4"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833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067699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9332"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9333" name="Rectangle 3"/>
          <p:cNvSpPr>
            <a:spLocks noGrp="1" noChangeArrowheads="1"/>
          </p:cNvSpPr>
          <p:nvPr>
            <p:ph type="body" idx="4294967295"/>
          </p:nvPr>
        </p:nvSpPr>
        <p:spPr/>
        <p:txBody>
          <a:bodyPr/>
          <a:lstStyle/>
          <a:p>
            <a:pPr eaLnBrk="1" hangingPunct="1"/>
            <a:r>
              <a:rPr lang="en-US" smtClean="0"/>
              <a:t>Training: Filling the tree</a:t>
            </a:r>
          </a:p>
        </p:txBody>
      </p:sp>
      <p:sp>
        <p:nvSpPr>
          <p:cNvPr id="99334"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5"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6"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7"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8"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9"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0"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1"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2"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3"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4"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5"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6"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7"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8"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9"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0"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1"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2"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3"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4"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5"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6"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7"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8"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2" name="Group 29"/>
          <p:cNvGrpSpPr>
            <a:grpSpLocks/>
          </p:cNvGrpSpPr>
          <p:nvPr/>
        </p:nvGrpSpPr>
        <p:grpSpPr bwMode="auto">
          <a:xfrm>
            <a:off x="6486525" y="5083175"/>
            <a:ext cx="533400" cy="361950"/>
            <a:chOff x="3504" y="1728"/>
            <a:chExt cx="336" cy="228"/>
          </a:xfrm>
        </p:grpSpPr>
        <p:sp>
          <p:nvSpPr>
            <p:cNvPr id="99395"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6"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2"/>
          <p:cNvGrpSpPr>
            <a:grpSpLocks/>
          </p:cNvGrpSpPr>
          <p:nvPr/>
        </p:nvGrpSpPr>
        <p:grpSpPr bwMode="auto">
          <a:xfrm>
            <a:off x="5876925" y="3940175"/>
            <a:ext cx="533400" cy="361950"/>
            <a:chOff x="3504" y="1728"/>
            <a:chExt cx="336" cy="228"/>
          </a:xfrm>
        </p:grpSpPr>
        <p:sp>
          <p:nvSpPr>
            <p:cNvPr id="99393"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4"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5"/>
          <p:cNvGrpSpPr>
            <a:grpSpLocks/>
          </p:cNvGrpSpPr>
          <p:nvPr/>
        </p:nvGrpSpPr>
        <p:grpSpPr bwMode="auto">
          <a:xfrm>
            <a:off x="7096125" y="5083175"/>
            <a:ext cx="533400" cy="361950"/>
            <a:chOff x="3504" y="1728"/>
            <a:chExt cx="336" cy="228"/>
          </a:xfrm>
        </p:grpSpPr>
        <p:sp>
          <p:nvSpPr>
            <p:cNvPr id="99391"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2"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8"/>
          <p:cNvGrpSpPr>
            <a:grpSpLocks/>
          </p:cNvGrpSpPr>
          <p:nvPr/>
        </p:nvGrpSpPr>
        <p:grpSpPr bwMode="auto">
          <a:xfrm>
            <a:off x="5572125" y="3711575"/>
            <a:ext cx="533400" cy="361950"/>
            <a:chOff x="3504" y="1728"/>
            <a:chExt cx="336" cy="228"/>
          </a:xfrm>
        </p:grpSpPr>
        <p:sp>
          <p:nvSpPr>
            <p:cNvPr id="99389"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0"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1"/>
          <p:cNvGrpSpPr>
            <a:grpSpLocks/>
          </p:cNvGrpSpPr>
          <p:nvPr/>
        </p:nvGrpSpPr>
        <p:grpSpPr bwMode="auto">
          <a:xfrm>
            <a:off x="6810375" y="4813300"/>
            <a:ext cx="533400" cy="361950"/>
            <a:chOff x="3504" y="1728"/>
            <a:chExt cx="336" cy="228"/>
          </a:xfrm>
        </p:grpSpPr>
        <p:sp>
          <p:nvSpPr>
            <p:cNvPr id="99387"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88"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03084"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3085"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6"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7"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8"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9"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90"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1"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2"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3"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4"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5"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6"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7"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8"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9"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0"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1"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2"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3"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4"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8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938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77917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3084"/>
                                        </p:tgtEl>
                                        <p:attrNameLst>
                                          <p:attrName>style.visibility</p:attrName>
                                        </p:attrNameLst>
                                      </p:cBhvr>
                                      <p:to>
                                        <p:strVal val="visible"/>
                                      </p:to>
                                    </p:set>
                                    <p:animEffect transition="in" filter="dissolve">
                                      <p:cBhvr>
                                        <p:cTn id="7" dur="500"/>
                                        <p:tgtEl>
                                          <p:spTgt spid="290308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3086"/>
                                        </p:tgtEl>
                                        <p:attrNameLst>
                                          <p:attrName>style.visibility</p:attrName>
                                        </p:attrNameLst>
                                      </p:cBhvr>
                                      <p:to>
                                        <p:strVal val="visible"/>
                                      </p:to>
                                    </p:set>
                                    <p:animEffect transition="in" filter="dissolve">
                                      <p:cBhvr>
                                        <p:cTn id="11" dur="500"/>
                                        <p:tgtEl>
                                          <p:spTgt spid="290308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3090"/>
                                        </p:tgtEl>
                                        <p:attrNameLst>
                                          <p:attrName>style.visibility</p:attrName>
                                        </p:attrNameLst>
                                      </p:cBhvr>
                                      <p:to>
                                        <p:strVal val="visible"/>
                                      </p:to>
                                    </p:set>
                                    <p:animEffect transition="in" filter="wipe(left)">
                                      <p:cBhvr>
                                        <p:cTn id="15" dur="500"/>
                                        <p:tgtEl>
                                          <p:spTgt spid="290309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3091"/>
                                        </p:tgtEl>
                                        <p:attrNameLst>
                                          <p:attrName>style.visibility</p:attrName>
                                        </p:attrNameLst>
                                      </p:cBhvr>
                                      <p:to>
                                        <p:strVal val="visible"/>
                                      </p:to>
                                    </p:set>
                                    <p:animEffect transition="in" filter="wipe(up)">
                                      <p:cBhvr>
                                        <p:cTn id="19" dur="500"/>
                                        <p:tgtEl>
                                          <p:spTgt spid="290309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3092"/>
                                        </p:tgtEl>
                                        <p:attrNameLst>
                                          <p:attrName>style.visibility</p:attrName>
                                        </p:attrNameLst>
                                      </p:cBhvr>
                                      <p:to>
                                        <p:strVal val="visible"/>
                                      </p:to>
                                    </p:set>
                                    <p:animEffect transition="in" filter="wipe(up)">
                                      <p:cBhvr>
                                        <p:cTn id="23" dur="500"/>
                                        <p:tgtEl>
                                          <p:spTgt spid="2903092"/>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309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309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3092"/>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3085"/>
                                        </p:tgtEl>
                                        <p:attrNameLst>
                                          <p:attrName>style.visibility</p:attrName>
                                        </p:attrNameLst>
                                      </p:cBhvr>
                                      <p:to>
                                        <p:strVal val="visible"/>
                                      </p:to>
                                    </p:set>
                                    <p:animEffect transition="in" filter="dissolve">
                                      <p:cBhvr>
                                        <p:cTn id="38" dur="500"/>
                                        <p:tgtEl>
                                          <p:spTgt spid="290308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3093"/>
                                        </p:tgtEl>
                                        <p:attrNameLst>
                                          <p:attrName>style.visibility</p:attrName>
                                        </p:attrNameLst>
                                      </p:cBhvr>
                                      <p:to>
                                        <p:strVal val="visible"/>
                                      </p:to>
                                    </p:set>
                                    <p:animEffect transition="in" filter="wipe(left)">
                                      <p:cBhvr>
                                        <p:cTn id="42" dur="500"/>
                                        <p:tgtEl>
                                          <p:spTgt spid="2903093"/>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3094"/>
                                        </p:tgtEl>
                                        <p:attrNameLst>
                                          <p:attrName>style.visibility</p:attrName>
                                        </p:attrNameLst>
                                      </p:cBhvr>
                                      <p:to>
                                        <p:strVal val="visible"/>
                                      </p:to>
                                    </p:set>
                                    <p:animEffect transition="in" filter="wipe(up)">
                                      <p:cBhvr>
                                        <p:cTn id="46" dur="500"/>
                                        <p:tgtEl>
                                          <p:spTgt spid="2903094"/>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3095"/>
                                        </p:tgtEl>
                                        <p:attrNameLst>
                                          <p:attrName>style.visibility</p:attrName>
                                        </p:attrNameLst>
                                      </p:cBhvr>
                                      <p:to>
                                        <p:strVal val="visible"/>
                                      </p:to>
                                    </p:set>
                                    <p:animEffect transition="in" filter="wipe(up)">
                                      <p:cBhvr>
                                        <p:cTn id="50" dur="500"/>
                                        <p:tgtEl>
                                          <p:spTgt spid="2903095"/>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309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309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3093"/>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3088"/>
                                        </p:tgtEl>
                                        <p:attrNameLst>
                                          <p:attrName>style.visibility</p:attrName>
                                        </p:attrNameLst>
                                      </p:cBhvr>
                                      <p:to>
                                        <p:strVal val="visible"/>
                                      </p:to>
                                    </p:set>
                                    <p:animEffect transition="in" filter="dissolve">
                                      <p:cBhvr>
                                        <p:cTn id="65" dur="500"/>
                                        <p:tgtEl>
                                          <p:spTgt spid="2903088"/>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3096"/>
                                        </p:tgtEl>
                                        <p:attrNameLst>
                                          <p:attrName>style.visibility</p:attrName>
                                        </p:attrNameLst>
                                      </p:cBhvr>
                                      <p:to>
                                        <p:strVal val="visible"/>
                                      </p:to>
                                    </p:set>
                                    <p:animEffect transition="in" filter="wipe(left)">
                                      <p:cBhvr>
                                        <p:cTn id="69" dur="500"/>
                                        <p:tgtEl>
                                          <p:spTgt spid="2903096"/>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3097"/>
                                        </p:tgtEl>
                                        <p:attrNameLst>
                                          <p:attrName>style.visibility</p:attrName>
                                        </p:attrNameLst>
                                      </p:cBhvr>
                                      <p:to>
                                        <p:strVal val="visible"/>
                                      </p:to>
                                    </p:set>
                                    <p:animEffect transition="in" filter="wipe(up)">
                                      <p:cBhvr>
                                        <p:cTn id="73" dur="500"/>
                                        <p:tgtEl>
                                          <p:spTgt spid="2903097"/>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3098"/>
                                        </p:tgtEl>
                                        <p:attrNameLst>
                                          <p:attrName>style.visibility</p:attrName>
                                        </p:attrNameLst>
                                      </p:cBhvr>
                                      <p:to>
                                        <p:strVal val="visible"/>
                                      </p:to>
                                    </p:set>
                                    <p:animEffect transition="in" filter="wipe(up)">
                                      <p:cBhvr>
                                        <p:cTn id="77" dur="500"/>
                                        <p:tgtEl>
                                          <p:spTgt spid="2903098"/>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309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309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3098"/>
                                        </p:tgtEl>
                                        <p:attrNameLst>
                                          <p:attrName>style.visibility</p:attrName>
                                        </p:attrNameLst>
                                      </p:cBhvr>
                                      <p:to>
                                        <p:strVal val="hidden"/>
                                      </p:to>
                                    </p:set>
                                  </p:childTnLst>
                                </p:cTn>
                              </p:par>
                            </p:childTnLst>
                          </p:cTn>
                        </p:par>
                        <p:par>
                          <p:cTn id="89" fill="hold" nodeType="afterGroup">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903087"/>
                                        </p:tgtEl>
                                        <p:attrNameLst>
                                          <p:attrName>style.visibility</p:attrName>
                                        </p:attrNameLst>
                                      </p:cBhvr>
                                      <p:to>
                                        <p:strVal val="visible"/>
                                      </p:to>
                                    </p:set>
                                    <p:animEffect transition="in" filter="dissolve">
                                      <p:cBhvr>
                                        <p:cTn id="92" dur="500"/>
                                        <p:tgtEl>
                                          <p:spTgt spid="2903087"/>
                                        </p:tgtEl>
                                      </p:cBhvr>
                                    </p:animEffect>
                                  </p:childTnLst>
                                </p:cTn>
                              </p:par>
                            </p:childTnLst>
                          </p:cTn>
                        </p:par>
                        <p:par>
                          <p:cTn id="93" fill="hold" nodeType="afterGroup">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2903101"/>
                                        </p:tgtEl>
                                        <p:attrNameLst>
                                          <p:attrName>style.visibility</p:attrName>
                                        </p:attrNameLst>
                                      </p:cBhvr>
                                      <p:to>
                                        <p:strVal val="visible"/>
                                      </p:to>
                                    </p:set>
                                    <p:animEffect transition="in" filter="wipe(left)">
                                      <p:cBhvr>
                                        <p:cTn id="96" dur="500"/>
                                        <p:tgtEl>
                                          <p:spTgt spid="2903101"/>
                                        </p:tgtEl>
                                      </p:cBhvr>
                                    </p:animEffect>
                                  </p:childTnLst>
                                </p:cTn>
                              </p:par>
                            </p:childTnLst>
                          </p:cTn>
                        </p:par>
                        <p:par>
                          <p:cTn id="97" fill="hold" nodeType="afterGroup">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2903099"/>
                                        </p:tgtEl>
                                        <p:attrNameLst>
                                          <p:attrName>style.visibility</p:attrName>
                                        </p:attrNameLst>
                                      </p:cBhvr>
                                      <p:to>
                                        <p:strVal val="visible"/>
                                      </p:to>
                                    </p:set>
                                    <p:animEffect transition="in" filter="wipe(up)">
                                      <p:cBhvr>
                                        <p:cTn id="100" dur="500"/>
                                        <p:tgtEl>
                                          <p:spTgt spid="2903099"/>
                                        </p:tgtEl>
                                      </p:cBhvr>
                                    </p:animEffect>
                                  </p:childTnLst>
                                </p:cTn>
                              </p:par>
                            </p:childTnLst>
                          </p:cTn>
                        </p:par>
                        <p:par>
                          <p:cTn id="101" fill="hold" nodeType="afterGroup">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2903100"/>
                                        </p:tgtEl>
                                        <p:attrNameLst>
                                          <p:attrName>style.visibility</p:attrName>
                                        </p:attrNameLst>
                                      </p:cBhvr>
                                      <p:to>
                                        <p:strVal val="visible"/>
                                      </p:to>
                                    </p:set>
                                    <p:animEffect transition="in" filter="wipe(up)">
                                      <p:cBhvr>
                                        <p:cTn id="104" dur="500"/>
                                        <p:tgtEl>
                                          <p:spTgt spid="2903100"/>
                                        </p:tgtEl>
                                      </p:cBhvr>
                                    </p:animEffect>
                                  </p:childTnLst>
                                </p:cTn>
                              </p:par>
                            </p:childTnLst>
                          </p:cTn>
                        </p:par>
                        <p:par>
                          <p:cTn id="105" fill="hold" nodeType="afterGroup">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nodeType="afterGroup">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290309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903100"/>
                                        </p:tgtEl>
                                        <p:attrNameLst>
                                          <p:attrName>style.visibility</p:attrName>
                                        </p:attrNameLst>
                                      </p:cBhvr>
                                      <p:to>
                                        <p:strVal val="hidden"/>
                                      </p:to>
                                    </p:set>
                                  </p:childTnLst>
                                </p:cTn>
                              </p:par>
                            </p:childTnLst>
                          </p:cTn>
                        </p:par>
                        <p:par>
                          <p:cTn id="114" fill="hold" nodeType="afterGroup">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2903101"/>
                                        </p:tgtEl>
                                        <p:attrNameLst>
                                          <p:attrName>style.visibility</p:attrName>
                                        </p:attrNameLst>
                                      </p:cBhvr>
                                      <p:to>
                                        <p:strVal val="hidden"/>
                                      </p:to>
                                    </p:set>
                                  </p:childTnLst>
                                </p:cTn>
                              </p:par>
                            </p:childTnLst>
                          </p:cTn>
                        </p:par>
                        <p:par>
                          <p:cTn id="117" fill="hold" nodeType="afterGroup">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2903089"/>
                                        </p:tgtEl>
                                        <p:attrNameLst>
                                          <p:attrName>style.visibility</p:attrName>
                                        </p:attrNameLst>
                                      </p:cBhvr>
                                      <p:to>
                                        <p:strVal val="visible"/>
                                      </p:to>
                                    </p:set>
                                    <p:animEffect transition="in" filter="dissolve">
                                      <p:cBhvr>
                                        <p:cTn id="120" dur="500"/>
                                        <p:tgtEl>
                                          <p:spTgt spid="2903089"/>
                                        </p:tgtEl>
                                      </p:cBhvr>
                                    </p:animEffect>
                                  </p:childTnLst>
                                </p:cTn>
                              </p:par>
                            </p:childTnLst>
                          </p:cTn>
                        </p:par>
                        <p:par>
                          <p:cTn id="121" fill="hold" nodeType="afterGroup">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2903102"/>
                                        </p:tgtEl>
                                        <p:attrNameLst>
                                          <p:attrName>style.visibility</p:attrName>
                                        </p:attrNameLst>
                                      </p:cBhvr>
                                      <p:to>
                                        <p:strVal val="visible"/>
                                      </p:to>
                                    </p:set>
                                    <p:animEffect transition="in" filter="wipe(left)">
                                      <p:cBhvr>
                                        <p:cTn id="124" dur="500"/>
                                        <p:tgtEl>
                                          <p:spTgt spid="2903102"/>
                                        </p:tgtEl>
                                      </p:cBhvr>
                                    </p:animEffect>
                                  </p:childTnLst>
                                </p:cTn>
                              </p:par>
                            </p:childTnLst>
                          </p:cTn>
                        </p:par>
                        <p:par>
                          <p:cTn id="125" fill="hold" nodeType="afterGroup">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2903103"/>
                                        </p:tgtEl>
                                        <p:attrNameLst>
                                          <p:attrName>style.visibility</p:attrName>
                                        </p:attrNameLst>
                                      </p:cBhvr>
                                      <p:to>
                                        <p:strVal val="visible"/>
                                      </p:to>
                                    </p:set>
                                    <p:animEffect transition="in" filter="wipe(up)">
                                      <p:cBhvr>
                                        <p:cTn id="128" dur="500"/>
                                        <p:tgtEl>
                                          <p:spTgt spid="2903103"/>
                                        </p:tgtEl>
                                      </p:cBhvr>
                                    </p:animEffect>
                                  </p:childTnLst>
                                </p:cTn>
                              </p:par>
                            </p:childTnLst>
                          </p:cTn>
                        </p:par>
                        <p:par>
                          <p:cTn id="129" fill="hold" nodeType="afterGroup">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2903104"/>
                                        </p:tgtEl>
                                        <p:attrNameLst>
                                          <p:attrName>style.visibility</p:attrName>
                                        </p:attrNameLst>
                                      </p:cBhvr>
                                      <p:to>
                                        <p:strVal val="visible"/>
                                      </p:to>
                                    </p:set>
                                    <p:animEffect transition="in" filter="wipe(up)">
                                      <p:cBhvr>
                                        <p:cTn id="132" dur="500"/>
                                        <p:tgtEl>
                                          <p:spTgt spid="2903104"/>
                                        </p:tgtEl>
                                      </p:cBhvr>
                                    </p:animEffect>
                                  </p:childTnLst>
                                </p:cTn>
                              </p:par>
                            </p:childTnLst>
                          </p:cTn>
                        </p:par>
                        <p:par>
                          <p:cTn id="133" fill="hold" nodeType="afterGroup">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nodeType="afterGroup">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2903102"/>
                                        </p:tgtEl>
                                        <p:attrNameLst>
                                          <p:attrName>style.visibility</p:attrName>
                                        </p:attrNameLst>
                                      </p:cBhvr>
                                      <p:to>
                                        <p:strVal val="hidden"/>
                                      </p:to>
                                    </p:set>
                                  </p:childTnLst>
                                </p:cTn>
                              </p:par>
                            </p:childTnLst>
                          </p:cTn>
                        </p:par>
                        <p:par>
                          <p:cTn id="140" fill="hold" nodeType="afterGroup">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290310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3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3085" grpId="0" animBg="1"/>
      <p:bldP spid="2903086" grpId="0" animBg="1"/>
      <p:bldP spid="2903087" grpId="0" animBg="1"/>
      <p:bldP spid="2903088" grpId="0" animBg="1"/>
      <p:bldP spid="2903089" grpId="0" animBg="1"/>
      <p:bldP spid="2903090" grpId="0" animBg="1"/>
      <p:bldP spid="2903090" grpId="1" animBg="1"/>
      <p:bldP spid="2903091" grpId="0" animBg="1"/>
      <p:bldP spid="2903091" grpId="1" animBg="1"/>
      <p:bldP spid="2903092" grpId="0" animBg="1"/>
      <p:bldP spid="2903092" grpId="1" animBg="1"/>
      <p:bldP spid="2903093" grpId="0" animBg="1"/>
      <p:bldP spid="2903093" grpId="1" animBg="1"/>
      <p:bldP spid="2903094" grpId="0" animBg="1"/>
      <p:bldP spid="2903094" grpId="1" animBg="1"/>
      <p:bldP spid="2903095" grpId="0" animBg="1"/>
      <p:bldP spid="2903095" grpId="1" animBg="1"/>
      <p:bldP spid="2903096" grpId="0" animBg="1"/>
      <p:bldP spid="2903096" grpId="1" animBg="1"/>
      <p:bldP spid="2903097" grpId="0" animBg="1"/>
      <p:bldP spid="2903097" grpId="1" animBg="1"/>
      <p:bldP spid="2903098" grpId="0" animBg="1"/>
      <p:bldP spid="2903098" grpId="1" animBg="1"/>
      <p:bldP spid="2903099" grpId="0" animBg="1"/>
      <p:bldP spid="2903099" grpId="1" animBg="1"/>
      <p:bldP spid="2903100" grpId="0" animBg="1"/>
      <p:bldP spid="2903100" grpId="1" animBg="1"/>
      <p:bldP spid="2903101" grpId="0" animBg="1"/>
      <p:bldP spid="2903101" grpId="1" animBg="1"/>
      <p:bldP spid="2903102" grpId="0" animBg="1"/>
      <p:bldP spid="2903102" grpId="1" animBg="1"/>
      <p:bldP spid="2903103" grpId="0" animBg="1"/>
      <p:bldP spid="2903103" grpId="1" animBg="1"/>
      <p:bldP spid="2903104" grpId="0" animBg="1"/>
      <p:bldP spid="290310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0356"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0357"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0358" name="Group 29"/>
          <p:cNvGrpSpPr>
            <a:grpSpLocks/>
          </p:cNvGrpSpPr>
          <p:nvPr/>
        </p:nvGrpSpPr>
        <p:grpSpPr bwMode="auto">
          <a:xfrm>
            <a:off x="6486525" y="5083175"/>
            <a:ext cx="533400" cy="361950"/>
            <a:chOff x="3504" y="1728"/>
            <a:chExt cx="336" cy="228"/>
          </a:xfrm>
        </p:grpSpPr>
        <p:sp>
          <p:nvSpPr>
            <p:cNvPr id="100432"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3"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59" name="Group 32"/>
          <p:cNvGrpSpPr>
            <a:grpSpLocks/>
          </p:cNvGrpSpPr>
          <p:nvPr/>
        </p:nvGrpSpPr>
        <p:grpSpPr bwMode="auto">
          <a:xfrm>
            <a:off x="5876925" y="3940175"/>
            <a:ext cx="533400" cy="361950"/>
            <a:chOff x="3504" y="1728"/>
            <a:chExt cx="336" cy="228"/>
          </a:xfrm>
        </p:grpSpPr>
        <p:sp>
          <p:nvSpPr>
            <p:cNvPr id="100430"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1"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0" name="Group 35"/>
          <p:cNvGrpSpPr>
            <a:grpSpLocks/>
          </p:cNvGrpSpPr>
          <p:nvPr/>
        </p:nvGrpSpPr>
        <p:grpSpPr bwMode="auto">
          <a:xfrm>
            <a:off x="7096125" y="5083175"/>
            <a:ext cx="533400" cy="361950"/>
            <a:chOff x="3504" y="1728"/>
            <a:chExt cx="336" cy="228"/>
          </a:xfrm>
        </p:grpSpPr>
        <p:sp>
          <p:nvSpPr>
            <p:cNvPr id="100428"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9"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1" name="Group 38"/>
          <p:cNvGrpSpPr>
            <a:grpSpLocks/>
          </p:cNvGrpSpPr>
          <p:nvPr/>
        </p:nvGrpSpPr>
        <p:grpSpPr bwMode="auto">
          <a:xfrm>
            <a:off x="5572125" y="3711575"/>
            <a:ext cx="533400" cy="361950"/>
            <a:chOff x="3504" y="1728"/>
            <a:chExt cx="336" cy="228"/>
          </a:xfrm>
        </p:grpSpPr>
        <p:sp>
          <p:nvSpPr>
            <p:cNvPr id="100426"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7"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2" name="Group 41"/>
          <p:cNvGrpSpPr>
            <a:grpSpLocks/>
          </p:cNvGrpSpPr>
          <p:nvPr/>
        </p:nvGrpSpPr>
        <p:grpSpPr bwMode="auto">
          <a:xfrm>
            <a:off x="6810375" y="4813300"/>
            <a:ext cx="533400" cy="361950"/>
            <a:chOff x="3504" y="1728"/>
            <a:chExt cx="336" cy="228"/>
          </a:xfrm>
        </p:grpSpPr>
        <p:sp>
          <p:nvSpPr>
            <p:cNvPr id="100424"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5"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363"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4"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5"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6"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7"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8"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9"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0"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1"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2"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3"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4"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5"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6"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7"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8"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9"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0"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1"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2"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3"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4"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5"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6"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7"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0388"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7" name="Group 65"/>
          <p:cNvGrpSpPr>
            <a:grpSpLocks/>
          </p:cNvGrpSpPr>
          <p:nvPr/>
        </p:nvGrpSpPr>
        <p:grpSpPr bwMode="auto">
          <a:xfrm>
            <a:off x="4197350" y="3336925"/>
            <a:ext cx="1600200" cy="1200150"/>
            <a:chOff x="2256" y="1152"/>
            <a:chExt cx="1008" cy="756"/>
          </a:xfrm>
        </p:grpSpPr>
        <p:sp>
          <p:nvSpPr>
            <p:cNvPr id="100422" name="Line 66"/>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3" name="Picture 67"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8"/>
          <p:cNvGrpSpPr>
            <a:grpSpLocks/>
          </p:cNvGrpSpPr>
          <p:nvPr/>
        </p:nvGrpSpPr>
        <p:grpSpPr bwMode="auto">
          <a:xfrm>
            <a:off x="4818063" y="3948113"/>
            <a:ext cx="1600200" cy="1200150"/>
            <a:chOff x="2256" y="1152"/>
            <a:chExt cx="1008" cy="756"/>
          </a:xfrm>
        </p:grpSpPr>
        <p:sp>
          <p:nvSpPr>
            <p:cNvPr id="100420" name="Line 69"/>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1" name="Picture 70"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1"/>
          <p:cNvGrpSpPr>
            <a:grpSpLocks/>
          </p:cNvGrpSpPr>
          <p:nvPr/>
        </p:nvGrpSpPr>
        <p:grpSpPr bwMode="auto">
          <a:xfrm>
            <a:off x="3587750" y="2795588"/>
            <a:ext cx="1600200" cy="1200150"/>
            <a:chOff x="2256" y="1152"/>
            <a:chExt cx="1008" cy="756"/>
          </a:xfrm>
        </p:grpSpPr>
        <p:sp>
          <p:nvSpPr>
            <p:cNvPr id="100418" name="Line 72"/>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19" name="Picture 73"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97" name="Picture 7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6187" name="Picture 7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99" name="Oval 76"/>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0" name="Oval 77"/>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1" name="Oval 78"/>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2" name="Oval 79"/>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3" name="Oval 80"/>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3" name="Line 81"/>
          <p:cNvSpPr>
            <a:spLocks noChangeShapeType="1"/>
          </p:cNvSpPr>
          <p:nvPr/>
        </p:nvSpPr>
        <p:spPr bwMode="auto">
          <a:xfrm flipH="1">
            <a:off x="5584825" y="1347788"/>
            <a:ext cx="669925" cy="865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4" name="Line 82"/>
          <p:cNvSpPr>
            <a:spLocks noChangeShapeType="1"/>
          </p:cNvSpPr>
          <p:nvPr/>
        </p:nvSpPr>
        <p:spPr bwMode="auto">
          <a:xfrm flipH="1">
            <a:off x="5187950" y="2185988"/>
            <a:ext cx="390525"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5" name="Line 83"/>
          <p:cNvSpPr>
            <a:spLocks noChangeShapeType="1"/>
          </p:cNvSpPr>
          <p:nvPr/>
        </p:nvSpPr>
        <p:spPr bwMode="auto">
          <a:xfrm flipV="1">
            <a:off x="3282950" y="1347788"/>
            <a:ext cx="2971800" cy="1905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6" name="Oval 84"/>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7" name="Oval 85"/>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8" name="Line 86"/>
          <p:cNvSpPr>
            <a:spLocks noChangeShapeType="1"/>
          </p:cNvSpPr>
          <p:nvPr/>
        </p:nvSpPr>
        <p:spPr bwMode="auto">
          <a:xfrm flipV="1">
            <a:off x="3171825" y="1317625"/>
            <a:ext cx="3143250" cy="2003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9" name="Line 87"/>
          <p:cNvSpPr>
            <a:spLocks noChangeShapeType="1"/>
          </p:cNvSpPr>
          <p:nvPr/>
        </p:nvSpPr>
        <p:spPr bwMode="auto">
          <a:xfrm flipH="1">
            <a:off x="5589588"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0" name="Line 88"/>
          <p:cNvSpPr>
            <a:spLocks noChangeShapeType="1"/>
          </p:cNvSpPr>
          <p:nvPr/>
        </p:nvSpPr>
        <p:spPr bwMode="auto">
          <a:xfrm>
            <a:off x="5557838" y="2201863"/>
            <a:ext cx="252412"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1" name="Oval 89"/>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202" name="Line 90"/>
          <p:cNvSpPr>
            <a:spLocks noChangeShapeType="1"/>
          </p:cNvSpPr>
          <p:nvPr/>
        </p:nvSpPr>
        <p:spPr bwMode="auto">
          <a:xfrm flipV="1">
            <a:off x="3233738" y="1298575"/>
            <a:ext cx="3189287" cy="20145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3" name="Line 91"/>
          <p:cNvSpPr>
            <a:spLocks noChangeShapeType="1"/>
          </p:cNvSpPr>
          <p:nvPr/>
        </p:nvSpPr>
        <p:spPr bwMode="auto">
          <a:xfrm>
            <a:off x="6396038" y="1304925"/>
            <a:ext cx="25400" cy="180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4" name="Line 92"/>
          <p:cNvSpPr>
            <a:spLocks noChangeShapeType="1"/>
          </p:cNvSpPr>
          <p:nvPr/>
        </p:nvSpPr>
        <p:spPr bwMode="auto">
          <a:xfrm>
            <a:off x="6430963" y="3074988"/>
            <a:ext cx="12700" cy="895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416" name="Text Box 93"/>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0417" name="Text Box 94"/>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3895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6187"/>
                                        </p:tgtEl>
                                        <p:attrNameLst>
                                          <p:attrName>style.visibility</p:attrName>
                                        </p:attrNameLst>
                                      </p:cBhvr>
                                      <p:to>
                                        <p:strVal val="visible"/>
                                      </p:to>
                                    </p:set>
                                    <p:animEffect transition="in" filter="dissolve">
                                      <p:cBhvr>
                                        <p:cTn id="7" dur="500"/>
                                        <p:tgtEl>
                                          <p:spTgt spid="290618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6196"/>
                                        </p:tgtEl>
                                        <p:attrNameLst>
                                          <p:attrName>style.visibility</p:attrName>
                                        </p:attrNameLst>
                                      </p:cBhvr>
                                      <p:to>
                                        <p:strVal val="visible"/>
                                      </p:to>
                                    </p:set>
                                    <p:animEffect transition="in" filter="dissolve">
                                      <p:cBhvr>
                                        <p:cTn id="11" dur="500"/>
                                        <p:tgtEl>
                                          <p:spTgt spid="290619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6195"/>
                                        </p:tgtEl>
                                        <p:attrNameLst>
                                          <p:attrName>style.visibility</p:attrName>
                                        </p:attrNameLst>
                                      </p:cBhvr>
                                      <p:to>
                                        <p:strVal val="visible"/>
                                      </p:to>
                                    </p:set>
                                    <p:animEffect transition="in" filter="wipe(left)">
                                      <p:cBhvr>
                                        <p:cTn id="15" dur="500"/>
                                        <p:tgtEl>
                                          <p:spTgt spid="290619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6193"/>
                                        </p:tgtEl>
                                        <p:attrNameLst>
                                          <p:attrName>style.visibility</p:attrName>
                                        </p:attrNameLst>
                                      </p:cBhvr>
                                      <p:to>
                                        <p:strVal val="visible"/>
                                      </p:to>
                                    </p:set>
                                    <p:animEffect transition="in" filter="wipe(up)">
                                      <p:cBhvr>
                                        <p:cTn id="19" dur="500"/>
                                        <p:tgtEl>
                                          <p:spTgt spid="29061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6194"/>
                                        </p:tgtEl>
                                        <p:attrNameLst>
                                          <p:attrName>style.visibility</p:attrName>
                                        </p:attrNameLst>
                                      </p:cBhvr>
                                      <p:to>
                                        <p:strVal val="visible"/>
                                      </p:to>
                                    </p:set>
                                    <p:animEffect transition="in" filter="wipe(up)">
                                      <p:cBhvr>
                                        <p:cTn id="23" dur="500"/>
                                        <p:tgtEl>
                                          <p:spTgt spid="29061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619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61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61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6197"/>
                                        </p:tgtEl>
                                        <p:attrNameLst>
                                          <p:attrName>style.visibility</p:attrName>
                                        </p:attrNameLst>
                                      </p:cBhvr>
                                      <p:to>
                                        <p:strVal val="visible"/>
                                      </p:to>
                                    </p:set>
                                    <p:animEffect transition="in" filter="dissolve">
                                      <p:cBhvr>
                                        <p:cTn id="38" dur="500"/>
                                        <p:tgtEl>
                                          <p:spTgt spid="2906197"/>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6198"/>
                                        </p:tgtEl>
                                        <p:attrNameLst>
                                          <p:attrName>style.visibility</p:attrName>
                                        </p:attrNameLst>
                                      </p:cBhvr>
                                      <p:to>
                                        <p:strVal val="visible"/>
                                      </p:to>
                                    </p:set>
                                    <p:animEffect transition="in" filter="wipe(left)">
                                      <p:cBhvr>
                                        <p:cTn id="42" dur="500"/>
                                        <p:tgtEl>
                                          <p:spTgt spid="2906198"/>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6199"/>
                                        </p:tgtEl>
                                        <p:attrNameLst>
                                          <p:attrName>style.visibility</p:attrName>
                                        </p:attrNameLst>
                                      </p:cBhvr>
                                      <p:to>
                                        <p:strVal val="visible"/>
                                      </p:to>
                                    </p:set>
                                    <p:animEffect transition="in" filter="wipe(up)">
                                      <p:cBhvr>
                                        <p:cTn id="46" dur="500"/>
                                        <p:tgtEl>
                                          <p:spTgt spid="2906199"/>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6200"/>
                                        </p:tgtEl>
                                        <p:attrNameLst>
                                          <p:attrName>style.visibility</p:attrName>
                                        </p:attrNameLst>
                                      </p:cBhvr>
                                      <p:to>
                                        <p:strVal val="visible"/>
                                      </p:to>
                                    </p:set>
                                    <p:animEffect transition="in" filter="wipe(up)">
                                      <p:cBhvr>
                                        <p:cTn id="50" dur="500"/>
                                        <p:tgtEl>
                                          <p:spTgt spid="2906200"/>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619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619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6200"/>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6201"/>
                                        </p:tgtEl>
                                        <p:attrNameLst>
                                          <p:attrName>style.visibility</p:attrName>
                                        </p:attrNameLst>
                                      </p:cBhvr>
                                      <p:to>
                                        <p:strVal val="visible"/>
                                      </p:to>
                                    </p:set>
                                    <p:animEffect transition="in" filter="dissolve">
                                      <p:cBhvr>
                                        <p:cTn id="65" dur="500"/>
                                        <p:tgtEl>
                                          <p:spTgt spid="2906201"/>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6202"/>
                                        </p:tgtEl>
                                        <p:attrNameLst>
                                          <p:attrName>style.visibility</p:attrName>
                                        </p:attrNameLst>
                                      </p:cBhvr>
                                      <p:to>
                                        <p:strVal val="visible"/>
                                      </p:to>
                                    </p:set>
                                    <p:animEffect transition="in" filter="wipe(left)">
                                      <p:cBhvr>
                                        <p:cTn id="69" dur="500"/>
                                        <p:tgtEl>
                                          <p:spTgt spid="2906202"/>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6203"/>
                                        </p:tgtEl>
                                        <p:attrNameLst>
                                          <p:attrName>style.visibility</p:attrName>
                                        </p:attrNameLst>
                                      </p:cBhvr>
                                      <p:to>
                                        <p:strVal val="visible"/>
                                      </p:to>
                                    </p:set>
                                    <p:animEffect transition="in" filter="wipe(up)">
                                      <p:cBhvr>
                                        <p:cTn id="73" dur="500"/>
                                        <p:tgtEl>
                                          <p:spTgt spid="2906203"/>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6204"/>
                                        </p:tgtEl>
                                        <p:attrNameLst>
                                          <p:attrName>style.visibility</p:attrName>
                                        </p:attrNameLst>
                                      </p:cBhvr>
                                      <p:to>
                                        <p:strVal val="visible"/>
                                      </p:to>
                                    </p:set>
                                    <p:animEffect transition="in" filter="wipe(up)">
                                      <p:cBhvr>
                                        <p:cTn id="77" dur="500"/>
                                        <p:tgtEl>
                                          <p:spTgt spid="2906204"/>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620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620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6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6193" grpId="0" animBg="1"/>
      <p:bldP spid="2906193" grpId="1" animBg="1"/>
      <p:bldP spid="2906194" grpId="0" animBg="1"/>
      <p:bldP spid="2906194" grpId="1" animBg="1"/>
      <p:bldP spid="2906195" grpId="0" animBg="1"/>
      <p:bldP spid="2906195" grpId="1" animBg="1"/>
      <p:bldP spid="2906196" grpId="0" animBg="1"/>
      <p:bldP spid="2906197" grpId="0" animBg="1"/>
      <p:bldP spid="2906198" grpId="0" animBg="1"/>
      <p:bldP spid="2906198" grpId="1" animBg="1"/>
      <p:bldP spid="2906199" grpId="0" animBg="1"/>
      <p:bldP spid="2906199" grpId="1" animBg="1"/>
      <p:bldP spid="2906200" grpId="0" animBg="1"/>
      <p:bldP spid="2906200" grpId="1" animBg="1"/>
      <p:bldP spid="2906201" grpId="0" animBg="1"/>
      <p:bldP spid="2906202" grpId="0" animBg="1"/>
      <p:bldP spid="2906202" grpId="1" animBg="1"/>
      <p:bldP spid="2906203" grpId="0" animBg="1"/>
      <p:bldP spid="2906203" grpId="1" animBg="1"/>
      <p:bldP spid="2906204" grpId="0" animBg="1"/>
      <p:bldP spid="290620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1380"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1381"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1382" name="Group 4"/>
          <p:cNvGrpSpPr>
            <a:grpSpLocks/>
          </p:cNvGrpSpPr>
          <p:nvPr/>
        </p:nvGrpSpPr>
        <p:grpSpPr bwMode="auto">
          <a:xfrm>
            <a:off x="6486525" y="5083175"/>
            <a:ext cx="533400" cy="361950"/>
            <a:chOff x="3504" y="1728"/>
            <a:chExt cx="336" cy="228"/>
          </a:xfrm>
        </p:grpSpPr>
        <p:sp>
          <p:nvSpPr>
            <p:cNvPr id="101480"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81"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3" name="Group 7"/>
          <p:cNvGrpSpPr>
            <a:grpSpLocks/>
          </p:cNvGrpSpPr>
          <p:nvPr/>
        </p:nvGrpSpPr>
        <p:grpSpPr bwMode="auto">
          <a:xfrm>
            <a:off x="5876925" y="3940175"/>
            <a:ext cx="533400" cy="361950"/>
            <a:chOff x="3504" y="1728"/>
            <a:chExt cx="336" cy="228"/>
          </a:xfrm>
        </p:grpSpPr>
        <p:sp>
          <p:nvSpPr>
            <p:cNvPr id="101478"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9"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4" name="Group 10"/>
          <p:cNvGrpSpPr>
            <a:grpSpLocks/>
          </p:cNvGrpSpPr>
          <p:nvPr/>
        </p:nvGrpSpPr>
        <p:grpSpPr bwMode="auto">
          <a:xfrm>
            <a:off x="7096125" y="5083175"/>
            <a:ext cx="533400" cy="361950"/>
            <a:chOff x="3504" y="1728"/>
            <a:chExt cx="336" cy="228"/>
          </a:xfrm>
        </p:grpSpPr>
        <p:sp>
          <p:nvSpPr>
            <p:cNvPr id="101476"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7"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5" name="Group 13"/>
          <p:cNvGrpSpPr>
            <a:grpSpLocks/>
          </p:cNvGrpSpPr>
          <p:nvPr/>
        </p:nvGrpSpPr>
        <p:grpSpPr bwMode="auto">
          <a:xfrm>
            <a:off x="5572125" y="3711575"/>
            <a:ext cx="533400" cy="361950"/>
            <a:chOff x="3504" y="1728"/>
            <a:chExt cx="336" cy="228"/>
          </a:xfrm>
        </p:grpSpPr>
        <p:sp>
          <p:nvSpPr>
            <p:cNvPr id="101474"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5"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6" name="Group 16"/>
          <p:cNvGrpSpPr>
            <a:grpSpLocks/>
          </p:cNvGrpSpPr>
          <p:nvPr/>
        </p:nvGrpSpPr>
        <p:grpSpPr bwMode="auto">
          <a:xfrm>
            <a:off x="6810375" y="4813300"/>
            <a:ext cx="533400" cy="361950"/>
            <a:chOff x="3504" y="1728"/>
            <a:chExt cx="336" cy="228"/>
          </a:xfrm>
        </p:grpSpPr>
        <p:sp>
          <p:nvSpPr>
            <p:cNvPr id="101472"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3"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87"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8"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9"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0"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1"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2"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3"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4"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5"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6"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7"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8"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9"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0"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1"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2"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3"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4"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5"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6"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7"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8"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9"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0"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1"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1412"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13"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4"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5"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6"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7"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1418" name="Group 50"/>
          <p:cNvGrpSpPr>
            <a:grpSpLocks/>
          </p:cNvGrpSpPr>
          <p:nvPr/>
        </p:nvGrpSpPr>
        <p:grpSpPr bwMode="auto">
          <a:xfrm>
            <a:off x="4197350" y="3336925"/>
            <a:ext cx="1600200" cy="1200150"/>
            <a:chOff x="2256" y="1152"/>
            <a:chExt cx="1008" cy="756"/>
          </a:xfrm>
        </p:grpSpPr>
        <p:sp>
          <p:nvSpPr>
            <p:cNvPr id="101470"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1"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19" name="Group 53"/>
          <p:cNvGrpSpPr>
            <a:grpSpLocks/>
          </p:cNvGrpSpPr>
          <p:nvPr/>
        </p:nvGrpSpPr>
        <p:grpSpPr bwMode="auto">
          <a:xfrm>
            <a:off x="4818063" y="3948113"/>
            <a:ext cx="1600200" cy="1200150"/>
            <a:chOff x="2256" y="1152"/>
            <a:chExt cx="1008" cy="756"/>
          </a:xfrm>
        </p:grpSpPr>
        <p:sp>
          <p:nvSpPr>
            <p:cNvPr id="101468"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9"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20" name="Group 56"/>
          <p:cNvGrpSpPr>
            <a:grpSpLocks/>
          </p:cNvGrpSpPr>
          <p:nvPr/>
        </p:nvGrpSpPr>
        <p:grpSpPr bwMode="auto">
          <a:xfrm>
            <a:off x="3587750" y="2795588"/>
            <a:ext cx="1600200" cy="1200150"/>
            <a:chOff x="2256" y="1152"/>
            <a:chExt cx="1008" cy="756"/>
          </a:xfrm>
        </p:grpSpPr>
        <p:sp>
          <p:nvSpPr>
            <p:cNvPr id="101466"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7"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21"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22"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23"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4"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5"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6"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7"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8" name="Oval 69"/>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9" name="Oval 70"/>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0" name="Oval 74"/>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 name="Group 78"/>
          <p:cNvGrpSpPr>
            <a:grpSpLocks/>
          </p:cNvGrpSpPr>
          <p:nvPr/>
        </p:nvGrpSpPr>
        <p:grpSpPr bwMode="auto">
          <a:xfrm>
            <a:off x="4398963" y="4521200"/>
            <a:ext cx="2667000" cy="1885950"/>
            <a:chOff x="2544" y="2064"/>
            <a:chExt cx="1680" cy="1188"/>
          </a:xfrm>
        </p:grpSpPr>
        <p:sp>
          <p:nvSpPr>
            <p:cNvPr id="101464" name="Line 79"/>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5" name="Picture 80"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1"/>
          <p:cNvGrpSpPr>
            <a:grpSpLocks/>
          </p:cNvGrpSpPr>
          <p:nvPr/>
        </p:nvGrpSpPr>
        <p:grpSpPr bwMode="auto">
          <a:xfrm>
            <a:off x="4052888" y="4243388"/>
            <a:ext cx="2667000" cy="1885950"/>
            <a:chOff x="2544" y="2064"/>
            <a:chExt cx="1680" cy="1188"/>
          </a:xfrm>
        </p:grpSpPr>
        <p:sp>
          <p:nvSpPr>
            <p:cNvPr id="101462" name="Line 82"/>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3" name="Picture 83"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4"/>
          <p:cNvGrpSpPr>
            <a:grpSpLocks/>
          </p:cNvGrpSpPr>
          <p:nvPr/>
        </p:nvGrpSpPr>
        <p:grpSpPr bwMode="auto">
          <a:xfrm>
            <a:off x="3062288" y="4319588"/>
            <a:ext cx="1371600" cy="971550"/>
            <a:chOff x="1920" y="2112"/>
            <a:chExt cx="864" cy="612"/>
          </a:xfrm>
        </p:grpSpPr>
        <p:sp>
          <p:nvSpPr>
            <p:cNvPr id="101460" name="Line 85"/>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1" name="Picture 86"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34" name="Picture 87"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35" name="Picture 88"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7225" name="Picture 89"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37" name="Oval 90"/>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8" name="Oval 91"/>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9" name="Oval 92"/>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0" name="Oval 93"/>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1" name="Oval 94"/>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2" name="Oval 95"/>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3" name="Oval 96"/>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3" name="Line 97"/>
          <p:cNvSpPr>
            <a:spLocks noChangeShapeType="1"/>
          </p:cNvSpPr>
          <p:nvPr/>
        </p:nvSpPr>
        <p:spPr bwMode="auto">
          <a:xfrm flipH="1">
            <a:off x="5597525"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4" name="Line 98"/>
          <p:cNvSpPr>
            <a:spLocks noChangeShapeType="1"/>
          </p:cNvSpPr>
          <p:nvPr/>
        </p:nvSpPr>
        <p:spPr bwMode="auto">
          <a:xfrm>
            <a:off x="5565775" y="2201863"/>
            <a:ext cx="252413"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46" name="Oval 99"/>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6" name="Line 100"/>
          <p:cNvSpPr>
            <a:spLocks noChangeShapeType="1"/>
          </p:cNvSpPr>
          <p:nvPr/>
        </p:nvSpPr>
        <p:spPr bwMode="auto">
          <a:xfrm flipV="1">
            <a:off x="2147888" y="1347788"/>
            <a:ext cx="4119562" cy="25479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7" name="Oval 101"/>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8" name="Line 102"/>
          <p:cNvSpPr>
            <a:spLocks noChangeShapeType="1"/>
          </p:cNvSpPr>
          <p:nvPr/>
        </p:nvSpPr>
        <p:spPr bwMode="auto">
          <a:xfrm flipH="1">
            <a:off x="4394200" y="3332163"/>
            <a:ext cx="1414463"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9" name="Oval 103"/>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0" name="Line 104"/>
          <p:cNvSpPr>
            <a:spLocks noChangeShapeType="1"/>
          </p:cNvSpPr>
          <p:nvPr/>
        </p:nvSpPr>
        <p:spPr bwMode="auto">
          <a:xfrm flipV="1">
            <a:off x="2300288" y="1282700"/>
            <a:ext cx="4143375" cy="284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1" name="Line 105"/>
          <p:cNvSpPr>
            <a:spLocks noChangeShapeType="1"/>
          </p:cNvSpPr>
          <p:nvPr/>
        </p:nvSpPr>
        <p:spPr bwMode="auto">
          <a:xfrm flipH="1">
            <a:off x="6413500" y="1276350"/>
            <a:ext cx="6350" cy="1847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2" name="Line 106"/>
          <p:cNvSpPr>
            <a:spLocks noChangeShapeType="1"/>
          </p:cNvSpPr>
          <p:nvPr/>
        </p:nvSpPr>
        <p:spPr bwMode="auto">
          <a:xfrm>
            <a:off x="6426200" y="3062288"/>
            <a:ext cx="311150" cy="1193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3" name="Oval 107"/>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4" name="Line 108"/>
          <p:cNvSpPr>
            <a:spLocks noChangeShapeType="1"/>
          </p:cNvSpPr>
          <p:nvPr/>
        </p:nvSpPr>
        <p:spPr bwMode="auto">
          <a:xfrm flipV="1">
            <a:off x="2384425" y="1263650"/>
            <a:ext cx="4098925" cy="25939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5" name="Line 109"/>
          <p:cNvSpPr>
            <a:spLocks noChangeShapeType="1"/>
          </p:cNvSpPr>
          <p:nvPr/>
        </p:nvSpPr>
        <p:spPr bwMode="auto">
          <a:xfrm>
            <a:off x="6491288"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6" name="Line 110"/>
          <p:cNvSpPr>
            <a:spLocks noChangeShapeType="1"/>
          </p:cNvSpPr>
          <p:nvPr/>
        </p:nvSpPr>
        <p:spPr bwMode="auto">
          <a:xfrm flipH="1">
            <a:off x="7061200" y="3944938"/>
            <a:ext cx="328613"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58" name="Text Box 11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1459" name="Text Box 11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2367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7225"/>
                                        </p:tgtEl>
                                        <p:attrNameLst>
                                          <p:attrName>style.visibility</p:attrName>
                                        </p:attrNameLst>
                                      </p:cBhvr>
                                      <p:to>
                                        <p:strVal val="visible"/>
                                      </p:to>
                                    </p:set>
                                    <p:animEffect transition="in" filter="dissolve">
                                      <p:cBhvr>
                                        <p:cTn id="7" dur="500"/>
                                        <p:tgtEl>
                                          <p:spTgt spid="290722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7237"/>
                                        </p:tgtEl>
                                        <p:attrNameLst>
                                          <p:attrName>style.visibility</p:attrName>
                                        </p:attrNameLst>
                                      </p:cBhvr>
                                      <p:to>
                                        <p:strVal val="visible"/>
                                      </p:to>
                                    </p:set>
                                    <p:animEffect transition="in" filter="dissolve">
                                      <p:cBhvr>
                                        <p:cTn id="11" dur="500"/>
                                        <p:tgtEl>
                                          <p:spTgt spid="290723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7236"/>
                                        </p:tgtEl>
                                        <p:attrNameLst>
                                          <p:attrName>style.visibility</p:attrName>
                                        </p:attrNameLst>
                                      </p:cBhvr>
                                      <p:to>
                                        <p:strVal val="visible"/>
                                      </p:to>
                                    </p:set>
                                    <p:animEffect transition="in" filter="wipe(left)">
                                      <p:cBhvr>
                                        <p:cTn id="15" dur="500"/>
                                        <p:tgtEl>
                                          <p:spTgt spid="290723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7233"/>
                                        </p:tgtEl>
                                        <p:attrNameLst>
                                          <p:attrName>style.visibility</p:attrName>
                                        </p:attrNameLst>
                                      </p:cBhvr>
                                      <p:to>
                                        <p:strVal val="visible"/>
                                      </p:to>
                                    </p:set>
                                    <p:animEffect transition="in" filter="wipe(up)">
                                      <p:cBhvr>
                                        <p:cTn id="19" dur="500"/>
                                        <p:tgtEl>
                                          <p:spTgt spid="290723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7234"/>
                                        </p:tgtEl>
                                        <p:attrNameLst>
                                          <p:attrName>style.visibility</p:attrName>
                                        </p:attrNameLst>
                                      </p:cBhvr>
                                      <p:to>
                                        <p:strVal val="visible"/>
                                      </p:to>
                                    </p:set>
                                    <p:animEffect transition="in" filter="wipe(up)">
                                      <p:cBhvr>
                                        <p:cTn id="23" dur="500"/>
                                        <p:tgtEl>
                                          <p:spTgt spid="2907234"/>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07238"/>
                                        </p:tgtEl>
                                        <p:attrNameLst>
                                          <p:attrName>style.visibility</p:attrName>
                                        </p:attrNameLst>
                                      </p:cBhvr>
                                      <p:to>
                                        <p:strVal val="visible"/>
                                      </p:to>
                                    </p:set>
                                    <p:animEffect transition="in" filter="wipe(up)">
                                      <p:cBhvr>
                                        <p:cTn id="27" dur="500"/>
                                        <p:tgtEl>
                                          <p:spTgt spid="2907238"/>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nodeType="afterGroup">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29072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0723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0723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07233"/>
                                        </p:tgtEl>
                                        <p:attrNameLst>
                                          <p:attrName>style.visibility</p:attrName>
                                        </p:attrNameLst>
                                      </p:cBhvr>
                                      <p:to>
                                        <p:strVal val="hidden"/>
                                      </p:to>
                                    </p:set>
                                  </p:childTnLst>
                                </p:cTn>
                              </p:par>
                            </p:childTnLst>
                          </p:cTn>
                        </p:par>
                        <p:par>
                          <p:cTn id="41" fill="hold" nodeType="afterGroup">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2907239"/>
                                        </p:tgtEl>
                                        <p:attrNameLst>
                                          <p:attrName>style.visibility</p:attrName>
                                        </p:attrNameLst>
                                      </p:cBhvr>
                                      <p:to>
                                        <p:strVal val="visible"/>
                                      </p:to>
                                    </p:set>
                                    <p:animEffect transition="in" filter="dissolve">
                                      <p:cBhvr>
                                        <p:cTn id="44" dur="500"/>
                                        <p:tgtEl>
                                          <p:spTgt spid="2907239"/>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907240"/>
                                        </p:tgtEl>
                                        <p:attrNameLst>
                                          <p:attrName>style.visibility</p:attrName>
                                        </p:attrNameLst>
                                      </p:cBhvr>
                                      <p:to>
                                        <p:strVal val="visible"/>
                                      </p:to>
                                    </p:set>
                                    <p:animEffect transition="in" filter="wipe(left)">
                                      <p:cBhvr>
                                        <p:cTn id="48" dur="500"/>
                                        <p:tgtEl>
                                          <p:spTgt spid="2907240"/>
                                        </p:tgtEl>
                                      </p:cBhvr>
                                    </p:animEffect>
                                  </p:childTnLst>
                                </p:cTn>
                              </p:par>
                            </p:childTnLst>
                          </p:cTn>
                        </p:par>
                        <p:par>
                          <p:cTn id="49" fill="hold" nodeType="afterGroup">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2907241"/>
                                        </p:tgtEl>
                                        <p:attrNameLst>
                                          <p:attrName>style.visibility</p:attrName>
                                        </p:attrNameLst>
                                      </p:cBhvr>
                                      <p:to>
                                        <p:strVal val="visible"/>
                                      </p:to>
                                    </p:set>
                                    <p:animEffect transition="in" filter="wipe(up)">
                                      <p:cBhvr>
                                        <p:cTn id="52" dur="500"/>
                                        <p:tgtEl>
                                          <p:spTgt spid="2907241"/>
                                        </p:tgtEl>
                                      </p:cBhvr>
                                    </p:animEffect>
                                  </p:childTnLst>
                                </p:cTn>
                              </p:par>
                            </p:childTnLst>
                          </p:cTn>
                        </p:par>
                        <p:par>
                          <p:cTn id="53" fill="hold" nodeType="afterGroup">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2907242"/>
                                        </p:tgtEl>
                                        <p:attrNameLst>
                                          <p:attrName>style.visibility</p:attrName>
                                        </p:attrNameLst>
                                      </p:cBhvr>
                                      <p:to>
                                        <p:strVal val="visible"/>
                                      </p:to>
                                    </p:set>
                                    <p:animEffect transition="in" filter="wipe(up)">
                                      <p:cBhvr>
                                        <p:cTn id="56" dur="500"/>
                                        <p:tgtEl>
                                          <p:spTgt spid="2907242"/>
                                        </p:tgtEl>
                                      </p:cBhvr>
                                    </p:animEffect>
                                  </p:childTnLst>
                                </p:cTn>
                              </p:par>
                            </p:childTnLst>
                          </p:cTn>
                        </p:par>
                        <p:par>
                          <p:cTn id="57" fill="hold" nodeType="afterGroup">
                            <p:stCondLst>
                              <p:cond delay="5500"/>
                            </p:stCondLst>
                            <p:childTnLst>
                              <p:par>
                                <p:cTn id="58" presetID="22" presetClass="entr" presetSubtype="2"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500"/>
                                        <p:tgtEl>
                                          <p:spTgt spid="11"/>
                                        </p:tgtEl>
                                      </p:cBhvr>
                                    </p:animEffect>
                                  </p:childTnLst>
                                </p:cTn>
                              </p:par>
                            </p:childTnLst>
                          </p:cTn>
                        </p:par>
                        <p:par>
                          <p:cTn id="61" fill="hold" nodeType="afterGroup">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290724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724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7240"/>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7243"/>
                                        </p:tgtEl>
                                        <p:attrNameLst>
                                          <p:attrName>style.visibility</p:attrName>
                                        </p:attrNameLst>
                                      </p:cBhvr>
                                      <p:to>
                                        <p:strVal val="visible"/>
                                      </p:to>
                                    </p:set>
                                    <p:animEffect transition="in" filter="dissolve">
                                      <p:cBhvr>
                                        <p:cTn id="71" dur="500"/>
                                        <p:tgtEl>
                                          <p:spTgt spid="2907243"/>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7244"/>
                                        </p:tgtEl>
                                        <p:attrNameLst>
                                          <p:attrName>style.visibility</p:attrName>
                                        </p:attrNameLst>
                                      </p:cBhvr>
                                      <p:to>
                                        <p:strVal val="visible"/>
                                      </p:to>
                                    </p:set>
                                    <p:animEffect transition="in" filter="wipe(left)">
                                      <p:cBhvr>
                                        <p:cTn id="75" dur="500"/>
                                        <p:tgtEl>
                                          <p:spTgt spid="2907244"/>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7245"/>
                                        </p:tgtEl>
                                        <p:attrNameLst>
                                          <p:attrName>style.visibility</p:attrName>
                                        </p:attrNameLst>
                                      </p:cBhvr>
                                      <p:to>
                                        <p:strVal val="visible"/>
                                      </p:to>
                                    </p:set>
                                    <p:animEffect transition="in" filter="wipe(up)">
                                      <p:cBhvr>
                                        <p:cTn id="79" dur="500"/>
                                        <p:tgtEl>
                                          <p:spTgt spid="290724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7246"/>
                                        </p:tgtEl>
                                        <p:attrNameLst>
                                          <p:attrName>style.visibility</p:attrName>
                                        </p:attrNameLst>
                                      </p:cBhvr>
                                      <p:to>
                                        <p:strVal val="visible"/>
                                      </p:to>
                                    </p:set>
                                    <p:animEffect transition="in" filter="wipe(up)">
                                      <p:cBhvr>
                                        <p:cTn id="83" dur="500"/>
                                        <p:tgtEl>
                                          <p:spTgt spid="2907246"/>
                                        </p:tgtEl>
                                      </p:cBhvr>
                                    </p:animEffect>
                                  </p:childTnLst>
                                </p:cTn>
                              </p:par>
                            </p:childTnLst>
                          </p:cTn>
                        </p:par>
                        <p:par>
                          <p:cTn id="84" fill="hold" nodeType="afterGroup">
                            <p:stCondLst>
                              <p:cond delay="8000"/>
                            </p:stCondLst>
                            <p:childTnLst>
                              <p:par>
                                <p:cTn id="85" presetID="22" presetClass="entr" presetSubtype="2"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right)">
                                      <p:cBhvr>
                                        <p:cTn id="87" dur="500"/>
                                        <p:tgtEl>
                                          <p:spTgt spid="10"/>
                                        </p:tgtEl>
                                      </p:cBhvr>
                                    </p:animEffect>
                                  </p:childTnLst>
                                </p:cTn>
                              </p:par>
                            </p:childTnLst>
                          </p:cTn>
                        </p:par>
                        <p:par>
                          <p:cTn id="88" fill="hold" nodeType="afterGroup">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290724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90724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907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7233" grpId="0" animBg="1"/>
      <p:bldP spid="2907233" grpId="1" animBg="1"/>
      <p:bldP spid="2907234" grpId="0" animBg="1"/>
      <p:bldP spid="2907234" grpId="1" animBg="1"/>
      <p:bldP spid="2907236" grpId="0" animBg="1"/>
      <p:bldP spid="2907236" grpId="1" animBg="1"/>
      <p:bldP spid="2907237" grpId="0" animBg="1"/>
      <p:bldP spid="2907238" grpId="0" animBg="1"/>
      <p:bldP spid="2907238" grpId="1" animBg="1"/>
      <p:bldP spid="2907239" grpId="0" animBg="1"/>
      <p:bldP spid="2907240" grpId="0" animBg="1"/>
      <p:bldP spid="2907240" grpId="1" animBg="1"/>
      <p:bldP spid="2907241" grpId="0" animBg="1"/>
      <p:bldP spid="2907241" grpId="1" animBg="1"/>
      <p:bldP spid="2907242" grpId="0" animBg="1"/>
      <p:bldP spid="2907242" grpId="1" animBg="1"/>
      <p:bldP spid="2907243" grpId="0" animBg="1"/>
      <p:bldP spid="2907244" grpId="0" animBg="1"/>
      <p:bldP spid="2907244" grpId="1" animBg="1"/>
      <p:bldP spid="2907245" grpId="0" animBg="1"/>
      <p:bldP spid="2907245" grpId="1" animBg="1"/>
      <p:bldP spid="2907246" grpId="0" animBg="1"/>
      <p:bldP spid="290724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1EBC74B-4C79-40D0-807E-C179037F601C}" type="slidenum">
              <a:rPr lang="de-DE" sz="1400" smtClean="0">
                <a:solidFill>
                  <a:srgbClr val="000000"/>
                </a:solidFill>
                <a:latin typeface="Trebuchet MS" pitchFamily="34" charset="0"/>
              </a:rPr>
              <a:pPr algn="r" eaLnBrk="0" fontAlgn="base" hangingPunct="0">
                <a:spcBef>
                  <a:spcPct val="0"/>
                </a:spcBef>
                <a:spcAft>
                  <a:spcPct val="0"/>
                </a:spcAft>
              </a:pPr>
              <a:t>39</a:t>
            </a:fld>
            <a:endParaRPr lang="de-DE" sz="1400" smtClean="0">
              <a:solidFill>
                <a:srgbClr val="000000"/>
              </a:solidFill>
              <a:latin typeface="Trebuchet MS" pitchFamily="34" charset="0"/>
            </a:endParaRPr>
          </a:p>
        </p:txBody>
      </p:sp>
      <p:sp>
        <p:nvSpPr>
          <p:cNvPr id="102404"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2405"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2406"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2407" name="Group 4"/>
          <p:cNvGrpSpPr>
            <a:grpSpLocks/>
          </p:cNvGrpSpPr>
          <p:nvPr/>
        </p:nvGrpSpPr>
        <p:grpSpPr bwMode="auto">
          <a:xfrm>
            <a:off x="6486525" y="5083175"/>
            <a:ext cx="533400" cy="361950"/>
            <a:chOff x="3504" y="1728"/>
            <a:chExt cx="336" cy="228"/>
          </a:xfrm>
        </p:grpSpPr>
        <p:sp>
          <p:nvSpPr>
            <p:cNvPr id="102533"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4"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8" name="Group 7"/>
          <p:cNvGrpSpPr>
            <a:grpSpLocks/>
          </p:cNvGrpSpPr>
          <p:nvPr/>
        </p:nvGrpSpPr>
        <p:grpSpPr bwMode="auto">
          <a:xfrm>
            <a:off x="5876925" y="3940175"/>
            <a:ext cx="533400" cy="361950"/>
            <a:chOff x="3504" y="1728"/>
            <a:chExt cx="336" cy="228"/>
          </a:xfrm>
        </p:grpSpPr>
        <p:sp>
          <p:nvSpPr>
            <p:cNvPr id="102531"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2"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9" name="Group 10"/>
          <p:cNvGrpSpPr>
            <a:grpSpLocks/>
          </p:cNvGrpSpPr>
          <p:nvPr/>
        </p:nvGrpSpPr>
        <p:grpSpPr bwMode="auto">
          <a:xfrm>
            <a:off x="7096125" y="5083175"/>
            <a:ext cx="533400" cy="361950"/>
            <a:chOff x="3504" y="1728"/>
            <a:chExt cx="336" cy="228"/>
          </a:xfrm>
        </p:grpSpPr>
        <p:sp>
          <p:nvSpPr>
            <p:cNvPr id="102529"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0"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0" name="Group 13"/>
          <p:cNvGrpSpPr>
            <a:grpSpLocks/>
          </p:cNvGrpSpPr>
          <p:nvPr/>
        </p:nvGrpSpPr>
        <p:grpSpPr bwMode="auto">
          <a:xfrm>
            <a:off x="5572125" y="3711575"/>
            <a:ext cx="533400" cy="361950"/>
            <a:chOff x="3504" y="1728"/>
            <a:chExt cx="336" cy="228"/>
          </a:xfrm>
        </p:grpSpPr>
        <p:sp>
          <p:nvSpPr>
            <p:cNvPr id="102527"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8"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1" name="Group 16"/>
          <p:cNvGrpSpPr>
            <a:grpSpLocks/>
          </p:cNvGrpSpPr>
          <p:nvPr/>
        </p:nvGrpSpPr>
        <p:grpSpPr bwMode="auto">
          <a:xfrm>
            <a:off x="6810375" y="4813300"/>
            <a:ext cx="533400" cy="361950"/>
            <a:chOff x="3504" y="1728"/>
            <a:chExt cx="336" cy="228"/>
          </a:xfrm>
        </p:grpSpPr>
        <p:sp>
          <p:nvSpPr>
            <p:cNvPr id="102525"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6"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12"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3"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4"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5"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6"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7"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8"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9"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0"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1"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2"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3"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4"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5"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6"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7"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8"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9"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0"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1"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2"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3"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4"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5"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6"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37"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8"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9"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0"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1"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2"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43" name="Group 50"/>
          <p:cNvGrpSpPr>
            <a:grpSpLocks/>
          </p:cNvGrpSpPr>
          <p:nvPr/>
        </p:nvGrpSpPr>
        <p:grpSpPr bwMode="auto">
          <a:xfrm>
            <a:off x="4197350" y="3336925"/>
            <a:ext cx="1600200" cy="1200150"/>
            <a:chOff x="2256" y="1152"/>
            <a:chExt cx="1008" cy="756"/>
          </a:xfrm>
        </p:grpSpPr>
        <p:sp>
          <p:nvSpPr>
            <p:cNvPr id="102523"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4"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4" name="Group 53"/>
          <p:cNvGrpSpPr>
            <a:grpSpLocks/>
          </p:cNvGrpSpPr>
          <p:nvPr/>
        </p:nvGrpSpPr>
        <p:grpSpPr bwMode="auto">
          <a:xfrm>
            <a:off x="4818063" y="3948113"/>
            <a:ext cx="1600200" cy="1200150"/>
            <a:chOff x="2256" y="1152"/>
            <a:chExt cx="1008" cy="756"/>
          </a:xfrm>
        </p:grpSpPr>
        <p:sp>
          <p:nvSpPr>
            <p:cNvPr id="102521"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2"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5" name="Group 56"/>
          <p:cNvGrpSpPr>
            <a:grpSpLocks/>
          </p:cNvGrpSpPr>
          <p:nvPr/>
        </p:nvGrpSpPr>
        <p:grpSpPr bwMode="auto">
          <a:xfrm>
            <a:off x="3587750" y="2795588"/>
            <a:ext cx="1600200" cy="1200150"/>
            <a:chOff x="2256" y="1152"/>
            <a:chExt cx="1008" cy="756"/>
          </a:xfrm>
        </p:grpSpPr>
        <p:sp>
          <p:nvSpPr>
            <p:cNvPr id="102519"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0"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6"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7"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8"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9"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0"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1"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2"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3"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4"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5"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56" name="Group 69"/>
          <p:cNvGrpSpPr>
            <a:grpSpLocks/>
          </p:cNvGrpSpPr>
          <p:nvPr/>
        </p:nvGrpSpPr>
        <p:grpSpPr bwMode="auto">
          <a:xfrm>
            <a:off x="4398963" y="4521200"/>
            <a:ext cx="2667000" cy="1885950"/>
            <a:chOff x="2544" y="2064"/>
            <a:chExt cx="1680" cy="1188"/>
          </a:xfrm>
        </p:grpSpPr>
        <p:sp>
          <p:nvSpPr>
            <p:cNvPr id="102517"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8"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7" name="Group 72"/>
          <p:cNvGrpSpPr>
            <a:grpSpLocks/>
          </p:cNvGrpSpPr>
          <p:nvPr/>
        </p:nvGrpSpPr>
        <p:grpSpPr bwMode="auto">
          <a:xfrm>
            <a:off x="4052888" y="4243388"/>
            <a:ext cx="2667000" cy="1885950"/>
            <a:chOff x="2544" y="2064"/>
            <a:chExt cx="1680" cy="1188"/>
          </a:xfrm>
        </p:grpSpPr>
        <p:sp>
          <p:nvSpPr>
            <p:cNvPr id="102515"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6"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8" name="Group 75"/>
          <p:cNvGrpSpPr>
            <a:grpSpLocks/>
          </p:cNvGrpSpPr>
          <p:nvPr/>
        </p:nvGrpSpPr>
        <p:grpSpPr bwMode="auto">
          <a:xfrm>
            <a:off x="3062288" y="4319588"/>
            <a:ext cx="1371600" cy="971550"/>
            <a:chOff x="1920" y="2112"/>
            <a:chExt cx="864" cy="612"/>
          </a:xfrm>
        </p:grpSpPr>
        <p:sp>
          <p:nvSpPr>
            <p:cNvPr id="102513"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4"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59"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0"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1"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2"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3"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4"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5"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6"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7"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8"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9" name="Oval 90"/>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0" name="Oval 92"/>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1" name="Oval 94"/>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2" name="Oval 98"/>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73" name="Picture 10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4" name="Oval 10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5" name="Oval 10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6" name="Oval 10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106"/>
          <p:cNvGrpSpPr>
            <a:grpSpLocks/>
          </p:cNvGrpSpPr>
          <p:nvPr/>
        </p:nvGrpSpPr>
        <p:grpSpPr bwMode="auto">
          <a:xfrm>
            <a:off x="1612900" y="3881438"/>
            <a:ext cx="2114550" cy="1531937"/>
            <a:chOff x="1010" y="1836"/>
            <a:chExt cx="1332" cy="965"/>
          </a:xfrm>
        </p:grpSpPr>
        <p:sp>
          <p:nvSpPr>
            <p:cNvPr id="102511" name="Line 10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2" name="Picture 10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09"/>
          <p:cNvGrpSpPr>
            <a:grpSpLocks/>
          </p:cNvGrpSpPr>
          <p:nvPr/>
        </p:nvGrpSpPr>
        <p:grpSpPr bwMode="auto">
          <a:xfrm>
            <a:off x="3362325" y="6300788"/>
            <a:ext cx="1176338" cy="865187"/>
            <a:chOff x="1920" y="3187"/>
            <a:chExt cx="741" cy="545"/>
          </a:xfrm>
        </p:grpSpPr>
        <p:sp>
          <p:nvSpPr>
            <p:cNvPr id="102509" name="Line 11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0" name="Picture 11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2"/>
          <p:cNvGrpSpPr>
            <a:grpSpLocks/>
          </p:cNvGrpSpPr>
          <p:nvPr/>
        </p:nvGrpSpPr>
        <p:grpSpPr bwMode="auto">
          <a:xfrm>
            <a:off x="1838325" y="3024188"/>
            <a:ext cx="3657600" cy="2647950"/>
            <a:chOff x="1152" y="1296"/>
            <a:chExt cx="2304" cy="1668"/>
          </a:xfrm>
        </p:grpSpPr>
        <p:sp>
          <p:nvSpPr>
            <p:cNvPr id="102507" name="Line 11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08" name="Picture 11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80" name="Picture 11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1" name="Picture 11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77" name="Picture 11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3" name="Oval 11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4" name="Oval 11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5" name="Oval 12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6" name="Oval 12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7" name="Oval 12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8" name="Oval 12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9" name="Oval 12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5" name="Line 125"/>
          <p:cNvSpPr>
            <a:spLocks noChangeShapeType="1"/>
          </p:cNvSpPr>
          <p:nvPr/>
        </p:nvSpPr>
        <p:spPr bwMode="auto">
          <a:xfrm flipH="1">
            <a:off x="5592763"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6" name="Line 126"/>
          <p:cNvSpPr>
            <a:spLocks noChangeShapeType="1"/>
          </p:cNvSpPr>
          <p:nvPr/>
        </p:nvSpPr>
        <p:spPr bwMode="auto">
          <a:xfrm flipH="1">
            <a:off x="5194300" y="2166938"/>
            <a:ext cx="390525" cy="612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92" name="Oval 12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8" name="Line 128"/>
          <p:cNvSpPr>
            <a:spLocks noChangeShapeType="1"/>
          </p:cNvSpPr>
          <p:nvPr/>
        </p:nvSpPr>
        <p:spPr bwMode="auto">
          <a:xfrm flipV="1">
            <a:off x="1247775" y="1347788"/>
            <a:ext cx="5014913" cy="33194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9" name="Oval 12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0" name="Line 130"/>
          <p:cNvSpPr>
            <a:spLocks noChangeShapeType="1"/>
          </p:cNvSpPr>
          <p:nvPr/>
        </p:nvSpPr>
        <p:spPr bwMode="auto">
          <a:xfrm flipH="1">
            <a:off x="3779838" y="2798763"/>
            <a:ext cx="1414462"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1" name="Oval 13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2" name="Line 132"/>
          <p:cNvSpPr>
            <a:spLocks noChangeShapeType="1"/>
          </p:cNvSpPr>
          <p:nvPr/>
        </p:nvSpPr>
        <p:spPr bwMode="auto">
          <a:xfrm flipV="1">
            <a:off x="1047750" y="1366838"/>
            <a:ext cx="5241925" cy="3389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3" name="Line 133"/>
          <p:cNvSpPr>
            <a:spLocks noChangeShapeType="1"/>
          </p:cNvSpPr>
          <p:nvPr/>
        </p:nvSpPr>
        <p:spPr bwMode="auto">
          <a:xfrm flipH="1">
            <a:off x="5532438" y="1368425"/>
            <a:ext cx="735012" cy="889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4" name="Line 134"/>
          <p:cNvSpPr>
            <a:spLocks noChangeShapeType="1"/>
          </p:cNvSpPr>
          <p:nvPr/>
        </p:nvSpPr>
        <p:spPr bwMode="auto">
          <a:xfrm flipH="1">
            <a:off x="5532438" y="2205038"/>
            <a:ext cx="3175" cy="8699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5" name="Oval 13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6" name="Line 136"/>
          <p:cNvSpPr>
            <a:spLocks noChangeShapeType="1"/>
          </p:cNvSpPr>
          <p:nvPr/>
        </p:nvSpPr>
        <p:spPr bwMode="auto">
          <a:xfrm flipV="1">
            <a:off x="1084263" y="1263650"/>
            <a:ext cx="5394325" cy="3317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7" name="Line 137"/>
          <p:cNvSpPr>
            <a:spLocks noChangeShapeType="1"/>
          </p:cNvSpPr>
          <p:nvPr/>
        </p:nvSpPr>
        <p:spPr bwMode="auto">
          <a:xfrm>
            <a:off x="6486525"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8" name="Line 138"/>
          <p:cNvSpPr>
            <a:spLocks noChangeShapeType="1"/>
          </p:cNvSpPr>
          <p:nvPr/>
        </p:nvSpPr>
        <p:spPr bwMode="auto">
          <a:xfrm flipH="1">
            <a:off x="7056438" y="3944938"/>
            <a:ext cx="328612"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9" name="Line 139"/>
          <p:cNvSpPr>
            <a:spLocks noChangeShapeType="1"/>
          </p:cNvSpPr>
          <p:nvPr/>
        </p:nvSpPr>
        <p:spPr bwMode="auto">
          <a:xfrm flipH="1">
            <a:off x="4581525" y="4471988"/>
            <a:ext cx="2514600" cy="1839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505" name="Text Box 140"/>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2506" name="Text Box 141"/>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82959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8277"/>
                                        </p:tgtEl>
                                        <p:attrNameLst>
                                          <p:attrName>style.visibility</p:attrName>
                                        </p:attrNameLst>
                                      </p:cBhvr>
                                      <p:to>
                                        <p:strVal val="visible"/>
                                      </p:to>
                                    </p:set>
                                    <p:animEffect transition="in" filter="dissolve">
                                      <p:cBhvr>
                                        <p:cTn id="7" dur="500"/>
                                        <p:tgtEl>
                                          <p:spTgt spid="290827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8291"/>
                                        </p:tgtEl>
                                        <p:attrNameLst>
                                          <p:attrName>style.visibility</p:attrName>
                                        </p:attrNameLst>
                                      </p:cBhvr>
                                      <p:to>
                                        <p:strVal val="visible"/>
                                      </p:to>
                                    </p:set>
                                    <p:animEffect transition="in" filter="dissolve">
                                      <p:cBhvr>
                                        <p:cTn id="11" dur="500"/>
                                        <p:tgtEl>
                                          <p:spTgt spid="29082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8292"/>
                                        </p:tgtEl>
                                        <p:attrNameLst>
                                          <p:attrName>style.visibility</p:attrName>
                                        </p:attrNameLst>
                                      </p:cBhvr>
                                      <p:to>
                                        <p:strVal val="visible"/>
                                      </p:to>
                                    </p:set>
                                    <p:animEffect transition="in" filter="wipe(left)">
                                      <p:cBhvr>
                                        <p:cTn id="15" dur="500"/>
                                        <p:tgtEl>
                                          <p:spTgt spid="290829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8293"/>
                                        </p:tgtEl>
                                        <p:attrNameLst>
                                          <p:attrName>style.visibility</p:attrName>
                                        </p:attrNameLst>
                                      </p:cBhvr>
                                      <p:to>
                                        <p:strVal val="visible"/>
                                      </p:to>
                                    </p:set>
                                    <p:animEffect transition="in" filter="wipe(up)">
                                      <p:cBhvr>
                                        <p:cTn id="19" dur="500"/>
                                        <p:tgtEl>
                                          <p:spTgt spid="29082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8294"/>
                                        </p:tgtEl>
                                        <p:attrNameLst>
                                          <p:attrName>style.visibility</p:attrName>
                                        </p:attrNameLst>
                                      </p:cBhvr>
                                      <p:to>
                                        <p:strVal val="visible"/>
                                      </p:to>
                                    </p:set>
                                    <p:animEffect transition="in" filter="wipe(up)">
                                      <p:cBhvr>
                                        <p:cTn id="23" dur="500"/>
                                        <p:tgtEl>
                                          <p:spTgt spid="29082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829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82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82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8295"/>
                                        </p:tgtEl>
                                        <p:attrNameLst>
                                          <p:attrName>style.visibility</p:attrName>
                                        </p:attrNameLst>
                                      </p:cBhvr>
                                      <p:to>
                                        <p:strVal val="visible"/>
                                      </p:to>
                                    </p:set>
                                    <p:animEffect transition="in" filter="dissolve">
                                      <p:cBhvr>
                                        <p:cTn id="38" dur="500"/>
                                        <p:tgtEl>
                                          <p:spTgt spid="290829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8296"/>
                                        </p:tgtEl>
                                        <p:attrNameLst>
                                          <p:attrName>style.visibility</p:attrName>
                                        </p:attrNameLst>
                                      </p:cBhvr>
                                      <p:to>
                                        <p:strVal val="visible"/>
                                      </p:to>
                                    </p:set>
                                    <p:animEffect transition="in" filter="wipe(left)">
                                      <p:cBhvr>
                                        <p:cTn id="42" dur="500"/>
                                        <p:tgtEl>
                                          <p:spTgt spid="2908296"/>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8297"/>
                                        </p:tgtEl>
                                        <p:attrNameLst>
                                          <p:attrName>style.visibility</p:attrName>
                                        </p:attrNameLst>
                                      </p:cBhvr>
                                      <p:to>
                                        <p:strVal val="visible"/>
                                      </p:to>
                                    </p:set>
                                    <p:animEffect transition="in" filter="wipe(up)">
                                      <p:cBhvr>
                                        <p:cTn id="46" dur="500"/>
                                        <p:tgtEl>
                                          <p:spTgt spid="2908297"/>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8298"/>
                                        </p:tgtEl>
                                        <p:attrNameLst>
                                          <p:attrName>style.visibility</p:attrName>
                                        </p:attrNameLst>
                                      </p:cBhvr>
                                      <p:to>
                                        <p:strVal val="visible"/>
                                      </p:to>
                                    </p:set>
                                    <p:animEffect transition="in" filter="wipe(up)">
                                      <p:cBhvr>
                                        <p:cTn id="50" dur="500"/>
                                        <p:tgtEl>
                                          <p:spTgt spid="2908298"/>
                                        </p:tgtEl>
                                      </p:cBhvr>
                                    </p:animEffect>
                                  </p:childTnLst>
                                </p:cTn>
                              </p:par>
                            </p:childTnLst>
                          </p:cTn>
                        </p:par>
                        <p:par>
                          <p:cTn id="51" fill="hold" nodeType="afterGroup">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908299"/>
                                        </p:tgtEl>
                                        <p:attrNameLst>
                                          <p:attrName>style.visibility</p:attrName>
                                        </p:attrNameLst>
                                      </p:cBhvr>
                                      <p:to>
                                        <p:strVal val="visible"/>
                                      </p:to>
                                    </p:set>
                                    <p:animEffect transition="in" filter="wipe(up)">
                                      <p:cBhvr>
                                        <p:cTn id="54" dur="500"/>
                                        <p:tgtEl>
                                          <p:spTgt spid="2908299"/>
                                        </p:tgtEl>
                                      </p:cBhvr>
                                    </p:animEffect>
                                  </p:childTnLst>
                                </p:cTn>
                              </p:par>
                            </p:childTnLst>
                          </p:cTn>
                        </p:par>
                        <p:par>
                          <p:cTn id="55" fill="hold" nodeType="afterGroup">
                            <p:stCondLst>
                              <p:cond delay="5500"/>
                            </p:stCondLst>
                            <p:childTnLst>
                              <p:par>
                                <p:cTn id="56" presetID="22" presetClass="entr" presetSubtype="2"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par>
                          <p:cTn id="59" fill="hold" nodeType="afterGroup">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290829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908297"/>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829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8299"/>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8289"/>
                                        </p:tgtEl>
                                        <p:attrNameLst>
                                          <p:attrName>style.visibility</p:attrName>
                                        </p:attrNameLst>
                                      </p:cBhvr>
                                      <p:to>
                                        <p:strVal val="visible"/>
                                      </p:to>
                                    </p:set>
                                    <p:animEffect transition="in" filter="dissolve">
                                      <p:cBhvr>
                                        <p:cTn id="71" dur="500"/>
                                        <p:tgtEl>
                                          <p:spTgt spid="2908289"/>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8288"/>
                                        </p:tgtEl>
                                        <p:attrNameLst>
                                          <p:attrName>style.visibility</p:attrName>
                                        </p:attrNameLst>
                                      </p:cBhvr>
                                      <p:to>
                                        <p:strVal val="visible"/>
                                      </p:to>
                                    </p:set>
                                    <p:animEffect transition="in" filter="wipe(left)">
                                      <p:cBhvr>
                                        <p:cTn id="75" dur="500"/>
                                        <p:tgtEl>
                                          <p:spTgt spid="2908288"/>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8285"/>
                                        </p:tgtEl>
                                        <p:attrNameLst>
                                          <p:attrName>style.visibility</p:attrName>
                                        </p:attrNameLst>
                                      </p:cBhvr>
                                      <p:to>
                                        <p:strVal val="visible"/>
                                      </p:to>
                                    </p:set>
                                    <p:animEffect transition="in" filter="wipe(up)">
                                      <p:cBhvr>
                                        <p:cTn id="79" dur="500"/>
                                        <p:tgtEl>
                                          <p:spTgt spid="290828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8286"/>
                                        </p:tgtEl>
                                        <p:attrNameLst>
                                          <p:attrName>style.visibility</p:attrName>
                                        </p:attrNameLst>
                                      </p:cBhvr>
                                      <p:to>
                                        <p:strVal val="visible"/>
                                      </p:to>
                                    </p:set>
                                    <p:animEffect transition="in" filter="wipe(up)">
                                      <p:cBhvr>
                                        <p:cTn id="83" dur="500"/>
                                        <p:tgtEl>
                                          <p:spTgt spid="2908286"/>
                                        </p:tgtEl>
                                      </p:cBhvr>
                                    </p:animEffect>
                                  </p:childTnLst>
                                </p:cTn>
                              </p:par>
                            </p:childTnLst>
                          </p:cTn>
                        </p:par>
                        <p:par>
                          <p:cTn id="84" fill="hold" nodeType="afterGroup">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908290"/>
                                        </p:tgtEl>
                                        <p:attrNameLst>
                                          <p:attrName>style.visibility</p:attrName>
                                        </p:attrNameLst>
                                      </p:cBhvr>
                                      <p:to>
                                        <p:strVal val="visible"/>
                                      </p:to>
                                    </p:set>
                                    <p:animEffect transition="in" filter="wipe(up)">
                                      <p:cBhvr>
                                        <p:cTn id="87" dur="500"/>
                                        <p:tgtEl>
                                          <p:spTgt spid="2908290"/>
                                        </p:tgtEl>
                                      </p:cBhvr>
                                    </p:animEffect>
                                  </p:childTnLst>
                                </p:cTn>
                              </p:par>
                            </p:childTnLst>
                          </p:cTn>
                        </p:par>
                        <p:par>
                          <p:cTn id="88" fill="hold" nodeType="afterGroup">
                            <p:stCondLst>
                              <p:cond delay="850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nodeType="afterGroup">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290828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90828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90828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908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85" grpId="0" animBg="1"/>
      <p:bldP spid="2908285" grpId="1" animBg="1"/>
      <p:bldP spid="2908286" grpId="0" animBg="1"/>
      <p:bldP spid="2908286" grpId="1" animBg="1"/>
      <p:bldP spid="2908288" grpId="0" animBg="1"/>
      <p:bldP spid="2908288" grpId="1" animBg="1"/>
      <p:bldP spid="2908289" grpId="0" animBg="1"/>
      <p:bldP spid="2908290" grpId="0" animBg="1"/>
      <p:bldP spid="2908290" grpId="1" animBg="1"/>
      <p:bldP spid="2908291" grpId="0" animBg="1"/>
      <p:bldP spid="2908292" grpId="0" animBg="1"/>
      <p:bldP spid="2908292" grpId="1" animBg="1"/>
      <p:bldP spid="2908293" grpId="0" animBg="1"/>
      <p:bldP spid="2908293" grpId="1" animBg="1"/>
      <p:bldP spid="2908294" grpId="0" animBg="1"/>
      <p:bldP spid="2908294" grpId="1" animBg="1"/>
      <p:bldP spid="2908295" grpId="0" animBg="1"/>
      <p:bldP spid="2908296" grpId="0" animBg="1"/>
      <p:bldP spid="2908296" grpId="1" animBg="1"/>
      <p:bldP spid="2908297" grpId="0" animBg="1"/>
      <p:bldP spid="2908297" grpId="1" animBg="1"/>
      <p:bldP spid="2908298" grpId="0" animBg="1"/>
      <p:bldP spid="2908298" grpId="1" animBg="1"/>
      <p:bldP spid="2908299" grpId="0" animBg="1"/>
      <p:bldP spid="290829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1143000"/>
          </a:xfrm>
        </p:spPr>
        <p:txBody>
          <a:bodyPr/>
          <a:lstStyle/>
          <a:p>
            <a:r>
              <a:rPr lang="en-US" dirty="0" smtClean="0">
                <a:latin typeface="Arial" pitchFamily="34" charset="0"/>
                <a:cs typeface="Arial" pitchFamily="34" charset="0"/>
              </a:rPr>
              <a:t>Matching local features</a:t>
            </a:r>
          </a:p>
        </p:txBody>
      </p:sp>
      <p:pic>
        <p:nvPicPr>
          <p:cNvPr id="53251"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3252"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53256" name="TextBox 21"/>
          <p:cNvSpPr txBox="1">
            <a:spLocks noChangeArrowheads="1"/>
          </p:cNvSpPr>
          <p:nvPr/>
        </p:nvSpPr>
        <p:spPr bwMode="auto">
          <a:xfrm>
            <a:off x="685800" y="4754563"/>
            <a:ext cx="8001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In stereo case, may constrain by proximity if we make assumptions on max disparities.</a:t>
            </a:r>
          </a:p>
          <a:p>
            <a:pPr eaLnBrk="0" fontAlgn="base" hangingPunct="0">
              <a:spcBef>
                <a:spcPct val="0"/>
              </a:spcBef>
              <a:spcAft>
                <a:spcPts val="600"/>
              </a:spcAft>
            </a:pPr>
            <a:endParaRPr lang="en-US" sz="2400" smtClean="0">
              <a:solidFill>
                <a:srgbClr val="000000"/>
              </a:solidFill>
            </a:endParaRPr>
          </a:p>
        </p:txBody>
      </p:sp>
      <p:sp>
        <p:nvSpPr>
          <p:cNvPr id="5325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325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53259" name="Rectangle 16"/>
          <p:cNvSpPr>
            <a:spLocks noChangeArrowheads="1"/>
          </p:cNvSpPr>
          <p:nvPr/>
        </p:nvSpPr>
        <p:spPr bwMode="auto">
          <a:xfrm>
            <a:off x="5638800" y="2011363"/>
            <a:ext cx="1524000" cy="144780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12" name="TextBox 1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5125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smtClean="0"/>
          </a:p>
        </p:txBody>
      </p:sp>
      <p:sp>
        <p:nvSpPr>
          <p:cNvPr id="103427" name="Rectangle 3"/>
          <p:cNvSpPr>
            <a:spLocks noGrp="1" noChangeArrowheads="1"/>
          </p:cNvSpPr>
          <p:nvPr>
            <p:ph type="body" idx="1"/>
          </p:nvPr>
        </p:nvSpPr>
        <p:spPr/>
        <p:txBody>
          <a:bodyPr/>
          <a:lstStyle/>
          <a:p>
            <a:pPr eaLnBrk="1" hangingPunct="1">
              <a:buFontTx/>
              <a:buNone/>
            </a:pPr>
            <a:r>
              <a:rPr lang="en-US" sz="2800" smtClean="0">
                <a:latin typeface="Arial" pitchFamily="34" charset="0"/>
              </a:rPr>
              <a:t>What is the computational advantage of the hierarchical representation bag of words, vs. a flat vocabulary?</a:t>
            </a:r>
          </a:p>
        </p:txBody>
      </p:sp>
    </p:spTree>
    <p:extLst>
      <p:ext uri="{BB962C8B-B14F-4D97-AF65-F5344CB8AC3E}">
        <p14:creationId xmlns:p14="http://schemas.microsoft.com/office/powerpoint/2010/main" val="103941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4454" name="Rectangle 3"/>
          <p:cNvSpPr>
            <a:spLocks noGrp="1" noChangeArrowheads="1"/>
          </p:cNvSpPr>
          <p:nvPr>
            <p:ph type="body" idx="4294967295"/>
          </p:nvPr>
        </p:nvSpPr>
        <p:spPr/>
        <p:txBody>
          <a:bodyPr/>
          <a:lstStyle/>
          <a:p>
            <a:pPr eaLnBrk="1" hangingPunct="1"/>
            <a:r>
              <a:rPr lang="en-US" smtClean="0"/>
              <a:t>Recognition</a:t>
            </a:r>
          </a:p>
        </p:txBody>
      </p:sp>
      <p:grpSp>
        <p:nvGrpSpPr>
          <p:cNvPr id="104455" name="Group 4"/>
          <p:cNvGrpSpPr>
            <a:grpSpLocks/>
          </p:cNvGrpSpPr>
          <p:nvPr/>
        </p:nvGrpSpPr>
        <p:grpSpPr bwMode="auto">
          <a:xfrm>
            <a:off x="6486525" y="5083175"/>
            <a:ext cx="533400" cy="361950"/>
            <a:chOff x="3504" y="1728"/>
            <a:chExt cx="336" cy="228"/>
          </a:xfrm>
        </p:grpSpPr>
        <p:sp>
          <p:nvSpPr>
            <p:cNvPr id="104619"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20"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6" name="Group 7"/>
          <p:cNvGrpSpPr>
            <a:grpSpLocks/>
          </p:cNvGrpSpPr>
          <p:nvPr/>
        </p:nvGrpSpPr>
        <p:grpSpPr bwMode="auto">
          <a:xfrm>
            <a:off x="5876925" y="3940175"/>
            <a:ext cx="533400" cy="361950"/>
            <a:chOff x="3504" y="1728"/>
            <a:chExt cx="336" cy="228"/>
          </a:xfrm>
        </p:grpSpPr>
        <p:sp>
          <p:nvSpPr>
            <p:cNvPr id="104617"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8"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7" name="Group 10"/>
          <p:cNvGrpSpPr>
            <a:grpSpLocks/>
          </p:cNvGrpSpPr>
          <p:nvPr/>
        </p:nvGrpSpPr>
        <p:grpSpPr bwMode="auto">
          <a:xfrm>
            <a:off x="7096125" y="5083175"/>
            <a:ext cx="533400" cy="361950"/>
            <a:chOff x="3504" y="1728"/>
            <a:chExt cx="336" cy="228"/>
          </a:xfrm>
        </p:grpSpPr>
        <p:sp>
          <p:nvSpPr>
            <p:cNvPr id="104615"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6"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8" name="Group 13"/>
          <p:cNvGrpSpPr>
            <a:grpSpLocks/>
          </p:cNvGrpSpPr>
          <p:nvPr/>
        </p:nvGrpSpPr>
        <p:grpSpPr bwMode="auto">
          <a:xfrm>
            <a:off x="5572125" y="3711575"/>
            <a:ext cx="533400" cy="361950"/>
            <a:chOff x="3504" y="1728"/>
            <a:chExt cx="336" cy="228"/>
          </a:xfrm>
        </p:grpSpPr>
        <p:sp>
          <p:nvSpPr>
            <p:cNvPr id="104613"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4"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9" name="Group 16"/>
          <p:cNvGrpSpPr>
            <a:grpSpLocks/>
          </p:cNvGrpSpPr>
          <p:nvPr/>
        </p:nvGrpSpPr>
        <p:grpSpPr bwMode="auto">
          <a:xfrm>
            <a:off x="6810375" y="4813300"/>
            <a:ext cx="533400" cy="361950"/>
            <a:chOff x="3504" y="1728"/>
            <a:chExt cx="336" cy="228"/>
          </a:xfrm>
        </p:grpSpPr>
        <p:sp>
          <p:nvSpPr>
            <p:cNvPr id="104611"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2"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460"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1"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2"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3"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4"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5"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6"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7"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8"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9"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0"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1"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2"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3"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4"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5"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6"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7"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8"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9"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80"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1"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2"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3"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4"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485"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6"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7"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8"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9"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0"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491" name="Group 50"/>
          <p:cNvGrpSpPr>
            <a:grpSpLocks/>
          </p:cNvGrpSpPr>
          <p:nvPr/>
        </p:nvGrpSpPr>
        <p:grpSpPr bwMode="auto">
          <a:xfrm>
            <a:off x="4197350" y="3336925"/>
            <a:ext cx="1600200" cy="1200150"/>
            <a:chOff x="2256" y="1152"/>
            <a:chExt cx="1008" cy="756"/>
          </a:xfrm>
        </p:grpSpPr>
        <p:sp>
          <p:nvSpPr>
            <p:cNvPr id="104609"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0"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2" name="Group 53"/>
          <p:cNvGrpSpPr>
            <a:grpSpLocks/>
          </p:cNvGrpSpPr>
          <p:nvPr/>
        </p:nvGrpSpPr>
        <p:grpSpPr bwMode="auto">
          <a:xfrm>
            <a:off x="4818063" y="3948113"/>
            <a:ext cx="1600200" cy="1200150"/>
            <a:chOff x="2256" y="1152"/>
            <a:chExt cx="1008" cy="756"/>
          </a:xfrm>
        </p:grpSpPr>
        <p:sp>
          <p:nvSpPr>
            <p:cNvPr id="104607"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8"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3" name="Group 56"/>
          <p:cNvGrpSpPr>
            <a:grpSpLocks/>
          </p:cNvGrpSpPr>
          <p:nvPr/>
        </p:nvGrpSpPr>
        <p:grpSpPr bwMode="auto">
          <a:xfrm>
            <a:off x="3587750" y="2795588"/>
            <a:ext cx="1600200" cy="1200150"/>
            <a:chOff x="2256" y="1152"/>
            <a:chExt cx="1008" cy="756"/>
          </a:xfrm>
        </p:grpSpPr>
        <p:sp>
          <p:nvSpPr>
            <p:cNvPr id="104605"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6"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94"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5"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96"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7"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8"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9"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0"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1"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2"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3"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04" name="Group 69"/>
          <p:cNvGrpSpPr>
            <a:grpSpLocks/>
          </p:cNvGrpSpPr>
          <p:nvPr/>
        </p:nvGrpSpPr>
        <p:grpSpPr bwMode="auto">
          <a:xfrm>
            <a:off x="4398963" y="4521200"/>
            <a:ext cx="2667000" cy="1885950"/>
            <a:chOff x="2544" y="2064"/>
            <a:chExt cx="1680" cy="1188"/>
          </a:xfrm>
        </p:grpSpPr>
        <p:sp>
          <p:nvSpPr>
            <p:cNvPr id="104603"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4"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5" name="Group 72"/>
          <p:cNvGrpSpPr>
            <a:grpSpLocks/>
          </p:cNvGrpSpPr>
          <p:nvPr/>
        </p:nvGrpSpPr>
        <p:grpSpPr bwMode="auto">
          <a:xfrm>
            <a:off x="4052888" y="4243388"/>
            <a:ext cx="2667000" cy="1885950"/>
            <a:chOff x="2544" y="2064"/>
            <a:chExt cx="1680" cy="1188"/>
          </a:xfrm>
        </p:grpSpPr>
        <p:sp>
          <p:nvSpPr>
            <p:cNvPr id="104601"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2"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6" name="Group 75"/>
          <p:cNvGrpSpPr>
            <a:grpSpLocks/>
          </p:cNvGrpSpPr>
          <p:nvPr/>
        </p:nvGrpSpPr>
        <p:grpSpPr bwMode="auto">
          <a:xfrm>
            <a:off x="3062288" y="4319588"/>
            <a:ext cx="1371600" cy="971550"/>
            <a:chOff x="1920" y="2112"/>
            <a:chExt cx="864" cy="612"/>
          </a:xfrm>
        </p:grpSpPr>
        <p:sp>
          <p:nvSpPr>
            <p:cNvPr id="104599"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0"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07"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8"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9"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10"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1"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2"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3"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4"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5"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6"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7" name="Oval 88"/>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8" name="Oval 89"/>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9" name="Oval 90"/>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0" name="Oval 91"/>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21" name="Picture 9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2" name="Oval 9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3" name="Oval 9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4" name="Oval 9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25" name="Group 96"/>
          <p:cNvGrpSpPr>
            <a:grpSpLocks/>
          </p:cNvGrpSpPr>
          <p:nvPr/>
        </p:nvGrpSpPr>
        <p:grpSpPr bwMode="auto">
          <a:xfrm>
            <a:off x="1612900" y="3881438"/>
            <a:ext cx="2114550" cy="1531937"/>
            <a:chOff x="1010" y="1836"/>
            <a:chExt cx="1332" cy="965"/>
          </a:xfrm>
        </p:grpSpPr>
        <p:sp>
          <p:nvSpPr>
            <p:cNvPr id="104597" name="Line 9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8" name="Picture 9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6" name="Group 99"/>
          <p:cNvGrpSpPr>
            <a:grpSpLocks/>
          </p:cNvGrpSpPr>
          <p:nvPr/>
        </p:nvGrpSpPr>
        <p:grpSpPr bwMode="auto">
          <a:xfrm>
            <a:off x="3362325" y="6300788"/>
            <a:ext cx="1176338" cy="865187"/>
            <a:chOff x="1920" y="3187"/>
            <a:chExt cx="741" cy="545"/>
          </a:xfrm>
        </p:grpSpPr>
        <p:sp>
          <p:nvSpPr>
            <p:cNvPr id="104595" name="Line 10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6" name="Picture 10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7" name="Group 102"/>
          <p:cNvGrpSpPr>
            <a:grpSpLocks/>
          </p:cNvGrpSpPr>
          <p:nvPr/>
        </p:nvGrpSpPr>
        <p:grpSpPr bwMode="auto">
          <a:xfrm>
            <a:off x="1838325" y="3024188"/>
            <a:ext cx="3657600" cy="2647950"/>
            <a:chOff x="1152" y="1296"/>
            <a:chExt cx="2304" cy="1668"/>
          </a:xfrm>
        </p:grpSpPr>
        <p:sp>
          <p:nvSpPr>
            <p:cNvPr id="104593" name="Line 10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4" name="Picture 10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28" name="Picture 10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9" name="Picture 10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30" name="Picture 10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31" name="Oval 10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2" name="Oval 10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3" name="Oval 11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4" name="Oval 11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5" name="Oval 11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6" name="Oval 11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7" name="Oval 11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8" name="Oval 11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9" name="Oval 11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0" name="Oval 12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1" name="Oval 12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2" name="Picture 13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242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3" name="Oval 131"/>
          <p:cNvSpPr>
            <a:spLocks noChangeArrowheads="1"/>
          </p:cNvSpPr>
          <p:nvPr/>
        </p:nvSpPr>
        <p:spPr bwMode="auto">
          <a:xfrm>
            <a:off x="2066925" y="377666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4" name="Oval 132"/>
          <p:cNvSpPr>
            <a:spLocks noChangeArrowheads="1"/>
          </p:cNvSpPr>
          <p:nvPr/>
        </p:nvSpPr>
        <p:spPr bwMode="auto">
          <a:xfrm>
            <a:off x="2254250" y="399732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5" name="Oval 133"/>
          <p:cNvSpPr>
            <a:spLocks noChangeArrowheads="1"/>
          </p:cNvSpPr>
          <p:nvPr/>
        </p:nvSpPr>
        <p:spPr bwMode="auto">
          <a:xfrm>
            <a:off x="2295525" y="37004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6" name="Picture 13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526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7" name="Picture 13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384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8" name="Picture 136"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00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9" name="Oval 137"/>
          <p:cNvSpPr>
            <a:spLocks noChangeArrowheads="1"/>
          </p:cNvSpPr>
          <p:nvPr/>
        </p:nvSpPr>
        <p:spPr bwMode="auto">
          <a:xfrm>
            <a:off x="4200525" y="232886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0" name="Oval 138"/>
          <p:cNvSpPr>
            <a:spLocks noChangeArrowheads="1"/>
          </p:cNvSpPr>
          <p:nvPr/>
        </p:nvSpPr>
        <p:spPr bwMode="auto">
          <a:xfrm>
            <a:off x="4330700" y="22860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1" name="Oval 139"/>
          <p:cNvSpPr>
            <a:spLocks noChangeArrowheads="1"/>
          </p:cNvSpPr>
          <p:nvPr/>
        </p:nvSpPr>
        <p:spPr bwMode="auto">
          <a:xfrm>
            <a:off x="3919538" y="26003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2" name="Oval 140"/>
          <p:cNvSpPr>
            <a:spLocks noChangeArrowheads="1"/>
          </p:cNvSpPr>
          <p:nvPr/>
        </p:nvSpPr>
        <p:spPr bwMode="auto">
          <a:xfrm>
            <a:off x="4117975" y="27527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3" name="Oval 141"/>
          <p:cNvSpPr>
            <a:spLocks noChangeArrowheads="1"/>
          </p:cNvSpPr>
          <p:nvPr/>
        </p:nvSpPr>
        <p:spPr bwMode="auto">
          <a:xfrm>
            <a:off x="3968750" y="2535238"/>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4" name="Oval 142"/>
          <p:cNvSpPr>
            <a:spLocks noChangeArrowheads="1"/>
          </p:cNvSpPr>
          <p:nvPr/>
        </p:nvSpPr>
        <p:spPr bwMode="auto">
          <a:xfrm>
            <a:off x="3209925" y="3167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5" name="Oval 143"/>
          <p:cNvSpPr>
            <a:spLocks noChangeArrowheads="1"/>
          </p:cNvSpPr>
          <p:nvPr/>
        </p:nvSpPr>
        <p:spPr bwMode="auto">
          <a:xfrm>
            <a:off x="3125788" y="319881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6" name="Oval 144"/>
          <p:cNvSpPr>
            <a:spLocks noChangeArrowheads="1"/>
          </p:cNvSpPr>
          <p:nvPr/>
        </p:nvSpPr>
        <p:spPr bwMode="auto">
          <a:xfrm>
            <a:off x="3094038" y="3098800"/>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7" name="Oval 145"/>
          <p:cNvSpPr>
            <a:spLocks noChangeArrowheads="1"/>
          </p:cNvSpPr>
          <p:nvPr/>
        </p:nvSpPr>
        <p:spPr bwMode="auto">
          <a:xfrm>
            <a:off x="1200150" y="45100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8" name="Oval 146"/>
          <p:cNvSpPr>
            <a:spLocks noChangeArrowheads="1"/>
          </p:cNvSpPr>
          <p:nvPr/>
        </p:nvSpPr>
        <p:spPr bwMode="auto">
          <a:xfrm>
            <a:off x="1016000" y="462597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9" name="Oval 147"/>
          <p:cNvSpPr>
            <a:spLocks noChangeArrowheads="1"/>
          </p:cNvSpPr>
          <p:nvPr/>
        </p:nvSpPr>
        <p:spPr bwMode="auto">
          <a:xfrm>
            <a:off x="1038225" y="44243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2909332" name="Picture 148" descr="109_09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2325" y="1109663"/>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9333" name="Oval 149"/>
          <p:cNvSpPr>
            <a:spLocks noChangeArrowheads="1"/>
          </p:cNvSpPr>
          <p:nvPr/>
        </p:nvSpPr>
        <p:spPr bwMode="auto">
          <a:xfrm>
            <a:off x="80867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4" name="Oval 150"/>
          <p:cNvSpPr>
            <a:spLocks noChangeArrowheads="1"/>
          </p:cNvSpPr>
          <p:nvPr/>
        </p:nvSpPr>
        <p:spPr bwMode="auto">
          <a:xfrm>
            <a:off x="7400925" y="1262063"/>
            <a:ext cx="1447800" cy="1066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5" name="Oval 151"/>
          <p:cNvSpPr>
            <a:spLocks noChangeArrowheads="1"/>
          </p:cNvSpPr>
          <p:nvPr/>
        </p:nvSpPr>
        <p:spPr bwMode="auto">
          <a:xfrm>
            <a:off x="74009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6" name="Line 152"/>
          <p:cNvSpPr>
            <a:spLocks noChangeShapeType="1"/>
          </p:cNvSpPr>
          <p:nvPr/>
        </p:nvSpPr>
        <p:spPr bwMode="auto">
          <a:xfrm flipH="1" flipV="1">
            <a:off x="6284913" y="1270000"/>
            <a:ext cx="2149475" cy="5365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7" name="Line 153"/>
          <p:cNvSpPr>
            <a:spLocks noChangeShapeType="1"/>
          </p:cNvSpPr>
          <p:nvPr/>
        </p:nvSpPr>
        <p:spPr bwMode="auto">
          <a:xfrm flipH="1">
            <a:off x="5576888" y="1258888"/>
            <a:ext cx="754062"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8" name="Line 154"/>
          <p:cNvSpPr>
            <a:spLocks noChangeShapeType="1"/>
          </p:cNvSpPr>
          <p:nvPr/>
        </p:nvSpPr>
        <p:spPr bwMode="auto">
          <a:xfrm>
            <a:off x="5568950" y="2166938"/>
            <a:ext cx="239713" cy="11287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9" name="Line 155"/>
          <p:cNvSpPr>
            <a:spLocks noChangeShapeType="1"/>
          </p:cNvSpPr>
          <p:nvPr/>
        </p:nvSpPr>
        <p:spPr bwMode="auto">
          <a:xfrm flipH="1">
            <a:off x="3228975" y="3302000"/>
            <a:ext cx="2606675" cy="1895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0" name="Line 156"/>
          <p:cNvSpPr>
            <a:spLocks noChangeShapeType="1"/>
          </p:cNvSpPr>
          <p:nvPr/>
        </p:nvSpPr>
        <p:spPr bwMode="auto">
          <a:xfrm flipH="1" flipV="1">
            <a:off x="2295525" y="3852863"/>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1" name="Line 157"/>
          <p:cNvSpPr>
            <a:spLocks noChangeShapeType="1"/>
          </p:cNvSpPr>
          <p:nvPr/>
        </p:nvSpPr>
        <p:spPr bwMode="auto">
          <a:xfrm flipH="1" flipV="1">
            <a:off x="3327400" y="3068638"/>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2" name="Rectangle 158"/>
          <p:cNvSpPr>
            <a:spLocks noChangeArrowheads="1"/>
          </p:cNvSpPr>
          <p:nvPr/>
        </p:nvSpPr>
        <p:spPr bwMode="auto">
          <a:xfrm>
            <a:off x="2066925" y="3090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3" name="Rectangle 159"/>
          <p:cNvSpPr>
            <a:spLocks noChangeArrowheads="1"/>
          </p:cNvSpPr>
          <p:nvPr/>
        </p:nvSpPr>
        <p:spPr bwMode="auto">
          <a:xfrm>
            <a:off x="3057525" y="24050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4" name="Line 160"/>
          <p:cNvSpPr>
            <a:spLocks noChangeShapeType="1"/>
          </p:cNvSpPr>
          <p:nvPr/>
        </p:nvSpPr>
        <p:spPr bwMode="auto">
          <a:xfrm flipH="1" flipV="1">
            <a:off x="6356350" y="1376363"/>
            <a:ext cx="1349375" cy="419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5" name="Line 161"/>
          <p:cNvSpPr>
            <a:spLocks noChangeShapeType="1"/>
          </p:cNvSpPr>
          <p:nvPr/>
        </p:nvSpPr>
        <p:spPr bwMode="auto">
          <a:xfrm>
            <a:off x="6410325" y="1414463"/>
            <a:ext cx="23813" cy="1611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6" name="Line 162"/>
          <p:cNvSpPr>
            <a:spLocks noChangeShapeType="1"/>
          </p:cNvSpPr>
          <p:nvPr/>
        </p:nvSpPr>
        <p:spPr bwMode="auto">
          <a:xfrm>
            <a:off x="6435725" y="3006725"/>
            <a:ext cx="11113" cy="949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7" name="Line 163"/>
          <p:cNvSpPr>
            <a:spLocks noChangeShapeType="1"/>
          </p:cNvSpPr>
          <p:nvPr/>
        </p:nvSpPr>
        <p:spPr bwMode="auto">
          <a:xfrm flipH="1">
            <a:off x="4941888" y="3935413"/>
            <a:ext cx="1485900" cy="10747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8" name="Line 164"/>
          <p:cNvSpPr>
            <a:spLocks noChangeShapeType="1"/>
          </p:cNvSpPr>
          <p:nvPr/>
        </p:nvSpPr>
        <p:spPr bwMode="auto">
          <a:xfrm flipH="1" flipV="1">
            <a:off x="3232150" y="3140075"/>
            <a:ext cx="1736725" cy="18272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9" name="Line 165"/>
          <p:cNvSpPr>
            <a:spLocks noChangeShapeType="1"/>
          </p:cNvSpPr>
          <p:nvPr/>
        </p:nvSpPr>
        <p:spPr bwMode="auto">
          <a:xfrm flipH="1" flipV="1">
            <a:off x="4376738" y="2519363"/>
            <a:ext cx="1668462" cy="16557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0" name="Rectangle 166"/>
          <p:cNvSpPr>
            <a:spLocks noChangeArrowheads="1"/>
          </p:cNvSpPr>
          <p:nvPr/>
        </p:nvSpPr>
        <p:spPr bwMode="auto">
          <a:xfrm>
            <a:off x="3057525" y="1947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1" name="Rectangle 167"/>
          <p:cNvSpPr>
            <a:spLocks noChangeArrowheads="1"/>
          </p:cNvSpPr>
          <p:nvPr/>
        </p:nvSpPr>
        <p:spPr bwMode="auto">
          <a:xfrm>
            <a:off x="4124325" y="17192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2" name="Line 168"/>
          <p:cNvSpPr>
            <a:spLocks noChangeShapeType="1"/>
          </p:cNvSpPr>
          <p:nvPr/>
        </p:nvSpPr>
        <p:spPr bwMode="auto">
          <a:xfrm flipH="1" flipV="1">
            <a:off x="6334125" y="1262063"/>
            <a:ext cx="18288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3" name="Line 169"/>
          <p:cNvSpPr>
            <a:spLocks noChangeShapeType="1"/>
          </p:cNvSpPr>
          <p:nvPr/>
        </p:nvSpPr>
        <p:spPr bwMode="auto">
          <a:xfrm flipH="1">
            <a:off x="5572125" y="1262063"/>
            <a:ext cx="754063"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4" name="Line 170"/>
          <p:cNvSpPr>
            <a:spLocks noChangeShapeType="1"/>
          </p:cNvSpPr>
          <p:nvPr/>
        </p:nvSpPr>
        <p:spPr bwMode="auto">
          <a:xfrm flipH="1">
            <a:off x="5202238" y="2176463"/>
            <a:ext cx="369887" cy="555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5" name="Line 171"/>
          <p:cNvSpPr>
            <a:spLocks noChangeShapeType="1"/>
          </p:cNvSpPr>
          <p:nvPr/>
        </p:nvSpPr>
        <p:spPr bwMode="auto">
          <a:xfrm flipH="1">
            <a:off x="1790700" y="2768600"/>
            <a:ext cx="3419475" cy="248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6" name="Line 172"/>
          <p:cNvSpPr>
            <a:spLocks noChangeShapeType="1"/>
          </p:cNvSpPr>
          <p:nvPr/>
        </p:nvSpPr>
        <p:spPr bwMode="auto">
          <a:xfrm flipH="1" flipV="1">
            <a:off x="1247775" y="4530725"/>
            <a:ext cx="568325" cy="7016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7" name="Line 173"/>
          <p:cNvSpPr>
            <a:spLocks noChangeShapeType="1"/>
          </p:cNvSpPr>
          <p:nvPr/>
        </p:nvSpPr>
        <p:spPr bwMode="auto">
          <a:xfrm flipH="1" flipV="1">
            <a:off x="3254375" y="3144838"/>
            <a:ext cx="514350" cy="6556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8" name="Rectangle 174"/>
          <p:cNvSpPr>
            <a:spLocks noChangeArrowheads="1"/>
          </p:cNvSpPr>
          <p:nvPr/>
        </p:nvSpPr>
        <p:spPr bwMode="auto">
          <a:xfrm>
            <a:off x="1076325" y="3776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9" name="Rectangle 175"/>
          <p:cNvSpPr>
            <a:spLocks noChangeArrowheads="1"/>
          </p:cNvSpPr>
          <p:nvPr/>
        </p:nvSpPr>
        <p:spPr bwMode="auto">
          <a:xfrm>
            <a:off x="3057525" y="1490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60" name="Oval 176"/>
          <p:cNvSpPr>
            <a:spLocks noChangeArrowheads="1"/>
          </p:cNvSpPr>
          <p:nvPr/>
        </p:nvSpPr>
        <p:spPr bwMode="auto">
          <a:xfrm>
            <a:off x="2752725" y="1338263"/>
            <a:ext cx="838200" cy="1676400"/>
          </a:xfrm>
          <a:prstGeom prst="ellipse">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89" name="Text Box 177"/>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4590" name="Text Box 178"/>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
        <p:nvSpPr>
          <p:cNvPr id="2909363" name="Text Box 179"/>
          <p:cNvSpPr txBox="1">
            <a:spLocks noChangeArrowheads="1"/>
          </p:cNvSpPr>
          <p:nvPr/>
        </p:nvSpPr>
        <p:spPr bwMode="auto">
          <a:xfrm>
            <a:off x="684213" y="2133600"/>
            <a:ext cx="1487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000" smtClean="0">
                <a:solidFill>
                  <a:srgbClr val="00FF00"/>
                </a:solidFill>
                <a:latin typeface="Trebuchet MS" pitchFamily="34" charset="0"/>
              </a:rPr>
              <a:t>RANSAC</a:t>
            </a:r>
            <a:br>
              <a:rPr lang="en-US" sz="2000" smtClean="0">
                <a:solidFill>
                  <a:srgbClr val="00FF00"/>
                </a:solidFill>
                <a:latin typeface="Trebuchet MS" pitchFamily="34" charset="0"/>
              </a:rPr>
            </a:br>
            <a:r>
              <a:rPr lang="en-US" sz="2000" smtClean="0">
                <a:solidFill>
                  <a:srgbClr val="00FF00"/>
                </a:solidFill>
                <a:latin typeface="Trebuchet MS" pitchFamily="34" charset="0"/>
              </a:rPr>
              <a:t>verification</a:t>
            </a:r>
          </a:p>
        </p:txBody>
      </p:sp>
      <p:sp>
        <p:nvSpPr>
          <p:cNvPr id="2909364" name="Line 180"/>
          <p:cNvSpPr>
            <a:spLocks noChangeShapeType="1"/>
          </p:cNvSpPr>
          <p:nvPr/>
        </p:nvSpPr>
        <p:spPr bwMode="auto">
          <a:xfrm flipH="1">
            <a:off x="1908175" y="2168525"/>
            <a:ext cx="827088" cy="252413"/>
          </a:xfrm>
          <a:prstGeom prst="line">
            <a:avLst/>
          </a:prstGeom>
          <a:noFill/>
          <a:ln w="50800" cap="sq">
            <a:solidFill>
              <a:srgbClr val="00FF00"/>
            </a:solidFill>
            <a:round/>
            <a:headEnd type="none" w="sm" len="sm"/>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Tree>
    <p:extLst>
      <p:ext uri="{BB962C8B-B14F-4D97-AF65-F5344CB8AC3E}">
        <p14:creationId xmlns:p14="http://schemas.microsoft.com/office/powerpoint/2010/main" val="147432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9332"/>
                                        </p:tgtEl>
                                        <p:attrNameLst>
                                          <p:attrName>style.visibility</p:attrName>
                                        </p:attrNameLst>
                                      </p:cBhvr>
                                      <p:to>
                                        <p:strVal val="visible"/>
                                      </p:to>
                                    </p:set>
                                    <p:animEffect transition="in" filter="dissolve">
                                      <p:cBhvr>
                                        <p:cTn id="7" dur="500"/>
                                        <p:tgtEl>
                                          <p:spTgt spid="29093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9333"/>
                                        </p:tgtEl>
                                        <p:attrNameLst>
                                          <p:attrName>style.visibility</p:attrName>
                                        </p:attrNameLst>
                                      </p:cBhvr>
                                      <p:to>
                                        <p:strVal val="visible"/>
                                      </p:to>
                                    </p:set>
                                    <p:animEffect transition="in" filter="dissolve">
                                      <p:cBhvr>
                                        <p:cTn id="11" dur="500"/>
                                        <p:tgtEl>
                                          <p:spTgt spid="2909333"/>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09336"/>
                                        </p:tgtEl>
                                        <p:attrNameLst>
                                          <p:attrName>style.visibility</p:attrName>
                                        </p:attrNameLst>
                                      </p:cBhvr>
                                      <p:to>
                                        <p:strVal val="visible"/>
                                      </p:to>
                                    </p:set>
                                    <p:animEffect transition="in" filter="wipe(right)">
                                      <p:cBhvr>
                                        <p:cTn id="15" dur="500"/>
                                        <p:tgtEl>
                                          <p:spTgt spid="2909336"/>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909337"/>
                                        </p:tgtEl>
                                        <p:attrNameLst>
                                          <p:attrName>style.visibility</p:attrName>
                                        </p:attrNameLst>
                                      </p:cBhvr>
                                      <p:to>
                                        <p:strVal val="visible"/>
                                      </p:to>
                                    </p:set>
                                    <p:animEffect transition="in" filter="wipe(right)">
                                      <p:cBhvr>
                                        <p:cTn id="19" dur="500"/>
                                        <p:tgtEl>
                                          <p:spTgt spid="2909337"/>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9338"/>
                                        </p:tgtEl>
                                        <p:attrNameLst>
                                          <p:attrName>style.visibility</p:attrName>
                                        </p:attrNameLst>
                                      </p:cBhvr>
                                      <p:to>
                                        <p:strVal val="visible"/>
                                      </p:to>
                                    </p:set>
                                    <p:animEffect transition="in" filter="wipe(up)">
                                      <p:cBhvr>
                                        <p:cTn id="23" dur="500"/>
                                        <p:tgtEl>
                                          <p:spTgt spid="2909338"/>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909339"/>
                                        </p:tgtEl>
                                        <p:attrNameLst>
                                          <p:attrName>style.visibility</p:attrName>
                                        </p:attrNameLst>
                                      </p:cBhvr>
                                      <p:to>
                                        <p:strVal val="visible"/>
                                      </p:to>
                                    </p:set>
                                    <p:animEffect transition="in" filter="wipe(right)">
                                      <p:cBhvr>
                                        <p:cTn id="27" dur="500"/>
                                        <p:tgtEl>
                                          <p:spTgt spid="290933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09340"/>
                                        </p:tgtEl>
                                        <p:attrNameLst>
                                          <p:attrName>style.visibility</p:attrName>
                                        </p:attrNameLst>
                                      </p:cBhvr>
                                      <p:to>
                                        <p:strVal val="visible"/>
                                      </p:to>
                                    </p:set>
                                    <p:animEffect transition="in" filter="wipe(right)">
                                      <p:cBhvr>
                                        <p:cTn id="31" dur="500"/>
                                        <p:tgtEl>
                                          <p:spTgt spid="290934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909341"/>
                                        </p:tgtEl>
                                        <p:attrNameLst>
                                          <p:attrName>style.visibility</p:attrName>
                                        </p:attrNameLst>
                                      </p:cBhvr>
                                      <p:to>
                                        <p:strVal val="visible"/>
                                      </p:to>
                                    </p:set>
                                    <p:animEffect transition="in" filter="wipe(right)">
                                      <p:cBhvr>
                                        <p:cTn id="34" dur="500"/>
                                        <p:tgtEl>
                                          <p:spTgt spid="2909341"/>
                                        </p:tgtEl>
                                      </p:cBhvr>
                                    </p:animEffect>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909342"/>
                                        </p:tgtEl>
                                        <p:attrNameLst>
                                          <p:attrName>style.visibility</p:attrName>
                                        </p:attrNameLst>
                                      </p:cBhvr>
                                      <p:to>
                                        <p:strVal val="visible"/>
                                      </p:to>
                                    </p:set>
                                    <p:animEffect transition="in" filter="wipe(down)">
                                      <p:cBhvr>
                                        <p:cTn id="38" dur="500"/>
                                        <p:tgtEl>
                                          <p:spTgt spid="29093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09343"/>
                                        </p:tgtEl>
                                        <p:attrNameLst>
                                          <p:attrName>style.visibility</p:attrName>
                                        </p:attrNameLst>
                                      </p:cBhvr>
                                      <p:to>
                                        <p:strVal val="visible"/>
                                      </p:to>
                                    </p:set>
                                    <p:animEffect transition="in" filter="wipe(down)">
                                      <p:cBhvr>
                                        <p:cTn id="41" dur="500"/>
                                        <p:tgtEl>
                                          <p:spTgt spid="2909343"/>
                                        </p:tgtEl>
                                      </p:cBhvr>
                                    </p:animEffect>
                                  </p:childTnLst>
                                </p:cTn>
                              </p:par>
                            </p:childTnLst>
                          </p:cTn>
                        </p:par>
                        <p:par>
                          <p:cTn id="42" fill="hold" nodeType="afterGroup">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290934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90934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90933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90933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90933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09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909335"/>
                                        </p:tgtEl>
                                        <p:attrNameLst>
                                          <p:attrName>style.visibility</p:attrName>
                                        </p:attrNameLst>
                                      </p:cBhvr>
                                      <p:to>
                                        <p:strVal val="visible"/>
                                      </p:to>
                                    </p:set>
                                    <p:animEffect transition="in" filter="dissolve">
                                      <p:cBhvr>
                                        <p:cTn id="59" dur="500"/>
                                        <p:tgtEl>
                                          <p:spTgt spid="2909335"/>
                                        </p:tgtEl>
                                      </p:cBhvr>
                                    </p:animEffect>
                                  </p:childTnLst>
                                </p:cTn>
                              </p:par>
                            </p:childTnLst>
                          </p:cTn>
                        </p:par>
                        <p:par>
                          <p:cTn id="60" fill="hold" nodeType="afterGroup">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2909344"/>
                                        </p:tgtEl>
                                        <p:attrNameLst>
                                          <p:attrName>style.visibility</p:attrName>
                                        </p:attrNameLst>
                                      </p:cBhvr>
                                      <p:to>
                                        <p:strVal val="visible"/>
                                      </p:to>
                                    </p:set>
                                    <p:animEffect transition="in" filter="wipe(right)">
                                      <p:cBhvr>
                                        <p:cTn id="63" dur="500"/>
                                        <p:tgtEl>
                                          <p:spTgt spid="2909344"/>
                                        </p:tgtEl>
                                      </p:cBhvr>
                                    </p:animEffect>
                                  </p:childTnLst>
                                </p:cTn>
                              </p:par>
                            </p:childTnLst>
                          </p:cTn>
                        </p:par>
                        <p:par>
                          <p:cTn id="64" fill="hold" nodeType="afterGroup">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2909345"/>
                                        </p:tgtEl>
                                        <p:attrNameLst>
                                          <p:attrName>style.visibility</p:attrName>
                                        </p:attrNameLst>
                                      </p:cBhvr>
                                      <p:to>
                                        <p:strVal val="visible"/>
                                      </p:to>
                                    </p:set>
                                    <p:animEffect transition="in" filter="wipe(up)">
                                      <p:cBhvr>
                                        <p:cTn id="67" dur="500"/>
                                        <p:tgtEl>
                                          <p:spTgt spid="2909345"/>
                                        </p:tgtEl>
                                      </p:cBhvr>
                                    </p:animEffect>
                                  </p:childTnLst>
                                </p:cTn>
                              </p:par>
                            </p:childTnLst>
                          </p:cTn>
                        </p:par>
                        <p:par>
                          <p:cTn id="68" fill="hold" nodeType="afterGroup">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2909346"/>
                                        </p:tgtEl>
                                        <p:attrNameLst>
                                          <p:attrName>style.visibility</p:attrName>
                                        </p:attrNameLst>
                                      </p:cBhvr>
                                      <p:to>
                                        <p:strVal val="visible"/>
                                      </p:to>
                                    </p:set>
                                    <p:animEffect transition="in" filter="wipe(up)">
                                      <p:cBhvr>
                                        <p:cTn id="71" dur="500"/>
                                        <p:tgtEl>
                                          <p:spTgt spid="2909346"/>
                                        </p:tgtEl>
                                      </p:cBhvr>
                                    </p:animEffect>
                                  </p:childTnLst>
                                </p:cTn>
                              </p:par>
                            </p:childTnLst>
                          </p:cTn>
                        </p:par>
                        <p:par>
                          <p:cTn id="72" fill="hold" nodeType="afterGroup">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2909347"/>
                                        </p:tgtEl>
                                        <p:attrNameLst>
                                          <p:attrName>style.visibility</p:attrName>
                                        </p:attrNameLst>
                                      </p:cBhvr>
                                      <p:to>
                                        <p:strVal val="visible"/>
                                      </p:to>
                                    </p:set>
                                    <p:animEffect transition="in" filter="wipe(right)">
                                      <p:cBhvr>
                                        <p:cTn id="75" dur="500"/>
                                        <p:tgtEl>
                                          <p:spTgt spid="2909347"/>
                                        </p:tgtEl>
                                      </p:cBhvr>
                                    </p:animEffect>
                                  </p:childTnLst>
                                </p:cTn>
                              </p:par>
                            </p:childTnLst>
                          </p:cTn>
                        </p:par>
                        <p:par>
                          <p:cTn id="76" fill="hold" nodeType="afterGroup">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2909348"/>
                                        </p:tgtEl>
                                        <p:attrNameLst>
                                          <p:attrName>style.visibility</p:attrName>
                                        </p:attrNameLst>
                                      </p:cBhvr>
                                      <p:to>
                                        <p:strVal val="visible"/>
                                      </p:to>
                                    </p:set>
                                    <p:animEffect transition="in" filter="wipe(down)">
                                      <p:cBhvr>
                                        <p:cTn id="79" dur="500"/>
                                        <p:tgtEl>
                                          <p:spTgt spid="290934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909349"/>
                                        </p:tgtEl>
                                        <p:attrNameLst>
                                          <p:attrName>style.visibility</p:attrName>
                                        </p:attrNameLst>
                                      </p:cBhvr>
                                      <p:to>
                                        <p:strVal val="visible"/>
                                      </p:to>
                                    </p:set>
                                    <p:animEffect transition="in" filter="wipe(down)">
                                      <p:cBhvr>
                                        <p:cTn id="82" dur="500"/>
                                        <p:tgtEl>
                                          <p:spTgt spid="2909349"/>
                                        </p:tgtEl>
                                      </p:cBhvr>
                                    </p:animEffect>
                                  </p:childTnLst>
                                </p:cTn>
                              </p:par>
                            </p:childTnLst>
                          </p:cTn>
                        </p:par>
                        <p:par>
                          <p:cTn id="83" fill="hold" nodeType="afterGroup">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2909344"/>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90934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909345"/>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909347"/>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909348"/>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909349"/>
                                        </p:tgtEl>
                                        <p:attrNameLst>
                                          <p:attrName>style.visibility</p:attrName>
                                        </p:attrNameLst>
                                      </p:cBhvr>
                                      <p:to>
                                        <p:strVal val="hidden"/>
                                      </p:to>
                                    </p:set>
                                  </p:childTnLst>
                                </p:cTn>
                              </p:par>
                            </p:childTnLst>
                          </p:cTn>
                        </p:par>
                        <p:par>
                          <p:cTn id="96" fill="hold" nodeType="afterGroup">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2909350"/>
                                        </p:tgtEl>
                                        <p:attrNameLst>
                                          <p:attrName>style.visibility</p:attrName>
                                        </p:attrNameLst>
                                      </p:cBhvr>
                                      <p:to>
                                        <p:strVal val="visible"/>
                                      </p:to>
                                    </p:set>
                                    <p:animEffect transition="in" filter="wipe(down)">
                                      <p:cBhvr>
                                        <p:cTn id="99" dur="500"/>
                                        <p:tgtEl>
                                          <p:spTgt spid="290935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909351"/>
                                        </p:tgtEl>
                                        <p:attrNameLst>
                                          <p:attrName>style.visibility</p:attrName>
                                        </p:attrNameLst>
                                      </p:cBhvr>
                                      <p:to>
                                        <p:strVal val="visible"/>
                                      </p:to>
                                    </p:set>
                                    <p:animEffect transition="in" filter="wipe(down)">
                                      <p:cBhvr>
                                        <p:cTn id="102" dur="500"/>
                                        <p:tgtEl>
                                          <p:spTgt spid="290935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909334"/>
                                        </p:tgtEl>
                                        <p:attrNameLst>
                                          <p:attrName>style.visibility</p:attrName>
                                        </p:attrNameLst>
                                      </p:cBhvr>
                                      <p:to>
                                        <p:strVal val="visible"/>
                                      </p:to>
                                    </p:set>
                                    <p:animEffect transition="in" filter="dissolve">
                                      <p:cBhvr>
                                        <p:cTn id="107" dur="500"/>
                                        <p:tgtEl>
                                          <p:spTgt spid="2909334"/>
                                        </p:tgtEl>
                                      </p:cBhvr>
                                    </p:animEffect>
                                  </p:childTnLst>
                                </p:cTn>
                              </p:par>
                            </p:childTnLst>
                          </p:cTn>
                        </p:par>
                        <p:par>
                          <p:cTn id="108" fill="hold" nodeType="afterGroup">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2909352"/>
                                        </p:tgtEl>
                                        <p:attrNameLst>
                                          <p:attrName>style.visibility</p:attrName>
                                        </p:attrNameLst>
                                      </p:cBhvr>
                                      <p:to>
                                        <p:strVal val="visible"/>
                                      </p:to>
                                    </p:set>
                                    <p:animEffect transition="in" filter="wipe(right)">
                                      <p:cBhvr>
                                        <p:cTn id="111" dur="500"/>
                                        <p:tgtEl>
                                          <p:spTgt spid="2909352"/>
                                        </p:tgtEl>
                                      </p:cBhvr>
                                    </p:animEffect>
                                  </p:childTnLst>
                                </p:cTn>
                              </p:par>
                            </p:childTnLst>
                          </p:cTn>
                        </p:par>
                        <p:par>
                          <p:cTn id="112" fill="hold" nodeType="afterGroup">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2909353"/>
                                        </p:tgtEl>
                                        <p:attrNameLst>
                                          <p:attrName>style.visibility</p:attrName>
                                        </p:attrNameLst>
                                      </p:cBhvr>
                                      <p:to>
                                        <p:strVal val="visible"/>
                                      </p:to>
                                    </p:set>
                                    <p:animEffect transition="in" filter="wipe(right)">
                                      <p:cBhvr>
                                        <p:cTn id="115" dur="500"/>
                                        <p:tgtEl>
                                          <p:spTgt spid="2909353"/>
                                        </p:tgtEl>
                                      </p:cBhvr>
                                    </p:animEffect>
                                  </p:childTnLst>
                                </p:cTn>
                              </p:par>
                            </p:childTnLst>
                          </p:cTn>
                        </p:par>
                        <p:par>
                          <p:cTn id="116" fill="hold" nodeType="afterGroup">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2909354"/>
                                        </p:tgtEl>
                                        <p:attrNameLst>
                                          <p:attrName>style.visibility</p:attrName>
                                        </p:attrNameLst>
                                      </p:cBhvr>
                                      <p:to>
                                        <p:strVal val="visible"/>
                                      </p:to>
                                    </p:set>
                                    <p:animEffect transition="in" filter="wipe(up)">
                                      <p:cBhvr>
                                        <p:cTn id="119" dur="500"/>
                                        <p:tgtEl>
                                          <p:spTgt spid="2909354"/>
                                        </p:tgtEl>
                                      </p:cBhvr>
                                    </p:animEffect>
                                  </p:childTnLst>
                                </p:cTn>
                              </p:par>
                            </p:childTnLst>
                          </p:cTn>
                        </p:par>
                        <p:par>
                          <p:cTn id="120" fill="hold" nodeType="afterGroup">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2909355"/>
                                        </p:tgtEl>
                                        <p:attrNameLst>
                                          <p:attrName>style.visibility</p:attrName>
                                        </p:attrNameLst>
                                      </p:cBhvr>
                                      <p:to>
                                        <p:strVal val="visible"/>
                                      </p:to>
                                    </p:set>
                                    <p:animEffect transition="in" filter="wipe(right)">
                                      <p:cBhvr>
                                        <p:cTn id="123" dur="500"/>
                                        <p:tgtEl>
                                          <p:spTgt spid="2909355"/>
                                        </p:tgtEl>
                                      </p:cBhvr>
                                    </p:animEffect>
                                  </p:childTnLst>
                                </p:cTn>
                              </p:par>
                            </p:childTnLst>
                          </p:cTn>
                        </p:par>
                        <p:par>
                          <p:cTn id="124" fill="hold" nodeType="afterGroup">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2909356"/>
                                        </p:tgtEl>
                                        <p:attrNameLst>
                                          <p:attrName>style.visibility</p:attrName>
                                        </p:attrNameLst>
                                      </p:cBhvr>
                                      <p:to>
                                        <p:strVal val="visible"/>
                                      </p:to>
                                    </p:set>
                                    <p:animEffect transition="in" filter="wipe(right)">
                                      <p:cBhvr>
                                        <p:cTn id="127" dur="500"/>
                                        <p:tgtEl>
                                          <p:spTgt spid="2909356"/>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2909357"/>
                                        </p:tgtEl>
                                        <p:attrNameLst>
                                          <p:attrName>style.visibility</p:attrName>
                                        </p:attrNameLst>
                                      </p:cBhvr>
                                      <p:to>
                                        <p:strVal val="visible"/>
                                      </p:to>
                                    </p:set>
                                    <p:animEffect transition="in" filter="wipe(right)">
                                      <p:cBhvr>
                                        <p:cTn id="130" dur="500"/>
                                        <p:tgtEl>
                                          <p:spTgt spid="2909357"/>
                                        </p:tgtEl>
                                      </p:cBhvr>
                                    </p:animEffect>
                                  </p:childTnLst>
                                </p:cTn>
                              </p:par>
                            </p:childTnLst>
                          </p:cTn>
                        </p:par>
                        <p:par>
                          <p:cTn id="131" fill="hold" nodeType="afterGroup">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2909358"/>
                                        </p:tgtEl>
                                        <p:attrNameLst>
                                          <p:attrName>style.visibility</p:attrName>
                                        </p:attrNameLst>
                                      </p:cBhvr>
                                      <p:to>
                                        <p:strVal val="visible"/>
                                      </p:to>
                                    </p:set>
                                    <p:animEffect transition="in" filter="wipe(down)">
                                      <p:cBhvr>
                                        <p:cTn id="134" dur="500"/>
                                        <p:tgtEl>
                                          <p:spTgt spid="290935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2909359"/>
                                        </p:tgtEl>
                                        <p:attrNameLst>
                                          <p:attrName>style.visibility</p:attrName>
                                        </p:attrNameLst>
                                      </p:cBhvr>
                                      <p:to>
                                        <p:strVal val="visible"/>
                                      </p:to>
                                    </p:set>
                                    <p:animEffect transition="in" filter="wipe(down)">
                                      <p:cBhvr>
                                        <p:cTn id="137" dur="500"/>
                                        <p:tgtEl>
                                          <p:spTgt spid="2909359"/>
                                        </p:tgtEl>
                                      </p:cBhvr>
                                    </p:animEffect>
                                  </p:childTnLst>
                                </p:cTn>
                              </p:par>
                            </p:childTnLst>
                          </p:cTn>
                        </p:par>
                        <p:par>
                          <p:cTn id="138" fill="hold" nodeType="afterGroup">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290935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90935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9354"/>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2909355"/>
                                        </p:tgtEl>
                                        <p:attrNameLst>
                                          <p:attrName>style.visibility</p:attrName>
                                        </p:attrNameLst>
                                      </p:cBhvr>
                                      <p:to>
                                        <p:strVal val="hidden"/>
                                      </p:to>
                                    </p:set>
                                  </p:childTnLst>
                                </p:cTn>
                              </p:par>
                            </p:childTnLst>
                          </p:cTn>
                        </p:par>
                        <p:par>
                          <p:cTn id="147" fill="hold" nodeType="afterGroup">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2909356"/>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909357"/>
                                        </p:tgtEl>
                                        <p:attrNameLst>
                                          <p:attrName>style.visibility</p:attrName>
                                        </p:attrNameLst>
                                      </p:cBhvr>
                                      <p:to>
                                        <p:strVal val="hidden"/>
                                      </p:to>
                                    </p:set>
                                  </p:childTnLst>
                                </p:cTn>
                              </p:par>
                            </p:childTnLst>
                          </p:cTn>
                        </p:par>
                        <p:par>
                          <p:cTn id="152" fill="hold" nodeType="afterGroup">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2909360"/>
                                        </p:tgtEl>
                                        <p:attrNameLst>
                                          <p:attrName>style.visibility</p:attrName>
                                        </p:attrNameLst>
                                      </p:cBhvr>
                                      <p:to>
                                        <p:strVal val="visible"/>
                                      </p:to>
                                    </p:set>
                                    <p:animEffect transition="in" filter="wedge">
                                      <p:cBhvr>
                                        <p:cTn id="155" dur="500"/>
                                        <p:tgtEl>
                                          <p:spTgt spid="2909360"/>
                                        </p:tgtEl>
                                      </p:cBhvr>
                                    </p:animEffect>
                                  </p:childTnLst>
                                </p:cTn>
                              </p:par>
                            </p:childTnLst>
                          </p:cTn>
                        </p:par>
                        <p:par>
                          <p:cTn id="156" fill="hold" nodeType="afterGroup">
                            <p:stCondLst>
                              <p:cond delay="4000"/>
                            </p:stCondLst>
                            <p:childTnLst>
                              <p:par>
                                <p:cTn id="157" presetID="22" presetClass="entr" presetSubtype="2" fill="hold" grpId="0" nodeType="afterEffect">
                                  <p:stCondLst>
                                    <p:cond delay="0"/>
                                  </p:stCondLst>
                                  <p:childTnLst>
                                    <p:set>
                                      <p:cBhvr>
                                        <p:cTn id="158" dur="1" fill="hold">
                                          <p:stCondLst>
                                            <p:cond delay="0"/>
                                          </p:stCondLst>
                                        </p:cTn>
                                        <p:tgtEl>
                                          <p:spTgt spid="2909364"/>
                                        </p:tgtEl>
                                        <p:attrNameLst>
                                          <p:attrName>style.visibility</p:attrName>
                                        </p:attrNameLst>
                                      </p:cBhvr>
                                      <p:to>
                                        <p:strVal val="visible"/>
                                      </p:to>
                                    </p:set>
                                    <p:animEffect transition="in" filter="wipe(right)">
                                      <p:cBhvr>
                                        <p:cTn id="159" dur="500"/>
                                        <p:tgtEl>
                                          <p:spTgt spid="2909364"/>
                                        </p:tgtEl>
                                      </p:cBhvr>
                                    </p:animEffect>
                                  </p:childTnLst>
                                </p:cTn>
                              </p:par>
                            </p:childTnLst>
                          </p:cTn>
                        </p:par>
                        <p:par>
                          <p:cTn id="160" fill="hold" nodeType="afterGroup">
                            <p:stCondLst>
                              <p:cond delay="4500"/>
                            </p:stCondLst>
                            <p:childTnLst>
                              <p:par>
                                <p:cTn id="161" presetID="1" presetClass="entr" presetSubtype="0" fill="hold" grpId="0" nodeType="afterEffect">
                                  <p:stCondLst>
                                    <p:cond delay="0"/>
                                  </p:stCondLst>
                                  <p:childTnLst>
                                    <p:set>
                                      <p:cBhvr>
                                        <p:cTn id="162" dur="1" fill="hold">
                                          <p:stCondLst>
                                            <p:cond delay="0"/>
                                          </p:stCondLst>
                                        </p:cTn>
                                        <p:tgtEl>
                                          <p:spTgt spid="2909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333" grpId="0" animBg="1"/>
      <p:bldP spid="2909334" grpId="0" animBg="1"/>
      <p:bldP spid="2909335" grpId="0" animBg="1"/>
      <p:bldP spid="2909336" grpId="0" animBg="1"/>
      <p:bldP spid="2909336" grpId="1" animBg="1"/>
      <p:bldP spid="2909337" grpId="0" animBg="1"/>
      <p:bldP spid="2909337" grpId="1" animBg="1"/>
      <p:bldP spid="2909338" grpId="0" animBg="1"/>
      <p:bldP spid="2909338" grpId="1" animBg="1"/>
      <p:bldP spid="2909339" grpId="0" animBg="1"/>
      <p:bldP spid="2909339" grpId="1" animBg="1"/>
      <p:bldP spid="2909340" grpId="0" animBg="1"/>
      <p:bldP spid="2909340" grpId="1" animBg="1"/>
      <p:bldP spid="2909341" grpId="0" animBg="1"/>
      <p:bldP spid="2909341" grpId="1" animBg="1"/>
      <p:bldP spid="2909342" grpId="0" animBg="1"/>
      <p:bldP spid="2909343" grpId="0" animBg="1"/>
      <p:bldP spid="2909344" grpId="0" animBg="1"/>
      <p:bldP spid="2909344" grpId="1" animBg="1"/>
      <p:bldP spid="2909345" grpId="0" animBg="1"/>
      <p:bldP spid="2909345" grpId="1" animBg="1"/>
      <p:bldP spid="2909346" grpId="0" animBg="1"/>
      <p:bldP spid="2909346" grpId="1" animBg="1"/>
      <p:bldP spid="2909347" grpId="0" animBg="1"/>
      <p:bldP spid="2909347" grpId="1" animBg="1"/>
      <p:bldP spid="2909348" grpId="0" animBg="1"/>
      <p:bldP spid="2909348" grpId="1" animBg="1"/>
      <p:bldP spid="2909349" grpId="0" animBg="1"/>
      <p:bldP spid="2909349" grpId="1" animBg="1"/>
      <p:bldP spid="2909350" grpId="0" animBg="1"/>
      <p:bldP spid="2909351" grpId="0" animBg="1"/>
      <p:bldP spid="2909352" grpId="0" animBg="1"/>
      <p:bldP spid="2909352" grpId="1" animBg="1"/>
      <p:bldP spid="2909353" grpId="0" animBg="1"/>
      <p:bldP spid="2909353" grpId="1" animBg="1"/>
      <p:bldP spid="2909354" grpId="0" animBg="1"/>
      <p:bldP spid="2909354" grpId="1" animBg="1"/>
      <p:bldP spid="2909355" grpId="0" animBg="1"/>
      <p:bldP spid="2909355" grpId="1" animBg="1"/>
      <p:bldP spid="2909356" grpId="0" animBg="1"/>
      <p:bldP spid="2909356" grpId="1" animBg="1"/>
      <p:bldP spid="2909357" grpId="0" animBg="1"/>
      <p:bldP spid="2909357" grpId="1" animBg="1"/>
      <p:bldP spid="2909358" grpId="0" animBg="1"/>
      <p:bldP spid="2909359" grpId="0" animBg="1"/>
      <p:bldP spid="2909360" grpId="0" animBg="1"/>
      <p:bldP spid="2909363" grpId="0"/>
      <p:bldP spid="29093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a:xfrm>
            <a:off x="373063" y="0"/>
            <a:ext cx="8229600" cy="1143000"/>
          </a:xfrm>
        </p:spPr>
        <p:txBody>
          <a:bodyPr/>
          <a:lstStyle/>
          <a:p>
            <a:pPr eaLnBrk="1" hangingPunct="1"/>
            <a:r>
              <a:rPr lang="en-US" smtClean="0"/>
              <a:t>Bags of words: pros and cons</a:t>
            </a:r>
          </a:p>
        </p:txBody>
      </p:sp>
      <p:sp>
        <p:nvSpPr>
          <p:cNvPr id="7" name="Content Placeholder 6"/>
          <p:cNvSpPr>
            <a:spLocks noGrp="1"/>
          </p:cNvSpPr>
          <p:nvPr>
            <p:ph idx="1"/>
          </p:nvPr>
        </p:nvSpPr>
        <p:spPr>
          <a:xfrm>
            <a:off x="446088" y="1311275"/>
            <a:ext cx="8229600" cy="4525963"/>
          </a:xfrm>
        </p:spPr>
        <p:txBody>
          <a:bodyPr/>
          <a:lstStyle/>
          <a:p>
            <a:pPr eaLnBrk="1" hangingPunct="1">
              <a:buFontTx/>
              <a:buNone/>
            </a:pPr>
            <a:r>
              <a:rPr lang="en-US" sz="2800" dirty="0" smtClean="0"/>
              <a:t>+  flexible to geometry / deformations / viewpoint</a:t>
            </a:r>
          </a:p>
          <a:p>
            <a:pPr eaLnBrk="1" hangingPunct="1">
              <a:buFontTx/>
              <a:buNone/>
            </a:pPr>
            <a:r>
              <a:rPr lang="en-US" sz="2800" dirty="0" smtClean="0"/>
              <a:t>+  compact summary of image content</a:t>
            </a:r>
          </a:p>
          <a:p>
            <a:pPr eaLnBrk="1" hangingPunct="1">
              <a:buFontTx/>
              <a:buNone/>
            </a:pPr>
            <a:r>
              <a:rPr lang="en-US" sz="2800" dirty="0" smtClean="0"/>
              <a:t>+  provides vector representation for sets</a:t>
            </a:r>
          </a:p>
          <a:p>
            <a:pPr eaLnBrk="1" hangingPunct="1">
              <a:buFontTx/>
              <a:buNone/>
            </a:pPr>
            <a:r>
              <a:rPr lang="en-US" sz="2800" dirty="0" smtClean="0"/>
              <a:t>+ </a:t>
            </a:r>
            <a:r>
              <a:rPr lang="en-US" sz="2800" dirty="0"/>
              <a:t> </a:t>
            </a:r>
            <a:r>
              <a:rPr lang="en-US" sz="2800" dirty="0" smtClean="0"/>
              <a:t>very good results in practice</a:t>
            </a:r>
          </a:p>
          <a:p>
            <a:pPr eaLnBrk="1" hangingPunct="1">
              <a:buFontTx/>
              <a:buNone/>
            </a:pPr>
            <a:endParaRPr lang="en-US" sz="2800" dirty="0" smtClean="0"/>
          </a:p>
          <a:p>
            <a:pPr eaLnBrk="1" hangingPunct="1">
              <a:buFontTx/>
              <a:buChar char="-"/>
            </a:pPr>
            <a:r>
              <a:rPr lang="en-US" sz="2800" dirty="0" smtClean="0"/>
              <a:t>basic model ignores geometry – must verify afterwards, or encode via features</a:t>
            </a:r>
          </a:p>
          <a:p>
            <a:pPr eaLnBrk="1" hangingPunct="1">
              <a:buFontTx/>
              <a:buChar char="-"/>
            </a:pPr>
            <a:r>
              <a:rPr lang="en-US" sz="2800" dirty="0" smtClean="0"/>
              <a:t>background and foreground mixed when bag covers whole image</a:t>
            </a:r>
          </a:p>
          <a:p>
            <a:pPr eaLnBrk="1" hangingPunct="1">
              <a:buFontTx/>
              <a:buChar char="-"/>
            </a:pPr>
            <a:r>
              <a:rPr lang="en-US" sz="2800" dirty="0" smtClean="0"/>
              <a:t>optimal vocabulary formation remains unclear</a:t>
            </a:r>
          </a:p>
          <a:p>
            <a:pPr eaLnBrk="1" hangingPunct="1">
              <a:buFontTx/>
              <a:buNone/>
            </a:pPr>
            <a:endParaRPr lang="en-US" sz="2800" dirty="0" smtClean="0"/>
          </a:p>
        </p:txBody>
      </p:sp>
    </p:spTree>
    <p:extLst>
      <p:ext uri="{BB962C8B-B14F-4D97-AF65-F5344CB8AC3E}">
        <p14:creationId xmlns:p14="http://schemas.microsoft.com/office/powerpoint/2010/main" val="346848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33400" y="0"/>
            <a:ext cx="8229600" cy="1143000"/>
          </a:xfrm>
        </p:spPr>
        <p:txBody>
          <a:bodyPr/>
          <a:lstStyle/>
          <a:p>
            <a:pPr eaLnBrk="1" hangingPunct="1"/>
            <a:r>
              <a:rPr lang="en-US" smtClean="0"/>
              <a:t>Summary</a:t>
            </a:r>
          </a:p>
        </p:txBody>
      </p:sp>
      <p:sp>
        <p:nvSpPr>
          <p:cNvPr id="690179" name="Rectangle 3"/>
          <p:cNvSpPr>
            <a:spLocks noGrp="1" noChangeArrowheads="1"/>
          </p:cNvSpPr>
          <p:nvPr>
            <p:ph type="body" idx="4294967295"/>
          </p:nvPr>
        </p:nvSpPr>
        <p:spPr>
          <a:xfrm>
            <a:off x="457200" y="1493837"/>
            <a:ext cx="8229600" cy="4830763"/>
          </a:xfrm>
        </p:spPr>
        <p:txBody>
          <a:bodyPr/>
          <a:lstStyle/>
          <a:p>
            <a:pPr eaLnBrk="1" hangingPunct="1">
              <a:lnSpc>
                <a:spcPct val="90000"/>
              </a:lnSpc>
              <a:spcBef>
                <a:spcPct val="45000"/>
              </a:spcBef>
              <a:spcAft>
                <a:spcPts val="600"/>
              </a:spcAft>
            </a:pPr>
            <a:r>
              <a:rPr lang="en-US" sz="2400" b="1" dirty="0" smtClean="0"/>
              <a:t>Matching local invariant features</a:t>
            </a:r>
            <a:r>
              <a:rPr lang="en-US" sz="2400" dirty="0" smtClean="0"/>
              <a:t>: useful not only to provide matches for multi-view geometry, but also to find objects and scenes.</a:t>
            </a:r>
          </a:p>
          <a:p>
            <a:pPr eaLnBrk="1" hangingPunct="1">
              <a:lnSpc>
                <a:spcPct val="90000"/>
              </a:lnSpc>
              <a:spcBef>
                <a:spcPct val="45000"/>
              </a:spcBef>
              <a:spcAft>
                <a:spcPts val="600"/>
              </a:spcAft>
            </a:pPr>
            <a:r>
              <a:rPr lang="en-US" sz="2400" b="1" dirty="0" smtClean="0"/>
              <a:t>Bag of words </a:t>
            </a:r>
            <a:r>
              <a:rPr lang="en-US" sz="2400" dirty="0" smtClean="0"/>
              <a:t>representation: quantize feature space to make discrete set of visual words</a:t>
            </a:r>
          </a:p>
          <a:p>
            <a:pPr lvl="1" eaLnBrk="1" hangingPunct="1">
              <a:lnSpc>
                <a:spcPct val="90000"/>
              </a:lnSpc>
              <a:spcBef>
                <a:spcPct val="45000"/>
              </a:spcBef>
            </a:pPr>
            <a:r>
              <a:rPr lang="en-US" sz="2400" dirty="0" smtClean="0"/>
              <a:t>Summarize image by distribution of words</a:t>
            </a:r>
          </a:p>
          <a:p>
            <a:pPr lvl="1" eaLnBrk="1" hangingPunct="1">
              <a:lnSpc>
                <a:spcPct val="90000"/>
              </a:lnSpc>
              <a:spcBef>
                <a:spcPct val="45000"/>
              </a:spcBef>
            </a:pPr>
            <a:r>
              <a:rPr lang="en-US" sz="2400" dirty="0" smtClean="0"/>
              <a:t>Index individual words</a:t>
            </a:r>
          </a:p>
          <a:p>
            <a:pPr eaLnBrk="1" hangingPunct="1">
              <a:lnSpc>
                <a:spcPct val="90000"/>
              </a:lnSpc>
              <a:spcBef>
                <a:spcPct val="45000"/>
              </a:spcBef>
              <a:spcAft>
                <a:spcPts val="600"/>
              </a:spcAft>
            </a:pPr>
            <a:r>
              <a:rPr lang="en-US" sz="2400" b="1" dirty="0" smtClean="0"/>
              <a:t>Inverted index</a:t>
            </a:r>
            <a:r>
              <a:rPr lang="en-US" sz="2400" dirty="0" smtClean="0"/>
              <a:t>: pre-compute index to enable faster search at query time</a:t>
            </a:r>
          </a:p>
        </p:txBody>
      </p:sp>
    </p:spTree>
    <p:extLst>
      <p:ext uri="{BB962C8B-B14F-4D97-AF65-F5344CB8AC3E}">
        <p14:creationId xmlns:p14="http://schemas.microsoft.com/office/powerpoint/2010/main" val="367579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9850"/>
            <a:ext cx="8229600" cy="1143000"/>
          </a:xfrm>
        </p:spPr>
        <p:txBody>
          <a:bodyPr/>
          <a:lstStyle/>
          <a:p>
            <a:r>
              <a:rPr lang="en-US" smtClean="0"/>
              <a:t>Indexing local features</a:t>
            </a:r>
          </a:p>
        </p:txBody>
      </p:sp>
      <p:sp>
        <p:nvSpPr>
          <p:cNvPr id="20" name="Rectangle 19"/>
          <p:cNvSpPr>
            <a:spLocks noChangeArrowheads="1"/>
          </p:cNvSpPr>
          <p:nvPr/>
        </p:nvSpPr>
        <p:spPr bwMode="auto">
          <a:xfrm>
            <a:off x="5715000" y="1189038"/>
            <a:ext cx="3429000" cy="30480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5029200" y="1417638"/>
            <a:ext cx="685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pic>
        <p:nvPicPr>
          <p:cNvPr id="22" name="Picture 21" descr="building2_siftpatches.jpg"/>
          <p:cNvPicPr>
            <a:picLocks noChangeAspect="1"/>
          </p:cNvPicPr>
          <p:nvPr/>
        </p:nvPicPr>
        <p:blipFill>
          <a:blip r:embed="rId3">
            <a:extLst>
              <a:ext uri="{28A0092B-C50C-407E-A947-70E740481C1C}">
                <a14:useLocalDpi xmlns:a14="http://schemas.microsoft.com/office/drawing/2010/main" val="0"/>
              </a:ext>
            </a:extLst>
          </a:blip>
          <a:srcRect l="9975" t="5734" r="10223" b="8244"/>
          <a:stretch>
            <a:fillRect/>
          </a:stretch>
        </p:blipFill>
        <p:spPr bwMode="auto">
          <a:xfrm>
            <a:off x="609600" y="43434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6"/>
          <p:cNvSpPr>
            <a:spLocks noChangeArrowheads="1"/>
          </p:cNvSpPr>
          <p:nvPr/>
        </p:nvSpPr>
        <p:spPr bwMode="auto">
          <a:xfrm>
            <a:off x="3810000" y="4038600"/>
            <a:ext cx="1828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4" name="TextBox 23"/>
          <p:cNvSpPr txBox="1">
            <a:spLocks noChangeArrowheads="1"/>
          </p:cNvSpPr>
          <p:nvPr/>
        </p:nvSpPr>
        <p:spPr bwMode="auto">
          <a:xfrm rot="5400000">
            <a:off x="4506913" y="6008687"/>
            <a:ext cx="762000" cy="784225"/>
          </a:xfrm>
          <a:prstGeom prst="rect">
            <a:avLst/>
          </a:prstGeom>
          <a:noFill/>
          <a:ln w="9525">
            <a:noFill/>
            <a:miter lim="800000"/>
            <a:headEnd/>
            <a:tailEnd/>
          </a:ln>
        </p:spPr>
        <p:txBody>
          <a:bodyPr wrap="none">
            <a:spAutoFit/>
          </a:bodyPr>
          <a:lstStyle/>
          <a:p>
            <a:pPr>
              <a:defRPr/>
            </a:pPr>
            <a:r>
              <a:rPr lang="en-US" sz="4500" b="1" kern="0">
                <a:solidFill>
                  <a:srgbClr val="000000"/>
                </a:solidFill>
              </a:rPr>
              <a:t>…</a:t>
            </a:r>
          </a:p>
        </p:txBody>
      </p:sp>
      <p:pic>
        <p:nvPicPr>
          <p:cNvPr id="25"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39375" t="52499" r="41875" b="25000"/>
          <a:stretch>
            <a:fillRect/>
          </a:stretch>
        </p:blipFill>
        <p:spPr bwMode="auto">
          <a:xfrm>
            <a:off x="4513263" y="4495800"/>
            <a:ext cx="5921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a:off x="4495800" y="5181600"/>
            <a:ext cx="5588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Content Placeholder 3" descr="building2.jpg"/>
          <p:cNvPicPr>
            <a:picLocks noChangeAspect="1"/>
          </p:cNvPicPr>
          <p:nvPr/>
        </p:nvPicPr>
        <p:blipFill>
          <a:blip r:embed="rId4" cstate="print">
            <a:extLst>
              <a:ext uri="{28A0092B-C50C-407E-A947-70E740481C1C}">
                <a14:useLocalDpi xmlns:a14="http://schemas.microsoft.com/office/drawing/2010/main" val="0"/>
              </a:ext>
            </a:extLst>
          </a:blip>
          <a:srcRect t="72945" r="79361"/>
          <a:stretch>
            <a:fillRect/>
          </a:stretch>
        </p:blipFill>
        <p:spPr bwMode="auto">
          <a:xfrm>
            <a:off x="4495800" y="57912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cxnSpLocks noChangeShapeType="1"/>
          </p:cNvCxnSpPr>
          <p:nvPr/>
        </p:nvCxnSpPr>
        <p:spPr bwMode="auto">
          <a:xfrm>
            <a:off x="2608263" y="5025189"/>
            <a:ext cx="1905000" cy="533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V="1">
            <a:off x="1219200" y="6019800"/>
            <a:ext cx="3429000" cy="2952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V="1">
            <a:off x="1676400" y="4800600"/>
            <a:ext cx="2971800" cy="838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1" name="Double Bracket 17"/>
          <p:cNvSpPr>
            <a:spLocks noChangeArrowheads="1"/>
          </p:cNvSpPr>
          <p:nvPr/>
        </p:nvSpPr>
        <p:spPr bwMode="auto">
          <a:xfrm>
            <a:off x="3810000" y="1143000"/>
            <a:ext cx="1905000" cy="5486400"/>
          </a:xfrm>
          <a:prstGeom prst="bracketPair">
            <a:avLst>
              <a:gd name="adj" fmla="val 16667"/>
            </a:avLst>
          </a:prstGeom>
          <a:noFill/>
          <a:ln w="57150" algn="ctr">
            <a:solidFill>
              <a:srgbClr val="000000"/>
            </a:solidFill>
            <a:round/>
            <a:headEnd/>
            <a:tailEnd/>
          </a:ln>
        </p:spPr>
        <p:txBody>
          <a:bodyPr/>
          <a:lstStyle/>
          <a:p>
            <a:pPr>
              <a:defRPr/>
            </a:pPr>
            <a:endParaRPr lang="en-US" kern="0">
              <a:solidFill>
                <a:sysClr val="windowText" lastClr="000000"/>
              </a:solidFill>
            </a:endParaRPr>
          </a:p>
        </p:txBody>
      </p:sp>
      <p:grpSp>
        <p:nvGrpSpPr>
          <p:cNvPr id="10" name="Group 9"/>
          <p:cNvGrpSpPr/>
          <p:nvPr/>
        </p:nvGrpSpPr>
        <p:grpSpPr>
          <a:xfrm>
            <a:off x="512763" y="1600200"/>
            <a:ext cx="3103203" cy="2286000"/>
            <a:chOff x="512763" y="1600200"/>
            <a:chExt cx="3103203" cy="2286000"/>
          </a:xfrm>
        </p:grpSpPr>
        <p:pic>
          <p:nvPicPr>
            <p:cNvPr id="2" name="Picture 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2763" y="1600200"/>
              <a:ext cx="3048000" cy="2286000"/>
            </a:xfrm>
            <a:prstGeom prst="rect">
              <a:avLst/>
            </a:prstGeom>
            <a:ln>
              <a:solidFill>
                <a:schemeClr val="bg2"/>
              </a:solidFill>
            </a:ln>
          </p:spPr>
        </p:pic>
        <p:sp>
          <p:nvSpPr>
            <p:cNvPr id="6" name="Rectangle 5"/>
            <p:cNvSpPr/>
            <p:nvPr/>
          </p:nvSpPr>
          <p:spPr bwMode="auto">
            <a:xfrm rot="959486">
              <a:off x="1011416" y="22782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rot="360849">
              <a:off x="1163816" y="24306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19794519">
              <a:off x="1339511" y="2139627"/>
              <a:ext cx="1214576" cy="109795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21022288">
              <a:off x="2049010" y="2245107"/>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1022288">
              <a:off x="2201410" y="283310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21022288">
              <a:off x="2856278" y="26377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21022288">
              <a:off x="3008678" y="19519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1573310">
              <a:off x="672084" y="2751252"/>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634749">
              <a:off x="1557278" y="2565682"/>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634749">
              <a:off x="1709678" y="3153676"/>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pic>
        <p:nvPicPr>
          <p:cNvPr id="42"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rot="5400000">
            <a:off x="4415725" y="3435925"/>
            <a:ext cx="693550" cy="679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43" name="Straight Arrow Connector 42"/>
          <p:cNvCxnSpPr>
            <a:cxnSpLocks noChangeShapeType="1"/>
          </p:cNvCxnSpPr>
          <p:nvPr/>
        </p:nvCxnSpPr>
        <p:spPr bwMode="auto">
          <a:xfrm>
            <a:off x="3159922" y="2514600"/>
            <a:ext cx="1679865" cy="130333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5" name="Content Placeholder 3" descr="building2.jp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39375" t="52499" r="41875" b="25000"/>
          <a:stretch>
            <a:fillRect/>
          </a:stretch>
        </p:blipFill>
        <p:spPr bwMode="auto">
          <a:xfrm>
            <a:off x="4422650" y="2400430"/>
            <a:ext cx="734435" cy="6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cxnSpLocks noChangeShapeType="1"/>
          </p:cNvCxnSpPr>
          <p:nvPr/>
        </p:nvCxnSpPr>
        <p:spPr bwMode="auto">
          <a:xfrm>
            <a:off x="2057400" y="2690019"/>
            <a:ext cx="2667000" cy="23019"/>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7" name="Picture 6" descr="building1_siftpatches.jpg"/>
          <p:cNvPicPr>
            <a:picLocks noChangeAspect="1"/>
          </p:cNvPicPr>
          <p:nvPr/>
        </p:nvPicPr>
        <p:blipFill>
          <a:blip r:embed="rId6" cstate="print">
            <a:extLst>
              <a:ext uri="{28A0092B-C50C-407E-A947-70E740481C1C}">
                <a14:useLocalDpi xmlns:a14="http://schemas.microsoft.com/office/drawing/2010/main" val="0"/>
              </a:ext>
            </a:extLst>
          </a:blip>
          <a:srcRect l="9975" t="3943" r="10223" b="8601"/>
          <a:stretch>
            <a:fillRect/>
          </a:stretch>
        </p:blipFill>
        <p:spPr bwMode="auto">
          <a:xfrm>
            <a:off x="6292517" y="2845358"/>
            <a:ext cx="2514600" cy="191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flipH="1">
            <a:off x="4887914" y="4122550"/>
            <a:ext cx="2351086" cy="639950"/>
          </a:xfrm>
          <a:prstGeom prst="straightConnector1">
            <a:avLst/>
          </a:prstGeom>
          <a:noFill/>
          <a:ln w="381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44" name="TextBox 4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55158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400" kern="0">
                <a:solidFill>
                  <a:srgbClr val="000000"/>
                </a:solidFill>
                <a:latin typeface="Arial" pitchFamily="34" charset="0"/>
              </a:rPr>
              <a:t>Indexing local features</a:t>
            </a:r>
            <a:endParaRPr lang="en-US" sz="4400" kern="0" dirty="0">
              <a:solidFill>
                <a:srgbClr val="000000"/>
              </a:solidFill>
              <a:latin typeface="Arial" pitchFamily="34" charset="0"/>
            </a:endParaRPr>
          </a:p>
        </p:txBody>
      </p:sp>
      <p:sp>
        <p:nvSpPr>
          <p:cNvPr id="60421" name="Content Placeholder 4"/>
          <p:cNvSpPr>
            <a:spLocks noGrp="1"/>
          </p:cNvSpPr>
          <p:nvPr>
            <p:ph idx="4294967295"/>
          </p:nvPr>
        </p:nvSpPr>
        <p:spPr>
          <a:xfrm>
            <a:off x="457200" y="1274763"/>
            <a:ext cx="8229600" cy="1312862"/>
          </a:xfrm>
        </p:spPr>
        <p:txBody>
          <a:bodyPr/>
          <a:lstStyle/>
          <a:p>
            <a:pPr eaLnBrk="1" hangingPunct="1"/>
            <a:r>
              <a:rPr lang="en-US" sz="2800" dirty="0" smtClean="0">
                <a:latin typeface="Arial" pitchFamily="34" charset="0"/>
                <a:cs typeface="Arial" pitchFamily="34" charset="0"/>
              </a:rPr>
              <a:t>Each patch / region has a descriptor, which is a point in some high-dimensional feature space (e.g., SIFT)</a:t>
            </a:r>
          </a:p>
          <a:p>
            <a:pPr eaLnBrk="1" hangingPunct="1"/>
            <a:endParaRPr lang="en-US" sz="2800" dirty="0" smtClean="0">
              <a:latin typeface="Arial" pitchFamily="34" charset="0"/>
              <a:cs typeface="Arial" pitchFamily="34" charset="0"/>
            </a:endParaRPr>
          </a:p>
        </p:txBody>
      </p:sp>
      <p:sp>
        <p:nvSpPr>
          <p:cNvPr id="60419"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 name="Rectangle 1"/>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Rectangle 30"/>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5" name="Straight Arrow Connector 4"/>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7" name="Oval 56"/>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8" name="Oval 57"/>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9" name="Oval 58"/>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0" name="Oval 59"/>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 name="Oval 60"/>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Oval 61"/>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3" name="Oval 62"/>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4" name="Oval 63"/>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 name="Oval 64"/>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7" name="Curved Connector 16"/>
          <p:cNvCxnSpPr>
            <a:endCxn id="59"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19" name="Curved Connector 18"/>
          <p:cNvCxnSpPr>
            <a:endCxn id="60"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43" name="TextBox 4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619276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smtClean="0"/>
              <a:t>Indexing local features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eaLnBrk="1" hangingPunct="1"/>
            <a:r>
              <a:rPr lang="en-US" sz="2800" dirty="0" smtClean="0"/>
              <a:t>When we see close points in feature space, we have similar descriptors, which indicates similar local content.</a:t>
            </a: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Oval 23"/>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 name="Oval 24"/>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Oval 25"/>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7" name="Oval 26"/>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 name="Oval 28"/>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 name="Oval 29"/>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Oval 30"/>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 name="Oval 31"/>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Oval 32"/>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34" name="Curved Connector 33"/>
          <p:cNvCxnSpPr>
            <a:endCxn id="27"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a:endCxn id="28"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963767" y="6027003"/>
            <a:ext cx="2362200" cy="830997"/>
          </a:xfrm>
          <a:prstGeom prst="rect">
            <a:avLst/>
          </a:prstGeom>
          <a:noFill/>
        </p:spPr>
        <p:txBody>
          <a:bodyPr wrap="square" rtlCol="0">
            <a:spAutoFit/>
          </a:bodyPr>
          <a:lstStyle/>
          <a:p>
            <a:pPr algn="ctr"/>
            <a:r>
              <a:rPr lang="en-US" sz="2400" dirty="0" smtClean="0"/>
              <a:t>Database images</a:t>
            </a:r>
            <a:endParaRPr lang="en-US" sz="2400" dirty="0"/>
          </a:p>
        </p:txBody>
      </p:sp>
      <p:sp>
        <p:nvSpPr>
          <p:cNvPr id="37" name="Rectangle 36"/>
          <p:cNvSpPr/>
          <p:nvPr/>
        </p:nvSpPr>
        <p:spPr bwMode="auto">
          <a:xfrm>
            <a:off x="6781800" y="348211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TextBox 37"/>
          <p:cNvSpPr txBox="1"/>
          <p:nvPr/>
        </p:nvSpPr>
        <p:spPr>
          <a:xfrm>
            <a:off x="6553200" y="4956815"/>
            <a:ext cx="1905000" cy="830997"/>
          </a:xfrm>
          <a:prstGeom prst="rect">
            <a:avLst/>
          </a:prstGeom>
          <a:noFill/>
        </p:spPr>
        <p:txBody>
          <a:bodyPr wrap="square" rtlCol="0">
            <a:spAutoFit/>
          </a:bodyPr>
          <a:lstStyle/>
          <a:p>
            <a:pPr algn="ctr"/>
            <a:r>
              <a:rPr lang="en-US" sz="2400" dirty="0" smtClean="0"/>
              <a:t>Query image</a:t>
            </a:r>
            <a:endParaRPr lang="en-US" sz="2400" dirty="0"/>
          </a:p>
        </p:txBody>
      </p:sp>
      <p:sp>
        <p:nvSpPr>
          <p:cNvPr id="39" name="Rectangle 38"/>
          <p:cNvSpPr/>
          <p:nvPr/>
        </p:nvSpPr>
        <p:spPr bwMode="auto">
          <a:xfrm rot="2887875">
            <a:off x="7356697" y="4057885"/>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5038897">
            <a:off x="7488587" y="3667687"/>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7633141" y="411562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7131221" y="4252394"/>
            <a:ext cx="407873" cy="425345"/>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3" name="Curved Connector 42"/>
          <p:cNvCxnSpPr>
            <a:endCxn id="47" idx="6"/>
          </p:cNvCxnSpPr>
          <p:nvPr/>
        </p:nvCxnSpPr>
        <p:spPr bwMode="auto">
          <a:xfrm rot="10800000" flipV="1">
            <a:off x="5105401" y="3821543"/>
            <a:ext cx="2536463" cy="281714"/>
          </a:xfrm>
          <a:prstGeom prst="curvedConnector3">
            <a:avLst/>
          </a:prstGeom>
          <a:solidFill>
            <a:schemeClr val="accent1"/>
          </a:solidFill>
          <a:ln w="9525" cap="flat" cmpd="sng" algn="ctr">
            <a:solidFill>
              <a:schemeClr val="tx1"/>
            </a:solidFill>
            <a:prstDash val="solid"/>
            <a:round/>
            <a:headEnd type="none" w="med" len="med"/>
            <a:tailEnd type="arrow"/>
          </a:ln>
          <a:effectLst/>
        </p:spPr>
      </p:cxnSp>
      <p:sp>
        <p:nvSpPr>
          <p:cNvPr id="47" name="Oval 46"/>
          <p:cNvSpPr/>
          <p:nvPr/>
        </p:nvSpPr>
        <p:spPr bwMode="auto">
          <a:xfrm>
            <a:off x="4953000" y="4038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Oval 5"/>
          <p:cNvSpPr/>
          <p:nvPr/>
        </p:nvSpPr>
        <p:spPr bwMode="auto">
          <a:xfrm>
            <a:off x="4693722" y="3722256"/>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0" name="Oval 49"/>
          <p:cNvSpPr/>
          <p:nvPr/>
        </p:nvSpPr>
        <p:spPr bwMode="auto">
          <a:xfrm>
            <a:off x="2096837" y="4275835"/>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5" name="TextBox 4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761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P spid="41" grpId="0" animBg="1"/>
      <p:bldP spid="42" grpId="0" animBg="1"/>
      <p:bldP spid="47" grpId="0" animBg="1"/>
      <p:bldP spid="6"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a:xfrm>
            <a:off x="431800" y="58738"/>
            <a:ext cx="8229600" cy="1143000"/>
          </a:xfrm>
        </p:spPr>
        <p:txBody>
          <a:bodyPr/>
          <a:lstStyle/>
          <a:p>
            <a:pPr eaLnBrk="1" hangingPunct="1"/>
            <a:r>
              <a:rPr lang="en-US" smtClean="0"/>
              <a:t>Indexing local features</a:t>
            </a:r>
          </a:p>
        </p:txBody>
      </p:sp>
      <p:sp>
        <p:nvSpPr>
          <p:cNvPr id="63491" name="Content Placeholder 6"/>
          <p:cNvSpPr>
            <a:spLocks noGrp="1"/>
          </p:cNvSpPr>
          <p:nvPr>
            <p:ph idx="1"/>
          </p:nvPr>
        </p:nvSpPr>
        <p:spPr>
          <a:xfrm>
            <a:off x="446088" y="1420813"/>
            <a:ext cx="8229600" cy="4525962"/>
          </a:xfrm>
        </p:spPr>
        <p:txBody>
          <a:bodyPr/>
          <a:lstStyle/>
          <a:p>
            <a:pPr eaLnBrk="1" hangingPunct="1"/>
            <a:r>
              <a:rPr lang="en-US" sz="2800" smtClean="0"/>
              <a:t>With potentially thousands of features per image, and hundreds to millions of images to search, how to efficiently find those that are relevant to a new image?</a:t>
            </a:r>
          </a:p>
          <a:p>
            <a:pPr eaLnBrk="1" hangingPunct="1"/>
            <a:endParaRPr lang="en-US"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3" eaLnBrk="1" hangingPunct="1"/>
            <a:endParaRPr lang="en-US" sz="28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24676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06363"/>
            <a:ext cx="8229600" cy="1143000"/>
          </a:xfrm>
        </p:spPr>
        <p:txBody>
          <a:bodyPr/>
          <a:lstStyle/>
          <a:p>
            <a:r>
              <a:rPr lang="en-US" smtClean="0"/>
              <a:t>Indexing local features: </a:t>
            </a:r>
            <a:br>
              <a:rPr lang="en-US" smtClean="0"/>
            </a:br>
            <a:r>
              <a:rPr lang="en-US" smtClean="0"/>
              <a:t>inverted file index</a:t>
            </a:r>
          </a:p>
        </p:txBody>
      </p:sp>
      <p:sp>
        <p:nvSpPr>
          <p:cNvPr id="64515" name="Content Placeholder 2"/>
          <p:cNvSpPr>
            <a:spLocks noGrp="1"/>
          </p:cNvSpPr>
          <p:nvPr>
            <p:ph idx="1"/>
          </p:nvPr>
        </p:nvSpPr>
        <p:spPr>
          <a:xfrm>
            <a:off x="5703888" y="1420813"/>
            <a:ext cx="3213100" cy="4525962"/>
          </a:xfrm>
        </p:spPr>
        <p:txBody>
          <a:bodyPr/>
          <a:lstStyle/>
          <a:p>
            <a:pPr eaLnBrk="1" hangingPunct="1">
              <a:spcAft>
                <a:spcPts val="600"/>
              </a:spcAft>
            </a:pPr>
            <a:r>
              <a:rPr lang="en-US" sz="2400" smtClean="0"/>
              <a:t>For text documents, an efficient way to find all </a:t>
            </a:r>
            <a:r>
              <a:rPr lang="en-US" sz="2400" i="1" smtClean="0">
                <a:solidFill>
                  <a:srgbClr val="004DBF"/>
                </a:solidFill>
              </a:rPr>
              <a:t>pages</a:t>
            </a:r>
            <a:r>
              <a:rPr lang="en-US" sz="2400" smtClean="0"/>
              <a:t> on which a </a:t>
            </a:r>
            <a:r>
              <a:rPr lang="en-US" sz="2400" i="1" smtClean="0">
                <a:solidFill>
                  <a:srgbClr val="7030A0"/>
                </a:solidFill>
              </a:rPr>
              <a:t>word</a:t>
            </a:r>
            <a:r>
              <a:rPr lang="en-US" sz="2400" smtClean="0"/>
              <a:t> occurs is to use an index…</a:t>
            </a:r>
          </a:p>
          <a:p>
            <a:pPr eaLnBrk="1" hangingPunct="1">
              <a:spcAft>
                <a:spcPts val="600"/>
              </a:spcAft>
            </a:pPr>
            <a:r>
              <a:rPr lang="en-US" sz="2400" smtClean="0"/>
              <a:t>We want to find all </a:t>
            </a:r>
            <a:r>
              <a:rPr lang="en-US" sz="2400" i="1" smtClean="0">
                <a:solidFill>
                  <a:srgbClr val="004DBF"/>
                </a:solidFill>
              </a:rPr>
              <a:t>images</a:t>
            </a:r>
            <a:r>
              <a:rPr lang="en-US" sz="2400" smtClean="0"/>
              <a:t> in which a </a:t>
            </a:r>
            <a:r>
              <a:rPr lang="en-US" sz="2400" i="1" smtClean="0">
                <a:solidFill>
                  <a:srgbClr val="7030A0"/>
                </a:solidFill>
              </a:rPr>
              <a:t>feature</a:t>
            </a:r>
            <a:r>
              <a:rPr lang="en-US" sz="2400" smtClean="0"/>
              <a:t> occurs.</a:t>
            </a:r>
          </a:p>
          <a:p>
            <a:pPr eaLnBrk="1" hangingPunct="1">
              <a:spcAft>
                <a:spcPts val="600"/>
              </a:spcAft>
            </a:pPr>
            <a:r>
              <a:rPr lang="en-US" sz="2400" smtClean="0"/>
              <a:t>To use this idea, we’ll need to map our features to “visual words”.</a:t>
            </a:r>
          </a:p>
          <a:p>
            <a:endParaRPr lang="en-US" sz="2400" smtClean="0"/>
          </a:p>
        </p:txBody>
      </p:sp>
      <p:pic>
        <p:nvPicPr>
          <p:cNvPr id="64516" name="Picture 4" descr="BookInde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419225"/>
            <a:ext cx="4953000" cy="72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71308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ernt">
  <a:themeElements>
    <a:clrScheme name="">
      <a:dk1>
        <a:srgbClr val="000000"/>
      </a:dk1>
      <a:lt1>
        <a:srgbClr val="FFFFFF"/>
      </a:lt1>
      <a:dk2>
        <a:srgbClr val="000099"/>
      </a:dk2>
      <a:lt2>
        <a:srgbClr val="FFCC00"/>
      </a:lt2>
      <a:accent1>
        <a:srgbClr val="0066FF"/>
      </a:accent1>
      <a:accent2>
        <a:srgbClr val="33CCCC"/>
      </a:accent2>
      <a:accent3>
        <a:srgbClr val="AAAACA"/>
      </a:accent3>
      <a:accent4>
        <a:srgbClr val="DADADA"/>
      </a:accent4>
      <a:accent5>
        <a:srgbClr val="AAB8FF"/>
      </a:accent5>
      <a:accent6>
        <a:srgbClr val="2DB9B9"/>
      </a:accent6>
      <a:hlink>
        <a:srgbClr val="FF00FF"/>
      </a:hlink>
      <a:folHlink>
        <a:srgbClr val="9933FF"/>
      </a:folHlink>
    </a:clrScheme>
    <a:fontScheme name="1_ber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ern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bern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bern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ern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bern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bern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bern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1094</TotalTime>
  <Words>1876</Words>
  <Application>Microsoft Office PowerPoint</Application>
  <PresentationFormat>On-screen Show (4:3)</PresentationFormat>
  <Paragraphs>310</Paragraphs>
  <Slides>43</Slides>
  <Notes>30</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43</vt:i4>
      </vt:variant>
    </vt:vector>
  </HeadingPairs>
  <TitlesOfParts>
    <vt:vector size="56" baseType="lpstr">
      <vt:lpstr>Office Theme</vt:lpstr>
      <vt:lpstr>7_Office Theme</vt:lpstr>
      <vt:lpstr>1_Office Theme</vt:lpstr>
      <vt:lpstr>Default Design</vt:lpstr>
      <vt:lpstr>2_Default Design</vt:lpstr>
      <vt:lpstr>14_Default Design</vt:lpstr>
      <vt:lpstr>5_Default Design</vt:lpstr>
      <vt:lpstr>2_bernt</vt:lpstr>
      <vt:lpstr>9_Default Design</vt:lpstr>
      <vt:lpstr>1_Default Design</vt:lpstr>
      <vt:lpstr>7_Default Design</vt:lpstr>
      <vt:lpstr>2_Office Theme</vt:lpstr>
      <vt:lpstr>Equation</vt:lpstr>
      <vt:lpstr>TP14 - Indexing local features</vt:lpstr>
      <vt:lpstr>Matching local features</vt:lpstr>
      <vt:lpstr>Matching local features</vt:lpstr>
      <vt:lpstr>Matching local features</vt:lpstr>
      <vt:lpstr>Indexing local features</vt:lpstr>
      <vt:lpstr>PowerPoint Presentation</vt:lpstr>
      <vt:lpstr>Indexing local features</vt:lpstr>
      <vt:lpstr>Indexing local features</vt:lpstr>
      <vt:lpstr>Indexing local features:  inverted file index</vt:lpstr>
      <vt:lpstr>Text retrieval vs. image search</vt:lpstr>
      <vt:lpstr>Visual words: main idea</vt:lpstr>
      <vt:lpstr>PowerPoint Presentation</vt:lpstr>
      <vt:lpstr>PowerPoint Presentation</vt:lpstr>
      <vt:lpstr>PowerPoint Presentation</vt:lpstr>
      <vt:lpstr>PowerPoint Presentation</vt:lpstr>
      <vt:lpstr>PowerPoint Presentation</vt:lpstr>
      <vt:lpstr>Visual words</vt:lpstr>
      <vt:lpstr>Visual words</vt:lpstr>
      <vt:lpstr>PowerPoint Presentation</vt:lpstr>
      <vt:lpstr>Recall: Texture representation example</vt:lpstr>
      <vt:lpstr>Visual vocabulary formation</vt:lpstr>
      <vt:lpstr>Inverted file index</vt:lpstr>
      <vt:lpstr>PowerPoint Presentation</vt:lpstr>
      <vt:lpstr>PowerPoint Presentation</vt:lpstr>
      <vt:lpstr>Analogy to documents</vt:lpstr>
      <vt:lpstr>PowerPoint Presentation</vt:lpstr>
      <vt:lpstr>Bags of visual words</vt:lpstr>
      <vt:lpstr>Comparing bags of words</vt:lpstr>
      <vt:lpstr>tf-idf weighting</vt:lpstr>
      <vt:lpstr>PowerPoint Presentation</vt:lpstr>
      <vt:lpstr>PowerPoint Presentation</vt:lpstr>
      <vt:lpstr>Video Google System</vt:lpstr>
      <vt:lpstr>Scoring retrieval quality</vt:lpstr>
      <vt:lpstr>Vocabulary Trees: hierarchical clustering for large vocabularies</vt:lpstr>
      <vt:lpstr>Vocabulary Tree</vt:lpstr>
      <vt:lpstr>Vocabulary Tree</vt:lpstr>
      <vt:lpstr>Vocabulary Tree</vt:lpstr>
      <vt:lpstr>Vocabulary Tree</vt:lpstr>
      <vt:lpstr>Vocabulary Tree</vt:lpstr>
      <vt:lpstr>PowerPoint Presentation</vt:lpstr>
      <vt:lpstr>Vocabulary Tree</vt:lpstr>
      <vt:lpstr>Bags of words: pros and cons</vt:lpstr>
      <vt:lpstr>Summary</vt:lpstr>
    </vt:vector>
  </TitlesOfParts>
  <Company>UT-Austin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Grauman</dc:creator>
  <cp:lastModifiedBy>mcoimbra</cp:lastModifiedBy>
  <cp:revision>13</cp:revision>
  <cp:lastPrinted>2011-03-30T23:57:58Z</cp:lastPrinted>
  <dcterms:created xsi:type="dcterms:W3CDTF">2011-03-29T19:25:49Z</dcterms:created>
  <dcterms:modified xsi:type="dcterms:W3CDTF">2014-09-24T18:02:40Z</dcterms:modified>
</cp:coreProperties>
</file>