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9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0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1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2" r:id="rId2"/>
    <p:sldMasterId id="2147483857" r:id="rId3"/>
    <p:sldMasterId id="2147484060" r:id="rId4"/>
    <p:sldMasterId id="2147484072" r:id="rId5"/>
    <p:sldMasterId id="2147484084" r:id="rId6"/>
    <p:sldMasterId id="2147484096" r:id="rId7"/>
    <p:sldMasterId id="2147484108" r:id="rId8"/>
    <p:sldMasterId id="2147484216" r:id="rId9"/>
    <p:sldMasterId id="2147484228" r:id="rId10"/>
    <p:sldMasterId id="2147484240" r:id="rId11"/>
    <p:sldMasterId id="2147484252" r:id="rId12"/>
    <p:sldMasterId id="2147484264" r:id="rId13"/>
    <p:sldMasterId id="2147484276" r:id="rId14"/>
    <p:sldMasterId id="2147484288" r:id="rId15"/>
    <p:sldMasterId id="2147484300" r:id="rId16"/>
    <p:sldMasterId id="2147484312" r:id="rId17"/>
    <p:sldMasterId id="2147484324" r:id="rId18"/>
    <p:sldMasterId id="2147484336" r:id="rId19"/>
    <p:sldMasterId id="2147484349" r:id="rId20"/>
    <p:sldMasterId id="2147484388" r:id="rId21"/>
    <p:sldMasterId id="2147484401" r:id="rId22"/>
  </p:sldMasterIdLst>
  <p:notesMasterIdLst>
    <p:notesMasterId r:id="rId85"/>
  </p:notesMasterIdLst>
  <p:sldIdLst>
    <p:sldId id="256" r:id="rId23"/>
    <p:sldId id="552" r:id="rId24"/>
    <p:sldId id="475" r:id="rId25"/>
    <p:sldId id="477" r:id="rId26"/>
    <p:sldId id="478" r:id="rId27"/>
    <p:sldId id="479" r:id="rId28"/>
    <p:sldId id="483" r:id="rId29"/>
    <p:sldId id="486" r:id="rId30"/>
    <p:sldId id="487" r:id="rId31"/>
    <p:sldId id="488" r:id="rId32"/>
    <p:sldId id="585" r:id="rId33"/>
    <p:sldId id="586" r:id="rId34"/>
    <p:sldId id="587" r:id="rId35"/>
    <p:sldId id="588" r:id="rId36"/>
    <p:sldId id="589" r:id="rId37"/>
    <p:sldId id="493" r:id="rId38"/>
    <p:sldId id="496" r:id="rId39"/>
    <p:sldId id="498" r:id="rId40"/>
    <p:sldId id="537" r:id="rId41"/>
    <p:sldId id="600" r:id="rId42"/>
    <p:sldId id="574" r:id="rId43"/>
    <p:sldId id="575" r:id="rId44"/>
    <p:sldId id="576" r:id="rId45"/>
    <p:sldId id="598" r:id="rId46"/>
    <p:sldId id="538" r:id="rId47"/>
    <p:sldId id="539" r:id="rId48"/>
    <p:sldId id="540" r:id="rId49"/>
    <p:sldId id="541" r:id="rId50"/>
    <p:sldId id="542" r:id="rId51"/>
    <p:sldId id="543" r:id="rId52"/>
    <p:sldId id="544" r:id="rId53"/>
    <p:sldId id="545" r:id="rId54"/>
    <p:sldId id="546" r:id="rId55"/>
    <p:sldId id="547" r:id="rId56"/>
    <p:sldId id="510" r:id="rId57"/>
    <p:sldId id="511" r:id="rId58"/>
    <p:sldId id="553" r:id="rId59"/>
    <p:sldId id="554" r:id="rId60"/>
    <p:sldId id="555" r:id="rId61"/>
    <p:sldId id="556" r:id="rId62"/>
    <p:sldId id="557" r:id="rId63"/>
    <p:sldId id="558" r:id="rId64"/>
    <p:sldId id="559" r:id="rId65"/>
    <p:sldId id="560" r:id="rId66"/>
    <p:sldId id="561" r:id="rId67"/>
    <p:sldId id="562" r:id="rId68"/>
    <p:sldId id="563" r:id="rId69"/>
    <p:sldId id="564" r:id="rId70"/>
    <p:sldId id="565" r:id="rId71"/>
    <p:sldId id="567" r:id="rId72"/>
    <p:sldId id="601" r:id="rId73"/>
    <p:sldId id="450" r:id="rId74"/>
    <p:sldId id="451" r:id="rId75"/>
    <p:sldId id="452" r:id="rId76"/>
    <p:sldId id="453" r:id="rId77"/>
    <p:sldId id="454" r:id="rId78"/>
    <p:sldId id="455" r:id="rId79"/>
    <p:sldId id="569" r:id="rId80"/>
    <p:sldId id="570" r:id="rId81"/>
    <p:sldId id="571" r:id="rId82"/>
    <p:sldId id="572" r:id="rId83"/>
    <p:sldId id="573" r:id="rId8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0420" autoAdjust="0"/>
  </p:normalViewPr>
  <p:slideViewPr>
    <p:cSldViewPr>
      <p:cViewPr varScale="1">
        <p:scale>
          <a:sx n="35" d="100"/>
          <a:sy n="35" d="100"/>
        </p:scale>
        <p:origin x="-236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63" Type="http://schemas.openxmlformats.org/officeDocument/2006/relationships/slide" Target="slides/slide41.xml"/><Relationship Id="rId68" Type="http://schemas.openxmlformats.org/officeDocument/2006/relationships/slide" Target="slides/slide46.xml"/><Relationship Id="rId84" Type="http://schemas.openxmlformats.org/officeDocument/2006/relationships/slide" Target="slides/slide62.xml"/><Relationship Id="rId89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74" Type="http://schemas.openxmlformats.org/officeDocument/2006/relationships/slide" Target="slides/slide52.xml"/><Relationship Id="rId79" Type="http://schemas.openxmlformats.org/officeDocument/2006/relationships/slide" Target="slides/slide57.xml"/><Relationship Id="rId5" Type="http://schemas.openxmlformats.org/officeDocument/2006/relationships/slideMaster" Target="slideMasters/slideMaster5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slide" Target="slides/slide42.xml"/><Relationship Id="rId69" Type="http://schemas.openxmlformats.org/officeDocument/2006/relationships/slide" Target="slides/slide47.xml"/><Relationship Id="rId77" Type="http://schemas.openxmlformats.org/officeDocument/2006/relationships/slide" Target="slides/slide5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72" Type="http://schemas.openxmlformats.org/officeDocument/2006/relationships/slide" Target="slides/slide50.xml"/><Relationship Id="rId80" Type="http://schemas.openxmlformats.org/officeDocument/2006/relationships/slide" Target="slides/slide58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slide" Target="slides/slide4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slide" Target="slides/slide48.xml"/><Relationship Id="rId75" Type="http://schemas.openxmlformats.org/officeDocument/2006/relationships/slide" Target="slides/slide53.xml"/><Relationship Id="rId83" Type="http://schemas.openxmlformats.org/officeDocument/2006/relationships/slide" Target="slides/slide6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73" Type="http://schemas.openxmlformats.org/officeDocument/2006/relationships/slide" Target="slides/slide51.xml"/><Relationship Id="rId78" Type="http://schemas.openxmlformats.org/officeDocument/2006/relationships/slide" Target="slides/slide56.xml"/><Relationship Id="rId81" Type="http://schemas.openxmlformats.org/officeDocument/2006/relationships/slide" Target="slides/slide59.xml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7.xml"/><Relationship Id="rId34" Type="http://schemas.openxmlformats.org/officeDocument/2006/relationships/slide" Target="slides/slide12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76" Type="http://schemas.openxmlformats.org/officeDocument/2006/relationships/slide" Target="slides/slide5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7.xml"/><Relationship Id="rId24" Type="http://schemas.openxmlformats.org/officeDocument/2006/relationships/slide" Target="slides/slide2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66" Type="http://schemas.openxmlformats.org/officeDocument/2006/relationships/slide" Target="slides/slide44.xml"/><Relationship Id="rId87" Type="http://schemas.openxmlformats.org/officeDocument/2006/relationships/viewProps" Target="viewProps.xml"/><Relationship Id="rId61" Type="http://schemas.openxmlformats.org/officeDocument/2006/relationships/slide" Target="slides/slide39.xml"/><Relationship Id="rId82" Type="http://schemas.openxmlformats.org/officeDocument/2006/relationships/slide" Target="slides/slide60.xml"/><Relationship Id="rId19" Type="http://schemas.openxmlformats.org/officeDocument/2006/relationships/slideMaster" Target="slideMasters/slideMaster19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465ED-A488-4DAD-902E-A267F0337A56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6C2C5-82E7-47D2-97FB-E2DE053A92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13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29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3697AD-F4D0-4EC1-8CC8-0E1CD8D33EDF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21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D2B00DE-42B5-429A-B128-69726E691329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02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02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2" tIns="45716" rIns="91432" bIns="45716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44EBB1-502A-431E-B976-739A05AE7E6A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061620-39B4-4979-BF66-4A7A3CD0755F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C5D4E6-1E4C-486D-9775-C30D0858CB39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8C9833-FB94-4449-A144-81DC303B9E59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55A4FD-F8F8-4775-8610-2EF5393C3C15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31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4BE2C5-E1C0-42D2-9873-7DC87BC84889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F84D56-A713-4D82-9C06-857391BDD2A3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59FC36-129B-4DD5-9620-5AFFC8C373B8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27C5B5-18F6-499D-8F5A-DFD4922C011A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C53115-9BC2-4281-A655-481F68218DD7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19AEE3-AE74-4E07-9EAB-61C5C330DAC7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92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3B10AF-3DE0-4DA9-96F7-7EE5FCD42CED}" type="slidenum">
              <a:rPr lang="en-US">
                <a:solidFill>
                  <a:srgbClr val="000000"/>
                </a:solidFill>
              </a:rPr>
              <a:pPr/>
              <a:t>34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EFBB24-F1BF-45F8-B89D-287CB3E00212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3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3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B04E3-224F-49AB-9343-1100167D2BB2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3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3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3F4931-F29C-4BBC-94AD-F313B0683640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73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E1A782-DB9E-4D1B-AB10-60476392208E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942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942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89C5D2-CCAD-46A3-BDB5-6F3EAFD0A2F5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FA546C-147E-431E-AEDD-EB4F050EF54B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8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0FBB1E-7B85-44E3-98AA-473DD81D8200}" type="slidenum">
              <a:rPr lang="en-US">
                <a:solidFill>
                  <a:srgbClr val="000000"/>
                </a:solidFill>
              </a:rPr>
              <a:pPr/>
              <a:t>43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34F62D-E7E6-486F-A7EF-E38B7755751C}" type="slidenum">
              <a:rPr lang="en-US" sz="1100" b="1">
                <a:solidFill>
                  <a:prstClr val="black"/>
                </a:solidFill>
                <a:latin typeface="Times New Roman" pitchFamily="18" charset="0"/>
              </a:rPr>
              <a:pPr/>
              <a:t>45</a:t>
            </a:fld>
            <a:endParaRPr lang="en-US" sz="11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6AF94D-A915-4A00-B6BC-422075964FF8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8435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43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0E82B-77A9-4378-8F7A-6D5555CDFB6D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BAB992-4C79-4316-BE89-9B9DA2F3A987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5586DDD-22B9-4C19-AEB2-3A6DEABA2652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CDE8D7-1D66-430E-89BF-588F50959477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75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F0FC288C-9B72-4834-807F-91B06DF4EAA8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77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775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2" tIns="45716" rIns="91432" bIns="45716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0DD4437-5403-4C72-BE79-527CC6F3CF65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D7329E5-074E-4A05-A2A9-4E8C77CC39B3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0301C88-653F-46C8-9DD5-37BA2F48D688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06C2759-8EED-4AE0-BE7A-F96815C6FC49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B5FB76-33F4-4C50-8805-D6E6CBCA901B}" type="slidenum">
              <a:rPr lang="en-US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278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27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B70A5-62B9-4B79-AC24-3BB22CE31BB2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893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89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624A99-20BE-453D-B3D2-108C4FA6E670}" type="slidenum">
              <a:rPr lang="en-US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483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A50332-E4A9-4C80-800B-B4BFFFBE99E2}" type="slidenum">
              <a:rPr lang="en-US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109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704DC1-17D2-4F9A-8A86-F2302B36F694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86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AFC9A7-D7CA-4C75-B6E5-5488EBAD6E04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9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048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2BA24-5263-4325-9AF2-B88758140C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2239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4AF66-7E84-46D3-90CE-CDB33335C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287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B1450-7E62-4BD2-B388-9D596858B2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3625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4C12B-A70E-4ED3-8335-0BE1F7AE7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377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94C72-C9A6-4708-B37F-57A9B84D6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8747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E04E1-3F15-4587-9B65-0781D3F2C5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301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FBB3A-AD33-472E-9153-AB9B1283F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94837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1F11D-D48D-4CF5-85E8-5F7AD342C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6316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4ACF0-8C20-4CE9-8C55-0286F303B0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646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ED239-4614-486E-9F00-E8D9B008C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0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952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7FB76-BDAA-41D1-B14A-110DB31EB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84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D1A206-AA2F-4491-9355-E73762D429F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6559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5997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A938D-9B6C-4151-89C2-655EE45CB6B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221C8-6A97-4A99-A6EA-7DF745C41CC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DD180-B799-4580-991C-A30D693E7B0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A61AC-8485-4159-9B8A-6CB43425576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70D9A-8689-46EB-B355-76CD6EC18B8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08203-C601-47A3-B939-4F94D20B6F4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4A8C1-EAEB-4DFC-B008-6619B99B621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A378A-6A8C-4A79-B795-2135F8A0601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4532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E8E7E-D20A-4BBE-843F-97BAEB5E7B5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619FF-882D-4565-81A0-A9874AA0CBE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FAFF9-38D0-4A17-9905-3A20641B9FB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1D8F5-D081-4F20-B98F-6509C96752F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26A3CE-D187-4852-8233-162E7E5DBB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AC0038-49C6-4ED8-8159-AB47F7B0D7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2D61F48-BA71-4F66-819F-C9A89DBB67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54D8092-4065-4F99-96EE-8E62A5881A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3ABDF9-8773-41FA-9F64-03E04C5257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05F8DA-9375-4E11-A479-80B7BF2E2F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31504-C6C0-465A-9B7E-27072C15E18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9163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3858E49-4E31-4775-9EA6-D066033570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4CC910E-6A77-4A97-8366-D607600292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81EBA5-B8E2-46E8-8860-7B55F71245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961918-6F31-4E1D-89F8-B6455822FA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DF2FE0D-2AFB-4E05-AB79-CC6B3042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42132-111E-4D20-8DA7-C0847D4EC4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65D2F-1DA4-4091-8D21-FC13D0483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A8591-65FD-417A-9C85-02CB34FC8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78D55-FE41-45DF-BDFD-C70B3E2596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40362-77FB-41CB-A34B-B7A6B17D2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CE5E2B-8C06-4433-9A97-B94D92356B7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0987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95F70-D7C4-4BAD-A3BB-CA190878B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2D346-0424-4DB5-A013-9A3009B2AA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F88C4-4DD5-49CD-9046-3527315B6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82BC5-70BC-46B0-AB13-DE23D2125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75400-1652-4F87-821D-3FBA7FAA3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72690-BA2C-4EE4-B9E3-EA43336E34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11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411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3197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11455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19125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A938D-9B6C-4151-89C2-655EE45CB6B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221C8-6A97-4A99-A6EA-7DF745C41CC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DD180-B799-4580-991C-A30D693E7B0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EF3354-CD96-4B66-A60D-FA6BBD80C8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7766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A61AC-8485-4159-9B8A-6CB43425576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70D9A-8689-46EB-B355-76CD6EC18B8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08203-C601-47A3-B939-4F94D20B6F4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4A8C1-EAEB-4DFC-B008-6619B99B621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E8E7E-D20A-4BBE-843F-97BAEB5E7B5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619FF-882D-4565-81A0-A9874AA0CBE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FAFF9-38D0-4A17-9905-3A20641B9FB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1D8F5-D081-4F20-B98F-6509C96752F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D230CC-2082-4BBE-BE68-7C07C48988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F8C68F-2498-4D0A-9843-338F912BDA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CD817-3392-497D-ADC5-624D2B19FB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9800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D9017F-4FCE-4024-B724-B41B7C7D89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7C7DBE-DC85-4D0B-8BD6-633A58FC6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A8A58A-C606-427E-83B8-5D749A87F0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EB528D-DC0A-4527-8A84-64D34BA6A2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46BAED-F31B-456F-B141-63044CF9E9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1875098-B9CF-4128-8EAF-1415DC303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F7BCD8-FA77-47C6-A04A-75142F7BF2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619921B-C40A-43A7-AED0-2E5ECF04E2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8D6F4B-F2B2-4ACD-8D55-E628128844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34AA3-F5E6-4BC4-8408-986425D5B6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4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6557F6-226C-43EA-935E-8BFF8D973ED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9858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E8383-8097-49A0-B8E6-E596C1255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D7146-C759-4331-A186-B3C63ACCF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1E94-3CC3-4338-AF5E-875CB1646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62EDE-1CB0-44ED-AD23-8FFE0EC4D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55817-751E-41E9-B388-242EE48714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1E51A-F470-4C56-90C5-C87CBA2F1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CBE8-787B-46F3-A0D9-AAB5D19B4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93F8-AD1F-490D-9453-624C59216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2F95-07BD-48FF-9370-DE132DF07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AEED-AE63-4231-B291-BCED7BC103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44C35A-4CBF-44FF-B109-4490639DD2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8093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1298-CEA9-42DD-87F2-9F312BC8E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34AA3-F5E6-4BC4-8408-986425D5B6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E8383-8097-49A0-B8E6-E596C1255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D7146-C759-4331-A186-B3C63ACCF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1E94-3CC3-4338-AF5E-875CB1646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62EDE-1CB0-44ED-AD23-8FFE0EC4D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55817-751E-41E9-B388-242EE48714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1E51A-F470-4C56-90C5-C87CBA2F1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CBE8-787B-46F3-A0D9-AAB5D19B4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93F8-AD1F-490D-9453-624C59216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A3127E-40F5-4F91-95C0-AB5D5B9F916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3171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2F95-07BD-48FF-9370-DE132DF07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AEED-AE63-4231-B291-BCED7BC103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1298-CEA9-42DD-87F2-9F312BC8E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34AA3-F5E6-4BC4-8408-986425D5B6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E8383-8097-49A0-B8E6-E596C1255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D7146-C759-4331-A186-B3C63ACCF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1E94-3CC3-4338-AF5E-875CB1646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62EDE-1CB0-44ED-AD23-8FFE0EC4D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55817-751E-41E9-B388-242EE48714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1E51A-F470-4C56-90C5-C87CBA2F1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BigBlueDots1600Logo2 op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folHlink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08211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CBE8-787B-46F3-A0D9-AAB5D19B4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93F8-AD1F-490D-9453-624C59216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2F95-07BD-48FF-9370-DE132DF07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AEED-AE63-4231-B291-BCED7BC103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1298-CEA9-42DD-87F2-9F312BC8E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8B98B-2343-4544-84A6-6AE86EA9E7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029D2-035E-498B-97EC-DE51941611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89795-8C60-4B62-A7B4-0C380BD6E1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FC4B6-3D62-4C3B-8343-9D40AF9688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12AC1-1169-4BF3-AD56-B542EE7402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11675-8D8C-4AA3-8701-77AD866339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55B9F-8E68-4543-9F3B-CD54A07815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A1BE6-F5E5-4015-866B-0E4B9C70536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94780-DC45-4907-8B57-A431F3F354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7BB25-DA0D-461D-808A-BF6769B1F54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1907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2D146-BC97-4CE4-AE44-EC41559E809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668EB-85FF-4C5F-ACE1-CD66917C5F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1A736-462A-43FE-80CB-34D738B787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C450C-90DC-4D09-9BEE-157E010D3D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EE5F9-AF15-458F-8E5A-6833BE012B5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D7E82-1ACD-415D-8EFB-3E717A1846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4B133-5B2C-4657-8CB9-4510095CEB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3D124-9553-4962-9E12-BB892B03C6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41D3B-6400-4B3B-B8CA-0C8966B016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749E5-DA2E-4FDB-8689-B55A17EB47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4E49A-A368-4432-8221-E031840220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C8832-B148-4C03-8894-718474ED27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152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2192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5433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564BB-0115-4F3E-BE7A-9B2D6442F4C8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49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09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64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663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248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031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31187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18562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537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88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33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360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7168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8217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0304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50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87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6773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060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259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207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197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14207CD-682E-4D64-8FBB-EBA3104C5E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4182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5C774B7-2CEB-4B76-87BF-619AEB52DF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270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7EEE34-E2F4-4095-8CD1-1454D79850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903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9DA678-0E06-4B7F-B44C-2E45059FE5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6974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E931875-4677-451E-AC0B-6655F6A3BC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2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458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EEC44A-0E84-4B31-8910-7B0C2E16D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320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779850-1E96-438F-8D98-28A24A8D25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5174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BE30F1-0304-487F-8665-C9AF3EEC51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579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DA2117-156B-4290-B8AC-1326C86E3F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2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C65507B-7F6F-406B-BE3E-1306DFBE9B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482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AE9D73-E396-46EA-92A0-644C1643B2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551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504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9193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998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602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73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0206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2943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6778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900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5067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0952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8424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018FA-729C-4774-84BA-629305C7EF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042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0FB31-2694-44B9-96FC-A0F712CE3B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086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52BEA-B778-4F09-8F37-2D8560D11F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474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D196-2A8C-4202-A1DF-0FBB8A45D3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2062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56946-0AD1-4244-8228-2D73557F25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564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9DDBB-20CB-4744-92AB-E6C7466C3E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7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257E6-5DB2-4145-AC93-227207D0DB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8045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E388E-68B0-4AC8-B8D3-C0CF3E47CB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3350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AF861-FDBF-4675-9161-0CB3A4E8F0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1574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F110C-F84C-4717-9648-91007EC982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3145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7F52A-B369-4174-8EAC-8772C2FEE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118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38DED3-6B58-41BD-AED5-B801D11A37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018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31D263-80E4-4D11-A6AE-33B6E8F756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569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923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1D2C03-1646-481D-A019-2694160649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071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52A0F2-C39A-4E77-8CAA-C415D4CD71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7138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5D99B8E-0F09-4295-9F48-5E69EC5DF9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7696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B308FB-77C8-4B52-8169-983E2523A4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1440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29B75AA-E36B-4F1D-A889-61D9716074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4882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ED0BB0-FBFC-4BD9-9A1D-45C52A7D0C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09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87C357-AC0B-4BBC-8CEF-70A5D2D5DB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5664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4C6366-DA3E-40A9-A0D6-A97EFB1FC2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602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B54806-55D1-4220-BA51-B197EE7C57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573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018FA-729C-4774-84BA-629305C7EF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948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015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0FB31-2694-44B9-96FC-A0F712CE3B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1373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52BEA-B778-4F09-8F37-2D8560D11F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540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D196-2A8C-4202-A1DF-0FBB8A45D3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707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56946-0AD1-4244-8228-2D73557F25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5105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9DDBB-20CB-4744-92AB-E6C7466C3E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8897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257E6-5DB2-4145-AC93-227207D0DB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8317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E388E-68B0-4AC8-B8D3-C0CF3E47CB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2950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AF861-FDBF-4675-9161-0CB3A4E8F0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8971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F110C-F84C-4717-9648-91007EC982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554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7F52A-B369-4174-8EAC-8772C2FEE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083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0304E-D958-40AD-BF9A-0FFADB609BE9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4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17310B6-85A6-458A-BCE1-A217BDD4899A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42" r:id="rId2"/>
    <p:sldLayoutId id="2147484243" r:id="rId3"/>
    <p:sldLayoutId id="2147484244" r:id="rId4"/>
    <p:sldLayoutId id="2147484245" r:id="rId5"/>
    <p:sldLayoutId id="2147484246" r:id="rId6"/>
    <p:sldLayoutId id="2147484247" r:id="rId7"/>
    <p:sldLayoutId id="2147484248" r:id="rId8"/>
    <p:sldLayoutId id="2147484249" r:id="rId9"/>
    <p:sldLayoutId id="2147484250" r:id="rId10"/>
    <p:sldLayoutId id="214748425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4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B96D02-BE86-4C08-8B85-27E763043C3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A395C9-798D-438C-BDE6-25AB8D9E07A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EA41127B-F871-4E8A-87A9-6FA37AE314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9" r:id="rId1"/>
    <p:sldLayoutId id="2147484290" r:id="rId2"/>
    <p:sldLayoutId id="2147484291" r:id="rId3"/>
    <p:sldLayoutId id="2147484292" r:id="rId4"/>
    <p:sldLayoutId id="2147484293" r:id="rId5"/>
    <p:sldLayoutId id="2147484294" r:id="rId6"/>
    <p:sldLayoutId id="2147484295" r:id="rId7"/>
    <p:sldLayoutId id="2147484296" r:id="rId8"/>
    <p:sldLayoutId id="2147484297" r:id="rId9"/>
    <p:sldLayoutId id="2147484298" r:id="rId10"/>
    <p:sldLayoutId id="21474842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45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382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1" r:id="rId1"/>
    <p:sldLayoutId id="2147484302" r:id="rId2"/>
    <p:sldLayoutId id="2147484303" r:id="rId3"/>
    <p:sldLayoutId id="2147484304" r:id="rId4"/>
    <p:sldLayoutId id="2147484305" r:id="rId5"/>
    <p:sldLayoutId id="2147484306" r:id="rId6"/>
    <p:sldLayoutId id="2147484307" r:id="rId7"/>
    <p:sldLayoutId id="2147484308" r:id="rId8"/>
    <p:sldLayoutId id="2147484309" r:id="rId9"/>
    <p:sldLayoutId id="2147484310" r:id="rId10"/>
    <p:sldLayoutId id="214748431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/>
        <a:buChar char="l"/>
        <a:defRPr kumimoji="1"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4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B96D02-BE86-4C08-8B85-27E763043C3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90DB48-E42D-4999-ACC0-9891DBDF582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5" r:id="rId1"/>
    <p:sldLayoutId id="2147484326" r:id="rId2"/>
    <p:sldLayoutId id="2147484327" r:id="rId3"/>
    <p:sldLayoutId id="2147484328" r:id="rId4"/>
    <p:sldLayoutId id="2147484329" r:id="rId5"/>
    <p:sldLayoutId id="2147484330" r:id="rId6"/>
    <p:sldLayoutId id="2147484331" r:id="rId7"/>
    <p:sldLayoutId id="2147484332" r:id="rId8"/>
    <p:sldLayoutId id="2147484333" r:id="rId9"/>
    <p:sldLayoutId id="2147484334" r:id="rId10"/>
    <p:sldLayoutId id="214748433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5993E1-128B-4C69-A9B6-462FBA09B6A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7" r:id="rId1"/>
    <p:sldLayoutId id="2147484338" r:id="rId2"/>
    <p:sldLayoutId id="2147484339" r:id="rId3"/>
    <p:sldLayoutId id="2147484340" r:id="rId4"/>
    <p:sldLayoutId id="2147484341" r:id="rId5"/>
    <p:sldLayoutId id="2147484342" r:id="rId6"/>
    <p:sldLayoutId id="2147484343" r:id="rId7"/>
    <p:sldLayoutId id="2147484344" r:id="rId8"/>
    <p:sldLayoutId id="2147484345" r:id="rId9"/>
    <p:sldLayoutId id="2147484346" r:id="rId10"/>
    <p:sldLayoutId id="2147484347" r:id="rId11"/>
    <p:sldLayoutId id="214748434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B1D190-F0A8-4BB2-9566-41A732BBF19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81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5993E1-128B-4C69-A9B6-462FBA09B6A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  <p:sldLayoutId id="2147484358" r:id="rId9"/>
    <p:sldLayoutId id="2147484359" r:id="rId10"/>
    <p:sldLayoutId id="2147484360" r:id="rId11"/>
    <p:sldLayoutId id="214748436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5993E1-128B-4C69-A9B6-462FBA09B6A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9" r:id="rId1"/>
    <p:sldLayoutId id="2147484390" r:id="rId2"/>
    <p:sldLayoutId id="2147484391" r:id="rId3"/>
    <p:sldLayoutId id="2147484392" r:id="rId4"/>
    <p:sldLayoutId id="2147484393" r:id="rId5"/>
    <p:sldLayoutId id="2147484394" r:id="rId6"/>
    <p:sldLayoutId id="2147484395" r:id="rId7"/>
    <p:sldLayoutId id="2147484396" r:id="rId8"/>
    <p:sldLayoutId id="2147484397" r:id="rId9"/>
    <p:sldLayoutId id="2147484398" r:id="rId10"/>
    <p:sldLayoutId id="2147484399" r:id="rId11"/>
    <p:sldLayoutId id="214748440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86A2076-4C21-4875-A905-C038BD2880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C7CAC6-968F-4FCA-B170-598B052A47B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  <p:sldLayoutId id="2147484403" r:id="rId2"/>
    <p:sldLayoutId id="2147484404" r:id="rId3"/>
    <p:sldLayoutId id="2147484405" r:id="rId4"/>
    <p:sldLayoutId id="2147484406" r:id="rId5"/>
    <p:sldLayoutId id="2147484407" r:id="rId6"/>
    <p:sldLayoutId id="2147484408" r:id="rId7"/>
    <p:sldLayoutId id="2147484409" r:id="rId8"/>
    <p:sldLayoutId id="2147484410" r:id="rId9"/>
    <p:sldLayoutId id="2147484411" r:id="rId10"/>
    <p:sldLayoutId id="2147484412" r:id="rId11"/>
    <p:sldLayoutId id="214748441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 descr="BigBlueDots1600gradientWithBrite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344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82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11AA85-3204-446D-BEB7-21A2F71051B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03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20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EE77339-781C-4201-A157-AEF1EC056191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78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EFC1878-DF5E-42B4-8B74-8C27BC804CEE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16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EE77339-781C-4201-A157-AEF1EC056191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97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9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4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200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29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200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30.png"/><Relationship Id="rId4" Type="http://schemas.openxmlformats.org/officeDocument/2006/relationships/oleObject" Target="../embeddings/oleObject13.bin"/><Relationship Id="rId9" Type="http://schemas.openxmlformats.org/officeDocument/2006/relationships/image" Target="../media/image32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224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90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7.png"/><Relationship Id="rId5" Type="http://schemas.openxmlformats.org/officeDocument/2006/relationships/image" Target="../media/image34.wmf"/><Relationship Id="rId4" Type="http://schemas.openxmlformats.org/officeDocument/2006/relationships/oleObject" Target="../embeddings/oleObject17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8.png"/><Relationship Id="rId4" Type="http://schemas.openxmlformats.org/officeDocument/2006/relationships/image" Target="../media/image6.jpe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9.png"/><Relationship Id="rId12" Type="http://schemas.openxmlformats.org/officeDocument/2006/relationships/image" Target="../media/image64.jpeg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.jpeg"/><Relationship Id="rId11" Type="http://schemas.openxmlformats.org/officeDocument/2006/relationships/image" Target="../media/image63.jpeg"/><Relationship Id="rId5" Type="http://schemas.openxmlformats.org/officeDocument/2006/relationships/image" Target="../media/image58.wmf"/><Relationship Id="rId10" Type="http://schemas.openxmlformats.org/officeDocument/2006/relationships/image" Target="../media/image62.jpeg"/><Relationship Id="rId4" Type="http://schemas.openxmlformats.org/officeDocument/2006/relationships/oleObject" Target="../embeddings/oleObject18.bin"/><Relationship Id="rId9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68.wmf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67.w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12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79.png"/><Relationship Id="rId4" Type="http://schemas.openxmlformats.org/officeDocument/2006/relationships/image" Target="../media/image78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8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8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8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3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94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.ubc.ca/~mbrown/autostitch/autostitch.html" TargetMode="External"/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99.png"/><Relationship Id="rId2" Type="http://schemas.openxmlformats.org/officeDocument/2006/relationships/slideLayout" Target="../slideLayouts/slideLayout19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oleObject" Target="../embeddings/oleObject2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9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94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2.w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wmf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1.wmf"/><Relationship Id="rId5" Type="http://schemas.openxmlformats.org/officeDocument/2006/relationships/image" Target="../media/image9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1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sun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04600" y="914400"/>
            <a:ext cx="88108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TP12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- Local features: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detection and description 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schemeClr val="tx1"/>
                </a:solidFill>
                <a:latin typeface="Arial" charset="0"/>
                <a:cs typeface="Arial" charset="0"/>
              </a:rPr>
              <a:t>Computer Vision, FCUP, 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2015</a:t>
            </a:r>
            <a:endParaRPr lang="en-US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chemeClr val="tx1"/>
                </a:solidFill>
                <a:latin typeface="Arial" charset="0"/>
                <a:cs typeface="Arial" charset="0"/>
              </a:rPr>
              <a:t>Miguel Coimbra</a:t>
            </a: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chemeClr val="tx1"/>
                </a:solidFill>
                <a:latin typeface="Arial" charset="0"/>
                <a:cs typeface="Arial" charset="0"/>
              </a:rPr>
              <a:t>Slides by Prof. Kristen </a:t>
            </a:r>
            <a:r>
              <a:rPr lang="en-US" dirty="0" err="1">
                <a:solidFill>
                  <a:schemeClr val="tx1"/>
                </a:solidFill>
                <a:latin typeface="Arial" charset="0"/>
                <a:cs typeface="Arial" charset="0"/>
              </a:rPr>
              <a:t>Grauman</a:t>
            </a:r>
            <a:endParaRPr lang="en-US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66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</a:t>
            </a:r>
            <a:r>
              <a:rPr lang="en-US" dirty="0" smtClean="0"/>
              <a:t>corner detector</a:t>
            </a:r>
            <a:endParaRPr lang="ru-RU" dirty="0"/>
          </a:p>
        </p:txBody>
      </p:sp>
      <p:sp>
        <p:nvSpPr>
          <p:cNvPr id="60109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05000"/>
            <a:ext cx="8763000" cy="2801955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Compute</a:t>
            </a:r>
            <a:r>
              <a:rPr lang="en-US" sz="2800" i="1" dirty="0" smtClean="0"/>
              <a:t> M </a:t>
            </a:r>
            <a:r>
              <a:rPr lang="en-US" sz="2800" dirty="0" smtClean="0"/>
              <a:t>matrix for image window surrounding each pixel to get its </a:t>
            </a:r>
            <a:r>
              <a:rPr lang="en-US" i="1" dirty="0" err="1" smtClean="0"/>
              <a:t>cornerness</a:t>
            </a:r>
            <a:r>
              <a:rPr lang="en-US" i="1" dirty="0" smtClean="0"/>
              <a:t> </a:t>
            </a:r>
            <a:r>
              <a:rPr lang="en-US" sz="2800" dirty="0" smtClean="0"/>
              <a:t>score.</a:t>
            </a:r>
            <a:endParaRPr lang="en-US" sz="2800" dirty="0"/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Find points </a:t>
            </a:r>
            <a:r>
              <a:rPr lang="en-US" sz="2800" dirty="0" smtClean="0"/>
              <a:t>with large </a:t>
            </a:r>
            <a:r>
              <a:rPr lang="en-US" sz="2800" dirty="0"/>
              <a:t>corner response </a:t>
            </a:r>
            <a:r>
              <a:rPr lang="en-US" sz="2800" dirty="0" smtClean="0"/>
              <a:t>(</a:t>
            </a:r>
            <a:r>
              <a:rPr lang="en-US" i="1" dirty="0" smtClean="0"/>
              <a:t>f </a:t>
            </a:r>
            <a:r>
              <a:rPr lang="en-US" sz="2800" dirty="0" smtClean="0"/>
              <a:t>&gt; </a:t>
            </a:r>
            <a:r>
              <a:rPr lang="en-US" sz="2800" dirty="0"/>
              <a:t>threshold)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Take the points of local </a:t>
            </a:r>
            <a:r>
              <a:rPr lang="en-US" sz="2800" dirty="0" smtClean="0"/>
              <a:t>maxima</a:t>
            </a:r>
            <a:r>
              <a:rPr lang="en-US" dirty="0" smtClean="0"/>
              <a:t>, i.e., perform non-maximum suppression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1742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pic>
        <p:nvPicPr>
          <p:cNvPr id="31747" name="Picture 3" descr="cows_step0"/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533400" y="1295400"/>
            <a:ext cx="8153400" cy="527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pic>
        <p:nvPicPr>
          <p:cNvPr id="32771" name="Picture 3" descr="cows_step1_corner_respon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838200" y="762000"/>
            <a:ext cx="4052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Compute corner response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f</a:t>
            </a:r>
            <a:endParaRPr lang="ru-RU" sz="2800" i="1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838200" y="774700"/>
            <a:ext cx="75664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Find points with large corner response: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f &gt; </a:t>
            </a: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threshold</a:t>
            </a:r>
            <a:endParaRPr lang="ru-RU" sz="2800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33796" name="Picture 4" descr="cows_step2_thres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838200" y="774700"/>
            <a:ext cx="56568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Take only the points of local maxima of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f</a:t>
            </a:r>
            <a:endParaRPr lang="ru-RU" sz="2800" i="1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34820" name="Picture 4" descr="cows_step3_thresh&amp;max"/>
          <p:cNvPicPr>
            <a:picLocks noChangeAspect="1" noChangeArrowheads="1"/>
          </p:cNvPicPr>
          <p:nvPr/>
        </p:nvPicPr>
        <p:blipFill>
          <a:blip r:embed="rId3" cstate="print">
            <a:lum bright="24000" contrast="72000"/>
            <a:grayscl/>
            <a:biLevel thresh="50000"/>
          </a:blip>
          <a:srcRect/>
          <a:stretch>
            <a:fillRect/>
          </a:stretch>
        </p:blipFill>
        <p:spPr bwMode="auto">
          <a:xfrm>
            <a:off x="533400" y="1295400"/>
            <a:ext cx="8153400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pic>
        <p:nvPicPr>
          <p:cNvPr id="35843" name="Picture 3" descr="cows_step4_harris"/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533400" y="1295400"/>
            <a:ext cx="8153400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>
            <a:off x="3810000" y="2286000"/>
            <a:ext cx="8382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400800" y="2057400"/>
            <a:ext cx="8382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133600" y="3505200"/>
            <a:ext cx="11430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181600" y="3962400"/>
            <a:ext cx="11430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Harris corner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 smtClean="0"/>
              <a:t>Rotation invariant? 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Scale invariant?</a:t>
            </a:r>
            <a:endParaRPr lang="en-US" sz="2800" dirty="0"/>
          </a:p>
        </p:txBody>
      </p:sp>
      <p:graphicFrame>
        <p:nvGraphicFramePr>
          <p:cNvPr id="1415170" name="Object 2"/>
          <p:cNvGraphicFramePr>
            <a:graphicFrameLocks noChangeAspect="1"/>
          </p:cNvGraphicFramePr>
          <p:nvPr/>
        </p:nvGraphicFramePr>
        <p:xfrm>
          <a:off x="5761038" y="974725"/>
          <a:ext cx="2987675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2" name="Equation" r:id="rId3" imgW="1244600" imgH="482600" progId="Equation.3">
                  <p:embed/>
                </p:oleObj>
              </mc:Choice>
              <mc:Fallback>
                <p:oleObj name="Equation" r:id="rId3" imgW="1244600" imgH="4826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1038" y="974725"/>
                        <a:ext cx="2987675" cy="1158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Yes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61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Harris corner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 smtClean="0"/>
              <a:t>Rotation invariant? 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Scale invariant?</a:t>
            </a:r>
            <a:endParaRPr lang="en-US" sz="2800" dirty="0"/>
          </a:p>
        </p:txBody>
      </p:sp>
      <p:grpSp>
        <p:nvGrpSpPr>
          <p:cNvPr id="3" name="Group 18"/>
          <p:cNvGrpSpPr/>
          <p:nvPr/>
        </p:nvGrpSpPr>
        <p:grpSpPr>
          <a:xfrm>
            <a:off x="1219200" y="3244850"/>
            <a:ext cx="2819400" cy="3232150"/>
            <a:chOff x="1219200" y="3244850"/>
            <a:chExt cx="2819400" cy="3232150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295400" y="3463925"/>
              <a:ext cx="2743200" cy="2006600"/>
            </a:xfrm>
            <a:custGeom>
              <a:avLst/>
              <a:gdLst>
                <a:gd name="T0" fmla="*/ 0 w 1728"/>
                <a:gd name="T1" fmla="*/ 1264 h 1264"/>
                <a:gd name="T2" fmla="*/ 96 w 1728"/>
                <a:gd name="T3" fmla="*/ 400 h 1264"/>
                <a:gd name="T4" fmla="*/ 432 w 1728"/>
                <a:gd name="T5" fmla="*/ 64 h 1264"/>
                <a:gd name="T6" fmla="*/ 1056 w 1728"/>
                <a:gd name="T7" fmla="*/ 16 h 1264"/>
                <a:gd name="T8" fmla="*/ 1728 w 1728"/>
                <a:gd name="T9" fmla="*/ 16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1219200" y="4022725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1600200" y="3489325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2452688" y="3244850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1371600" y="5775325"/>
              <a:ext cx="2590800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</a:rPr>
                <a:t>All points will be classified as </a:t>
              </a:r>
              <a:r>
                <a:rPr lang="en-US" sz="2000" dirty="0">
                  <a:solidFill>
                    <a:srgbClr val="0033CC"/>
                  </a:solidFill>
                  <a:cs typeface="Times New Roman" pitchFamily="18" charset="0"/>
                </a:rPr>
                <a:t>edges</a:t>
              </a:r>
              <a:endParaRPr lang="ru-RU" sz="2000" dirty="0">
                <a:solidFill>
                  <a:srgbClr val="0033CC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4" name="Group 17"/>
          <p:cNvGrpSpPr/>
          <p:nvPr/>
        </p:nvGrpSpPr>
        <p:grpSpPr>
          <a:xfrm>
            <a:off x="4800600" y="3565525"/>
            <a:ext cx="3352800" cy="2667000"/>
            <a:chOff x="4800600" y="3565525"/>
            <a:chExt cx="3352800" cy="2667000"/>
          </a:xfrm>
        </p:grpSpPr>
        <p:sp>
          <p:nvSpPr>
            <p:cNvPr id="7" name="Freeform 4"/>
            <p:cNvSpPr>
              <a:spLocks/>
            </p:cNvSpPr>
            <p:nvPr/>
          </p:nvSpPr>
          <p:spPr bwMode="auto">
            <a:xfrm>
              <a:off x="7086600" y="3844925"/>
              <a:ext cx="381000" cy="330200"/>
            </a:xfrm>
            <a:custGeom>
              <a:avLst/>
              <a:gdLst>
                <a:gd name="T0" fmla="*/ 0 w 1728"/>
                <a:gd name="T1" fmla="*/ 1264 h 1264"/>
                <a:gd name="T2" fmla="*/ 96 w 1728"/>
                <a:gd name="T3" fmla="*/ 400 h 1264"/>
                <a:gd name="T4" fmla="*/ 432 w 1728"/>
                <a:gd name="T5" fmla="*/ 64 h 1264"/>
                <a:gd name="T6" fmla="*/ 1056 w 1728"/>
                <a:gd name="T7" fmla="*/ 16 h 1264"/>
                <a:gd name="T8" fmla="*/ 1728 w 1728"/>
                <a:gd name="T9" fmla="*/ 16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7024688" y="3740150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>
              <a:off x="4800600" y="3565525"/>
              <a:ext cx="1676400" cy="838200"/>
            </a:xfrm>
            <a:custGeom>
              <a:avLst/>
              <a:gdLst>
                <a:gd name="T0" fmla="*/ 1257300 w 21600"/>
                <a:gd name="T1" fmla="*/ 0 h 21600"/>
                <a:gd name="T2" fmla="*/ 0 w 21600"/>
                <a:gd name="T3" fmla="*/ 419100 h 21600"/>
                <a:gd name="T4" fmla="*/ 1257300 w 21600"/>
                <a:gd name="T5" fmla="*/ 838200 h 21600"/>
                <a:gd name="T6" fmla="*/ 1676400 w 21600"/>
                <a:gd name="T7" fmla="*/ 4191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6781800" y="5775325"/>
              <a:ext cx="13716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3300"/>
                  </a:solidFill>
                  <a:cs typeface="Times New Roman" pitchFamily="18" charset="0"/>
                </a:rPr>
                <a:t>Corner !</a:t>
              </a:r>
              <a:endParaRPr lang="ru-RU" sz="240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Yes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91000" y="2438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410774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 invariant interest points</a:t>
            </a:r>
            <a:endParaRPr lang="en-US" dirty="0"/>
          </a:p>
        </p:txBody>
      </p:sp>
      <p:pic>
        <p:nvPicPr>
          <p:cNvPr id="13" name="Picture 12" descr="uttower1.JPG"/>
          <p:cNvPicPr>
            <a:picLocks noChangeAspect="1"/>
          </p:cNvPicPr>
          <p:nvPr/>
        </p:nvPicPr>
        <p:blipFill>
          <a:blip r:embed="rId3" cstate="print"/>
          <a:srcRect l="51667" b="30034"/>
          <a:stretch>
            <a:fillRect/>
          </a:stretch>
        </p:blipFill>
        <p:spPr>
          <a:xfrm>
            <a:off x="5521338" y="2479662"/>
            <a:ext cx="3156856" cy="3048000"/>
          </a:xfrm>
          <a:prstGeom prst="rect">
            <a:avLst/>
          </a:prstGeom>
        </p:spPr>
      </p:pic>
      <p:pic>
        <p:nvPicPr>
          <p:cNvPr id="14" name="Picture 13" descr="uttower2.JPG"/>
          <p:cNvPicPr>
            <a:picLocks noChangeAspect="1"/>
          </p:cNvPicPr>
          <p:nvPr/>
        </p:nvPicPr>
        <p:blipFill>
          <a:blip r:embed="rId4" cstate="print"/>
          <a:srcRect l="20277" t="14319" b="11445"/>
          <a:stretch>
            <a:fillRect/>
          </a:stretch>
        </p:blipFill>
        <p:spPr>
          <a:xfrm>
            <a:off x="525918" y="2479661"/>
            <a:ext cx="4879533" cy="30305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5800" y="9906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How can we independently select interest points in each image, such that the detections are repeatable across different scales?</a:t>
            </a:r>
          </a:p>
        </p:txBody>
      </p:sp>
    </p:spTree>
    <p:extLst>
      <p:ext uri="{BB962C8B-B14F-4D97-AF65-F5344CB8AC3E}">
        <p14:creationId xmlns:p14="http://schemas.microsoft.com/office/powerpoint/2010/main" val="131771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15"/>
          <p:cNvSpPr>
            <a:spLocks noChangeAspect="1" noChangeArrowheads="1"/>
          </p:cNvSpPr>
          <p:nvPr/>
        </p:nvSpPr>
        <p:spPr bwMode="auto">
          <a:xfrm>
            <a:off x="6432564" y="3611726"/>
            <a:ext cx="146814" cy="14630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Oval 15"/>
          <p:cNvSpPr>
            <a:spLocks noChangeAspect="1" noChangeArrowheads="1"/>
          </p:cNvSpPr>
          <p:nvPr/>
        </p:nvSpPr>
        <p:spPr bwMode="auto">
          <a:xfrm>
            <a:off x="2241564" y="3511481"/>
            <a:ext cx="146814" cy="14630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5137164" y="2392526"/>
            <a:ext cx="2667000" cy="25908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Oval 9"/>
          <p:cNvSpPr>
            <a:spLocks noChangeArrowheads="1"/>
          </p:cNvSpPr>
          <p:nvPr/>
        </p:nvSpPr>
        <p:spPr bwMode="auto">
          <a:xfrm>
            <a:off x="946164" y="2316326"/>
            <a:ext cx="2667000" cy="25908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 scale selection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5800" y="9906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Intuition: </a:t>
            </a:r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Find scale that gives local maxima of some function </a:t>
            </a:r>
            <a:r>
              <a:rPr lang="en-US" sz="2400" i="1" dirty="0" smtClean="0">
                <a:solidFill>
                  <a:srgbClr val="000000"/>
                </a:solidFill>
              </a:rPr>
              <a:t>f </a:t>
            </a:r>
            <a:r>
              <a:rPr lang="en-US" sz="2400" dirty="0" smtClean="0">
                <a:solidFill>
                  <a:srgbClr val="000000"/>
                </a:solidFill>
              </a:rPr>
              <a:t>in both position and scale.</a:t>
            </a:r>
          </a:p>
        </p:txBody>
      </p:sp>
      <p:sp>
        <p:nvSpPr>
          <p:cNvPr id="6" name="Freeform 2"/>
          <p:cNvSpPr>
            <a:spLocks/>
          </p:cNvSpPr>
          <p:nvPr/>
        </p:nvSpPr>
        <p:spPr bwMode="auto">
          <a:xfrm>
            <a:off x="6788004" y="2456001"/>
            <a:ext cx="620192" cy="1404551"/>
          </a:xfrm>
          <a:custGeom>
            <a:avLst/>
            <a:gdLst>
              <a:gd name="T0" fmla="*/ 0 w 544"/>
              <a:gd name="T1" fmla="*/ 2147483647 h 1232"/>
              <a:gd name="T2" fmla="*/ 1088707408 w 544"/>
              <a:gd name="T3" fmla="*/ 2147483647 h 1232"/>
              <a:gd name="T4" fmla="*/ 1330642300 w 544"/>
              <a:gd name="T5" fmla="*/ 1572577274 h 1232"/>
              <a:gd name="T6" fmla="*/ 846772517 w 544"/>
              <a:gd name="T7" fmla="*/ 604837459 h 1232"/>
              <a:gd name="T8" fmla="*/ 1330642300 w 544"/>
              <a:gd name="T9" fmla="*/ 0 h 12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232"/>
              <a:gd name="T17" fmla="*/ 544 w 544"/>
              <a:gd name="T18" fmla="*/ 1232 h 12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232">
                <a:moveTo>
                  <a:pt x="0" y="1104"/>
                </a:moveTo>
                <a:cubicBezTo>
                  <a:pt x="172" y="1168"/>
                  <a:pt x="344" y="1232"/>
                  <a:pt x="432" y="1152"/>
                </a:cubicBezTo>
                <a:cubicBezTo>
                  <a:pt x="520" y="1072"/>
                  <a:pt x="544" y="776"/>
                  <a:pt x="528" y="624"/>
                </a:cubicBezTo>
                <a:cubicBezTo>
                  <a:pt x="512" y="472"/>
                  <a:pt x="336" y="344"/>
                  <a:pt x="336" y="240"/>
                </a:cubicBezTo>
                <a:cubicBezTo>
                  <a:pt x="336" y="136"/>
                  <a:pt x="432" y="68"/>
                  <a:pt x="528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reeform 3"/>
          <p:cNvSpPr>
            <a:spLocks/>
          </p:cNvSpPr>
          <p:nvPr/>
        </p:nvSpPr>
        <p:spPr bwMode="auto">
          <a:xfrm>
            <a:off x="5748272" y="3941497"/>
            <a:ext cx="756998" cy="965629"/>
          </a:xfrm>
          <a:custGeom>
            <a:avLst/>
            <a:gdLst>
              <a:gd name="T0" fmla="*/ 0 w 664"/>
              <a:gd name="T1" fmla="*/ 1993442278 h 847"/>
              <a:gd name="T2" fmla="*/ 1209674952 w 664"/>
              <a:gd name="T3" fmla="*/ 1993442278 h 847"/>
              <a:gd name="T4" fmla="*/ 967740041 w 664"/>
              <a:gd name="T5" fmla="*/ 1146669940 h 847"/>
              <a:gd name="T6" fmla="*/ 1572577319 w 664"/>
              <a:gd name="T7" fmla="*/ 904735100 h 847"/>
              <a:gd name="T8" fmla="*/ 1572577319 w 664"/>
              <a:gd name="T9" fmla="*/ 541832641 h 847"/>
              <a:gd name="T10" fmla="*/ 1514614540 w 664"/>
              <a:gd name="T11" fmla="*/ 0 h 84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64"/>
              <a:gd name="T19" fmla="*/ 0 h 847"/>
              <a:gd name="T20" fmla="*/ 664 w 664"/>
              <a:gd name="T21" fmla="*/ 847 h 84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64" h="847">
                <a:moveTo>
                  <a:pt x="0" y="791"/>
                </a:moveTo>
                <a:cubicBezTo>
                  <a:pt x="208" y="819"/>
                  <a:pt x="416" y="847"/>
                  <a:pt x="480" y="791"/>
                </a:cubicBezTo>
                <a:cubicBezTo>
                  <a:pt x="544" y="735"/>
                  <a:pt x="360" y="527"/>
                  <a:pt x="384" y="455"/>
                </a:cubicBezTo>
                <a:cubicBezTo>
                  <a:pt x="408" y="383"/>
                  <a:pt x="584" y="399"/>
                  <a:pt x="624" y="359"/>
                </a:cubicBezTo>
                <a:cubicBezTo>
                  <a:pt x="664" y="319"/>
                  <a:pt x="628" y="275"/>
                  <a:pt x="624" y="215"/>
                </a:cubicBezTo>
                <a:cubicBezTo>
                  <a:pt x="620" y="155"/>
                  <a:pt x="610" y="77"/>
                  <a:pt x="601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1841146" y="3491910"/>
            <a:ext cx="1970020" cy="1441033"/>
          </a:xfrm>
          <a:custGeom>
            <a:avLst/>
            <a:gdLst>
              <a:gd name="T0" fmla="*/ 0 w 1728"/>
              <a:gd name="T1" fmla="*/ 2147483647 h 1264"/>
              <a:gd name="T2" fmla="*/ 241935031 w 1728"/>
              <a:gd name="T3" fmla="*/ 1008062507 h 1264"/>
              <a:gd name="T4" fmla="*/ 1088707589 w 1728"/>
              <a:gd name="T5" fmla="*/ 161289987 h 1264"/>
              <a:gd name="T6" fmla="*/ 2147483647 w 1728"/>
              <a:gd name="T7" fmla="*/ 40322497 h 1264"/>
              <a:gd name="T8" fmla="*/ 2147483647 w 1728"/>
              <a:gd name="T9" fmla="*/ 403224943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1264"/>
              <a:gd name="T17" fmla="*/ 1728 w 1728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1264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2179744" y="3457708"/>
            <a:ext cx="273614" cy="27361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2036097" y="3327741"/>
            <a:ext cx="571169" cy="567749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1796684" y="3119111"/>
            <a:ext cx="1039733" cy="98501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1403364" y="2712110"/>
            <a:ext cx="1805852" cy="1805852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Freeform 11"/>
          <p:cNvSpPr>
            <a:spLocks noChangeAspect="1"/>
          </p:cNvSpPr>
          <p:nvPr/>
        </p:nvSpPr>
        <p:spPr bwMode="auto">
          <a:xfrm>
            <a:off x="6430026" y="3683844"/>
            <a:ext cx="357978" cy="261073"/>
          </a:xfrm>
          <a:custGeom>
            <a:avLst/>
            <a:gdLst>
              <a:gd name="T0" fmla="*/ 0 w 1728"/>
              <a:gd name="T1" fmla="*/ 104556285 h 1264"/>
              <a:gd name="T2" fmla="*/ 7988581 w 1728"/>
              <a:gd name="T3" fmla="*/ 33087328 h 1264"/>
              <a:gd name="T4" fmla="*/ 35948758 w 1728"/>
              <a:gd name="T5" fmla="*/ 5294008 h 1264"/>
              <a:gd name="T6" fmla="*/ 87874692 w 1728"/>
              <a:gd name="T7" fmla="*/ 1323574 h 1264"/>
              <a:gd name="T8" fmla="*/ 143794744 w 1728"/>
              <a:gd name="T9" fmla="*/ 13234874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1264"/>
              <a:gd name="T17" fmla="*/ 1728 w 1728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1264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6227096" y="3423911"/>
            <a:ext cx="571169" cy="567749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5987684" y="3215280"/>
            <a:ext cx="1039733" cy="98501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5594364" y="2808279"/>
            <a:ext cx="1805852" cy="1805852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Oval 15"/>
          <p:cNvSpPr>
            <a:spLocks noChangeAspect="1" noChangeArrowheads="1"/>
          </p:cNvSpPr>
          <p:nvPr/>
        </p:nvSpPr>
        <p:spPr bwMode="auto">
          <a:xfrm>
            <a:off x="6350222" y="3542477"/>
            <a:ext cx="328337" cy="327196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3" name="Group 9"/>
          <p:cNvGrpSpPr>
            <a:grpSpLocks/>
          </p:cNvGrpSpPr>
          <p:nvPr/>
        </p:nvGrpSpPr>
        <p:grpSpPr bwMode="auto">
          <a:xfrm>
            <a:off x="76200" y="4879996"/>
            <a:ext cx="3557588" cy="1939925"/>
            <a:chOff x="48" y="3072"/>
            <a:chExt cx="2241" cy="1222"/>
          </a:xfrm>
        </p:grpSpPr>
        <p:sp>
          <p:nvSpPr>
            <p:cNvPr id="34" name="Line 10"/>
            <p:cNvSpPr>
              <a:spLocks noChangeShapeType="1"/>
            </p:cNvSpPr>
            <p:nvPr/>
          </p:nvSpPr>
          <p:spPr bwMode="auto">
            <a:xfrm>
              <a:off x="297" y="4080"/>
              <a:ext cx="19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" name="Line 11"/>
            <p:cNvSpPr>
              <a:spLocks noChangeShapeType="1"/>
            </p:cNvSpPr>
            <p:nvPr/>
          </p:nvSpPr>
          <p:spPr bwMode="auto">
            <a:xfrm flipV="1">
              <a:off x="297" y="3168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Text Box 12"/>
            <p:cNvSpPr txBox="1">
              <a:spLocks noChangeArrowheads="1"/>
            </p:cNvSpPr>
            <p:nvPr/>
          </p:nvSpPr>
          <p:spPr bwMode="auto">
            <a:xfrm>
              <a:off x="48" y="3072"/>
              <a:ext cx="2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ru-RU" sz="2400" i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 Box 13"/>
            <p:cNvSpPr txBox="1">
              <a:spLocks noChangeArrowheads="1"/>
            </p:cNvSpPr>
            <p:nvPr/>
          </p:nvSpPr>
          <p:spPr bwMode="auto">
            <a:xfrm>
              <a:off x="1477" y="4044"/>
              <a:ext cx="8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region size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 Box 14"/>
            <p:cNvSpPr txBox="1">
              <a:spLocks noChangeArrowheads="1"/>
            </p:cNvSpPr>
            <p:nvPr/>
          </p:nvSpPr>
          <p:spPr bwMode="auto">
            <a:xfrm>
              <a:off x="1500" y="3262"/>
              <a:ext cx="63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Image 1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Freeform 15"/>
            <p:cNvSpPr>
              <a:spLocks/>
            </p:cNvSpPr>
            <p:nvPr/>
          </p:nvSpPr>
          <p:spPr bwMode="auto">
            <a:xfrm>
              <a:off x="528" y="3368"/>
              <a:ext cx="1632" cy="568"/>
            </a:xfrm>
            <a:custGeom>
              <a:avLst/>
              <a:gdLst>
                <a:gd name="T0" fmla="*/ 0 w 1632"/>
                <a:gd name="T1" fmla="*/ 568 h 568"/>
                <a:gd name="T2" fmla="*/ 288 w 1632"/>
                <a:gd name="T3" fmla="*/ 40 h 568"/>
                <a:gd name="T4" fmla="*/ 912 w 1632"/>
                <a:gd name="T5" fmla="*/ 328 h 568"/>
                <a:gd name="T6" fmla="*/ 1392 w 1632"/>
                <a:gd name="T7" fmla="*/ 472 h 568"/>
                <a:gd name="T8" fmla="*/ 1632 w 1632"/>
                <a:gd name="T9" fmla="*/ 520 h 5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2"/>
                <a:gd name="T16" fmla="*/ 0 h 568"/>
                <a:gd name="T17" fmla="*/ 1632 w 1632"/>
                <a:gd name="T18" fmla="*/ 568 h 5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2" h="568">
                  <a:moveTo>
                    <a:pt x="0" y="568"/>
                  </a:moveTo>
                  <a:cubicBezTo>
                    <a:pt x="68" y="324"/>
                    <a:pt x="136" y="80"/>
                    <a:pt x="288" y="40"/>
                  </a:cubicBezTo>
                  <a:cubicBezTo>
                    <a:pt x="440" y="0"/>
                    <a:pt x="728" y="256"/>
                    <a:pt x="912" y="328"/>
                  </a:cubicBezTo>
                  <a:cubicBezTo>
                    <a:pt x="1096" y="400"/>
                    <a:pt x="1272" y="440"/>
                    <a:pt x="1392" y="472"/>
                  </a:cubicBezTo>
                  <a:cubicBezTo>
                    <a:pt x="1512" y="504"/>
                    <a:pt x="1572" y="512"/>
                    <a:pt x="1632" y="5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0" name="Group 16"/>
          <p:cNvGrpSpPr>
            <a:grpSpLocks/>
          </p:cNvGrpSpPr>
          <p:nvPr/>
        </p:nvGrpSpPr>
        <p:grpSpPr bwMode="auto">
          <a:xfrm>
            <a:off x="5391151" y="4864120"/>
            <a:ext cx="3500438" cy="1960563"/>
            <a:chOff x="3396" y="3072"/>
            <a:chExt cx="2205" cy="1235"/>
          </a:xfrm>
        </p:grpSpPr>
        <p:sp>
          <p:nvSpPr>
            <p:cNvPr id="41" name="Line 17"/>
            <p:cNvSpPr>
              <a:spLocks noChangeShapeType="1"/>
            </p:cNvSpPr>
            <p:nvPr/>
          </p:nvSpPr>
          <p:spPr bwMode="auto">
            <a:xfrm>
              <a:off x="3645" y="4080"/>
              <a:ext cx="19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Line 18"/>
            <p:cNvSpPr>
              <a:spLocks noChangeShapeType="1"/>
            </p:cNvSpPr>
            <p:nvPr/>
          </p:nvSpPr>
          <p:spPr bwMode="auto">
            <a:xfrm flipV="1">
              <a:off x="3645" y="3168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" name="Text Box 19"/>
            <p:cNvSpPr txBox="1">
              <a:spLocks noChangeArrowheads="1"/>
            </p:cNvSpPr>
            <p:nvPr/>
          </p:nvSpPr>
          <p:spPr bwMode="auto">
            <a:xfrm>
              <a:off x="3396" y="3072"/>
              <a:ext cx="2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ru-RU" sz="2400" i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 Box 20"/>
            <p:cNvSpPr txBox="1">
              <a:spLocks noChangeArrowheads="1"/>
            </p:cNvSpPr>
            <p:nvPr/>
          </p:nvSpPr>
          <p:spPr bwMode="auto">
            <a:xfrm>
              <a:off x="4789" y="4057"/>
              <a:ext cx="8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region size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 Box 21"/>
            <p:cNvSpPr txBox="1">
              <a:spLocks noChangeArrowheads="1"/>
            </p:cNvSpPr>
            <p:nvPr/>
          </p:nvSpPr>
          <p:spPr bwMode="auto">
            <a:xfrm>
              <a:off x="4812" y="3272"/>
              <a:ext cx="63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Image 2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3744" y="3368"/>
              <a:ext cx="864" cy="568"/>
            </a:xfrm>
            <a:custGeom>
              <a:avLst/>
              <a:gdLst>
                <a:gd name="T0" fmla="*/ 0 w 1632"/>
                <a:gd name="T1" fmla="*/ 568 h 568"/>
                <a:gd name="T2" fmla="*/ 80 w 1632"/>
                <a:gd name="T3" fmla="*/ 40 h 568"/>
                <a:gd name="T4" fmla="*/ 256 w 1632"/>
                <a:gd name="T5" fmla="*/ 328 h 568"/>
                <a:gd name="T6" fmla="*/ 390 w 1632"/>
                <a:gd name="T7" fmla="*/ 472 h 568"/>
                <a:gd name="T8" fmla="*/ 457 w 1632"/>
                <a:gd name="T9" fmla="*/ 520 h 5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2"/>
                <a:gd name="T16" fmla="*/ 0 h 568"/>
                <a:gd name="T17" fmla="*/ 1632 w 1632"/>
                <a:gd name="T18" fmla="*/ 568 h 5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2" h="568">
                  <a:moveTo>
                    <a:pt x="0" y="568"/>
                  </a:moveTo>
                  <a:cubicBezTo>
                    <a:pt x="68" y="324"/>
                    <a:pt x="136" y="80"/>
                    <a:pt x="288" y="40"/>
                  </a:cubicBezTo>
                  <a:cubicBezTo>
                    <a:pt x="440" y="0"/>
                    <a:pt x="728" y="256"/>
                    <a:pt x="912" y="328"/>
                  </a:cubicBezTo>
                  <a:cubicBezTo>
                    <a:pt x="1096" y="400"/>
                    <a:pt x="1272" y="440"/>
                    <a:pt x="1392" y="472"/>
                  </a:cubicBezTo>
                  <a:cubicBezTo>
                    <a:pt x="1512" y="504"/>
                    <a:pt x="1572" y="512"/>
                    <a:pt x="1632" y="5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219200" y="5353069"/>
            <a:ext cx="404813" cy="1524000"/>
            <a:chOff x="1219200" y="5353069"/>
            <a:chExt cx="404813" cy="1524000"/>
          </a:xfrm>
        </p:grpSpPr>
        <p:sp>
          <p:nvSpPr>
            <p:cNvPr id="47" name="Oval 21"/>
            <p:cNvSpPr>
              <a:spLocks noChangeArrowheads="1"/>
            </p:cNvSpPr>
            <p:nvPr/>
          </p:nvSpPr>
          <p:spPr bwMode="auto">
            <a:xfrm>
              <a:off x="1295400" y="5353069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48" name="Group 25"/>
            <p:cNvGrpSpPr>
              <a:grpSpLocks/>
            </p:cNvGrpSpPr>
            <p:nvPr/>
          </p:nvGrpSpPr>
          <p:grpSpPr bwMode="auto">
            <a:xfrm>
              <a:off x="1219200" y="5505469"/>
              <a:ext cx="404813" cy="1371600"/>
              <a:chOff x="768" y="3456"/>
              <a:chExt cx="255" cy="864"/>
            </a:xfrm>
          </p:grpSpPr>
          <p:sp>
            <p:nvSpPr>
              <p:cNvPr id="49" name="Line 26"/>
              <p:cNvSpPr>
                <a:spLocks noChangeShapeType="1"/>
              </p:cNvSpPr>
              <p:nvPr/>
            </p:nvSpPr>
            <p:spPr bwMode="auto">
              <a:xfrm>
                <a:off x="864" y="3456"/>
                <a:ext cx="0" cy="6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Text Box 27"/>
              <p:cNvSpPr txBox="1">
                <a:spLocks noChangeArrowheads="1"/>
              </p:cNvSpPr>
              <p:nvPr/>
            </p:nvSpPr>
            <p:spPr bwMode="auto">
              <a:xfrm>
                <a:off x="768" y="4032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sz="2400" baseline="-250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ru-RU" sz="2400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6096000" y="5345160"/>
            <a:ext cx="404813" cy="1552575"/>
            <a:chOff x="6096000" y="5345160"/>
            <a:chExt cx="404813" cy="1552575"/>
          </a:xfrm>
        </p:grpSpPr>
        <p:sp>
          <p:nvSpPr>
            <p:cNvPr id="51" name="Oval 22"/>
            <p:cNvSpPr>
              <a:spLocks noChangeArrowheads="1"/>
            </p:cNvSpPr>
            <p:nvPr/>
          </p:nvSpPr>
          <p:spPr bwMode="auto">
            <a:xfrm>
              <a:off x="6157913" y="534516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52" name="Group 28"/>
            <p:cNvGrpSpPr>
              <a:grpSpLocks/>
            </p:cNvGrpSpPr>
            <p:nvPr/>
          </p:nvGrpSpPr>
          <p:grpSpPr bwMode="auto">
            <a:xfrm>
              <a:off x="6096000" y="5526135"/>
              <a:ext cx="404813" cy="1371600"/>
              <a:chOff x="3840" y="3456"/>
              <a:chExt cx="255" cy="864"/>
            </a:xfrm>
          </p:grpSpPr>
          <p:sp>
            <p:nvSpPr>
              <p:cNvPr id="53" name="Line 29"/>
              <p:cNvSpPr>
                <a:spLocks noChangeShapeType="1"/>
              </p:cNvSpPr>
              <p:nvPr/>
            </p:nvSpPr>
            <p:spPr bwMode="auto">
              <a:xfrm>
                <a:off x="3936" y="3456"/>
                <a:ext cx="0" cy="6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Text Box 30"/>
              <p:cNvSpPr txBox="1">
                <a:spLocks noChangeArrowheads="1"/>
              </p:cNvSpPr>
              <p:nvPr/>
            </p:nvSpPr>
            <p:spPr bwMode="auto">
              <a:xfrm>
                <a:off x="3840" y="4032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sz="2400" baseline="-250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ru-RU" sz="2400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109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22" grpId="0" animBg="1"/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endParaRPr lang="en-US" sz="1200" dirty="0" smtClean="0"/>
          </a:p>
          <a:p>
            <a:r>
              <a:rPr lang="en-US" sz="2800" dirty="0" smtClean="0"/>
              <a:t>Local </a:t>
            </a:r>
            <a:r>
              <a:rPr lang="en-US" sz="2800" dirty="0"/>
              <a:t>invariant </a:t>
            </a:r>
            <a:r>
              <a:rPr lang="en-US" sz="2800" dirty="0" smtClean="0"/>
              <a:t>features</a:t>
            </a:r>
          </a:p>
          <a:p>
            <a:pPr lvl="1"/>
            <a:r>
              <a:rPr lang="en-US" sz="2400" dirty="0" smtClean="0"/>
              <a:t>Detection of interest points</a:t>
            </a:r>
          </a:p>
          <a:p>
            <a:pPr lvl="2"/>
            <a:r>
              <a:rPr lang="en-US" dirty="0" smtClean="0"/>
              <a:t>(Harris corner detection)</a:t>
            </a:r>
          </a:p>
          <a:p>
            <a:pPr lvl="2"/>
            <a:r>
              <a:rPr lang="en-US" dirty="0" smtClean="0"/>
              <a:t>Scale invariant blob detection: </a:t>
            </a:r>
            <a:r>
              <a:rPr lang="en-US" dirty="0" err="1" smtClean="0"/>
              <a:t>LoG</a:t>
            </a:r>
            <a:endParaRPr lang="en-US" dirty="0" smtClean="0"/>
          </a:p>
          <a:p>
            <a:pPr lvl="1"/>
            <a:r>
              <a:rPr lang="en-US" sz="2400" dirty="0" smtClean="0"/>
              <a:t>Description of local patches</a:t>
            </a:r>
          </a:p>
          <a:p>
            <a:pPr lvl="2"/>
            <a:r>
              <a:rPr lang="en-US" dirty="0" smtClean="0"/>
              <a:t>SIFT : Histograms of oriented gradients</a:t>
            </a:r>
          </a:p>
          <a:p>
            <a:pPr lvl="1"/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can be the “signature” function?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924800" cy="838200"/>
          </a:xfrm>
        </p:spPr>
        <p:txBody>
          <a:bodyPr/>
          <a:lstStyle/>
          <a:p>
            <a:r>
              <a:rPr lang="en-US" dirty="0" smtClean="0"/>
              <a:t>Recall: Edge detection</a:t>
            </a:r>
          </a:p>
        </p:txBody>
      </p:sp>
      <p:graphicFrame>
        <p:nvGraphicFramePr>
          <p:cNvPr id="12290" name="Object 6"/>
          <p:cNvGraphicFramePr>
            <a:graphicFrameLocks noChangeAspect="1"/>
          </p:cNvGraphicFramePr>
          <p:nvPr/>
        </p:nvGraphicFramePr>
        <p:xfrm>
          <a:off x="1582738" y="1524000"/>
          <a:ext cx="5516562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064" name="Photo Editor Photo" r:id="rId4" imgW="6001588" imgH="4847619" progId="">
                  <p:embed/>
                </p:oleObj>
              </mc:Choice>
              <mc:Fallback>
                <p:oleObj name="Photo Editor Photo" r:id="rId4" imgW="6001588" imgH="4847619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2738" y="1524000"/>
                        <a:ext cx="5516562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7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41300" y="4648200"/>
          <a:ext cx="1103313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065" name="Equation" r:id="rId6" imgW="558720" imgH="393480" progId="Equation.3">
                  <p:embed/>
                </p:oleObj>
              </mc:Choice>
              <mc:Fallback>
                <p:oleObj name="Equation" r:id="rId6" imgW="558720" imgH="3934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00" y="4648200"/>
                        <a:ext cx="1103313" cy="757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792163" y="2066925"/>
            <a:ext cx="268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f</a:t>
            </a:r>
          </a:p>
        </p:txBody>
      </p:sp>
      <p:graphicFrame>
        <p:nvGraphicFramePr>
          <p:cNvPr id="12292" name="Object 9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65163" y="3286125"/>
          <a:ext cx="679450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066" name="Equation" r:id="rId8" imgW="330120" imgH="393480" progId="Equation.3">
                  <p:embed/>
                </p:oleObj>
              </mc:Choice>
              <mc:Fallback>
                <p:oleObj name="Equation" r:id="rId8" imgW="330120" imgH="39348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163" y="3286125"/>
                        <a:ext cx="679450" cy="788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  <p:sp>
        <p:nvSpPr>
          <p:cNvPr id="12296" name="Text Box 12"/>
          <p:cNvSpPr txBox="1">
            <a:spLocks noChangeArrowheads="1"/>
          </p:cNvSpPr>
          <p:nvPr/>
        </p:nvSpPr>
        <p:spPr bwMode="auto">
          <a:xfrm>
            <a:off x="7023100" y="1905000"/>
            <a:ext cx="71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Edge</a:t>
            </a:r>
          </a:p>
        </p:txBody>
      </p:sp>
      <p:sp>
        <p:nvSpPr>
          <p:cNvPr id="12297" name="Text Box 13"/>
          <p:cNvSpPr txBox="1">
            <a:spLocks noChangeArrowheads="1"/>
          </p:cNvSpPr>
          <p:nvPr/>
        </p:nvSpPr>
        <p:spPr bwMode="auto">
          <a:xfrm>
            <a:off x="7004050" y="3241675"/>
            <a:ext cx="140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Derivative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of Gaussian</a:t>
            </a:r>
          </a:p>
        </p:txBody>
      </p:sp>
      <p:sp>
        <p:nvSpPr>
          <p:cNvPr id="12298" name="Text Box 14"/>
          <p:cNvSpPr txBox="1">
            <a:spLocks noChangeArrowheads="1"/>
          </p:cNvSpPr>
          <p:nvPr/>
        </p:nvSpPr>
        <p:spPr bwMode="auto">
          <a:xfrm>
            <a:off x="6946900" y="4616450"/>
            <a:ext cx="1968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Edge = maximum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of derivative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1357313" y="1524000"/>
          <a:ext cx="5500687" cy="446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088" name="Photo Editor Photo" r:id="rId4" imgW="6125430" imgH="4971429" progId="">
                  <p:embed/>
                </p:oleObj>
              </mc:Choice>
              <mc:Fallback>
                <p:oleObj name="Photo Editor Photo" r:id="rId4" imgW="6125430" imgH="4971429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1524000"/>
                        <a:ext cx="5500687" cy="446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6"/>
          <p:cNvGraphicFramePr>
            <a:graphicFrameLocks noChangeAspect="1"/>
          </p:cNvGraphicFramePr>
          <p:nvPr/>
        </p:nvGraphicFramePr>
        <p:xfrm>
          <a:off x="76200" y="4745038"/>
          <a:ext cx="1228725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089" name="Equation" r:id="rId6" imgW="622080" imgH="419040" progId="Equation.3">
                  <p:embed/>
                </p:oleObj>
              </mc:Choice>
              <mc:Fallback>
                <p:oleObj name="Equation" r:id="rId6" imgW="622080" imgH="4190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4745038"/>
                        <a:ext cx="1228725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688975" y="2187575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f</a:t>
            </a:r>
          </a:p>
        </p:txBody>
      </p:sp>
      <p:graphicFrame>
        <p:nvGraphicFramePr>
          <p:cNvPr id="13316" name="Object 8"/>
          <p:cNvGraphicFramePr>
            <a:graphicFrameLocks noChangeAspect="1"/>
          </p:cNvGraphicFramePr>
          <p:nvPr/>
        </p:nvGraphicFramePr>
        <p:xfrm>
          <a:off x="484188" y="3381375"/>
          <a:ext cx="836612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090" name="Equation" r:id="rId8" imgW="406080" imgH="419040" progId="Equation.3">
                  <p:embed/>
                </p:oleObj>
              </mc:Choice>
              <mc:Fallback>
                <p:oleObj name="Equation" r:id="rId8" imgW="406080" imgH="4190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188" y="3381375"/>
                        <a:ext cx="836612" cy="83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6858000" y="2133600"/>
            <a:ext cx="71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Edge</a:t>
            </a:r>
          </a:p>
        </p:txBody>
      </p:sp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6838950" y="3276600"/>
            <a:ext cx="20002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Second derivative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of Gaussian 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(Laplacian)</a:t>
            </a:r>
          </a:p>
        </p:txBody>
      </p:sp>
      <p:sp>
        <p:nvSpPr>
          <p:cNvPr id="13321" name="Text Box 11"/>
          <p:cNvSpPr txBox="1">
            <a:spLocks noChangeArrowheads="1"/>
          </p:cNvSpPr>
          <p:nvPr/>
        </p:nvSpPr>
        <p:spPr bwMode="auto">
          <a:xfrm>
            <a:off x="6781800" y="4845050"/>
            <a:ext cx="233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Edge = zero crossing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of second derivative</a:t>
            </a:r>
          </a:p>
        </p:txBody>
      </p:sp>
      <p:sp>
        <p:nvSpPr>
          <p:cNvPr id="13322" name="Text Box 14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609600" y="76200"/>
            <a:ext cx="7924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Recall: Edge detection</a:t>
            </a:r>
            <a:endParaRPr kumimoji="0" lang="en-US" sz="3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4" descr="ripples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8" y="1997075"/>
            <a:ext cx="907732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From edges to blobs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295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Edge = ripple</a:t>
            </a:r>
          </a:p>
          <a:p>
            <a:pPr>
              <a:buFontTx/>
              <a:buChar char="•"/>
            </a:pPr>
            <a:r>
              <a:rPr lang="en-US" smtClean="0"/>
              <a:t>Blob = superposition of two ripples</a:t>
            </a:r>
          </a:p>
        </p:txBody>
      </p:sp>
      <p:sp>
        <p:nvSpPr>
          <p:cNvPr id="1256458" name="Text Box 10"/>
          <p:cNvSpPr txBox="1">
            <a:spLocks noChangeArrowheads="1"/>
          </p:cNvSpPr>
          <p:nvPr/>
        </p:nvSpPr>
        <p:spPr bwMode="auto">
          <a:xfrm>
            <a:off x="561975" y="4905375"/>
            <a:ext cx="82010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cs typeface="Arial" pitchFamily="34" charset="0"/>
              </a:rPr>
              <a:t>Spatial selection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: the </a:t>
            </a:r>
            <a:r>
              <a:rPr lang="en-US" sz="2800" b="1" dirty="0" smtClean="0">
                <a:solidFill>
                  <a:srgbClr val="000000"/>
                </a:solidFill>
                <a:cs typeface="Arial" pitchFamily="34" charset="0"/>
              </a:rPr>
              <a:t>magnitude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of the </a:t>
            </a:r>
            <a:r>
              <a:rPr lang="en-US" sz="2800" dirty="0" err="1" smtClean="0">
                <a:solidFill>
                  <a:srgbClr val="000000"/>
                </a:solidFill>
                <a:cs typeface="Arial" pitchFamily="34" charset="0"/>
              </a:rPr>
              <a:t>Laplacian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/>
            </a:r>
            <a:b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response will achieve a maximum at the center of</a:t>
            </a:r>
            <a:b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the blob, provided the scale of the </a:t>
            </a:r>
            <a:r>
              <a:rPr lang="en-US" sz="2800" dirty="0" err="1" smtClean="0">
                <a:solidFill>
                  <a:srgbClr val="000000"/>
                </a:solidFill>
                <a:cs typeface="Arial" pitchFamily="34" charset="0"/>
              </a:rPr>
              <a:t>Laplacian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is</a:t>
            </a:r>
            <a:b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“matched” to the scale of the blob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315200" y="4235450"/>
            <a:ext cx="1250950" cy="641350"/>
            <a:chOff x="4560" y="2640"/>
            <a:chExt cx="788" cy="574"/>
          </a:xfrm>
        </p:grpSpPr>
        <p:sp>
          <p:nvSpPr>
            <p:cNvPr id="43015" name="Text Box 11"/>
            <p:cNvSpPr txBox="1">
              <a:spLocks noChangeArrowheads="1"/>
            </p:cNvSpPr>
            <p:nvPr/>
          </p:nvSpPr>
          <p:spPr bwMode="auto">
            <a:xfrm>
              <a:off x="4560" y="2886"/>
              <a:ext cx="788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0000"/>
                  </a:solidFill>
                  <a:cs typeface="Arial" pitchFamily="34" charset="0"/>
                </a:rPr>
                <a:t>maximum</a:t>
              </a:r>
            </a:p>
          </p:txBody>
        </p:sp>
        <p:sp>
          <p:nvSpPr>
            <p:cNvPr id="43016" name="Line 12"/>
            <p:cNvSpPr>
              <a:spLocks noChangeShapeType="1"/>
            </p:cNvSpPr>
            <p:nvPr/>
          </p:nvSpPr>
          <p:spPr bwMode="auto">
            <a:xfrm flipV="1">
              <a:off x="4990" y="2640"/>
              <a:ext cx="0" cy="2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091397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Slide credit: </a:t>
            </a:r>
            <a:r>
              <a:rPr lang="en-US" sz="1300" dirty="0">
                <a:solidFill>
                  <a:srgbClr val="000000"/>
                </a:solidFill>
              </a:rPr>
              <a:t>Lana </a:t>
            </a:r>
            <a:r>
              <a:rPr lang="en-US" sz="1300" dirty="0" err="1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64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Blob detection in 2D</a:t>
            </a:r>
          </a:p>
        </p:txBody>
      </p:sp>
      <p:sp>
        <p:nvSpPr>
          <p:cNvPr id="15364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Laplacian of Gaussian: Circularly symmetric operator for blob detection in 2D</a:t>
            </a:r>
          </a:p>
        </p:txBody>
      </p:sp>
      <p:pic>
        <p:nvPicPr>
          <p:cNvPr id="15365" name="Picture 5" descr="log_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8288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lo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2293938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362" name="Object 7"/>
          <p:cNvGraphicFramePr>
            <a:graphicFrameLocks noGrp="1" noChangeAspect="1"/>
          </p:cNvGraphicFramePr>
          <p:nvPr>
            <p:ph idx="4294967295"/>
          </p:nvPr>
        </p:nvGraphicFramePr>
        <p:xfrm>
          <a:off x="2820988" y="5105400"/>
          <a:ext cx="3579812" cy="143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72" name="Equation" r:id="rId6" imgW="1104840" imgH="444240" progId="Equation.3">
                  <p:embed/>
                </p:oleObj>
              </mc:Choice>
              <mc:Fallback>
                <p:oleObj name="Equation" r:id="rId6" imgW="1104840" imgH="4442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0988" y="5105400"/>
                        <a:ext cx="3579812" cy="1439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Blob detection in 2D: scale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57" y="1128681"/>
            <a:ext cx="7772400" cy="5257800"/>
          </a:xfrm>
        </p:spPr>
        <p:txBody>
          <a:bodyPr/>
          <a:lstStyle/>
          <a:p>
            <a:r>
              <a:rPr lang="en-US" sz="2400" dirty="0" err="1" smtClean="0"/>
              <a:t>Laplacian</a:t>
            </a:r>
            <a:r>
              <a:rPr lang="en-US" sz="2400" dirty="0" smtClean="0"/>
              <a:t>-of-Gaussian = “blob” detector</a:t>
            </a:r>
            <a:endParaRPr lang="de-CH" sz="2400" dirty="0" smtClean="0"/>
          </a:p>
          <a:p>
            <a:endParaRPr lang="en-US" sz="24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2527272" y="1968480"/>
            <a:ext cx="5915106" cy="3687762"/>
            <a:chOff x="2527272" y="1968480"/>
            <a:chExt cx="5915106" cy="3687762"/>
          </a:xfrm>
        </p:grpSpPr>
        <p:sp>
          <p:nvSpPr>
            <p:cNvPr id="27" name="Freeform 26"/>
            <p:cNvSpPr/>
            <p:nvPr/>
          </p:nvSpPr>
          <p:spPr>
            <a:xfrm>
              <a:off x="2527272" y="3538517"/>
              <a:ext cx="3322683" cy="582982"/>
            </a:xfrm>
            <a:custGeom>
              <a:avLst/>
              <a:gdLst>
                <a:gd name="connsiteX0" fmla="*/ 0 w 2957689"/>
                <a:gd name="connsiteY0" fmla="*/ 551274 h 641585"/>
                <a:gd name="connsiteX1" fmla="*/ 699911 w 2957689"/>
                <a:gd name="connsiteY1" fmla="*/ 551274 h 641585"/>
                <a:gd name="connsiteX2" fmla="*/ 1027289 w 2957689"/>
                <a:gd name="connsiteY2" fmla="*/ 9407 h 641585"/>
                <a:gd name="connsiteX3" fmla="*/ 1241778 w 2957689"/>
                <a:gd name="connsiteY3" fmla="*/ 494830 h 641585"/>
                <a:gd name="connsiteX4" fmla="*/ 2957689 w 2957689"/>
                <a:gd name="connsiteY4" fmla="*/ 483541 h 641585"/>
                <a:gd name="connsiteX0" fmla="*/ 0 w 2957689"/>
                <a:gd name="connsiteY0" fmla="*/ 551274 h 641585"/>
                <a:gd name="connsiteX1" fmla="*/ 699911 w 2957689"/>
                <a:gd name="connsiteY1" fmla="*/ 551274 h 641585"/>
                <a:gd name="connsiteX2" fmla="*/ 1027289 w 2957689"/>
                <a:gd name="connsiteY2" fmla="*/ 9407 h 641585"/>
                <a:gd name="connsiteX3" fmla="*/ 1241778 w 2957689"/>
                <a:gd name="connsiteY3" fmla="*/ 494830 h 641585"/>
                <a:gd name="connsiteX4" fmla="*/ 2957689 w 2957689"/>
                <a:gd name="connsiteY4" fmla="*/ 483541 h 641585"/>
                <a:gd name="connsiteX0" fmla="*/ 0 w 2957689"/>
                <a:gd name="connsiteY0" fmla="*/ 581378 h 671689"/>
                <a:gd name="connsiteX1" fmla="*/ 699911 w 2957689"/>
                <a:gd name="connsiteY1" fmla="*/ 581378 h 671689"/>
                <a:gd name="connsiteX2" fmla="*/ 1027289 w 2957689"/>
                <a:gd name="connsiteY2" fmla="*/ 39511 h 671689"/>
                <a:gd name="connsiteX3" fmla="*/ 1215083 w 2957689"/>
                <a:gd name="connsiteY3" fmla="*/ 344311 h 671689"/>
                <a:gd name="connsiteX4" fmla="*/ 1241778 w 2957689"/>
                <a:gd name="connsiteY4" fmla="*/ 524934 h 671689"/>
                <a:gd name="connsiteX5" fmla="*/ 2957689 w 2957689"/>
                <a:gd name="connsiteY5" fmla="*/ 513645 h 671689"/>
                <a:gd name="connsiteX0" fmla="*/ 0 w 2957689"/>
                <a:gd name="connsiteY0" fmla="*/ 581378 h 671689"/>
                <a:gd name="connsiteX1" fmla="*/ 699911 w 2957689"/>
                <a:gd name="connsiteY1" fmla="*/ 581378 h 671689"/>
                <a:gd name="connsiteX2" fmla="*/ 1027289 w 2957689"/>
                <a:gd name="connsiteY2" fmla="*/ 39511 h 671689"/>
                <a:gd name="connsiteX3" fmla="*/ 1215083 w 2957689"/>
                <a:gd name="connsiteY3" fmla="*/ 344311 h 671689"/>
                <a:gd name="connsiteX4" fmla="*/ 1578270 w 2957689"/>
                <a:gd name="connsiteY4" fmla="*/ 524934 h 671689"/>
                <a:gd name="connsiteX5" fmla="*/ 2957689 w 2957689"/>
                <a:gd name="connsiteY5" fmla="*/ 513645 h 671689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02728"/>
                <a:gd name="connsiteX1" fmla="*/ 699911 w 2957689"/>
                <a:gd name="connsiteY1" fmla="*/ 557573 h 602728"/>
                <a:gd name="connsiteX2" fmla="*/ 1027289 w 2957689"/>
                <a:gd name="connsiteY2" fmla="*/ 15706 h 602728"/>
                <a:gd name="connsiteX3" fmla="*/ 1215083 w 2957689"/>
                <a:gd name="connsiteY3" fmla="*/ 463336 h 602728"/>
                <a:gd name="connsiteX4" fmla="*/ 1578270 w 2957689"/>
                <a:gd name="connsiteY4" fmla="*/ 501129 h 602728"/>
                <a:gd name="connsiteX5" fmla="*/ 2957689 w 2957689"/>
                <a:gd name="connsiteY5" fmla="*/ 489840 h 602728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49966 h 598559"/>
                <a:gd name="connsiteX1" fmla="*/ 699911 w 2957689"/>
                <a:gd name="connsiteY1" fmla="*/ 549966 h 598559"/>
                <a:gd name="connsiteX2" fmla="*/ 1027289 w 2957689"/>
                <a:gd name="connsiteY2" fmla="*/ 8099 h 598559"/>
                <a:gd name="connsiteX3" fmla="*/ 1215083 w 2957689"/>
                <a:gd name="connsiteY3" fmla="*/ 598559 h 598559"/>
                <a:gd name="connsiteX4" fmla="*/ 1578270 w 2957689"/>
                <a:gd name="connsiteY4" fmla="*/ 493522 h 598559"/>
                <a:gd name="connsiteX5" fmla="*/ 2957689 w 2957689"/>
                <a:gd name="connsiteY5" fmla="*/ 482233 h 598559"/>
                <a:gd name="connsiteX0" fmla="*/ 0 w 2957689"/>
                <a:gd name="connsiteY0" fmla="*/ 549966 h 598559"/>
                <a:gd name="connsiteX1" fmla="*/ 699911 w 2957689"/>
                <a:gd name="connsiteY1" fmla="*/ 549966 h 598559"/>
                <a:gd name="connsiteX2" fmla="*/ 1027289 w 2957689"/>
                <a:gd name="connsiteY2" fmla="*/ 8099 h 598559"/>
                <a:gd name="connsiteX3" fmla="*/ 1215083 w 2957689"/>
                <a:gd name="connsiteY3" fmla="*/ 598559 h 598559"/>
                <a:gd name="connsiteX4" fmla="*/ 1578270 w 2957689"/>
                <a:gd name="connsiteY4" fmla="*/ 493522 h 598559"/>
                <a:gd name="connsiteX5" fmla="*/ 2957689 w 2957689"/>
                <a:gd name="connsiteY5" fmla="*/ 482233 h 598559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615301 h 676133"/>
                <a:gd name="connsiteX1" fmla="*/ 699911 w 2957689"/>
                <a:gd name="connsiteY1" fmla="*/ 615301 h 676133"/>
                <a:gd name="connsiteX2" fmla="*/ 1027289 w 2957689"/>
                <a:gd name="connsiteY2" fmla="*/ 73434 h 676133"/>
                <a:gd name="connsiteX3" fmla="*/ 1215083 w 2957689"/>
                <a:gd name="connsiteY3" fmla="*/ 663894 h 676133"/>
                <a:gd name="connsiteX4" fmla="*/ 1457442 w 2957689"/>
                <a:gd name="connsiteY4" fmla="*/ 0 h 676133"/>
                <a:gd name="connsiteX5" fmla="*/ 1578270 w 2957689"/>
                <a:gd name="connsiteY5" fmla="*/ 558857 h 676133"/>
                <a:gd name="connsiteX6" fmla="*/ 2957689 w 2957689"/>
                <a:gd name="connsiteY6" fmla="*/ 547568 h 676133"/>
                <a:gd name="connsiteX0" fmla="*/ 0 w 2957689"/>
                <a:gd name="connsiteY0" fmla="*/ 696205 h 736612"/>
                <a:gd name="connsiteX1" fmla="*/ 699911 w 2957689"/>
                <a:gd name="connsiteY1" fmla="*/ 696205 h 736612"/>
                <a:gd name="connsiteX2" fmla="*/ 1027289 w 2957689"/>
                <a:gd name="connsiteY2" fmla="*/ 154338 h 736612"/>
                <a:gd name="connsiteX3" fmla="*/ 1457442 w 2957689"/>
                <a:gd name="connsiteY3" fmla="*/ 80904 h 736612"/>
                <a:gd name="connsiteX4" fmla="*/ 1578270 w 2957689"/>
                <a:gd name="connsiteY4" fmla="*/ 639761 h 736612"/>
                <a:gd name="connsiteX5" fmla="*/ 2957689 w 2957689"/>
                <a:gd name="connsiteY5" fmla="*/ 628472 h 736612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02151"/>
                <a:gd name="connsiteX1" fmla="*/ 699911 w 2957689"/>
                <a:gd name="connsiteY1" fmla="*/ 548319 h 602151"/>
                <a:gd name="connsiteX2" fmla="*/ 1027289 w 2957689"/>
                <a:gd name="connsiteY2" fmla="*/ 6452 h 602151"/>
                <a:gd name="connsiteX3" fmla="*/ 1282752 w 2957689"/>
                <a:gd name="connsiteY3" fmla="*/ 587030 h 602151"/>
                <a:gd name="connsiteX4" fmla="*/ 1578270 w 2957689"/>
                <a:gd name="connsiteY4" fmla="*/ 491875 h 602151"/>
                <a:gd name="connsiteX5" fmla="*/ 2957689 w 2957689"/>
                <a:gd name="connsiteY5" fmla="*/ 480586 h 602151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957689 w 2957689"/>
                <a:gd name="connsiteY5" fmla="*/ 480586 h 588726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062988 w 2957689"/>
                <a:gd name="connsiteY5" fmla="*/ 490855 h 588726"/>
                <a:gd name="connsiteX6" fmla="*/ 2957689 w 2957689"/>
                <a:gd name="connsiteY6" fmla="*/ 480586 h 588726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957689 w 2957689"/>
                <a:gd name="connsiteY5" fmla="*/ 480586 h 588726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623416 h 666052"/>
                <a:gd name="connsiteX0" fmla="*/ 0 w 2957689"/>
                <a:gd name="connsiteY0" fmla="*/ 960932 h 1078665"/>
                <a:gd name="connsiteX1" fmla="*/ 699911 w 2957689"/>
                <a:gd name="connsiteY1" fmla="*/ 960932 h 1078665"/>
                <a:gd name="connsiteX2" fmla="*/ 1027289 w 2957689"/>
                <a:gd name="connsiteY2" fmla="*/ 419065 h 1078665"/>
                <a:gd name="connsiteX3" fmla="*/ 1282752 w 2957689"/>
                <a:gd name="connsiteY3" fmla="*/ 999643 h 1078665"/>
                <a:gd name="connsiteX4" fmla="*/ 2957689 w 2957689"/>
                <a:gd name="connsiteY4" fmla="*/ 10443 h 1078665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580459 h 666052"/>
                <a:gd name="connsiteX0" fmla="*/ 0 w 2957689"/>
                <a:gd name="connsiteY0" fmla="*/ 739162 h 779569"/>
                <a:gd name="connsiteX1" fmla="*/ 699911 w 2957689"/>
                <a:gd name="connsiteY1" fmla="*/ 739162 h 779569"/>
                <a:gd name="connsiteX2" fmla="*/ 1027289 w 2957689"/>
                <a:gd name="connsiteY2" fmla="*/ 197295 h 779569"/>
                <a:gd name="connsiteX3" fmla="*/ 1282752 w 2957689"/>
                <a:gd name="connsiteY3" fmla="*/ 80904 h 779569"/>
                <a:gd name="connsiteX4" fmla="*/ 2957689 w 2957689"/>
                <a:gd name="connsiteY4" fmla="*/ 771302 h 779569"/>
                <a:gd name="connsiteX0" fmla="*/ 0 w 2957689"/>
                <a:gd name="connsiteY0" fmla="*/ 542575 h 617351"/>
                <a:gd name="connsiteX1" fmla="*/ 699911 w 2957689"/>
                <a:gd name="connsiteY1" fmla="*/ 542575 h 617351"/>
                <a:gd name="connsiteX2" fmla="*/ 1027289 w 2957689"/>
                <a:gd name="connsiteY2" fmla="*/ 708 h 617351"/>
                <a:gd name="connsiteX3" fmla="*/ 1282752 w 2957689"/>
                <a:gd name="connsiteY3" fmla="*/ 538329 h 617351"/>
                <a:gd name="connsiteX4" fmla="*/ 2957689 w 2957689"/>
                <a:gd name="connsiteY4" fmla="*/ 574715 h 617351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74715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74715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206363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2139370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1974502 w 2957689"/>
                <a:gd name="connsiteY1" fmla="*/ 542575 h 582982"/>
                <a:gd name="connsiteX2" fmla="*/ 2139370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1974502 w 2957689"/>
                <a:gd name="connsiteY1" fmla="*/ 542575 h 582982"/>
                <a:gd name="connsiteX2" fmla="*/ 2276388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7689" h="582982">
                  <a:moveTo>
                    <a:pt x="0" y="542575"/>
                  </a:moveTo>
                  <a:lnTo>
                    <a:pt x="1974502" y="542575"/>
                  </a:lnTo>
                  <a:cubicBezTo>
                    <a:pt x="2156302" y="582982"/>
                    <a:pt x="2184665" y="1416"/>
                    <a:pt x="2276388" y="708"/>
                  </a:cubicBezTo>
                  <a:cubicBezTo>
                    <a:pt x="2368111" y="0"/>
                    <a:pt x="2433011" y="457425"/>
                    <a:pt x="2524841" y="538329"/>
                  </a:cubicBezTo>
                  <a:lnTo>
                    <a:pt x="2957689" y="531758"/>
                  </a:ln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  <a:scene3d>
              <a:camera prst="orthographicFront">
                <a:rot lat="0" lon="0" rev="16200000"/>
              </a:camera>
              <a:lightRig rig="threePt" dir="t"/>
            </a:scene3d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3330578" y="1968480"/>
              <a:ext cx="5111800" cy="3687762"/>
              <a:chOff x="3330578" y="1968480"/>
              <a:chExt cx="5111800" cy="3687762"/>
            </a:xfrm>
          </p:grpSpPr>
          <p:cxnSp>
            <p:nvCxnSpPr>
              <p:cNvPr id="22" name="Straight Arrow Connector 21"/>
              <p:cNvCxnSpPr/>
              <p:nvPr/>
            </p:nvCxnSpPr>
            <p:spPr>
              <a:xfrm rot="5400000" flipH="1" flipV="1">
                <a:off x="1504954" y="3794104"/>
                <a:ext cx="3687762" cy="36513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3330578" y="5656242"/>
                <a:ext cx="3833813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tailEnd type="none"/>
              </a:ln>
              <a:effectLst/>
            </p:spPr>
          </p:cxnSp>
          <p:sp>
            <p:nvSpPr>
              <p:cNvPr id="28" name="Freeform 27"/>
              <p:cNvSpPr/>
              <p:nvPr/>
            </p:nvSpPr>
            <p:spPr>
              <a:xfrm>
                <a:off x="3725853" y="3538517"/>
                <a:ext cx="3322683" cy="582982"/>
              </a:xfrm>
              <a:custGeom>
                <a:avLst/>
                <a:gdLst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241778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578270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02728"/>
                  <a:gd name="connsiteX1" fmla="*/ 699911 w 2957689"/>
                  <a:gd name="connsiteY1" fmla="*/ 557573 h 602728"/>
                  <a:gd name="connsiteX2" fmla="*/ 1027289 w 2957689"/>
                  <a:gd name="connsiteY2" fmla="*/ 15706 h 602728"/>
                  <a:gd name="connsiteX3" fmla="*/ 1215083 w 2957689"/>
                  <a:gd name="connsiteY3" fmla="*/ 463336 h 602728"/>
                  <a:gd name="connsiteX4" fmla="*/ 1578270 w 2957689"/>
                  <a:gd name="connsiteY4" fmla="*/ 501129 h 602728"/>
                  <a:gd name="connsiteX5" fmla="*/ 2957689 w 2957689"/>
                  <a:gd name="connsiteY5" fmla="*/ 489840 h 602728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615301 h 676133"/>
                  <a:gd name="connsiteX1" fmla="*/ 699911 w 2957689"/>
                  <a:gd name="connsiteY1" fmla="*/ 615301 h 676133"/>
                  <a:gd name="connsiteX2" fmla="*/ 1027289 w 2957689"/>
                  <a:gd name="connsiteY2" fmla="*/ 73434 h 676133"/>
                  <a:gd name="connsiteX3" fmla="*/ 1215083 w 2957689"/>
                  <a:gd name="connsiteY3" fmla="*/ 663894 h 676133"/>
                  <a:gd name="connsiteX4" fmla="*/ 1457442 w 2957689"/>
                  <a:gd name="connsiteY4" fmla="*/ 0 h 676133"/>
                  <a:gd name="connsiteX5" fmla="*/ 1578270 w 2957689"/>
                  <a:gd name="connsiteY5" fmla="*/ 558857 h 676133"/>
                  <a:gd name="connsiteX6" fmla="*/ 2957689 w 2957689"/>
                  <a:gd name="connsiteY6" fmla="*/ 547568 h 676133"/>
                  <a:gd name="connsiteX0" fmla="*/ 0 w 2957689"/>
                  <a:gd name="connsiteY0" fmla="*/ 696205 h 736612"/>
                  <a:gd name="connsiteX1" fmla="*/ 699911 w 2957689"/>
                  <a:gd name="connsiteY1" fmla="*/ 696205 h 736612"/>
                  <a:gd name="connsiteX2" fmla="*/ 1027289 w 2957689"/>
                  <a:gd name="connsiteY2" fmla="*/ 154338 h 736612"/>
                  <a:gd name="connsiteX3" fmla="*/ 1457442 w 2957689"/>
                  <a:gd name="connsiteY3" fmla="*/ 80904 h 736612"/>
                  <a:gd name="connsiteX4" fmla="*/ 1578270 w 2957689"/>
                  <a:gd name="connsiteY4" fmla="*/ 639761 h 736612"/>
                  <a:gd name="connsiteX5" fmla="*/ 2957689 w 2957689"/>
                  <a:gd name="connsiteY5" fmla="*/ 628472 h 736612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02151"/>
                  <a:gd name="connsiteX1" fmla="*/ 699911 w 2957689"/>
                  <a:gd name="connsiteY1" fmla="*/ 548319 h 602151"/>
                  <a:gd name="connsiteX2" fmla="*/ 1027289 w 2957689"/>
                  <a:gd name="connsiteY2" fmla="*/ 6452 h 602151"/>
                  <a:gd name="connsiteX3" fmla="*/ 1282752 w 2957689"/>
                  <a:gd name="connsiteY3" fmla="*/ 587030 h 602151"/>
                  <a:gd name="connsiteX4" fmla="*/ 1578270 w 2957689"/>
                  <a:gd name="connsiteY4" fmla="*/ 491875 h 602151"/>
                  <a:gd name="connsiteX5" fmla="*/ 2957689 w 2957689"/>
                  <a:gd name="connsiteY5" fmla="*/ 480586 h 602151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062988 w 2957689"/>
                  <a:gd name="connsiteY5" fmla="*/ 490855 h 588726"/>
                  <a:gd name="connsiteX6" fmla="*/ 2957689 w 2957689"/>
                  <a:gd name="connsiteY6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623416 h 666052"/>
                  <a:gd name="connsiteX0" fmla="*/ 0 w 2957689"/>
                  <a:gd name="connsiteY0" fmla="*/ 960932 h 1078665"/>
                  <a:gd name="connsiteX1" fmla="*/ 699911 w 2957689"/>
                  <a:gd name="connsiteY1" fmla="*/ 960932 h 1078665"/>
                  <a:gd name="connsiteX2" fmla="*/ 1027289 w 2957689"/>
                  <a:gd name="connsiteY2" fmla="*/ 419065 h 1078665"/>
                  <a:gd name="connsiteX3" fmla="*/ 1282752 w 2957689"/>
                  <a:gd name="connsiteY3" fmla="*/ 999643 h 1078665"/>
                  <a:gd name="connsiteX4" fmla="*/ 2957689 w 2957689"/>
                  <a:gd name="connsiteY4" fmla="*/ 10443 h 1078665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580459 h 666052"/>
                  <a:gd name="connsiteX0" fmla="*/ 0 w 2957689"/>
                  <a:gd name="connsiteY0" fmla="*/ 739162 h 779569"/>
                  <a:gd name="connsiteX1" fmla="*/ 699911 w 2957689"/>
                  <a:gd name="connsiteY1" fmla="*/ 739162 h 779569"/>
                  <a:gd name="connsiteX2" fmla="*/ 1027289 w 2957689"/>
                  <a:gd name="connsiteY2" fmla="*/ 197295 h 779569"/>
                  <a:gd name="connsiteX3" fmla="*/ 1282752 w 2957689"/>
                  <a:gd name="connsiteY3" fmla="*/ 80904 h 779569"/>
                  <a:gd name="connsiteX4" fmla="*/ 2957689 w 2957689"/>
                  <a:gd name="connsiteY4" fmla="*/ 771302 h 779569"/>
                  <a:gd name="connsiteX0" fmla="*/ 0 w 2957689"/>
                  <a:gd name="connsiteY0" fmla="*/ 542575 h 617351"/>
                  <a:gd name="connsiteX1" fmla="*/ 699911 w 2957689"/>
                  <a:gd name="connsiteY1" fmla="*/ 542575 h 617351"/>
                  <a:gd name="connsiteX2" fmla="*/ 1027289 w 2957689"/>
                  <a:gd name="connsiteY2" fmla="*/ 708 h 617351"/>
                  <a:gd name="connsiteX3" fmla="*/ 1282752 w 2957689"/>
                  <a:gd name="connsiteY3" fmla="*/ 538329 h 617351"/>
                  <a:gd name="connsiteX4" fmla="*/ 2957689 w 2957689"/>
                  <a:gd name="connsiteY4" fmla="*/ 574715 h 617351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206363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387268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463836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463836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03348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42860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42860 w 2957689"/>
                  <a:gd name="connsiteY2" fmla="*/ 708 h 582982"/>
                  <a:gd name="connsiteX3" fmla="*/ 1823815 w 2957689"/>
                  <a:gd name="connsiteY3" fmla="*/ 538329 h 582982"/>
                  <a:gd name="connsiteX4" fmla="*/ 2957689 w 2957689"/>
                  <a:gd name="connsiteY4" fmla="*/ 531758 h 58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7689" h="582982">
                    <a:moveTo>
                      <a:pt x="0" y="542575"/>
                    </a:moveTo>
                    <a:lnTo>
                      <a:pt x="1168961" y="542575"/>
                    </a:lnTo>
                    <a:cubicBezTo>
                      <a:pt x="1350761" y="582982"/>
                      <a:pt x="1433718" y="1416"/>
                      <a:pt x="1542860" y="708"/>
                    </a:cubicBezTo>
                    <a:cubicBezTo>
                      <a:pt x="1652002" y="0"/>
                      <a:pt x="1731985" y="457425"/>
                      <a:pt x="1823815" y="538329"/>
                    </a:cubicBezTo>
                    <a:lnTo>
                      <a:pt x="2957689" y="531758"/>
                    </a:lnTo>
                  </a:path>
                </a:pathLst>
              </a:cu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txBody>
              <a:bodyPr anchor="ctr"/>
              <a:lstStyle/>
              <a:p>
                <a:pPr algn="ctr">
                  <a:defRPr/>
                </a:pPr>
                <a:endParaRPr lang="de-CH" sz="2000" kern="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5119695" y="3538517"/>
                <a:ext cx="3322683" cy="582982"/>
              </a:xfrm>
              <a:custGeom>
                <a:avLst/>
                <a:gdLst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241778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578270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02728"/>
                  <a:gd name="connsiteX1" fmla="*/ 699911 w 2957689"/>
                  <a:gd name="connsiteY1" fmla="*/ 557573 h 602728"/>
                  <a:gd name="connsiteX2" fmla="*/ 1027289 w 2957689"/>
                  <a:gd name="connsiteY2" fmla="*/ 15706 h 602728"/>
                  <a:gd name="connsiteX3" fmla="*/ 1215083 w 2957689"/>
                  <a:gd name="connsiteY3" fmla="*/ 463336 h 602728"/>
                  <a:gd name="connsiteX4" fmla="*/ 1578270 w 2957689"/>
                  <a:gd name="connsiteY4" fmla="*/ 501129 h 602728"/>
                  <a:gd name="connsiteX5" fmla="*/ 2957689 w 2957689"/>
                  <a:gd name="connsiteY5" fmla="*/ 489840 h 602728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615301 h 676133"/>
                  <a:gd name="connsiteX1" fmla="*/ 699911 w 2957689"/>
                  <a:gd name="connsiteY1" fmla="*/ 615301 h 676133"/>
                  <a:gd name="connsiteX2" fmla="*/ 1027289 w 2957689"/>
                  <a:gd name="connsiteY2" fmla="*/ 73434 h 676133"/>
                  <a:gd name="connsiteX3" fmla="*/ 1215083 w 2957689"/>
                  <a:gd name="connsiteY3" fmla="*/ 663894 h 676133"/>
                  <a:gd name="connsiteX4" fmla="*/ 1457442 w 2957689"/>
                  <a:gd name="connsiteY4" fmla="*/ 0 h 676133"/>
                  <a:gd name="connsiteX5" fmla="*/ 1578270 w 2957689"/>
                  <a:gd name="connsiteY5" fmla="*/ 558857 h 676133"/>
                  <a:gd name="connsiteX6" fmla="*/ 2957689 w 2957689"/>
                  <a:gd name="connsiteY6" fmla="*/ 547568 h 676133"/>
                  <a:gd name="connsiteX0" fmla="*/ 0 w 2957689"/>
                  <a:gd name="connsiteY0" fmla="*/ 696205 h 736612"/>
                  <a:gd name="connsiteX1" fmla="*/ 699911 w 2957689"/>
                  <a:gd name="connsiteY1" fmla="*/ 696205 h 736612"/>
                  <a:gd name="connsiteX2" fmla="*/ 1027289 w 2957689"/>
                  <a:gd name="connsiteY2" fmla="*/ 154338 h 736612"/>
                  <a:gd name="connsiteX3" fmla="*/ 1457442 w 2957689"/>
                  <a:gd name="connsiteY3" fmla="*/ 80904 h 736612"/>
                  <a:gd name="connsiteX4" fmla="*/ 1578270 w 2957689"/>
                  <a:gd name="connsiteY4" fmla="*/ 639761 h 736612"/>
                  <a:gd name="connsiteX5" fmla="*/ 2957689 w 2957689"/>
                  <a:gd name="connsiteY5" fmla="*/ 628472 h 736612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02151"/>
                  <a:gd name="connsiteX1" fmla="*/ 699911 w 2957689"/>
                  <a:gd name="connsiteY1" fmla="*/ 548319 h 602151"/>
                  <a:gd name="connsiteX2" fmla="*/ 1027289 w 2957689"/>
                  <a:gd name="connsiteY2" fmla="*/ 6452 h 602151"/>
                  <a:gd name="connsiteX3" fmla="*/ 1282752 w 2957689"/>
                  <a:gd name="connsiteY3" fmla="*/ 587030 h 602151"/>
                  <a:gd name="connsiteX4" fmla="*/ 1578270 w 2957689"/>
                  <a:gd name="connsiteY4" fmla="*/ 491875 h 602151"/>
                  <a:gd name="connsiteX5" fmla="*/ 2957689 w 2957689"/>
                  <a:gd name="connsiteY5" fmla="*/ 480586 h 602151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062988 w 2957689"/>
                  <a:gd name="connsiteY5" fmla="*/ 490855 h 588726"/>
                  <a:gd name="connsiteX6" fmla="*/ 2957689 w 2957689"/>
                  <a:gd name="connsiteY6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623416 h 666052"/>
                  <a:gd name="connsiteX0" fmla="*/ 0 w 2957689"/>
                  <a:gd name="connsiteY0" fmla="*/ 960932 h 1078665"/>
                  <a:gd name="connsiteX1" fmla="*/ 699911 w 2957689"/>
                  <a:gd name="connsiteY1" fmla="*/ 960932 h 1078665"/>
                  <a:gd name="connsiteX2" fmla="*/ 1027289 w 2957689"/>
                  <a:gd name="connsiteY2" fmla="*/ 419065 h 1078665"/>
                  <a:gd name="connsiteX3" fmla="*/ 1282752 w 2957689"/>
                  <a:gd name="connsiteY3" fmla="*/ 999643 h 1078665"/>
                  <a:gd name="connsiteX4" fmla="*/ 2957689 w 2957689"/>
                  <a:gd name="connsiteY4" fmla="*/ 10443 h 1078665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580459 h 666052"/>
                  <a:gd name="connsiteX0" fmla="*/ 0 w 2957689"/>
                  <a:gd name="connsiteY0" fmla="*/ 739162 h 779569"/>
                  <a:gd name="connsiteX1" fmla="*/ 699911 w 2957689"/>
                  <a:gd name="connsiteY1" fmla="*/ 739162 h 779569"/>
                  <a:gd name="connsiteX2" fmla="*/ 1027289 w 2957689"/>
                  <a:gd name="connsiteY2" fmla="*/ 197295 h 779569"/>
                  <a:gd name="connsiteX3" fmla="*/ 1282752 w 2957689"/>
                  <a:gd name="connsiteY3" fmla="*/ 80904 h 779569"/>
                  <a:gd name="connsiteX4" fmla="*/ 2957689 w 2957689"/>
                  <a:gd name="connsiteY4" fmla="*/ 771302 h 779569"/>
                  <a:gd name="connsiteX0" fmla="*/ 0 w 2957689"/>
                  <a:gd name="connsiteY0" fmla="*/ 542575 h 617351"/>
                  <a:gd name="connsiteX1" fmla="*/ 699911 w 2957689"/>
                  <a:gd name="connsiteY1" fmla="*/ 542575 h 617351"/>
                  <a:gd name="connsiteX2" fmla="*/ 1027289 w 2957689"/>
                  <a:gd name="connsiteY2" fmla="*/ 708 h 617351"/>
                  <a:gd name="connsiteX3" fmla="*/ 1282752 w 2957689"/>
                  <a:gd name="connsiteY3" fmla="*/ 538329 h 617351"/>
                  <a:gd name="connsiteX4" fmla="*/ 2957689 w 2957689"/>
                  <a:gd name="connsiteY4" fmla="*/ 574715 h 617351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206363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867235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7689" h="582982">
                    <a:moveTo>
                      <a:pt x="0" y="542575"/>
                    </a:moveTo>
                    <a:lnTo>
                      <a:pt x="219390" y="542575"/>
                    </a:lnTo>
                    <a:cubicBezTo>
                      <a:pt x="401190" y="582982"/>
                      <a:pt x="497213" y="1416"/>
                      <a:pt x="611772" y="708"/>
                    </a:cubicBezTo>
                    <a:cubicBezTo>
                      <a:pt x="726331" y="0"/>
                      <a:pt x="814917" y="457425"/>
                      <a:pt x="906747" y="538329"/>
                    </a:cubicBezTo>
                    <a:cubicBezTo>
                      <a:pt x="1008147" y="544063"/>
                      <a:pt x="2274042" y="533948"/>
                      <a:pt x="2957689" y="531758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txBody>
              <a:bodyPr anchor="ctr"/>
              <a:lstStyle/>
              <a:p>
                <a:pPr algn="ctr">
                  <a:defRPr/>
                </a:pPr>
                <a:endParaRPr lang="de-CH" sz="2000" kern="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</p:grpSp>
      <p:graphicFrame>
        <p:nvGraphicFramePr>
          <p:cNvPr id="1418242" name="Object 2"/>
          <p:cNvGraphicFramePr>
            <a:graphicFrameLocks noChangeAspect="1"/>
          </p:cNvGraphicFramePr>
          <p:nvPr/>
        </p:nvGraphicFramePr>
        <p:xfrm>
          <a:off x="6251575" y="920750"/>
          <a:ext cx="23368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5" name="Equation" r:id="rId4" imgW="1104840" imgH="444240" progId="Equation.3">
                  <p:embed/>
                </p:oleObj>
              </mc:Choice>
              <mc:Fallback>
                <p:oleObj name="Equation" r:id="rId4" imgW="1104840" imgH="4442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1575" y="920750"/>
                        <a:ext cx="2336800" cy="93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Group 36"/>
          <p:cNvGrpSpPr/>
          <p:nvPr/>
        </p:nvGrpSpPr>
        <p:grpSpPr>
          <a:xfrm>
            <a:off x="738135" y="1931967"/>
            <a:ext cx="2311456" cy="3573463"/>
            <a:chOff x="738135" y="1931967"/>
            <a:chExt cx="2311456" cy="3573463"/>
          </a:xfrm>
        </p:grpSpPr>
        <p:pic>
          <p:nvPicPr>
            <p:cNvPr id="18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322391" y="1931967"/>
              <a:ext cx="1727200" cy="1350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800228" y="4341792"/>
              <a:ext cx="771525" cy="604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7" descr="c-enhedg-laplap"/>
            <p:cNvPicPr>
              <a:picLocks noChangeAspect="1" noChangeArrowheads="1"/>
            </p:cNvPicPr>
            <p:nvPr/>
          </p:nvPicPr>
          <p:blipFill>
            <a:blip r:embed="rId7" cstate="print"/>
            <a:srcRect t="21783"/>
            <a:stretch>
              <a:fillRect/>
            </a:stretch>
          </p:blipFill>
          <p:spPr bwMode="auto">
            <a:xfrm rot="10800000">
              <a:off x="1955803" y="5145067"/>
              <a:ext cx="460375" cy="360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509716" y="3173392"/>
              <a:ext cx="1352550" cy="1058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Box 30"/>
            <p:cNvSpPr txBox="1"/>
            <p:nvPr/>
          </p:nvSpPr>
          <p:spPr>
            <a:xfrm rot="16200000">
              <a:off x="-533801" y="3495944"/>
              <a:ext cx="30670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smtClean="0">
                  <a:solidFill>
                    <a:srgbClr val="000000"/>
                  </a:solidFill>
                </a:rPr>
                <a:t>filter scales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235168" y="6472583"/>
            <a:ext cx="306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img1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3476610" y="5729330"/>
            <a:ext cx="4527612" cy="1204918"/>
            <a:chOff x="3476610" y="5729330"/>
            <a:chExt cx="4527612" cy="1204918"/>
          </a:xfrm>
        </p:grpSpPr>
        <p:sp>
          <p:nvSpPr>
            <p:cNvPr id="24" name="Oval 23"/>
            <p:cNvSpPr/>
            <p:nvPr/>
          </p:nvSpPr>
          <p:spPr>
            <a:xfrm>
              <a:off x="3732243" y="6057943"/>
              <a:ext cx="146050" cy="14605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4757768" y="5911893"/>
              <a:ext cx="508000" cy="50800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032531" y="5729330"/>
              <a:ext cx="803275" cy="803275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76610" y="6436070"/>
              <a:ext cx="30670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</a:rPr>
                <a:t>img2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37130" y="6472583"/>
              <a:ext cx="30670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</a:rPr>
                <a:t>img3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Bastian </a:t>
            </a:r>
            <a:r>
              <a:rPr lang="en-US" sz="1400" dirty="0" err="1" smtClean="0"/>
              <a:t>Leibe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2080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Blob detection in 2D</a:t>
            </a:r>
            <a:endParaRPr lang="en-US" dirty="0"/>
          </a:p>
        </p:txBody>
      </p:sp>
      <p:sp>
        <p:nvSpPr>
          <p:cNvPr id="92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define the </a:t>
            </a:r>
            <a:r>
              <a:rPr lang="en-US" i="1" dirty="0"/>
              <a:t>characteristic scale </a:t>
            </a:r>
            <a:r>
              <a:rPr lang="en-US" dirty="0"/>
              <a:t>as the scale that produces peak of </a:t>
            </a:r>
            <a:r>
              <a:rPr lang="en-US" dirty="0" err="1"/>
              <a:t>Laplacian</a:t>
            </a:r>
            <a:r>
              <a:rPr lang="en-US" dirty="0"/>
              <a:t> response</a:t>
            </a:r>
          </a:p>
        </p:txBody>
      </p:sp>
      <p:grpSp>
        <p:nvGrpSpPr>
          <p:cNvPr id="926724" name="Group 4"/>
          <p:cNvGrpSpPr>
            <a:grpSpLocks/>
          </p:cNvGrpSpPr>
          <p:nvPr/>
        </p:nvGrpSpPr>
        <p:grpSpPr bwMode="auto">
          <a:xfrm>
            <a:off x="1905000" y="2413000"/>
            <a:ext cx="5486400" cy="2768600"/>
            <a:chOff x="576" y="1184"/>
            <a:chExt cx="4464" cy="2252"/>
          </a:xfrm>
        </p:grpSpPr>
        <p:pic>
          <p:nvPicPr>
            <p:cNvPr id="926725" name="Picture 5" descr="scale_selecti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6" y="1184"/>
              <a:ext cx="4464" cy="2252"/>
            </a:xfrm>
            <a:prstGeom prst="rect">
              <a:avLst/>
            </a:prstGeom>
            <a:noFill/>
          </p:spPr>
        </p:pic>
        <p:sp>
          <p:nvSpPr>
            <p:cNvPr id="926726" name="Oval 6"/>
            <p:cNvSpPr>
              <a:spLocks noChangeArrowheads="1"/>
            </p:cNvSpPr>
            <p:nvPr/>
          </p:nvSpPr>
          <p:spPr bwMode="auto">
            <a:xfrm>
              <a:off x="1349" y="1863"/>
              <a:ext cx="706" cy="68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26727" name="Line 7"/>
          <p:cNvSpPr>
            <a:spLocks noChangeShapeType="1"/>
          </p:cNvSpPr>
          <p:nvPr/>
        </p:nvSpPr>
        <p:spPr bwMode="auto">
          <a:xfrm flipH="1" flipV="1">
            <a:off x="3352800" y="4129088"/>
            <a:ext cx="381000" cy="15097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6728" name="Line 8"/>
          <p:cNvSpPr>
            <a:spLocks noChangeShapeType="1"/>
          </p:cNvSpPr>
          <p:nvPr/>
        </p:nvSpPr>
        <p:spPr bwMode="auto">
          <a:xfrm flipV="1">
            <a:off x="6248400" y="5029200"/>
            <a:ext cx="228600" cy="6858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6729" name="Text Box 9"/>
          <p:cNvSpPr txBox="1">
            <a:spLocks noChangeArrowheads="1"/>
          </p:cNvSpPr>
          <p:nvPr/>
        </p:nvSpPr>
        <p:spPr bwMode="auto">
          <a:xfrm>
            <a:off x="3111500" y="5500688"/>
            <a:ext cx="32131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cs typeface="Arial" pitchFamily="34" charset="0"/>
              </a:rPr>
              <a:t>characteristic scale</a:t>
            </a:r>
          </a:p>
        </p:txBody>
      </p:sp>
      <p:sp>
        <p:nvSpPr>
          <p:cNvPr id="926731" name="Text Box 11"/>
          <p:cNvSpPr txBox="1">
            <a:spLocks noChangeArrowheads="1"/>
          </p:cNvSpPr>
          <p:nvPr/>
        </p:nvSpPr>
        <p:spPr bwMode="auto">
          <a:xfrm>
            <a:off x="7091397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Slide credit: </a:t>
            </a:r>
            <a:r>
              <a:rPr lang="en-US" sz="1300" dirty="0">
                <a:solidFill>
                  <a:srgbClr val="000000"/>
                </a:solidFill>
              </a:rPr>
              <a:t>Lana </a:t>
            </a:r>
            <a:r>
              <a:rPr lang="en-US" sz="1300" dirty="0" err="1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9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</a:t>
            </a:r>
          </a:p>
        </p:txBody>
      </p:sp>
      <p:pic>
        <p:nvPicPr>
          <p:cNvPr id="37891" name="Picture 5" descr="su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533400"/>
            <a:ext cx="378936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Box 9"/>
          <p:cNvSpPr txBox="1">
            <a:spLocks noChangeArrowheads="1"/>
          </p:cNvSpPr>
          <p:nvPr/>
        </p:nvSpPr>
        <p:spPr bwMode="auto">
          <a:xfrm>
            <a:off x="685800" y="1219200"/>
            <a:ext cx="24622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</a:rPr>
              <a:t>Original image at ¾ the size</a:t>
            </a:r>
          </a:p>
        </p:txBody>
      </p:sp>
      <p:pic>
        <p:nvPicPr>
          <p:cNvPr id="37893" name="Picture 10" descr="su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3429000"/>
            <a:ext cx="5046663" cy="336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8879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8915" name="Picture 6" descr="sunflower_log_squared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6688"/>
            <a:ext cx="3841750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7" descr="sunflower_out_squared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1638" y="2698750"/>
            <a:ext cx="6669087" cy="500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8" descr="sun2_squared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0" y="-623888"/>
            <a:ext cx="6477000" cy="485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xtBox 10"/>
          <p:cNvSpPr txBox="1">
            <a:spLocks noChangeArrowheads="1"/>
          </p:cNvSpPr>
          <p:nvPr/>
        </p:nvSpPr>
        <p:spPr bwMode="auto">
          <a:xfrm>
            <a:off x="685800" y="1219200"/>
            <a:ext cx="24622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</a:rPr>
              <a:t>Original image at ¾ the size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6220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9939" name="Picture 8" descr="sunflower_out_squared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9" descr="sunflower_log_squared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6" descr="sun2_squared2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1175" y="-587375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0159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Detection: </a:t>
            </a:r>
            <a:r>
              <a:rPr lang="en-US" sz="2400" dirty="0" smtClean="0"/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/>
              <a:t>Description</a:t>
            </a:r>
            <a:r>
              <a:rPr lang="en-US" sz="2400" dirty="0" err="1" smtClean="0"/>
              <a:t>:Extract</a:t>
            </a:r>
            <a:r>
              <a:rPr lang="en-US" sz="2400" dirty="0" smtClean="0"/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Matching: </a:t>
            </a:r>
            <a:r>
              <a:rPr lang="en-US" sz="2400" dirty="0" smtClean="0"/>
              <a:t>Determine correspondence between descriptors in two views</a:t>
            </a:r>
          </a:p>
        </p:txBody>
      </p:sp>
      <p:pic>
        <p:nvPicPr>
          <p:cNvPr id="6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066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971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876800" y="2983540"/>
            <a:ext cx="2306292" cy="1131261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4192" y="5081804"/>
              <a:ext cx="412126" cy="44288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158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Picture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8" name="Shape 17"/>
            <p:cNvCxnSpPr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>
            <a:off x="6718301" y="3352800"/>
            <a:ext cx="2425700" cy="1984022"/>
            <a:chOff x="7042516" y="4800600"/>
            <a:chExt cx="2794000" cy="2232025"/>
          </a:xfrm>
        </p:grpSpPr>
        <p:grpSp>
          <p:nvGrpSpPr>
            <p:cNvPr id="12" name="Group 11"/>
            <p:cNvGrpSpPr/>
            <p:nvPr/>
          </p:nvGrpSpPr>
          <p:grpSpPr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648" y="4800600"/>
                <a:ext cx="530352" cy="533400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1404931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8159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Picture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20" name="Curved Connector 19"/>
            <p:cNvCxnSpPr/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5" name="Group 34"/>
          <p:cNvGrpSpPr/>
          <p:nvPr/>
        </p:nvGrpSpPr>
        <p:grpSpPr>
          <a:xfrm>
            <a:off x="4800600" y="5391912"/>
            <a:ext cx="4343400" cy="1161288"/>
            <a:chOff x="4800600" y="5391912"/>
            <a:chExt cx="4343400" cy="1161288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/>
            <p:cNvCxnSpPr/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4" name="TextBox 3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9083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0963" name="Picture 5" descr="sunflower_out_squared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6" descr="sunflower_log_squared3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7" descr="sun2_squared3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4350" y="-585788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434138" y="2114550"/>
            <a:ext cx="620712" cy="730250"/>
          </a:xfrm>
          <a:prstGeom prst="ellipse">
            <a:avLst/>
          </a:prstGeom>
          <a:noFill/>
          <a:ln w="38100" algn="ctr">
            <a:solidFill>
              <a:srgbClr val="FFFF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7365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1987" name="Picture 5" descr="sunflower_out_squared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6" descr="sunflower_log_squared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7" descr="sun2_squared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4350" y="-585788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470650" y="5546725"/>
            <a:ext cx="620713" cy="730250"/>
          </a:xfrm>
          <a:prstGeom prst="ellipse">
            <a:avLst/>
          </a:prstGeom>
          <a:noFill/>
          <a:ln w="38100" algn="ctr">
            <a:solidFill>
              <a:srgbClr val="FFFF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5466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3011" name="Picture 5" descr="sunflower_out_squared5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6" descr="sunflower_log_squared5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7" descr="sun2_squared5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4350" y="-585788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5259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4035" name="Picture 5" descr="sunflower_out_squared6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6" descr="sunflower_log_squared6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7" descr="sun2_squared6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4350" y="-585788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4899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1" name="Straight Arrow Connector 36"/>
          <p:cNvCxnSpPr>
            <a:cxnSpLocks noChangeShapeType="1"/>
          </p:cNvCxnSpPr>
          <p:nvPr/>
        </p:nvCxnSpPr>
        <p:spPr bwMode="auto">
          <a:xfrm rot="5400000">
            <a:off x="7566819" y="3282156"/>
            <a:ext cx="248285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833563" y="1779588"/>
            <a:ext cx="2397125" cy="4318000"/>
            <a:chOff x="2211388" y="2024063"/>
            <a:chExt cx="2397125" cy="4317444"/>
          </a:xfrm>
        </p:grpSpPr>
        <p:graphicFrame>
          <p:nvGraphicFramePr>
            <p:cNvPr id="2050" name="Object 2"/>
            <p:cNvGraphicFramePr>
              <a:graphicFrameLocks noChangeAspect="1"/>
            </p:cNvGraphicFramePr>
            <p:nvPr/>
          </p:nvGraphicFramePr>
          <p:xfrm>
            <a:off x="2211388" y="3933825"/>
            <a:ext cx="1712912" cy="417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429" name="Equation" r:id="rId4" imgW="990360" imgH="241200" progId="Equation.3">
                    <p:embed/>
                  </p:oleObj>
                </mc:Choice>
                <mc:Fallback>
                  <p:oleObj name="Equation" r:id="rId4" imgW="990360" imgH="2412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11388" y="3933825"/>
                          <a:ext cx="1712912" cy="4175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9" name="Text Box 12"/>
            <p:cNvSpPr txBox="1">
              <a:spLocks noChangeArrowheads="1"/>
            </p:cNvSpPr>
            <p:nvPr/>
          </p:nvSpPr>
          <p:spPr bwMode="auto">
            <a:xfrm>
              <a:off x="3959225" y="5972175"/>
              <a:ext cx="62550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1</a:t>
              </a:r>
            </a:p>
          </p:txBody>
        </p:sp>
        <p:sp>
          <p:nvSpPr>
            <p:cNvPr id="2070" name="Text Box 13"/>
            <p:cNvSpPr txBox="1">
              <a:spLocks noChangeArrowheads="1"/>
            </p:cNvSpPr>
            <p:nvPr/>
          </p:nvSpPr>
          <p:spPr bwMode="auto">
            <a:xfrm>
              <a:off x="3959225" y="4964113"/>
              <a:ext cx="552482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2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1" name="Text Box 14"/>
            <p:cNvSpPr txBox="1">
              <a:spLocks noChangeArrowheads="1"/>
            </p:cNvSpPr>
            <p:nvPr/>
          </p:nvSpPr>
          <p:spPr bwMode="auto">
            <a:xfrm>
              <a:off x="3995738" y="4005263"/>
              <a:ext cx="588995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3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2" name="Text Box 15"/>
            <p:cNvSpPr txBox="1">
              <a:spLocks noChangeArrowheads="1"/>
            </p:cNvSpPr>
            <p:nvPr/>
          </p:nvSpPr>
          <p:spPr bwMode="auto">
            <a:xfrm>
              <a:off x="4030663" y="2997200"/>
              <a:ext cx="517557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4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3" name="Text Box 16"/>
            <p:cNvSpPr txBox="1">
              <a:spLocks noChangeArrowheads="1"/>
            </p:cNvSpPr>
            <p:nvPr/>
          </p:nvSpPr>
          <p:spPr bwMode="auto">
            <a:xfrm>
              <a:off x="4067175" y="2024063"/>
              <a:ext cx="54133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5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4" name="Line 17"/>
            <p:cNvSpPr>
              <a:spLocks noChangeShapeType="1"/>
            </p:cNvSpPr>
            <p:nvPr/>
          </p:nvSpPr>
          <p:spPr bwMode="auto">
            <a:xfrm>
              <a:off x="3203575" y="4508500"/>
              <a:ext cx="755650" cy="1476375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5" name="Line 18"/>
            <p:cNvSpPr>
              <a:spLocks noChangeShapeType="1"/>
            </p:cNvSpPr>
            <p:nvPr/>
          </p:nvSpPr>
          <p:spPr bwMode="auto">
            <a:xfrm>
              <a:off x="3384550" y="4437063"/>
              <a:ext cx="611188" cy="612775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6" name="Line 19"/>
            <p:cNvSpPr>
              <a:spLocks noChangeShapeType="1"/>
            </p:cNvSpPr>
            <p:nvPr/>
          </p:nvSpPr>
          <p:spPr bwMode="auto">
            <a:xfrm>
              <a:off x="3857652" y="4149725"/>
              <a:ext cx="252412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7" name="Line 20"/>
            <p:cNvSpPr>
              <a:spLocks noChangeShapeType="1"/>
            </p:cNvSpPr>
            <p:nvPr/>
          </p:nvSpPr>
          <p:spPr bwMode="auto">
            <a:xfrm flipV="1">
              <a:off x="3384550" y="3249613"/>
              <a:ext cx="647700" cy="611187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8" name="Line 21"/>
            <p:cNvSpPr>
              <a:spLocks noChangeShapeType="1"/>
            </p:cNvSpPr>
            <p:nvPr/>
          </p:nvSpPr>
          <p:spPr bwMode="auto">
            <a:xfrm flipV="1">
              <a:off x="3203575" y="2276475"/>
              <a:ext cx="900113" cy="15113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2053" name="Picture 27" descr="sun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349625"/>
            <a:ext cx="1749425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141"/>
          <a:stretch>
            <a:fillRect/>
          </a:stretch>
        </p:blipFill>
        <p:spPr bwMode="auto">
          <a:xfrm>
            <a:off x="6981825" y="2473325"/>
            <a:ext cx="1912938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Line 22"/>
          <p:cNvSpPr>
            <a:spLocks noChangeShapeType="1"/>
          </p:cNvSpPr>
          <p:nvPr/>
        </p:nvSpPr>
        <p:spPr bwMode="auto">
          <a:xfrm>
            <a:off x="5886450" y="4049713"/>
            <a:ext cx="1204913" cy="14605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6" name="Line 23"/>
          <p:cNvSpPr>
            <a:spLocks noChangeShapeType="1"/>
          </p:cNvSpPr>
          <p:nvPr/>
        </p:nvSpPr>
        <p:spPr bwMode="auto">
          <a:xfrm>
            <a:off x="5886450" y="3062288"/>
            <a:ext cx="1350963" cy="47625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7" name="Line 24"/>
          <p:cNvSpPr>
            <a:spLocks noChangeShapeType="1"/>
          </p:cNvSpPr>
          <p:nvPr/>
        </p:nvSpPr>
        <p:spPr bwMode="auto">
          <a:xfrm>
            <a:off x="5881688" y="2179638"/>
            <a:ext cx="1428750" cy="73660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8" name="Text Box 26"/>
          <p:cNvSpPr txBox="1">
            <a:spLocks noChangeArrowheads="1"/>
          </p:cNvSpPr>
          <p:nvPr/>
        </p:nvSpPr>
        <p:spPr bwMode="auto">
          <a:xfrm>
            <a:off x="7072313" y="5181600"/>
            <a:ext cx="2071687" cy="706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l-PL" sz="2000" b="1" smtClean="0">
                <a:solidFill>
                  <a:srgbClr val="000000"/>
                </a:solidFill>
                <a:sym typeface="Symbol" pitchFamily="18" charset="2"/>
              </a:rPr>
              <a:t></a:t>
            </a:r>
            <a:r>
              <a:rPr lang="en-US" sz="2000" b="1" smtClean="0">
                <a:solidFill>
                  <a:srgbClr val="000000"/>
                </a:solidFill>
                <a:sym typeface="Symbol" pitchFamily="18" charset="2"/>
              </a:rPr>
              <a:t> L</a:t>
            </a:r>
            <a:r>
              <a:rPr lang="pl-PL" sz="2000" b="1" smtClean="0">
                <a:solidFill>
                  <a:srgbClr val="000000"/>
                </a:solidFill>
              </a:rPr>
              <a:t>ist of</a:t>
            </a:r>
            <a:r>
              <a:rPr lang="en-US" sz="2000" b="1" smtClean="0">
                <a:solidFill>
                  <a:srgbClr val="000000"/>
                </a:solidFill>
              </a:rPr>
              <a:t>       </a:t>
            </a:r>
            <a:br>
              <a:rPr lang="en-US" sz="2000" b="1" smtClean="0">
                <a:solidFill>
                  <a:srgbClr val="000000"/>
                </a:solidFill>
              </a:rPr>
            </a:br>
            <a:r>
              <a:rPr lang="en-US" sz="2000" b="1" i="1" smtClean="0">
                <a:solidFill>
                  <a:srgbClr val="000000"/>
                </a:solidFill>
              </a:rPr>
              <a:t>    </a:t>
            </a:r>
            <a:r>
              <a:rPr lang="pl-PL" sz="2000" b="1" i="1" smtClean="0">
                <a:solidFill>
                  <a:srgbClr val="000000"/>
                </a:solidFill>
              </a:rPr>
              <a:t>(x, y, </a:t>
            </a:r>
            <a:r>
              <a:rPr lang="el-GR" sz="2000" smtClean="0">
                <a:solidFill>
                  <a:srgbClr val="000000"/>
                </a:solidFill>
                <a:cs typeface="Arial" pitchFamily="34" charset="0"/>
              </a:rPr>
              <a:t>σ</a:t>
            </a:r>
            <a:r>
              <a:rPr lang="pl-PL" sz="2000" b="1" i="1" smtClean="0">
                <a:solidFill>
                  <a:srgbClr val="000000"/>
                </a:solidFill>
              </a:rPr>
              <a:t>)</a:t>
            </a:r>
            <a:endParaRPr lang="en-US" sz="2000" b="1" i="1" smtClean="0">
              <a:solidFill>
                <a:srgbClr val="000000"/>
              </a:solidFill>
            </a:endParaRPr>
          </a:p>
        </p:txBody>
      </p:sp>
      <p:sp>
        <p:nvSpPr>
          <p:cNvPr id="2059" name="TextBox 34"/>
          <p:cNvSpPr txBox="1">
            <a:spLocks noChangeArrowheads="1"/>
          </p:cNvSpPr>
          <p:nvPr/>
        </p:nvSpPr>
        <p:spPr bwMode="auto">
          <a:xfrm>
            <a:off x="8413750" y="3171825"/>
            <a:ext cx="7302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scale</a:t>
            </a:r>
          </a:p>
        </p:txBody>
      </p:sp>
      <p:sp>
        <p:nvSpPr>
          <p:cNvPr id="206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458200" cy="838200"/>
          </a:xfrm>
        </p:spPr>
        <p:txBody>
          <a:bodyPr/>
          <a:lstStyle/>
          <a:p>
            <a:pPr eaLnBrk="1" hangingPunct="1"/>
            <a:r>
              <a:rPr lang="en-US" smtClean="0"/>
              <a:t>Scale invariant interest points</a:t>
            </a:r>
          </a:p>
        </p:txBody>
      </p:sp>
      <p:sp>
        <p:nvSpPr>
          <p:cNvPr id="2061" name="Rectangle 3"/>
          <p:cNvSpPr txBox="1">
            <a:spLocks noChangeArrowheads="1"/>
          </p:cNvSpPr>
          <p:nvPr/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</a:rPr>
              <a:t>Interest points are local maxima in both position and scale.</a:t>
            </a:r>
          </a:p>
        </p:txBody>
      </p:sp>
      <p:grpSp>
        <p:nvGrpSpPr>
          <p:cNvPr id="3" name="Group 44"/>
          <p:cNvGrpSpPr>
            <a:grpSpLocks noChangeAspect="1"/>
          </p:cNvGrpSpPr>
          <p:nvPr/>
        </p:nvGrpSpPr>
        <p:grpSpPr bwMode="auto">
          <a:xfrm>
            <a:off x="3878263" y="1165225"/>
            <a:ext cx="2176462" cy="5915025"/>
            <a:chOff x="3914766" y="654012"/>
            <a:chExt cx="2231073" cy="6063993"/>
          </a:xfrm>
        </p:grpSpPr>
        <p:pic>
          <p:nvPicPr>
            <p:cNvPr id="2064" name="Picture 35" descr="sunflower_out_squared1.jpg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51279" y="654012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5" name="Picture 37" descr="sunflower_out_squared2.jpg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39528" y="1783080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6" name="Picture 41" descr="sunflower_out_squared3.jpg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2917818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7" name="Picture 42" descr="sunflower_out_squared4.jpg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4013208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8" name="Picture 43" descr="sunflower_out_squared5.jpg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5072085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63" name="TextBox 45"/>
          <p:cNvSpPr txBox="1">
            <a:spLocks noChangeArrowheads="1"/>
          </p:cNvSpPr>
          <p:nvPr/>
        </p:nvSpPr>
        <p:spPr bwMode="auto">
          <a:xfrm>
            <a:off x="2016125" y="6130925"/>
            <a:ext cx="233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Squared filter response maps</a:t>
            </a:r>
          </a:p>
        </p:txBody>
      </p:sp>
    </p:spTree>
    <p:extLst>
      <p:ext uri="{BB962C8B-B14F-4D97-AF65-F5344CB8AC3E}">
        <p14:creationId xmlns:p14="http://schemas.microsoft.com/office/powerpoint/2010/main" val="370621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Scale-space blob detector: Example</a:t>
            </a:r>
          </a:p>
        </p:txBody>
      </p:sp>
      <p:pic>
        <p:nvPicPr>
          <p:cNvPr id="930819" name="Picture 3" descr="butterf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4690" y="1603350"/>
            <a:ext cx="4736579" cy="3420379"/>
          </a:xfrm>
          <a:prstGeom prst="rect">
            <a:avLst/>
          </a:prstGeom>
          <a:noFill/>
        </p:spPr>
      </p:pic>
      <p:sp>
        <p:nvSpPr>
          <p:cNvPr id="930820" name="Text Box 4"/>
          <p:cNvSpPr txBox="1">
            <a:spLocks noChangeArrowheads="1"/>
          </p:cNvSpPr>
          <p:nvPr/>
        </p:nvSpPr>
        <p:spPr bwMode="auto">
          <a:xfrm>
            <a:off x="6872319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Image credit: </a:t>
            </a:r>
            <a:r>
              <a:rPr lang="en-US" sz="1300" dirty="0">
                <a:solidFill>
                  <a:srgbClr val="000000"/>
                </a:solidFill>
              </a:rPr>
              <a:t>Lana </a:t>
            </a:r>
            <a:r>
              <a:rPr lang="en-US" sz="1300" dirty="0" err="1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  <p:pic>
        <p:nvPicPr>
          <p:cNvPr id="5" name="Picture 3" descr="butterfly_circ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6388" y="1603350"/>
            <a:ext cx="4706104" cy="33957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326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975656" cy="5257800"/>
          </a:xfrm>
        </p:spPr>
        <p:txBody>
          <a:bodyPr/>
          <a:lstStyle/>
          <a:p>
            <a:r>
              <a:rPr lang="en-US" dirty="0" smtClean="0"/>
              <a:t>We can approximate the </a:t>
            </a:r>
            <a:r>
              <a:rPr lang="en-US" dirty="0" err="1"/>
              <a:t>Laplacian</a:t>
            </a:r>
            <a:r>
              <a:rPr lang="en-US" dirty="0"/>
              <a:t> with a difference of </a:t>
            </a:r>
            <a:r>
              <a:rPr lang="en-US" dirty="0" smtClean="0"/>
              <a:t>Gaussians; more efficient to implement.</a:t>
            </a:r>
            <a:endParaRPr lang="en-US" dirty="0"/>
          </a:p>
        </p:txBody>
      </p:sp>
      <p:graphicFrame>
        <p:nvGraphicFramePr>
          <p:cNvPr id="936963" name="Object 3"/>
          <p:cNvGraphicFramePr>
            <a:graphicFrameLocks noChangeAspect="1"/>
          </p:cNvGraphicFramePr>
          <p:nvPr/>
        </p:nvGraphicFramePr>
        <p:xfrm>
          <a:off x="457200" y="2590800"/>
          <a:ext cx="4311650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8" name="Equation" r:id="rId4" imgW="2120900" imgH="279400" progId="">
                  <p:embed/>
                </p:oleObj>
              </mc:Choice>
              <mc:Fallback>
                <p:oleObj name="Equation" r:id="rId4" imgW="2120900" imgH="279400" progId="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590800"/>
                        <a:ext cx="4311650" cy="569913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6964" name="Object 4"/>
          <p:cNvGraphicFramePr>
            <a:graphicFrameLocks noChangeAspect="1"/>
          </p:cNvGraphicFramePr>
          <p:nvPr/>
        </p:nvGraphicFramePr>
        <p:xfrm>
          <a:off x="457200" y="3794125"/>
          <a:ext cx="388620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9" name="Equation" r:id="rId6" imgW="1916868" imgH="203112" progId="">
                  <p:embed/>
                </p:oleObj>
              </mc:Choice>
              <mc:Fallback>
                <p:oleObj name="Equation" r:id="rId6" imgW="1916868" imgH="203112" progId="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794125"/>
                        <a:ext cx="3886200" cy="411163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6966" name="Text Box 6"/>
          <p:cNvSpPr txBox="1">
            <a:spLocks noChangeArrowheads="1"/>
          </p:cNvSpPr>
          <p:nvPr/>
        </p:nvSpPr>
        <p:spPr bwMode="auto">
          <a:xfrm>
            <a:off x="609600" y="3124200"/>
            <a:ext cx="1352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(Laplacian)</a:t>
            </a:r>
            <a:endParaRPr lang="ru-RU" sz="20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6967" name="Text Box 7"/>
          <p:cNvSpPr txBox="1">
            <a:spLocks noChangeArrowheads="1"/>
          </p:cNvSpPr>
          <p:nvPr/>
        </p:nvSpPr>
        <p:spPr bwMode="auto">
          <a:xfrm>
            <a:off x="549275" y="4175125"/>
            <a:ext cx="2803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(Difference of Gaussians)</a:t>
            </a:r>
            <a:endParaRPr lang="ru-RU" sz="20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6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detail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5448312" y="2552688"/>
            <a:ext cx="985851" cy="4381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2286000"/>
            <a:ext cx="3810000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/>
          <a:srcRect l="6250" t="28032" b="33154"/>
          <a:stretch>
            <a:fillRect/>
          </a:stretch>
        </p:blipFill>
        <p:spPr bwMode="auto">
          <a:xfrm>
            <a:off x="292104" y="4744757"/>
            <a:ext cx="6689754" cy="2006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438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Detection: </a:t>
            </a:r>
            <a:r>
              <a:rPr lang="en-US" sz="2400" dirty="0" smtClean="0">
                <a:solidFill>
                  <a:schemeClr val="bg2"/>
                </a:solidFill>
              </a:rPr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/>
              <a:t>Description</a:t>
            </a:r>
            <a:r>
              <a:rPr lang="en-US" sz="2400" dirty="0" err="1" smtClean="0"/>
              <a:t>:Extract</a:t>
            </a:r>
            <a:r>
              <a:rPr lang="en-US" sz="2400" dirty="0" smtClean="0"/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Matching: </a:t>
            </a:r>
            <a:r>
              <a:rPr lang="en-US" sz="2400" dirty="0" smtClean="0">
                <a:solidFill>
                  <a:schemeClr val="bg2"/>
                </a:solidFill>
              </a:rPr>
              <a:t>Determine correspondence between descriptors in two views</a:t>
            </a:r>
          </a:p>
        </p:txBody>
      </p:sp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971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0"/>
          <p:cNvGrpSpPr>
            <a:grpSpLocks noChangeAspect="1"/>
          </p:cNvGrpSpPr>
          <p:nvPr/>
        </p:nvGrpSpPr>
        <p:grpSpPr>
          <a:xfrm>
            <a:off x="4876800" y="2983540"/>
            <a:ext cx="2306292" cy="1131261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4192" y="5081804"/>
              <a:ext cx="412126" cy="44288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9862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8" name="Shape 17"/>
            <p:cNvCxnSpPr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" name="Group 21"/>
          <p:cNvGrpSpPr/>
          <p:nvPr/>
        </p:nvGrpSpPr>
        <p:grpSpPr>
          <a:xfrm>
            <a:off x="6718301" y="3352800"/>
            <a:ext cx="2425700" cy="1984022"/>
            <a:chOff x="7042516" y="4800600"/>
            <a:chExt cx="2794000" cy="2232025"/>
          </a:xfrm>
        </p:grpSpPr>
        <p:grpSp>
          <p:nvGrpSpPr>
            <p:cNvPr id="6" name="Group 11"/>
            <p:cNvGrpSpPr/>
            <p:nvPr/>
          </p:nvGrpSpPr>
          <p:grpSpPr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648" y="4800600"/>
                <a:ext cx="530352" cy="533400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1404931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863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20" name="Curved Connector 19"/>
            <p:cNvCxnSpPr/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>
                <a:latin typeface="Arial" pitchFamily="34" charset="0"/>
              </a:rPr>
              <a:t>Geometric transformations</a:t>
            </a:r>
          </a:p>
        </p:txBody>
      </p:sp>
      <p:pic>
        <p:nvPicPr>
          <p:cNvPr id="8" name="Picture 5" descr="featExtrac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49362"/>
            <a:ext cx="2846388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featExtract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370012"/>
            <a:ext cx="441960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featData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2725" y="4992687"/>
            <a:ext cx="15906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featData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91125" y="4984750"/>
            <a:ext cx="1590675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ight Arrow 13"/>
          <p:cNvSpPr>
            <a:spLocks noChangeArrowheads="1"/>
          </p:cNvSpPr>
          <p:nvPr/>
        </p:nvSpPr>
        <p:spPr bwMode="auto">
          <a:xfrm rot="3375002">
            <a:off x="2547937" y="4054475"/>
            <a:ext cx="1133475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Right Arrow 14"/>
          <p:cNvSpPr>
            <a:spLocks noChangeArrowheads="1"/>
          </p:cNvSpPr>
          <p:nvPr/>
        </p:nvSpPr>
        <p:spPr bwMode="auto">
          <a:xfrm rot="7715876">
            <a:off x="5618162" y="4083050"/>
            <a:ext cx="1133475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6600" y="533400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e.g. scale, translation, rotation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30162"/>
            <a:ext cx="8229600" cy="1143000"/>
          </a:xfrm>
        </p:spPr>
        <p:txBody>
          <a:bodyPr/>
          <a:lstStyle/>
          <a:p>
            <a:r>
              <a:rPr lang="en-US"/>
              <a:t>Photometric transformations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358404" name="Picture 4"/>
          <p:cNvPicPr>
            <a:picLocks noChangeAspect="1" noChangeArrowheads="1"/>
          </p:cNvPicPr>
          <p:nvPr/>
        </p:nvPicPr>
        <p:blipFill>
          <a:blip r:embed="rId3" cstate="print"/>
          <a:srcRect l="15833" t="31601" r="17084" b="2982"/>
          <a:stretch>
            <a:fillRect/>
          </a:stretch>
        </p:blipFill>
        <p:spPr bwMode="auto">
          <a:xfrm>
            <a:off x="304800" y="1066800"/>
            <a:ext cx="853440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05" name="Text Box 5"/>
          <p:cNvSpPr txBox="1">
            <a:spLocks noChangeArrowheads="1"/>
          </p:cNvSpPr>
          <p:nvPr/>
        </p:nvSpPr>
        <p:spPr bwMode="auto">
          <a:xfrm>
            <a:off x="228600" y="6278563"/>
            <a:ext cx="5638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Figure from T. Tuytelaars ECCV 2006 tutorial</a:t>
            </a:r>
          </a:p>
        </p:txBody>
      </p:sp>
      <p:sp>
        <p:nvSpPr>
          <p:cNvPr id="358406" name="Rectangle 6"/>
          <p:cNvSpPr>
            <a:spLocks noChangeArrowheads="1"/>
          </p:cNvSpPr>
          <p:nvPr/>
        </p:nvSpPr>
        <p:spPr bwMode="auto">
          <a:xfrm>
            <a:off x="304800" y="4876800"/>
            <a:ext cx="54102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07" name="Rectangle 7"/>
          <p:cNvSpPr>
            <a:spLocks noChangeArrowheads="1"/>
          </p:cNvSpPr>
          <p:nvPr/>
        </p:nvSpPr>
        <p:spPr bwMode="auto">
          <a:xfrm>
            <a:off x="6438900" y="914400"/>
            <a:ext cx="5410200" cy="2895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08" name="Rectangle 8"/>
          <p:cNvSpPr>
            <a:spLocks noChangeArrowheads="1"/>
          </p:cNvSpPr>
          <p:nvPr/>
        </p:nvSpPr>
        <p:spPr bwMode="auto">
          <a:xfrm>
            <a:off x="-2133600" y="3429000"/>
            <a:ext cx="5410200" cy="2895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09" name="Rectangle 9"/>
          <p:cNvSpPr>
            <a:spLocks noChangeArrowheads="1"/>
          </p:cNvSpPr>
          <p:nvPr/>
        </p:nvSpPr>
        <p:spPr bwMode="auto">
          <a:xfrm>
            <a:off x="3886200" y="914400"/>
            <a:ext cx="5410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sz="4000" dirty="0" smtClean="0"/>
              <a:t>Goal: interest operator repeatability</a:t>
            </a:r>
            <a:endParaRPr lang="en-US" sz="4000" dirty="0"/>
          </a:p>
        </p:txBody>
      </p:sp>
      <p:sp>
        <p:nvSpPr>
          <p:cNvPr id="576518" name="Rectangle 6"/>
          <p:cNvSpPr>
            <a:spLocks noChangeArrowheads="1"/>
          </p:cNvSpPr>
          <p:nvPr/>
        </p:nvSpPr>
        <p:spPr bwMode="auto">
          <a:xfrm>
            <a:off x="838200" y="1371600"/>
            <a:ext cx="7620000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We want to detect (at least some of) the same points in both images.</a:t>
            </a: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Yet we have to be able to run the detection procedure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independently</a:t>
            </a: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 per image.</a:t>
            </a:r>
            <a:endParaRPr lang="en-US" sz="28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38200" y="2514600"/>
            <a:ext cx="7487497" cy="2671465"/>
            <a:chOff x="838200" y="3429000"/>
            <a:chExt cx="7487497" cy="2671465"/>
          </a:xfrm>
        </p:grpSpPr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>
              <a:off x="838200" y="3429000"/>
              <a:ext cx="3657600" cy="2133600"/>
              <a:chOff x="838200" y="3429000"/>
              <a:chExt cx="3265714" cy="1905000"/>
            </a:xfrm>
          </p:grpSpPr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38200" y="3429000"/>
                <a:ext cx="3265714" cy="1905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Oval 7"/>
              <p:cNvSpPr>
                <a:spLocks noChangeArrowheads="1"/>
              </p:cNvSpPr>
              <p:nvPr/>
            </p:nvSpPr>
            <p:spPr bwMode="auto">
              <a:xfrm>
                <a:off x="1999343" y="4009571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Oval 8"/>
              <p:cNvSpPr>
                <a:spLocks noChangeArrowheads="1"/>
              </p:cNvSpPr>
              <p:nvPr/>
            </p:nvSpPr>
            <p:spPr bwMode="auto">
              <a:xfrm>
                <a:off x="1563914" y="4590143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Oval 9"/>
              <p:cNvSpPr>
                <a:spLocks noChangeArrowheads="1"/>
              </p:cNvSpPr>
              <p:nvPr/>
            </p:nvSpPr>
            <p:spPr bwMode="auto">
              <a:xfrm>
                <a:off x="2144486" y="4880429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Oval 10"/>
              <p:cNvSpPr>
                <a:spLocks noChangeArrowheads="1"/>
              </p:cNvSpPr>
              <p:nvPr/>
            </p:nvSpPr>
            <p:spPr bwMode="auto">
              <a:xfrm>
                <a:off x="2725057" y="4445000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9" name="Group 18"/>
            <p:cNvGrpSpPr>
              <a:grpSpLocks noChangeAspect="1"/>
            </p:cNvGrpSpPr>
            <p:nvPr/>
          </p:nvGrpSpPr>
          <p:grpSpPr>
            <a:xfrm>
              <a:off x="4648200" y="3490686"/>
              <a:ext cx="3677497" cy="1995714"/>
              <a:chOff x="5627914" y="3559629"/>
              <a:chExt cx="2975429" cy="1614714"/>
            </a:xfrm>
          </p:grpSpPr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627914" y="3559629"/>
                <a:ext cx="2975429" cy="16147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Oval 11"/>
              <p:cNvSpPr>
                <a:spLocks noChangeArrowheads="1"/>
              </p:cNvSpPr>
              <p:nvPr/>
            </p:nvSpPr>
            <p:spPr bwMode="auto">
              <a:xfrm>
                <a:off x="8095343" y="4299857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Oval 12"/>
              <p:cNvSpPr>
                <a:spLocks noChangeArrowheads="1"/>
              </p:cNvSpPr>
              <p:nvPr/>
            </p:nvSpPr>
            <p:spPr bwMode="auto">
              <a:xfrm>
                <a:off x="7659914" y="4880429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Oval 13"/>
              <p:cNvSpPr>
                <a:spLocks noChangeArrowheads="1"/>
              </p:cNvSpPr>
              <p:nvPr/>
            </p:nvSpPr>
            <p:spPr bwMode="auto">
              <a:xfrm>
                <a:off x="6934200" y="4154714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Oval 14"/>
              <p:cNvSpPr>
                <a:spLocks noChangeArrowheads="1"/>
              </p:cNvSpPr>
              <p:nvPr/>
            </p:nvSpPr>
            <p:spPr bwMode="auto">
              <a:xfrm>
                <a:off x="5918200" y="4735286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2362200" y="5638800"/>
              <a:ext cx="453040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FF3300"/>
                  </a:solidFill>
                  <a:cs typeface="Times New Roman" pitchFamily="18" charset="0"/>
                </a:rPr>
                <a:t>No </a:t>
              </a:r>
              <a:r>
                <a:rPr lang="en-US" sz="2400" dirty="0">
                  <a:solidFill>
                    <a:srgbClr val="FF3300"/>
                  </a:solidFill>
                  <a:cs typeface="Times New Roman" pitchFamily="18" charset="0"/>
                </a:rPr>
                <a:t>chance </a:t>
              </a:r>
              <a:r>
                <a:rPr lang="en-US" sz="2400" dirty="0" smtClean="0">
                  <a:solidFill>
                    <a:srgbClr val="FF3300"/>
                  </a:solidFill>
                  <a:cs typeface="Times New Roman" pitchFamily="18" charset="0"/>
                </a:rPr>
                <a:t>to find true matches!</a:t>
              </a:r>
              <a:endParaRPr lang="ru-RU" sz="2400" dirty="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041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dirty="0" smtClean="0">
                <a:latin typeface="Arial" pitchFamily="34" charset="0"/>
                <a:cs typeface="Arial" pitchFamily="34" charset="0"/>
              </a:rPr>
              <a:t>Raw patches as local descriptors</a:t>
            </a:r>
          </a:p>
        </p:txBody>
      </p:sp>
      <p:pic>
        <p:nvPicPr>
          <p:cNvPr id="113669" name="Picture 2"/>
          <p:cNvPicPr>
            <a:picLocks noChangeAspect="1" noChangeArrowheads="1"/>
          </p:cNvPicPr>
          <p:nvPr/>
        </p:nvPicPr>
        <p:blipFill>
          <a:blip r:embed="rId2" cstate="print"/>
          <a:srcRect l="74767" t="44806" r="5296" b="5096"/>
          <a:stretch>
            <a:fillRect/>
          </a:stretch>
        </p:blipFill>
        <p:spPr bwMode="auto">
          <a:xfrm>
            <a:off x="2057400" y="1371600"/>
            <a:ext cx="18288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114800" y="1600200"/>
            <a:ext cx="52578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The simplest way to describe the neighborhood around an interest point is to write down the list of intensities to form a feature vector.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But this is very sensitive to even small shifts, rotations.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78088" t="53546" r="16096" b="35818"/>
          <a:stretch>
            <a:fillRect/>
          </a:stretch>
        </p:blipFill>
        <p:spPr bwMode="auto">
          <a:xfrm>
            <a:off x="2362200" y="2057400"/>
            <a:ext cx="53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78920" t="74815" r="16096" b="12186"/>
          <a:stretch>
            <a:fillRect/>
          </a:stretch>
        </p:blipFill>
        <p:spPr bwMode="auto">
          <a:xfrm>
            <a:off x="2438400" y="3505200"/>
            <a:ext cx="45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2"/>
          <p:cNvPicPr>
            <a:picLocks noChangeAspect="1" noChangeArrowheads="1"/>
          </p:cNvPicPr>
          <p:nvPr/>
        </p:nvPicPr>
        <p:blipFill>
          <a:blip r:embed="rId2" cstate="print"/>
          <a:srcRect l="53168" t="44806" r="26064" b="5096"/>
          <a:stretch>
            <a:fillRect/>
          </a:stretch>
        </p:blipFill>
        <p:spPr bwMode="auto">
          <a:xfrm>
            <a:off x="152400" y="1371600"/>
            <a:ext cx="19050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1219200" y="3505200"/>
            <a:ext cx="12192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>
            <a:off x="1219200" y="37322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>
            <a:off x="1219200" y="39608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-304800" y="0"/>
            <a:ext cx="9829800" cy="1143000"/>
          </a:xfrm>
        </p:spPr>
        <p:txBody>
          <a:bodyPr/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SIFT descriptor [Lowe 2004] 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077200" cy="2057400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Use histograms to bin pixels within sub-patches according to their orientation.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71600" y="2286000"/>
            <a:ext cx="4648200" cy="1905000"/>
            <a:chOff x="1381" y="2880"/>
            <a:chExt cx="3323" cy="1296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381" y="2880"/>
              <a:ext cx="3324" cy="1315"/>
              <a:chOff x="1056" y="2544"/>
              <a:chExt cx="4094" cy="1656"/>
            </a:xfrm>
          </p:grpSpPr>
          <p:pic>
            <p:nvPicPr>
              <p:cNvPr id="38963" name="Picture 7" descr="descrip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56557" b="8105"/>
              <a:stretch>
                <a:fillRect/>
              </a:stretch>
            </p:blipFill>
            <p:spPr bwMode="auto">
              <a:xfrm>
                <a:off x="1056" y="2544"/>
                <a:ext cx="1505" cy="1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2725" y="2802"/>
                <a:ext cx="2425" cy="1398"/>
                <a:chOff x="2725" y="2802"/>
                <a:chExt cx="2425" cy="1398"/>
              </a:xfrm>
            </p:grpSpPr>
            <p:grpSp>
              <p:nvGrpSpPr>
                <p:cNvPr id="5" name="Group 9"/>
                <p:cNvGrpSpPr>
                  <a:grpSpLocks/>
                </p:cNvGrpSpPr>
                <p:nvPr/>
              </p:nvGrpSpPr>
              <p:grpSpPr bwMode="auto">
                <a:xfrm>
                  <a:off x="3455" y="2802"/>
                  <a:ext cx="1695" cy="1398"/>
                  <a:chOff x="4080" y="3573"/>
                  <a:chExt cx="1075" cy="699"/>
                </a:xfrm>
              </p:grpSpPr>
              <p:sp>
                <p:nvSpPr>
                  <p:cNvPr id="38967" name="Freeform 10"/>
                  <p:cNvSpPr>
                    <a:spLocks/>
                  </p:cNvSpPr>
                  <p:nvPr/>
                </p:nvSpPr>
                <p:spPr bwMode="auto">
                  <a:xfrm>
                    <a:off x="4129" y="3573"/>
                    <a:ext cx="958" cy="11"/>
                  </a:xfrm>
                  <a:custGeom>
                    <a:avLst/>
                    <a:gdLst>
                      <a:gd name="T0" fmla="*/ 106 w 8621"/>
                      <a:gd name="T1" fmla="*/ 1 h 101"/>
                      <a:gd name="T2" fmla="*/ 106 w 8621"/>
                      <a:gd name="T3" fmla="*/ 0 h 101"/>
                      <a:gd name="T4" fmla="*/ 0 w 8621"/>
                      <a:gd name="T5" fmla="*/ 0 h 101"/>
                      <a:gd name="T6" fmla="*/ 0 w 8621"/>
                      <a:gd name="T7" fmla="*/ 1 h 101"/>
                      <a:gd name="T8" fmla="*/ 106 w 8621"/>
                      <a:gd name="T9" fmla="*/ 1 h 101"/>
                      <a:gd name="T10" fmla="*/ 105 w 8621"/>
                      <a:gd name="T11" fmla="*/ 1 h 101"/>
                      <a:gd name="T12" fmla="*/ 106 w 8621"/>
                      <a:gd name="T13" fmla="*/ 1 h 101"/>
                      <a:gd name="T14" fmla="*/ 106 w 8621"/>
                      <a:gd name="T15" fmla="*/ 0 h 101"/>
                      <a:gd name="T16" fmla="*/ 106 w 8621"/>
                      <a:gd name="T17" fmla="*/ 0 h 101"/>
                      <a:gd name="T18" fmla="*/ 106 w 8621"/>
                      <a:gd name="T19" fmla="*/ 1 h 1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8621"/>
                      <a:gd name="T31" fmla="*/ 0 h 101"/>
                      <a:gd name="T32" fmla="*/ 8621 w 8621"/>
                      <a:gd name="T33" fmla="*/ 101 h 1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8621" h="101">
                        <a:moveTo>
                          <a:pt x="8621" y="51"/>
                        </a:moveTo>
                        <a:lnTo>
                          <a:pt x="8576" y="0"/>
                        </a:lnTo>
                        <a:lnTo>
                          <a:pt x="0" y="0"/>
                        </a:lnTo>
                        <a:lnTo>
                          <a:pt x="0" y="101"/>
                        </a:lnTo>
                        <a:lnTo>
                          <a:pt x="8576" y="101"/>
                        </a:lnTo>
                        <a:lnTo>
                          <a:pt x="8530" y="51"/>
                        </a:lnTo>
                        <a:lnTo>
                          <a:pt x="8621" y="51"/>
                        </a:lnTo>
                        <a:lnTo>
                          <a:pt x="8621" y="0"/>
                        </a:lnTo>
                        <a:lnTo>
                          <a:pt x="8576" y="0"/>
                        </a:lnTo>
                        <a:lnTo>
                          <a:pt x="8621" y="51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68" name="Freeform 11"/>
                  <p:cNvSpPr>
                    <a:spLocks/>
                  </p:cNvSpPr>
                  <p:nvPr/>
                </p:nvSpPr>
                <p:spPr bwMode="auto">
                  <a:xfrm>
                    <a:off x="5076" y="3579"/>
                    <a:ext cx="11" cy="545"/>
                  </a:xfrm>
                  <a:custGeom>
                    <a:avLst/>
                    <a:gdLst>
                      <a:gd name="T0" fmla="*/ 1 w 91"/>
                      <a:gd name="T1" fmla="*/ 54 h 5457"/>
                      <a:gd name="T2" fmla="*/ 1 w 91"/>
                      <a:gd name="T3" fmla="*/ 54 h 5457"/>
                      <a:gd name="T4" fmla="*/ 1 w 91"/>
                      <a:gd name="T5" fmla="*/ 0 h 5457"/>
                      <a:gd name="T6" fmla="*/ 0 w 91"/>
                      <a:gd name="T7" fmla="*/ 0 h 5457"/>
                      <a:gd name="T8" fmla="*/ 0 w 91"/>
                      <a:gd name="T9" fmla="*/ 54 h 5457"/>
                      <a:gd name="T10" fmla="*/ 1 w 91"/>
                      <a:gd name="T11" fmla="*/ 53 h 5457"/>
                      <a:gd name="T12" fmla="*/ 1 w 91"/>
                      <a:gd name="T13" fmla="*/ 54 h 5457"/>
                      <a:gd name="T14" fmla="*/ 1 w 91"/>
                      <a:gd name="T15" fmla="*/ 54 h 5457"/>
                      <a:gd name="T16" fmla="*/ 1 w 91"/>
                      <a:gd name="T17" fmla="*/ 54 h 5457"/>
                      <a:gd name="T18" fmla="*/ 1 w 91"/>
                      <a:gd name="T19" fmla="*/ 54 h 5457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457"/>
                      <a:gd name="T32" fmla="*/ 91 w 91"/>
                      <a:gd name="T33" fmla="*/ 5457 h 5457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457">
                        <a:moveTo>
                          <a:pt x="46" y="5457"/>
                        </a:moveTo>
                        <a:lnTo>
                          <a:pt x="91" y="5407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5407"/>
                        </a:lnTo>
                        <a:lnTo>
                          <a:pt x="46" y="5357"/>
                        </a:lnTo>
                        <a:lnTo>
                          <a:pt x="46" y="5457"/>
                        </a:lnTo>
                        <a:lnTo>
                          <a:pt x="91" y="5457"/>
                        </a:lnTo>
                        <a:lnTo>
                          <a:pt x="91" y="5407"/>
                        </a:lnTo>
                        <a:lnTo>
                          <a:pt x="46" y="5457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69" name="Freeform 12"/>
                  <p:cNvSpPr>
                    <a:spLocks/>
                  </p:cNvSpPr>
                  <p:nvPr/>
                </p:nvSpPr>
                <p:spPr bwMode="auto">
                  <a:xfrm>
                    <a:off x="4124" y="4114"/>
                    <a:ext cx="958" cy="10"/>
                  </a:xfrm>
                  <a:custGeom>
                    <a:avLst/>
                    <a:gdLst>
                      <a:gd name="T0" fmla="*/ 0 w 8622"/>
                      <a:gd name="T1" fmla="*/ 1 h 100"/>
                      <a:gd name="T2" fmla="*/ 1 w 8622"/>
                      <a:gd name="T3" fmla="*/ 1 h 100"/>
                      <a:gd name="T4" fmla="*/ 106 w 8622"/>
                      <a:gd name="T5" fmla="*/ 1 h 100"/>
                      <a:gd name="T6" fmla="*/ 106 w 8622"/>
                      <a:gd name="T7" fmla="*/ 0 h 100"/>
                      <a:gd name="T8" fmla="*/ 1 w 8622"/>
                      <a:gd name="T9" fmla="*/ 0 h 100"/>
                      <a:gd name="T10" fmla="*/ 1 w 8622"/>
                      <a:gd name="T11" fmla="*/ 1 h 100"/>
                      <a:gd name="T12" fmla="*/ 0 w 8622"/>
                      <a:gd name="T13" fmla="*/ 1 h 100"/>
                      <a:gd name="T14" fmla="*/ 0 w 8622"/>
                      <a:gd name="T15" fmla="*/ 1 h 100"/>
                      <a:gd name="T16" fmla="*/ 1 w 8622"/>
                      <a:gd name="T17" fmla="*/ 1 h 100"/>
                      <a:gd name="T18" fmla="*/ 0 w 8622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8622"/>
                      <a:gd name="T31" fmla="*/ 0 h 100"/>
                      <a:gd name="T32" fmla="*/ 8622 w 8622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8622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8622" y="100"/>
                        </a:lnTo>
                        <a:lnTo>
                          <a:pt x="8622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0" name="Freeform 13"/>
                  <p:cNvSpPr>
                    <a:spLocks/>
                  </p:cNvSpPr>
                  <p:nvPr/>
                </p:nvSpPr>
                <p:spPr bwMode="auto">
                  <a:xfrm>
                    <a:off x="4124" y="3573"/>
                    <a:ext cx="10" cy="546"/>
                  </a:xfrm>
                  <a:custGeom>
                    <a:avLst/>
                    <a:gdLst>
                      <a:gd name="T0" fmla="*/ 1 w 91"/>
                      <a:gd name="T1" fmla="*/ 0 h 5458"/>
                      <a:gd name="T2" fmla="*/ 0 w 91"/>
                      <a:gd name="T3" fmla="*/ 1 h 5458"/>
                      <a:gd name="T4" fmla="*/ 0 w 91"/>
                      <a:gd name="T5" fmla="*/ 55 h 5458"/>
                      <a:gd name="T6" fmla="*/ 1 w 91"/>
                      <a:gd name="T7" fmla="*/ 55 h 5458"/>
                      <a:gd name="T8" fmla="*/ 1 w 91"/>
                      <a:gd name="T9" fmla="*/ 1 h 5458"/>
                      <a:gd name="T10" fmla="*/ 1 w 91"/>
                      <a:gd name="T11" fmla="*/ 1 h 5458"/>
                      <a:gd name="T12" fmla="*/ 1 w 91"/>
                      <a:gd name="T13" fmla="*/ 0 h 5458"/>
                      <a:gd name="T14" fmla="*/ 0 w 91"/>
                      <a:gd name="T15" fmla="*/ 0 h 5458"/>
                      <a:gd name="T16" fmla="*/ 0 w 91"/>
                      <a:gd name="T17" fmla="*/ 1 h 5458"/>
                      <a:gd name="T18" fmla="*/ 1 w 91"/>
                      <a:gd name="T19" fmla="*/ 0 h 54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458"/>
                      <a:gd name="T32" fmla="*/ 91 w 91"/>
                      <a:gd name="T33" fmla="*/ 5458 h 5458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458">
                        <a:moveTo>
                          <a:pt x="46" y="0"/>
                        </a:moveTo>
                        <a:lnTo>
                          <a:pt x="0" y="51"/>
                        </a:lnTo>
                        <a:lnTo>
                          <a:pt x="0" y="5458"/>
                        </a:lnTo>
                        <a:lnTo>
                          <a:pt x="91" y="5458"/>
                        </a:lnTo>
                        <a:lnTo>
                          <a:pt x="91" y="51"/>
                        </a:lnTo>
                        <a:lnTo>
                          <a:pt x="46" y="101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1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4129" y="3984"/>
                    <a:ext cx="136" cy="13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2" name="Freeform 15"/>
                  <p:cNvSpPr>
                    <a:spLocks/>
                  </p:cNvSpPr>
                  <p:nvPr/>
                </p:nvSpPr>
                <p:spPr bwMode="auto">
                  <a:xfrm>
                    <a:off x="4129" y="3979"/>
                    <a:ext cx="141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3" name="Freeform 16"/>
                  <p:cNvSpPr>
                    <a:spLocks/>
                  </p:cNvSpPr>
                  <p:nvPr/>
                </p:nvSpPr>
                <p:spPr bwMode="auto">
                  <a:xfrm>
                    <a:off x="4260" y="3984"/>
                    <a:ext cx="10" cy="140"/>
                  </a:xfrm>
                  <a:custGeom>
                    <a:avLst/>
                    <a:gdLst>
                      <a:gd name="T0" fmla="*/ 1 w 90"/>
                      <a:gd name="T1" fmla="*/ 14 h 1402"/>
                      <a:gd name="T2" fmla="*/ 1 w 90"/>
                      <a:gd name="T3" fmla="*/ 13 h 1402"/>
                      <a:gd name="T4" fmla="*/ 1 w 90"/>
                      <a:gd name="T5" fmla="*/ 0 h 1402"/>
                      <a:gd name="T6" fmla="*/ 0 w 90"/>
                      <a:gd name="T7" fmla="*/ 0 h 1402"/>
                      <a:gd name="T8" fmla="*/ 0 w 90"/>
                      <a:gd name="T9" fmla="*/ 13 h 1402"/>
                      <a:gd name="T10" fmla="*/ 1 w 90"/>
                      <a:gd name="T11" fmla="*/ 13 h 1402"/>
                      <a:gd name="T12" fmla="*/ 1 w 90"/>
                      <a:gd name="T13" fmla="*/ 14 h 1402"/>
                      <a:gd name="T14" fmla="*/ 1 w 90"/>
                      <a:gd name="T15" fmla="*/ 14 h 1402"/>
                      <a:gd name="T16" fmla="*/ 1 w 90"/>
                      <a:gd name="T17" fmla="*/ 13 h 1402"/>
                      <a:gd name="T18" fmla="*/ 1 w 90"/>
                      <a:gd name="T19" fmla="*/ 14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1402"/>
                      <a:gd name="T32" fmla="*/ 90 w 90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1402">
                        <a:moveTo>
                          <a:pt x="45" y="1402"/>
                        </a:moveTo>
                        <a:lnTo>
                          <a:pt x="90" y="1352"/>
                        </a:lnTo>
                        <a:lnTo>
                          <a:pt x="90" y="0"/>
                        </a:lnTo>
                        <a:lnTo>
                          <a:pt x="0" y="0"/>
                        </a:lnTo>
                        <a:lnTo>
                          <a:pt x="0" y="1352"/>
                        </a:lnTo>
                        <a:lnTo>
                          <a:pt x="45" y="1302"/>
                        </a:lnTo>
                        <a:lnTo>
                          <a:pt x="45" y="1402"/>
                        </a:lnTo>
                        <a:lnTo>
                          <a:pt x="90" y="1402"/>
                        </a:lnTo>
                        <a:lnTo>
                          <a:pt x="90" y="1352"/>
                        </a:lnTo>
                        <a:lnTo>
                          <a:pt x="45" y="140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4" name="Freeform 17"/>
                  <p:cNvSpPr>
                    <a:spLocks/>
                  </p:cNvSpPr>
                  <p:nvPr/>
                </p:nvSpPr>
                <p:spPr bwMode="auto">
                  <a:xfrm>
                    <a:off x="4124" y="4114"/>
                    <a:ext cx="141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5" name="Freeform 18"/>
                  <p:cNvSpPr>
                    <a:spLocks/>
                  </p:cNvSpPr>
                  <p:nvPr/>
                </p:nvSpPr>
                <p:spPr bwMode="auto">
                  <a:xfrm>
                    <a:off x="4124" y="3979"/>
                    <a:ext cx="10" cy="140"/>
                  </a:xfrm>
                  <a:custGeom>
                    <a:avLst/>
                    <a:gdLst>
                      <a:gd name="T0" fmla="*/ 1 w 91"/>
                      <a:gd name="T1" fmla="*/ 0 h 1402"/>
                      <a:gd name="T2" fmla="*/ 0 w 91"/>
                      <a:gd name="T3" fmla="*/ 0 h 1402"/>
                      <a:gd name="T4" fmla="*/ 0 w 91"/>
                      <a:gd name="T5" fmla="*/ 14 h 1402"/>
                      <a:gd name="T6" fmla="*/ 1 w 91"/>
                      <a:gd name="T7" fmla="*/ 14 h 1402"/>
                      <a:gd name="T8" fmla="*/ 1 w 91"/>
                      <a:gd name="T9" fmla="*/ 0 h 1402"/>
                      <a:gd name="T10" fmla="*/ 1 w 91"/>
                      <a:gd name="T11" fmla="*/ 1 h 1402"/>
                      <a:gd name="T12" fmla="*/ 1 w 91"/>
                      <a:gd name="T13" fmla="*/ 0 h 1402"/>
                      <a:gd name="T14" fmla="*/ 0 w 91"/>
                      <a:gd name="T15" fmla="*/ 0 h 1402"/>
                      <a:gd name="T16" fmla="*/ 0 w 91"/>
                      <a:gd name="T17" fmla="*/ 0 h 1402"/>
                      <a:gd name="T18" fmla="*/ 1 w 91"/>
                      <a:gd name="T19" fmla="*/ 0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1402"/>
                      <a:gd name="T32" fmla="*/ 91 w 91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140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1402"/>
                        </a:lnTo>
                        <a:lnTo>
                          <a:pt x="91" y="140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6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4265" y="3714"/>
                    <a:ext cx="136" cy="40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7" name="Freeform 20"/>
                  <p:cNvSpPr>
                    <a:spLocks/>
                  </p:cNvSpPr>
                  <p:nvPr/>
                </p:nvSpPr>
                <p:spPr bwMode="auto">
                  <a:xfrm>
                    <a:off x="4265" y="3709"/>
                    <a:ext cx="141" cy="10"/>
                  </a:xfrm>
                  <a:custGeom>
                    <a:avLst/>
                    <a:gdLst>
                      <a:gd name="T0" fmla="*/ 16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5 w 1271"/>
                      <a:gd name="T11" fmla="*/ 1 h 100"/>
                      <a:gd name="T12" fmla="*/ 16 w 1271"/>
                      <a:gd name="T13" fmla="*/ 1 h 100"/>
                      <a:gd name="T14" fmla="*/ 16 w 1271"/>
                      <a:gd name="T15" fmla="*/ 0 h 100"/>
                      <a:gd name="T16" fmla="*/ 15 w 1271"/>
                      <a:gd name="T17" fmla="*/ 0 h 100"/>
                      <a:gd name="T18" fmla="*/ 16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271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79" y="50"/>
                        </a:lnTo>
                        <a:lnTo>
                          <a:pt x="1271" y="50"/>
                        </a:lnTo>
                        <a:lnTo>
                          <a:pt x="1271" y="0"/>
                        </a:lnTo>
                        <a:lnTo>
                          <a:pt x="1225" y="0"/>
                        </a:lnTo>
                        <a:lnTo>
                          <a:pt x="127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8" name="Freeform 21"/>
                  <p:cNvSpPr>
                    <a:spLocks/>
                  </p:cNvSpPr>
                  <p:nvPr/>
                </p:nvSpPr>
                <p:spPr bwMode="auto">
                  <a:xfrm>
                    <a:off x="4396" y="3714"/>
                    <a:ext cx="10" cy="410"/>
                  </a:xfrm>
                  <a:custGeom>
                    <a:avLst/>
                    <a:gdLst>
                      <a:gd name="T0" fmla="*/ 1 w 92"/>
                      <a:gd name="T1" fmla="*/ 41 h 4106"/>
                      <a:gd name="T2" fmla="*/ 1 w 92"/>
                      <a:gd name="T3" fmla="*/ 40 h 4106"/>
                      <a:gd name="T4" fmla="*/ 1 w 92"/>
                      <a:gd name="T5" fmla="*/ 0 h 4106"/>
                      <a:gd name="T6" fmla="*/ 0 w 92"/>
                      <a:gd name="T7" fmla="*/ 0 h 4106"/>
                      <a:gd name="T8" fmla="*/ 0 w 92"/>
                      <a:gd name="T9" fmla="*/ 40 h 4106"/>
                      <a:gd name="T10" fmla="*/ 1 w 92"/>
                      <a:gd name="T11" fmla="*/ 40 h 4106"/>
                      <a:gd name="T12" fmla="*/ 1 w 92"/>
                      <a:gd name="T13" fmla="*/ 41 h 4106"/>
                      <a:gd name="T14" fmla="*/ 1 w 92"/>
                      <a:gd name="T15" fmla="*/ 41 h 4106"/>
                      <a:gd name="T16" fmla="*/ 1 w 92"/>
                      <a:gd name="T17" fmla="*/ 40 h 4106"/>
                      <a:gd name="T18" fmla="*/ 1 w 92"/>
                      <a:gd name="T19" fmla="*/ 41 h 410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2"/>
                      <a:gd name="T31" fmla="*/ 0 h 4106"/>
                      <a:gd name="T32" fmla="*/ 92 w 92"/>
                      <a:gd name="T33" fmla="*/ 4106 h 410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2" h="4106">
                        <a:moveTo>
                          <a:pt x="46" y="4106"/>
                        </a:moveTo>
                        <a:lnTo>
                          <a:pt x="92" y="4056"/>
                        </a:lnTo>
                        <a:lnTo>
                          <a:pt x="92" y="0"/>
                        </a:lnTo>
                        <a:lnTo>
                          <a:pt x="0" y="0"/>
                        </a:lnTo>
                        <a:lnTo>
                          <a:pt x="0" y="4056"/>
                        </a:lnTo>
                        <a:lnTo>
                          <a:pt x="46" y="4006"/>
                        </a:lnTo>
                        <a:lnTo>
                          <a:pt x="46" y="4106"/>
                        </a:lnTo>
                        <a:lnTo>
                          <a:pt x="92" y="4106"/>
                        </a:lnTo>
                        <a:lnTo>
                          <a:pt x="92" y="4056"/>
                        </a:lnTo>
                        <a:lnTo>
                          <a:pt x="46" y="4106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9" name="Freeform 22"/>
                  <p:cNvSpPr>
                    <a:spLocks/>
                  </p:cNvSpPr>
                  <p:nvPr/>
                </p:nvSpPr>
                <p:spPr bwMode="auto">
                  <a:xfrm>
                    <a:off x="4260" y="4114"/>
                    <a:ext cx="141" cy="10"/>
                  </a:xfrm>
                  <a:custGeom>
                    <a:avLst/>
                    <a:gdLst>
                      <a:gd name="T0" fmla="*/ 0 w 1270"/>
                      <a:gd name="T1" fmla="*/ 1 h 100"/>
                      <a:gd name="T2" fmla="*/ 1 w 1270"/>
                      <a:gd name="T3" fmla="*/ 1 h 100"/>
                      <a:gd name="T4" fmla="*/ 16 w 1270"/>
                      <a:gd name="T5" fmla="*/ 1 h 100"/>
                      <a:gd name="T6" fmla="*/ 16 w 1270"/>
                      <a:gd name="T7" fmla="*/ 0 h 100"/>
                      <a:gd name="T8" fmla="*/ 1 w 1270"/>
                      <a:gd name="T9" fmla="*/ 0 h 100"/>
                      <a:gd name="T10" fmla="*/ 1 w 1270"/>
                      <a:gd name="T11" fmla="*/ 1 h 100"/>
                      <a:gd name="T12" fmla="*/ 0 w 1270"/>
                      <a:gd name="T13" fmla="*/ 1 h 100"/>
                      <a:gd name="T14" fmla="*/ 0 w 1270"/>
                      <a:gd name="T15" fmla="*/ 1 h 100"/>
                      <a:gd name="T16" fmla="*/ 1 w 1270"/>
                      <a:gd name="T17" fmla="*/ 1 h 100"/>
                      <a:gd name="T18" fmla="*/ 0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0" y="50"/>
                        </a:moveTo>
                        <a:lnTo>
                          <a:pt x="45" y="100"/>
                        </a:lnTo>
                        <a:lnTo>
                          <a:pt x="1270" y="100"/>
                        </a:lnTo>
                        <a:lnTo>
                          <a:pt x="1270" y="0"/>
                        </a:lnTo>
                        <a:lnTo>
                          <a:pt x="45" y="0"/>
                        </a:lnTo>
                        <a:lnTo>
                          <a:pt x="90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5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0" name="Freeform 23"/>
                  <p:cNvSpPr>
                    <a:spLocks/>
                  </p:cNvSpPr>
                  <p:nvPr/>
                </p:nvSpPr>
                <p:spPr bwMode="auto">
                  <a:xfrm>
                    <a:off x="4260" y="3709"/>
                    <a:ext cx="10" cy="410"/>
                  </a:xfrm>
                  <a:custGeom>
                    <a:avLst/>
                    <a:gdLst>
                      <a:gd name="T0" fmla="*/ 1 w 90"/>
                      <a:gd name="T1" fmla="*/ 0 h 4106"/>
                      <a:gd name="T2" fmla="*/ 0 w 90"/>
                      <a:gd name="T3" fmla="*/ 0 h 4106"/>
                      <a:gd name="T4" fmla="*/ 0 w 90"/>
                      <a:gd name="T5" fmla="*/ 41 h 4106"/>
                      <a:gd name="T6" fmla="*/ 1 w 90"/>
                      <a:gd name="T7" fmla="*/ 41 h 4106"/>
                      <a:gd name="T8" fmla="*/ 1 w 90"/>
                      <a:gd name="T9" fmla="*/ 0 h 4106"/>
                      <a:gd name="T10" fmla="*/ 1 w 90"/>
                      <a:gd name="T11" fmla="*/ 1 h 4106"/>
                      <a:gd name="T12" fmla="*/ 1 w 90"/>
                      <a:gd name="T13" fmla="*/ 0 h 4106"/>
                      <a:gd name="T14" fmla="*/ 0 w 90"/>
                      <a:gd name="T15" fmla="*/ 0 h 4106"/>
                      <a:gd name="T16" fmla="*/ 0 w 90"/>
                      <a:gd name="T17" fmla="*/ 0 h 4106"/>
                      <a:gd name="T18" fmla="*/ 1 w 90"/>
                      <a:gd name="T19" fmla="*/ 0 h 410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4106"/>
                      <a:gd name="T32" fmla="*/ 90 w 90"/>
                      <a:gd name="T33" fmla="*/ 4106 h 410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4106">
                        <a:moveTo>
                          <a:pt x="45" y="0"/>
                        </a:moveTo>
                        <a:lnTo>
                          <a:pt x="0" y="50"/>
                        </a:lnTo>
                        <a:lnTo>
                          <a:pt x="0" y="4106"/>
                        </a:lnTo>
                        <a:lnTo>
                          <a:pt x="90" y="4106"/>
                        </a:lnTo>
                        <a:lnTo>
                          <a:pt x="90" y="50"/>
                        </a:lnTo>
                        <a:lnTo>
                          <a:pt x="45" y="10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1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4401" y="3849"/>
                    <a:ext cx="136" cy="27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2" name="Freeform 25"/>
                  <p:cNvSpPr>
                    <a:spLocks/>
                  </p:cNvSpPr>
                  <p:nvPr/>
                </p:nvSpPr>
                <p:spPr bwMode="auto">
                  <a:xfrm>
                    <a:off x="4396" y="3844"/>
                    <a:ext cx="141" cy="10"/>
                  </a:xfrm>
                  <a:custGeom>
                    <a:avLst/>
                    <a:gdLst>
                      <a:gd name="T0" fmla="*/ 1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0 w 1271"/>
                      <a:gd name="T11" fmla="*/ 1 h 100"/>
                      <a:gd name="T12" fmla="*/ 1 w 1271"/>
                      <a:gd name="T13" fmla="*/ 0 h 100"/>
                      <a:gd name="T14" fmla="*/ 0 w 1271"/>
                      <a:gd name="T15" fmla="*/ 0 h 100"/>
                      <a:gd name="T16" fmla="*/ 0 w 1271"/>
                      <a:gd name="T17" fmla="*/ 1 h 100"/>
                      <a:gd name="T18" fmla="*/ 1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92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92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3" name="Freeform 26"/>
                  <p:cNvSpPr>
                    <a:spLocks/>
                  </p:cNvSpPr>
                  <p:nvPr/>
                </p:nvSpPr>
                <p:spPr bwMode="auto">
                  <a:xfrm>
                    <a:off x="4396" y="3849"/>
                    <a:ext cx="10" cy="275"/>
                  </a:xfrm>
                  <a:custGeom>
                    <a:avLst/>
                    <a:gdLst>
                      <a:gd name="T0" fmla="*/ 1 w 92"/>
                      <a:gd name="T1" fmla="*/ 26 h 2754"/>
                      <a:gd name="T2" fmla="*/ 1 w 92"/>
                      <a:gd name="T3" fmla="*/ 27 h 2754"/>
                      <a:gd name="T4" fmla="*/ 1 w 92"/>
                      <a:gd name="T5" fmla="*/ 0 h 2754"/>
                      <a:gd name="T6" fmla="*/ 0 w 92"/>
                      <a:gd name="T7" fmla="*/ 0 h 2754"/>
                      <a:gd name="T8" fmla="*/ 0 w 92"/>
                      <a:gd name="T9" fmla="*/ 27 h 2754"/>
                      <a:gd name="T10" fmla="*/ 1 w 92"/>
                      <a:gd name="T11" fmla="*/ 27 h 2754"/>
                      <a:gd name="T12" fmla="*/ 0 w 92"/>
                      <a:gd name="T13" fmla="*/ 27 h 2754"/>
                      <a:gd name="T14" fmla="*/ 0 w 92"/>
                      <a:gd name="T15" fmla="*/ 27 h 2754"/>
                      <a:gd name="T16" fmla="*/ 1 w 92"/>
                      <a:gd name="T17" fmla="*/ 27 h 2754"/>
                      <a:gd name="T18" fmla="*/ 1 w 92"/>
                      <a:gd name="T19" fmla="*/ 26 h 27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2"/>
                      <a:gd name="T31" fmla="*/ 0 h 2754"/>
                      <a:gd name="T32" fmla="*/ 92 w 92"/>
                      <a:gd name="T33" fmla="*/ 2754 h 275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2" h="2754">
                        <a:moveTo>
                          <a:pt x="46" y="2654"/>
                        </a:moveTo>
                        <a:lnTo>
                          <a:pt x="92" y="2704"/>
                        </a:lnTo>
                        <a:lnTo>
                          <a:pt x="92" y="0"/>
                        </a:lnTo>
                        <a:lnTo>
                          <a:pt x="0" y="0"/>
                        </a:lnTo>
                        <a:lnTo>
                          <a:pt x="0" y="2704"/>
                        </a:lnTo>
                        <a:lnTo>
                          <a:pt x="46" y="2754"/>
                        </a:lnTo>
                        <a:lnTo>
                          <a:pt x="0" y="2704"/>
                        </a:lnTo>
                        <a:lnTo>
                          <a:pt x="0" y="2754"/>
                        </a:lnTo>
                        <a:lnTo>
                          <a:pt x="46" y="2754"/>
                        </a:lnTo>
                        <a:lnTo>
                          <a:pt x="46" y="2654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4" name="Freeform 27"/>
                  <p:cNvSpPr>
                    <a:spLocks/>
                  </p:cNvSpPr>
                  <p:nvPr/>
                </p:nvSpPr>
                <p:spPr bwMode="auto">
                  <a:xfrm>
                    <a:off x="4401" y="4114"/>
                    <a:ext cx="141" cy="10"/>
                  </a:xfrm>
                  <a:custGeom>
                    <a:avLst/>
                    <a:gdLst>
                      <a:gd name="T0" fmla="*/ 15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6 w 1270"/>
                      <a:gd name="T11" fmla="*/ 1 h 100"/>
                      <a:gd name="T12" fmla="*/ 15 w 1270"/>
                      <a:gd name="T13" fmla="*/ 1 h 100"/>
                      <a:gd name="T14" fmla="*/ 16 w 1270"/>
                      <a:gd name="T15" fmla="*/ 1 h 100"/>
                      <a:gd name="T16" fmla="*/ 16 w 1270"/>
                      <a:gd name="T17" fmla="*/ 1 h 100"/>
                      <a:gd name="T18" fmla="*/ 15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179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270" y="50"/>
                        </a:lnTo>
                        <a:lnTo>
                          <a:pt x="1225" y="100"/>
                        </a:lnTo>
                        <a:lnTo>
                          <a:pt x="1270" y="100"/>
                        </a:lnTo>
                        <a:lnTo>
                          <a:pt x="1270" y="50"/>
                        </a:lnTo>
                        <a:lnTo>
                          <a:pt x="1179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5" name="Freeform 28"/>
                  <p:cNvSpPr>
                    <a:spLocks/>
                  </p:cNvSpPr>
                  <p:nvPr/>
                </p:nvSpPr>
                <p:spPr bwMode="auto">
                  <a:xfrm>
                    <a:off x="4532" y="3844"/>
                    <a:ext cx="10" cy="275"/>
                  </a:xfrm>
                  <a:custGeom>
                    <a:avLst/>
                    <a:gdLst>
                      <a:gd name="T0" fmla="*/ 1 w 91"/>
                      <a:gd name="T1" fmla="*/ 1 h 2754"/>
                      <a:gd name="T2" fmla="*/ 0 w 91"/>
                      <a:gd name="T3" fmla="*/ 0 h 2754"/>
                      <a:gd name="T4" fmla="*/ 0 w 91"/>
                      <a:gd name="T5" fmla="*/ 27 h 2754"/>
                      <a:gd name="T6" fmla="*/ 1 w 91"/>
                      <a:gd name="T7" fmla="*/ 27 h 2754"/>
                      <a:gd name="T8" fmla="*/ 1 w 91"/>
                      <a:gd name="T9" fmla="*/ 0 h 2754"/>
                      <a:gd name="T10" fmla="*/ 1 w 91"/>
                      <a:gd name="T11" fmla="*/ 0 h 2754"/>
                      <a:gd name="T12" fmla="*/ 1 w 91"/>
                      <a:gd name="T13" fmla="*/ 0 h 2754"/>
                      <a:gd name="T14" fmla="*/ 1 w 91"/>
                      <a:gd name="T15" fmla="*/ 0 h 2754"/>
                      <a:gd name="T16" fmla="*/ 1 w 91"/>
                      <a:gd name="T17" fmla="*/ 0 h 2754"/>
                      <a:gd name="T18" fmla="*/ 1 w 91"/>
                      <a:gd name="T19" fmla="*/ 1 h 27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2754"/>
                      <a:gd name="T32" fmla="*/ 91 w 91"/>
                      <a:gd name="T33" fmla="*/ 2754 h 275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2754">
                        <a:moveTo>
                          <a:pt x="46" y="100"/>
                        </a:moveTo>
                        <a:lnTo>
                          <a:pt x="0" y="50"/>
                        </a:lnTo>
                        <a:lnTo>
                          <a:pt x="0" y="2754"/>
                        </a:lnTo>
                        <a:lnTo>
                          <a:pt x="91" y="2754"/>
                        </a:lnTo>
                        <a:lnTo>
                          <a:pt x="91" y="5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91" y="0"/>
                        </a:lnTo>
                        <a:lnTo>
                          <a:pt x="46" y="0"/>
                        </a:lnTo>
                        <a:lnTo>
                          <a:pt x="46" y="10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6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4537" y="4029"/>
                    <a:ext cx="136" cy="9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7" name="Freeform 30"/>
                  <p:cNvSpPr>
                    <a:spLocks/>
                  </p:cNvSpPr>
                  <p:nvPr/>
                </p:nvSpPr>
                <p:spPr bwMode="auto">
                  <a:xfrm>
                    <a:off x="4537" y="4024"/>
                    <a:ext cx="141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8" name="Freeform 31"/>
                  <p:cNvSpPr>
                    <a:spLocks/>
                  </p:cNvSpPr>
                  <p:nvPr/>
                </p:nvSpPr>
                <p:spPr bwMode="auto">
                  <a:xfrm>
                    <a:off x="4668" y="4029"/>
                    <a:ext cx="10" cy="95"/>
                  </a:xfrm>
                  <a:custGeom>
                    <a:avLst/>
                    <a:gdLst>
                      <a:gd name="T0" fmla="*/ 1 w 90"/>
                      <a:gd name="T1" fmla="*/ 9 h 952"/>
                      <a:gd name="T2" fmla="*/ 1 w 90"/>
                      <a:gd name="T3" fmla="*/ 9 h 952"/>
                      <a:gd name="T4" fmla="*/ 1 w 90"/>
                      <a:gd name="T5" fmla="*/ 0 h 952"/>
                      <a:gd name="T6" fmla="*/ 0 w 90"/>
                      <a:gd name="T7" fmla="*/ 0 h 952"/>
                      <a:gd name="T8" fmla="*/ 0 w 90"/>
                      <a:gd name="T9" fmla="*/ 9 h 952"/>
                      <a:gd name="T10" fmla="*/ 1 w 90"/>
                      <a:gd name="T11" fmla="*/ 8 h 952"/>
                      <a:gd name="T12" fmla="*/ 1 w 90"/>
                      <a:gd name="T13" fmla="*/ 9 h 952"/>
                      <a:gd name="T14" fmla="*/ 1 w 90"/>
                      <a:gd name="T15" fmla="*/ 9 h 952"/>
                      <a:gd name="T16" fmla="*/ 1 w 90"/>
                      <a:gd name="T17" fmla="*/ 9 h 952"/>
                      <a:gd name="T18" fmla="*/ 1 w 90"/>
                      <a:gd name="T19" fmla="*/ 9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952"/>
                      <a:gd name="T32" fmla="*/ 90 w 90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952">
                        <a:moveTo>
                          <a:pt x="45" y="952"/>
                        </a:moveTo>
                        <a:lnTo>
                          <a:pt x="90" y="902"/>
                        </a:lnTo>
                        <a:lnTo>
                          <a:pt x="90" y="0"/>
                        </a:lnTo>
                        <a:lnTo>
                          <a:pt x="0" y="0"/>
                        </a:lnTo>
                        <a:lnTo>
                          <a:pt x="0" y="902"/>
                        </a:lnTo>
                        <a:lnTo>
                          <a:pt x="45" y="852"/>
                        </a:lnTo>
                        <a:lnTo>
                          <a:pt x="45" y="952"/>
                        </a:lnTo>
                        <a:lnTo>
                          <a:pt x="90" y="952"/>
                        </a:lnTo>
                        <a:lnTo>
                          <a:pt x="90" y="902"/>
                        </a:lnTo>
                        <a:lnTo>
                          <a:pt x="45" y="95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9" name="Freeform 32"/>
                  <p:cNvSpPr>
                    <a:spLocks/>
                  </p:cNvSpPr>
                  <p:nvPr/>
                </p:nvSpPr>
                <p:spPr bwMode="auto">
                  <a:xfrm>
                    <a:off x="4532" y="4114"/>
                    <a:ext cx="141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0" name="Freeform 33"/>
                  <p:cNvSpPr>
                    <a:spLocks/>
                  </p:cNvSpPr>
                  <p:nvPr/>
                </p:nvSpPr>
                <p:spPr bwMode="auto">
                  <a:xfrm>
                    <a:off x="4532" y="4024"/>
                    <a:ext cx="10" cy="95"/>
                  </a:xfrm>
                  <a:custGeom>
                    <a:avLst/>
                    <a:gdLst>
                      <a:gd name="T0" fmla="*/ 1 w 91"/>
                      <a:gd name="T1" fmla="*/ 0 h 952"/>
                      <a:gd name="T2" fmla="*/ 0 w 91"/>
                      <a:gd name="T3" fmla="*/ 0 h 952"/>
                      <a:gd name="T4" fmla="*/ 0 w 91"/>
                      <a:gd name="T5" fmla="*/ 9 h 952"/>
                      <a:gd name="T6" fmla="*/ 1 w 91"/>
                      <a:gd name="T7" fmla="*/ 9 h 952"/>
                      <a:gd name="T8" fmla="*/ 1 w 91"/>
                      <a:gd name="T9" fmla="*/ 0 h 952"/>
                      <a:gd name="T10" fmla="*/ 1 w 91"/>
                      <a:gd name="T11" fmla="*/ 1 h 952"/>
                      <a:gd name="T12" fmla="*/ 1 w 91"/>
                      <a:gd name="T13" fmla="*/ 0 h 952"/>
                      <a:gd name="T14" fmla="*/ 0 w 91"/>
                      <a:gd name="T15" fmla="*/ 0 h 952"/>
                      <a:gd name="T16" fmla="*/ 0 w 91"/>
                      <a:gd name="T17" fmla="*/ 0 h 952"/>
                      <a:gd name="T18" fmla="*/ 1 w 91"/>
                      <a:gd name="T19" fmla="*/ 0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952"/>
                        </a:lnTo>
                        <a:lnTo>
                          <a:pt x="91" y="95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1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4673" y="3984"/>
                    <a:ext cx="136" cy="13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2" name="Freeform 35"/>
                  <p:cNvSpPr>
                    <a:spLocks/>
                  </p:cNvSpPr>
                  <p:nvPr/>
                </p:nvSpPr>
                <p:spPr bwMode="auto">
                  <a:xfrm>
                    <a:off x="4673" y="3979"/>
                    <a:ext cx="141" cy="10"/>
                  </a:xfrm>
                  <a:custGeom>
                    <a:avLst/>
                    <a:gdLst>
                      <a:gd name="T0" fmla="*/ 16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5 w 1271"/>
                      <a:gd name="T11" fmla="*/ 1 h 100"/>
                      <a:gd name="T12" fmla="*/ 16 w 1271"/>
                      <a:gd name="T13" fmla="*/ 1 h 100"/>
                      <a:gd name="T14" fmla="*/ 16 w 1271"/>
                      <a:gd name="T15" fmla="*/ 0 h 100"/>
                      <a:gd name="T16" fmla="*/ 15 w 1271"/>
                      <a:gd name="T17" fmla="*/ 0 h 100"/>
                      <a:gd name="T18" fmla="*/ 16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271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1" y="50"/>
                        </a:lnTo>
                        <a:lnTo>
                          <a:pt x="1271" y="0"/>
                        </a:lnTo>
                        <a:lnTo>
                          <a:pt x="1225" y="0"/>
                        </a:lnTo>
                        <a:lnTo>
                          <a:pt x="127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3" name="Freeform 36"/>
                  <p:cNvSpPr>
                    <a:spLocks/>
                  </p:cNvSpPr>
                  <p:nvPr/>
                </p:nvSpPr>
                <p:spPr bwMode="auto">
                  <a:xfrm>
                    <a:off x="4804" y="3984"/>
                    <a:ext cx="10" cy="140"/>
                  </a:xfrm>
                  <a:custGeom>
                    <a:avLst/>
                    <a:gdLst>
                      <a:gd name="T0" fmla="*/ 1 w 91"/>
                      <a:gd name="T1" fmla="*/ 14 h 1402"/>
                      <a:gd name="T2" fmla="*/ 1 w 91"/>
                      <a:gd name="T3" fmla="*/ 13 h 1402"/>
                      <a:gd name="T4" fmla="*/ 1 w 91"/>
                      <a:gd name="T5" fmla="*/ 0 h 1402"/>
                      <a:gd name="T6" fmla="*/ 0 w 91"/>
                      <a:gd name="T7" fmla="*/ 0 h 1402"/>
                      <a:gd name="T8" fmla="*/ 0 w 91"/>
                      <a:gd name="T9" fmla="*/ 13 h 1402"/>
                      <a:gd name="T10" fmla="*/ 1 w 91"/>
                      <a:gd name="T11" fmla="*/ 13 h 1402"/>
                      <a:gd name="T12" fmla="*/ 1 w 91"/>
                      <a:gd name="T13" fmla="*/ 14 h 1402"/>
                      <a:gd name="T14" fmla="*/ 1 w 91"/>
                      <a:gd name="T15" fmla="*/ 14 h 1402"/>
                      <a:gd name="T16" fmla="*/ 1 w 91"/>
                      <a:gd name="T17" fmla="*/ 13 h 1402"/>
                      <a:gd name="T18" fmla="*/ 1 w 91"/>
                      <a:gd name="T19" fmla="*/ 14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1402"/>
                      <a:gd name="T32" fmla="*/ 91 w 91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1402">
                        <a:moveTo>
                          <a:pt x="45" y="1402"/>
                        </a:moveTo>
                        <a:lnTo>
                          <a:pt x="91" y="1352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1352"/>
                        </a:lnTo>
                        <a:lnTo>
                          <a:pt x="45" y="1302"/>
                        </a:lnTo>
                        <a:lnTo>
                          <a:pt x="45" y="1402"/>
                        </a:lnTo>
                        <a:lnTo>
                          <a:pt x="91" y="1402"/>
                        </a:lnTo>
                        <a:lnTo>
                          <a:pt x="91" y="1352"/>
                        </a:lnTo>
                        <a:lnTo>
                          <a:pt x="45" y="140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4" name="Freeform 37"/>
                  <p:cNvSpPr>
                    <a:spLocks/>
                  </p:cNvSpPr>
                  <p:nvPr/>
                </p:nvSpPr>
                <p:spPr bwMode="auto">
                  <a:xfrm>
                    <a:off x="4668" y="4114"/>
                    <a:ext cx="141" cy="10"/>
                  </a:xfrm>
                  <a:custGeom>
                    <a:avLst/>
                    <a:gdLst>
                      <a:gd name="T0" fmla="*/ 0 w 1270"/>
                      <a:gd name="T1" fmla="*/ 1 h 100"/>
                      <a:gd name="T2" fmla="*/ 1 w 1270"/>
                      <a:gd name="T3" fmla="*/ 1 h 100"/>
                      <a:gd name="T4" fmla="*/ 16 w 1270"/>
                      <a:gd name="T5" fmla="*/ 1 h 100"/>
                      <a:gd name="T6" fmla="*/ 16 w 1270"/>
                      <a:gd name="T7" fmla="*/ 0 h 100"/>
                      <a:gd name="T8" fmla="*/ 1 w 1270"/>
                      <a:gd name="T9" fmla="*/ 0 h 100"/>
                      <a:gd name="T10" fmla="*/ 1 w 1270"/>
                      <a:gd name="T11" fmla="*/ 1 h 100"/>
                      <a:gd name="T12" fmla="*/ 0 w 1270"/>
                      <a:gd name="T13" fmla="*/ 1 h 100"/>
                      <a:gd name="T14" fmla="*/ 0 w 1270"/>
                      <a:gd name="T15" fmla="*/ 1 h 100"/>
                      <a:gd name="T16" fmla="*/ 1 w 1270"/>
                      <a:gd name="T17" fmla="*/ 1 h 100"/>
                      <a:gd name="T18" fmla="*/ 0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0" y="50"/>
                        </a:moveTo>
                        <a:lnTo>
                          <a:pt x="45" y="100"/>
                        </a:lnTo>
                        <a:lnTo>
                          <a:pt x="1270" y="100"/>
                        </a:lnTo>
                        <a:lnTo>
                          <a:pt x="1270" y="0"/>
                        </a:lnTo>
                        <a:lnTo>
                          <a:pt x="45" y="0"/>
                        </a:lnTo>
                        <a:lnTo>
                          <a:pt x="90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5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5" name="Freeform 38"/>
                  <p:cNvSpPr>
                    <a:spLocks/>
                  </p:cNvSpPr>
                  <p:nvPr/>
                </p:nvSpPr>
                <p:spPr bwMode="auto">
                  <a:xfrm>
                    <a:off x="4668" y="3979"/>
                    <a:ext cx="10" cy="140"/>
                  </a:xfrm>
                  <a:custGeom>
                    <a:avLst/>
                    <a:gdLst>
                      <a:gd name="T0" fmla="*/ 1 w 90"/>
                      <a:gd name="T1" fmla="*/ 0 h 1402"/>
                      <a:gd name="T2" fmla="*/ 0 w 90"/>
                      <a:gd name="T3" fmla="*/ 0 h 1402"/>
                      <a:gd name="T4" fmla="*/ 0 w 90"/>
                      <a:gd name="T5" fmla="*/ 14 h 1402"/>
                      <a:gd name="T6" fmla="*/ 1 w 90"/>
                      <a:gd name="T7" fmla="*/ 14 h 1402"/>
                      <a:gd name="T8" fmla="*/ 1 w 90"/>
                      <a:gd name="T9" fmla="*/ 0 h 1402"/>
                      <a:gd name="T10" fmla="*/ 1 w 90"/>
                      <a:gd name="T11" fmla="*/ 1 h 1402"/>
                      <a:gd name="T12" fmla="*/ 1 w 90"/>
                      <a:gd name="T13" fmla="*/ 0 h 1402"/>
                      <a:gd name="T14" fmla="*/ 0 w 90"/>
                      <a:gd name="T15" fmla="*/ 0 h 1402"/>
                      <a:gd name="T16" fmla="*/ 0 w 90"/>
                      <a:gd name="T17" fmla="*/ 0 h 1402"/>
                      <a:gd name="T18" fmla="*/ 1 w 90"/>
                      <a:gd name="T19" fmla="*/ 0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1402"/>
                      <a:gd name="T32" fmla="*/ 90 w 90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1402">
                        <a:moveTo>
                          <a:pt x="45" y="0"/>
                        </a:moveTo>
                        <a:lnTo>
                          <a:pt x="0" y="50"/>
                        </a:lnTo>
                        <a:lnTo>
                          <a:pt x="0" y="1402"/>
                        </a:lnTo>
                        <a:lnTo>
                          <a:pt x="90" y="1402"/>
                        </a:lnTo>
                        <a:lnTo>
                          <a:pt x="90" y="50"/>
                        </a:lnTo>
                        <a:lnTo>
                          <a:pt x="45" y="10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6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4809" y="4074"/>
                    <a:ext cx="136" cy="4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7" name="Freeform 40"/>
                  <p:cNvSpPr>
                    <a:spLocks/>
                  </p:cNvSpPr>
                  <p:nvPr/>
                </p:nvSpPr>
                <p:spPr bwMode="auto">
                  <a:xfrm>
                    <a:off x="4804" y="4069"/>
                    <a:ext cx="141" cy="10"/>
                  </a:xfrm>
                  <a:custGeom>
                    <a:avLst/>
                    <a:gdLst>
                      <a:gd name="T0" fmla="*/ 1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0 w 1271"/>
                      <a:gd name="T11" fmla="*/ 1 h 100"/>
                      <a:gd name="T12" fmla="*/ 1 w 1271"/>
                      <a:gd name="T13" fmla="*/ 0 h 100"/>
                      <a:gd name="T14" fmla="*/ 0 w 1271"/>
                      <a:gd name="T15" fmla="*/ 0 h 100"/>
                      <a:gd name="T16" fmla="*/ 0 w 1271"/>
                      <a:gd name="T17" fmla="*/ 1 h 100"/>
                      <a:gd name="T18" fmla="*/ 1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91" y="50"/>
                        </a:moveTo>
                        <a:lnTo>
                          <a:pt x="45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5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9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8" name="Freeform 41"/>
                  <p:cNvSpPr>
                    <a:spLocks/>
                  </p:cNvSpPr>
                  <p:nvPr/>
                </p:nvSpPr>
                <p:spPr bwMode="auto">
                  <a:xfrm>
                    <a:off x="4804" y="4074"/>
                    <a:ext cx="10" cy="50"/>
                  </a:xfrm>
                  <a:custGeom>
                    <a:avLst/>
                    <a:gdLst>
                      <a:gd name="T0" fmla="*/ 1 w 91"/>
                      <a:gd name="T1" fmla="*/ 4 h 501"/>
                      <a:gd name="T2" fmla="*/ 1 w 91"/>
                      <a:gd name="T3" fmla="*/ 4 h 501"/>
                      <a:gd name="T4" fmla="*/ 1 w 91"/>
                      <a:gd name="T5" fmla="*/ 0 h 501"/>
                      <a:gd name="T6" fmla="*/ 0 w 91"/>
                      <a:gd name="T7" fmla="*/ 0 h 501"/>
                      <a:gd name="T8" fmla="*/ 0 w 91"/>
                      <a:gd name="T9" fmla="*/ 4 h 501"/>
                      <a:gd name="T10" fmla="*/ 1 w 91"/>
                      <a:gd name="T11" fmla="*/ 5 h 501"/>
                      <a:gd name="T12" fmla="*/ 0 w 91"/>
                      <a:gd name="T13" fmla="*/ 4 h 501"/>
                      <a:gd name="T14" fmla="*/ 0 w 91"/>
                      <a:gd name="T15" fmla="*/ 5 h 501"/>
                      <a:gd name="T16" fmla="*/ 1 w 91"/>
                      <a:gd name="T17" fmla="*/ 5 h 501"/>
                      <a:gd name="T18" fmla="*/ 1 w 91"/>
                      <a:gd name="T19" fmla="*/ 4 h 5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01"/>
                      <a:gd name="T32" fmla="*/ 91 w 91"/>
                      <a:gd name="T33" fmla="*/ 501 h 5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01">
                        <a:moveTo>
                          <a:pt x="45" y="401"/>
                        </a:moveTo>
                        <a:lnTo>
                          <a:pt x="91" y="451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451"/>
                        </a:lnTo>
                        <a:lnTo>
                          <a:pt x="45" y="501"/>
                        </a:lnTo>
                        <a:lnTo>
                          <a:pt x="0" y="451"/>
                        </a:lnTo>
                        <a:lnTo>
                          <a:pt x="0" y="501"/>
                        </a:lnTo>
                        <a:lnTo>
                          <a:pt x="45" y="501"/>
                        </a:lnTo>
                        <a:lnTo>
                          <a:pt x="45" y="401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9" name="Freeform 42"/>
                  <p:cNvSpPr>
                    <a:spLocks/>
                  </p:cNvSpPr>
                  <p:nvPr/>
                </p:nvSpPr>
                <p:spPr bwMode="auto">
                  <a:xfrm>
                    <a:off x="4809" y="4114"/>
                    <a:ext cx="141" cy="10"/>
                  </a:xfrm>
                  <a:custGeom>
                    <a:avLst/>
                    <a:gdLst>
                      <a:gd name="T0" fmla="*/ 15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6 w 1271"/>
                      <a:gd name="T11" fmla="*/ 1 h 100"/>
                      <a:gd name="T12" fmla="*/ 15 w 1271"/>
                      <a:gd name="T13" fmla="*/ 1 h 100"/>
                      <a:gd name="T14" fmla="*/ 16 w 1271"/>
                      <a:gd name="T15" fmla="*/ 1 h 100"/>
                      <a:gd name="T16" fmla="*/ 16 w 1271"/>
                      <a:gd name="T17" fmla="*/ 1 h 100"/>
                      <a:gd name="T18" fmla="*/ 15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180" y="50"/>
                        </a:moveTo>
                        <a:lnTo>
                          <a:pt x="1226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6" y="100"/>
                        </a:lnTo>
                        <a:lnTo>
                          <a:pt x="1271" y="50"/>
                        </a:lnTo>
                        <a:lnTo>
                          <a:pt x="1226" y="100"/>
                        </a:lnTo>
                        <a:lnTo>
                          <a:pt x="1271" y="100"/>
                        </a:lnTo>
                        <a:lnTo>
                          <a:pt x="1271" y="50"/>
                        </a:lnTo>
                        <a:lnTo>
                          <a:pt x="118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0" name="Freeform 43"/>
                  <p:cNvSpPr>
                    <a:spLocks/>
                  </p:cNvSpPr>
                  <p:nvPr/>
                </p:nvSpPr>
                <p:spPr bwMode="auto">
                  <a:xfrm>
                    <a:off x="4940" y="4069"/>
                    <a:ext cx="10" cy="50"/>
                  </a:xfrm>
                  <a:custGeom>
                    <a:avLst/>
                    <a:gdLst>
                      <a:gd name="T0" fmla="*/ 1 w 91"/>
                      <a:gd name="T1" fmla="*/ 1 h 501"/>
                      <a:gd name="T2" fmla="*/ 0 w 91"/>
                      <a:gd name="T3" fmla="*/ 0 h 501"/>
                      <a:gd name="T4" fmla="*/ 0 w 91"/>
                      <a:gd name="T5" fmla="*/ 5 h 501"/>
                      <a:gd name="T6" fmla="*/ 1 w 91"/>
                      <a:gd name="T7" fmla="*/ 5 h 501"/>
                      <a:gd name="T8" fmla="*/ 1 w 91"/>
                      <a:gd name="T9" fmla="*/ 0 h 501"/>
                      <a:gd name="T10" fmla="*/ 1 w 91"/>
                      <a:gd name="T11" fmla="*/ 0 h 501"/>
                      <a:gd name="T12" fmla="*/ 1 w 91"/>
                      <a:gd name="T13" fmla="*/ 0 h 501"/>
                      <a:gd name="T14" fmla="*/ 1 w 91"/>
                      <a:gd name="T15" fmla="*/ 0 h 501"/>
                      <a:gd name="T16" fmla="*/ 1 w 91"/>
                      <a:gd name="T17" fmla="*/ 0 h 501"/>
                      <a:gd name="T18" fmla="*/ 1 w 91"/>
                      <a:gd name="T19" fmla="*/ 1 h 5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01"/>
                      <a:gd name="T32" fmla="*/ 91 w 91"/>
                      <a:gd name="T33" fmla="*/ 501 h 5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01">
                        <a:moveTo>
                          <a:pt x="46" y="100"/>
                        </a:moveTo>
                        <a:lnTo>
                          <a:pt x="0" y="50"/>
                        </a:lnTo>
                        <a:lnTo>
                          <a:pt x="0" y="501"/>
                        </a:lnTo>
                        <a:lnTo>
                          <a:pt x="91" y="501"/>
                        </a:lnTo>
                        <a:lnTo>
                          <a:pt x="91" y="5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91" y="0"/>
                        </a:lnTo>
                        <a:lnTo>
                          <a:pt x="46" y="0"/>
                        </a:lnTo>
                        <a:lnTo>
                          <a:pt x="46" y="10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1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4945" y="4029"/>
                    <a:ext cx="137" cy="9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2" name="Freeform 45"/>
                  <p:cNvSpPr>
                    <a:spLocks/>
                  </p:cNvSpPr>
                  <p:nvPr/>
                </p:nvSpPr>
                <p:spPr bwMode="auto">
                  <a:xfrm>
                    <a:off x="4945" y="4024"/>
                    <a:ext cx="142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79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3" name="Freeform 46"/>
                  <p:cNvSpPr>
                    <a:spLocks/>
                  </p:cNvSpPr>
                  <p:nvPr/>
                </p:nvSpPr>
                <p:spPr bwMode="auto">
                  <a:xfrm>
                    <a:off x="5076" y="4029"/>
                    <a:ext cx="11" cy="95"/>
                  </a:xfrm>
                  <a:custGeom>
                    <a:avLst/>
                    <a:gdLst>
                      <a:gd name="T0" fmla="*/ 1 w 91"/>
                      <a:gd name="T1" fmla="*/ 9 h 952"/>
                      <a:gd name="T2" fmla="*/ 1 w 91"/>
                      <a:gd name="T3" fmla="*/ 9 h 952"/>
                      <a:gd name="T4" fmla="*/ 1 w 91"/>
                      <a:gd name="T5" fmla="*/ 0 h 952"/>
                      <a:gd name="T6" fmla="*/ 0 w 91"/>
                      <a:gd name="T7" fmla="*/ 0 h 952"/>
                      <a:gd name="T8" fmla="*/ 0 w 91"/>
                      <a:gd name="T9" fmla="*/ 9 h 952"/>
                      <a:gd name="T10" fmla="*/ 1 w 91"/>
                      <a:gd name="T11" fmla="*/ 8 h 952"/>
                      <a:gd name="T12" fmla="*/ 1 w 91"/>
                      <a:gd name="T13" fmla="*/ 9 h 952"/>
                      <a:gd name="T14" fmla="*/ 1 w 91"/>
                      <a:gd name="T15" fmla="*/ 9 h 952"/>
                      <a:gd name="T16" fmla="*/ 1 w 91"/>
                      <a:gd name="T17" fmla="*/ 9 h 952"/>
                      <a:gd name="T18" fmla="*/ 1 w 91"/>
                      <a:gd name="T19" fmla="*/ 9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952"/>
                        </a:moveTo>
                        <a:lnTo>
                          <a:pt x="91" y="902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902"/>
                        </a:lnTo>
                        <a:lnTo>
                          <a:pt x="46" y="852"/>
                        </a:lnTo>
                        <a:lnTo>
                          <a:pt x="46" y="952"/>
                        </a:lnTo>
                        <a:lnTo>
                          <a:pt x="91" y="952"/>
                        </a:lnTo>
                        <a:lnTo>
                          <a:pt x="91" y="902"/>
                        </a:lnTo>
                        <a:lnTo>
                          <a:pt x="46" y="95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4" name="Freeform 47"/>
                  <p:cNvSpPr>
                    <a:spLocks/>
                  </p:cNvSpPr>
                  <p:nvPr/>
                </p:nvSpPr>
                <p:spPr bwMode="auto">
                  <a:xfrm>
                    <a:off x="4940" y="4114"/>
                    <a:ext cx="142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5" name="Freeform 48"/>
                  <p:cNvSpPr>
                    <a:spLocks/>
                  </p:cNvSpPr>
                  <p:nvPr/>
                </p:nvSpPr>
                <p:spPr bwMode="auto">
                  <a:xfrm>
                    <a:off x="4940" y="4024"/>
                    <a:ext cx="10" cy="95"/>
                  </a:xfrm>
                  <a:custGeom>
                    <a:avLst/>
                    <a:gdLst>
                      <a:gd name="T0" fmla="*/ 1 w 91"/>
                      <a:gd name="T1" fmla="*/ 0 h 952"/>
                      <a:gd name="T2" fmla="*/ 0 w 91"/>
                      <a:gd name="T3" fmla="*/ 0 h 952"/>
                      <a:gd name="T4" fmla="*/ 0 w 91"/>
                      <a:gd name="T5" fmla="*/ 9 h 952"/>
                      <a:gd name="T6" fmla="*/ 1 w 91"/>
                      <a:gd name="T7" fmla="*/ 9 h 952"/>
                      <a:gd name="T8" fmla="*/ 1 w 91"/>
                      <a:gd name="T9" fmla="*/ 0 h 952"/>
                      <a:gd name="T10" fmla="*/ 1 w 91"/>
                      <a:gd name="T11" fmla="*/ 1 h 952"/>
                      <a:gd name="T12" fmla="*/ 1 w 91"/>
                      <a:gd name="T13" fmla="*/ 0 h 952"/>
                      <a:gd name="T14" fmla="*/ 0 w 91"/>
                      <a:gd name="T15" fmla="*/ 0 h 952"/>
                      <a:gd name="T16" fmla="*/ 0 w 91"/>
                      <a:gd name="T17" fmla="*/ 0 h 952"/>
                      <a:gd name="T18" fmla="*/ 1 w 91"/>
                      <a:gd name="T19" fmla="*/ 0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952"/>
                        </a:lnTo>
                        <a:lnTo>
                          <a:pt x="91" y="95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6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4160"/>
                    <a:ext cx="52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AvantGarde Bk BT" charset="0"/>
                        <a:cs typeface="Arial" pitchFamily="34" charset="0"/>
                      </a:rPr>
                      <a:t>0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7" name="Rectangle 50"/>
                  <p:cNvSpPr>
                    <a:spLocks noChangeArrowheads="1"/>
                  </p:cNvSpPr>
                  <p:nvPr/>
                </p:nvSpPr>
                <p:spPr bwMode="auto">
                  <a:xfrm>
                    <a:off x="5036" y="4145"/>
                    <a:ext cx="53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AvantGarde Bk BT" charset="0"/>
                        <a:cs typeface="Arial" pitchFamily="34" charset="0"/>
                      </a:rPr>
                      <a:t>2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8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5104" y="4133"/>
                    <a:ext cx="51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Symbol" pitchFamily="18" charset="2"/>
                        <a:cs typeface="Arial" pitchFamily="34" charset="0"/>
                      </a:rPr>
                      <a:t>p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9" name="Freeform 52"/>
                  <p:cNvSpPr>
                    <a:spLocks/>
                  </p:cNvSpPr>
                  <p:nvPr/>
                </p:nvSpPr>
                <p:spPr bwMode="auto">
                  <a:xfrm>
                    <a:off x="4329" y="4153"/>
                    <a:ext cx="53" cy="47"/>
                  </a:xfrm>
                  <a:custGeom>
                    <a:avLst/>
                    <a:gdLst>
                      <a:gd name="T0" fmla="*/ 6 w 474"/>
                      <a:gd name="T1" fmla="*/ 5 h 476"/>
                      <a:gd name="T2" fmla="*/ 3 w 474"/>
                      <a:gd name="T3" fmla="*/ 0 h 476"/>
                      <a:gd name="T4" fmla="*/ 0 w 474"/>
                      <a:gd name="T5" fmla="*/ 5 h 476"/>
                      <a:gd name="T6" fmla="*/ 6 w 474"/>
                      <a:gd name="T7" fmla="*/ 5 h 476"/>
                      <a:gd name="T8" fmla="*/ 3 w 474"/>
                      <a:gd name="T9" fmla="*/ 0 h 476"/>
                      <a:gd name="T10" fmla="*/ 6 w 474"/>
                      <a:gd name="T11" fmla="*/ 5 h 47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74"/>
                      <a:gd name="T19" fmla="*/ 0 h 476"/>
                      <a:gd name="T20" fmla="*/ 474 w 474"/>
                      <a:gd name="T21" fmla="*/ 476 h 47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74" h="476">
                        <a:moveTo>
                          <a:pt x="474" y="476"/>
                        </a:moveTo>
                        <a:lnTo>
                          <a:pt x="238" y="0"/>
                        </a:lnTo>
                        <a:lnTo>
                          <a:pt x="0" y="476"/>
                        </a:lnTo>
                        <a:lnTo>
                          <a:pt x="474" y="476"/>
                        </a:lnTo>
                        <a:lnTo>
                          <a:pt x="238" y="0"/>
                        </a:lnTo>
                        <a:lnTo>
                          <a:pt x="474" y="476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10" name="Freeform 53"/>
                  <p:cNvSpPr>
                    <a:spLocks/>
                  </p:cNvSpPr>
                  <p:nvPr/>
                </p:nvSpPr>
                <p:spPr bwMode="auto">
                  <a:xfrm>
                    <a:off x="4350" y="4196"/>
                    <a:ext cx="11" cy="76"/>
                  </a:xfrm>
                  <a:custGeom>
                    <a:avLst/>
                    <a:gdLst>
                      <a:gd name="T0" fmla="*/ 1 w 91"/>
                      <a:gd name="T1" fmla="*/ 8 h 760"/>
                      <a:gd name="T2" fmla="*/ 1 w 91"/>
                      <a:gd name="T3" fmla="*/ 8 h 760"/>
                      <a:gd name="T4" fmla="*/ 1 w 91"/>
                      <a:gd name="T5" fmla="*/ 0 h 760"/>
                      <a:gd name="T6" fmla="*/ 0 w 91"/>
                      <a:gd name="T7" fmla="*/ 0 h 760"/>
                      <a:gd name="T8" fmla="*/ 0 w 91"/>
                      <a:gd name="T9" fmla="*/ 8 h 760"/>
                      <a:gd name="T10" fmla="*/ 1 w 91"/>
                      <a:gd name="T11" fmla="*/ 8 h 76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91"/>
                      <a:gd name="T19" fmla="*/ 0 h 760"/>
                      <a:gd name="T20" fmla="*/ 91 w 91"/>
                      <a:gd name="T21" fmla="*/ 760 h 76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91" h="760">
                        <a:moveTo>
                          <a:pt x="46" y="760"/>
                        </a:moveTo>
                        <a:lnTo>
                          <a:pt x="91" y="760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760"/>
                        </a:lnTo>
                        <a:lnTo>
                          <a:pt x="46" y="76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</p:grpSp>
            <p:sp>
              <p:nvSpPr>
                <p:cNvPr id="38966" name="AutoShape 54"/>
                <p:cNvSpPr>
                  <a:spLocks noChangeArrowheads="1"/>
                </p:cNvSpPr>
                <p:nvPr/>
              </p:nvSpPr>
              <p:spPr bwMode="auto">
                <a:xfrm>
                  <a:off x="2725" y="3063"/>
                  <a:ext cx="539" cy="540"/>
                </a:xfrm>
                <a:prstGeom prst="rightArrow">
                  <a:avLst>
                    <a:gd name="adj1" fmla="val 50000"/>
                    <a:gd name="adj2" fmla="val 25000"/>
                  </a:avLst>
                </a:prstGeom>
                <a:solidFill>
                  <a:srgbClr val="FF9900"/>
                </a:solidFill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</p:grpSp>
        </p:grpSp>
        <p:sp>
          <p:nvSpPr>
            <p:cNvPr id="38962" name="Rectangle 55"/>
            <p:cNvSpPr>
              <a:spLocks noChangeArrowheads="1"/>
            </p:cNvSpPr>
            <p:nvPr/>
          </p:nvSpPr>
          <p:spPr bwMode="auto">
            <a:xfrm>
              <a:off x="3571" y="3975"/>
              <a:ext cx="221" cy="20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6629400" y="2819400"/>
            <a:ext cx="1219200" cy="762000"/>
            <a:chOff x="6324600" y="4953000"/>
            <a:chExt cx="1219200" cy="762000"/>
          </a:xfrm>
        </p:grpSpPr>
        <p:cxnSp>
          <p:nvCxnSpPr>
            <p:cNvPr id="38952" name="Straight Arrow Connector 31"/>
            <p:cNvCxnSpPr>
              <a:cxnSpLocks noChangeShapeType="1"/>
            </p:cNvCxnSpPr>
            <p:nvPr/>
          </p:nvCxnSpPr>
          <p:spPr bwMode="auto">
            <a:xfrm>
              <a:off x="6705600" y="5334000"/>
              <a:ext cx="838200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3" name="Straight Arrow Connector 33"/>
            <p:cNvCxnSpPr>
              <a:cxnSpLocks noChangeShapeType="1"/>
            </p:cNvCxnSpPr>
            <p:nvPr/>
          </p:nvCxnSpPr>
          <p:spPr bwMode="auto">
            <a:xfrm rot="5400000" flipH="1" flipV="1">
              <a:off x="6705600" y="4953000"/>
              <a:ext cx="381000" cy="381000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4" name="Straight Arrow Connector 35"/>
            <p:cNvCxnSpPr>
              <a:cxnSpLocks noChangeShapeType="1"/>
            </p:cNvCxnSpPr>
            <p:nvPr/>
          </p:nvCxnSpPr>
          <p:spPr bwMode="auto">
            <a:xfrm rot="5400000" flipH="1" flipV="1">
              <a:off x="6514306" y="5144294"/>
              <a:ext cx="382588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5" name="Straight Arrow Connector 37"/>
            <p:cNvCxnSpPr>
              <a:cxnSpLocks noChangeShapeType="1"/>
            </p:cNvCxnSpPr>
            <p:nvPr/>
          </p:nvCxnSpPr>
          <p:spPr bwMode="auto">
            <a:xfrm rot="16200000" flipV="1">
              <a:off x="6550024" y="5181600"/>
              <a:ext cx="154782" cy="154782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6" name="Straight Arrow Connector 39"/>
            <p:cNvCxnSpPr>
              <a:cxnSpLocks noChangeShapeType="1"/>
            </p:cNvCxnSpPr>
            <p:nvPr/>
          </p:nvCxnSpPr>
          <p:spPr bwMode="auto">
            <a:xfrm rot="10800000">
              <a:off x="6324600" y="5336382"/>
              <a:ext cx="380206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7" name="Straight Arrow Connector 42"/>
            <p:cNvCxnSpPr>
              <a:cxnSpLocks noChangeShapeType="1"/>
            </p:cNvCxnSpPr>
            <p:nvPr/>
          </p:nvCxnSpPr>
          <p:spPr bwMode="auto">
            <a:xfrm rot="5400000">
              <a:off x="6553200" y="5331618"/>
              <a:ext cx="154782" cy="154782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8" name="Straight Arrow Connector 43"/>
            <p:cNvCxnSpPr>
              <a:cxnSpLocks noChangeShapeType="1"/>
            </p:cNvCxnSpPr>
            <p:nvPr/>
          </p:nvCxnSpPr>
          <p:spPr bwMode="auto">
            <a:xfrm rot="16200000" flipH="1">
              <a:off x="6515100" y="5522912"/>
              <a:ext cx="382588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9" name="Straight Arrow Connector 44"/>
            <p:cNvCxnSpPr>
              <a:cxnSpLocks noChangeShapeType="1"/>
            </p:cNvCxnSpPr>
            <p:nvPr/>
          </p:nvCxnSpPr>
          <p:spPr bwMode="auto">
            <a:xfrm rot="16200000" flipH="1">
              <a:off x="6701632" y="5337969"/>
              <a:ext cx="312737" cy="304800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sp>
          <p:nvSpPr>
            <p:cNvPr id="38960" name="Oval 27"/>
            <p:cNvSpPr>
              <a:spLocks noChangeArrowheads="1"/>
            </p:cNvSpPr>
            <p:nvPr/>
          </p:nvSpPr>
          <p:spPr bwMode="auto">
            <a:xfrm>
              <a:off x="6657976" y="5286376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2863" y="4648200"/>
            <a:ext cx="18097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5" descr="sift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4724400"/>
            <a:ext cx="17526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67" name="Group 6"/>
          <p:cNvGraphicFramePr>
            <a:graphicFrameLocks noGrp="1"/>
          </p:cNvGraphicFramePr>
          <p:nvPr/>
        </p:nvGraphicFramePr>
        <p:xfrm>
          <a:off x="1312863" y="4670425"/>
          <a:ext cx="1811337" cy="1758951"/>
        </p:xfrm>
        <a:graphic>
          <a:graphicData uri="http://schemas.openxmlformats.org/drawingml/2006/table">
            <a:tbl>
              <a:tblPr/>
              <a:tblGrid>
                <a:gridCol w="452437"/>
                <a:gridCol w="454025"/>
                <a:gridCol w="452438"/>
                <a:gridCol w="452437"/>
              </a:tblGrid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8" name="AutoShape 33"/>
          <p:cNvSpPr>
            <a:spLocks noChangeArrowheads="1"/>
          </p:cNvSpPr>
          <p:nvPr/>
        </p:nvSpPr>
        <p:spPr bwMode="auto">
          <a:xfrm>
            <a:off x="3352800" y="5257800"/>
            <a:ext cx="758825" cy="603250"/>
          </a:xfrm>
          <a:prstGeom prst="rightArrow">
            <a:avLst>
              <a:gd name="adj1" fmla="val 50000"/>
              <a:gd name="adj2" fmla="val 31447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2590800" y="4648200"/>
            <a:ext cx="533400" cy="533400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8949" name="Rectangle 69"/>
          <p:cNvSpPr>
            <a:spLocks noChangeArrowheads="1"/>
          </p:cNvSpPr>
          <p:nvPr/>
        </p:nvSpPr>
        <p:spPr bwMode="auto">
          <a:xfrm>
            <a:off x="6477000" y="2743200"/>
            <a:ext cx="1524000" cy="990600"/>
          </a:xfrm>
          <a:prstGeom prst="rect">
            <a:avLst/>
          </a:prstGeom>
          <a:noFill/>
          <a:ln w="3810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" name="Rectangle 70"/>
          <p:cNvSpPr>
            <a:spLocks noChangeArrowheads="1"/>
          </p:cNvSpPr>
          <p:nvPr/>
        </p:nvSpPr>
        <p:spPr bwMode="auto">
          <a:xfrm>
            <a:off x="5562600" y="4724400"/>
            <a:ext cx="533400" cy="533400"/>
          </a:xfrm>
          <a:prstGeom prst="rect">
            <a:avLst/>
          </a:prstGeom>
          <a:noFill/>
          <a:ln w="3810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6400800" y="4648200"/>
            <a:ext cx="26670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Why </a:t>
            </a:r>
            <a:r>
              <a:rPr lang="en-US" sz="2400" i="1" dirty="0" err="1">
                <a:solidFill>
                  <a:srgbClr val="000000"/>
                </a:solidFill>
                <a:latin typeface="Arial" pitchFamily="34" charset="0"/>
              </a:rPr>
              <a:t>subpatches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Why does SIFT have some illumination invariance?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69" grpId="1" animBg="1"/>
      <p:bldP spid="71" grpId="0" animBg="1"/>
      <p:bldP spid="71" grpId="1" animBg="1"/>
      <p:bldP spid="7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5" name="Footer Placeholder 4"/>
          <p:cNvSpPr txBox="1">
            <a:spLocks noGrp="1"/>
          </p:cNvSpPr>
          <p:nvPr/>
        </p:nvSpPr>
        <p:spPr bwMode="auto">
          <a:xfrm>
            <a:off x="3124200" y="450534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CSE 576: Computer Vision</a:t>
            </a:r>
          </a:p>
        </p:txBody>
      </p:sp>
      <p:pic>
        <p:nvPicPr>
          <p:cNvPr id="786436" name="Picture 2" descr="matierb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457346"/>
            <a:ext cx="496252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6437" name="Rectangle 3"/>
          <p:cNvSpPr>
            <a:spLocks noGrp="1" noChangeArrowheads="1"/>
          </p:cNvSpPr>
          <p:nvPr>
            <p:ph type="title"/>
          </p:nvPr>
        </p:nvSpPr>
        <p:spPr>
          <a:xfrm>
            <a:off x="336492" y="131733"/>
            <a:ext cx="8459847" cy="1143000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</a:rPr>
              <a:t>Making descriptor rotation invariant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786438" name="Picture 5" descr="matierbf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9100" y="2741634"/>
            <a:ext cx="1982788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6439" name="Line 6"/>
          <p:cNvSpPr>
            <a:spLocks noChangeShapeType="1"/>
          </p:cNvSpPr>
          <p:nvPr/>
        </p:nvSpPr>
        <p:spPr bwMode="auto">
          <a:xfrm>
            <a:off x="5486400" y="2447946"/>
            <a:ext cx="1990725" cy="1588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6440" name="Line 7"/>
          <p:cNvSpPr>
            <a:spLocks noChangeShapeType="1"/>
          </p:cNvSpPr>
          <p:nvPr/>
        </p:nvSpPr>
        <p:spPr bwMode="auto">
          <a:xfrm>
            <a:off x="4343400" y="2201884"/>
            <a:ext cx="596900" cy="123825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6944143" y="6568834"/>
            <a:ext cx="222849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 smtClean="0">
                <a:solidFill>
                  <a:srgbClr val="000000"/>
                </a:solidFill>
              </a:rPr>
              <a:t>Image from Matthew Brown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6492" y="5035572"/>
            <a:ext cx="87344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Rotate patch according to its dominant gradient orientation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This puts the patches into a canonical orientation.</a:t>
            </a:r>
            <a:endParaRPr lang="ru-RU" sz="2800" dirty="0">
              <a:solidFill>
                <a:srgbClr val="00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sz="2000" dirty="0" smtClean="0"/>
              <a:t>Extraordinarily robust matching technique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Can handle changes in viewpoint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600" dirty="0" smtClean="0"/>
              <a:t>Up to about 60 degree out of plane rotation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Can handle significant changes in illumination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600" dirty="0" smtClean="0"/>
              <a:t>Sometimes even day vs. night (below)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Fast and efficient—can run in real time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Lots of code available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100" dirty="0" smtClean="0"/>
              <a:t>http://people.csail.mit.edu/albert/ladypack/wiki/index.php/Known_implementations_of_SIFT</a:t>
            </a:r>
          </a:p>
        </p:txBody>
      </p:sp>
      <p:pic>
        <p:nvPicPr>
          <p:cNvPr id="40964" name="Picture 2" descr="http://www.cs.washington.edu/homes/snavely/outgoing/test/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570" y="3830643"/>
            <a:ext cx="3505248" cy="262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4" descr="http://www.cs.washington.edu/homes/snavely/outgoing/test/2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6234" y="3835593"/>
            <a:ext cx="3496584" cy="262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Box 7"/>
          <p:cNvSpPr txBox="1">
            <a:spLocks noChangeArrowheads="1"/>
          </p:cNvSpPr>
          <p:nvPr/>
        </p:nvSpPr>
        <p:spPr bwMode="auto">
          <a:xfrm>
            <a:off x="8208914" y="6629400"/>
            <a:ext cx="15446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/>
              <a:t>Steve Seitz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304800" y="0"/>
            <a:ext cx="9829800" cy="1143000"/>
          </a:xfrm>
        </p:spPr>
        <p:txBody>
          <a:bodyPr/>
          <a:lstStyle/>
          <a:p>
            <a:pPr algn="ctr"/>
            <a:r>
              <a:rPr lang="en-US" sz="3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SIFT descriptor [Lowe 2004]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81300" y="5910263"/>
            <a:ext cx="36195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NASA Mars Rover images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781300" y="5910263"/>
            <a:ext cx="36195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NASA Mars Rover images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with SIFT feature matches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Figure by Noah Snavely</a:t>
            </a:r>
          </a:p>
        </p:txBody>
      </p:sp>
      <p:sp>
        <p:nvSpPr>
          <p:cNvPr id="92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Arial" pitchFamily="34" charset="0"/>
              </a:rPr>
              <a:t>SIFT properties</a:t>
            </a:r>
          </a:p>
        </p:txBody>
      </p:sp>
      <p:sp>
        <p:nvSpPr>
          <p:cNvPr id="483331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4343400" cy="4525963"/>
          </a:xfrm>
        </p:spPr>
        <p:txBody>
          <a:bodyPr/>
          <a:lstStyle/>
          <a:p>
            <a:r>
              <a:rPr lang="en-US" sz="2400" dirty="0">
                <a:latin typeface="Arial" pitchFamily="34" charset="0"/>
              </a:rPr>
              <a:t>Invariant to</a:t>
            </a:r>
          </a:p>
          <a:p>
            <a:pPr lvl="1"/>
            <a:r>
              <a:rPr lang="en-US" sz="2400" dirty="0">
                <a:latin typeface="Arial" pitchFamily="34" charset="0"/>
              </a:rPr>
              <a:t>Scale </a:t>
            </a:r>
          </a:p>
          <a:p>
            <a:pPr lvl="1"/>
            <a:r>
              <a:rPr lang="en-US" sz="2400" dirty="0" smtClean="0">
                <a:latin typeface="Arial" pitchFamily="34" charset="0"/>
              </a:rPr>
              <a:t>Rotation</a:t>
            </a:r>
          </a:p>
          <a:p>
            <a:pPr lvl="1"/>
            <a:endParaRPr lang="en-US" sz="2400" dirty="0">
              <a:latin typeface="Arial" pitchFamily="34" charset="0"/>
            </a:endParaRPr>
          </a:p>
          <a:p>
            <a:r>
              <a:rPr lang="en-US" sz="2400" dirty="0">
                <a:latin typeface="Arial" pitchFamily="34" charset="0"/>
              </a:rPr>
              <a:t>Partially invariant to</a:t>
            </a:r>
          </a:p>
          <a:p>
            <a:pPr lvl="1"/>
            <a:r>
              <a:rPr lang="en-US" sz="2400" dirty="0">
                <a:latin typeface="Arial" pitchFamily="34" charset="0"/>
              </a:rPr>
              <a:t>Illumination changes</a:t>
            </a:r>
          </a:p>
          <a:p>
            <a:pPr lvl="1"/>
            <a:r>
              <a:rPr lang="en-US" sz="2400" dirty="0">
                <a:latin typeface="Arial" pitchFamily="34" charset="0"/>
              </a:rPr>
              <a:t>Camera viewpoint</a:t>
            </a:r>
          </a:p>
          <a:p>
            <a:pPr lvl="1"/>
            <a:r>
              <a:rPr lang="en-US" sz="2400" dirty="0">
                <a:latin typeface="Arial" pitchFamily="34" charset="0"/>
              </a:rPr>
              <a:t>Occlusion, clutter</a:t>
            </a:r>
          </a:p>
          <a:p>
            <a:endParaRPr lang="en-US" sz="2400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Detection: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>
                <a:solidFill>
                  <a:schemeClr val="bg1">
                    <a:lumMod val="65000"/>
                  </a:schemeClr>
                </a:solidFill>
              </a:rPr>
              <a:t>Description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</a:rPr>
              <a:t>:Extract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Matching: </a:t>
            </a:r>
            <a:r>
              <a:rPr lang="en-US" sz="2400" dirty="0" smtClean="0"/>
              <a:t>Determine correspondence between descriptors in two views</a:t>
            </a:r>
          </a:p>
        </p:txBody>
      </p:sp>
      <p:grpSp>
        <p:nvGrpSpPr>
          <p:cNvPr id="4" name="Group 34"/>
          <p:cNvGrpSpPr/>
          <p:nvPr/>
        </p:nvGrpSpPr>
        <p:grpSpPr>
          <a:xfrm>
            <a:off x="4800600" y="5391912"/>
            <a:ext cx="4343400" cy="1161288"/>
            <a:chOff x="4800600" y="5391912"/>
            <a:chExt cx="4343400" cy="1161288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/>
            <p:cNvCxnSpPr/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Matching local features</a:t>
            </a:r>
          </a:p>
        </p:txBody>
      </p:sp>
      <p:pic>
        <p:nvPicPr>
          <p:cNvPr id="47107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47108" name="Picture 4" descr="building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mtClean="0"/>
              <a:t>Matching local features</a:t>
            </a:r>
          </a:p>
        </p:txBody>
      </p:sp>
      <p:pic>
        <p:nvPicPr>
          <p:cNvPr id="48131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48132" name="Picture 4" descr="building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 descr="building2_siftpatches.jpg"/>
          <p:cNvPicPr>
            <a:picLocks noChangeAspect="1"/>
          </p:cNvPicPr>
          <p:nvPr/>
        </p:nvPicPr>
        <p:blipFill>
          <a:blip r:embed="rId4" cstate="print"/>
          <a:srcRect l="9975" t="5734" r="10223" b="8244"/>
          <a:stretch>
            <a:fillRect/>
          </a:stretch>
        </p:blipFill>
        <p:spPr bwMode="auto">
          <a:xfrm>
            <a:off x="4800600" y="1344613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6" descr="building1_siftpatches.jpg"/>
          <p:cNvPicPr>
            <a:picLocks noChangeAspect="1"/>
          </p:cNvPicPr>
          <p:nvPr/>
        </p:nvPicPr>
        <p:blipFill>
          <a:blip r:embed="rId5" cstate="print"/>
          <a:srcRect l="9975" t="3943" r="10223" b="8601"/>
          <a:stretch>
            <a:fillRect/>
          </a:stretch>
        </p:blipFill>
        <p:spPr bwMode="auto">
          <a:xfrm>
            <a:off x="457200" y="1325563"/>
            <a:ext cx="40386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 rot="-297055">
            <a:off x="2305050" y="2527300"/>
            <a:ext cx="377825" cy="449263"/>
          </a:xfrm>
          <a:prstGeom prst="rect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V="1">
            <a:off x="2971800" y="2087563"/>
            <a:ext cx="2743200" cy="5334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2971800" y="2620963"/>
            <a:ext cx="2895600" cy="3048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>
            <a:off x="2971800" y="2620963"/>
            <a:ext cx="2971800" cy="9906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733800" y="1684338"/>
            <a:ext cx="914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00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85800" y="4754563"/>
            <a:ext cx="8001000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To generate </a:t>
            </a:r>
            <a:r>
              <a:rPr lang="en-US" sz="2400" b="1">
                <a:solidFill>
                  <a:srgbClr val="000000"/>
                </a:solidFill>
                <a:latin typeface="Arial" pitchFamily="34" charset="0"/>
              </a:rPr>
              <a:t>candidate matches</a:t>
            </a: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, find patches that have the most similar appearance (e.g., lowest SSD)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Simplest approach: compare them all, take the closest (or closest k, or within a thresholded distance)</a:t>
            </a:r>
          </a:p>
        </p:txBody>
      </p:sp>
      <p:sp>
        <p:nvSpPr>
          <p:cNvPr id="48141" name="TextBox 22"/>
          <p:cNvSpPr txBox="1">
            <a:spLocks noChangeArrowheads="1"/>
          </p:cNvSpPr>
          <p:nvPr/>
        </p:nvSpPr>
        <p:spPr bwMode="auto">
          <a:xfrm>
            <a:off x="1981200" y="4384675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1</a:t>
            </a:r>
          </a:p>
        </p:txBody>
      </p:sp>
      <p:sp>
        <p:nvSpPr>
          <p:cNvPr id="48142" name="TextBox 23"/>
          <p:cNvSpPr txBox="1">
            <a:spLocks noChangeArrowheads="1"/>
          </p:cNvSpPr>
          <p:nvPr/>
        </p:nvSpPr>
        <p:spPr bwMode="auto">
          <a:xfrm>
            <a:off x="6400800" y="4373563"/>
            <a:ext cx="152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3" cstate="print"/>
          <a:srcRect l="48239" t="33333" r="35682" b="40741"/>
          <a:stretch>
            <a:fillRect/>
          </a:stretch>
        </p:blipFill>
        <p:spPr bwMode="auto">
          <a:xfrm>
            <a:off x="6477000" y="3124200"/>
            <a:ext cx="60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Line 14"/>
          <p:cNvSpPr>
            <a:spLocks noChangeShapeType="1"/>
          </p:cNvSpPr>
          <p:nvPr/>
        </p:nvSpPr>
        <p:spPr bwMode="auto">
          <a:xfrm>
            <a:off x="1676400" y="3200400"/>
            <a:ext cx="51816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 smtClean="0">
                <a:solidFill>
                  <a:srgbClr val="000000"/>
                </a:solidFill>
              </a:rPr>
              <a:t>Goal: descriptor distinctiveness</a:t>
            </a:r>
            <a:endParaRPr lang="en-US" sz="4000" kern="0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838200" y="1371600"/>
            <a:ext cx="7620000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We want to be able to reliably determine which point goes with which.</a:t>
            </a: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Must provide some invariance to geometric and photometric differences between the two views.</a:t>
            </a:r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78758" y="2514600"/>
            <a:ext cx="3464378" cy="2020887"/>
            <a:chOff x="1981200" y="3535362"/>
            <a:chExt cx="1714500" cy="1000125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81200" y="3535362"/>
              <a:ext cx="1714500" cy="1000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2590800" y="38401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2362200" y="41449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2667000" y="42973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2971800" y="40687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4743236" y="2514600"/>
            <a:ext cx="3791164" cy="2057400"/>
            <a:chOff x="4495800" y="3611562"/>
            <a:chExt cx="1562100" cy="847725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5800" y="3611562"/>
              <a:ext cx="1562100" cy="847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5367338" y="39925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5000625" y="4192587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4953000" y="36877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4724400" y="39925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1771436" y="3192462"/>
            <a:ext cx="51816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1847636" y="3192462"/>
            <a:ext cx="35052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V="1">
            <a:off x="1847636" y="2819401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1771436" y="3225800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4038600" y="3565525"/>
            <a:ext cx="609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60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 cstate="print"/>
          <a:srcRect l="22109" r="59801" b="70370"/>
          <a:stretch>
            <a:fillRect/>
          </a:stretch>
        </p:blipFill>
        <p:spPr bwMode="auto">
          <a:xfrm>
            <a:off x="5410200" y="2743200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3" cstate="print"/>
          <a:srcRect l="8040" t="33333" r="71861" b="33333"/>
          <a:stretch>
            <a:fillRect/>
          </a:stretch>
        </p:blipFill>
        <p:spPr bwMode="auto">
          <a:xfrm>
            <a:off x="4648200" y="3124200"/>
            <a:ext cx="60960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3" cstate="print"/>
          <a:srcRect l="28139" t="62963" r="55781" b="7407"/>
          <a:stretch>
            <a:fillRect/>
          </a:stretch>
        </p:blipFill>
        <p:spPr bwMode="auto">
          <a:xfrm>
            <a:off x="5638800" y="37338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4" cstate="print"/>
          <a:srcRect l="24195" t="20817" r="56009" b="45247"/>
          <a:stretch>
            <a:fillRect/>
          </a:stretch>
        </p:blipFill>
        <p:spPr bwMode="auto">
          <a:xfrm>
            <a:off x="1447800" y="28956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Line 15"/>
          <p:cNvSpPr>
            <a:spLocks noChangeShapeType="1"/>
          </p:cNvSpPr>
          <p:nvPr/>
        </p:nvSpPr>
        <p:spPr bwMode="auto">
          <a:xfrm>
            <a:off x="1752600" y="3200401"/>
            <a:ext cx="2971800" cy="76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7" name="Line 16"/>
          <p:cNvSpPr>
            <a:spLocks noChangeShapeType="1"/>
          </p:cNvSpPr>
          <p:nvPr/>
        </p:nvSpPr>
        <p:spPr bwMode="auto">
          <a:xfrm flipV="1">
            <a:off x="1752600" y="2827339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8" name="Line 17"/>
          <p:cNvSpPr>
            <a:spLocks noChangeShapeType="1"/>
          </p:cNvSpPr>
          <p:nvPr/>
        </p:nvSpPr>
        <p:spPr bwMode="auto">
          <a:xfrm>
            <a:off x="1676400" y="3233738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54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6" grpId="0" animBg="1"/>
      <p:bldP spid="17" grpId="0" animBg="1"/>
      <p:bldP spid="18" grpId="0" animBg="1"/>
      <p:bldP spid="19" grpId="0" animBg="1"/>
      <p:bldP spid="20" grpId="0"/>
      <p:bldP spid="46" grpId="0" animBg="1"/>
      <p:bldP spid="47" grpId="0" animBg="1"/>
      <p:bldP spid="4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mtClean="0"/>
              <a:t>Ambiguous matches</a:t>
            </a:r>
          </a:p>
        </p:txBody>
      </p:sp>
      <p:pic>
        <p:nvPicPr>
          <p:cNvPr id="50179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50180" name="Picture 4" descr="building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 descr="building2_siftpatches.jpg"/>
          <p:cNvPicPr>
            <a:picLocks noChangeAspect="1"/>
          </p:cNvPicPr>
          <p:nvPr/>
        </p:nvPicPr>
        <p:blipFill>
          <a:blip r:embed="rId5" cstate="print"/>
          <a:srcRect l="9975" t="5734" r="10223" b="8244"/>
          <a:stretch>
            <a:fillRect/>
          </a:stretch>
        </p:blipFill>
        <p:spPr bwMode="auto">
          <a:xfrm>
            <a:off x="4800600" y="1344613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 descr="building1_siftpatches.jpg"/>
          <p:cNvPicPr>
            <a:picLocks noChangeAspect="1"/>
          </p:cNvPicPr>
          <p:nvPr/>
        </p:nvPicPr>
        <p:blipFill>
          <a:blip r:embed="rId6" cstate="print"/>
          <a:srcRect l="9975" t="3943" r="10223" b="8601"/>
          <a:stretch>
            <a:fillRect/>
          </a:stretch>
        </p:blipFill>
        <p:spPr bwMode="auto">
          <a:xfrm>
            <a:off x="457200" y="1325563"/>
            <a:ext cx="40386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 rot="-297055">
            <a:off x="2346325" y="3222625"/>
            <a:ext cx="377825" cy="449263"/>
          </a:xfrm>
          <a:prstGeom prst="rect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85800" y="4754563"/>
            <a:ext cx="800100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At what SSD value do we have a good match?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To add robustness to matching, can consider 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ratio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 : distance to best match  / distance to second best match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If 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low, 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first match looks good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If high, could be ambiguous match.</a:t>
            </a: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185" name="TextBox 22"/>
          <p:cNvSpPr txBox="1">
            <a:spLocks noChangeArrowheads="1"/>
          </p:cNvSpPr>
          <p:nvPr/>
        </p:nvSpPr>
        <p:spPr bwMode="auto">
          <a:xfrm>
            <a:off x="1981200" y="4384675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1</a:t>
            </a:r>
          </a:p>
        </p:txBody>
      </p:sp>
      <p:sp>
        <p:nvSpPr>
          <p:cNvPr id="50186" name="TextBox 23"/>
          <p:cNvSpPr txBox="1">
            <a:spLocks noChangeArrowheads="1"/>
          </p:cNvSpPr>
          <p:nvPr/>
        </p:nvSpPr>
        <p:spPr bwMode="auto">
          <a:xfrm>
            <a:off x="6400800" y="4373563"/>
            <a:ext cx="152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2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4864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9436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4008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8580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build="allAtOnce"/>
      <p:bldP spid="12" grpId="0"/>
      <p:bldP spid="13" grpId="0"/>
      <p:bldP spid="14" grpId="0"/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Matching SIFT Descriptors</a:t>
            </a:r>
          </a:p>
        </p:txBody>
      </p:sp>
      <p:sp>
        <p:nvSpPr>
          <p:cNvPr id="6349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smtClean="0"/>
              <a:t>Nearest neighbor (Euclidean distance)</a:t>
            </a:r>
          </a:p>
          <a:p>
            <a:r>
              <a:rPr lang="en-US" sz="2800" smtClean="0"/>
              <a:t>Threshold ratio of nearest to 2</a:t>
            </a:r>
            <a:r>
              <a:rPr lang="en-US" sz="2800" baseline="30000" smtClean="0"/>
              <a:t>nd</a:t>
            </a:r>
            <a:r>
              <a:rPr lang="en-US" sz="2800" smtClean="0"/>
              <a:t> nearest descriptor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86000"/>
            <a:ext cx="63531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  <a:latin typeface="Arial" pitchFamily="34" charset="0"/>
              </a:rPr>
              <a:t>Lowe IJCV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pic>
        <p:nvPicPr>
          <p:cNvPr id="102403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219499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3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</p:txBody>
      </p:sp>
      <p:sp>
        <p:nvSpPr>
          <p:cNvPr id="103430" name="TextBox 6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315748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</p:txBody>
      </p:sp>
      <p:sp>
        <p:nvSpPr>
          <p:cNvPr id="104454" name="Line 11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5" name="Freeform 12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6" name="Line 13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7" name="Freeform 14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8" name="Line 15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9" name="Freeform 16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0" name="Freeform 17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1" name="Freeform 18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2" name="Freeform 19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3" name="Line 20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64" name="Freeform 21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5" name="Freeform 22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6" name="Freeform 23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7" name="Freeform 24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8" name="Freeform 25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9" name="Freeform 26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0" name="Freeform 27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1" name="Freeform 28"/>
          <p:cNvSpPr>
            <a:spLocks/>
          </p:cNvSpPr>
          <p:nvPr/>
        </p:nvSpPr>
        <p:spPr bwMode="auto">
          <a:xfrm>
            <a:off x="2362200" y="2438400"/>
            <a:ext cx="3878263" cy="609600"/>
          </a:xfrm>
          <a:custGeom>
            <a:avLst/>
            <a:gdLst>
              <a:gd name="T0" fmla="*/ 0 w 2443"/>
              <a:gd name="T1" fmla="*/ 0 h 384"/>
              <a:gd name="T2" fmla="*/ 2147483647 w 2443"/>
              <a:gd name="T3" fmla="*/ 2147483647 h 384"/>
              <a:gd name="T4" fmla="*/ 0 60000 65536"/>
              <a:gd name="T5" fmla="*/ 0 60000 65536"/>
              <a:gd name="T6" fmla="*/ 0 w 2443"/>
              <a:gd name="T7" fmla="*/ 0 h 384"/>
              <a:gd name="T8" fmla="*/ 2443 w 2443"/>
              <a:gd name="T9" fmla="*/ 384 h 3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43" h="384">
                <a:moveTo>
                  <a:pt x="0" y="0"/>
                </a:moveTo>
                <a:lnTo>
                  <a:pt x="2443" y="384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2" name="Freeform 29"/>
          <p:cNvSpPr>
            <a:spLocks/>
          </p:cNvSpPr>
          <p:nvPr/>
        </p:nvSpPr>
        <p:spPr bwMode="auto">
          <a:xfrm>
            <a:off x="2286000" y="2786063"/>
            <a:ext cx="5392738" cy="414337"/>
          </a:xfrm>
          <a:custGeom>
            <a:avLst/>
            <a:gdLst>
              <a:gd name="T0" fmla="*/ 0 w 3397"/>
              <a:gd name="T1" fmla="*/ 2147483647 h 261"/>
              <a:gd name="T2" fmla="*/ 2147483647 w 3397"/>
              <a:gd name="T3" fmla="*/ 0 h 261"/>
              <a:gd name="T4" fmla="*/ 0 60000 65536"/>
              <a:gd name="T5" fmla="*/ 0 60000 65536"/>
              <a:gd name="T6" fmla="*/ 0 w 3397"/>
              <a:gd name="T7" fmla="*/ 0 h 261"/>
              <a:gd name="T8" fmla="*/ 3397 w 3397"/>
              <a:gd name="T9" fmla="*/ 261 h 26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97" h="261">
                <a:moveTo>
                  <a:pt x="0" y="261"/>
                </a:moveTo>
                <a:lnTo>
                  <a:pt x="339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3" name="Freeform 30"/>
          <p:cNvSpPr>
            <a:spLocks/>
          </p:cNvSpPr>
          <p:nvPr/>
        </p:nvSpPr>
        <p:spPr bwMode="auto">
          <a:xfrm>
            <a:off x="1335088" y="3149600"/>
            <a:ext cx="6124575" cy="246063"/>
          </a:xfrm>
          <a:custGeom>
            <a:avLst/>
            <a:gdLst>
              <a:gd name="T0" fmla="*/ 0 w 3858"/>
              <a:gd name="T1" fmla="*/ 0 h 155"/>
              <a:gd name="T2" fmla="*/ 2147483647 w 3858"/>
              <a:gd name="T3" fmla="*/ 2147483647 h 155"/>
              <a:gd name="T4" fmla="*/ 0 60000 65536"/>
              <a:gd name="T5" fmla="*/ 0 60000 65536"/>
              <a:gd name="T6" fmla="*/ 0 w 3858"/>
              <a:gd name="T7" fmla="*/ 0 h 155"/>
              <a:gd name="T8" fmla="*/ 3858 w 3858"/>
              <a:gd name="T9" fmla="*/ 155 h 15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58" h="155">
                <a:moveTo>
                  <a:pt x="0" y="0"/>
                </a:moveTo>
                <a:lnTo>
                  <a:pt x="3858" y="15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4" name="Freeform 31"/>
          <p:cNvSpPr>
            <a:spLocks/>
          </p:cNvSpPr>
          <p:nvPr/>
        </p:nvSpPr>
        <p:spPr bwMode="auto">
          <a:xfrm>
            <a:off x="1114425" y="2819400"/>
            <a:ext cx="5243513" cy="795338"/>
          </a:xfrm>
          <a:custGeom>
            <a:avLst/>
            <a:gdLst>
              <a:gd name="T0" fmla="*/ 0 w 3303"/>
              <a:gd name="T1" fmla="*/ 0 h 501"/>
              <a:gd name="T2" fmla="*/ 2147483647 w 3303"/>
              <a:gd name="T3" fmla="*/ 2147483647 h 501"/>
              <a:gd name="T4" fmla="*/ 0 60000 65536"/>
              <a:gd name="T5" fmla="*/ 0 60000 65536"/>
              <a:gd name="T6" fmla="*/ 0 w 3303"/>
              <a:gd name="T7" fmla="*/ 0 h 501"/>
              <a:gd name="T8" fmla="*/ 3303 w 330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03" h="501">
                <a:moveTo>
                  <a:pt x="0" y="0"/>
                </a:moveTo>
                <a:lnTo>
                  <a:pt x="3303" y="50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5" name="Freeform 32"/>
          <p:cNvSpPr>
            <a:spLocks/>
          </p:cNvSpPr>
          <p:nvPr/>
        </p:nvSpPr>
        <p:spPr bwMode="auto">
          <a:xfrm>
            <a:off x="1770063" y="2627313"/>
            <a:ext cx="4949825" cy="203200"/>
          </a:xfrm>
          <a:custGeom>
            <a:avLst/>
            <a:gdLst>
              <a:gd name="T0" fmla="*/ 0 w 3118"/>
              <a:gd name="T1" fmla="*/ 2147483647 h 128"/>
              <a:gd name="T2" fmla="*/ 2147483647 w 3118"/>
              <a:gd name="T3" fmla="*/ 0 h 128"/>
              <a:gd name="T4" fmla="*/ 0 60000 65536"/>
              <a:gd name="T5" fmla="*/ 0 60000 65536"/>
              <a:gd name="T6" fmla="*/ 0 w 3118"/>
              <a:gd name="T7" fmla="*/ 0 h 128"/>
              <a:gd name="T8" fmla="*/ 3118 w 3118"/>
              <a:gd name="T9" fmla="*/ 128 h 1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18" h="128">
                <a:moveTo>
                  <a:pt x="0" y="128"/>
                </a:moveTo>
                <a:lnTo>
                  <a:pt x="311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6" name="Freeform 33"/>
          <p:cNvSpPr>
            <a:spLocks/>
          </p:cNvSpPr>
          <p:nvPr/>
        </p:nvSpPr>
        <p:spPr bwMode="auto">
          <a:xfrm>
            <a:off x="1447800" y="2278063"/>
            <a:ext cx="4154488" cy="1285875"/>
          </a:xfrm>
          <a:custGeom>
            <a:avLst/>
            <a:gdLst>
              <a:gd name="T0" fmla="*/ 0 w 2617"/>
              <a:gd name="T1" fmla="*/ 2147483647 h 810"/>
              <a:gd name="T2" fmla="*/ 2147483647 w 2617"/>
              <a:gd name="T3" fmla="*/ 0 h 810"/>
              <a:gd name="T4" fmla="*/ 0 60000 65536"/>
              <a:gd name="T5" fmla="*/ 0 60000 65536"/>
              <a:gd name="T6" fmla="*/ 0 w 2617"/>
              <a:gd name="T7" fmla="*/ 0 h 810"/>
              <a:gd name="T8" fmla="*/ 2617 w 2617"/>
              <a:gd name="T9" fmla="*/ 810 h 8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17" h="810">
                <a:moveTo>
                  <a:pt x="0" y="810"/>
                </a:moveTo>
                <a:lnTo>
                  <a:pt x="26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7" name="Freeform 34"/>
          <p:cNvSpPr>
            <a:spLocks/>
          </p:cNvSpPr>
          <p:nvPr/>
        </p:nvSpPr>
        <p:spPr bwMode="auto">
          <a:xfrm>
            <a:off x="3787775" y="1944688"/>
            <a:ext cx="1436688" cy="1568450"/>
          </a:xfrm>
          <a:custGeom>
            <a:avLst/>
            <a:gdLst>
              <a:gd name="T0" fmla="*/ 0 w 905"/>
              <a:gd name="T1" fmla="*/ 2147483647 h 988"/>
              <a:gd name="T2" fmla="*/ 2147483647 w 905"/>
              <a:gd name="T3" fmla="*/ 0 h 988"/>
              <a:gd name="T4" fmla="*/ 0 60000 65536"/>
              <a:gd name="T5" fmla="*/ 0 60000 65536"/>
              <a:gd name="T6" fmla="*/ 0 w 905"/>
              <a:gd name="T7" fmla="*/ 0 h 988"/>
              <a:gd name="T8" fmla="*/ 905 w 905"/>
              <a:gd name="T9" fmla="*/ 988 h 9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05" h="988">
                <a:moveTo>
                  <a:pt x="0" y="988"/>
                </a:moveTo>
                <a:lnTo>
                  <a:pt x="90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8" name="Freeform 35"/>
          <p:cNvSpPr>
            <a:spLocks/>
          </p:cNvSpPr>
          <p:nvPr/>
        </p:nvSpPr>
        <p:spPr bwMode="auto">
          <a:xfrm>
            <a:off x="990600" y="2481263"/>
            <a:ext cx="6688138" cy="795337"/>
          </a:xfrm>
          <a:custGeom>
            <a:avLst/>
            <a:gdLst>
              <a:gd name="T0" fmla="*/ 0 w 4213"/>
              <a:gd name="T1" fmla="*/ 2147483647 h 501"/>
              <a:gd name="T2" fmla="*/ 2147483647 w 4213"/>
              <a:gd name="T3" fmla="*/ 0 h 501"/>
              <a:gd name="T4" fmla="*/ 0 60000 65536"/>
              <a:gd name="T5" fmla="*/ 0 60000 65536"/>
              <a:gd name="T6" fmla="*/ 0 w 4213"/>
              <a:gd name="T7" fmla="*/ 0 h 501"/>
              <a:gd name="T8" fmla="*/ 4213 w 421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13" h="501">
                <a:moveTo>
                  <a:pt x="0" y="501"/>
                </a:moveTo>
                <a:lnTo>
                  <a:pt x="4213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9" name="Freeform 36"/>
          <p:cNvSpPr>
            <a:spLocks/>
          </p:cNvSpPr>
          <p:nvPr/>
        </p:nvSpPr>
        <p:spPr bwMode="auto">
          <a:xfrm>
            <a:off x="1495425" y="3106738"/>
            <a:ext cx="6081713" cy="474662"/>
          </a:xfrm>
          <a:custGeom>
            <a:avLst/>
            <a:gdLst>
              <a:gd name="T0" fmla="*/ 0 w 3831"/>
              <a:gd name="T1" fmla="*/ 2147483647 h 299"/>
              <a:gd name="T2" fmla="*/ 2147483647 w 3831"/>
              <a:gd name="T3" fmla="*/ 0 h 299"/>
              <a:gd name="T4" fmla="*/ 0 60000 65536"/>
              <a:gd name="T5" fmla="*/ 0 60000 65536"/>
              <a:gd name="T6" fmla="*/ 0 w 3831"/>
              <a:gd name="T7" fmla="*/ 0 h 299"/>
              <a:gd name="T8" fmla="*/ 3831 w 3831"/>
              <a:gd name="T9" fmla="*/ 299 h 29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31" h="299">
                <a:moveTo>
                  <a:pt x="0" y="299"/>
                </a:moveTo>
                <a:lnTo>
                  <a:pt x="3831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0" name="Freeform 37"/>
          <p:cNvSpPr>
            <a:spLocks/>
          </p:cNvSpPr>
          <p:nvPr/>
        </p:nvSpPr>
        <p:spPr bwMode="auto">
          <a:xfrm>
            <a:off x="4354513" y="2903538"/>
            <a:ext cx="3556000" cy="623887"/>
          </a:xfrm>
          <a:custGeom>
            <a:avLst/>
            <a:gdLst>
              <a:gd name="T0" fmla="*/ 0 w 2240"/>
              <a:gd name="T1" fmla="*/ 2147483647 h 393"/>
              <a:gd name="T2" fmla="*/ 2147483647 w 2240"/>
              <a:gd name="T3" fmla="*/ 0 h 393"/>
              <a:gd name="T4" fmla="*/ 0 60000 65536"/>
              <a:gd name="T5" fmla="*/ 0 60000 65536"/>
              <a:gd name="T6" fmla="*/ 0 w 2240"/>
              <a:gd name="T7" fmla="*/ 0 h 393"/>
              <a:gd name="T8" fmla="*/ 2240 w 2240"/>
              <a:gd name="T9" fmla="*/ 393 h 3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40" h="393">
                <a:moveTo>
                  <a:pt x="0" y="393"/>
                </a:moveTo>
                <a:lnTo>
                  <a:pt x="224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1" name="Freeform 38"/>
          <p:cNvSpPr>
            <a:spLocks/>
          </p:cNvSpPr>
          <p:nvPr/>
        </p:nvSpPr>
        <p:spPr bwMode="auto">
          <a:xfrm>
            <a:off x="4224338" y="2540000"/>
            <a:ext cx="3454400" cy="668338"/>
          </a:xfrm>
          <a:custGeom>
            <a:avLst/>
            <a:gdLst>
              <a:gd name="T0" fmla="*/ 0 w 2176"/>
              <a:gd name="T1" fmla="*/ 2147483647 h 421"/>
              <a:gd name="T2" fmla="*/ 2147483647 w 2176"/>
              <a:gd name="T3" fmla="*/ 0 h 421"/>
              <a:gd name="T4" fmla="*/ 0 60000 65536"/>
              <a:gd name="T5" fmla="*/ 0 60000 65536"/>
              <a:gd name="T6" fmla="*/ 0 w 2176"/>
              <a:gd name="T7" fmla="*/ 0 h 421"/>
              <a:gd name="T8" fmla="*/ 2176 w 2176"/>
              <a:gd name="T9" fmla="*/ 421 h 4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76" h="421">
                <a:moveTo>
                  <a:pt x="0" y="421"/>
                </a:moveTo>
                <a:lnTo>
                  <a:pt x="2176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2" name="Freeform 39"/>
          <p:cNvSpPr>
            <a:spLocks/>
          </p:cNvSpPr>
          <p:nvPr/>
        </p:nvSpPr>
        <p:spPr bwMode="auto">
          <a:xfrm>
            <a:off x="2590800" y="2362200"/>
            <a:ext cx="3694113" cy="33338"/>
          </a:xfrm>
          <a:custGeom>
            <a:avLst/>
            <a:gdLst>
              <a:gd name="T0" fmla="*/ 0 w 2327"/>
              <a:gd name="T1" fmla="*/ 0 h 21"/>
              <a:gd name="T2" fmla="*/ 2147483647 w 2327"/>
              <a:gd name="T3" fmla="*/ 2147483647 h 21"/>
              <a:gd name="T4" fmla="*/ 0 60000 65536"/>
              <a:gd name="T5" fmla="*/ 0 60000 65536"/>
              <a:gd name="T6" fmla="*/ 0 w 2327"/>
              <a:gd name="T7" fmla="*/ 0 h 21"/>
              <a:gd name="T8" fmla="*/ 2327 w 2327"/>
              <a:gd name="T9" fmla="*/ 21 h 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27" h="21">
                <a:moveTo>
                  <a:pt x="0" y="0"/>
                </a:moveTo>
                <a:lnTo>
                  <a:pt x="2327" y="2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3" name="Freeform 40"/>
          <p:cNvSpPr>
            <a:spLocks/>
          </p:cNvSpPr>
          <p:nvPr/>
        </p:nvSpPr>
        <p:spPr bwMode="auto">
          <a:xfrm>
            <a:off x="914400" y="2286000"/>
            <a:ext cx="6908800" cy="1095375"/>
          </a:xfrm>
          <a:custGeom>
            <a:avLst/>
            <a:gdLst>
              <a:gd name="T0" fmla="*/ 0 w 4352"/>
              <a:gd name="T1" fmla="*/ 0 h 690"/>
              <a:gd name="T2" fmla="*/ 2147483647 w 4352"/>
              <a:gd name="T3" fmla="*/ 2147483647 h 690"/>
              <a:gd name="T4" fmla="*/ 0 60000 65536"/>
              <a:gd name="T5" fmla="*/ 0 60000 65536"/>
              <a:gd name="T6" fmla="*/ 0 w 4352"/>
              <a:gd name="T7" fmla="*/ 0 h 690"/>
              <a:gd name="T8" fmla="*/ 4352 w 4352"/>
              <a:gd name="T9" fmla="*/ 690 h 69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52" h="690">
                <a:moveTo>
                  <a:pt x="0" y="0"/>
                </a:moveTo>
                <a:lnTo>
                  <a:pt x="4352" y="69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4" name="Freeform 41"/>
          <p:cNvSpPr>
            <a:spLocks/>
          </p:cNvSpPr>
          <p:nvPr/>
        </p:nvSpPr>
        <p:spPr bwMode="auto">
          <a:xfrm>
            <a:off x="2257425" y="2878138"/>
            <a:ext cx="5884863" cy="198437"/>
          </a:xfrm>
          <a:custGeom>
            <a:avLst/>
            <a:gdLst>
              <a:gd name="T0" fmla="*/ 0 w 3707"/>
              <a:gd name="T1" fmla="*/ 0 h 125"/>
              <a:gd name="T2" fmla="*/ 2147483647 w 3707"/>
              <a:gd name="T3" fmla="*/ 2147483647 h 125"/>
              <a:gd name="T4" fmla="*/ 0 60000 65536"/>
              <a:gd name="T5" fmla="*/ 0 60000 65536"/>
              <a:gd name="T6" fmla="*/ 0 w 3707"/>
              <a:gd name="T7" fmla="*/ 0 h 125"/>
              <a:gd name="T8" fmla="*/ 3707 w 3707"/>
              <a:gd name="T9" fmla="*/ 125 h 1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07" h="125">
                <a:moveTo>
                  <a:pt x="0" y="0"/>
                </a:moveTo>
                <a:lnTo>
                  <a:pt x="3707" y="12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5" name="TextBox 37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311971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457200" indent="-457200">
              <a:buFontTx/>
              <a:buChar char="•"/>
            </a:pPr>
            <a:endParaRPr lang="en-US" smtClean="0"/>
          </a:p>
        </p:txBody>
      </p:sp>
      <p:sp>
        <p:nvSpPr>
          <p:cNvPr id="105478" name="Line 7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79" name="Line 8"/>
          <p:cNvSpPr>
            <a:spLocks noChangeShapeType="1"/>
          </p:cNvSpPr>
          <p:nvPr/>
        </p:nvSpPr>
        <p:spPr bwMode="auto">
          <a:xfrm>
            <a:off x="4232275" y="2098675"/>
            <a:ext cx="1816100" cy="142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80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481" name="TextBox 9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20848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838200" lvl="1" indent="-381000"/>
            <a:r>
              <a:rPr lang="en-US" i="1" smtClean="0"/>
              <a:t>Verify </a:t>
            </a:r>
            <a:r>
              <a:rPr lang="en-US" smtClean="0"/>
              <a:t>transformation (search for other matches consistent with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</p:txBody>
      </p:sp>
      <p:sp>
        <p:nvSpPr>
          <p:cNvPr id="106502" name="Line 6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3" name="Freeform 7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5" name="Freeform 9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6" name="Line 10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7" name="Freeform 11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8" name="Freeform 12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9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0" name="Freeform 14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1" name="Line 15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12" name="Freeform 16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3" name="Freeform 17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4" name="Freeform 18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5" name="Freeform 19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6" name="Freeform 20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7" name="Freeform 21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8" name="Freeform 22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9" name="TextBox 23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22269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75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838200" lvl="1" indent="-381000"/>
            <a:r>
              <a:rPr lang="en-US" i="1" smtClean="0"/>
              <a:t>Verify </a:t>
            </a:r>
            <a:r>
              <a:rPr lang="en-US" smtClean="0"/>
              <a:t>transformation (search for other matches consistent with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</p:txBody>
      </p:sp>
      <p:pic>
        <p:nvPicPr>
          <p:cNvPr id="107524" name="Picture 23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963613"/>
            <a:ext cx="5691187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284885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89103" y="168246"/>
            <a:ext cx="6086502" cy="1143000"/>
          </a:xfrm>
        </p:spPr>
        <p:txBody>
          <a:bodyPr/>
          <a:lstStyle/>
          <a:p>
            <a:r>
              <a:rPr lang="en-US" sz="4000" dirty="0" smtClean="0"/>
              <a:t>Applications of local invariant features</a:t>
            </a:r>
            <a:endParaRPr lang="en-US" sz="4000" dirty="0"/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6031" y="1639863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Wide baseline stereo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Motion tracking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Panoramas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Mobile robot navigation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3D reconstruction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Recognition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…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Automatic mosaicing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905000" y="1173162"/>
            <a:ext cx="5257800" cy="4724400"/>
            <a:chOff x="1104" y="528"/>
            <a:chExt cx="3552" cy="3264"/>
          </a:xfrm>
        </p:grpSpPr>
        <p:graphicFrame>
          <p:nvGraphicFramePr>
            <p:cNvPr id="507908" name="Object 4"/>
            <p:cNvGraphicFramePr>
              <a:graphicFrameLocks noChangeAspect="1"/>
            </p:cNvGraphicFramePr>
            <p:nvPr/>
          </p:nvGraphicFramePr>
          <p:xfrm>
            <a:off x="1104" y="528"/>
            <a:ext cx="3552" cy="1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876" name="Bitmap Image" r:id="rId4" imgW="11447619" imgH="4123810" progId="PBrush">
                    <p:embed/>
                  </p:oleObj>
                </mc:Choice>
                <mc:Fallback>
                  <p:oleObj name="Bitmap Image" r:id="rId4" imgW="11447619" imgH="4123810" progId="PBrush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528"/>
                          <a:ext cx="3552" cy="1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07909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04" y="1824"/>
              <a:ext cx="3552" cy="9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07910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04" y="2805"/>
              <a:ext cx="3552" cy="9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507911" name="Rectangle 8"/>
          <p:cNvSpPr>
            <a:spLocks noChangeArrowheads="1"/>
          </p:cNvSpPr>
          <p:nvPr/>
        </p:nvSpPr>
        <p:spPr bwMode="auto">
          <a:xfrm>
            <a:off x="1676400" y="5973762"/>
            <a:ext cx="586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Pct val="65000"/>
              <a:buFont typeface="Wingdings" pitchFamily="2" charset="2"/>
              <a:buNone/>
            </a:pPr>
            <a:r>
              <a:rPr lang="en-US" altLang="ko-KR">
                <a:solidFill>
                  <a:srgbClr val="000000"/>
                </a:solidFill>
                <a:ea typeface="Gulim"/>
                <a:cs typeface="Gulim"/>
                <a:hlinkClick r:id="rId8"/>
              </a:rPr>
              <a:t>http://www.cs.ubc.ca/~mbrown/autostitch/autostitch.html</a:t>
            </a:r>
            <a:endParaRPr lang="en-US" altLang="ko-KR">
              <a:solidFill>
                <a:srgbClr val="000000"/>
              </a:solidFill>
              <a:ea typeface="Gulim"/>
              <a:cs typeface="Guli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Detection: </a:t>
            </a:r>
            <a:r>
              <a:rPr lang="en-US" sz="2400" dirty="0" smtClean="0"/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>
                <a:solidFill>
                  <a:schemeClr val="bg2"/>
                </a:solidFill>
              </a:rPr>
              <a:t>Description</a:t>
            </a:r>
            <a:r>
              <a:rPr lang="en-US" sz="2400" dirty="0" err="1" smtClean="0">
                <a:solidFill>
                  <a:schemeClr val="bg2"/>
                </a:solidFill>
              </a:rPr>
              <a:t>:Extract</a:t>
            </a:r>
            <a:r>
              <a:rPr lang="en-US" sz="2400" dirty="0" smtClean="0">
                <a:solidFill>
                  <a:schemeClr val="bg2"/>
                </a:solidFill>
              </a:rPr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Matching: </a:t>
            </a:r>
            <a:r>
              <a:rPr lang="en-US" sz="2400" dirty="0" smtClean="0">
                <a:solidFill>
                  <a:schemeClr val="bg2"/>
                </a:solidFill>
              </a:rPr>
              <a:t>Determine correspondence between descriptors in two views</a:t>
            </a:r>
          </a:p>
        </p:txBody>
      </p:sp>
      <p:pic>
        <p:nvPicPr>
          <p:cNvPr id="6" name="Picture 4" descr="SIF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066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226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Wide baseline stereo</a:t>
            </a:r>
          </a:p>
        </p:txBody>
      </p:sp>
      <p:pic>
        <p:nvPicPr>
          <p:cNvPr id="503811" name="Picture 3" descr="wide_baseline_stere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650" y="1401762"/>
            <a:ext cx="864870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3812" name="Text Box 4"/>
          <p:cNvSpPr txBox="1">
            <a:spLocks noChangeArrowheads="1"/>
          </p:cNvSpPr>
          <p:nvPr/>
        </p:nvSpPr>
        <p:spPr bwMode="auto">
          <a:xfrm>
            <a:off x="3851275" y="6162675"/>
            <a:ext cx="525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[Image from T. Tuytelaars ECCV 2006 tutorial]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9525"/>
            <a:ext cx="8229600" cy="1143000"/>
          </a:xfrm>
        </p:spPr>
        <p:txBody>
          <a:bodyPr/>
          <a:lstStyle/>
          <a:p>
            <a:r>
              <a:rPr lang="en-US" sz="3200" dirty="0"/>
              <a:t>Recognition of specific objects, scenes</a:t>
            </a:r>
          </a:p>
        </p:txBody>
      </p:sp>
      <p:pic>
        <p:nvPicPr>
          <p:cNvPr id="509955" name="Picture 3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r="47762" b="16623"/>
          <a:stretch>
            <a:fillRect/>
          </a:stretch>
        </p:blipFill>
        <p:spPr bwMode="auto">
          <a:xfrm>
            <a:off x="1008063" y="3225800"/>
            <a:ext cx="3344862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56" name="Text Box 4"/>
          <p:cNvSpPr txBox="1">
            <a:spLocks noChangeArrowheads="1"/>
          </p:cNvSpPr>
          <p:nvPr/>
        </p:nvSpPr>
        <p:spPr bwMode="auto">
          <a:xfrm>
            <a:off x="1403350" y="610552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Rothganger et al. 2003</a:t>
            </a:r>
          </a:p>
        </p:txBody>
      </p:sp>
      <p:sp>
        <p:nvSpPr>
          <p:cNvPr id="509957" name="Text Box 5"/>
          <p:cNvSpPr txBox="1">
            <a:spLocks noChangeArrowheads="1"/>
          </p:cNvSpPr>
          <p:nvPr/>
        </p:nvSpPr>
        <p:spPr bwMode="auto">
          <a:xfrm>
            <a:off x="5105400" y="6091237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Lowe 2002</a:t>
            </a:r>
          </a:p>
        </p:txBody>
      </p:sp>
      <p:pic>
        <p:nvPicPr>
          <p:cNvPr id="509958" name="Picture 6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l="52238" b="16623"/>
          <a:stretch>
            <a:fillRect/>
          </a:stretch>
        </p:blipFill>
        <p:spPr bwMode="auto">
          <a:xfrm>
            <a:off x="5308600" y="3689350"/>
            <a:ext cx="2503488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59" name="Picture 7" descr="schmid_di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092200"/>
            <a:ext cx="4537075" cy="149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9960" name="Rectangle 8"/>
          <p:cNvSpPr>
            <a:spLocks noChangeArrowheads="1"/>
          </p:cNvSpPr>
          <p:nvPr/>
        </p:nvSpPr>
        <p:spPr bwMode="auto">
          <a:xfrm>
            <a:off x="2519363" y="3144837"/>
            <a:ext cx="2006600" cy="865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1" name="Rectangle 9"/>
          <p:cNvSpPr>
            <a:spLocks noChangeArrowheads="1"/>
          </p:cNvSpPr>
          <p:nvPr/>
        </p:nvSpPr>
        <p:spPr bwMode="auto">
          <a:xfrm rot="5400000">
            <a:off x="76200" y="5257800"/>
            <a:ext cx="21336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2" name="Text Box 10"/>
          <p:cNvSpPr txBox="1">
            <a:spLocks noChangeArrowheads="1"/>
          </p:cNvSpPr>
          <p:nvPr/>
        </p:nvSpPr>
        <p:spPr bwMode="auto">
          <a:xfrm>
            <a:off x="1044575" y="2584450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Schmid and Mohr 1997</a:t>
            </a:r>
          </a:p>
        </p:txBody>
      </p:sp>
      <p:pic>
        <p:nvPicPr>
          <p:cNvPr id="509963" name="Picture 11" descr="groundho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7063" y="1220787"/>
            <a:ext cx="1627187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64" name="Picture 12" descr="groundhog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9863" y="1200150"/>
            <a:ext cx="1655762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65" name="Text Box 13"/>
          <p:cNvSpPr txBox="1">
            <a:spLocks noChangeArrowheads="1"/>
          </p:cNvSpPr>
          <p:nvPr/>
        </p:nvSpPr>
        <p:spPr bwMode="auto">
          <a:xfrm>
            <a:off x="5448300" y="256857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Sivic and Zisserman, 2003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/>
          <a:lstStyle/>
          <a:p>
            <a:r>
              <a:rPr lang="en-US" sz="2800" dirty="0" smtClean="0"/>
              <a:t>Interest point detection</a:t>
            </a:r>
          </a:p>
          <a:p>
            <a:pPr lvl="1"/>
            <a:r>
              <a:rPr lang="en-US" sz="2400" dirty="0" smtClean="0"/>
              <a:t>Harris corner detector</a:t>
            </a:r>
          </a:p>
          <a:p>
            <a:pPr lvl="1"/>
            <a:r>
              <a:rPr lang="en-US" sz="2400" dirty="0" err="1" smtClean="0"/>
              <a:t>Laplacian</a:t>
            </a:r>
            <a:r>
              <a:rPr lang="en-US" sz="2400" dirty="0" smtClean="0"/>
              <a:t> of Gaussian, automatic scale selection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Invariant descriptors</a:t>
            </a:r>
          </a:p>
          <a:p>
            <a:pPr lvl="1"/>
            <a:r>
              <a:rPr lang="en-US" sz="2400" dirty="0" smtClean="0"/>
              <a:t>Rotation according to dominant gradient direction</a:t>
            </a:r>
          </a:p>
          <a:p>
            <a:pPr lvl="1"/>
            <a:r>
              <a:rPr lang="en-US" sz="2400" dirty="0" smtClean="0"/>
              <a:t>Histograms for robustness to small shifts and translations (SIFT descriptor)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/>
          <p:cNvGraphicFramePr>
            <a:graphicFrameLocks noChangeAspect="1"/>
          </p:cNvGraphicFramePr>
          <p:nvPr/>
        </p:nvGraphicFramePr>
        <p:xfrm>
          <a:off x="1071563" y="1022350"/>
          <a:ext cx="5556250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4" name="Equation" r:id="rId4" imgW="1790700" imgH="482600" progId="Equation.3">
                  <p:embed/>
                </p:oleObj>
              </mc:Choice>
              <mc:Fallback>
                <p:oleObj name="Equation" r:id="rId4" imgW="1790700" imgH="482600" progId="Equation.3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63" y="1022350"/>
                        <a:ext cx="5556250" cy="149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/>
        </p:nvGraphicFramePr>
        <p:xfrm>
          <a:off x="2687667" y="5362583"/>
          <a:ext cx="1428750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5" name="Equation" r:id="rId6" imgW="571252" imgH="393529" progId="Equation.3">
                  <p:embed/>
                </p:oleObj>
              </mc:Choice>
              <mc:Fallback>
                <p:oleObj name="Equation" r:id="rId6" imgW="571252" imgH="393529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7667" y="5362583"/>
                        <a:ext cx="1428750" cy="984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0" descr="hessian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9142" y="3990983"/>
            <a:ext cx="1655763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7" descr="hessian"/>
          <p:cNvPicPr>
            <a:picLocks noChangeAspect="1" noChangeArrowheads="1"/>
          </p:cNvPicPr>
          <p:nvPr/>
        </p:nvPicPr>
        <p:blipFill>
          <a:blip r:embed="rId9" cstate="print"/>
          <a:srcRect l="7629" t="9563" r="47212" b="45161"/>
          <a:stretch>
            <a:fillRect/>
          </a:stretch>
        </p:blipFill>
        <p:spPr bwMode="auto">
          <a:xfrm>
            <a:off x="2606705" y="4013208"/>
            <a:ext cx="16192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8" descr="hessian"/>
          <p:cNvPicPr>
            <a:picLocks noChangeAspect="1" noChangeArrowheads="1"/>
          </p:cNvPicPr>
          <p:nvPr/>
        </p:nvPicPr>
        <p:blipFill>
          <a:blip r:embed="rId9" cstate="print"/>
          <a:srcRect l="6955" t="54877" r="45802"/>
          <a:stretch>
            <a:fillRect/>
          </a:stretch>
        </p:blipFill>
        <p:spPr bwMode="auto">
          <a:xfrm>
            <a:off x="6762780" y="4013208"/>
            <a:ext cx="170021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9" descr="hessian"/>
          <p:cNvPicPr>
            <a:picLocks noChangeAspect="1" noChangeArrowheads="1"/>
          </p:cNvPicPr>
          <p:nvPr/>
        </p:nvPicPr>
        <p:blipFill>
          <a:blip r:embed="rId9" cstate="print"/>
          <a:srcRect l="53523" t="54877"/>
          <a:stretch>
            <a:fillRect/>
          </a:stretch>
        </p:blipFill>
        <p:spPr bwMode="auto">
          <a:xfrm>
            <a:off x="4668867" y="4013208"/>
            <a:ext cx="16732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11078" name="Object 6"/>
          <p:cNvGraphicFramePr>
            <a:graphicFrameLocks noChangeAspect="1"/>
          </p:cNvGraphicFramePr>
          <p:nvPr/>
        </p:nvGraphicFramePr>
        <p:xfrm>
          <a:off x="4745067" y="5362583"/>
          <a:ext cx="1460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6" name="Equation" r:id="rId10" imgW="583947" imgH="418918" progId="Equation.3">
                  <p:embed/>
                </p:oleObj>
              </mc:Choice>
              <mc:Fallback>
                <p:oleObj name="Equation" r:id="rId10" imgW="583947" imgH="418918" progId="Equation.3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5067" y="5362583"/>
                        <a:ext cx="1460500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1079" name="Object 7"/>
          <p:cNvGraphicFramePr>
            <a:graphicFrameLocks noChangeAspect="1"/>
          </p:cNvGraphicFramePr>
          <p:nvPr/>
        </p:nvGraphicFramePr>
        <p:xfrm>
          <a:off x="6497667" y="5362583"/>
          <a:ext cx="2222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7" name="Equation" r:id="rId12" imgW="889000" imgH="419100" progId="Equation.3">
                  <p:embed/>
                </p:oleObj>
              </mc:Choice>
              <mc:Fallback>
                <p:oleObj name="Equation" r:id="rId12" imgW="889000" imgH="419100" progId="Equation.3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7667" y="5362583"/>
                        <a:ext cx="2222500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0" dirty="0" smtClean="0">
                <a:solidFill>
                  <a:srgbClr val="000000"/>
                </a:solidFill>
              </a:rPr>
              <a:t>Recall: </a:t>
            </a:r>
            <a:r>
              <a:rPr lang="en-US" sz="3000" kern="0" dirty="0" smtClean="0">
                <a:solidFill>
                  <a:srgbClr val="000000"/>
                </a:solidFill>
              </a:rPr>
              <a:t>Corners as distinctive interest points</a:t>
            </a:r>
            <a:endParaRPr lang="ru-RU" sz="3000" kern="0" dirty="0">
              <a:solidFill>
                <a:srgbClr val="000000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957213" y="2771766"/>
            <a:ext cx="781378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 x 2 matrix of image derivatives (averaged in neighborhood of a point)</a:t>
            </a:r>
            <a:r>
              <a:rPr lang="en-US" sz="28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.</a:t>
            </a:r>
            <a:endParaRPr lang="en-US" sz="2800" dirty="0" smtClean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8596" y="5619780"/>
            <a:ext cx="149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Notation: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35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379" name="Text Box 3"/>
          <p:cNvSpPr txBox="1">
            <a:spLocks noChangeArrowheads="1"/>
          </p:cNvSpPr>
          <p:nvPr/>
        </p:nvSpPr>
        <p:spPr bwMode="auto">
          <a:xfrm>
            <a:off x="609600" y="1233488"/>
            <a:ext cx="7391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Since </a:t>
            </a:r>
            <a:r>
              <a:rPr lang="en-US" sz="2800" i="1" dirty="0" smtClean="0">
                <a:solidFill>
                  <a:srgbClr val="000000"/>
                </a:solidFill>
                <a:cs typeface="Arial" pitchFamily="34" charset="0"/>
              </a:rPr>
              <a:t>M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is symmetric, we have</a:t>
            </a:r>
          </a:p>
        </p:txBody>
      </p:sp>
      <p:graphicFrame>
        <p:nvGraphicFramePr>
          <p:cNvPr id="869380" name="Object 4"/>
          <p:cNvGraphicFramePr>
            <a:graphicFrameLocks noChangeAspect="1"/>
          </p:cNvGraphicFramePr>
          <p:nvPr/>
        </p:nvGraphicFramePr>
        <p:xfrm>
          <a:off x="5761038" y="974725"/>
          <a:ext cx="2987675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4" name="Equation" r:id="rId4" imgW="1244600" imgH="482600" progId="Equation.3">
                  <p:embed/>
                </p:oleObj>
              </mc:Choice>
              <mc:Fallback>
                <p:oleObj name="Equation" r:id="rId4" imgW="1244600" imgH="4826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1038" y="974725"/>
                        <a:ext cx="2987675" cy="1158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9395" name="Object 19"/>
          <p:cNvGraphicFramePr>
            <a:graphicFrameLocks noChangeAspect="1"/>
          </p:cNvGraphicFramePr>
          <p:nvPr/>
        </p:nvGraphicFramePr>
        <p:xfrm>
          <a:off x="5730875" y="2438400"/>
          <a:ext cx="1585913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5" name="Equation" r:id="rId6" imgW="660400" imgH="228600" progId="Equation.3">
                  <p:embed/>
                </p:oleObj>
              </mc:Choice>
              <mc:Fallback>
                <p:oleObj name="Equation" r:id="rId6" imgW="660400" imgH="2286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0875" y="2438400"/>
                        <a:ext cx="1585913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" name="Group 35"/>
          <p:cNvGrpSpPr/>
          <p:nvPr/>
        </p:nvGrpSpPr>
        <p:grpSpPr>
          <a:xfrm>
            <a:off x="1733538" y="1905000"/>
            <a:ext cx="1981200" cy="1981200"/>
            <a:chOff x="3105138" y="3303599"/>
            <a:chExt cx="1981200" cy="1981200"/>
          </a:xfrm>
        </p:grpSpPr>
        <p:pic>
          <p:nvPicPr>
            <p:cNvPr id="24" name="Picture 10" descr="corner"/>
            <p:cNvPicPr>
              <a:picLocks noChangeAspect="1" noChangeArrowheads="1"/>
            </p:cNvPicPr>
            <p:nvPr/>
          </p:nvPicPr>
          <p:blipFill>
            <a:blip r:embed="rId8" cstate="print"/>
            <a:srcRect t="-13333" b="26667"/>
            <a:stretch>
              <a:fillRect/>
            </a:stretch>
          </p:blipFill>
          <p:spPr bwMode="auto">
            <a:xfrm rot="1721913">
              <a:off x="3105138" y="3303599"/>
              <a:ext cx="1981200" cy="19812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grpSp>
          <p:nvGrpSpPr>
            <p:cNvPr id="25" name="Group 6"/>
            <p:cNvGrpSpPr>
              <a:grpSpLocks/>
            </p:cNvGrpSpPr>
            <p:nvPr/>
          </p:nvGrpSpPr>
          <p:grpSpPr bwMode="auto">
            <a:xfrm rot="1721913">
              <a:off x="3418663" y="3758798"/>
              <a:ext cx="1501775" cy="1504950"/>
              <a:chOff x="2510" y="1968"/>
              <a:chExt cx="946" cy="948"/>
            </a:xfrm>
          </p:grpSpPr>
          <p:sp>
            <p:nvSpPr>
              <p:cNvPr id="26" name="Line 7"/>
              <p:cNvSpPr>
                <a:spLocks noChangeShapeType="1"/>
              </p:cNvSpPr>
              <p:nvPr/>
            </p:nvSpPr>
            <p:spPr bwMode="auto">
              <a:xfrm flipH="1">
                <a:off x="2510" y="2340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Line 8"/>
              <p:cNvSpPr>
                <a:spLocks noChangeShapeType="1"/>
              </p:cNvSpPr>
              <p:nvPr/>
            </p:nvSpPr>
            <p:spPr bwMode="auto">
              <a:xfrm flipH="1">
                <a:off x="2510" y="2532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Line 9"/>
              <p:cNvSpPr>
                <a:spLocks noChangeShapeType="1"/>
              </p:cNvSpPr>
              <p:nvPr/>
            </p:nvSpPr>
            <p:spPr bwMode="auto">
              <a:xfrm flipH="1">
                <a:off x="2510" y="2724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Line 10"/>
              <p:cNvSpPr>
                <a:spLocks noChangeShapeType="1"/>
              </p:cNvSpPr>
              <p:nvPr/>
            </p:nvSpPr>
            <p:spPr bwMode="auto">
              <a:xfrm flipH="1">
                <a:off x="2510" y="2916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Line 11"/>
              <p:cNvSpPr>
                <a:spLocks noChangeShapeType="1"/>
              </p:cNvSpPr>
              <p:nvPr/>
            </p:nvSpPr>
            <p:spPr bwMode="auto">
              <a:xfrm rot="5400000" flipH="1">
                <a:off x="2688" y="2160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Line 12"/>
              <p:cNvSpPr>
                <a:spLocks noChangeShapeType="1"/>
              </p:cNvSpPr>
              <p:nvPr/>
            </p:nvSpPr>
            <p:spPr bwMode="auto">
              <a:xfrm rot="5400000" flipH="1">
                <a:off x="2880" y="2160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rot="5400000" flipH="1">
                <a:off x="3072" y="2160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 rot="5400000" flipH="1">
                <a:off x="3264" y="2160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7" name="TextBox 36"/>
          <p:cNvSpPr txBox="1"/>
          <p:nvPr/>
        </p:nvSpPr>
        <p:spPr>
          <a:xfrm>
            <a:off x="685800" y="4800600"/>
            <a:ext cx="792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The </a:t>
            </a:r>
            <a:r>
              <a:rPr lang="en-US" sz="2800" i="1" dirty="0" err="1" smtClean="0">
                <a:solidFill>
                  <a:srgbClr val="000000"/>
                </a:solidFill>
              </a:rPr>
              <a:t>eigenvalues</a:t>
            </a:r>
            <a:r>
              <a:rPr lang="en-US" sz="2800" dirty="0" smtClean="0">
                <a:solidFill>
                  <a:srgbClr val="000000"/>
                </a:solidFill>
              </a:rPr>
              <a:t> of </a:t>
            </a:r>
            <a:r>
              <a:rPr lang="en-US" sz="2800" i="1" dirty="0" smtClean="0">
                <a:solidFill>
                  <a:srgbClr val="000000"/>
                </a:solidFill>
              </a:rPr>
              <a:t>M </a:t>
            </a:r>
            <a:r>
              <a:rPr lang="en-US" sz="2800" dirty="0" smtClean="0">
                <a:solidFill>
                  <a:srgbClr val="000000"/>
                </a:solidFill>
              </a:rPr>
              <a:t>reveal the amount of intensity change in the two principal orthogonal gradient directions in the window.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0" dirty="0" smtClean="0">
                <a:solidFill>
                  <a:srgbClr val="000000"/>
                </a:solidFill>
              </a:rPr>
              <a:t>Recall: </a:t>
            </a:r>
            <a:r>
              <a:rPr lang="en-US" sz="3000" kern="0" dirty="0" smtClean="0">
                <a:solidFill>
                  <a:srgbClr val="000000"/>
                </a:solidFill>
              </a:rPr>
              <a:t>Corners as distinctive interest points</a:t>
            </a:r>
            <a:endParaRPr lang="ru-RU" sz="30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6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>
            <a:grpSpLocks/>
          </p:cNvGrpSpPr>
          <p:nvPr/>
        </p:nvGrpSpPr>
        <p:grpSpPr bwMode="auto">
          <a:xfrm>
            <a:off x="6553200" y="1295400"/>
            <a:ext cx="2362200" cy="2779713"/>
            <a:chOff x="480" y="1824"/>
            <a:chExt cx="1488" cy="1751"/>
          </a:xfrm>
        </p:grpSpPr>
        <p:pic>
          <p:nvPicPr>
            <p:cNvPr id="18" name="Picture 18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“flat”</a:t>
              </a:r>
              <a:r>
                <a:rPr lang="en-US" sz="2400" dirty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 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region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6705600" y="4038600"/>
            <a:ext cx="2743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are small;</a:t>
            </a:r>
            <a:b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</a:b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57200" y="1295400"/>
            <a:ext cx="2438400" cy="2779713"/>
            <a:chOff x="2160" y="1824"/>
            <a:chExt cx="1536" cy="1751"/>
          </a:xfrm>
        </p:grpSpPr>
        <p:pic>
          <p:nvPicPr>
            <p:cNvPr id="5" name="Picture 5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“edge</a:t>
              </a:r>
              <a:r>
                <a:rPr lang="en-US" sz="2400" dirty="0" smtClean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”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1752600" y="1447800"/>
            <a:ext cx="685800" cy="685800"/>
          </a:xfrm>
          <a:prstGeom prst="rect">
            <a:avLst/>
          </a:prstGeom>
          <a:solidFill>
            <a:srgbClr val="FFCC99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762000" y="4018260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762000" y="4491335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3505200" y="1295400"/>
            <a:ext cx="2667000" cy="2779713"/>
            <a:chOff x="3792" y="1824"/>
            <a:chExt cx="1680" cy="1751"/>
          </a:xfrm>
        </p:grpSpPr>
        <p:pic>
          <p:nvPicPr>
            <p:cNvPr id="10" name="Picture 10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“corner</a:t>
              </a:r>
              <a:r>
                <a:rPr lang="en-US" sz="2400" dirty="0" smtClean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”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3276600" y="4045803"/>
            <a:ext cx="3581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are large,</a:t>
            </a:r>
            <a:b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</a:b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 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~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;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09600" y="5486400"/>
            <a:ext cx="5498656" cy="1019822"/>
            <a:chOff x="609600" y="5486400"/>
            <a:chExt cx="5498656" cy="1019822"/>
          </a:xfrm>
        </p:grpSpPr>
        <p:pic>
          <p:nvPicPr>
            <p:cNvPr id="31" name="Picture 8" descr="txp_fi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5200" y="5486400"/>
              <a:ext cx="2603056" cy="1019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609600" y="5638800"/>
              <a:ext cx="2743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One way to score the </a:t>
              </a:r>
              <a:r>
                <a:rPr lang="en-US" sz="2400" dirty="0" err="1" smtClean="0"/>
                <a:t>cornerness</a:t>
              </a:r>
              <a:r>
                <a:rPr lang="en-US" sz="2400" dirty="0" smtClean="0"/>
                <a:t>:</a:t>
              </a:r>
              <a:endParaRPr lang="en-US" sz="2400" dirty="0"/>
            </a:p>
          </p:txBody>
        </p:sp>
      </p:grp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0" dirty="0" smtClean="0">
                <a:solidFill>
                  <a:srgbClr val="000000"/>
                </a:solidFill>
              </a:rPr>
              <a:t>Recall: </a:t>
            </a:r>
            <a:r>
              <a:rPr lang="en-US" sz="3000" kern="0" dirty="0" smtClean="0">
                <a:solidFill>
                  <a:srgbClr val="000000"/>
                </a:solidFill>
              </a:rPr>
              <a:t>Corners as distinctive interest points</a:t>
            </a:r>
            <a:endParaRPr lang="ru-RU" sz="30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9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 = \frac{\lambda_1 \lambda_2}{\lambda_1 + \lambda_2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774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Dads Tie">
  <a:themeElements>
    <a:clrScheme name="Dads Tie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Dads Ti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ads Tie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ds Tie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1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9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2994</TotalTime>
  <Words>1399</Words>
  <Application>Microsoft Office PowerPoint</Application>
  <PresentationFormat>On-screen Show (4:3)</PresentationFormat>
  <Paragraphs>365</Paragraphs>
  <Slides>62</Slides>
  <Notes>48</Notes>
  <HiddenSlides>0</HiddenSlides>
  <MMClips>0</MMClips>
  <ScaleCrop>false</ScaleCrop>
  <HeadingPairs>
    <vt:vector size="6" baseType="variant">
      <vt:variant>
        <vt:lpstr>Theme</vt:lpstr>
      </vt:variant>
      <vt:variant>
        <vt:i4>22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62</vt:i4>
      </vt:variant>
    </vt:vector>
  </HeadingPairs>
  <TitlesOfParts>
    <vt:vector size="87" baseType="lpstr">
      <vt:lpstr>Office Theme</vt:lpstr>
      <vt:lpstr>2_Blank Presentation</vt:lpstr>
      <vt:lpstr>Custom Design</vt:lpstr>
      <vt:lpstr>3_Default Design</vt:lpstr>
      <vt:lpstr>5_Default Design</vt:lpstr>
      <vt:lpstr>6_Default Design</vt:lpstr>
      <vt:lpstr>3_Blank Presentation</vt:lpstr>
      <vt:lpstr>4_Blank Presentation</vt:lpstr>
      <vt:lpstr>8_Blank Presentation</vt:lpstr>
      <vt:lpstr>12_Blank Presentation</vt:lpstr>
      <vt:lpstr>7_Default Design</vt:lpstr>
      <vt:lpstr>9_Default Design</vt:lpstr>
      <vt:lpstr>2_Office Theme</vt:lpstr>
      <vt:lpstr>10_Default Design</vt:lpstr>
      <vt:lpstr>5_Office Theme</vt:lpstr>
      <vt:lpstr>Dads Tie</vt:lpstr>
      <vt:lpstr>1_Office Theme</vt:lpstr>
      <vt:lpstr>11_Default Design</vt:lpstr>
      <vt:lpstr>Blank Presentation</vt:lpstr>
      <vt:lpstr>9_Blank Presentation</vt:lpstr>
      <vt:lpstr>5_Blank Presentation</vt:lpstr>
      <vt:lpstr>6_Office Theme</vt:lpstr>
      <vt:lpstr>Equation</vt:lpstr>
      <vt:lpstr>Photo Editor Photo</vt:lpstr>
      <vt:lpstr>Bitmap Image</vt:lpstr>
      <vt:lpstr>TP12 - Local features: detection and description  </vt:lpstr>
      <vt:lpstr>Today</vt:lpstr>
      <vt:lpstr>Local features: main components</vt:lpstr>
      <vt:lpstr>Goal: interest operator repeatability</vt:lpstr>
      <vt:lpstr>PowerPoint Presentation</vt:lpstr>
      <vt:lpstr>Local features: main components</vt:lpstr>
      <vt:lpstr>PowerPoint Presentation</vt:lpstr>
      <vt:lpstr>PowerPoint Presentation</vt:lpstr>
      <vt:lpstr>PowerPoint Presentation</vt:lpstr>
      <vt:lpstr>Harris corner detector</vt:lpstr>
      <vt:lpstr>Harris Detector: Steps</vt:lpstr>
      <vt:lpstr>Harris Detector: Steps</vt:lpstr>
      <vt:lpstr>Harris Detector: Steps</vt:lpstr>
      <vt:lpstr>Harris Detector: Steps</vt:lpstr>
      <vt:lpstr>Harris Detector: Steps</vt:lpstr>
      <vt:lpstr>Properties of the Harris corner detector</vt:lpstr>
      <vt:lpstr>Properties of the Harris corner detector</vt:lpstr>
      <vt:lpstr>Scale invariant interest points</vt:lpstr>
      <vt:lpstr>Automatic scale selection</vt:lpstr>
      <vt:lpstr>PowerPoint Presentation</vt:lpstr>
      <vt:lpstr>Recall: Edge detection</vt:lpstr>
      <vt:lpstr>PowerPoint Presentation</vt:lpstr>
      <vt:lpstr>From edges to blobs</vt:lpstr>
      <vt:lpstr>Blob detection in 2D</vt:lpstr>
      <vt:lpstr>Blob detection in 2D: scale selection</vt:lpstr>
      <vt:lpstr>Blob detection in 2D</vt:lpstr>
      <vt:lpstr>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Scale invariant interest points</vt:lpstr>
      <vt:lpstr>Scale-space blob detector: Example</vt:lpstr>
      <vt:lpstr>Technical detail</vt:lpstr>
      <vt:lpstr>Local features: main components</vt:lpstr>
      <vt:lpstr>Geometric transformations</vt:lpstr>
      <vt:lpstr>Photometric transformations</vt:lpstr>
      <vt:lpstr>Raw patches as local descriptors</vt:lpstr>
      <vt:lpstr>SIFT descriptor [Lowe 2004] </vt:lpstr>
      <vt:lpstr>Making descriptor rotation invariant</vt:lpstr>
      <vt:lpstr>SIFT descriptor [Lowe 2004] </vt:lpstr>
      <vt:lpstr>Example</vt:lpstr>
      <vt:lpstr>Example</vt:lpstr>
      <vt:lpstr>SIFT properties</vt:lpstr>
      <vt:lpstr>Local features: main components</vt:lpstr>
      <vt:lpstr>Matching local features</vt:lpstr>
      <vt:lpstr>Matching local features</vt:lpstr>
      <vt:lpstr>Ambiguous matches</vt:lpstr>
      <vt:lpstr>Matching SIFT Descriptors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Applications of local invariant features</vt:lpstr>
      <vt:lpstr>Automatic mosaicing</vt:lpstr>
      <vt:lpstr>Wide baseline stereo</vt:lpstr>
      <vt:lpstr>Recognition of specific objects, scenes</vt:lpstr>
      <vt:lpstr>Summary</vt:lpstr>
    </vt:vector>
  </TitlesOfParts>
  <Company>UT-Austin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Kristen Grauman</dc:creator>
  <cp:lastModifiedBy>mcoimbra</cp:lastModifiedBy>
  <cp:revision>55</cp:revision>
  <dcterms:created xsi:type="dcterms:W3CDTF">2011-02-22T03:49:47Z</dcterms:created>
  <dcterms:modified xsi:type="dcterms:W3CDTF">2015-10-21T14:09:56Z</dcterms:modified>
</cp:coreProperties>
</file>