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5" r:id="rId6"/>
    <p:sldMasterId id="2147483757" r:id="rId7"/>
    <p:sldMasterId id="2147483771" r:id="rId8"/>
    <p:sldMasterId id="2147483783" r:id="rId9"/>
    <p:sldMasterId id="2147483795" r:id="rId10"/>
    <p:sldMasterId id="2147483807" r:id="rId11"/>
    <p:sldMasterId id="2147483856" r:id="rId12"/>
  </p:sldMasterIdLst>
  <p:notesMasterIdLst>
    <p:notesMasterId r:id="rId56"/>
  </p:notesMasterIdLst>
  <p:handoutMasterIdLst>
    <p:handoutMasterId r:id="rId57"/>
  </p:handoutMasterIdLst>
  <p:sldIdLst>
    <p:sldId id="256" r:id="rId13"/>
    <p:sldId id="259" r:id="rId14"/>
    <p:sldId id="260" r:id="rId15"/>
    <p:sldId id="261" r:id="rId16"/>
    <p:sldId id="271" r:id="rId17"/>
    <p:sldId id="366" r:id="rId18"/>
    <p:sldId id="270" r:id="rId19"/>
    <p:sldId id="272" r:id="rId20"/>
    <p:sldId id="273" r:id="rId21"/>
    <p:sldId id="274" r:id="rId22"/>
    <p:sldId id="275" r:id="rId23"/>
    <p:sldId id="276" r:id="rId24"/>
    <p:sldId id="277" r:id="rId25"/>
    <p:sldId id="278" r:id="rId26"/>
    <p:sldId id="279" r:id="rId27"/>
    <p:sldId id="280" r:id="rId28"/>
    <p:sldId id="367" r:id="rId29"/>
    <p:sldId id="283" r:id="rId30"/>
    <p:sldId id="284" r:id="rId31"/>
    <p:sldId id="285" r:id="rId32"/>
    <p:sldId id="304" r:id="rId33"/>
    <p:sldId id="287" r:id="rId34"/>
    <p:sldId id="288" r:id="rId35"/>
    <p:sldId id="289" r:id="rId36"/>
    <p:sldId id="290" r:id="rId37"/>
    <p:sldId id="292" r:id="rId38"/>
    <p:sldId id="293" r:id="rId39"/>
    <p:sldId id="294" r:id="rId40"/>
    <p:sldId id="295" r:id="rId41"/>
    <p:sldId id="296" r:id="rId42"/>
    <p:sldId id="297" r:id="rId43"/>
    <p:sldId id="298" r:id="rId44"/>
    <p:sldId id="357"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5" autoAdjust="0"/>
  </p:normalViewPr>
  <p:slideViewPr>
    <p:cSldViewPr>
      <p:cViewPr varScale="1">
        <p:scale>
          <a:sx n="56" d="100"/>
          <a:sy n="56" d="100"/>
        </p:scale>
        <p:origin x="-1764" y="-10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4D19F4-5B01-45EC-89A3-0A1B15992834}" type="datetimeFigureOut">
              <a:rPr lang="en-US" smtClean="0"/>
              <a:t>10/21/2015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7E303-30E8-497A-A68A-13DD722AE90E}" type="slidenum">
              <a:rPr lang="en-US" smtClean="0"/>
              <a:t>‹#›</a:t>
            </a:fld>
            <a:endParaRPr lang="en-US"/>
          </a:p>
        </p:txBody>
      </p:sp>
    </p:spTree>
    <p:extLst>
      <p:ext uri="{BB962C8B-B14F-4D97-AF65-F5344CB8AC3E}">
        <p14:creationId xmlns:p14="http://schemas.microsoft.com/office/powerpoint/2010/main" val="1574128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1D3A7-4E22-47EA-A66D-DE445A0F5989}"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5177-1066-4495-A76E-A324FFFC813F}" type="slidenum">
              <a:rPr lang="en-US" smtClean="0"/>
              <a:t>‹#›</a:t>
            </a:fld>
            <a:endParaRPr lang="en-US"/>
          </a:p>
        </p:txBody>
      </p:sp>
    </p:spTree>
    <p:extLst>
      <p:ext uri="{BB962C8B-B14F-4D97-AF65-F5344CB8AC3E}">
        <p14:creationId xmlns:p14="http://schemas.microsoft.com/office/powerpoint/2010/main" val="27321703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2BE7E-636D-4EB2-85E0-CC46BC961AB3}" type="slidenum">
              <a:rPr lang="en-US">
                <a:solidFill>
                  <a:srgbClr val="000000"/>
                </a:solidFill>
              </a:rPr>
              <a:pPr/>
              <a:t>2</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15CE08-8067-42D2-A1DE-BBC742948869}" type="slidenum">
              <a:rPr lang="en-US">
                <a:solidFill>
                  <a:srgbClr val="000000"/>
                </a:solidFill>
              </a:rPr>
              <a:pPr/>
              <a:t>20</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91956D-8353-4B01-BDE7-DC7754519820}" type="slidenum">
              <a:rPr lang="en-US">
                <a:solidFill>
                  <a:prstClr val="black"/>
                </a:solidFill>
              </a:rPr>
              <a:pPr/>
              <a:t>23</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047239-B7C5-4465-BD77-A2353C9106D6}" type="slidenum">
              <a:rPr lang="en-US">
                <a:solidFill>
                  <a:srgbClr val="000000"/>
                </a:solidFill>
              </a:rPr>
              <a:pPr/>
              <a:t>25</a:t>
            </a:fld>
            <a:endParaRPr lang="en-US">
              <a:solidFill>
                <a:srgbClr val="000000"/>
              </a:solidFill>
            </a:endParaRPr>
          </a:p>
        </p:txBody>
      </p:sp>
      <p:sp>
        <p:nvSpPr>
          <p:cNvPr id="141315" name="Rectangle 2"/>
          <p:cNvSpPr>
            <a:spLocks noGrp="1" noRot="1" noChangeAspect="1" noTextEdit="1"/>
          </p:cNvSpPr>
          <p:nvPr>
            <p:ph type="sldImg"/>
          </p:nvPr>
        </p:nvSpPr>
        <p:spPr>
          <a:ln/>
        </p:spPr>
      </p:sp>
      <p:sp>
        <p:nvSpPr>
          <p:cNvPr id="14131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458847-0545-4149-87FC-E6F7C6347A52}" type="slidenum">
              <a:rPr lang="en-US">
                <a:solidFill>
                  <a:srgbClr val="000000"/>
                </a:solidFill>
              </a:rPr>
              <a:pPr/>
              <a:t>26</a:t>
            </a:fld>
            <a:endParaRPr lang="en-US">
              <a:solidFill>
                <a:srgbClr val="000000"/>
              </a:solidFill>
            </a:endParaRPr>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E09E8E-F1D0-4B93-BF98-03D1D2D5B684}" type="slidenum">
              <a:rPr lang="en-US">
                <a:solidFill>
                  <a:srgbClr val="000000"/>
                </a:solidFill>
              </a:rPr>
              <a:pPr/>
              <a:t>27</a:t>
            </a:fld>
            <a:endParaRPr lang="en-US">
              <a:solidFill>
                <a:srgbClr val="000000"/>
              </a:solidFill>
            </a:endParaRPr>
          </a:p>
        </p:txBody>
      </p:sp>
      <p:sp>
        <p:nvSpPr>
          <p:cNvPr id="144387" name="Slide Image Placeholder 1"/>
          <p:cNvSpPr>
            <a:spLocks noGrp="1" noRot="1" noChangeAspect="1" noTextEdit="1"/>
          </p:cNvSpPr>
          <p:nvPr>
            <p:ph type="sldImg"/>
          </p:nvPr>
        </p:nvSpPr>
        <p:spPr>
          <a:xfrm>
            <a:off x="1143000" y="684213"/>
            <a:ext cx="4572000" cy="3429000"/>
          </a:xfrm>
          <a:ln/>
        </p:spPr>
      </p:sp>
      <p:sp>
        <p:nvSpPr>
          <p:cNvPr id="14438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438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B56B1CA-0D8F-41B5-91CA-D292BE1FEF9E}" type="slidenum">
              <a:rPr lang="de-CH" sz="1200" smtClean="0">
                <a:solidFill>
                  <a:srgbClr val="000000"/>
                </a:solidFill>
                <a:latin typeface="Times New Roman" pitchFamily="18" charset="0"/>
              </a:rPr>
              <a:pPr algn="r" eaLnBrk="0" fontAlgn="base" hangingPunct="0">
                <a:spcBef>
                  <a:spcPct val="0"/>
                </a:spcBef>
                <a:spcAft>
                  <a:spcPct val="0"/>
                </a:spcAft>
              </a:pPr>
              <a:t>27</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FDD2CA-1A5F-4252-864B-813FD62AC445}" type="slidenum">
              <a:rPr lang="en-US">
                <a:solidFill>
                  <a:srgbClr val="000000"/>
                </a:solidFill>
              </a:rPr>
              <a:pPr/>
              <a:t>30</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56AB5C-67AF-47F1-823B-55742E4831FE}" type="slidenum">
              <a:rPr lang="en-US">
                <a:solidFill>
                  <a:srgbClr val="000000"/>
                </a:solidFill>
              </a:rPr>
              <a:pPr/>
              <a:t>31</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102932-1630-48A4-91CE-7ECEC0345D45}" type="slidenum">
              <a:rPr lang="en-US">
                <a:solidFill>
                  <a:srgbClr val="000000"/>
                </a:solidFill>
              </a:rPr>
              <a:pPr/>
              <a:t>32</a:t>
            </a:fld>
            <a:endParaRPr lang="en-US">
              <a:solidFill>
                <a:srgbClr val="000000"/>
              </a:solidFill>
            </a:endParaRPr>
          </a:p>
        </p:txBody>
      </p:sp>
      <p:sp>
        <p:nvSpPr>
          <p:cNvPr id="149507" name="Slide Image Placeholder 1"/>
          <p:cNvSpPr>
            <a:spLocks noGrp="1" noRot="1" noChangeAspect="1" noTextEdit="1"/>
          </p:cNvSpPr>
          <p:nvPr>
            <p:ph type="sldImg"/>
          </p:nvPr>
        </p:nvSpPr>
        <p:spPr>
          <a:xfrm>
            <a:off x="1143000" y="684213"/>
            <a:ext cx="4572000" cy="3429000"/>
          </a:xfrm>
          <a:ln/>
        </p:spPr>
      </p:sp>
      <p:sp>
        <p:nvSpPr>
          <p:cNvPr id="14950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950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1186167A-3D51-4196-B877-F0A7D18C73F9}" type="slidenum">
              <a:rPr lang="de-CH" sz="1200" smtClean="0">
                <a:solidFill>
                  <a:srgbClr val="000000"/>
                </a:solidFill>
                <a:latin typeface="Times New Roman" pitchFamily="18" charset="0"/>
              </a:rPr>
              <a:pPr algn="r" eaLnBrk="0" fontAlgn="base" hangingPunct="0">
                <a:spcBef>
                  <a:spcPct val="0"/>
                </a:spcBef>
                <a:spcAft>
                  <a:spcPct val="0"/>
                </a:spcAft>
              </a:pPr>
              <a:t>32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392E4B-694E-4DE7-BB60-5AF238EF6514}" type="slidenum">
              <a:rPr lang="en-US">
                <a:solidFill>
                  <a:prstClr val="black"/>
                </a:solidFill>
              </a:rPr>
              <a:pPr/>
              <a:t>5</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CS 376 Lecture 18</a:t>
            </a:r>
            <a:endParaRPr lang="en-US"/>
          </a:p>
        </p:txBody>
      </p:sp>
    </p:spTree>
    <p:extLst>
      <p:ext uri="{BB962C8B-B14F-4D97-AF65-F5344CB8AC3E}">
        <p14:creationId xmlns:p14="http://schemas.microsoft.com/office/powerpoint/2010/main" val="2256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1E3A2-A360-4A4D-849C-0610671EE4B8}" type="slidenum">
              <a:rPr lang="en-US">
                <a:solidFill>
                  <a:srgbClr val="000000"/>
                </a:solidFill>
              </a:rPr>
              <a:pPr/>
              <a:t>34</a:t>
            </a:fld>
            <a:endParaRPr lang="en-US">
              <a:solidFill>
                <a:srgbClr val="000000"/>
              </a:solidFill>
            </a:endParaRPr>
          </a:p>
        </p:txBody>
      </p:sp>
      <p:sp>
        <p:nvSpPr>
          <p:cNvPr id="152579" name="Rectangle 2"/>
          <p:cNvSpPr>
            <a:spLocks noGrp="1" noRot="1" noChangeAspect="1" noChangeArrowheads="1" noTextEdit="1"/>
          </p:cNvSpPr>
          <p:nvPr>
            <p:ph type="sldImg"/>
          </p:nvPr>
        </p:nvSpPr>
        <p:spPr>
          <a:xfrm>
            <a:off x="1143000" y="684213"/>
            <a:ext cx="4572000" cy="3429000"/>
          </a:xfrm>
          <a:ln/>
        </p:spPr>
      </p:sp>
      <p:sp>
        <p:nvSpPr>
          <p:cNvPr id="1525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BE70F3-4EB8-4A75-AC6F-599C1ECF16D3}" type="slidenum">
              <a:rPr lang="en-US">
                <a:solidFill>
                  <a:srgbClr val="000000"/>
                </a:solidFill>
              </a:rPr>
              <a:pPr/>
              <a:t>35</a:t>
            </a:fld>
            <a:endParaRPr lang="en-US">
              <a:solidFill>
                <a:srgbClr val="000000"/>
              </a:solidFill>
            </a:endParaRPr>
          </a:p>
        </p:txBody>
      </p:sp>
      <p:sp>
        <p:nvSpPr>
          <p:cNvPr id="153603" name="Rectangle 2"/>
          <p:cNvSpPr>
            <a:spLocks noGrp="1" noRot="1" noChangeAspect="1" noChangeArrowheads="1" noTextEdit="1"/>
          </p:cNvSpPr>
          <p:nvPr>
            <p:ph type="sldImg"/>
          </p:nvPr>
        </p:nvSpPr>
        <p:spPr>
          <a:xfrm>
            <a:off x="1143000" y="684213"/>
            <a:ext cx="4572000" cy="3429000"/>
          </a:xfrm>
          <a:ln/>
        </p:spPr>
      </p:sp>
      <p:sp>
        <p:nvSpPr>
          <p:cNvPr id="1536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0B89F3-DF01-4305-9186-6FBD8747FB03}" type="slidenum">
              <a:rPr lang="en-US">
                <a:solidFill>
                  <a:srgbClr val="000000"/>
                </a:solidFill>
              </a:rPr>
              <a:pPr/>
              <a:t>36</a:t>
            </a:fld>
            <a:endParaRPr lang="en-US">
              <a:solidFill>
                <a:srgbClr val="000000"/>
              </a:solidFill>
            </a:endParaRPr>
          </a:p>
        </p:txBody>
      </p:sp>
      <p:sp>
        <p:nvSpPr>
          <p:cNvPr id="154627" name="Rectangle 2"/>
          <p:cNvSpPr>
            <a:spLocks noGrp="1" noRot="1" noChangeAspect="1" noChangeArrowheads="1" noTextEdit="1"/>
          </p:cNvSpPr>
          <p:nvPr>
            <p:ph type="sldImg"/>
          </p:nvPr>
        </p:nvSpPr>
        <p:spPr>
          <a:xfrm>
            <a:off x="1143000" y="684213"/>
            <a:ext cx="4572000" cy="3429000"/>
          </a:xfrm>
          <a:ln/>
        </p:spPr>
      </p:sp>
      <p:sp>
        <p:nvSpPr>
          <p:cNvPr id="1546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A5F106-D3DD-4653-97E5-2AF769B536AE}" type="slidenum">
              <a:rPr lang="en-US">
                <a:solidFill>
                  <a:srgbClr val="000000"/>
                </a:solidFill>
              </a:rPr>
              <a:pPr/>
              <a:t>37</a:t>
            </a:fld>
            <a:endParaRPr lang="en-US">
              <a:solidFill>
                <a:srgbClr val="000000"/>
              </a:solidFill>
            </a:endParaRPr>
          </a:p>
        </p:txBody>
      </p:sp>
      <p:sp>
        <p:nvSpPr>
          <p:cNvPr id="155651" name="Rectangle 2"/>
          <p:cNvSpPr>
            <a:spLocks noGrp="1" noRot="1" noChangeAspect="1" noChangeArrowheads="1" noTextEdit="1"/>
          </p:cNvSpPr>
          <p:nvPr>
            <p:ph type="sldImg"/>
          </p:nvPr>
        </p:nvSpPr>
        <p:spPr>
          <a:xfrm>
            <a:off x="1143000" y="684213"/>
            <a:ext cx="4572000" cy="3429000"/>
          </a:xfrm>
          <a:ln/>
        </p:spPr>
      </p:sp>
      <p:sp>
        <p:nvSpPr>
          <p:cNvPr id="15565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7C235-22D9-421E-8A02-8E30E3CD1368}" type="slidenum">
              <a:rPr lang="en-US">
                <a:solidFill>
                  <a:srgbClr val="000000"/>
                </a:solidFill>
              </a:rPr>
              <a:pPr/>
              <a:t>38</a:t>
            </a:fld>
            <a:endParaRPr lang="en-US">
              <a:solidFill>
                <a:srgbClr val="000000"/>
              </a:solidFill>
            </a:endParaRPr>
          </a:p>
        </p:txBody>
      </p:sp>
      <p:sp>
        <p:nvSpPr>
          <p:cNvPr id="156675" name="Rectangle 2"/>
          <p:cNvSpPr>
            <a:spLocks noGrp="1" noRot="1" noChangeAspect="1" noChangeArrowheads="1" noTextEdit="1"/>
          </p:cNvSpPr>
          <p:nvPr>
            <p:ph type="sldImg"/>
          </p:nvPr>
        </p:nvSpPr>
        <p:spPr>
          <a:xfrm>
            <a:off x="1143000" y="684213"/>
            <a:ext cx="4572000" cy="3429000"/>
          </a:xfrm>
          <a:ln/>
        </p:spPr>
      </p:sp>
      <p:sp>
        <p:nvSpPr>
          <p:cNvPr id="15667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69986C-8332-4858-959B-94EC15F2140F}" type="slidenum">
              <a:rPr lang="en-US">
                <a:solidFill>
                  <a:srgbClr val="000000"/>
                </a:solidFill>
              </a:rPr>
              <a:pPr/>
              <a:t>39</a:t>
            </a:fld>
            <a:endParaRPr lang="en-US">
              <a:solidFill>
                <a:srgbClr val="000000"/>
              </a:solidFill>
            </a:endParaRPr>
          </a:p>
        </p:txBody>
      </p:sp>
      <p:sp>
        <p:nvSpPr>
          <p:cNvPr id="157699" name="Rectangle 2"/>
          <p:cNvSpPr>
            <a:spLocks noGrp="1" noRot="1" noChangeAspect="1" noChangeArrowheads="1" noTextEdit="1"/>
          </p:cNvSpPr>
          <p:nvPr>
            <p:ph type="sldImg"/>
          </p:nvPr>
        </p:nvSpPr>
        <p:spPr>
          <a:xfrm>
            <a:off x="1143000" y="684213"/>
            <a:ext cx="4572000" cy="3429000"/>
          </a:xfrm>
          <a:ln/>
        </p:spPr>
      </p:sp>
      <p:sp>
        <p:nvSpPr>
          <p:cNvPr id="15770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A2E25D-1F3B-477D-9B07-1B16BDE09AB6}" type="slidenum">
              <a:rPr lang="en-US">
                <a:solidFill>
                  <a:prstClr val="black"/>
                </a:solidFill>
              </a:rPr>
              <a:pPr/>
              <a:t>40</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0B8B32-1BE7-4A4B-BBC2-05DBDB05E1B7}" type="slidenum">
              <a:rPr lang="en-US">
                <a:solidFill>
                  <a:srgbClr val="000000"/>
                </a:solidFill>
              </a:rPr>
              <a:pPr/>
              <a:t>41</a:t>
            </a:fld>
            <a:endParaRPr lang="en-US">
              <a:solidFill>
                <a:srgbClr val="000000"/>
              </a:solidFill>
            </a:endParaRPr>
          </a:p>
        </p:txBody>
      </p:sp>
      <p:sp>
        <p:nvSpPr>
          <p:cNvPr id="159747" name="Rectangle 2"/>
          <p:cNvSpPr>
            <a:spLocks noGrp="1" noRot="1" noChangeAspect="1" noChangeArrowheads="1" noTextEdit="1"/>
          </p:cNvSpPr>
          <p:nvPr>
            <p:ph type="sldImg"/>
          </p:nvPr>
        </p:nvSpPr>
        <p:spPr>
          <a:xfrm>
            <a:off x="1143000" y="684213"/>
            <a:ext cx="4572000" cy="3429000"/>
          </a:xfrm>
          <a:ln/>
        </p:spPr>
      </p:sp>
      <p:sp>
        <p:nvSpPr>
          <p:cNvPr id="15974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42</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42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1CC06-7775-4C59-AC98-25D6484A2034}" type="slidenum">
              <a:rPr lang="en-US">
                <a:solidFill>
                  <a:srgbClr val="000000"/>
                </a:solidFill>
              </a:rPr>
              <a:pPr/>
              <a:t>6</a:t>
            </a:fld>
            <a:endParaRPr lang="en-US">
              <a:solidFill>
                <a:srgbClr val="000000"/>
              </a:solidFill>
            </a:endParaRPr>
          </a:p>
        </p:txBody>
      </p:sp>
      <p:sp>
        <p:nvSpPr>
          <p:cNvPr id="132099" name="Slide Image Placeholder 1"/>
          <p:cNvSpPr>
            <a:spLocks noGrp="1" noRot="1" noChangeAspect="1" noTextEdit="1"/>
          </p:cNvSpPr>
          <p:nvPr>
            <p:ph type="sldImg"/>
          </p:nvPr>
        </p:nvSpPr>
        <p:spPr>
          <a:xfrm>
            <a:off x="1143000" y="684213"/>
            <a:ext cx="4572000" cy="3429000"/>
          </a:xfrm>
          <a:ln/>
        </p:spPr>
      </p:sp>
      <p:sp>
        <p:nvSpPr>
          <p:cNvPr id="132100"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132101"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4E4DA985-9E0D-4AB4-98D7-E0A9ED8E04C0}" type="slidenum">
              <a:rPr lang="de-CH" sz="1200" smtClean="0">
                <a:solidFill>
                  <a:srgbClr val="000000"/>
                </a:solidFill>
                <a:latin typeface="Times New Roman" pitchFamily="18" charset="0"/>
              </a:rPr>
              <a:pPr algn="r" eaLnBrk="0" fontAlgn="base" hangingPunct="0">
                <a:spcBef>
                  <a:spcPct val="0"/>
                </a:spcBef>
                <a:spcAft>
                  <a:spcPct val="0"/>
                </a:spcAft>
              </a:pPr>
              <a:t>6</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43</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06A5-9FC9-4F56-B8B5-0FDD120C6A9B}" type="slidenum">
              <a:rPr lang="en-US">
                <a:solidFill>
                  <a:srgbClr val="000000"/>
                </a:solidFill>
              </a:rPr>
              <a:pPr/>
              <a:t>8</a:t>
            </a:fld>
            <a:endParaRPr lang="en-US">
              <a:solidFill>
                <a:srgbClr val="000000"/>
              </a:solidFill>
            </a:endParaRPr>
          </a:p>
        </p:txBody>
      </p:sp>
      <p:sp>
        <p:nvSpPr>
          <p:cNvPr id="135171" name="Slide Image Placeholder 1"/>
          <p:cNvSpPr>
            <a:spLocks noGrp="1" noRot="1" noChangeAspect="1" noTextEdit="1"/>
          </p:cNvSpPr>
          <p:nvPr>
            <p:ph type="sldImg"/>
          </p:nvPr>
        </p:nvSpPr>
        <p:spPr>
          <a:xfrm>
            <a:off x="1143000" y="684213"/>
            <a:ext cx="4572000" cy="3429000"/>
          </a:xfrm>
          <a:ln/>
        </p:spPr>
      </p:sp>
      <p:sp>
        <p:nvSpPr>
          <p:cNvPr id="1351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351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DFFC608E-4789-4037-95EE-16C2B9D69461}" type="slidenum">
              <a:rPr lang="de-CH" sz="1200" smtClean="0">
                <a:solidFill>
                  <a:srgbClr val="000000"/>
                </a:solidFill>
                <a:latin typeface="Times New Roman" pitchFamily="18" charset="0"/>
              </a:rPr>
              <a:pPr algn="r" eaLnBrk="0" fontAlgn="base" hangingPunct="0">
                <a:spcBef>
                  <a:spcPct val="0"/>
                </a:spcBef>
                <a:spcAft>
                  <a:spcPct val="0"/>
                </a:spcAft>
              </a:pPr>
              <a:t>8</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D48EF5-971E-4575-A542-EFC3E0BE4159}" type="slidenum">
              <a:rPr lang="en-US">
                <a:solidFill>
                  <a:prstClr val="black"/>
                </a:solidFill>
              </a:rPr>
              <a:pPr/>
              <a:t>10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17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05BEAF-E8F9-4BA6-9538-3EF5563BF7BA}" type="slidenum">
              <a:rPr lang="en-US">
                <a:solidFill>
                  <a:prstClr val="black"/>
                </a:solidFill>
              </a:rPr>
              <a:pPr/>
              <a:t>18</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60ACFE-85FB-445F-831D-E2A8289A8B8E}" type="slidenum">
              <a:rPr lang="en-US">
                <a:solidFill>
                  <a:prstClr val="black"/>
                </a:solidFill>
              </a:rPr>
              <a:pPr/>
              <a:t>19</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4978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54865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9B8A9-14FA-4853-9719-80663DA4FF30}" type="slidenum">
              <a:rPr lang="en-US"/>
              <a:pPr>
                <a:defRPr/>
              </a:pPr>
              <a:t>‹#›</a:t>
            </a:fld>
            <a:endParaRPr lang="en-US"/>
          </a:p>
        </p:txBody>
      </p:sp>
    </p:spTree>
    <p:extLst>
      <p:ext uri="{BB962C8B-B14F-4D97-AF65-F5344CB8AC3E}">
        <p14:creationId xmlns:p14="http://schemas.microsoft.com/office/powerpoint/2010/main" val="2664915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E381D-1473-407D-A246-AFE7931ADCBE}" type="slidenum">
              <a:rPr lang="en-US"/>
              <a:pPr>
                <a:defRPr/>
              </a:pPr>
              <a:t>‹#›</a:t>
            </a:fld>
            <a:endParaRPr lang="en-US"/>
          </a:p>
        </p:txBody>
      </p:sp>
    </p:spTree>
    <p:extLst>
      <p:ext uri="{BB962C8B-B14F-4D97-AF65-F5344CB8AC3E}">
        <p14:creationId xmlns:p14="http://schemas.microsoft.com/office/powerpoint/2010/main" val="2395915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A07E1-693E-459D-A703-3CC1207FF3B5}" type="slidenum">
              <a:rPr lang="en-US"/>
              <a:pPr>
                <a:defRPr/>
              </a:pPr>
              <a:t>‹#›</a:t>
            </a:fld>
            <a:endParaRPr lang="en-US"/>
          </a:p>
        </p:txBody>
      </p:sp>
    </p:spTree>
    <p:extLst>
      <p:ext uri="{BB962C8B-B14F-4D97-AF65-F5344CB8AC3E}">
        <p14:creationId xmlns:p14="http://schemas.microsoft.com/office/powerpoint/2010/main" val="2966119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086D4-C0FC-4CEA-B797-71D24C79B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210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528AE-3A66-4F8D-84B4-8854F317F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2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BB53D-CE0D-4A11-9B35-27C554D927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015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1C95F-B08B-493D-97DC-AC691812C5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38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C5A76C-572C-47FA-9E5F-0654CC20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149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4F2782-7001-4AAE-A089-669445B51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596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74E74-607D-43FF-97E2-396326D53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22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3846278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AD57F0-2CD6-4D19-9E98-2EE2C6081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874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E7EA0-98FD-4876-9BF4-4D229CD09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42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BD15-2073-401D-A3EB-5EA1076973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8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AC549-FA64-4EF4-96A8-ED9B228154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703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864E5-5886-42AA-A2CD-4C7DBC8C19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04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F1FE-929B-4617-9ECC-7FDFAFB7F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725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09E10-DB65-4F72-9C5B-BF301F7F9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123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929D9-9C2F-4E33-8C3D-CFC65E77B2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689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590439-998D-4F06-86CB-5CECD5497B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668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B0F73-AE6F-4200-8650-C97F6D751F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1710ACD5-CE40-4CA9-8214-A7A841D0ADE1}" type="slidenum">
              <a:rPr lang="en-US"/>
              <a:pPr>
                <a:defRPr/>
              </a:pPr>
              <a:t>‹#›</a:t>
            </a:fld>
            <a:endParaRPr lang="en-US"/>
          </a:p>
        </p:txBody>
      </p:sp>
    </p:spTree>
    <p:extLst>
      <p:ext uri="{BB962C8B-B14F-4D97-AF65-F5344CB8AC3E}">
        <p14:creationId xmlns:p14="http://schemas.microsoft.com/office/powerpoint/2010/main" val="1042574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3D2E1-D587-4799-B532-739FB3543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73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8E0E6-3CD3-4577-8F86-ABA8BFA80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432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C894B-0BF5-49F2-91B2-5BE6C4AF2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677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590DE-DA74-4AC0-941D-21B52D1E20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70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21557-5705-4BB4-B1D4-CAA50ED80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803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59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7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11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660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9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E6DE1E7E-3295-4B4B-98CF-4E460E8DEA9B}" type="slidenum">
              <a:rPr lang="en-US"/>
              <a:pPr>
                <a:defRPr/>
              </a:pPr>
              <a:t>‹#›</a:t>
            </a:fld>
            <a:endParaRPr lang="en-US"/>
          </a:p>
        </p:txBody>
      </p:sp>
    </p:spTree>
    <p:extLst>
      <p:ext uri="{BB962C8B-B14F-4D97-AF65-F5344CB8AC3E}">
        <p14:creationId xmlns:p14="http://schemas.microsoft.com/office/powerpoint/2010/main" val="3664765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62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962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9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8200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665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9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F1195F53-7B36-4547-9561-555DF87ED3DF}" type="slidenum">
              <a:rPr lang="en-US"/>
              <a:pPr>
                <a:defRPr/>
              </a:pPr>
              <a:t>‹#›</a:t>
            </a:fld>
            <a:endParaRPr lang="en-US"/>
          </a:p>
        </p:txBody>
      </p:sp>
    </p:spTree>
    <p:extLst>
      <p:ext uri="{BB962C8B-B14F-4D97-AF65-F5344CB8AC3E}">
        <p14:creationId xmlns:p14="http://schemas.microsoft.com/office/powerpoint/2010/main" val="231144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B2984B48-DC5D-4F8E-BC1B-FAD3D5EAC230}" type="slidenum">
              <a:rPr lang="en-US"/>
              <a:pPr>
                <a:defRPr/>
              </a:pPr>
              <a:t>‹#›</a:t>
            </a:fld>
            <a:endParaRPr lang="en-US"/>
          </a:p>
        </p:txBody>
      </p:sp>
    </p:spTree>
    <p:extLst>
      <p:ext uri="{BB962C8B-B14F-4D97-AF65-F5344CB8AC3E}">
        <p14:creationId xmlns:p14="http://schemas.microsoft.com/office/powerpoint/2010/main" val="224260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9" name="Slide Number Placeholder 5"/>
          <p:cNvSpPr>
            <a:spLocks noGrp="1"/>
          </p:cNvSpPr>
          <p:nvPr>
            <p:ph type="sldNum" sz="quarter" idx="12"/>
          </p:nvPr>
        </p:nvSpPr>
        <p:spPr/>
        <p:txBody>
          <a:bodyPr/>
          <a:lstStyle>
            <a:lvl1pPr>
              <a:defRPr/>
            </a:lvl1pPr>
          </a:lstStyle>
          <a:p>
            <a:pPr>
              <a:defRPr/>
            </a:pPr>
            <a:fld id="{A01989EF-0C7F-4828-9941-600C4C89D597}" type="slidenum">
              <a:rPr lang="en-US"/>
              <a:pPr>
                <a:defRPr/>
              </a:pPr>
              <a:t>‹#›</a:t>
            </a:fld>
            <a:endParaRPr lang="en-US"/>
          </a:p>
        </p:txBody>
      </p:sp>
    </p:spTree>
    <p:extLst>
      <p:ext uri="{BB962C8B-B14F-4D97-AF65-F5344CB8AC3E}">
        <p14:creationId xmlns:p14="http://schemas.microsoft.com/office/powerpoint/2010/main" val="47871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5" name="Slide Number Placeholder 5"/>
          <p:cNvSpPr>
            <a:spLocks noGrp="1"/>
          </p:cNvSpPr>
          <p:nvPr>
            <p:ph type="sldNum" sz="quarter" idx="12"/>
          </p:nvPr>
        </p:nvSpPr>
        <p:spPr/>
        <p:txBody>
          <a:bodyPr/>
          <a:lstStyle>
            <a:lvl1pPr>
              <a:defRPr/>
            </a:lvl1pPr>
          </a:lstStyle>
          <a:p>
            <a:pPr>
              <a:defRPr/>
            </a:pPr>
            <a:fld id="{EAE1A4C1-D3DB-45E0-A9D1-3EE07A362D70}" type="slidenum">
              <a:rPr lang="en-US"/>
              <a:pPr>
                <a:defRPr/>
              </a:pPr>
              <a:t>‹#›</a:t>
            </a:fld>
            <a:endParaRPr lang="en-US"/>
          </a:p>
        </p:txBody>
      </p:sp>
    </p:spTree>
    <p:extLst>
      <p:ext uri="{BB962C8B-B14F-4D97-AF65-F5344CB8AC3E}">
        <p14:creationId xmlns:p14="http://schemas.microsoft.com/office/powerpoint/2010/main" val="126022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4" name="Slide Number Placeholder 5"/>
          <p:cNvSpPr>
            <a:spLocks noGrp="1"/>
          </p:cNvSpPr>
          <p:nvPr>
            <p:ph type="sldNum" sz="quarter" idx="12"/>
          </p:nvPr>
        </p:nvSpPr>
        <p:spPr/>
        <p:txBody>
          <a:bodyPr/>
          <a:lstStyle>
            <a:lvl1pPr>
              <a:defRPr/>
            </a:lvl1pPr>
          </a:lstStyle>
          <a:p>
            <a:pPr>
              <a:defRPr/>
            </a:pPr>
            <a:fld id="{B848C358-264E-4D32-9324-7C21CCA7A901}" type="slidenum">
              <a:rPr lang="en-US"/>
              <a:pPr>
                <a:defRPr/>
              </a:pPr>
              <a:t>‹#›</a:t>
            </a:fld>
            <a:endParaRPr lang="en-US"/>
          </a:p>
        </p:txBody>
      </p:sp>
    </p:spTree>
    <p:extLst>
      <p:ext uri="{BB962C8B-B14F-4D97-AF65-F5344CB8AC3E}">
        <p14:creationId xmlns:p14="http://schemas.microsoft.com/office/powerpoint/2010/main" val="313766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C0AF134D-93AA-4F0D-8E9C-6F12A59FA44E}" type="slidenum">
              <a:rPr lang="en-US"/>
              <a:pPr>
                <a:defRPr/>
              </a:pPr>
              <a:t>‹#›</a:t>
            </a:fld>
            <a:endParaRPr lang="en-US"/>
          </a:p>
        </p:txBody>
      </p:sp>
    </p:spTree>
    <p:extLst>
      <p:ext uri="{BB962C8B-B14F-4D97-AF65-F5344CB8AC3E}">
        <p14:creationId xmlns:p14="http://schemas.microsoft.com/office/powerpoint/2010/main" val="27823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03941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50F53F6A-490F-4657-8FB4-1DEC8D9F27BF}" type="slidenum">
              <a:rPr lang="en-US"/>
              <a:pPr>
                <a:defRPr/>
              </a:pPr>
              <a:t>‹#›</a:t>
            </a:fld>
            <a:endParaRPr lang="en-US"/>
          </a:p>
        </p:txBody>
      </p:sp>
    </p:spTree>
    <p:extLst>
      <p:ext uri="{BB962C8B-B14F-4D97-AF65-F5344CB8AC3E}">
        <p14:creationId xmlns:p14="http://schemas.microsoft.com/office/powerpoint/2010/main" val="36602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0EFBD415-56C1-454B-BF67-68B77DF8D290}" type="slidenum">
              <a:rPr lang="en-US"/>
              <a:pPr>
                <a:defRPr/>
              </a:pPr>
              <a:t>‹#›</a:t>
            </a:fld>
            <a:endParaRPr lang="en-US"/>
          </a:p>
        </p:txBody>
      </p:sp>
    </p:spTree>
    <p:extLst>
      <p:ext uri="{BB962C8B-B14F-4D97-AF65-F5344CB8AC3E}">
        <p14:creationId xmlns:p14="http://schemas.microsoft.com/office/powerpoint/2010/main" val="202935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3EFE2F86-0C81-4991-B354-FF60FF9095FD}" type="slidenum">
              <a:rPr lang="en-US"/>
              <a:pPr>
                <a:defRPr/>
              </a:pPr>
              <a:t>‹#›</a:t>
            </a:fld>
            <a:endParaRPr lang="en-US"/>
          </a:p>
        </p:txBody>
      </p:sp>
    </p:spTree>
    <p:extLst>
      <p:ext uri="{BB962C8B-B14F-4D97-AF65-F5344CB8AC3E}">
        <p14:creationId xmlns:p14="http://schemas.microsoft.com/office/powerpoint/2010/main" val="339021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BDF85-1456-4467-A66C-BE165E7D882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6122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6E71E2-51D6-4385-A36A-210EC8DC474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9376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A55D3-93AA-4467-9473-2417E8447A0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9484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E5997A9-034D-471C-9D9B-FFF3BAD5846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470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D4E1BCE-56D1-4FA9-A90A-4DA06161A37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0329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0D63404-FC07-4CE1-BCA1-DDAC627A0CF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25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96E0E-4FB5-4888-B0E7-62353E0234C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07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80107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848CAAA-916B-48BD-917E-AEA0C88A159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4460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400BC0D-9E96-41F7-B67E-4CEDA72B02F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2582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352A3-F1EE-4054-95B3-0E20ED5A876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712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9E5EB1-BB8D-4A2C-8986-989FDAC6379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5299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B897A-D967-4B36-BF70-5FAB21C9BD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66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F1AA8-09C6-4957-A401-DC6FC4765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0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CF033-27D2-44A2-9E20-447284A6D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39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DF379-AD98-4D47-BC29-AB6D160F6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2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2EB492-45B0-48FB-8C1D-AA0B44A2D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3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AA181-C266-46AA-B644-17442AFAF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26349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5F62F2-DE6E-406A-B686-B4FC988CBC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9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D74DB-B42A-4370-83D1-8967C08D7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80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640BF-693F-4EF8-A319-145F274D2B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7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94034-33A0-4E74-BADB-BFD227D9C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72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261A7-8AB4-4FD7-98B2-94712E7656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28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41E4-D02A-4BC6-BA99-04DA08BC7C44}" type="slidenum">
              <a:rPr lang="en-US"/>
              <a:pPr>
                <a:defRPr/>
              </a:pPr>
              <a:t>‹#›</a:t>
            </a:fld>
            <a:endParaRPr lang="en-US"/>
          </a:p>
        </p:txBody>
      </p:sp>
    </p:spTree>
    <p:extLst>
      <p:ext uri="{BB962C8B-B14F-4D97-AF65-F5344CB8AC3E}">
        <p14:creationId xmlns:p14="http://schemas.microsoft.com/office/powerpoint/2010/main" val="201376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C8E2A-2325-43F4-822F-4923BCCFE3B0}" type="slidenum">
              <a:rPr lang="en-US"/>
              <a:pPr>
                <a:defRPr/>
              </a:pPr>
              <a:t>‹#›</a:t>
            </a:fld>
            <a:endParaRPr lang="en-US"/>
          </a:p>
        </p:txBody>
      </p:sp>
    </p:spTree>
    <p:extLst>
      <p:ext uri="{BB962C8B-B14F-4D97-AF65-F5344CB8AC3E}">
        <p14:creationId xmlns:p14="http://schemas.microsoft.com/office/powerpoint/2010/main" val="6521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6821-8A09-4146-911D-8ADF28E9CC17}" type="slidenum">
              <a:rPr lang="en-US"/>
              <a:pPr>
                <a:defRPr/>
              </a:pPr>
              <a:t>‹#›</a:t>
            </a:fld>
            <a:endParaRPr lang="en-US"/>
          </a:p>
        </p:txBody>
      </p:sp>
    </p:spTree>
    <p:extLst>
      <p:ext uri="{BB962C8B-B14F-4D97-AF65-F5344CB8AC3E}">
        <p14:creationId xmlns:p14="http://schemas.microsoft.com/office/powerpoint/2010/main" val="16782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94820-8EDA-4E12-90CD-AC40CD70E07D}" type="slidenum">
              <a:rPr lang="en-US"/>
              <a:pPr>
                <a:defRPr/>
              </a:pPr>
              <a:t>‹#›</a:t>
            </a:fld>
            <a:endParaRPr lang="en-US"/>
          </a:p>
        </p:txBody>
      </p:sp>
    </p:spTree>
    <p:extLst>
      <p:ext uri="{BB962C8B-B14F-4D97-AF65-F5344CB8AC3E}">
        <p14:creationId xmlns:p14="http://schemas.microsoft.com/office/powerpoint/2010/main" val="255505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6D56B-859A-4E8F-96BB-1FD35FC5C81D}" type="slidenum">
              <a:rPr lang="en-US"/>
              <a:pPr>
                <a:defRPr/>
              </a:pPr>
              <a:t>‹#›</a:t>
            </a:fld>
            <a:endParaRPr lang="en-US"/>
          </a:p>
        </p:txBody>
      </p:sp>
    </p:spTree>
    <p:extLst>
      <p:ext uri="{BB962C8B-B14F-4D97-AF65-F5344CB8AC3E}">
        <p14:creationId xmlns:p14="http://schemas.microsoft.com/office/powerpoint/2010/main" val="30144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 376 Lecture 18 </a:t>
            </a:r>
            <a:endParaRPr lang="en-US"/>
          </a:p>
        </p:txBody>
      </p:sp>
      <p:sp>
        <p:nvSpPr>
          <p:cNvPr id="9" name="Slide Number Placeholder 8"/>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163327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F744-6D41-4AB4-B87C-44EDEFBCF1E1}" type="slidenum">
              <a:rPr lang="en-US"/>
              <a:pPr>
                <a:defRPr/>
              </a:pPr>
              <a:t>‹#›</a:t>
            </a:fld>
            <a:endParaRPr lang="en-US"/>
          </a:p>
        </p:txBody>
      </p:sp>
    </p:spTree>
    <p:extLst>
      <p:ext uri="{BB962C8B-B14F-4D97-AF65-F5344CB8AC3E}">
        <p14:creationId xmlns:p14="http://schemas.microsoft.com/office/powerpoint/2010/main" val="291110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D03361-FFAA-470A-8C91-9391F3E0B05D}" type="slidenum">
              <a:rPr lang="en-US"/>
              <a:pPr>
                <a:defRPr/>
              </a:pPr>
              <a:t>‹#›</a:t>
            </a:fld>
            <a:endParaRPr lang="en-US"/>
          </a:p>
        </p:txBody>
      </p:sp>
    </p:spTree>
    <p:extLst>
      <p:ext uri="{BB962C8B-B14F-4D97-AF65-F5344CB8AC3E}">
        <p14:creationId xmlns:p14="http://schemas.microsoft.com/office/powerpoint/2010/main" val="225777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9E107-8BDB-48C5-BEF0-C0AAD939EFA6}" type="slidenum">
              <a:rPr lang="en-US"/>
              <a:pPr>
                <a:defRPr/>
              </a:pPr>
              <a:t>‹#›</a:t>
            </a:fld>
            <a:endParaRPr lang="en-US"/>
          </a:p>
        </p:txBody>
      </p:sp>
    </p:spTree>
    <p:extLst>
      <p:ext uri="{BB962C8B-B14F-4D97-AF65-F5344CB8AC3E}">
        <p14:creationId xmlns:p14="http://schemas.microsoft.com/office/powerpoint/2010/main" val="1514410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176-08A6-4800-AF14-1598D1105137}" type="slidenum">
              <a:rPr lang="en-US"/>
              <a:pPr>
                <a:defRPr/>
              </a:pPr>
              <a:t>‹#›</a:t>
            </a:fld>
            <a:endParaRPr lang="en-US"/>
          </a:p>
        </p:txBody>
      </p:sp>
    </p:spTree>
    <p:extLst>
      <p:ext uri="{BB962C8B-B14F-4D97-AF65-F5344CB8AC3E}">
        <p14:creationId xmlns:p14="http://schemas.microsoft.com/office/powerpoint/2010/main" val="108613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BA9E1-D817-430D-AF17-8F00EC798B42}" type="slidenum">
              <a:rPr lang="en-US"/>
              <a:pPr>
                <a:defRPr/>
              </a:pPr>
              <a:t>‹#›</a:t>
            </a:fld>
            <a:endParaRPr lang="en-US"/>
          </a:p>
        </p:txBody>
      </p:sp>
    </p:spTree>
    <p:extLst>
      <p:ext uri="{BB962C8B-B14F-4D97-AF65-F5344CB8AC3E}">
        <p14:creationId xmlns:p14="http://schemas.microsoft.com/office/powerpoint/2010/main" val="388065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AD6F-E075-46F0-B5E6-9DEAFBDC272C}" type="slidenum">
              <a:rPr lang="en-US"/>
              <a:pPr>
                <a:defRPr/>
              </a:pPr>
              <a:t>‹#›</a:t>
            </a:fld>
            <a:endParaRPr lang="en-US"/>
          </a:p>
        </p:txBody>
      </p:sp>
    </p:spTree>
    <p:extLst>
      <p:ext uri="{BB962C8B-B14F-4D97-AF65-F5344CB8AC3E}">
        <p14:creationId xmlns:p14="http://schemas.microsoft.com/office/powerpoint/2010/main" val="3224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3989B-35C3-49F5-BA71-8A9596BA652C}" type="slidenum">
              <a:rPr lang="en-US"/>
              <a:pPr>
                <a:defRPr/>
              </a:pPr>
              <a:t>‹#›</a:t>
            </a:fld>
            <a:endParaRPr lang="en-US"/>
          </a:p>
        </p:txBody>
      </p:sp>
    </p:spTree>
    <p:extLst>
      <p:ext uri="{BB962C8B-B14F-4D97-AF65-F5344CB8AC3E}">
        <p14:creationId xmlns:p14="http://schemas.microsoft.com/office/powerpoint/2010/main" val="2740817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DB991-BBA2-44A8-946B-912390995830}" type="slidenum">
              <a:rPr lang="en-US"/>
              <a:pPr>
                <a:defRPr/>
              </a:pPr>
              <a:t>‹#›</a:t>
            </a:fld>
            <a:endParaRPr lang="en-US"/>
          </a:p>
        </p:txBody>
      </p:sp>
    </p:spTree>
    <p:extLst>
      <p:ext uri="{BB962C8B-B14F-4D97-AF65-F5344CB8AC3E}">
        <p14:creationId xmlns:p14="http://schemas.microsoft.com/office/powerpoint/2010/main" val="1531642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C907C-22F1-405A-BE63-93EEF9205F46}" type="slidenum">
              <a:rPr lang="en-US"/>
              <a:pPr>
                <a:defRPr/>
              </a:pPr>
              <a:t>‹#›</a:t>
            </a:fld>
            <a:endParaRPr lang="en-US"/>
          </a:p>
        </p:txBody>
      </p:sp>
    </p:spTree>
    <p:extLst>
      <p:ext uri="{BB962C8B-B14F-4D97-AF65-F5344CB8AC3E}">
        <p14:creationId xmlns:p14="http://schemas.microsoft.com/office/powerpoint/2010/main" val="2031555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058C6-F769-4320-847B-BD44AA1C4751}" type="slidenum">
              <a:rPr lang="en-US"/>
              <a:pPr>
                <a:defRPr/>
              </a:pPr>
              <a:t>‹#›</a:t>
            </a:fld>
            <a:endParaRPr lang="en-US"/>
          </a:p>
        </p:txBody>
      </p:sp>
    </p:spTree>
    <p:extLst>
      <p:ext uri="{BB962C8B-B14F-4D97-AF65-F5344CB8AC3E}">
        <p14:creationId xmlns:p14="http://schemas.microsoft.com/office/powerpoint/2010/main" val="25971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 376 Lecture 18 </a:t>
            </a:r>
            <a:endParaRPr lang="en-US"/>
          </a:p>
        </p:txBody>
      </p:sp>
      <p:sp>
        <p:nvSpPr>
          <p:cNvPr id="5" name="Slide Number Placeholder 4"/>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5755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C5F2B-BEE3-4BE2-BC68-B1D66A21D372}" type="slidenum">
              <a:rPr lang="en-US"/>
              <a:pPr>
                <a:defRPr/>
              </a:pPr>
              <a:t>‹#›</a:t>
            </a:fld>
            <a:endParaRPr lang="en-US"/>
          </a:p>
        </p:txBody>
      </p:sp>
    </p:spTree>
    <p:extLst>
      <p:ext uri="{BB962C8B-B14F-4D97-AF65-F5344CB8AC3E}">
        <p14:creationId xmlns:p14="http://schemas.microsoft.com/office/powerpoint/2010/main" val="104740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4EA3B-F4E4-48BE-9D73-61008545674D}" type="slidenum">
              <a:rPr lang="en-US"/>
              <a:pPr>
                <a:defRPr/>
              </a:pPr>
              <a:t>‹#›</a:t>
            </a:fld>
            <a:endParaRPr lang="en-US"/>
          </a:p>
        </p:txBody>
      </p:sp>
    </p:spTree>
    <p:extLst>
      <p:ext uri="{BB962C8B-B14F-4D97-AF65-F5344CB8AC3E}">
        <p14:creationId xmlns:p14="http://schemas.microsoft.com/office/powerpoint/2010/main" val="126180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3193EE-6DA2-4CD4-B506-FA1CC5960F85}" type="slidenum">
              <a:rPr lang="en-US"/>
              <a:pPr>
                <a:defRPr/>
              </a:pPr>
              <a:t>‹#›</a:t>
            </a:fld>
            <a:endParaRPr lang="en-US"/>
          </a:p>
        </p:txBody>
      </p:sp>
    </p:spTree>
    <p:extLst>
      <p:ext uri="{BB962C8B-B14F-4D97-AF65-F5344CB8AC3E}">
        <p14:creationId xmlns:p14="http://schemas.microsoft.com/office/powerpoint/2010/main" val="3953628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64FDFC-37C2-4583-A665-1AFED6814B40}" type="slidenum">
              <a:rPr lang="en-US"/>
              <a:pPr>
                <a:defRPr/>
              </a:pPr>
              <a:t>‹#›</a:t>
            </a:fld>
            <a:endParaRPr lang="en-US"/>
          </a:p>
        </p:txBody>
      </p:sp>
    </p:spTree>
    <p:extLst>
      <p:ext uri="{BB962C8B-B14F-4D97-AF65-F5344CB8AC3E}">
        <p14:creationId xmlns:p14="http://schemas.microsoft.com/office/powerpoint/2010/main" val="171295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789B0-FE66-47F9-976C-0898822EBE54}" type="slidenum">
              <a:rPr lang="en-US"/>
              <a:pPr>
                <a:defRPr/>
              </a:pPr>
              <a:t>‹#›</a:t>
            </a:fld>
            <a:endParaRPr lang="en-US"/>
          </a:p>
        </p:txBody>
      </p:sp>
    </p:spTree>
    <p:extLst>
      <p:ext uri="{BB962C8B-B14F-4D97-AF65-F5344CB8AC3E}">
        <p14:creationId xmlns:p14="http://schemas.microsoft.com/office/powerpoint/2010/main" val="329180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E45C-B828-4C53-8603-39F03B709F08}" type="slidenum">
              <a:rPr lang="en-US"/>
              <a:pPr>
                <a:defRPr/>
              </a:pPr>
              <a:t>‹#›</a:t>
            </a:fld>
            <a:endParaRPr lang="en-US"/>
          </a:p>
        </p:txBody>
      </p:sp>
    </p:spTree>
    <p:extLst>
      <p:ext uri="{BB962C8B-B14F-4D97-AF65-F5344CB8AC3E}">
        <p14:creationId xmlns:p14="http://schemas.microsoft.com/office/powerpoint/2010/main" val="383519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4CAD3-718E-4C16-960B-A38A61D83740}" type="slidenum">
              <a:rPr lang="en-US"/>
              <a:pPr>
                <a:defRPr/>
              </a:pPr>
              <a:t>‹#›</a:t>
            </a:fld>
            <a:endParaRPr lang="en-US"/>
          </a:p>
        </p:txBody>
      </p:sp>
    </p:spTree>
    <p:extLst>
      <p:ext uri="{BB962C8B-B14F-4D97-AF65-F5344CB8AC3E}">
        <p14:creationId xmlns:p14="http://schemas.microsoft.com/office/powerpoint/2010/main" val="2379598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5F2A3-DA35-4032-8DDE-77E9F8438E09}" type="slidenum">
              <a:rPr lang="en-US"/>
              <a:pPr>
                <a:defRPr/>
              </a:pPr>
              <a:t>‹#›</a:t>
            </a:fld>
            <a:endParaRPr lang="en-US"/>
          </a:p>
        </p:txBody>
      </p:sp>
    </p:spTree>
    <p:extLst>
      <p:ext uri="{BB962C8B-B14F-4D97-AF65-F5344CB8AC3E}">
        <p14:creationId xmlns:p14="http://schemas.microsoft.com/office/powerpoint/2010/main" val="365099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52E96-C010-45CE-B292-94C93F285778}" type="slidenum">
              <a:rPr lang="en-US"/>
              <a:pPr>
                <a:defRPr/>
              </a:pPr>
              <a:t>‹#›</a:t>
            </a:fld>
            <a:endParaRPr lang="en-US"/>
          </a:p>
        </p:txBody>
      </p:sp>
    </p:spTree>
    <p:extLst>
      <p:ext uri="{BB962C8B-B14F-4D97-AF65-F5344CB8AC3E}">
        <p14:creationId xmlns:p14="http://schemas.microsoft.com/office/powerpoint/2010/main" val="389009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4CFA-8530-492E-A62D-285496C9819E}" type="slidenum">
              <a:rPr lang="en-US"/>
              <a:pPr>
                <a:defRPr/>
              </a:pPr>
              <a:t>‹#›</a:t>
            </a:fld>
            <a:endParaRPr lang="en-US"/>
          </a:p>
        </p:txBody>
      </p:sp>
    </p:spTree>
    <p:extLst>
      <p:ext uri="{BB962C8B-B14F-4D97-AF65-F5344CB8AC3E}">
        <p14:creationId xmlns:p14="http://schemas.microsoft.com/office/powerpoint/2010/main" val="17163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 376 Lecture 18 </a:t>
            </a:r>
            <a:endParaRPr lang="en-US"/>
          </a:p>
        </p:txBody>
      </p:sp>
      <p:sp>
        <p:nvSpPr>
          <p:cNvPr id="4" name="Slide Number Placeholder 3"/>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7166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CBB3F-F688-4ADC-8F4B-47FA07689911}" type="slidenum">
              <a:rPr lang="en-US"/>
              <a:pPr>
                <a:defRPr/>
              </a:pPr>
              <a:t>‹#›</a:t>
            </a:fld>
            <a:endParaRPr lang="en-US"/>
          </a:p>
        </p:txBody>
      </p:sp>
    </p:spTree>
    <p:extLst>
      <p:ext uri="{BB962C8B-B14F-4D97-AF65-F5344CB8AC3E}">
        <p14:creationId xmlns:p14="http://schemas.microsoft.com/office/powerpoint/2010/main" val="2794679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F44D-D9EA-4DF3-8DEC-37D40E0FE7DA}" type="slidenum">
              <a:rPr lang="en-US"/>
              <a:pPr>
                <a:defRPr/>
              </a:pPr>
              <a:t>‹#›</a:t>
            </a:fld>
            <a:endParaRPr lang="en-US"/>
          </a:p>
        </p:txBody>
      </p:sp>
    </p:spTree>
    <p:extLst>
      <p:ext uri="{BB962C8B-B14F-4D97-AF65-F5344CB8AC3E}">
        <p14:creationId xmlns:p14="http://schemas.microsoft.com/office/powerpoint/2010/main" val="320518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D77B0-7081-4024-AC0C-2A6DD404FDC6}" type="slidenum">
              <a:rPr lang="en-US"/>
              <a:pPr>
                <a:defRPr/>
              </a:pPr>
              <a:t>‹#›</a:t>
            </a:fld>
            <a:endParaRPr lang="en-US"/>
          </a:p>
        </p:txBody>
      </p:sp>
    </p:spTree>
    <p:extLst>
      <p:ext uri="{BB962C8B-B14F-4D97-AF65-F5344CB8AC3E}">
        <p14:creationId xmlns:p14="http://schemas.microsoft.com/office/powerpoint/2010/main" val="95223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62EA7-0CC8-43C6-BB9E-DB243B4DC744}" type="slidenum">
              <a:rPr lang="en-US"/>
              <a:pPr>
                <a:defRPr/>
              </a:pPr>
              <a:t>‹#›</a:t>
            </a:fld>
            <a:endParaRPr lang="en-US"/>
          </a:p>
        </p:txBody>
      </p:sp>
    </p:spTree>
    <p:extLst>
      <p:ext uri="{BB962C8B-B14F-4D97-AF65-F5344CB8AC3E}">
        <p14:creationId xmlns:p14="http://schemas.microsoft.com/office/powerpoint/2010/main" val="2556703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5105E-B5E9-4E86-8813-5333CD5107BA}" type="slidenum">
              <a:rPr lang="en-US"/>
              <a:pPr>
                <a:defRPr/>
              </a:pPr>
              <a:t>‹#›</a:t>
            </a:fld>
            <a:endParaRPr lang="en-US"/>
          </a:p>
        </p:txBody>
      </p:sp>
    </p:spTree>
    <p:extLst>
      <p:ext uri="{BB962C8B-B14F-4D97-AF65-F5344CB8AC3E}">
        <p14:creationId xmlns:p14="http://schemas.microsoft.com/office/powerpoint/2010/main" val="369626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59EFB-D975-4CF7-A774-DA81CA062C98}" type="slidenum">
              <a:rPr lang="en-US"/>
              <a:pPr>
                <a:defRPr/>
              </a:pPr>
              <a:t>‹#›</a:t>
            </a:fld>
            <a:endParaRPr lang="en-US"/>
          </a:p>
        </p:txBody>
      </p:sp>
    </p:spTree>
    <p:extLst>
      <p:ext uri="{BB962C8B-B14F-4D97-AF65-F5344CB8AC3E}">
        <p14:creationId xmlns:p14="http://schemas.microsoft.com/office/powerpoint/2010/main" val="132626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8177B-1F7C-4E47-84BC-EE82D94FD66E}" type="slidenum">
              <a:rPr lang="en-US"/>
              <a:pPr>
                <a:defRPr/>
              </a:pPr>
              <a:t>‹#›</a:t>
            </a:fld>
            <a:endParaRPr lang="en-US"/>
          </a:p>
        </p:txBody>
      </p:sp>
    </p:spTree>
    <p:extLst>
      <p:ext uri="{BB962C8B-B14F-4D97-AF65-F5344CB8AC3E}">
        <p14:creationId xmlns:p14="http://schemas.microsoft.com/office/powerpoint/2010/main" val="170309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CC37-557F-4BF7-BD76-4BFFB208A1AB}" type="slidenum">
              <a:rPr lang="en-US"/>
              <a:pPr>
                <a:defRPr/>
              </a:pPr>
              <a:t>‹#›</a:t>
            </a:fld>
            <a:endParaRPr lang="en-US"/>
          </a:p>
        </p:txBody>
      </p:sp>
    </p:spTree>
    <p:extLst>
      <p:ext uri="{BB962C8B-B14F-4D97-AF65-F5344CB8AC3E}">
        <p14:creationId xmlns:p14="http://schemas.microsoft.com/office/powerpoint/2010/main" val="371658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32B30-DCF0-483F-8F65-42357EC6D923}" type="slidenum">
              <a:rPr lang="en-US"/>
              <a:pPr>
                <a:defRPr/>
              </a:pPr>
              <a:t>‹#›</a:t>
            </a:fld>
            <a:endParaRPr lang="en-US"/>
          </a:p>
        </p:txBody>
      </p:sp>
    </p:spTree>
    <p:extLst>
      <p:ext uri="{BB962C8B-B14F-4D97-AF65-F5344CB8AC3E}">
        <p14:creationId xmlns:p14="http://schemas.microsoft.com/office/powerpoint/2010/main" val="3433162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FF7830-F649-411C-BB36-38180BA3AC1F}" type="slidenum">
              <a:rPr lang="en-US"/>
              <a:pPr>
                <a:defRPr/>
              </a:pPr>
              <a:t>‹#›</a:t>
            </a:fld>
            <a:endParaRPr lang="en-US"/>
          </a:p>
        </p:txBody>
      </p:sp>
    </p:spTree>
    <p:extLst>
      <p:ext uri="{BB962C8B-B14F-4D97-AF65-F5344CB8AC3E}">
        <p14:creationId xmlns:p14="http://schemas.microsoft.com/office/powerpoint/2010/main" val="3962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76265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0FFB6-428C-450F-B7A5-AFB3C7190777}" type="slidenum">
              <a:rPr lang="en-US"/>
              <a:pPr>
                <a:defRPr/>
              </a:pPr>
              <a:t>‹#›</a:t>
            </a:fld>
            <a:endParaRPr lang="en-US"/>
          </a:p>
        </p:txBody>
      </p:sp>
    </p:spTree>
    <p:extLst>
      <p:ext uri="{BB962C8B-B14F-4D97-AF65-F5344CB8AC3E}">
        <p14:creationId xmlns:p14="http://schemas.microsoft.com/office/powerpoint/2010/main" val="1200830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2DDE33-E0C6-48FF-BCFA-1EDB1DFE3916}"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372348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A077263-8E8B-4701-B06E-A96D698BB97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6945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96DA119-1C54-4D3F-8938-6390A627D6D4}"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731571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319A71E-D542-4B9D-931E-B12DD9CC7A5D}"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207432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1E230F9-14B9-44E4-9D0A-9712C0B0BD4C}" type="slidenum">
              <a:rPr lang="de-DE"/>
              <a:pPr>
                <a:defRPr/>
              </a:pPr>
              <a:t>‹#›</a:t>
            </a:fld>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15860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FD8F4A3-86AD-4196-B0E6-EF9CFD1BD020}" type="slidenum">
              <a:rPr lang="de-DE"/>
              <a:pPr>
                <a:defRPr/>
              </a:pPr>
              <a:t>‹#›</a:t>
            </a:fld>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228273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889E67-47A7-41E4-BBBE-4D02CE4441B8}" type="slidenum">
              <a:rPr lang="de-DE"/>
              <a:pPr>
                <a:defRPr/>
              </a:pPr>
              <a:t>‹#›</a:t>
            </a:fld>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032958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E4E7183-108A-4B0F-8C5D-024734E1A34C}"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38932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6A66BBD-BA06-4392-9054-8752E327905A}"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825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20632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0EAEE1-FB5F-4BD2-B246-086A3185BFA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735928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21717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6D24B49-CE81-42DE-A552-9CB44D3DF692}"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778352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CEAD0-071C-4803-8E5E-FE12D6FEC331}" type="slidenum">
              <a:rPr lang="en-US"/>
              <a:pPr>
                <a:defRPr/>
              </a:pPr>
              <a:t>‹#›</a:t>
            </a:fld>
            <a:endParaRPr lang="en-US"/>
          </a:p>
        </p:txBody>
      </p:sp>
    </p:spTree>
    <p:extLst>
      <p:ext uri="{BB962C8B-B14F-4D97-AF65-F5344CB8AC3E}">
        <p14:creationId xmlns:p14="http://schemas.microsoft.com/office/powerpoint/2010/main" val="41150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56140-CC91-40FD-BD2B-704A297FD831}" type="slidenum">
              <a:rPr lang="en-US"/>
              <a:pPr>
                <a:defRPr/>
              </a:pPr>
              <a:t>‹#›</a:t>
            </a:fld>
            <a:endParaRPr lang="en-US"/>
          </a:p>
        </p:txBody>
      </p:sp>
    </p:spTree>
    <p:extLst>
      <p:ext uri="{BB962C8B-B14F-4D97-AF65-F5344CB8AC3E}">
        <p14:creationId xmlns:p14="http://schemas.microsoft.com/office/powerpoint/2010/main" val="840447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E3A20-43C1-4F8F-8E22-024522FB0DAA}" type="slidenum">
              <a:rPr lang="en-US"/>
              <a:pPr>
                <a:defRPr/>
              </a:pPr>
              <a:t>‹#›</a:t>
            </a:fld>
            <a:endParaRPr lang="en-US"/>
          </a:p>
        </p:txBody>
      </p:sp>
    </p:spTree>
    <p:extLst>
      <p:ext uri="{BB962C8B-B14F-4D97-AF65-F5344CB8AC3E}">
        <p14:creationId xmlns:p14="http://schemas.microsoft.com/office/powerpoint/2010/main" val="29926801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7A851-787F-4013-8266-8EF3CDDC69F2}" type="slidenum">
              <a:rPr lang="en-US"/>
              <a:pPr>
                <a:defRPr/>
              </a:pPr>
              <a:t>‹#›</a:t>
            </a:fld>
            <a:endParaRPr lang="en-US"/>
          </a:p>
        </p:txBody>
      </p:sp>
    </p:spTree>
    <p:extLst>
      <p:ext uri="{BB962C8B-B14F-4D97-AF65-F5344CB8AC3E}">
        <p14:creationId xmlns:p14="http://schemas.microsoft.com/office/powerpoint/2010/main" val="1320733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0397B-D070-4BA4-9F5E-161CF409B726}" type="slidenum">
              <a:rPr lang="en-US"/>
              <a:pPr>
                <a:defRPr/>
              </a:pPr>
              <a:t>‹#›</a:t>
            </a:fld>
            <a:endParaRPr lang="en-US"/>
          </a:p>
        </p:txBody>
      </p:sp>
    </p:spTree>
    <p:extLst>
      <p:ext uri="{BB962C8B-B14F-4D97-AF65-F5344CB8AC3E}">
        <p14:creationId xmlns:p14="http://schemas.microsoft.com/office/powerpoint/2010/main" val="1513172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DF19C-6011-42E1-86F1-8AD8756CFAC9}" type="slidenum">
              <a:rPr lang="en-US"/>
              <a:pPr>
                <a:defRPr/>
              </a:pPr>
              <a:t>‹#›</a:t>
            </a:fld>
            <a:endParaRPr lang="en-US"/>
          </a:p>
        </p:txBody>
      </p:sp>
    </p:spTree>
    <p:extLst>
      <p:ext uri="{BB962C8B-B14F-4D97-AF65-F5344CB8AC3E}">
        <p14:creationId xmlns:p14="http://schemas.microsoft.com/office/powerpoint/2010/main" val="379151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511949-34BB-4054-B0FA-448F5CE341D4}" type="slidenum">
              <a:rPr lang="en-US"/>
              <a:pPr>
                <a:defRPr/>
              </a:pPr>
              <a:t>‹#›</a:t>
            </a:fld>
            <a:endParaRPr lang="en-US"/>
          </a:p>
        </p:txBody>
      </p:sp>
    </p:spTree>
    <p:extLst>
      <p:ext uri="{BB962C8B-B14F-4D97-AF65-F5344CB8AC3E}">
        <p14:creationId xmlns:p14="http://schemas.microsoft.com/office/powerpoint/2010/main" val="3152951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4444-D3BE-4C6E-BE3D-F6057C1FB519}" type="slidenum">
              <a:rPr lang="en-US"/>
              <a:pPr>
                <a:defRPr/>
              </a:pPr>
              <a:t>‹#›</a:t>
            </a:fld>
            <a:endParaRPr lang="en-US"/>
          </a:p>
        </p:txBody>
      </p:sp>
    </p:spTree>
    <p:extLst>
      <p:ext uri="{BB962C8B-B14F-4D97-AF65-F5344CB8AC3E}">
        <p14:creationId xmlns:p14="http://schemas.microsoft.com/office/powerpoint/2010/main" val="42891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B721-A308-4150-A9A6-F33049C59B87}" type="slidenum">
              <a:rPr lang="en-US" smtClean="0"/>
              <a:t>‹#›</a:t>
            </a:fld>
            <a:endParaRPr lang="en-US"/>
          </a:p>
        </p:txBody>
      </p:sp>
    </p:spTree>
    <p:extLst>
      <p:ext uri="{BB962C8B-B14F-4D97-AF65-F5344CB8AC3E}">
        <p14:creationId xmlns:p14="http://schemas.microsoft.com/office/powerpoint/2010/main" val="374688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0FB4DB8-2BD8-4012-953F-6DE137EBA37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11076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fontAlgn="base">
              <a:spcBef>
                <a:spcPct val="0"/>
              </a:spcBef>
              <a:spcAft>
                <a:spcPct val="0"/>
              </a:spcAft>
              <a:defRPr/>
            </a:pPr>
            <a:fld id="{51A44C9E-1102-499E-85FA-CFC21BA6090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912173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997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56B03CEB-7DF7-449D-A497-CB201F818833}" type="slidenum">
              <a:rPr lang="en-US"/>
              <a:pPr>
                <a:defRPr/>
              </a:pPr>
              <a:t>‹#›</a:t>
            </a:fld>
            <a:endParaRPr lang="en-US"/>
          </a:p>
        </p:txBody>
      </p:sp>
    </p:spTree>
    <p:extLst>
      <p:ext uri="{BB962C8B-B14F-4D97-AF65-F5344CB8AC3E}">
        <p14:creationId xmlns:p14="http://schemas.microsoft.com/office/powerpoint/2010/main" val="9993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B8A173-4C9A-41B4-8E9C-92CDC54BEF4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8074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F2686F-0E47-4543-9A47-7ADB652DE05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5583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88D59E2-775E-47F8-B20D-5F031243F8E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42723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3011972-CB2F-4DF5-AFBD-2FD3BC3AE3B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46694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8BFD3B93-C466-4A09-8F1B-67484F6295EA}"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5972111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4339" name="Rectangle 3"/>
          <p:cNvSpPr>
            <a:spLocks noGrp="1" noChangeArrowheads="1"/>
          </p:cNvSpPr>
          <p:nvPr>
            <p:ph type="body" idx="1"/>
          </p:nvPr>
        </p:nvSpPr>
        <p:spPr bwMode="auto">
          <a:xfrm>
            <a:off x="457200" y="1219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265092" name="Rectangle 4"/>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7B4D6473-ACC7-4210-A134-623F7EA7836C}" type="slidenum">
              <a:rPr lang="de-DE"/>
              <a:pPr eaLnBrk="0" fontAlgn="base" hangingPunct="0">
                <a:spcBef>
                  <a:spcPct val="0"/>
                </a:spcBef>
                <a:spcAft>
                  <a:spcPct val="0"/>
                </a:spcAft>
                <a:defRPr/>
              </a:pPr>
              <a:t>‹#›</a:t>
            </a:fld>
            <a:endParaRPr lang="de-DE"/>
          </a:p>
        </p:txBody>
      </p:sp>
      <p:sp>
        <p:nvSpPr>
          <p:cNvPr id="2265093" name="Rectangle 5"/>
          <p:cNvSpPr>
            <a:spLocks noChangeArrowheads="1"/>
          </p:cNvSpPr>
          <p:nvPr/>
        </p:nvSpPr>
        <p:spPr bwMode="auto">
          <a:xfrm>
            <a:off x="0" y="1588"/>
            <a:ext cx="381000" cy="6856412"/>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4" name="Rectangle 6"/>
          <p:cNvSpPr>
            <a:spLocks noChangeArrowheads="1"/>
          </p:cNvSpPr>
          <p:nvPr/>
        </p:nvSpPr>
        <p:spPr bwMode="auto">
          <a:xfrm rot="16200000">
            <a:off x="-3144837" y="310038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rPr>
              <a:t>Perceptual and Sensory Augmented Computing</a:t>
            </a:r>
          </a:p>
        </p:txBody>
      </p:sp>
      <p:sp>
        <p:nvSpPr>
          <p:cNvPr id="2265095" name="Rectangle 7"/>
          <p:cNvSpPr>
            <a:spLocks noGrp="1" noChangeArrowheads="1"/>
          </p:cNvSpPr>
          <p:nvPr>
            <p:ph type="ftr" sz="quarter" idx="3"/>
          </p:nvPr>
        </p:nvSpPr>
        <p:spPr bwMode="auto">
          <a:xfrm>
            <a:off x="2376488"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eaLnBrk="0" fontAlgn="base" hangingPunct="0">
              <a:spcBef>
                <a:spcPct val="0"/>
              </a:spcBef>
              <a:spcAft>
                <a:spcPct val="0"/>
              </a:spcAft>
              <a:defRPr/>
            </a:pPr>
            <a:r>
              <a:rPr lang="de-DE" smtClean="0"/>
              <a:t>CS 376 Lecture 18 </a:t>
            </a:r>
            <a:endParaRPr lang="de-DE"/>
          </a:p>
        </p:txBody>
      </p:sp>
      <p:sp>
        <p:nvSpPr>
          <p:cNvPr id="2265097" name="Rectangle 9"/>
          <p:cNvSpPr>
            <a:spLocks noChangeArrowheads="1"/>
          </p:cNvSpPr>
          <p:nvPr/>
        </p:nvSpPr>
        <p:spPr bwMode="auto">
          <a:xfrm>
            <a:off x="0" y="1588"/>
            <a:ext cx="381000" cy="6884987"/>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8" name="Rectangle 10"/>
          <p:cNvSpPr>
            <a:spLocks noChangeArrowheads="1"/>
          </p:cNvSpPr>
          <p:nvPr/>
        </p:nvSpPr>
        <p:spPr bwMode="auto">
          <a:xfrm rot="16200000">
            <a:off x="-3144837" y="310673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latin typeface="ETH-Light" charset="0"/>
              </a:rPr>
              <a:t>Visual Object Recognition Tutorial</a:t>
            </a:r>
          </a:p>
        </p:txBody>
      </p:sp>
    </p:spTree>
    <p:extLst>
      <p:ext uri="{BB962C8B-B14F-4D97-AF65-F5344CB8AC3E}">
        <p14:creationId xmlns:p14="http://schemas.microsoft.com/office/powerpoint/2010/main" val="4226340697"/>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Trebuchet MS" pitchFamily="34" charset="0"/>
        </a:defRPr>
      </a:lvl2pPr>
      <a:lvl3pPr algn="l" rtl="0" eaLnBrk="0" fontAlgn="base" hangingPunct="0">
        <a:spcBef>
          <a:spcPct val="0"/>
        </a:spcBef>
        <a:spcAft>
          <a:spcPct val="0"/>
        </a:spcAft>
        <a:defRPr kumimoji="1" sz="3200" b="1">
          <a:solidFill>
            <a:schemeClr val="bg1"/>
          </a:solidFill>
          <a:latin typeface="Trebuchet MS" pitchFamily="34" charset="0"/>
        </a:defRPr>
      </a:lvl3pPr>
      <a:lvl4pPr algn="l" rtl="0" eaLnBrk="0" fontAlgn="base" hangingPunct="0">
        <a:spcBef>
          <a:spcPct val="0"/>
        </a:spcBef>
        <a:spcAft>
          <a:spcPct val="0"/>
        </a:spcAft>
        <a:defRPr kumimoji="1" sz="3200" b="1">
          <a:solidFill>
            <a:schemeClr val="bg1"/>
          </a:solidFill>
          <a:latin typeface="Trebuchet MS" pitchFamily="34" charset="0"/>
        </a:defRPr>
      </a:lvl4pPr>
      <a:lvl5pPr algn="l" rtl="0" eaLnBrk="0" fontAlgn="base" hangingPunct="0">
        <a:spcBef>
          <a:spcPct val="0"/>
        </a:spcBef>
        <a:spcAft>
          <a:spcPct val="0"/>
        </a:spcAft>
        <a:defRPr kumimoji="1" sz="3200" b="1">
          <a:solidFill>
            <a:schemeClr val="bg1"/>
          </a:solidFill>
          <a:latin typeface="Trebuchet MS" pitchFamily="34" charset="0"/>
        </a:defRPr>
      </a:lvl5pPr>
      <a:lvl6pPr marL="457200" algn="l" rtl="0" fontAlgn="base">
        <a:spcBef>
          <a:spcPct val="0"/>
        </a:spcBef>
        <a:spcAft>
          <a:spcPct val="0"/>
        </a:spcAft>
        <a:defRPr kumimoji="1" sz="3200" b="1">
          <a:solidFill>
            <a:schemeClr val="bg1"/>
          </a:solidFill>
          <a:latin typeface="Trebuchet MS" pitchFamily="34" charset="0"/>
        </a:defRPr>
      </a:lvl6pPr>
      <a:lvl7pPr marL="914400" algn="l" rtl="0" fontAlgn="base">
        <a:spcBef>
          <a:spcPct val="0"/>
        </a:spcBef>
        <a:spcAft>
          <a:spcPct val="0"/>
        </a:spcAft>
        <a:defRPr kumimoji="1" sz="3200" b="1">
          <a:solidFill>
            <a:schemeClr val="bg1"/>
          </a:solidFill>
          <a:latin typeface="Trebuchet MS" pitchFamily="34" charset="0"/>
        </a:defRPr>
      </a:lvl7pPr>
      <a:lvl8pPr marL="1371600" algn="l" rtl="0" fontAlgn="base">
        <a:spcBef>
          <a:spcPct val="0"/>
        </a:spcBef>
        <a:spcAft>
          <a:spcPct val="0"/>
        </a:spcAft>
        <a:defRPr kumimoji="1" sz="3200" b="1">
          <a:solidFill>
            <a:schemeClr val="bg1"/>
          </a:solidFill>
          <a:latin typeface="Trebuchet MS" pitchFamily="34" charset="0"/>
        </a:defRPr>
      </a:lvl8pPr>
      <a:lvl9pPr marL="1828800" algn="l" rtl="0" fontAlgn="base">
        <a:spcBef>
          <a:spcPct val="0"/>
        </a:spcBef>
        <a:spcAft>
          <a:spcPct val="0"/>
        </a:spcAft>
        <a:defRPr kumimoji="1"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chemeClr val="bg1"/>
        </a:buClr>
        <a:buSzPct val="115000"/>
        <a:buChar char="•"/>
        <a:defRPr kumimoji="1" sz="24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50000"/>
        <a:buFont typeface="Wingdings" pitchFamily="2" charset="2"/>
        <a:buChar char="Ø"/>
        <a:defRPr kumimoji="1" sz="2000" b="1">
          <a:solidFill>
            <a:schemeClr val="bg2"/>
          </a:solidFill>
          <a:latin typeface="+mn-lt"/>
        </a:defRPr>
      </a:lvl2pPr>
      <a:lvl3pPr marL="1143000" indent="-228600" algn="l" rtl="0" eaLnBrk="0" fontAlgn="base" hangingPunct="0">
        <a:spcBef>
          <a:spcPct val="20000"/>
        </a:spcBef>
        <a:spcAft>
          <a:spcPct val="0"/>
        </a:spcAft>
        <a:buClr>
          <a:schemeClr val="bg1"/>
        </a:buClr>
        <a:buChar char="–"/>
        <a:defRPr kumimoji="1" sz="2400" b="1">
          <a:solidFill>
            <a:schemeClr val="bg2"/>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6D880D47-6EB0-457B-9E64-21ED8708C2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15461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image" Target="../media/image38.jpeg"/><Relationship Id="rId12" Type="http://schemas.openxmlformats.org/officeDocument/2006/relationships/image" Target="../media/image34.wmf"/><Relationship Id="rId2" Type="http://schemas.openxmlformats.org/officeDocument/2006/relationships/slideLayout" Target="../slideLayouts/slideLayout69.xml"/><Relationship Id="rId16" Type="http://schemas.openxmlformats.org/officeDocument/2006/relationships/image" Target="../media/image1040.png"/><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24.png"/><Relationship Id="rId15" Type="http://schemas.openxmlformats.org/officeDocument/2006/relationships/image" Target="../media/image103.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8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8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latin typeface="Arial" pitchFamily="34" charset="0"/>
                <a:cs typeface="Arial" pitchFamily="34" charset="0"/>
              </a:rPr>
              <a:t>TP13 </a:t>
            </a:r>
            <a:r>
              <a:rPr lang="en-US" dirty="0" smtClean="0">
                <a:latin typeface="Arial" pitchFamily="34" charset="0"/>
                <a:cs typeface="Arial" pitchFamily="34" charset="0"/>
              </a:rPr>
              <a:t>- Indexing local features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13598" y="3292510"/>
            <a:ext cx="6400800" cy="1752600"/>
          </a:xfrm>
        </p:spPr>
        <p:txBody>
          <a:bodyPr/>
          <a:lstStyle/>
          <a:p>
            <a:pPr>
              <a:lnSpc>
                <a:spcPct val="80000"/>
              </a:lnSpc>
            </a:pPr>
            <a:r>
              <a:rPr lang="en-US" dirty="0">
                <a:solidFill>
                  <a:schemeClr val="tx1"/>
                </a:solidFill>
                <a:latin typeface="Arial" charset="0"/>
                <a:cs typeface="Arial" charset="0"/>
              </a:rPr>
              <a:t>Computer Vision, FCUP, </a:t>
            </a:r>
            <a:r>
              <a:rPr lang="en-US" dirty="0" smtClean="0">
                <a:solidFill>
                  <a:schemeClr val="tx1"/>
                </a:solidFill>
                <a:latin typeface="Arial" charset="0"/>
                <a:cs typeface="Arial" charset="0"/>
              </a:rPr>
              <a:t>2015/16</a:t>
            </a:r>
            <a:endParaRPr lang="en-US" dirty="0">
              <a:solidFill>
                <a:schemeClr val="tx1"/>
              </a:solidFill>
              <a:latin typeface="Arial" charset="0"/>
              <a:cs typeface="Arial" charset="0"/>
            </a:endParaRPr>
          </a:p>
          <a:p>
            <a:pPr>
              <a:lnSpc>
                <a:spcPct val="80000"/>
              </a:lnSpc>
            </a:pPr>
            <a:r>
              <a:rPr lang="en-US" dirty="0">
                <a:solidFill>
                  <a:schemeClr val="tx1"/>
                </a:solidFill>
                <a:latin typeface="Arial" charset="0"/>
                <a:cs typeface="Arial" charset="0"/>
              </a:rPr>
              <a:t>Miguel Coimbra</a:t>
            </a:r>
          </a:p>
          <a:p>
            <a:pPr>
              <a:lnSpc>
                <a:spcPct val="80000"/>
              </a:lnSpc>
            </a:pPr>
            <a:r>
              <a:rPr lang="en-US" dirty="0">
                <a:solidFill>
                  <a:schemeClr val="tx1"/>
                </a:solidFill>
                <a:latin typeface="Arial" charset="0"/>
                <a:cs typeface="Arial" charset="0"/>
              </a:rPr>
              <a:t>Slides by Prof. Kristen </a:t>
            </a:r>
            <a:r>
              <a:rPr lang="en-US" dirty="0" err="1">
                <a:solidFill>
                  <a:schemeClr val="tx1"/>
                </a:solidFill>
                <a:latin typeface="Arial" charset="0"/>
                <a:cs typeface="Arial" charset="0"/>
              </a:rPr>
              <a:t>Grauman</a:t>
            </a:r>
            <a:endParaRPr lang="en-US" dirty="0">
              <a:solidFill>
                <a:schemeClr val="tx1"/>
              </a:solidFill>
              <a:latin typeface="Arial" charset="0"/>
              <a:cs typeface="Arial" charset="0"/>
            </a:endParaRPr>
          </a:p>
        </p:txBody>
      </p:sp>
      <p:pic>
        <p:nvPicPr>
          <p:cNvPr id="7" name="Picture 8"/>
          <p:cNvPicPr>
            <a:picLocks noChangeAspect="1" noChangeArrowheads="1"/>
          </p:cNvPicPr>
          <p:nvPr/>
        </p:nvPicPr>
        <p:blipFill>
          <a:blip r:embed="rId2" cstate="print"/>
          <a:srcRect/>
          <a:stretch>
            <a:fillRect/>
          </a:stretch>
        </p:blipFill>
        <p:spPr bwMode="auto">
          <a:xfrm>
            <a:off x="152400" y="228600"/>
            <a:ext cx="2591264" cy="1878641"/>
          </a:xfrm>
          <a:prstGeom prst="rect">
            <a:avLst/>
          </a:prstGeom>
          <a:noFill/>
          <a:ln w="9525">
            <a:noFill/>
            <a:miter lim="800000"/>
            <a:headEnd/>
            <a:tailEnd/>
          </a:ln>
          <a:effectLst/>
        </p:spPr>
      </p:pic>
      <p:grpSp>
        <p:nvGrpSpPr>
          <p:cNvPr id="12" name="Group 35"/>
          <p:cNvGrpSpPr>
            <a:grpSpLocks/>
          </p:cNvGrpSpPr>
          <p:nvPr/>
        </p:nvGrpSpPr>
        <p:grpSpPr bwMode="auto">
          <a:xfrm>
            <a:off x="3768910" y="193935"/>
            <a:ext cx="5160427" cy="1913306"/>
            <a:chOff x="1637" y="3261"/>
            <a:chExt cx="2290" cy="832"/>
          </a:xfrm>
        </p:grpSpPr>
        <p:pic>
          <p:nvPicPr>
            <p:cNvPr id="13" name="Picture 36" descr="herE44"/>
            <p:cNvPicPr>
              <a:picLocks noChangeAspect="1" noChangeArrowheads="1"/>
            </p:cNvPicPr>
            <p:nvPr/>
          </p:nvPicPr>
          <p:blipFill>
            <a:blip r:embed="rId3" cstate="print"/>
            <a:srcRect/>
            <a:stretch>
              <a:fillRect/>
            </a:stretch>
          </p:blipFill>
          <p:spPr bwMode="auto">
            <a:xfrm>
              <a:off x="1637" y="3262"/>
              <a:ext cx="1105" cy="831"/>
            </a:xfrm>
            <a:prstGeom prst="rect">
              <a:avLst/>
            </a:prstGeom>
            <a:noFill/>
          </p:spPr>
        </p:pic>
        <p:pic>
          <p:nvPicPr>
            <p:cNvPr id="14" name="Picture 37" descr="herE46"/>
            <p:cNvPicPr>
              <a:picLocks noChangeAspect="1" noChangeArrowheads="1"/>
            </p:cNvPicPr>
            <p:nvPr/>
          </p:nvPicPr>
          <p:blipFill>
            <a:blip r:embed="rId4" cstate="print"/>
            <a:srcRect/>
            <a:stretch>
              <a:fillRect/>
            </a:stretch>
          </p:blipFill>
          <p:spPr bwMode="auto">
            <a:xfrm>
              <a:off x="2822" y="3261"/>
              <a:ext cx="1105" cy="831"/>
            </a:xfrm>
            <a:prstGeom prst="rect">
              <a:avLst/>
            </a:prstGeom>
            <a:noFill/>
          </p:spPr>
        </p:pic>
      </p:grpSp>
      <p:sp>
        <p:nvSpPr>
          <p:cNvPr id="17" name="Right Arrow 16"/>
          <p:cNvSpPr/>
          <p:nvPr/>
        </p:nvSpPr>
        <p:spPr>
          <a:xfrm>
            <a:off x="2895600" y="838200"/>
            <a:ext cx="7209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a:grpSpLocks noChangeAspect="1"/>
          </p:cNvGrpSpPr>
          <p:nvPr/>
        </p:nvGrpSpPr>
        <p:grpSpPr>
          <a:xfrm>
            <a:off x="6278334" y="4038600"/>
            <a:ext cx="2408466" cy="2640013"/>
            <a:chOff x="3743325" y="1028700"/>
            <a:chExt cx="4029075" cy="4416425"/>
          </a:xfrm>
        </p:grpSpPr>
        <p:sp>
          <p:nvSpPr>
            <p:cNvPr id="18"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9"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0"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2"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3"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4"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5"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8"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0"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1"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2"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4"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5"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6"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7"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8"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9"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0"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1"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2"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43" name="Group 29"/>
            <p:cNvGrpSpPr>
              <a:grpSpLocks/>
            </p:cNvGrpSpPr>
            <p:nvPr/>
          </p:nvGrpSpPr>
          <p:grpSpPr bwMode="auto">
            <a:xfrm>
              <a:off x="6486525" y="5083175"/>
              <a:ext cx="533400" cy="361950"/>
              <a:chOff x="3504" y="1728"/>
              <a:chExt cx="336" cy="228"/>
            </a:xfrm>
          </p:grpSpPr>
          <p:sp>
            <p:nvSpPr>
              <p:cNvPr id="44"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5" name="Picture 31"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32"/>
            <p:cNvGrpSpPr>
              <a:grpSpLocks/>
            </p:cNvGrpSpPr>
            <p:nvPr/>
          </p:nvGrpSpPr>
          <p:grpSpPr bwMode="auto">
            <a:xfrm>
              <a:off x="5876925" y="3940175"/>
              <a:ext cx="533400" cy="361950"/>
              <a:chOff x="3504" y="1728"/>
              <a:chExt cx="336" cy="228"/>
            </a:xfrm>
          </p:grpSpPr>
          <p:sp>
            <p:nvSpPr>
              <p:cNvPr id="47"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8" name="Picture 34"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5"/>
            <p:cNvGrpSpPr>
              <a:grpSpLocks/>
            </p:cNvGrpSpPr>
            <p:nvPr/>
          </p:nvGrpSpPr>
          <p:grpSpPr bwMode="auto">
            <a:xfrm>
              <a:off x="7096125" y="5083175"/>
              <a:ext cx="533400" cy="361950"/>
              <a:chOff x="3504" y="1728"/>
              <a:chExt cx="336" cy="228"/>
            </a:xfrm>
          </p:grpSpPr>
          <p:sp>
            <p:nvSpPr>
              <p:cNvPr id="50"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1" name="Picture 37"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8"/>
            <p:cNvGrpSpPr>
              <a:grpSpLocks/>
            </p:cNvGrpSpPr>
            <p:nvPr/>
          </p:nvGrpSpPr>
          <p:grpSpPr bwMode="auto">
            <a:xfrm>
              <a:off x="5572125" y="3711575"/>
              <a:ext cx="533400" cy="361950"/>
              <a:chOff x="3504" y="1728"/>
              <a:chExt cx="336" cy="228"/>
            </a:xfrm>
          </p:grpSpPr>
          <p:sp>
            <p:nvSpPr>
              <p:cNvPr id="53"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4" name="Picture 40"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1"/>
            <p:cNvGrpSpPr>
              <a:grpSpLocks/>
            </p:cNvGrpSpPr>
            <p:nvPr/>
          </p:nvGrpSpPr>
          <p:grpSpPr bwMode="auto">
            <a:xfrm>
              <a:off x="6810375" y="4813300"/>
              <a:ext cx="533400" cy="361950"/>
              <a:chOff x="3504" y="1728"/>
              <a:chExt cx="336" cy="228"/>
            </a:xfrm>
          </p:grpSpPr>
          <p:sp>
            <p:nvSpPr>
              <p:cNvPr id="56"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7" name="Picture 43"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44" descr="114_14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4"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5"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6"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7"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8"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9"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0"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1"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2"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3"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4"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5"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6"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7"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8"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pic>
        <p:nvPicPr>
          <p:cNvPr id="80" name="Picture 4" descr="BookIndex1"/>
          <p:cNvPicPr>
            <a:picLocks noChangeAspect="1" noChangeArrowheads="1"/>
          </p:cNvPicPr>
          <p:nvPr/>
        </p:nvPicPr>
        <p:blipFill rotWithShape="1">
          <a:blip r:embed="rId7">
            <a:extLst>
              <a:ext uri="{28A0092B-C50C-407E-A947-70E740481C1C}">
                <a14:useLocalDpi xmlns:a14="http://schemas.microsoft.com/office/drawing/2010/main" val="0"/>
              </a:ext>
            </a:extLst>
          </a:blip>
          <a:srcRect r="33283" b="51348"/>
          <a:stretch/>
        </p:blipFill>
        <p:spPr bwMode="auto">
          <a:xfrm>
            <a:off x="0" y="4582236"/>
            <a:ext cx="3304494" cy="35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pitchFamily="34" charset="0"/>
                <a:cs typeface="Arial" pitchFamily="34" charset="0"/>
              </a:rPr>
              <a:t>Text retrieval vs. image search</a:t>
            </a:r>
          </a:p>
        </p:txBody>
      </p:sp>
      <p:sp>
        <p:nvSpPr>
          <p:cNvPr id="65539" name="Rectangle 3"/>
          <p:cNvSpPr>
            <a:spLocks noGrp="1"/>
          </p:cNvSpPr>
          <p:nvPr>
            <p:ph type="body" idx="1"/>
          </p:nvPr>
        </p:nvSpPr>
        <p:spPr/>
        <p:txBody>
          <a:bodyPr/>
          <a:lstStyle/>
          <a:p>
            <a:r>
              <a:rPr lang="en-US" sz="2800" smtClean="0">
                <a:latin typeface="Arial" pitchFamily="34" charset="0"/>
                <a:cs typeface="Arial" pitchFamily="34" charset="0"/>
              </a:rPr>
              <a:t>What makes the problems similar, different?</a:t>
            </a:r>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5359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3338"/>
            <a:ext cx="8229600" cy="1143000"/>
          </a:xfrm>
        </p:spPr>
        <p:txBody>
          <a:bodyPr/>
          <a:lstStyle/>
          <a:p>
            <a:r>
              <a:rPr lang="en-US" smtClean="0">
                <a:latin typeface="Arial" pitchFamily="34" charset="0"/>
                <a:cs typeface="Arial" pitchFamily="34" charset="0"/>
              </a:rPr>
              <a:t>Visual words: main idea</a:t>
            </a:r>
          </a:p>
        </p:txBody>
      </p:sp>
      <p:sp>
        <p:nvSpPr>
          <p:cNvPr id="66563" name="Content Placeholder 2"/>
          <p:cNvSpPr>
            <a:spLocks noGrp="1"/>
          </p:cNvSpPr>
          <p:nvPr>
            <p:ph idx="1"/>
          </p:nvPr>
        </p:nvSpPr>
        <p:spPr/>
        <p:txBody>
          <a:bodyPr/>
          <a:lstStyle/>
          <a:p>
            <a:endParaRPr lang="en-US" smtClean="0">
              <a:latin typeface="Arial" pitchFamily="34" charset="0"/>
              <a:cs typeface="Arial" pitchFamily="34" charset="0"/>
            </a:endParaRPr>
          </a:p>
        </p:txBody>
      </p:sp>
      <p:sp>
        <p:nvSpPr>
          <p:cNvPr id="94" name="Content Placeholder 6"/>
          <p:cNvSpPr txBox="1">
            <a:spLocks/>
          </p:cNvSpPr>
          <p:nvPr/>
        </p:nvSpPr>
        <p:spPr bwMode="auto">
          <a:xfrm>
            <a:off x="457200" y="1146175"/>
            <a:ext cx="86868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Extract some local features from a number of images …</a:t>
            </a:r>
          </a:p>
          <a:p>
            <a:pPr marL="342900" indent="-342900" fontAlgn="base">
              <a:spcBef>
                <a:spcPct val="20000"/>
              </a:spcBef>
              <a:spcAft>
                <a:spcPct val="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66565" name="Rectangle 2"/>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96" name="Picture 3" descr="115_1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123950" y="1912938"/>
            <a:ext cx="3143250" cy="2546350"/>
            <a:chOff x="708" y="499"/>
            <a:chExt cx="1980" cy="1604"/>
          </a:xfrm>
        </p:grpSpPr>
        <p:sp>
          <p:nvSpPr>
            <p:cNvPr id="66628" name="Oval 5"/>
            <p:cNvSpPr>
              <a:spLocks noChangeArrowheads="1"/>
            </p:cNvSpPr>
            <p:nvPr/>
          </p:nvSpPr>
          <p:spPr bwMode="auto">
            <a:xfrm rot="613854">
              <a:off x="1265" y="180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9" name="Oval 6"/>
            <p:cNvSpPr>
              <a:spLocks noChangeArrowheads="1"/>
            </p:cNvSpPr>
            <p:nvPr/>
          </p:nvSpPr>
          <p:spPr bwMode="auto">
            <a:xfrm>
              <a:off x="864" y="1037"/>
              <a:ext cx="768" cy="52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0" name="Oval 7"/>
            <p:cNvSpPr>
              <a:spLocks noChangeArrowheads="1"/>
            </p:cNvSpPr>
            <p:nvPr/>
          </p:nvSpPr>
          <p:spPr bwMode="auto">
            <a:xfrm rot="-1606730">
              <a:off x="2016" y="170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1" name="Oval 8"/>
            <p:cNvSpPr>
              <a:spLocks noChangeArrowheads="1"/>
            </p:cNvSpPr>
            <p:nvPr/>
          </p:nvSpPr>
          <p:spPr bwMode="auto">
            <a:xfrm>
              <a:off x="1668" y="500"/>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2" name="Oval 9"/>
            <p:cNvSpPr>
              <a:spLocks noChangeArrowheads="1"/>
            </p:cNvSpPr>
            <p:nvPr/>
          </p:nvSpPr>
          <p:spPr bwMode="auto">
            <a:xfrm rot="613854">
              <a:off x="1448" y="1867"/>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3" name="Oval 10"/>
            <p:cNvSpPr>
              <a:spLocks noChangeArrowheads="1"/>
            </p:cNvSpPr>
            <p:nvPr/>
          </p:nvSpPr>
          <p:spPr bwMode="auto">
            <a:xfrm rot="2358062">
              <a:off x="917" y="164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4" name="Oval 11"/>
            <p:cNvSpPr>
              <a:spLocks noChangeArrowheads="1"/>
            </p:cNvSpPr>
            <p:nvPr/>
          </p:nvSpPr>
          <p:spPr bwMode="auto">
            <a:xfrm flipH="1">
              <a:off x="2385" y="1229"/>
              <a:ext cx="288" cy="14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5" name="Oval 12"/>
            <p:cNvSpPr>
              <a:spLocks noChangeArrowheads="1"/>
            </p:cNvSpPr>
            <p:nvPr/>
          </p:nvSpPr>
          <p:spPr bwMode="auto">
            <a:xfrm rot="1176257">
              <a:off x="1152" y="1776"/>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6" name="Oval 13"/>
            <p:cNvSpPr>
              <a:spLocks noChangeArrowheads="1"/>
            </p:cNvSpPr>
            <p:nvPr/>
          </p:nvSpPr>
          <p:spPr bwMode="auto">
            <a:xfrm rot="613854">
              <a:off x="1839" y="499"/>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7" name="Oval 14"/>
            <p:cNvSpPr>
              <a:spLocks noChangeArrowheads="1"/>
            </p:cNvSpPr>
            <p:nvPr/>
          </p:nvSpPr>
          <p:spPr bwMode="auto">
            <a:xfrm>
              <a:off x="1577" y="686"/>
              <a:ext cx="336" cy="110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8" name="Oval 15"/>
            <p:cNvSpPr>
              <a:spLocks noChangeArrowheads="1"/>
            </p:cNvSpPr>
            <p:nvPr/>
          </p:nvSpPr>
          <p:spPr bwMode="auto">
            <a:xfrm rot="-1855333">
              <a:off x="974" y="816"/>
              <a:ext cx="121" cy="23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9" name="Oval 16"/>
            <p:cNvSpPr>
              <a:spLocks noChangeArrowheads="1"/>
            </p:cNvSpPr>
            <p:nvPr/>
          </p:nvSpPr>
          <p:spPr bwMode="auto">
            <a:xfrm rot="2771294">
              <a:off x="2309" y="68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0" name="Oval 17"/>
            <p:cNvSpPr>
              <a:spLocks noChangeArrowheads="1"/>
            </p:cNvSpPr>
            <p:nvPr/>
          </p:nvSpPr>
          <p:spPr bwMode="auto">
            <a:xfrm rot="2771294">
              <a:off x="799" y="150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1" name="Oval 18"/>
            <p:cNvSpPr>
              <a:spLocks noChangeArrowheads="1"/>
            </p:cNvSpPr>
            <p:nvPr/>
          </p:nvSpPr>
          <p:spPr bwMode="auto">
            <a:xfrm rot="18828706" flipH="1">
              <a:off x="2198" y="1536"/>
              <a:ext cx="226"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2" name="Oval 19"/>
            <p:cNvSpPr>
              <a:spLocks noChangeArrowheads="1"/>
            </p:cNvSpPr>
            <p:nvPr/>
          </p:nvSpPr>
          <p:spPr bwMode="auto">
            <a:xfrm rot="3765951">
              <a:off x="2405" y="77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3" name="Oval 20"/>
            <p:cNvSpPr>
              <a:spLocks noChangeArrowheads="1"/>
            </p:cNvSpPr>
            <p:nvPr/>
          </p:nvSpPr>
          <p:spPr bwMode="auto">
            <a:xfrm rot="18828706" flipH="1">
              <a:off x="900" y="90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4" name="Oval 21"/>
            <p:cNvSpPr>
              <a:spLocks noChangeArrowheads="1"/>
            </p:cNvSpPr>
            <p:nvPr/>
          </p:nvSpPr>
          <p:spPr bwMode="auto">
            <a:xfrm rot="1635042">
              <a:off x="1010" y="171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5" name="Oval 22"/>
            <p:cNvSpPr>
              <a:spLocks noChangeArrowheads="1"/>
            </p:cNvSpPr>
            <p:nvPr/>
          </p:nvSpPr>
          <p:spPr bwMode="auto">
            <a:xfrm rot="-215175">
              <a:off x="1968" y="886"/>
              <a:ext cx="192" cy="65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6" name="Oval 23"/>
            <p:cNvSpPr>
              <a:spLocks noChangeArrowheads="1"/>
            </p:cNvSpPr>
            <p:nvPr/>
          </p:nvSpPr>
          <p:spPr bwMode="auto">
            <a:xfrm rot="-1140700">
              <a:off x="1783" y="1777"/>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7" name="Oval 24"/>
            <p:cNvSpPr>
              <a:spLocks noChangeArrowheads="1"/>
            </p:cNvSpPr>
            <p:nvPr/>
          </p:nvSpPr>
          <p:spPr bwMode="auto">
            <a:xfrm rot="-1140700">
              <a:off x="1670" y="18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8" name="Oval 25"/>
            <p:cNvSpPr>
              <a:spLocks noChangeArrowheads="1"/>
            </p:cNvSpPr>
            <p:nvPr/>
          </p:nvSpPr>
          <p:spPr bwMode="auto">
            <a:xfrm rot="-1140700">
              <a:off x="1246" y="665"/>
              <a:ext cx="138"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9" name="Oval 26"/>
            <p:cNvSpPr>
              <a:spLocks noChangeArrowheads="1"/>
            </p:cNvSpPr>
            <p:nvPr/>
          </p:nvSpPr>
          <p:spPr bwMode="auto">
            <a:xfrm rot="-1140700">
              <a:off x="2031" y="586"/>
              <a:ext cx="192"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0" name="Oval 27"/>
            <p:cNvSpPr>
              <a:spLocks noChangeArrowheads="1"/>
            </p:cNvSpPr>
            <p:nvPr/>
          </p:nvSpPr>
          <p:spPr bwMode="auto">
            <a:xfrm rot="-3299226">
              <a:off x="2352" y="1421"/>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1" name="Oval 28"/>
            <p:cNvSpPr>
              <a:spLocks noChangeArrowheads="1"/>
            </p:cNvSpPr>
            <p:nvPr/>
          </p:nvSpPr>
          <p:spPr bwMode="auto">
            <a:xfrm rot="-3299226">
              <a:off x="2398" y="13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2" name="Oval 29"/>
            <p:cNvSpPr>
              <a:spLocks noChangeArrowheads="1"/>
            </p:cNvSpPr>
            <p:nvPr/>
          </p:nvSpPr>
          <p:spPr bwMode="auto">
            <a:xfrm flipH="1">
              <a:off x="2400" y="1028"/>
              <a:ext cx="288" cy="1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3" name="Oval 30"/>
            <p:cNvSpPr>
              <a:spLocks noChangeArrowheads="1"/>
            </p:cNvSpPr>
            <p:nvPr/>
          </p:nvSpPr>
          <p:spPr bwMode="auto">
            <a:xfrm flipH="1">
              <a:off x="708" y="1348"/>
              <a:ext cx="187" cy="1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4" name="Oval 31"/>
            <p:cNvSpPr>
              <a:spLocks noChangeArrowheads="1"/>
            </p:cNvSpPr>
            <p:nvPr/>
          </p:nvSpPr>
          <p:spPr bwMode="auto">
            <a:xfrm rot="613854">
              <a:off x="1465" y="581"/>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2"/>
          <p:cNvGrpSpPr>
            <a:grpSpLocks/>
          </p:cNvGrpSpPr>
          <p:nvPr/>
        </p:nvGrpSpPr>
        <p:grpSpPr bwMode="auto">
          <a:xfrm>
            <a:off x="5562600" y="1958975"/>
            <a:ext cx="3011488" cy="2671763"/>
            <a:chOff x="3504" y="525"/>
            <a:chExt cx="1897" cy="1683"/>
          </a:xfrm>
        </p:grpSpPr>
        <p:sp>
          <p:nvSpPr>
            <p:cNvPr id="66599" name="Oval 3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0" name="Oval 3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1" name="Oval 3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2" name="Oval 3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3" name="Oval 3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4" name="Oval 3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5" name="Oval 3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6" name="Oval 4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7" name="Oval 4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8" name="Oval 4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9" name="Oval 4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0" name="Oval 4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1" name="Oval 4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2" name="Oval 4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3" name="Oval 4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4" name="Oval 4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5" name="Oval 4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6" name="Oval 5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7" name="Oval 5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8" name="Oval 5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9" name="Oval 5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0" name="Oval 5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1" name="Oval 5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2" name="Oval 5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3" name="Oval 5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4" name="Oval 5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5" name="Oval 5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6" name="Oval 6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7" name="Oval 6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 name="Group 62"/>
          <p:cNvGrpSpPr>
            <a:grpSpLocks/>
          </p:cNvGrpSpPr>
          <p:nvPr/>
        </p:nvGrpSpPr>
        <p:grpSpPr bwMode="auto">
          <a:xfrm>
            <a:off x="1219200" y="1970088"/>
            <a:ext cx="7304088" cy="2655887"/>
            <a:chOff x="768" y="535"/>
            <a:chExt cx="4601" cy="1673"/>
          </a:xfrm>
        </p:grpSpPr>
        <p:sp>
          <p:nvSpPr>
            <p:cNvPr id="156" name="Line 63"/>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64"/>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65"/>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66"/>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67"/>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68"/>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69"/>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70"/>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71"/>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72"/>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6" name="Line 73"/>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7" name="Line 74"/>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8" name="Line 75"/>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9" name="Line 76"/>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0" name="Line 77"/>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1" name="Line 78"/>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2" name="Line 79"/>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3" name="Line 80"/>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4" name="Line 81"/>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5" name="Line 82"/>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6" name="Line 83"/>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7" name="Line 84"/>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8" name="Line 85"/>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9" name="Line 86"/>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0" name="Line 87"/>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1" name="Line 88"/>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2" name="Line 89"/>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sp>
        <p:nvSpPr>
          <p:cNvPr id="66570" name="Text Box 92"/>
          <p:cNvSpPr txBox="1">
            <a:spLocks noChangeArrowheads="1"/>
          </p:cNvSpPr>
          <p:nvPr/>
        </p:nvSpPr>
        <p:spPr bwMode="auto">
          <a:xfrm>
            <a:off x="5037138" y="47974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pPr>
            <a:r>
              <a:rPr lang="en-US" smtClean="0">
                <a:solidFill>
                  <a:srgbClr val="000000"/>
                </a:solidFill>
                <a:latin typeface="Trebuchet MS" pitchFamily="34" charset="0"/>
              </a:rPr>
              <a:t>e.g., SIFT descriptor space: each point is 128-dimensional</a:t>
            </a:r>
          </a:p>
        </p:txBody>
      </p:sp>
      <p:sp>
        <p:nvSpPr>
          <p:cNvPr id="185" name="Text Box 90"/>
          <p:cNvSpPr txBox="1">
            <a:spLocks noChangeArrowheads="1"/>
          </p:cNvSpPr>
          <p:nvPr/>
        </p:nvSpPr>
        <p:spPr bwMode="auto">
          <a:xfrm>
            <a:off x="449263" y="6538913"/>
            <a:ext cx="5688012" cy="304800"/>
          </a:xfrm>
          <a:prstGeom prst="rect">
            <a:avLst/>
          </a:prstGeom>
          <a:noFill/>
          <a:ln w="9525">
            <a:noFill/>
            <a:miter lim="800000"/>
            <a:headEnd/>
            <a:tailEnd/>
          </a:ln>
        </p:spPr>
        <p:txBody>
          <a:bodyPr>
            <a:spAutoFit/>
          </a:bodyPr>
          <a:lstStyle/>
          <a:p>
            <a:pPr>
              <a:spcBef>
                <a:spcPct val="50000"/>
              </a:spcBef>
              <a:defRPr/>
            </a:pPr>
            <a:r>
              <a:rPr lang="en-US" sz="1400" kern="0" dirty="0">
                <a:solidFill>
                  <a:srgbClr val="000000"/>
                </a:solidFill>
                <a:latin typeface="Trebuchet MS" pitchFamily="34" charset="0"/>
              </a:rPr>
              <a:t>Slide credit: D. </a:t>
            </a:r>
            <a:r>
              <a:rPr lang="en-US" sz="1400" kern="0" dirty="0" err="1">
                <a:solidFill>
                  <a:srgbClr val="000000"/>
                </a:solidFill>
                <a:latin typeface="Trebuchet MS" pitchFamily="34" charset="0"/>
              </a:rPr>
              <a:t>Nister</a:t>
            </a:r>
            <a:r>
              <a:rPr lang="en-US" sz="1400" kern="0" dirty="0">
                <a:solidFill>
                  <a:srgbClr val="000000"/>
                </a:solidFill>
                <a:latin typeface="Trebuchet MS" pitchFamily="34" charset="0"/>
              </a:rPr>
              <a:t>, CVPR 2006</a:t>
            </a:r>
          </a:p>
        </p:txBody>
      </p:sp>
    </p:spTree>
    <p:extLst>
      <p:ext uri="{BB962C8B-B14F-4D97-AF65-F5344CB8AC3E}">
        <p14:creationId xmlns:p14="http://schemas.microsoft.com/office/powerpoint/2010/main" val="371842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sameClick" afterEffect="1">
                                          <p:stCondLst>
                                            <p:cond evt="end" delay="0">
                                              <p:tn val="16"/>
                                            </p:cond>
                                          </p:stCondLst>
                                        </p:cTn>
                                        <p:tgtEl>
                                          <p:spTgt spid="6"/>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54" presetClass="exit" presetSubtype="0" decel="100000" fill="hold" nodeType="afterEffect">
                                  <p:stCondLst>
                                    <p:cond delay="0"/>
                                  </p:stCondLst>
                                  <p:childTnLst>
                                    <p:anim calcmode="lin" valueType="num">
                                      <p:cBhvr>
                                        <p:cTn id="24" dur="500"/>
                                        <p:tgtEl>
                                          <p:spTgt spid="96"/>
                                        </p:tgtEl>
                                        <p:attrNameLst>
                                          <p:attrName>ppt_w</p:attrName>
                                        </p:attrNameLst>
                                      </p:cBhvr>
                                      <p:tavLst>
                                        <p:tav tm="0">
                                          <p:val>
                                            <p:strVal val="ppt_w"/>
                                          </p:val>
                                        </p:tav>
                                        <p:tav tm="100000">
                                          <p:val>
                                            <p:strVal val="ppt_w*0.05"/>
                                          </p:val>
                                        </p:tav>
                                      </p:tavLst>
                                    </p:anim>
                                    <p:anim calcmode="lin" valueType="num">
                                      <p:cBhvr>
                                        <p:cTn id="25" dur="500"/>
                                        <p:tgtEl>
                                          <p:spTgt spid="96"/>
                                        </p:tgtEl>
                                        <p:attrNameLst>
                                          <p:attrName>ppt_h</p:attrName>
                                        </p:attrNameLst>
                                      </p:cBhvr>
                                      <p:tavLst>
                                        <p:tav tm="0">
                                          <p:val>
                                            <p:strVal val="ppt_h"/>
                                          </p:val>
                                        </p:tav>
                                        <p:tav tm="100000">
                                          <p:val>
                                            <p:strVal val="ppt_h"/>
                                          </p:val>
                                        </p:tav>
                                      </p:tavLst>
                                    </p:anim>
                                    <p:anim calcmode="lin" valueType="num">
                                      <p:cBhvr>
                                        <p:cTn id="26" dur="500"/>
                                        <p:tgtEl>
                                          <p:spTgt spid="96"/>
                                        </p:tgtEl>
                                        <p:attrNameLst>
                                          <p:attrName>ppt_x</p:attrName>
                                        </p:attrNameLst>
                                      </p:cBhvr>
                                      <p:tavLst>
                                        <p:tav tm="0">
                                          <p:val>
                                            <p:strVal val="ppt_x"/>
                                          </p:val>
                                        </p:tav>
                                        <p:tav tm="100000">
                                          <p:val>
                                            <p:strVal val="ppt_x-.2"/>
                                          </p:val>
                                        </p:tav>
                                      </p:tavLst>
                                    </p:anim>
                                    <p:anim calcmode="lin" valueType="num">
                                      <p:cBhvr>
                                        <p:cTn id="27" dur="500"/>
                                        <p:tgtEl>
                                          <p:spTgt spid="96"/>
                                        </p:tgtEl>
                                        <p:attrNameLst>
                                          <p:attrName>ppt_y</p:attrName>
                                        </p:attrNameLst>
                                      </p:cBhvr>
                                      <p:tavLst>
                                        <p:tav tm="0">
                                          <p:val>
                                            <p:strVal val="ppt_y"/>
                                          </p:val>
                                        </p:tav>
                                        <p:tav tm="100000">
                                          <p:val>
                                            <p:strVal val="ppt_y"/>
                                          </p:val>
                                        </p:tav>
                                      </p:tavLst>
                                    </p:anim>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4"/>
                                        </p:tgtEl>
                                        <p:attrNameLst>
                                          <p:attrName>ppt_w</p:attrName>
                                        </p:attrNameLst>
                                      </p:cBhvr>
                                      <p:tavLst>
                                        <p:tav tm="0">
                                          <p:val>
                                            <p:strVal val="ppt_w"/>
                                          </p:val>
                                        </p:tav>
                                        <p:tav tm="100000">
                                          <p:val>
                                            <p:strVal val="ppt_w*0.05"/>
                                          </p:val>
                                        </p:tav>
                                      </p:tavLst>
                                    </p:anim>
                                    <p:anim calcmode="lin" valueType="num">
                                      <p:cBhvr>
                                        <p:cTn id="32" dur="500"/>
                                        <p:tgtEl>
                                          <p:spTgt spid="4"/>
                                        </p:tgtEl>
                                        <p:attrNameLst>
                                          <p:attrName>ppt_h</p:attrName>
                                        </p:attrNameLst>
                                      </p:cBhvr>
                                      <p:tavLst>
                                        <p:tav tm="0">
                                          <p:val>
                                            <p:strVal val="ppt_h"/>
                                          </p:val>
                                        </p:tav>
                                        <p:tav tm="100000">
                                          <p:val>
                                            <p:strVal val="ppt_h"/>
                                          </p:val>
                                        </p:tav>
                                      </p:tavLst>
                                    </p:anim>
                                    <p:anim calcmode="lin" valueType="num">
                                      <p:cBhvr>
                                        <p:cTn id="33" dur="500"/>
                                        <p:tgtEl>
                                          <p:spTgt spid="4"/>
                                        </p:tgtEl>
                                        <p:attrNameLst>
                                          <p:attrName>ppt_x</p:attrName>
                                        </p:attrNameLst>
                                      </p:cBhvr>
                                      <p:tavLst>
                                        <p:tav tm="0">
                                          <p:val>
                                            <p:strVal val="ppt_x"/>
                                          </p:val>
                                        </p:tav>
                                        <p:tav tm="100000">
                                          <p:val>
                                            <p:strVal val="ppt_x-.2"/>
                                          </p:val>
                                        </p:tav>
                                      </p:tavLst>
                                    </p:anim>
                                    <p:anim calcmode="lin" valueType="num">
                                      <p:cBhvr>
                                        <p:cTn id="34" dur="500"/>
                                        <p:tgtEl>
                                          <p:spTgt spid="4"/>
                                        </p:tgtEl>
                                        <p:attrNameLst>
                                          <p:attrName>ppt_y</p:attrName>
                                        </p:attrNameLst>
                                      </p:cBhvr>
                                      <p:tavLst>
                                        <p:tav tm="0">
                                          <p:val>
                                            <p:strVal val="ppt_y"/>
                                          </p:val>
                                        </p:tav>
                                        <p:tav tm="100000">
                                          <p:val>
                                            <p:strVal val="ppt_y"/>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78" name="Picture 2" descr="115_1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2" name="Group 4"/>
          <p:cNvGrpSpPr>
            <a:grpSpLocks/>
          </p:cNvGrpSpPr>
          <p:nvPr/>
        </p:nvGrpSpPr>
        <p:grpSpPr bwMode="auto">
          <a:xfrm>
            <a:off x="5635625" y="1917700"/>
            <a:ext cx="2322513" cy="2560638"/>
            <a:chOff x="3550" y="502"/>
            <a:chExt cx="1463" cy="1613"/>
          </a:xfrm>
        </p:grpSpPr>
        <p:sp>
          <p:nvSpPr>
            <p:cNvPr id="67647" name="Oval 5"/>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8" name="Oval 6"/>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9" name="Oval 7"/>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0" name="Oval 8"/>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1" name="Oval 9"/>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2" name="Oval 10"/>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3" name="Oval 11"/>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4" name="Oval 12"/>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5" name="Oval 13"/>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6" name="Oval 14"/>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7" name="Oval 15"/>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8" name="Oval 16"/>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9" name="Oval 17"/>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0" name="Oval 18"/>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1" name="Oval 19"/>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4" name="Group 20"/>
          <p:cNvGrpSpPr>
            <a:grpSpLocks/>
          </p:cNvGrpSpPr>
          <p:nvPr/>
        </p:nvGrpSpPr>
        <p:grpSpPr bwMode="auto">
          <a:xfrm>
            <a:off x="927100" y="1423988"/>
            <a:ext cx="3286125" cy="3281362"/>
            <a:chOff x="584" y="191"/>
            <a:chExt cx="2070" cy="2067"/>
          </a:xfrm>
        </p:grpSpPr>
        <p:sp>
          <p:nvSpPr>
            <p:cNvPr id="67635" name="Oval 21"/>
            <p:cNvSpPr>
              <a:spLocks noChangeArrowheads="1"/>
            </p:cNvSpPr>
            <p:nvPr/>
          </p:nvSpPr>
          <p:spPr bwMode="auto">
            <a:xfrm>
              <a:off x="1503" y="314"/>
              <a:ext cx="348" cy="5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6" name="Oval 22"/>
            <p:cNvSpPr>
              <a:spLocks noChangeArrowheads="1"/>
            </p:cNvSpPr>
            <p:nvPr/>
          </p:nvSpPr>
          <p:spPr bwMode="auto">
            <a:xfrm rot="1683787" flipH="1">
              <a:off x="1934" y="1337"/>
              <a:ext cx="720" cy="40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7" name="Oval 23"/>
            <p:cNvSpPr>
              <a:spLocks noChangeArrowheads="1"/>
            </p:cNvSpPr>
            <p:nvPr/>
          </p:nvSpPr>
          <p:spPr bwMode="auto">
            <a:xfrm rot="613854">
              <a:off x="1952" y="868"/>
              <a:ext cx="281" cy="46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8" name="Oval 24"/>
            <p:cNvSpPr>
              <a:spLocks noChangeArrowheads="1"/>
            </p:cNvSpPr>
            <p:nvPr/>
          </p:nvSpPr>
          <p:spPr bwMode="auto">
            <a:xfrm rot="613854">
              <a:off x="1536" y="1440"/>
              <a:ext cx="336" cy="81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9" name="Oval 25"/>
            <p:cNvSpPr>
              <a:spLocks noChangeArrowheads="1"/>
            </p:cNvSpPr>
            <p:nvPr/>
          </p:nvSpPr>
          <p:spPr bwMode="auto">
            <a:xfrm>
              <a:off x="1056" y="912"/>
              <a:ext cx="528" cy="9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0" name="Oval 26"/>
            <p:cNvSpPr>
              <a:spLocks noChangeArrowheads="1"/>
            </p:cNvSpPr>
            <p:nvPr/>
          </p:nvSpPr>
          <p:spPr bwMode="auto">
            <a:xfrm rot="613854">
              <a:off x="1584" y="720"/>
              <a:ext cx="52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1" name="Oval 27"/>
            <p:cNvSpPr>
              <a:spLocks noChangeArrowheads="1"/>
            </p:cNvSpPr>
            <p:nvPr/>
          </p:nvSpPr>
          <p:spPr bwMode="auto">
            <a:xfrm rot="-1205321">
              <a:off x="584" y="958"/>
              <a:ext cx="816" cy="48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2" name="Oval 28"/>
            <p:cNvSpPr>
              <a:spLocks noChangeArrowheads="1"/>
            </p:cNvSpPr>
            <p:nvPr/>
          </p:nvSpPr>
          <p:spPr bwMode="auto">
            <a:xfrm rot="737102">
              <a:off x="713" y="826"/>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3" name="Oval 29"/>
            <p:cNvSpPr>
              <a:spLocks noChangeArrowheads="1"/>
            </p:cNvSpPr>
            <p:nvPr/>
          </p:nvSpPr>
          <p:spPr bwMode="auto">
            <a:xfrm rot="737102">
              <a:off x="912" y="413"/>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4" name="Oval 30"/>
            <p:cNvSpPr>
              <a:spLocks noChangeArrowheads="1"/>
            </p:cNvSpPr>
            <p:nvPr/>
          </p:nvSpPr>
          <p:spPr bwMode="auto">
            <a:xfrm rot="20862898" flipH="1">
              <a:off x="1829" y="623"/>
              <a:ext cx="672" cy="38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5" name="Oval 31"/>
            <p:cNvSpPr>
              <a:spLocks noChangeArrowheads="1"/>
            </p:cNvSpPr>
            <p:nvPr/>
          </p:nvSpPr>
          <p:spPr bwMode="auto">
            <a:xfrm rot="737102">
              <a:off x="1525" y="1102"/>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6" name="Oval 32"/>
            <p:cNvSpPr>
              <a:spLocks noChangeArrowheads="1"/>
            </p:cNvSpPr>
            <p:nvPr/>
          </p:nvSpPr>
          <p:spPr bwMode="auto">
            <a:xfrm rot="737102">
              <a:off x="1727" y="191"/>
              <a:ext cx="432" cy="62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3"/>
          <p:cNvGrpSpPr>
            <a:grpSpLocks/>
          </p:cNvGrpSpPr>
          <p:nvPr/>
        </p:nvGrpSpPr>
        <p:grpSpPr bwMode="auto">
          <a:xfrm>
            <a:off x="1600200" y="1951038"/>
            <a:ext cx="6318250" cy="2498725"/>
            <a:chOff x="1008" y="523"/>
            <a:chExt cx="3980" cy="1574"/>
          </a:xfrm>
        </p:grpSpPr>
        <p:sp>
          <p:nvSpPr>
            <p:cNvPr id="110" name="Line 34"/>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1" name="Line 35"/>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2" name="Line 36"/>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3" name="Line 37"/>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4" name="Line 38"/>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5" name="Line 39"/>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6" name="Line 40"/>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7" name="Line 41"/>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8" name="Line 42"/>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9" name="Line 43"/>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0" name="Line 44"/>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1" name="Line 45"/>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7592" name="Group 46"/>
          <p:cNvGrpSpPr>
            <a:grpSpLocks/>
          </p:cNvGrpSpPr>
          <p:nvPr/>
        </p:nvGrpSpPr>
        <p:grpSpPr bwMode="auto">
          <a:xfrm>
            <a:off x="5562600" y="1958975"/>
            <a:ext cx="3011488" cy="2671763"/>
            <a:chOff x="3504" y="525"/>
            <a:chExt cx="1897" cy="1683"/>
          </a:xfrm>
        </p:grpSpPr>
        <p:sp>
          <p:nvSpPr>
            <p:cNvPr id="67594" name="Oval 47"/>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5" name="Oval 48"/>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6" name="Oval 49"/>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7" name="Oval 50"/>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8" name="Oval 51"/>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9" name="Oval 52"/>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0" name="Oval 53"/>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1" name="Oval 54"/>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2" name="Oval 55"/>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3" name="Oval 56"/>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4" name="Oval 57"/>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5" name="Oval 58"/>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6" name="Oval 59"/>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7" name="Oval 60"/>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8" name="Oval 61"/>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9" name="Oval 62"/>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0" name="Oval 63"/>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1" name="Oval 64"/>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2" name="Oval 65"/>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3" name="Oval 66"/>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4" name="Oval 67"/>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5" name="Oval 68"/>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6" name="Oval 69"/>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7" name="Oval 70"/>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8" name="Oval 71"/>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9" name="Oval 72"/>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0" name="Oval 73"/>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1" name="Oval 74"/>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2" name="Oval 75"/>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15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897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78"/>
                                        </p:tgtEl>
                                        <p:attrNameLst>
                                          <p:attrName>ppt_w</p:attrName>
                                        </p:attrNameLst>
                                      </p:cBhvr>
                                      <p:tavLst>
                                        <p:tav tm="0">
                                          <p:val>
                                            <p:strVal val="ppt_w"/>
                                          </p:val>
                                        </p:tav>
                                        <p:tav tm="100000">
                                          <p:val>
                                            <p:strVal val="ppt_w*0.05"/>
                                          </p:val>
                                        </p:tav>
                                      </p:tavLst>
                                    </p:anim>
                                    <p:anim calcmode="lin" valueType="num">
                                      <p:cBhvr>
                                        <p:cTn id="24" dur="500"/>
                                        <p:tgtEl>
                                          <p:spTgt spid="78"/>
                                        </p:tgtEl>
                                        <p:attrNameLst>
                                          <p:attrName>ppt_h</p:attrName>
                                        </p:attrNameLst>
                                      </p:cBhvr>
                                      <p:tavLst>
                                        <p:tav tm="0">
                                          <p:val>
                                            <p:strVal val="ppt_h"/>
                                          </p:val>
                                        </p:tav>
                                        <p:tav tm="100000">
                                          <p:val>
                                            <p:strVal val="ppt_h"/>
                                          </p:val>
                                        </p:tav>
                                      </p:tavLst>
                                    </p:anim>
                                    <p:anim calcmode="lin" valueType="num">
                                      <p:cBhvr>
                                        <p:cTn id="25" dur="500"/>
                                        <p:tgtEl>
                                          <p:spTgt spid="78"/>
                                        </p:tgtEl>
                                        <p:attrNameLst>
                                          <p:attrName>ppt_x</p:attrName>
                                        </p:attrNameLst>
                                      </p:cBhvr>
                                      <p:tavLst>
                                        <p:tav tm="0">
                                          <p:val>
                                            <p:strVal val="ppt_x"/>
                                          </p:val>
                                        </p:tav>
                                        <p:tav tm="100000">
                                          <p:val>
                                            <p:strVal val="ppt_x-.2"/>
                                          </p:val>
                                        </p:tav>
                                      </p:tavLst>
                                    </p:anim>
                                    <p:anim calcmode="lin" valueType="num">
                                      <p:cBhvr>
                                        <p:cTn id="26" dur="500"/>
                                        <p:tgtEl>
                                          <p:spTgt spid="78"/>
                                        </p:tgtEl>
                                        <p:attrNameLst>
                                          <p:attrName>ppt_y</p:attrName>
                                        </p:attrNameLst>
                                      </p:cBhvr>
                                      <p:tavLst>
                                        <p:tav tm="0">
                                          <p:val>
                                            <p:strVal val="ppt_y"/>
                                          </p:val>
                                        </p:tav>
                                        <p:tav tm="100000">
                                          <p:val>
                                            <p:strVal val="ppt_y"/>
                                          </p:val>
                                        </p:tav>
                                      </p:tavLst>
                                    </p:anim>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68611"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124" name="Picture 2" descr="115_1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4"/>
          <p:cNvGrpSpPr>
            <a:grpSpLocks/>
          </p:cNvGrpSpPr>
          <p:nvPr/>
        </p:nvGrpSpPr>
        <p:grpSpPr bwMode="auto">
          <a:xfrm>
            <a:off x="762000" y="1870075"/>
            <a:ext cx="3863975" cy="2670175"/>
            <a:chOff x="480" y="472"/>
            <a:chExt cx="2434" cy="1682"/>
          </a:xfrm>
        </p:grpSpPr>
        <p:sp>
          <p:nvSpPr>
            <p:cNvPr id="68714" name="Oval 5"/>
            <p:cNvSpPr>
              <a:spLocks noChangeArrowheads="1"/>
            </p:cNvSpPr>
            <p:nvPr/>
          </p:nvSpPr>
          <p:spPr bwMode="auto">
            <a:xfrm rot="613854">
              <a:off x="959" y="1444"/>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5" name="Oval 6"/>
            <p:cNvSpPr>
              <a:spLocks noChangeArrowheads="1"/>
            </p:cNvSpPr>
            <p:nvPr/>
          </p:nvSpPr>
          <p:spPr bwMode="auto">
            <a:xfrm rot="613854">
              <a:off x="814" y="575"/>
              <a:ext cx="384" cy="33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6" name="Oval 7"/>
            <p:cNvSpPr>
              <a:spLocks noChangeArrowheads="1"/>
            </p:cNvSpPr>
            <p:nvPr/>
          </p:nvSpPr>
          <p:spPr bwMode="auto">
            <a:xfrm>
              <a:off x="480" y="864"/>
              <a:ext cx="463" cy="8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7" name="Oval 8"/>
            <p:cNvSpPr>
              <a:spLocks noChangeArrowheads="1"/>
            </p:cNvSpPr>
            <p:nvPr/>
          </p:nvSpPr>
          <p:spPr bwMode="auto">
            <a:xfrm rot="-659712">
              <a:off x="714" y="1546"/>
              <a:ext cx="288" cy="24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8" name="Oval 9"/>
            <p:cNvSpPr>
              <a:spLocks noChangeArrowheads="1"/>
            </p:cNvSpPr>
            <p:nvPr/>
          </p:nvSpPr>
          <p:spPr bwMode="auto">
            <a:xfrm rot="-659712">
              <a:off x="964" y="815"/>
              <a:ext cx="384" cy="3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9" name="Oval 10"/>
            <p:cNvSpPr>
              <a:spLocks noChangeArrowheads="1"/>
            </p:cNvSpPr>
            <p:nvPr/>
          </p:nvSpPr>
          <p:spPr bwMode="auto">
            <a:xfrm rot="-659712">
              <a:off x="1160" y="662"/>
              <a:ext cx="472" cy="4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0" name="Oval 11"/>
            <p:cNvSpPr>
              <a:spLocks noChangeArrowheads="1"/>
            </p:cNvSpPr>
            <p:nvPr/>
          </p:nvSpPr>
          <p:spPr bwMode="auto">
            <a:xfrm rot="-659712">
              <a:off x="1571" y="992"/>
              <a:ext cx="384" cy="14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1" name="Oval 12"/>
            <p:cNvSpPr>
              <a:spLocks noChangeArrowheads="1"/>
            </p:cNvSpPr>
            <p:nvPr/>
          </p:nvSpPr>
          <p:spPr bwMode="auto">
            <a:xfrm rot="-323525">
              <a:off x="1932" y="1240"/>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2" name="Oval 13"/>
            <p:cNvSpPr>
              <a:spLocks noChangeArrowheads="1"/>
            </p:cNvSpPr>
            <p:nvPr/>
          </p:nvSpPr>
          <p:spPr bwMode="auto">
            <a:xfrm rot="-323525">
              <a:off x="1891" y="1465"/>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3" name="Oval 14"/>
            <p:cNvSpPr>
              <a:spLocks noChangeArrowheads="1"/>
            </p:cNvSpPr>
            <p:nvPr/>
          </p:nvSpPr>
          <p:spPr bwMode="auto">
            <a:xfrm rot="-323525">
              <a:off x="1942" y="1134"/>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4" name="Oval 15"/>
            <p:cNvSpPr>
              <a:spLocks noChangeArrowheads="1"/>
            </p:cNvSpPr>
            <p:nvPr/>
          </p:nvSpPr>
          <p:spPr bwMode="auto">
            <a:xfrm rot="613854">
              <a:off x="1001" y="1057"/>
              <a:ext cx="410" cy="4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5" name="Oval 16"/>
            <p:cNvSpPr>
              <a:spLocks noChangeArrowheads="1"/>
            </p:cNvSpPr>
            <p:nvPr/>
          </p:nvSpPr>
          <p:spPr bwMode="auto">
            <a:xfrm rot="-323525">
              <a:off x="1824" y="1677"/>
              <a:ext cx="236" cy="16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6" name="Oval 17"/>
            <p:cNvSpPr>
              <a:spLocks noChangeArrowheads="1"/>
            </p:cNvSpPr>
            <p:nvPr/>
          </p:nvSpPr>
          <p:spPr bwMode="auto">
            <a:xfrm rot="-323525">
              <a:off x="1879" y="813"/>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7" name="Oval 18"/>
            <p:cNvSpPr>
              <a:spLocks noChangeArrowheads="1"/>
            </p:cNvSpPr>
            <p:nvPr/>
          </p:nvSpPr>
          <p:spPr bwMode="auto">
            <a:xfrm rot="608847">
              <a:off x="1779" y="612"/>
              <a:ext cx="25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8" name="Oval 19"/>
            <p:cNvSpPr>
              <a:spLocks noChangeArrowheads="1"/>
            </p:cNvSpPr>
            <p:nvPr/>
          </p:nvSpPr>
          <p:spPr bwMode="auto">
            <a:xfrm rot="608847">
              <a:off x="1680" y="480"/>
              <a:ext cx="189" cy="1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9" name="Oval 20"/>
            <p:cNvSpPr>
              <a:spLocks noChangeArrowheads="1"/>
            </p:cNvSpPr>
            <p:nvPr/>
          </p:nvSpPr>
          <p:spPr bwMode="auto">
            <a:xfrm rot="608847">
              <a:off x="971" y="472"/>
              <a:ext cx="432"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0" name="Oval 21"/>
            <p:cNvSpPr>
              <a:spLocks noChangeArrowheads="1"/>
            </p:cNvSpPr>
            <p:nvPr/>
          </p:nvSpPr>
          <p:spPr bwMode="auto">
            <a:xfrm rot="608847">
              <a:off x="1531" y="1007"/>
              <a:ext cx="449" cy="62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1" name="Oval 22"/>
            <p:cNvSpPr>
              <a:spLocks noChangeArrowheads="1"/>
            </p:cNvSpPr>
            <p:nvPr/>
          </p:nvSpPr>
          <p:spPr bwMode="auto">
            <a:xfrm rot="608847">
              <a:off x="1854" y="643"/>
              <a:ext cx="1060" cy="1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2" name="Oval 23"/>
            <p:cNvSpPr>
              <a:spLocks noChangeArrowheads="1"/>
            </p:cNvSpPr>
            <p:nvPr/>
          </p:nvSpPr>
          <p:spPr bwMode="auto">
            <a:xfrm rot="1501949">
              <a:off x="1346" y="1452"/>
              <a:ext cx="528" cy="70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24"/>
          <p:cNvGrpSpPr>
            <a:grpSpLocks/>
          </p:cNvGrpSpPr>
          <p:nvPr/>
        </p:nvGrpSpPr>
        <p:grpSpPr bwMode="auto">
          <a:xfrm>
            <a:off x="1066800" y="1890713"/>
            <a:ext cx="7467600" cy="2227262"/>
            <a:chOff x="672" y="485"/>
            <a:chExt cx="4704" cy="1403"/>
          </a:xfrm>
        </p:grpSpPr>
        <p:sp>
          <p:nvSpPr>
            <p:cNvPr id="147" name="Line 25"/>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8" name="Line 26"/>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9" name="Line 2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0" name="Line 28"/>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1" name="Line 29"/>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2" name="Line 30"/>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3" name="Line 31"/>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4" name="Line 32"/>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5" name="Line 33"/>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6" name="Line 34"/>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35"/>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36"/>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37"/>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38"/>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39"/>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40"/>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41"/>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42"/>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43"/>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 name="Group 44"/>
          <p:cNvGrpSpPr>
            <a:grpSpLocks/>
          </p:cNvGrpSpPr>
          <p:nvPr/>
        </p:nvGrpSpPr>
        <p:grpSpPr bwMode="auto">
          <a:xfrm>
            <a:off x="5889625" y="1881188"/>
            <a:ext cx="2647950" cy="2262187"/>
            <a:chOff x="3710" y="479"/>
            <a:chExt cx="1668" cy="1425"/>
          </a:xfrm>
        </p:grpSpPr>
        <p:sp>
          <p:nvSpPr>
            <p:cNvPr id="68675" name="Oval 45"/>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6" name="Oval 46"/>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7" name="Oval 47"/>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8" name="Oval 48"/>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9" name="Oval 4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0" name="Oval 50"/>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1" name="Oval 51"/>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2" name="Oval 52"/>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3" name="Oval 53"/>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4" name="Oval 54"/>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5" name="Oval 55"/>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6" name="Oval 56"/>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7" name="Oval 57"/>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8" name="Oval 58"/>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9" name="Oval 59"/>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0" name="Oval 60"/>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1" name="Oval 61"/>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2" name="Oval 62"/>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3" name="Oval 63"/>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4" name="Oval 64"/>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17" name="Group 65"/>
          <p:cNvGrpSpPr>
            <a:grpSpLocks/>
          </p:cNvGrpSpPr>
          <p:nvPr/>
        </p:nvGrpSpPr>
        <p:grpSpPr bwMode="auto">
          <a:xfrm>
            <a:off x="5562600" y="1806575"/>
            <a:ext cx="3011488" cy="2824163"/>
            <a:chOff x="3504" y="432"/>
            <a:chExt cx="1897" cy="1779"/>
          </a:xfrm>
        </p:grpSpPr>
        <p:grpSp>
          <p:nvGrpSpPr>
            <p:cNvPr id="68619" name="Group 66"/>
            <p:cNvGrpSpPr>
              <a:grpSpLocks/>
            </p:cNvGrpSpPr>
            <p:nvPr/>
          </p:nvGrpSpPr>
          <p:grpSpPr bwMode="auto">
            <a:xfrm>
              <a:off x="4075" y="432"/>
              <a:ext cx="1075" cy="1355"/>
              <a:chOff x="4075" y="432"/>
              <a:chExt cx="1075" cy="1355"/>
            </a:xfrm>
          </p:grpSpPr>
          <p:sp>
            <p:nvSpPr>
              <p:cNvPr id="68666" name="Oval 67"/>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7" name="Oval 68"/>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8" name="Oval 69"/>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9" name="Oval 70"/>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0" name="Oval 71"/>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1" name="Oval 72"/>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2" name="Oval 73"/>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3" name="Oval 74"/>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4" name="Oval 75"/>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0" name="Group 76"/>
            <p:cNvGrpSpPr>
              <a:grpSpLocks/>
            </p:cNvGrpSpPr>
            <p:nvPr/>
          </p:nvGrpSpPr>
          <p:grpSpPr bwMode="auto">
            <a:xfrm>
              <a:off x="3550" y="502"/>
              <a:ext cx="1463" cy="1613"/>
              <a:chOff x="3550" y="502"/>
              <a:chExt cx="1463" cy="1613"/>
            </a:xfrm>
          </p:grpSpPr>
          <p:sp>
            <p:nvSpPr>
              <p:cNvPr id="68651" name="Oval 77"/>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2" name="Oval 78"/>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3" name="Oval 79"/>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4" name="Oval 80"/>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5" name="Oval 81"/>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6" name="Oval 82"/>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7" name="Oval 83"/>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8" name="Oval 84"/>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9" name="Oval 85"/>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0" name="Oval 86"/>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1" name="Oval 87"/>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2" name="Oval 88"/>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3" name="Oval 89"/>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4" name="Oval 90"/>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5" name="Oval 91"/>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1" name="Group 92"/>
            <p:cNvGrpSpPr>
              <a:grpSpLocks/>
            </p:cNvGrpSpPr>
            <p:nvPr/>
          </p:nvGrpSpPr>
          <p:grpSpPr bwMode="auto">
            <a:xfrm>
              <a:off x="3504" y="528"/>
              <a:ext cx="1897" cy="1683"/>
              <a:chOff x="3504" y="525"/>
              <a:chExt cx="1897" cy="1683"/>
            </a:xfrm>
          </p:grpSpPr>
          <p:sp>
            <p:nvSpPr>
              <p:cNvPr id="68622" name="Oval 9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3" name="Oval 9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4" name="Oval 9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5" name="Oval 9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6" name="Oval 9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7" name="Oval 9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8" name="Oval 9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9" name="Oval 10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0" name="Oval 10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1" name="Oval 10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2" name="Oval 10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3" name="Oval 10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4" name="Oval 10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5" name="Oval 10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6" name="Oval 10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7" name="Oval 10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8" name="Oval 10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9" name="Oval 11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0" name="Oval 11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1" name="Oval 11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2" name="Oval 11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3" name="Oval 11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4" name="Oval 11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5" name="Oval 11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6" name="Oval 11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7" name="Oval 11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8" name="Oval 11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9" name="Oval 12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0" name="Oval 12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sp>
        <p:nvSpPr>
          <p:cNvPr id="24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6199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4"/>
                                        </p:tgtEl>
                                        <p:attrNameLst>
                                          <p:attrName>ppt_w</p:attrName>
                                        </p:attrNameLst>
                                      </p:cBhvr>
                                      <p:tavLst>
                                        <p:tav tm="0">
                                          <p:val>
                                            <p:strVal val="ppt_w"/>
                                          </p:val>
                                        </p:tav>
                                        <p:tav tm="100000">
                                          <p:val>
                                            <p:strVal val="ppt_w*0.05"/>
                                          </p:val>
                                        </p:tav>
                                      </p:tavLst>
                                    </p:anim>
                                    <p:anim calcmode="lin" valueType="num">
                                      <p:cBhvr>
                                        <p:cTn id="24" dur="500"/>
                                        <p:tgtEl>
                                          <p:spTgt spid="124"/>
                                        </p:tgtEl>
                                        <p:attrNameLst>
                                          <p:attrName>ppt_h</p:attrName>
                                        </p:attrNameLst>
                                      </p:cBhvr>
                                      <p:tavLst>
                                        <p:tav tm="0">
                                          <p:val>
                                            <p:strVal val="ppt_h"/>
                                          </p:val>
                                        </p:tav>
                                        <p:tav tm="100000">
                                          <p:val>
                                            <p:strVal val="ppt_h"/>
                                          </p:val>
                                        </p:tav>
                                      </p:tavLst>
                                    </p:anim>
                                    <p:anim calcmode="lin" valueType="num">
                                      <p:cBhvr>
                                        <p:cTn id="25" dur="500"/>
                                        <p:tgtEl>
                                          <p:spTgt spid="124"/>
                                        </p:tgtEl>
                                        <p:attrNameLst>
                                          <p:attrName>ppt_x</p:attrName>
                                        </p:attrNameLst>
                                      </p:cBhvr>
                                      <p:tavLst>
                                        <p:tav tm="0">
                                          <p:val>
                                            <p:strVal val="ppt_x"/>
                                          </p:val>
                                        </p:tav>
                                        <p:tav tm="100000">
                                          <p:val>
                                            <p:strVal val="ppt_x-.2"/>
                                          </p:val>
                                        </p:tav>
                                      </p:tavLst>
                                    </p:anim>
                                    <p:anim calcmode="lin" valueType="num">
                                      <p:cBhvr>
                                        <p:cTn id="26" dur="500"/>
                                        <p:tgtEl>
                                          <p:spTgt spid="124"/>
                                        </p:tgtEl>
                                        <p:attrNameLst>
                                          <p:attrName>ppt_y</p:attrName>
                                        </p:attrNameLst>
                                      </p:cBhvr>
                                      <p:tavLst>
                                        <p:tav tm="0">
                                          <p:val>
                                            <p:strVal val="ppt_y"/>
                                          </p:val>
                                        </p:tav>
                                        <p:tav tm="100000">
                                          <p:val>
                                            <p:strVal val="ppt_y"/>
                                          </p:val>
                                        </p:tav>
                                      </p:tavLst>
                                    </p:anim>
                                    <p:animEffect transition="out" filter="fade">
                                      <p:cBhvr>
                                        <p:cTn id="27" dur="500"/>
                                        <p:tgtEl>
                                          <p:spTgt spid="124"/>
                                        </p:tgtEl>
                                      </p:cBhvr>
                                    </p:animEffect>
                                    <p:set>
                                      <p:cBhvr>
                                        <p:cTn id="28" dur="1" fill="hold">
                                          <p:stCondLst>
                                            <p:cond delay="499"/>
                                          </p:stCondLst>
                                        </p:cTn>
                                        <p:tgtEl>
                                          <p:spTgt spid="124"/>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latin typeface="Arial" pitchFamily="34" charset="0"/>
              <a:cs typeface="Arial" pitchFamily="34" charset="0"/>
            </a:endParaRPr>
          </a:p>
        </p:txBody>
      </p:sp>
      <p:pic>
        <p:nvPicPr>
          <p:cNvPr id="126"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06463" y="1519238"/>
            <a:ext cx="3584575" cy="2511425"/>
            <a:chOff x="571" y="249"/>
            <a:chExt cx="2258" cy="1582"/>
          </a:xfrm>
        </p:grpSpPr>
        <p:sp>
          <p:nvSpPr>
            <p:cNvPr id="69762" name="Oval 4"/>
            <p:cNvSpPr>
              <a:spLocks noChangeArrowheads="1"/>
            </p:cNvSpPr>
            <p:nvPr/>
          </p:nvSpPr>
          <p:spPr bwMode="auto">
            <a:xfrm rot="613854">
              <a:off x="2197" y="253"/>
              <a:ext cx="632" cy="32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3" name="Oval 5"/>
            <p:cNvSpPr>
              <a:spLocks noChangeArrowheads="1"/>
            </p:cNvSpPr>
            <p:nvPr/>
          </p:nvSpPr>
          <p:spPr bwMode="auto">
            <a:xfrm rot="613854">
              <a:off x="571" y="863"/>
              <a:ext cx="184" cy="14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4" name="Oval 6"/>
            <p:cNvSpPr>
              <a:spLocks noChangeArrowheads="1"/>
            </p:cNvSpPr>
            <p:nvPr/>
          </p:nvSpPr>
          <p:spPr bwMode="auto">
            <a:xfrm rot="613854">
              <a:off x="1945" y="973"/>
              <a:ext cx="298" cy="4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5" name="Oval 7"/>
            <p:cNvSpPr>
              <a:spLocks noChangeArrowheads="1"/>
            </p:cNvSpPr>
            <p:nvPr/>
          </p:nvSpPr>
          <p:spPr bwMode="auto">
            <a:xfrm rot="613854">
              <a:off x="1696" y="818"/>
              <a:ext cx="344" cy="90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6" name="Oval 8"/>
            <p:cNvSpPr>
              <a:spLocks noChangeArrowheads="1"/>
            </p:cNvSpPr>
            <p:nvPr/>
          </p:nvSpPr>
          <p:spPr bwMode="auto">
            <a:xfrm rot="1593798">
              <a:off x="607" y="249"/>
              <a:ext cx="462" cy="8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7" name="Oval 9"/>
            <p:cNvSpPr>
              <a:spLocks noChangeArrowheads="1"/>
            </p:cNvSpPr>
            <p:nvPr/>
          </p:nvSpPr>
          <p:spPr bwMode="auto">
            <a:xfrm rot="613854">
              <a:off x="2256" y="115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8" name="Oval 10"/>
            <p:cNvSpPr>
              <a:spLocks noChangeArrowheads="1"/>
            </p:cNvSpPr>
            <p:nvPr/>
          </p:nvSpPr>
          <p:spPr bwMode="auto">
            <a:xfrm rot="613854">
              <a:off x="1967" y="1615"/>
              <a:ext cx="320" cy="2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9" name="Oval 11"/>
            <p:cNvSpPr>
              <a:spLocks noChangeArrowheads="1"/>
            </p:cNvSpPr>
            <p:nvPr/>
          </p:nvSpPr>
          <p:spPr bwMode="auto">
            <a:xfrm rot="613854">
              <a:off x="2217" y="834"/>
              <a:ext cx="219" cy="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0" name="Oval 12"/>
            <p:cNvSpPr>
              <a:spLocks noChangeArrowheads="1"/>
            </p:cNvSpPr>
            <p:nvPr/>
          </p:nvSpPr>
          <p:spPr bwMode="auto">
            <a:xfrm rot="613854">
              <a:off x="2125" y="152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1" name="Oval 13"/>
            <p:cNvSpPr>
              <a:spLocks noChangeArrowheads="1"/>
            </p:cNvSpPr>
            <p:nvPr/>
          </p:nvSpPr>
          <p:spPr bwMode="auto">
            <a:xfrm rot="613854">
              <a:off x="2214" y="1306"/>
              <a:ext cx="184" cy="22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2" name="Oval 14"/>
            <p:cNvSpPr>
              <a:spLocks noChangeArrowheads="1"/>
            </p:cNvSpPr>
            <p:nvPr/>
          </p:nvSpPr>
          <p:spPr bwMode="auto">
            <a:xfrm rot="613854">
              <a:off x="2447" y="1261"/>
              <a:ext cx="184"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3" name="Oval 15"/>
            <p:cNvSpPr>
              <a:spLocks noChangeArrowheads="1"/>
            </p:cNvSpPr>
            <p:nvPr/>
          </p:nvSpPr>
          <p:spPr bwMode="auto">
            <a:xfrm rot="613854">
              <a:off x="1226" y="395"/>
              <a:ext cx="275" cy="6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4" name="Oval 16"/>
            <p:cNvSpPr>
              <a:spLocks noChangeArrowheads="1"/>
            </p:cNvSpPr>
            <p:nvPr/>
          </p:nvSpPr>
          <p:spPr bwMode="auto">
            <a:xfrm rot="1985307">
              <a:off x="726" y="62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5" name="Oval 17"/>
            <p:cNvSpPr>
              <a:spLocks noChangeArrowheads="1"/>
            </p:cNvSpPr>
            <p:nvPr/>
          </p:nvSpPr>
          <p:spPr bwMode="auto">
            <a:xfrm rot="1985307">
              <a:off x="860" y="308"/>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6" name="Oval 18"/>
            <p:cNvSpPr>
              <a:spLocks noChangeArrowheads="1"/>
            </p:cNvSpPr>
            <p:nvPr/>
          </p:nvSpPr>
          <p:spPr bwMode="auto">
            <a:xfrm rot="1985307">
              <a:off x="1807" y="135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7" name="Oval 19"/>
            <p:cNvSpPr>
              <a:spLocks noChangeArrowheads="1"/>
            </p:cNvSpPr>
            <p:nvPr/>
          </p:nvSpPr>
          <p:spPr bwMode="auto">
            <a:xfrm rot="1985307">
              <a:off x="1746" y="113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8" name="Oval 20"/>
            <p:cNvSpPr>
              <a:spLocks noChangeArrowheads="1"/>
            </p:cNvSpPr>
            <p:nvPr/>
          </p:nvSpPr>
          <p:spPr bwMode="auto">
            <a:xfrm rot="1985307">
              <a:off x="2250" y="1040"/>
              <a:ext cx="194" cy="11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9" name="Oval 21"/>
            <p:cNvSpPr>
              <a:spLocks noChangeArrowheads="1"/>
            </p:cNvSpPr>
            <p:nvPr/>
          </p:nvSpPr>
          <p:spPr bwMode="auto">
            <a:xfrm rot="1985307">
              <a:off x="913" y="47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0" name="Oval 22"/>
            <p:cNvSpPr>
              <a:spLocks noChangeArrowheads="1"/>
            </p:cNvSpPr>
            <p:nvPr/>
          </p:nvSpPr>
          <p:spPr bwMode="auto">
            <a:xfrm rot="1985307">
              <a:off x="761" y="771"/>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1" name="Oval 23"/>
            <p:cNvSpPr>
              <a:spLocks noChangeArrowheads="1"/>
            </p:cNvSpPr>
            <p:nvPr/>
          </p:nvSpPr>
          <p:spPr bwMode="auto">
            <a:xfrm rot="1985307">
              <a:off x="784" y="45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2" name="Oval 24"/>
            <p:cNvSpPr>
              <a:spLocks noChangeArrowheads="1"/>
            </p:cNvSpPr>
            <p:nvPr/>
          </p:nvSpPr>
          <p:spPr bwMode="auto">
            <a:xfrm rot="1985307">
              <a:off x="1829" y="999"/>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69637" name="Rectangle 25"/>
          <p:cNvSpPr>
            <a:spLocks noChangeArrowheads="1"/>
          </p:cNvSpPr>
          <p:nvPr/>
        </p:nvSpPr>
        <p:spPr bwMode="auto">
          <a:xfrm>
            <a:off x="5029200" y="158115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26"/>
          <p:cNvGrpSpPr>
            <a:grpSpLocks/>
          </p:cNvGrpSpPr>
          <p:nvPr/>
        </p:nvGrpSpPr>
        <p:grpSpPr bwMode="auto">
          <a:xfrm>
            <a:off x="1050925" y="1714500"/>
            <a:ext cx="7559675" cy="2228850"/>
            <a:chOff x="662" y="372"/>
            <a:chExt cx="4762" cy="1404"/>
          </a:xfrm>
        </p:grpSpPr>
        <p:sp>
          <p:nvSpPr>
            <p:cNvPr id="69741" name="Line 27"/>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2" name="Line 28"/>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3" name="Line 29"/>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4" name="Line 30"/>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5" name="Line 31"/>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6" name="Line 32"/>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7" name="Line 33"/>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8" name="Line 34"/>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9" name="Line 35"/>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0" name="Line 36"/>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1" name="Line 37"/>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2" name="Line 38"/>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3" name="Line 39"/>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4" name="Line 40"/>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5" name="Line 41"/>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6" name="Line 42"/>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7" name="Line 43"/>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8" name="Line 44"/>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9" name="Line 45"/>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0" name="Line 46"/>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1" name="Line 47"/>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grpSp>
      <p:grpSp>
        <p:nvGrpSpPr>
          <p:cNvPr id="5" name="Group 48"/>
          <p:cNvGrpSpPr>
            <a:grpSpLocks/>
          </p:cNvGrpSpPr>
          <p:nvPr/>
        </p:nvGrpSpPr>
        <p:grpSpPr bwMode="auto">
          <a:xfrm>
            <a:off x="5926138" y="1957388"/>
            <a:ext cx="2684462" cy="1966912"/>
            <a:chOff x="3733" y="525"/>
            <a:chExt cx="1691" cy="1239"/>
          </a:xfrm>
        </p:grpSpPr>
        <p:sp>
          <p:nvSpPr>
            <p:cNvPr id="69720" name="Oval 49"/>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1" name="Oval 50"/>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2" name="Oval 51"/>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3" name="Oval 52"/>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4" name="Oval 53"/>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5" name="Oval 54"/>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6" name="Oval 55"/>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7" name="Oval 56"/>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8" name="Oval 57"/>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9" name="Oval 58"/>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0" name="Oval 59"/>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1" name="Oval 60"/>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2" name="Oval 61"/>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3" name="Oval 62"/>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4" name="Oval 63"/>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5" name="Oval 64"/>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6" name="Oval 65"/>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7" name="Oval 66"/>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8" name="Oval 67"/>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9" name="Oval 68"/>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40" name="Oval 69"/>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0" name="Group 70"/>
          <p:cNvGrpSpPr>
            <a:grpSpLocks/>
          </p:cNvGrpSpPr>
          <p:nvPr/>
        </p:nvGrpSpPr>
        <p:grpSpPr bwMode="auto">
          <a:xfrm>
            <a:off x="5562600" y="1809750"/>
            <a:ext cx="3011488" cy="2824163"/>
            <a:chOff x="3504" y="432"/>
            <a:chExt cx="1897" cy="1779"/>
          </a:xfrm>
        </p:grpSpPr>
        <p:grpSp>
          <p:nvGrpSpPr>
            <p:cNvPr id="69642" name="Group 71"/>
            <p:cNvGrpSpPr>
              <a:grpSpLocks/>
            </p:cNvGrpSpPr>
            <p:nvPr/>
          </p:nvGrpSpPr>
          <p:grpSpPr bwMode="auto">
            <a:xfrm>
              <a:off x="3710" y="479"/>
              <a:ext cx="1668" cy="1425"/>
              <a:chOff x="3710" y="479"/>
              <a:chExt cx="1668" cy="1425"/>
            </a:xfrm>
          </p:grpSpPr>
          <p:sp>
            <p:nvSpPr>
              <p:cNvPr id="69700" name="Oval 72"/>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1" name="Oval 73"/>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2" name="Oval 74"/>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3" name="Oval 75"/>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4" name="Oval 7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5" name="Oval 77"/>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6" name="Oval 78"/>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7" name="Oval 79"/>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8" name="Oval 80"/>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9" name="Oval 81"/>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0" name="Oval 82"/>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1" name="Oval 83"/>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2" name="Oval 84"/>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3" name="Oval 85"/>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4" name="Oval 86"/>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5" name="Oval 87"/>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6" name="Oval 88"/>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7" name="Oval 89"/>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8" name="Oval 90"/>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9" name="Oval 91"/>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3" name="Group 92"/>
            <p:cNvGrpSpPr>
              <a:grpSpLocks/>
            </p:cNvGrpSpPr>
            <p:nvPr/>
          </p:nvGrpSpPr>
          <p:grpSpPr bwMode="auto">
            <a:xfrm>
              <a:off x="3504" y="432"/>
              <a:ext cx="1897" cy="1779"/>
              <a:chOff x="3504" y="432"/>
              <a:chExt cx="1897" cy="1779"/>
            </a:xfrm>
          </p:grpSpPr>
          <p:grpSp>
            <p:nvGrpSpPr>
              <p:cNvPr id="69644" name="Group 93"/>
              <p:cNvGrpSpPr>
                <a:grpSpLocks/>
              </p:cNvGrpSpPr>
              <p:nvPr/>
            </p:nvGrpSpPr>
            <p:grpSpPr bwMode="auto">
              <a:xfrm>
                <a:off x="4075" y="432"/>
                <a:ext cx="1075" cy="1355"/>
                <a:chOff x="4075" y="432"/>
                <a:chExt cx="1075" cy="1355"/>
              </a:xfrm>
            </p:grpSpPr>
            <p:sp>
              <p:nvSpPr>
                <p:cNvPr id="69691" name="Oval 94"/>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2" name="Oval 95"/>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3" name="Oval 96"/>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4" name="Oval 97"/>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5" name="Oval 98"/>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6" name="Oval 99"/>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7" name="Oval 100"/>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8" name="Oval 101"/>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9" name="Oval 102"/>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5" name="Group 103"/>
              <p:cNvGrpSpPr>
                <a:grpSpLocks/>
              </p:cNvGrpSpPr>
              <p:nvPr/>
            </p:nvGrpSpPr>
            <p:grpSpPr bwMode="auto">
              <a:xfrm>
                <a:off x="3550" y="502"/>
                <a:ext cx="1463" cy="1613"/>
                <a:chOff x="3550" y="502"/>
                <a:chExt cx="1463" cy="1613"/>
              </a:xfrm>
            </p:grpSpPr>
            <p:sp>
              <p:nvSpPr>
                <p:cNvPr id="69676" name="Oval 104"/>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7" name="Oval 105"/>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8" name="Oval 106"/>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9" name="Oval 107"/>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0" name="Oval 108"/>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1" name="Oval 109"/>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2" name="Oval 110"/>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3" name="Oval 111"/>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4" name="Oval 112"/>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5" name="Oval 113"/>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6" name="Oval 114"/>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7" name="Oval 115"/>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8" name="Oval 116"/>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9" name="Oval 117"/>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0" name="Oval 118"/>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6" name="Group 119"/>
              <p:cNvGrpSpPr>
                <a:grpSpLocks/>
              </p:cNvGrpSpPr>
              <p:nvPr/>
            </p:nvGrpSpPr>
            <p:grpSpPr bwMode="auto">
              <a:xfrm>
                <a:off x="3504" y="528"/>
                <a:ext cx="1897" cy="1683"/>
                <a:chOff x="3504" y="525"/>
                <a:chExt cx="1897" cy="1683"/>
              </a:xfrm>
            </p:grpSpPr>
            <p:sp>
              <p:nvSpPr>
                <p:cNvPr id="69647" name="Oval 120"/>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8" name="Oval 121"/>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9" name="Oval 122"/>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0" name="Oval 123"/>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1" name="Oval 124"/>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2" name="Oval 125"/>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3" name="Oval 12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4" name="Oval 127"/>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5" name="Oval 128"/>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6" name="Oval 129"/>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7" name="Oval 130"/>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8" name="Oval 131"/>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9" name="Oval 132"/>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0" name="Oval 133"/>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1" name="Oval 134"/>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2" name="Oval 135"/>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3" name="Oval 136"/>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4" name="Oval 137"/>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5" name="Oval 138"/>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6" name="Oval 139"/>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7" name="Oval 140"/>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8" name="Oval 141"/>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9" name="Oval 142"/>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0" name="Oval 143"/>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1" name="Oval 144"/>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2" name="Oval 145"/>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3" name="Oval 146"/>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4" name="Oval 147"/>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5" name="Oval 148"/>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sp>
        <p:nvSpPr>
          <p:cNvPr id="38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main idea</a:t>
            </a:r>
          </a:p>
        </p:txBody>
      </p:sp>
    </p:spTree>
    <p:extLst>
      <p:ext uri="{BB962C8B-B14F-4D97-AF65-F5344CB8AC3E}">
        <p14:creationId xmlns:p14="http://schemas.microsoft.com/office/powerpoint/2010/main" val="105243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anim calcmode="lin" valueType="num">
                                      <p:cBhvr>
                                        <p:cTn id="8" dur="500" fill="hold"/>
                                        <p:tgtEl>
                                          <p:spTgt spid="126"/>
                                        </p:tgtEl>
                                        <p:attrNameLst>
                                          <p:attrName>ppt_x</p:attrName>
                                        </p:attrNameLst>
                                      </p:cBhvr>
                                      <p:tavLst>
                                        <p:tav tm="0">
                                          <p:val>
                                            <p:strVal val="#ppt_x"/>
                                          </p:val>
                                        </p:tav>
                                        <p:tav tm="100000">
                                          <p:val>
                                            <p:strVal val="#ppt_x"/>
                                          </p:val>
                                        </p:tav>
                                      </p:tavLst>
                                    </p:anim>
                                    <p:anim calcmode="lin" valueType="num">
                                      <p:cBhvr>
                                        <p:cTn id="9" dur="500" fill="hold"/>
                                        <p:tgtEl>
                                          <p:spTgt spid="1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6"/>
                                        </p:tgtEl>
                                        <p:attrNameLst>
                                          <p:attrName>ppt_w</p:attrName>
                                        </p:attrNameLst>
                                      </p:cBhvr>
                                      <p:tavLst>
                                        <p:tav tm="0">
                                          <p:val>
                                            <p:strVal val="ppt_w"/>
                                          </p:val>
                                        </p:tav>
                                        <p:tav tm="100000">
                                          <p:val>
                                            <p:strVal val="ppt_w*0.05"/>
                                          </p:val>
                                        </p:tav>
                                      </p:tavLst>
                                    </p:anim>
                                    <p:anim calcmode="lin" valueType="num">
                                      <p:cBhvr>
                                        <p:cTn id="24" dur="500"/>
                                        <p:tgtEl>
                                          <p:spTgt spid="126"/>
                                        </p:tgtEl>
                                        <p:attrNameLst>
                                          <p:attrName>ppt_h</p:attrName>
                                        </p:attrNameLst>
                                      </p:cBhvr>
                                      <p:tavLst>
                                        <p:tav tm="0">
                                          <p:val>
                                            <p:strVal val="ppt_h"/>
                                          </p:val>
                                        </p:tav>
                                        <p:tav tm="100000">
                                          <p:val>
                                            <p:strVal val="ppt_h"/>
                                          </p:val>
                                        </p:tav>
                                      </p:tavLst>
                                    </p:anim>
                                    <p:anim calcmode="lin" valueType="num">
                                      <p:cBhvr>
                                        <p:cTn id="25" dur="500"/>
                                        <p:tgtEl>
                                          <p:spTgt spid="126"/>
                                        </p:tgtEl>
                                        <p:attrNameLst>
                                          <p:attrName>ppt_x</p:attrName>
                                        </p:attrNameLst>
                                      </p:cBhvr>
                                      <p:tavLst>
                                        <p:tav tm="0">
                                          <p:val>
                                            <p:strVal val="ppt_x"/>
                                          </p:val>
                                        </p:tav>
                                        <p:tav tm="100000">
                                          <p:val>
                                            <p:strVal val="ppt_x-.2"/>
                                          </p:val>
                                        </p:tav>
                                      </p:tavLst>
                                    </p:anim>
                                    <p:anim calcmode="lin" valueType="num">
                                      <p:cBhvr>
                                        <p:cTn id="26" dur="500"/>
                                        <p:tgtEl>
                                          <p:spTgt spid="126"/>
                                        </p:tgtEl>
                                        <p:attrNameLst>
                                          <p:attrName>ppt_y</p:attrName>
                                        </p:attrNameLst>
                                      </p:cBhvr>
                                      <p:tavLst>
                                        <p:tav tm="0">
                                          <p:val>
                                            <p:strVal val="ppt_y"/>
                                          </p:val>
                                        </p:tav>
                                        <p:tav tm="100000">
                                          <p:val>
                                            <p:strVal val="ppt_y"/>
                                          </p:val>
                                        </p:tav>
                                      </p:tavLst>
                                    </p:anim>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70659" name="Content Placeholder 2"/>
          <p:cNvSpPr>
            <a:spLocks noGrp="1"/>
          </p:cNvSpPr>
          <p:nvPr>
            <p:ph idx="1"/>
          </p:nvPr>
        </p:nvSpPr>
        <p:spPr/>
        <p:txBody>
          <a:bodyPr/>
          <a:lstStyle/>
          <a:p>
            <a:endParaRPr lang="en-US" smtClean="0">
              <a:latin typeface="Arial" pitchFamily="34" charset="0"/>
              <a:cs typeface="Arial" pitchFamily="34" charset="0"/>
            </a:endParaRPr>
          </a:p>
        </p:txBody>
      </p:sp>
      <p:grpSp>
        <p:nvGrpSpPr>
          <p:cNvPr id="4" name="Group 2"/>
          <p:cNvGrpSpPr>
            <a:grpSpLocks/>
          </p:cNvGrpSpPr>
          <p:nvPr/>
        </p:nvGrpSpPr>
        <p:grpSpPr bwMode="auto">
          <a:xfrm>
            <a:off x="5029200" y="1562100"/>
            <a:ext cx="3733800" cy="3124200"/>
            <a:chOff x="3168" y="288"/>
            <a:chExt cx="2352" cy="1968"/>
          </a:xfrm>
        </p:grpSpPr>
        <p:sp>
          <p:nvSpPr>
            <p:cNvPr id="71020" name="Rectangle 3"/>
            <p:cNvSpPr>
              <a:spLocks noChangeArrowheads="1"/>
            </p:cNvSpPr>
            <p:nvPr/>
          </p:nvSpPr>
          <p:spPr bwMode="auto">
            <a:xfrm>
              <a:off x="3168" y="288"/>
              <a:ext cx="2352" cy="1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1" name="Group 4"/>
            <p:cNvGrpSpPr>
              <a:grpSpLocks/>
            </p:cNvGrpSpPr>
            <p:nvPr/>
          </p:nvGrpSpPr>
          <p:grpSpPr bwMode="auto">
            <a:xfrm>
              <a:off x="3618" y="783"/>
              <a:ext cx="1623" cy="911"/>
              <a:chOff x="3618" y="783"/>
              <a:chExt cx="1623" cy="911"/>
            </a:xfrm>
          </p:grpSpPr>
          <p:sp>
            <p:nvSpPr>
              <p:cNvPr id="71125" name="Oval 5"/>
              <p:cNvSpPr>
                <a:spLocks noChangeArrowheads="1"/>
              </p:cNvSpPr>
              <p:nvPr/>
            </p:nvSpPr>
            <p:spPr bwMode="auto">
              <a:xfrm>
                <a:off x="391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6" name="Oval 6"/>
              <p:cNvSpPr>
                <a:spLocks noChangeArrowheads="1"/>
              </p:cNvSpPr>
              <p:nvPr/>
            </p:nvSpPr>
            <p:spPr bwMode="auto">
              <a:xfrm>
                <a:off x="3870"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7" name="Oval 7"/>
              <p:cNvSpPr>
                <a:spLocks noChangeArrowheads="1"/>
              </p:cNvSpPr>
              <p:nvPr/>
            </p:nvSpPr>
            <p:spPr bwMode="auto">
              <a:xfrm>
                <a:off x="448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8" name="Oval 8"/>
              <p:cNvSpPr>
                <a:spLocks noChangeArrowheads="1"/>
              </p:cNvSpPr>
              <p:nvPr/>
            </p:nvSpPr>
            <p:spPr bwMode="auto">
              <a:xfrm>
                <a:off x="4121"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9" name="Oval 9"/>
              <p:cNvSpPr>
                <a:spLocks noChangeArrowheads="1"/>
              </p:cNvSpPr>
              <p:nvPr/>
            </p:nvSpPr>
            <p:spPr bwMode="auto">
              <a:xfrm>
                <a:off x="4030"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0" name="Oval 10"/>
              <p:cNvSpPr>
                <a:spLocks noChangeArrowheads="1"/>
              </p:cNvSpPr>
              <p:nvPr/>
            </p:nvSpPr>
            <p:spPr bwMode="auto">
              <a:xfrm>
                <a:off x="480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1" name="Oval 11"/>
              <p:cNvSpPr>
                <a:spLocks noChangeArrowheads="1"/>
              </p:cNvSpPr>
              <p:nvPr/>
            </p:nvSpPr>
            <p:spPr bwMode="auto">
              <a:xfrm>
                <a:off x="4624"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2" name="Oval 12"/>
              <p:cNvSpPr>
                <a:spLocks noChangeArrowheads="1"/>
              </p:cNvSpPr>
              <p:nvPr/>
            </p:nvSpPr>
            <p:spPr bwMode="auto">
              <a:xfrm>
                <a:off x="496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3" name="Oval 13"/>
              <p:cNvSpPr>
                <a:spLocks noChangeArrowheads="1"/>
              </p:cNvSpPr>
              <p:nvPr/>
            </p:nvSpPr>
            <p:spPr bwMode="auto">
              <a:xfrm>
                <a:off x="5218" y="94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4" name="Oval 14"/>
              <p:cNvSpPr>
                <a:spLocks noChangeArrowheads="1"/>
              </p:cNvSpPr>
              <p:nvPr/>
            </p:nvSpPr>
            <p:spPr bwMode="auto">
              <a:xfrm>
                <a:off x="4144"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5" name="Oval 15"/>
              <p:cNvSpPr>
                <a:spLocks noChangeArrowheads="1"/>
              </p:cNvSpPr>
              <p:nvPr/>
            </p:nvSpPr>
            <p:spPr bwMode="auto">
              <a:xfrm>
                <a:off x="4967"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6" name="Oval 16"/>
              <p:cNvSpPr>
                <a:spLocks noChangeArrowheads="1"/>
              </p:cNvSpPr>
              <p:nvPr/>
            </p:nvSpPr>
            <p:spPr bwMode="auto">
              <a:xfrm>
                <a:off x="3618"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7" name="Oval 17"/>
              <p:cNvSpPr>
                <a:spLocks noChangeArrowheads="1"/>
              </p:cNvSpPr>
              <p:nvPr/>
            </p:nvSpPr>
            <p:spPr bwMode="auto">
              <a:xfrm>
                <a:off x="3755"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8" name="Oval 18"/>
              <p:cNvSpPr>
                <a:spLocks noChangeArrowheads="1"/>
              </p:cNvSpPr>
              <p:nvPr/>
            </p:nvSpPr>
            <p:spPr bwMode="auto">
              <a:xfrm>
                <a:off x="3733" y="113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9" name="Oval 19"/>
              <p:cNvSpPr>
                <a:spLocks noChangeArrowheads="1"/>
              </p:cNvSpPr>
              <p:nvPr/>
            </p:nvSpPr>
            <p:spPr bwMode="auto">
              <a:xfrm>
                <a:off x="4121" y="141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0" name="Oval 20"/>
              <p:cNvSpPr>
                <a:spLocks noChangeArrowheads="1"/>
              </p:cNvSpPr>
              <p:nvPr/>
            </p:nvSpPr>
            <p:spPr bwMode="auto">
              <a:xfrm>
                <a:off x="4213" y="139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1" name="Oval 21"/>
              <p:cNvSpPr>
                <a:spLocks noChangeArrowheads="1"/>
              </p:cNvSpPr>
              <p:nvPr/>
            </p:nvSpPr>
            <p:spPr bwMode="auto">
              <a:xfrm>
                <a:off x="3641" y="78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2" name="Group 22"/>
            <p:cNvGrpSpPr>
              <a:grpSpLocks/>
            </p:cNvGrpSpPr>
            <p:nvPr/>
          </p:nvGrpSpPr>
          <p:grpSpPr bwMode="auto">
            <a:xfrm>
              <a:off x="3168" y="288"/>
              <a:ext cx="2352" cy="1968"/>
              <a:chOff x="3168" y="288"/>
              <a:chExt cx="2352" cy="1968"/>
            </a:xfrm>
          </p:grpSpPr>
          <p:sp>
            <p:nvSpPr>
              <p:cNvPr id="71023" name="Rectangle 23"/>
              <p:cNvSpPr>
                <a:spLocks noChangeArrowheads="1"/>
              </p:cNvSpPr>
              <p:nvPr/>
            </p:nvSpPr>
            <p:spPr bwMode="auto">
              <a:xfrm>
                <a:off x="3168" y="288"/>
                <a:ext cx="2352" cy="196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4" name="Group 24"/>
              <p:cNvGrpSpPr>
                <a:grpSpLocks/>
              </p:cNvGrpSpPr>
              <p:nvPr/>
            </p:nvGrpSpPr>
            <p:grpSpPr bwMode="auto">
              <a:xfrm>
                <a:off x="3733" y="525"/>
                <a:ext cx="1691" cy="1239"/>
                <a:chOff x="3733" y="525"/>
                <a:chExt cx="1691" cy="1239"/>
              </a:xfrm>
            </p:grpSpPr>
            <p:sp>
              <p:nvSpPr>
                <p:cNvPr id="71104" name="Oval 25"/>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5" name="Oval 26"/>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6" name="Oval 27"/>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7" name="Oval 28"/>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8" name="Oval 29"/>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9" name="Oval 30"/>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0" name="Oval 31"/>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1" name="Oval 32"/>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2" name="Oval 33"/>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3" name="Oval 34"/>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4" name="Oval 35"/>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5" name="Oval 36"/>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6" name="Oval 37"/>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7" name="Oval 38"/>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8" name="Oval 39"/>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9" name="Oval 40"/>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0" name="Oval 41"/>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1" name="Oval 42"/>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2" name="Oval 43"/>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3" name="Oval 44"/>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4" name="Oval 45"/>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5" name="Group 46"/>
              <p:cNvGrpSpPr>
                <a:grpSpLocks/>
              </p:cNvGrpSpPr>
              <p:nvPr/>
            </p:nvGrpSpPr>
            <p:grpSpPr bwMode="auto">
              <a:xfrm>
                <a:off x="3504" y="432"/>
                <a:ext cx="1897" cy="1779"/>
                <a:chOff x="3504" y="432"/>
                <a:chExt cx="1897" cy="1779"/>
              </a:xfrm>
            </p:grpSpPr>
            <p:grpSp>
              <p:nvGrpSpPr>
                <p:cNvPr id="71026" name="Group 47"/>
                <p:cNvGrpSpPr>
                  <a:grpSpLocks/>
                </p:cNvGrpSpPr>
                <p:nvPr/>
              </p:nvGrpSpPr>
              <p:grpSpPr bwMode="auto">
                <a:xfrm>
                  <a:off x="3710" y="479"/>
                  <a:ext cx="1668" cy="1425"/>
                  <a:chOff x="3710" y="479"/>
                  <a:chExt cx="1668" cy="1425"/>
                </a:xfrm>
              </p:grpSpPr>
              <p:sp>
                <p:nvSpPr>
                  <p:cNvPr id="71084" name="Oval 48"/>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5" name="Oval 49"/>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6" name="Oval 50"/>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7" name="Oval 51"/>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8" name="Oval 5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9" name="Oval 53"/>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0" name="Oval 54"/>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1" name="Oval 55"/>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2" name="Oval 56"/>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3" name="Oval 57"/>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4" name="Oval 58"/>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5" name="Oval 59"/>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6" name="Oval 60"/>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7" name="Oval 61"/>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8" name="Oval 62"/>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9" name="Oval 63"/>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0" name="Oval 64"/>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1" name="Oval 65"/>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2" name="Oval 66"/>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3" name="Oval 67"/>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7" name="Group 68"/>
                <p:cNvGrpSpPr>
                  <a:grpSpLocks/>
                </p:cNvGrpSpPr>
                <p:nvPr/>
              </p:nvGrpSpPr>
              <p:grpSpPr bwMode="auto">
                <a:xfrm>
                  <a:off x="3504" y="432"/>
                  <a:ext cx="1897" cy="1779"/>
                  <a:chOff x="3504" y="432"/>
                  <a:chExt cx="1897" cy="1779"/>
                </a:xfrm>
              </p:grpSpPr>
              <p:grpSp>
                <p:nvGrpSpPr>
                  <p:cNvPr id="71028" name="Group 69"/>
                  <p:cNvGrpSpPr>
                    <a:grpSpLocks/>
                  </p:cNvGrpSpPr>
                  <p:nvPr/>
                </p:nvGrpSpPr>
                <p:grpSpPr bwMode="auto">
                  <a:xfrm>
                    <a:off x="4075" y="432"/>
                    <a:ext cx="1075" cy="1355"/>
                    <a:chOff x="4075" y="432"/>
                    <a:chExt cx="1075" cy="1355"/>
                  </a:xfrm>
                </p:grpSpPr>
                <p:sp>
                  <p:nvSpPr>
                    <p:cNvPr id="71075" name="Oval 70"/>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6" name="Oval 71"/>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7" name="Oval 72"/>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8" name="Oval 73"/>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9" name="Oval 74"/>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0" name="Oval 75"/>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1" name="Oval 76"/>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2" name="Oval 77"/>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3" name="Oval 78"/>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9" name="Group 79"/>
                  <p:cNvGrpSpPr>
                    <a:grpSpLocks/>
                  </p:cNvGrpSpPr>
                  <p:nvPr/>
                </p:nvGrpSpPr>
                <p:grpSpPr bwMode="auto">
                  <a:xfrm>
                    <a:off x="3550" y="502"/>
                    <a:ext cx="1463" cy="1613"/>
                    <a:chOff x="3550" y="502"/>
                    <a:chExt cx="1463" cy="1613"/>
                  </a:xfrm>
                </p:grpSpPr>
                <p:sp>
                  <p:nvSpPr>
                    <p:cNvPr id="71060" name="Oval 80"/>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1" name="Oval 81"/>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2" name="Oval 82"/>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3" name="Oval 83"/>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4" name="Oval 84"/>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5" name="Oval 85"/>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6" name="Oval 86"/>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7" name="Oval 87"/>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8" name="Oval 88"/>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9" name="Oval 89"/>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0" name="Oval 90"/>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1" name="Oval 91"/>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2" name="Oval 92"/>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3" name="Oval 93"/>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4" name="Oval 94"/>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30" name="Group 95"/>
                  <p:cNvGrpSpPr>
                    <a:grpSpLocks/>
                  </p:cNvGrpSpPr>
                  <p:nvPr/>
                </p:nvGrpSpPr>
                <p:grpSpPr bwMode="auto">
                  <a:xfrm>
                    <a:off x="3504" y="528"/>
                    <a:ext cx="1897" cy="1683"/>
                    <a:chOff x="3504" y="525"/>
                    <a:chExt cx="1897" cy="1683"/>
                  </a:xfrm>
                </p:grpSpPr>
                <p:sp>
                  <p:nvSpPr>
                    <p:cNvPr id="71031" name="Oval 96"/>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2" name="Oval 97"/>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3" name="Oval 98"/>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4" name="Oval 99"/>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5" name="Oval 100"/>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6" name="Oval 101"/>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7" name="Oval 10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8" name="Oval 103"/>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9" name="Oval 104"/>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0" name="Oval 105"/>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1" name="Oval 106"/>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2" name="Oval 107"/>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3" name="Oval 108"/>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4" name="Oval 109"/>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5" name="Oval 110"/>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6" name="Oval 111"/>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7" name="Oval 112"/>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8" name="Oval 113"/>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9" name="Oval 114"/>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0" name="Oval 115"/>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1" name="Oval 116"/>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2" name="Oval 117"/>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3" name="Oval 118"/>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4" name="Oval 119"/>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5" name="Oval 120"/>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6" name="Oval 121"/>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7" name="Oval 122"/>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8" name="Oval 123"/>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9" name="Oval 124"/>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14" name="Group 125"/>
          <p:cNvGrpSpPr>
            <a:grpSpLocks noChangeAspect="1"/>
          </p:cNvGrpSpPr>
          <p:nvPr/>
        </p:nvGrpSpPr>
        <p:grpSpPr bwMode="auto">
          <a:xfrm>
            <a:off x="3517900" y="1549400"/>
            <a:ext cx="4889500" cy="4090988"/>
            <a:chOff x="3168" y="288"/>
            <a:chExt cx="2352" cy="1968"/>
          </a:xfrm>
        </p:grpSpPr>
        <p:sp>
          <p:nvSpPr>
            <p:cNvPr id="70898" name="Rectangle 12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899" name="Group 127"/>
            <p:cNvGrpSpPr>
              <a:grpSpLocks noChangeAspect="1"/>
            </p:cNvGrpSpPr>
            <p:nvPr/>
          </p:nvGrpSpPr>
          <p:grpSpPr bwMode="auto">
            <a:xfrm>
              <a:off x="3618" y="783"/>
              <a:ext cx="1623" cy="911"/>
              <a:chOff x="3618" y="783"/>
              <a:chExt cx="1623" cy="911"/>
            </a:xfrm>
          </p:grpSpPr>
          <p:sp>
            <p:nvSpPr>
              <p:cNvPr id="71003" name="Oval 128"/>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4" name="Oval 129"/>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5" name="Oval 130"/>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6" name="Oval 131"/>
              <p:cNvSpPr>
                <a:spLocks noChangeAspect="1" noChangeArrowheads="1"/>
              </p:cNvSpPr>
              <p:nvPr/>
            </p:nvSpPr>
            <p:spPr bwMode="auto">
              <a:xfrm>
                <a:off x="4121"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7" name="Oval 132"/>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8" name="Oval 133"/>
              <p:cNvSpPr>
                <a:spLocks noChangeAspect="1" noChangeArrowheads="1"/>
              </p:cNvSpPr>
              <p:nvPr/>
            </p:nvSpPr>
            <p:spPr bwMode="auto">
              <a:xfrm>
                <a:off x="4807" y="104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9" name="Oval 134"/>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0" name="Oval 135"/>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1" name="Oval 136"/>
              <p:cNvSpPr>
                <a:spLocks noChangeAspect="1" noChangeArrowheads="1"/>
              </p:cNvSpPr>
              <p:nvPr/>
            </p:nvSpPr>
            <p:spPr bwMode="auto">
              <a:xfrm>
                <a:off x="5218" y="94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2" name="Oval 137"/>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3" name="Oval 138"/>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4" name="Oval 139"/>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5" name="Oval 140"/>
              <p:cNvSpPr>
                <a:spLocks noChangeAspect="1" noChangeArrowheads="1"/>
              </p:cNvSpPr>
              <p:nvPr/>
            </p:nvSpPr>
            <p:spPr bwMode="auto">
              <a:xfrm>
                <a:off x="3754" y="118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6" name="Oval 141"/>
              <p:cNvSpPr>
                <a:spLocks noChangeAspect="1" noChangeArrowheads="1"/>
              </p:cNvSpPr>
              <p:nvPr/>
            </p:nvSpPr>
            <p:spPr bwMode="auto">
              <a:xfrm>
                <a:off x="3733" y="113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7" name="Oval 142"/>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8" name="Oval 143"/>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9" name="Oval 144"/>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0" name="Group 145"/>
            <p:cNvGrpSpPr>
              <a:grpSpLocks noChangeAspect="1"/>
            </p:cNvGrpSpPr>
            <p:nvPr/>
          </p:nvGrpSpPr>
          <p:grpSpPr bwMode="auto">
            <a:xfrm>
              <a:off x="3168" y="288"/>
              <a:ext cx="2352" cy="1968"/>
              <a:chOff x="3168" y="288"/>
              <a:chExt cx="2352" cy="1968"/>
            </a:xfrm>
          </p:grpSpPr>
          <p:sp>
            <p:nvSpPr>
              <p:cNvPr id="70901" name="Rectangle 14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902" name="Group 147"/>
              <p:cNvGrpSpPr>
                <a:grpSpLocks noChangeAspect="1"/>
              </p:cNvGrpSpPr>
              <p:nvPr/>
            </p:nvGrpSpPr>
            <p:grpSpPr bwMode="auto">
              <a:xfrm>
                <a:off x="3733" y="525"/>
                <a:ext cx="1691" cy="1239"/>
                <a:chOff x="3733" y="525"/>
                <a:chExt cx="1691" cy="1239"/>
              </a:xfrm>
            </p:grpSpPr>
            <p:sp>
              <p:nvSpPr>
                <p:cNvPr id="70982" name="Oval 148"/>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3" name="Oval 149"/>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4" name="Oval 150"/>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5" name="Oval 151"/>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6" name="Oval 152"/>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7" name="Oval 153"/>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8" name="Oval 154"/>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9" name="Oval 155"/>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0" name="Oval 156"/>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1" name="Oval 157"/>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2" name="Oval 158"/>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3" name="Oval 159"/>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4" name="Oval 160"/>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5" name="Oval 161"/>
                <p:cNvSpPr>
                  <a:spLocks noChangeAspect="1" noChangeArrowheads="1"/>
                </p:cNvSpPr>
                <p:nvPr/>
              </p:nvSpPr>
              <p:spPr bwMode="auto">
                <a:xfrm>
                  <a:off x="446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6" name="Oval 162"/>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7" name="Oval 163"/>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8" name="Oval 164"/>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9" name="Oval 165"/>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0" name="Oval 166"/>
                <p:cNvSpPr>
                  <a:spLocks noChangeAspect="1" noChangeArrowheads="1"/>
                </p:cNvSpPr>
                <p:nvPr/>
              </p:nvSpPr>
              <p:spPr bwMode="auto">
                <a:xfrm>
                  <a:off x="4464" y="132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1" name="Oval 167"/>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2" name="Oval 168"/>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3" name="Group 169"/>
              <p:cNvGrpSpPr>
                <a:grpSpLocks noChangeAspect="1"/>
              </p:cNvGrpSpPr>
              <p:nvPr/>
            </p:nvGrpSpPr>
            <p:grpSpPr bwMode="auto">
              <a:xfrm>
                <a:off x="3504" y="432"/>
                <a:ext cx="1897" cy="1779"/>
                <a:chOff x="3504" y="432"/>
                <a:chExt cx="1897" cy="1779"/>
              </a:xfrm>
            </p:grpSpPr>
            <p:grpSp>
              <p:nvGrpSpPr>
                <p:cNvPr id="70904" name="Group 170"/>
                <p:cNvGrpSpPr>
                  <a:grpSpLocks noChangeAspect="1"/>
                </p:cNvGrpSpPr>
                <p:nvPr/>
              </p:nvGrpSpPr>
              <p:grpSpPr bwMode="auto">
                <a:xfrm>
                  <a:off x="3710" y="480"/>
                  <a:ext cx="1668" cy="1424"/>
                  <a:chOff x="3710" y="480"/>
                  <a:chExt cx="1668" cy="1424"/>
                </a:xfrm>
              </p:grpSpPr>
              <p:sp>
                <p:nvSpPr>
                  <p:cNvPr id="70962" name="Oval 171"/>
                  <p:cNvSpPr>
                    <a:spLocks noChangeAspect="1" noChangeArrowheads="1"/>
                  </p:cNvSpPr>
                  <p:nvPr/>
                </p:nvSpPr>
                <p:spPr bwMode="auto">
                  <a:xfrm>
                    <a:off x="3755" y="129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3" name="Oval 172"/>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4" name="Oval 173"/>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5" name="Oval 174"/>
                  <p:cNvSpPr>
                    <a:spLocks noChangeAspect="1" noChangeArrowheads="1"/>
                  </p:cNvSpPr>
                  <p:nvPr/>
                </p:nvSpPr>
                <p:spPr bwMode="auto">
                  <a:xfrm>
                    <a:off x="4213" y="1694"/>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6" name="Oval 175"/>
                  <p:cNvSpPr>
                    <a:spLocks noChangeAspect="1" noChangeArrowheads="1"/>
                  </p:cNvSpPr>
                  <p:nvPr/>
                </p:nvSpPr>
                <p:spPr bwMode="auto">
                  <a:xfrm>
                    <a:off x="4235" y="1554"/>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7" name="Oval 176"/>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8" name="Oval 177"/>
                  <p:cNvSpPr>
                    <a:spLocks noChangeAspect="1" noChangeArrowheads="1"/>
                  </p:cNvSpPr>
                  <p:nvPr/>
                </p:nvSpPr>
                <p:spPr bwMode="auto">
                  <a:xfrm>
                    <a:off x="3710" y="7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9" name="Oval 178"/>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0" name="Oval 179"/>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1" name="Oval 180"/>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2" name="Oval 181"/>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3" name="Oval 182"/>
                  <p:cNvSpPr>
                    <a:spLocks noChangeAspect="1" noChangeArrowheads="1"/>
                  </p:cNvSpPr>
                  <p:nvPr/>
                </p:nvSpPr>
                <p:spPr bwMode="auto">
                  <a:xfrm>
                    <a:off x="4875" y="92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4" name="Oval 183"/>
                  <p:cNvSpPr>
                    <a:spLocks noChangeAspect="1" noChangeArrowheads="1"/>
                  </p:cNvSpPr>
                  <p:nvPr/>
                </p:nvSpPr>
                <p:spPr bwMode="auto">
                  <a:xfrm>
                    <a:off x="4830" y="853"/>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5" name="Oval 184"/>
                  <p:cNvSpPr>
                    <a:spLocks noChangeAspect="1" noChangeArrowheads="1"/>
                  </p:cNvSpPr>
                  <p:nvPr/>
                </p:nvSpPr>
                <p:spPr bwMode="auto">
                  <a:xfrm>
                    <a:off x="4213" y="92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6" name="Oval 185"/>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7" name="Oval 186"/>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8" name="Oval 187"/>
                  <p:cNvSpPr>
                    <a:spLocks noChangeAspect="1" noChangeArrowheads="1"/>
                  </p:cNvSpPr>
                  <p:nvPr/>
                </p:nvSpPr>
                <p:spPr bwMode="auto">
                  <a:xfrm>
                    <a:off x="4715" y="5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9" name="Oval 188"/>
                  <p:cNvSpPr>
                    <a:spLocks noChangeAspect="1" noChangeArrowheads="1"/>
                  </p:cNvSpPr>
                  <p:nvPr/>
                </p:nvSpPr>
                <p:spPr bwMode="auto">
                  <a:xfrm>
                    <a:off x="4533" y="480"/>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0" name="Oval 189"/>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1" name="Oval 190"/>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5" name="Group 191"/>
                <p:cNvGrpSpPr>
                  <a:grpSpLocks noChangeAspect="1"/>
                </p:cNvGrpSpPr>
                <p:nvPr/>
              </p:nvGrpSpPr>
              <p:grpSpPr bwMode="auto">
                <a:xfrm>
                  <a:off x="3504" y="432"/>
                  <a:ext cx="1897" cy="1779"/>
                  <a:chOff x="3504" y="432"/>
                  <a:chExt cx="1897" cy="1779"/>
                </a:xfrm>
              </p:grpSpPr>
              <p:grpSp>
                <p:nvGrpSpPr>
                  <p:cNvPr id="70906" name="Group 192"/>
                  <p:cNvGrpSpPr>
                    <a:grpSpLocks noChangeAspect="1"/>
                  </p:cNvGrpSpPr>
                  <p:nvPr/>
                </p:nvGrpSpPr>
                <p:grpSpPr bwMode="auto">
                  <a:xfrm>
                    <a:off x="4075" y="432"/>
                    <a:ext cx="1075" cy="1355"/>
                    <a:chOff x="4075" y="432"/>
                    <a:chExt cx="1075" cy="1355"/>
                  </a:xfrm>
                </p:grpSpPr>
                <p:sp>
                  <p:nvSpPr>
                    <p:cNvPr id="70953" name="Oval 193"/>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4" name="Oval 194"/>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5" name="Oval 195"/>
                    <p:cNvSpPr>
                      <a:spLocks noChangeAspect="1" noChangeArrowheads="1"/>
                    </p:cNvSpPr>
                    <p:nvPr/>
                  </p:nvSpPr>
                  <p:spPr bwMode="auto">
                    <a:xfrm>
                      <a:off x="4693" y="80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6" name="Oval 196"/>
                    <p:cNvSpPr>
                      <a:spLocks noChangeAspect="1" noChangeArrowheads="1"/>
                    </p:cNvSpPr>
                    <p:nvPr/>
                  </p:nvSpPr>
                  <p:spPr bwMode="auto">
                    <a:xfrm>
                      <a:off x="4555" y="68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7" name="Oval 197"/>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8" name="Oval 198"/>
                    <p:cNvSpPr>
                      <a:spLocks noChangeAspect="1" noChangeArrowheads="1"/>
                    </p:cNvSpPr>
                    <p:nvPr/>
                  </p:nvSpPr>
                  <p:spPr bwMode="auto">
                    <a:xfrm>
                      <a:off x="4304"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9" name="Oval 199"/>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0" name="Oval 200"/>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1" name="Oval 201"/>
                    <p:cNvSpPr>
                      <a:spLocks noChangeAspect="1" noChangeArrowheads="1"/>
                    </p:cNvSpPr>
                    <p:nvPr/>
                  </p:nvSpPr>
                  <p:spPr bwMode="auto">
                    <a:xfrm>
                      <a:off x="4464"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7" name="Group 202"/>
                  <p:cNvGrpSpPr>
                    <a:grpSpLocks noChangeAspect="1"/>
                  </p:cNvGrpSpPr>
                  <p:nvPr/>
                </p:nvGrpSpPr>
                <p:grpSpPr bwMode="auto">
                  <a:xfrm>
                    <a:off x="3550" y="503"/>
                    <a:ext cx="1463" cy="1612"/>
                    <a:chOff x="3550" y="503"/>
                    <a:chExt cx="1463" cy="1612"/>
                  </a:xfrm>
                </p:grpSpPr>
                <p:sp>
                  <p:nvSpPr>
                    <p:cNvPr id="70938" name="Oval 203"/>
                    <p:cNvSpPr>
                      <a:spLocks noChangeAspect="1" noChangeArrowheads="1"/>
                    </p:cNvSpPr>
                    <p:nvPr/>
                  </p:nvSpPr>
                  <p:spPr bwMode="auto">
                    <a:xfrm>
                      <a:off x="4235" y="190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9" name="Oval 204"/>
                    <p:cNvSpPr>
                      <a:spLocks noChangeAspect="1" noChangeArrowheads="1"/>
                    </p:cNvSpPr>
                    <p:nvPr/>
                  </p:nvSpPr>
                  <p:spPr bwMode="auto">
                    <a:xfrm>
                      <a:off x="4304" y="1928"/>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0" name="Oval 205"/>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1" name="Oval 206"/>
                    <p:cNvSpPr>
                      <a:spLocks noChangeAspect="1" noChangeArrowheads="1"/>
                    </p:cNvSpPr>
                    <p:nvPr/>
                  </p:nvSpPr>
                  <p:spPr bwMode="auto">
                    <a:xfrm>
                      <a:off x="4258"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2" name="Oval 207"/>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3" name="Oval 208"/>
                    <p:cNvSpPr>
                      <a:spLocks noChangeAspect="1" noChangeArrowheads="1"/>
                    </p:cNvSpPr>
                    <p:nvPr/>
                  </p:nvSpPr>
                  <p:spPr bwMode="auto">
                    <a:xfrm>
                      <a:off x="3573" y="713"/>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4" name="Oval 209"/>
                    <p:cNvSpPr>
                      <a:spLocks noChangeAspect="1" noChangeArrowheads="1"/>
                    </p:cNvSpPr>
                    <p:nvPr/>
                  </p:nvSpPr>
                  <p:spPr bwMode="auto">
                    <a:xfrm>
                      <a:off x="4738" y="90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5" name="Oval 210"/>
                    <p:cNvSpPr>
                      <a:spLocks noChangeAspect="1" noChangeArrowheads="1"/>
                    </p:cNvSpPr>
                    <p:nvPr/>
                  </p:nvSpPr>
                  <p:spPr bwMode="auto">
                    <a:xfrm>
                      <a:off x="4921" y="9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6" name="Oval 211"/>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7" name="Oval 212"/>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8" name="Oval 213"/>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9" name="Oval 214"/>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0" name="Oval 215"/>
                    <p:cNvSpPr>
                      <a:spLocks noChangeAspect="1" noChangeArrowheads="1"/>
                    </p:cNvSpPr>
                    <p:nvPr/>
                  </p:nvSpPr>
                  <p:spPr bwMode="auto">
                    <a:xfrm>
                      <a:off x="4327"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1" name="Oval 216"/>
                    <p:cNvSpPr>
                      <a:spLocks noChangeAspect="1" noChangeArrowheads="1"/>
                    </p:cNvSpPr>
                    <p:nvPr/>
                  </p:nvSpPr>
                  <p:spPr bwMode="auto">
                    <a:xfrm>
                      <a:off x="4007" y="139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2" name="Oval 217"/>
                    <p:cNvSpPr>
                      <a:spLocks noChangeAspect="1" noChangeArrowheads="1"/>
                    </p:cNvSpPr>
                    <p:nvPr/>
                  </p:nvSpPr>
                  <p:spPr bwMode="auto">
                    <a:xfrm>
                      <a:off x="3550" y="5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8" name="Group 218"/>
                  <p:cNvGrpSpPr>
                    <a:grpSpLocks noChangeAspect="1"/>
                  </p:cNvGrpSpPr>
                  <p:nvPr/>
                </p:nvGrpSpPr>
                <p:grpSpPr bwMode="auto">
                  <a:xfrm>
                    <a:off x="3504" y="529"/>
                    <a:ext cx="1897" cy="1682"/>
                    <a:chOff x="3504" y="526"/>
                    <a:chExt cx="1897" cy="1682"/>
                  </a:xfrm>
                </p:grpSpPr>
                <p:sp>
                  <p:nvSpPr>
                    <p:cNvPr id="70909" name="Oval 219"/>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0" name="Oval 220"/>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1" name="Oval 221"/>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2" name="Oval 222"/>
                    <p:cNvSpPr>
                      <a:spLocks noChangeAspect="1" noChangeArrowheads="1"/>
                    </p:cNvSpPr>
                    <p:nvPr/>
                  </p:nvSpPr>
                  <p:spPr bwMode="auto">
                    <a:xfrm>
                      <a:off x="4281" y="1787"/>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3" name="Oval 223"/>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4" name="Oval 224"/>
                    <p:cNvSpPr>
                      <a:spLocks noChangeAspect="1" noChangeArrowheads="1"/>
                    </p:cNvSpPr>
                    <p:nvPr/>
                  </p:nvSpPr>
                  <p:spPr bwMode="auto">
                    <a:xfrm>
                      <a:off x="4075" y="204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5" name="Oval 225"/>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6" name="Oval 226"/>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7" name="Oval 227"/>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8" name="Oval 228"/>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9" name="Oval 229"/>
                    <p:cNvSpPr>
                      <a:spLocks noChangeAspect="1" noChangeArrowheads="1"/>
                    </p:cNvSpPr>
                    <p:nvPr/>
                  </p:nvSpPr>
                  <p:spPr bwMode="auto">
                    <a:xfrm>
                      <a:off x="3824" y="132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0" name="Oval 230"/>
                    <p:cNvSpPr>
                      <a:spLocks noChangeAspect="1" noChangeArrowheads="1"/>
                    </p:cNvSpPr>
                    <p:nvPr/>
                  </p:nvSpPr>
                  <p:spPr bwMode="auto">
                    <a:xfrm>
                      <a:off x="4007" y="111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1" name="Oval 231"/>
                    <p:cNvSpPr>
                      <a:spLocks noChangeAspect="1" noChangeArrowheads="1"/>
                    </p:cNvSpPr>
                    <p:nvPr/>
                  </p:nvSpPr>
                  <p:spPr bwMode="auto">
                    <a:xfrm>
                      <a:off x="4030" y="90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2" name="Oval 232"/>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3" name="Oval 233"/>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4" name="Oval 234"/>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5" name="Oval 235"/>
                    <p:cNvSpPr>
                      <a:spLocks noChangeAspect="1" noChangeArrowheads="1"/>
                    </p:cNvSpPr>
                    <p:nvPr/>
                  </p:nvSpPr>
                  <p:spPr bwMode="auto">
                    <a:xfrm>
                      <a:off x="3710" y="52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6" name="Oval 236"/>
                    <p:cNvSpPr>
                      <a:spLocks noChangeAspect="1" noChangeArrowheads="1"/>
                    </p:cNvSpPr>
                    <p:nvPr/>
                  </p:nvSpPr>
                  <p:spPr bwMode="auto">
                    <a:xfrm>
                      <a:off x="4670" y="6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7" name="Oval 237"/>
                    <p:cNvSpPr>
                      <a:spLocks noChangeAspect="1" noChangeArrowheads="1"/>
                    </p:cNvSpPr>
                    <p:nvPr/>
                  </p:nvSpPr>
                  <p:spPr bwMode="auto">
                    <a:xfrm>
                      <a:off x="4578" y="57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8" name="Oval 238"/>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9" name="Oval 239"/>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0" name="Oval 240"/>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1" name="Oval 241"/>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2" name="Oval 242"/>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3" name="Oval 243"/>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4" name="Oval 244"/>
                    <p:cNvSpPr>
                      <a:spLocks noChangeAspect="1" noChangeArrowheads="1"/>
                    </p:cNvSpPr>
                    <p:nvPr/>
                  </p:nvSpPr>
                  <p:spPr bwMode="auto">
                    <a:xfrm>
                      <a:off x="3504" y="5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5" name="Oval 245"/>
                    <p:cNvSpPr>
                      <a:spLocks noChangeAspect="1" noChangeArrowheads="1"/>
                    </p:cNvSpPr>
                    <p:nvPr/>
                  </p:nvSpPr>
                  <p:spPr bwMode="auto">
                    <a:xfrm>
                      <a:off x="4533" y="1321"/>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6" name="Oval 246"/>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7" name="Oval 247"/>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24" name="Group 248"/>
          <p:cNvGrpSpPr>
            <a:grpSpLocks noChangeAspect="1"/>
          </p:cNvGrpSpPr>
          <p:nvPr/>
        </p:nvGrpSpPr>
        <p:grpSpPr bwMode="auto">
          <a:xfrm>
            <a:off x="2005013" y="1411288"/>
            <a:ext cx="6362700" cy="5324475"/>
            <a:chOff x="3168" y="288"/>
            <a:chExt cx="2352" cy="1968"/>
          </a:xfrm>
        </p:grpSpPr>
        <p:sp>
          <p:nvSpPr>
            <p:cNvPr id="70776" name="Rectangle 24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77" name="Group 250"/>
            <p:cNvGrpSpPr>
              <a:grpSpLocks noChangeAspect="1"/>
            </p:cNvGrpSpPr>
            <p:nvPr/>
          </p:nvGrpSpPr>
          <p:grpSpPr bwMode="auto">
            <a:xfrm>
              <a:off x="3618" y="783"/>
              <a:ext cx="1623" cy="911"/>
              <a:chOff x="3618" y="783"/>
              <a:chExt cx="1623" cy="911"/>
            </a:xfrm>
          </p:grpSpPr>
          <p:sp>
            <p:nvSpPr>
              <p:cNvPr id="70881" name="Oval 251"/>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2" name="Oval 252"/>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3" name="Oval 253"/>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4" name="Oval 254"/>
              <p:cNvSpPr>
                <a:spLocks noChangeAspect="1" noChangeArrowheads="1"/>
              </p:cNvSpPr>
              <p:nvPr/>
            </p:nvSpPr>
            <p:spPr bwMode="auto">
              <a:xfrm>
                <a:off x="4121" y="12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5" name="Oval 255"/>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6" name="Oval 256"/>
              <p:cNvSpPr>
                <a:spLocks noChangeAspect="1" noChangeArrowheads="1"/>
              </p:cNvSpPr>
              <p:nvPr/>
            </p:nvSpPr>
            <p:spPr bwMode="auto">
              <a:xfrm>
                <a:off x="480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7" name="Oval 257"/>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8" name="Oval 258"/>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9" name="Oval 259"/>
              <p:cNvSpPr>
                <a:spLocks noChangeAspect="1" noChangeArrowheads="1"/>
              </p:cNvSpPr>
              <p:nvPr/>
            </p:nvSpPr>
            <p:spPr bwMode="auto">
              <a:xfrm>
                <a:off x="5218" y="94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0" name="Oval 260"/>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1" name="Oval 261"/>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2" name="Oval 262"/>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3" name="Oval 263"/>
              <p:cNvSpPr>
                <a:spLocks noChangeAspect="1" noChangeArrowheads="1"/>
              </p:cNvSpPr>
              <p:nvPr/>
            </p:nvSpPr>
            <p:spPr bwMode="auto">
              <a:xfrm>
                <a:off x="3755"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4" name="Oval 264"/>
              <p:cNvSpPr>
                <a:spLocks noChangeAspect="1" noChangeArrowheads="1"/>
              </p:cNvSpPr>
              <p:nvPr/>
            </p:nvSpPr>
            <p:spPr bwMode="auto">
              <a:xfrm>
                <a:off x="3733" y="113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5" name="Oval 265"/>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6" name="Oval 266"/>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7" name="Oval 267"/>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78" name="Group 268"/>
            <p:cNvGrpSpPr>
              <a:grpSpLocks noChangeAspect="1"/>
            </p:cNvGrpSpPr>
            <p:nvPr/>
          </p:nvGrpSpPr>
          <p:grpSpPr bwMode="auto">
            <a:xfrm>
              <a:off x="3168" y="288"/>
              <a:ext cx="2352" cy="1968"/>
              <a:chOff x="3168" y="288"/>
              <a:chExt cx="2352" cy="1968"/>
            </a:xfrm>
          </p:grpSpPr>
          <p:sp>
            <p:nvSpPr>
              <p:cNvPr id="70779" name="Rectangle 26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80" name="Group 270"/>
              <p:cNvGrpSpPr>
                <a:grpSpLocks noChangeAspect="1"/>
              </p:cNvGrpSpPr>
              <p:nvPr/>
            </p:nvGrpSpPr>
            <p:grpSpPr bwMode="auto">
              <a:xfrm>
                <a:off x="3733" y="525"/>
                <a:ext cx="1691" cy="1239"/>
                <a:chOff x="3733" y="525"/>
                <a:chExt cx="1691" cy="1239"/>
              </a:xfrm>
            </p:grpSpPr>
            <p:sp>
              <p:nvSpPr>
                <p:cNvPr id="70860" name="Oval 271"/>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1" name="Oval 272"/>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2" name="Oval 273"/>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3" name="Oval 274"/>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4" name="Oval 275"/>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5" name="Oval 276"/>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6" name="Oval 277"/>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7" name="Oval 278"/>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8" name="Oval 279"/>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9" name="Oval 280"/>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0" name="Oval 281"/>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1" name="Oval 282"/>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2" name="Oval 283"/>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3" name="Oval 284"/>
                <p:cNvSpPr>
                  <a:spLocks noChangeAspect="1" noChangeArrowheads="1"/>
                </p:cNvSpPr>
                <p:nvPr/>
              </p:nvSpPr>
              <p:spPr bwMode="auto">
                <a:xfrm>
                  <a:off x="4464" y="164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4" name="Oval 285"/>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5" name="Oval 286"/>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6" name="Oval 287"/>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7" name="Oval 288"/>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8" name="Oval 289"/>
                <p:cNvSpPr>
                  <a:spLocks noChangeAspect="1" noChangeArrowheads="1"/>
                </p:cNvSpPr>
                <p:nvPr/>
              </p:nvSpPr>
              <p:spPr bwMode="auto">
                <a:xfrm>
                  <a:off x="446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9" name="Oval 290"/>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0" name="Oval 291"/>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1" name="Group 292"/>
              <p:cNvGrpSpPr>
                <a:grpSpLocks noChangeAspect="1"/>
              </p:cNvGrpSpPr>
              <p:nvPr/>
            </p:nvGrpSpPr>
            <p:grpSpPr bwMode="auto">
              <a:xfrm>
                <a:off x="3504" y="432"/>
                <a:ext cx="1897" cy="1779"/>
                <a:chOff x="3504" y="432"/>
                <a:chExt cx="1897" cy="1779"/>
              </a:xfrm>
            </p:grpSpPr>
            <p:grpSp>
              <p:nvGrpSpPr>
                <p:cNvPr id="70782" name="Group 293"/>
                <p:cNvGrpSpPr>
                  <a:grpSpLocks noChangeAspect="1"/>
                </p:cNvGrpSpPr>
                <p:nvPr/>
              </p:nvGrpSpPr>
              <p:grpSpPr bwMode="auto">
                <a:xfrm>
                  <a:off x="3710" y="479"/>
                  <a:ext cx="1668" cy="1425"/>
                  <a:chOff x="3710" y="479"/>
                  <a:chExt cx="1668" cy="1425"/>
                </a:xfrm>
              </p:grpSpPr>
              <p:sp>
                <p:nvSpPr>
                  <p:cNvPr id="70840" name="Oval 294"/>
                  <p:cNvSpPr>
                    <a:spLocks noChangeAspect="1" noChangeArrowheads="1"/>
                  </p:cNvSpPr>
                  <p:nvPr/>
                </p:nvSpPr>
                <p:spPr bwMode="auto">
                  <a:xfrm>
                    <a:off x="375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1" name="Oval 295"/>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2" name="Oval 296"/>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3" name="Oval 297"/>
                  <p:cNvSpPr>
                    <a:spLocks noChangeAspect="1" noChangeArrowheads="1"/>
                  </p:cNvSpPr>
                  <p:nvPr/>
                </p:nvSpPr>
                <p:spPr bwMode="auto">
                  <a:xfrm>
                    <a:off x="4213" y="1694"/>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4" name="Oval 29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5" name="Oval 299"/>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6" name="Oval 300"/>
                  <p:cNvSpPr>
                    <a:spLocks noChangeAspect="1" noChangeArrowheads="1"/>
                  </p:cNvSpPr>
                  <p:nvPr/>
                </p:nvSpPr>
                <p:spPr bwMode="auto">
                  <a:xfrm>
                    <a:off x="3710" y="71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7" name="Oval 301"/>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8" name="Oval 302"/>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9" name="Oval 303"/>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0" name="Oval 304"/>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1" name="Oval 305"/>
                  <p:cNvSpPr>
                    <a:spLocks noChangeAspect="1" noChangeArrowheads="1"/>
                  </p:cNvSpPr>
                  <p:nvPr/>
                </p:nvSpPr>
                <p:spPr bwMode="auto">
                  <a:xfrm>
                    <a:off x="4875"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2" name="Oval 306"/>
                  <p:cNvSpPr>
                    <a:spLocks noChangeAspect="1" noChangeArrowheads="1"/>
                  </p:cNvSpPr>
                  <p:nvPr/>
                </p:nvSpPr>
                <p:spPr bwMode="auto">
                  <a:xfrm>
                    <a:off x="4830"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3" name="Oval 307"/>
                  <p:cNvSpPr>
                    <a:spLocks noChangeAspect="1" noChangeArrowheads="1"/>
                  </p:cNvSpPr>
                  <p:nvPr/>
                </p:nvSpPr>
                <p:spPr bwMode="auto">
                  <a:xfrm>
                    <a:off x="4213" y="92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4" name="Oval 308"/>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5" name="Oval 309"/>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6" name="Oval 310"/>
                  <p:cNvSpPr>
                    <a:spLocks noChangeAspect="1" noChangeArrowheads="1"/>
                  </p:cNvSpPr>
                  <p:nvPr/>
                </p:nvSpPr>
                <p:spPr bwMode="auto">
                  <a:xfrm>
                    <a:off x="4715"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7" name="Oval 311"/>
                  <p:cNvSpPr>
                    <a:spLocks noChangeAspect="1" noChangeArrowheads="1"/>
                  </p:cNvSpPr>
                  <p:nvPr/>
                </p:nvSpPr>
                <p:spPr bwMode="auto">
                  <a:xfrm>
                    <a:off x="4533" y="479"/>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8" name="Oval 312"/>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9" name="Oval 313"/>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3" name="Group 314"/>
                <p:cNvGrpSpPr>
                  <a:grpSpLocks noChangeAspect="1"/>
                </p:cNvGrpSpPr>
                <p:nvPr/>
              </p:nvGrpSpPr>
              <p:grpSpPr bwMode="auto">
                <a:xfrm>
                  <a:off x="3504" y="432"/>
                  <a:ext cx="1897" cy="1779"/>
                  <a:chOff x="3504" y="432"/>
                  <a:chExt cx="1897" cy="1779"/>
                </a:xfrm>
              </p:grpSpPr>
              <p:grpSp>
                <p:nvGrpSpPr>
                  <p:cNvPr id="70784" name="Group 315"/>
                  <p:cNvGrpSpPr>
                    <a:grpSpLocks noChangeAspect="1"/>
                  </p:cNvGrpSpPr>
                  <p:nvPr/>
                </p:nvGrpSpPr>
                <p:grpSpPr bwMode="auto">
                  <a:xfrm>
                    <a:off x="4075" y="432"/>
                    <a:ext cx="1075" cy="1355"/>
                    <a:chOff x="4075" y="432"/>
                    <a:chExt cx="1075" cy="1355"/>
                  </a:xfrm>
                </p:grpSpPr>
                <p:sp>
                  <p:nvSpPr>
                    <p:cNvPr id="70831" name="Oval 316"/>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2" name="Oval 317"/>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3" name="Oval 318"/>
                    <p:cNvSpPr>
                      <a:spLocks noChangeAspect="1" noChangeArrowheads="1"/>
                    </p:cNvSpPr>
                    <p:nvPr/>
                  </p:nvSpPr>
                  <p:spPr bwMode="auto">
                    <a:xfrm>
                      <a:off x="4693" y="80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4" name="Oval 319"/>
                    <p:cNvSpPr>
                      <a:spLocks noChangeAspect="1" noChangeArrowheads="1"/>
                    </p:cNvSpPr>
                    <p:nvPr/>
                  </p:nvSpPr>
                  <p:spPr bwMode="auto">
                    <a:xfrm>
                      <a:off x="4555" y="6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5" name="Oval 320"/>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6" name="Oval 321"/>
                    <p:cNvSpPr>
                      <a:spLocks noChangeAspect="1" noChangeArrowheads="1"/>
                    </p:cNvSpPr>
                    <p:nvPr/>
                  </p:nvSpPr>
                  <p:spPr bwMode="auto">
                    <a:xfrm>
                      <a:off x="4304" y="108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7" name="Oval 322"/>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8" name="Oval 323"/>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9" name="Oval 324"/>
                    <p:cNvSpPr>
                      <a:spLocks noChangeAspect="1" noChangeArrowheads="1"/>
                    </p:cNvSpPr>
                    <p:nvPr/>
                  </p:nvSpPr>
                  <p:spPr bwMode="auto">
                    <a:xfrm>
                      <a:off x="4464" y="57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5" name="Group 325"/>
                  <p:cNvGrpSpPr>
                    <a:grpSpLocks noChangeAspect="1"/>
                  </p:cNvGrpSpPr>
                  <p:nvPr/>
                </p:nvGrpSpPr>
                <p:grpSpPr bwMode="auto">
                  <a:xfrm>
                    <a:off x="3550" y="502"/>
                    <a:ext cx="1463" cy="1613"/>
                    <a:chOff x="3550" y="502"/>
                    <a:chExt cx="1463" cy="1613"/>
                  </a:xfrm>
                </p:grpSpPr>
                <p:sp>
                  <p:nvSpPr>
                    <p:cNvPr id="70816" name="Oval 326"/>
                    <p:cNvSpPr>
                      <a:spLocks noChangeAspect="1" noChangeArrowheads="1"/>
                    </p:cNvSpPr>
                    <p:nvPr/>
                  </p:nvSpPr>
                  <p:spPr bwMode="auto">
                    <a:xfrm>
                      <a:off x="4235" y="19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7" name="Oval 327"/>
                    <p:cNvSpPr>
                      <a:spLocks noChangeAspect="1" noChangeArrowheads="1"/>
                    </p:cNvSpPr>
                    <p:nvPr/>
                  </p:nvSpPr>
                  <p:spPr bwMode="auto">
                    <a:xfrm>
                      <a:off x="4304" y="19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8" name="Oval 328"/>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9" name="Oval 329"/>
                    <p:cNvSpPr>
                      <a:spLocks noChangeAspect="1" noChangeArrowheads="1"/>
                    </p:cNvSpPr>
                    <p:nvPr/>
                  </p:nvSpPr>
                  <p:spPr bwMode="auto">
                    <a:xfrm>
                      <a:off x="4258"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0" name="Oval 330"/>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1" name="Oval 331"/>
                    <p:cNvSpPr>
                      <a:spLocks noChangeAspect="1" noChangeArrowheads="1"/>
                    </p:cNvSpPr>
                    <p:nvPr/>
                  </p:nvSpPr>
                  <p:spPr bwMode="auto">
                    <a:xfrm>
                      <a:off x="3573" y="712"/>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2" name="Oval 332"/>
                    <p:cNvSpPr>
                      <a:spLocks noChangeAspect="1" noChangeArrowheads="1"/>
                    </p:cNvSpPr>
                    <p:nvPr/>
                  </p:nvSpPr>
                  <p:spPr bwMode="auto">
                    <a:xfrm>
                      <a:off x="4738"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3" name="Oval 333"/>
                    <p:cNvSpPr>
                      <a:spLocks noChangeAspect="1" noChangeArrowheads="1"/>
                    </p:cNvSpPr>
                    <p:nvPr/>
                  </p:nvSpPr>
                  <p:spPr bwMode="auto">
                    <a:xfrm>
                      <a:off x="4921"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4" name="Oval 334"/>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5" name="Oval 335"/>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6" name="Oval 336"/>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7" name="Oval 337"/>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8" name="Oval 338"/>
                    <p:cNvSpPr>
                      <a:spLocks noChangeAspect="1" noChangeArrowheads="1"/>
                    </p:cNvSpPr>
                    <p:nvPr/>
                  </p:nvSpPr>
                  <p:spPr bwMode="auto">
                    <a:xfrm>
                      <a:off x="4327"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9" name="Oval 339"/>
                    <p:cNvSpPr>
                      <a:spLocks noChangeAspect="1" noChangeArrowheads="1"/>
                    </p:cNvSpPr>
                    <p:nvPr/>
                  </p:nvSpPr>
                  <p:spPr bwMode="auto">
                    <a:xfrm>
                      <a:off x="4007" y="13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0" name="Oval 340"/>
                    <p:cNvSpPr>
                      <a:spLocks noChangeAspect="1" noChangeArrowheads="1"/>
                    </p:cNvSpPr>
                    <p:nvPr/>
                  </p:nvSpPr>
                  <p:spPr bwMode="auto">
                    <a:xfrm>
                      <a:off x="3550"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6" name="Group 341"/>
                  <p:cNvGrpSpPr>
                    <a:grpSpLocks noChangeAspect="1"/>
                  </p:cNvGrpSpPr>
                  <p:nvPr/>
                </p:nvGrpSpPr>
                <p:grpSpPr bwMode="auto">
                  <a:xfrm>
                    <a:off x="3504" y="528"/>
                    <a:ext cx="1897" cy="1683"/>
                    <a:chOff x="3504" y="525"/>
                    <a:chExt cx="1897" cy="1683"/>
                  </a:xfrm>
                </p:grpSpPr>
                <p:sp>
                  <p:nvSpPr>
                    <p:cNvPr id="70787" name="Oval 342"/>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8" name="Oval 343"/>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9" name="Oval 344"/>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0" name="Oval 345"/>
                    <p:cNvSpPr>
                      <a:spLocks noChangeAspect="1" noChangeArrowheads="1"/>
                    </p:cNvSpPr>
                    <p:nvPr/>
                  </p:nvSpPr>
                  <p:spPr bwMode="auto">
                    <a:xfrm>
                      <a:off x="4281" y="178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1" name="Oval 346"/>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2" name="Oval 347"/>
                    <p:cNvSpPr>
                      <a:spLocks noChangeAspect="1" noChangeArrowheads="1"/>
                    </p:cNvSpPr>
                    <p:nvPr/>
                  </p:nvSpPr>
                  <p:spPr bwMode="auto">
                    <a:xfrm>
                      <a:off x="4075" y="204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3" name="Oval 34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4" name="Oval 349"/>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5" name="Oval 350"/>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6" name="Oval 351"/>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7" name="Oval 352"/>
                    <p:cNvSpPr>
                      <a:spLocks noChangeAspect="1" noChangeArrowheads="1"/>
                    </p:cNvSpPr>
                    <p:nvPr/>
                  </p:nvSpPr>
                  <p:spPr bwMode="auto">
                    <a:xfrm>
                      <a:off x="382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8" name="Oval 353"/>
                    <p:cNvSpPr>
                      <a:spLocks noChangeAspect="1" noChangeArrowheads="1"/>
                    </p:cNvSpPr>
                    <p:nvPr/>
                  </p:nvSpPr>
                  <p:spPr bwMode="auto">
                    <a:xfrm>
                      <a:off x="4007" y="111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9" name="Oval 354"/>
                    <p:cNvSpPr>
                      <a:spLocks noChangeAspect="1" noChangeArrowheads="1"/>
                    </p:cNvSpPr>
                    <p:nvPr/>
                  </p:nvSpPr>
                  <p:spPr bwMode="auto">
                    <a:xfrm>
                      <a:off x="4030"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0" name="Oval 355"/>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1" name="Oval 356"/>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2" name="Oval 357"/>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3" name="Oval 358"/>
                    <p:cNvSpPr>
                      <a:spLocks noChangeAspect="1" noChangeArrowheads="1"/>
                    </p:cNvSpPr>
                    <p:nvPr/>
                  </p:nvSpPr>
                  <p:spPr bwMode="auto">
                    <a:xfrm>
                      <a:off x="3710"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4" name="Oval 359"/>
                    <p:cNvSpPr>
                      <a:spLocks noChangeAspect="1" noChangeArrowheads="1"/>
                    </p:cNvSpPr>
                    <p:nvPr/>
                  </p:nvSpPr>
                  <p:spPr bwMode="auto">
                    <a:xfrm>
                      <a:off x="4670" y="66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5" name="Oval 360"/>
                    <p:cNvSpPr>
                      <a:spLocks noChangeAspect="1" noChangeArrowheads="1"/>
                    </p:cNvSpPr>
                    <p:nvPr/>
                  </p:nvSpPr>
                  <p:spPr bwMode="auto">
                    <a:xfrm>
                      <a:off x="45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6" name="Oval 361"/>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7" name="Oval 362"/>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8" name="Oval 363"/>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9" name="Oval 364"/>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0" name="Oval 365"/>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1" name="Oval 366"/>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2" name="Oval 367"/>
                    <p:cNvSpPr>
                      <a:spLocks noChangeAspect="1" noChangeArrowheads="1"/>
                    </p:cNvSpPr>
                    <p:nvPr/>
                  </p:nvSpPr>
                  <p:spPr bwMode="auto">
                    <a:xfrm>
                      <a:off x="3504" y="59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3" name="Oval 368"/>
                    <p:cNvSpPr>
                      <a:spLocks noChangeAspect="1" noChangeArrowheads="1"/>
                    </p:cNvSpPr>
                    <p:nvPr/>
                  </p:nvSpPr>
                  <p:spPr bwMode="auto">
                    <a:xfrm>
                      <a:off x="4533" y="132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4" name="Oval 369"/>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5" name="Oval 370"/>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740" name="Group 371"/>
          <p:cNvGrpSpPr>
            <a:grpSpLocks noChangeAspect="1"/>
          </p:cNvGrpSpPr>
          <p:nvPr/>
        </p:nvGrpSpPr>
        <p:grpSpPr bwMode="auto">
          <a:xfrm>
            <a:off x="1244600" y="227013"/>
            <a:ext cx="6853238" cy="6200775"/>
            <a:chOff x="1056" y="288"/>
            <a:chExt cx="4032" cy="3648"/>
          </a:xfrm>
        </p:grpSpPr>
        <p:sp>
          <p:nvSpPr>
            <p:cNvPr id="70665" name="Oval 372"/>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6" name="Oval 373"/>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7" name="Oval 374"/>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8" name="Oval 375"/>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9" name="Oval 376"/>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0" name="Oval 377"/>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1" name="Oval 378"/>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2" name="Oval 379"/>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3" name="Oval 380"/>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4" name="Oval 381"/>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5" name="Oval 382"/>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6" name="Oval 383"/>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7" name="Oval 384"/>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8" name="Oval 385"/>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9" name="Oval 386"/>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0" name="Oval 387"/>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1" name="Oval 388"/>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2" name="Oval 389"/>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3" name="Oval 390"/>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4" name="Oval 391"/>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5" name="Oval 392"/>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6" name="Oval 393"/>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7" name="Oval 394"/>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8" name="Oval 395"/>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9" name="Oval 396"/>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0" name="Oval 397"/>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1" name="Oval 398"/>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2" name="Oval 399"/>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3" name="Oval 400"/>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4" name="Oval 401"/>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5" name="Oval 402"/>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6" name="Oval 403"/>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7" name="Oval 404"/>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8" name="Oval 405"/>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9" name="Oval 406"/>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0" name="Oval 407"/>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1" name="Oval 408"/>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2" name="Oval 409"/>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3" name="Oval 410"/>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4" name="Oval 411"/>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5" name="Oval 412"/>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6" name="Oval 413"/>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7" name="Oval 414"/>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8" name="Oval 415"/>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9" name="Oval 416"/>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0" name="Oval 417"/>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1" name="Oval 418"/>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2" name="Oval 419"/>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3" name="Oval 420"/>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4" name="Oval 421"/>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5" name="Oval 422"/>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6" name="Oval 423"/>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7" name="Oval 424"/>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8" name="Oval 425"/>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9" name="Oval 426"/>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0" name="Oval 427"/>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1" name="Oval 428"/>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2" name="Oval 429"/>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3" name="Oval 430"/>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4" name="Oval 431"/>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5" name="Oval 432"/>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6" name="Oval 433"/>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7" name="Oval 434"/>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8" name="Oval 435"/>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9" name="Oval 436"/>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0" name="Oval 437"/>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1" name="Oval 438"/>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2" name="Oval 439"/>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3" name="Oval 440"/>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4" name="Oval 441"/>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5" name="Oval 442"/>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6" name="Oval 443"/>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7" name="Oval 444"/>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8" name="Oval 445"/>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9" name="Oval 446"/>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0" name="Oval 447"/>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1" name="Oval 448"/>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2" name="Oval 449"/>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3" name="Oval 450"/>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4" name="Oval 451"/>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5" name="Oval 452"/>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6" name="Oval 453"/>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7" name="Oval 454"/>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8" name="Oval 455"/>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9" name="Oval 456"/>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0" name="Oval 457"/>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1" name="Oval 458"/>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2" name="Oval 459"/>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3" name="Oval 460"/>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4" name="Oval 461"/>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5" name="Oval 462"/>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6" name="Oval 463"/>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7" name="Oval 464"/>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8" name="Oval 465"/>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9" name="Oval 466"/>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0" name="Oval 467"/>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1" name="Oval 468"/>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2" name="Oval 469"/>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3" name="Oval 470"/>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4" name="Oval 471"/>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5" name="Oval 472"/>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6" name="Oval 473"/>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7" name="Oval 474"/>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8" name="Oval 475"/>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9" name="Oval 476"/>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0" name="Oval 477"/>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1" name="Oval 478"/>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2" name="Oval 479"/>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3" name="Oval 480"/>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4" name="Oval 481"/>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5" name="Oval 482"/>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973" name="TextBox 972"/>
          <p:cNvSpPr txBox="1">
            <a:spLocks noChangeArrowheads="1"/>
          </p:cNvSpPr>
          <p:nvPr/>
        </p:nvSpPr>
        <p:spPr bwMode="auto">
          <a:xfrm>
            <a:off x="533400" y="4648200"/>
            <a:ext cx="2819400" cy="1200150"/>
          </a:xfrm>
          <a:prstGeom prst="rect">
            <a:avLst/>
          </a:prstGeom>
          <a:noFill/>
          <a:ln w="9525">
            <a:noFill/>
            <a:miter lim="800000"/>
            <a:headEnd/>
            <a:tailEnd/>
          </a:ln>
        </p:spPr>
        <p:txBody>
          <a:bodyPr>
            <a:spAutoFit/>
          </a:bodyPr>
          <a:lstStyle/>
          <a:p>
            <a:pPr>
              <a:defRPr/>
            </a:pPr>
            <a:r>
              <a:rPr lang="en-US" sz="2400" kern="0">
                <a:solidFill>
                  <a:srgbClr val="000000"/>
                </a:solidFill>
                <a:latin typeface="Arial" pitchFamily="34" charset="0"/>
              </a:rPr>
              <a:t>Each point is a local descriptor, e.g. SIFT vector. </a:t>
            </a:r>
          </a:p>
        </p:txBody>
      </p:sp>
    </p:spTree>
    <p:extLst>
      <p:ext uri="{BB962C8B-B14F-4D97-AF65-F5344CB8AC3E}">
        <p14:creationId xmlns:p14="http://schemas.microsoft.com/office/powerpoint/2010/main" val="246112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500"/>
                                        <p:tgtEl>
                                          <p:spTgt spid="4"/>
                                        </p:tgtEl>
                                        <p:attrNameLst>
                                          <p:attrName>ppt_w</p:attrName>
                                        </p:attrNameLst>
                                      </p:cBhvr>
                                      <p:tavLst>
                                        <p:tav tm="0">
                                          <p:val>
                                            <p:strVal val="ppt_w"/>
                                          </p:val>
                                        </p:tav>
                                        <p:tav tm="100000">
                                          <p:val>
                                            <p:strVal val="4/3*ppt_w"/>
                                          </p:val>
                                        </p:tav>
                                      </p:tavLst>
                                    </p:anim>
                                    <p:anim calcmode="lin" valueType="num">
                                      <p:cBhvr>
                                        <p:cTn id="7" dur="500"/>
                                        <p:tgtEl>
                                          <p:spTgt spid="4"/>
                                        </p:tgtEl>
                                        <p:attrNameLst>
                                          <p:attrName>ppt_h</p:attrName>
                                        </p:attrNameLst>
                                      </p:cBhvr>
                                      <p:tavLst>
                                        <p:tav tm="0">
                                          <p:val>
                                            <p:strVal val="ppt_h"/>
                                          </p:val>
                                        </p:tav>
                                        <p:tav tm="100000">
                                          <p:val>
                                            <p:strVal val="4/3*ppt_h"/>
                                          </p:val>
                                        </p:tav>
                                      </p:tavLst>
                                    </p:anim>
                                    <p:set>
                                      <p:cBhvr>
                                        <p:cTn id="8" dur="1" fill="hold">
                                          <p:stCondLst>
                                            <p:cond delay="499"/>
                                          </p:stCondLst>
                                        </p:cTn>
                                        <p:tgtEl>
                                          <p:spTgt spid="4"/>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500" fill="hold"/>
                                        <p:tgtEl>
                                          <p:spTgt spid="4"/>
                                        </p:tgtEl>
                                        <p:attrNameLst>
                                          <p:attrName>ppt_x</p:attrName>
                                          <p:attrName>ppt_y</p:attrName>
                                        </p:attrNameLst>
                                      </p:cBhvr>
                                      <p:rCtr x="-5208" y="0"/>
                                    </p:animMotion>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nodeType="afterGroup">
                            <p:stCondLst>
                              <p:cond delay="500"/>
                            </p:stCondLst>
                            <p:childTnLst>
                              <p:par>
                                <p:cTn id="15" presetID="23" presetClass="exit" presetSubtype="272" fill="hold"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4/3*ppt_w"/>
                                          </p:val>
                                        </p:tav>
                                      </p:tavLst>
                                    </p:anim>
                                    <p:anim calcmode="lin" valueType="num">
                                      <p:cBhvr>
                                        <p:cTn id="17" dur="500"/>
                                        <p:tgtEl>
                                          <p:spTgt spid="14"/>
                                        </p:tgtEl>
                                        <p:attrNameLst>
                                          <p:attrName>ppt_h</p:attrName>
                                        </p:attrNameLst>
                                      </p:cBhvr>
                                      <p:tavLst>
                                        <p:tav tm="0">
                                          <p:val>
                                            <p:strVal val="ppt_h"/>
                                          </p:val>
                                        </p:tav>
                                        <p:tav tm="100000">
                                          <p:val>
                                            <p:strVal val="4/3*ppt_h"/>
                                          </p:val>
                                        </p:tav>
                                      </p:tavLst>
                                    </p:anim>
                                    <p:set>
                                      <p:cBhvr>
                                        <p:cTn id="18" dur="1" fill="hold">
                                          <p:stCondLst>
                                            <p:cond delay="499"/>
                                          </p:stCondLst>
                                        </p:cTn>
                                        <p:tgtEl>
                                          <p:spTgt spid="14"/>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500" fill="hold"/>
                                        <p:tgtEl>
                                          <p:spTgt spid="14"/>
                                        </p:tgtEl>
                                        <p:attrNameLst>
                                          <p:attrName>ppt_x</p:attrName>
                                          <p:attrName>ppt_y</p:attrName>
                                        </p:attrNameLst>
                                      </p:cBhvr>
                                      <p:rCtr x="-3750" y="0"/>
                                    </p:animMotion>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1000"/>
                            </p:stCondLst>
                            <p:childTnLst>
                              <p:par>
                                <p:cTn id="25" presetID="23" presetClass="exit" presetSubtype="272" fill="hold" nodeType="afterEffect">
                                  <p:stCondLst>
                                    <p:cond delay="0"/>
                                  </p:stCondLst>
                                  <p:childTnLst>
                                    <p:anim calcmode="lin" valueType="num">
                                      <p:cBhvr>
                                        <p:cTn id="26" dur="500"/>
                                        <p:tgtEl>
                                          <p:spTgt spid="24"/>
                                        </p:tgtEl>
                                        <p:attrNameLst>
                                          <p:attrName>ppt_w</p:attrName>
                                        </p:attrNameLst>
                                      </p:cBhvr>
                                      <p:tavLst>
                                        <p:tav tm="0">
                                          <p:val>
                                            <p:strVal val="ppt_w"/>
                                          </p:val>
                                        </p:tav>
                                        <p:tav tm="100000">
                                          <p:val>
                                            <p:strVal val="4/3*ppt_w"/>
                                          </p:val>
                                        </p:tav>
                                      </p:tavLst>
                                    </p:anim>
                                    <p:anim calcmode="lin" valueType="num">
                                      <p:cBhvr>
                                        <p:cTn id="27" dur="500"/>
                                        <p:tgtEl>
                                          <p:spTgt spid="24"/>
                                        </p:tgtEl>
                                        <p:attrNameLst>
                                          <p:attrName>ppt_h</p:attrName>
                                        </p:attrNameLst>
                                      </p:cBhvr>
                                      <p:tavLst>
                                        <p:tav tm="0">
                                          <p:val>
                                            <p:strVal val="ppt_h"/>
                                          </p:val>
                                        </p:tav>
                                        <p:tav tm="100000">
                                          <p:val>
                                            <p:strVal val="4/3*ppt_h"/>
                                          </p:val>
                                        </p:tav>
                                      </p:tavLst>
                                    </p:anim>
                                    <p:set>
                                      <p:cBhvr>
                                        <p:cTn id="28" dur="1" fill="hold">
                                          <p:stCondLst>
                                            <p:cond delay="499"/>
                                          </p:stCondLst>
                                        </p:cTn>
                                        <p:tgtEl>
                                          <p:spTgt spid="24"/>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500" fill="hold"/>
                                        <p:tgtEl>
                                          <p:spTgt spid="24"/>
                                        </p:tgtEl>
                                        <p:attrNameLst>
                                          <p:attrName>ppt_x</p:attrName>
                                          <p:attrName>ppt_y</p:attrName>
                                        </p:attrNameLst>
                                      </p:cBhvr>
                                      <p:rCtr x="-5833" y="0"/>
                                    </p:animMotion>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0"/>
                                          </p:stCondLst>
                                        </p:cTn>
                                        <p:tgtEl>
                                          <p:spTgt spid="74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endParaRPr lang="en-US" smtClean="0"/>
          </a:p>
        </p:txBody>
      </p:sp>
      <p:grpSp>
        <p:nvGrpSpPr>
          <p:cNvPr id="71684" name="Group 35"/>
          <p:cNvGrpSpPr>
            <a:grpSpLocks noChangeAspect="1"/>
          </p:cNvGrpSpPr>
          <p:nvPr/>
        </p:nvGrpSpPr>
        <p:grpSpPr bwMode="auto">
          <a:xfrm>
            <a:off x="1244600" y="227013"/>
            <a:ext cx="6853238" cy="6200775"/>
            <a:chOff x="1056" y="288"/>
            <a:chExt cx="4032" cy="3648"/>
          </a:xfrm>
        </p:grpSpPr>
        <p:sp>
          <p:nvSpPr>
            <p:cNvPr id="71692" name="Oval 36"/>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3" name="Oval 37"/>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4" name="Oval 38"/>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5" name="Oval 39"/>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6" name="Oval 40"/>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7" name="Oval 41"/>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8" name="Oval 42"/>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9" name="Oval 43"/>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0" name="Oval 44"/>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1" name="Oval 45"/>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2" name="Oval 46"/>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3" name="Oval 47"/>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4" name="Oval 48"/>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5" name="Oval 49"/>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6" name="Oval 50"/>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7" name="Oval 51"/>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8" name="Oval 52"/>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9" name="Oval 53"/>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0" name="Oval 54"/>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1" name="Oval 55"/>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2" name="Oval 56"/>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3" name="Oval 57"/>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4" name="Oval 58"/>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5" name="Oval 59"/>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6" name="Oval 60"/>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7" name="Oval 61"/>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8" name="Oval 62"/>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9" name="Oval 63"/>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0" name="Oval 64"/>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1" name="Oval 65"/>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2" name="Oval 66"/>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3" name="Oval 67"/>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4" name="Oval 68"/>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5" name="Oval 69"/>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6" name="Oval 70"/>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7" name="Oval 71"/>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8" name="Oval 72"/>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9" name="Oval 73"/>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0" name="Oval 74"/>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1" name="Oval 75"/>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2" name="Oval 76"/>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3" name="Oval 77"/>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4" name="Oval 78"/>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5" name="Oval 79"/>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6" name="Oval 80"/>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7" name="Oval 81"/>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8" name="Oval 82"/>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9" name="Oval 83"/>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0" name="Oval 84"/>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1" name="Oval 85"/>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2" name="Oval 86"/>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3" name="Oval 87"/>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4" name="Oval 88"/>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5" name="Oval 89"/>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6" name="Oval 90"/>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7" name="Oval 91"/>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8" name="Oval 92"/>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9" name="Oval 93"/>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0" name="Oval 94"/>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1" name="Oval 95"/>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2" name="Oval 96"/>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3" name="Oval 97"/>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4" name="Oval 98"/>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5" name="Oval 99"/>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6" name="Oval 100"/>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7" name="Oval 101"/>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8" name="Oval 102"/>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9" name="Oval 103"/>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0" name="Oval 104"/>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1" name="Oval 105"/>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2" name="Oval 106"/>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3" name="Oval 107"/>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4" name="Oval 108"/>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5" name="Oval 109"/>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6" name="Oval 110"/>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7" name="Oval 111"/>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8" name="Oval 112"/>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9" name="Oval 113"/>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0" name="Oval 114"/>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1" name="Oval 115"/>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2" name="Oval 116"/>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3" name="Oval 117"/>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4" name="Oval 118"/>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5" name="Oval 119"/>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6" name="Oval 120"/>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7" name="Oval 121"/>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8" name="Oval 122"/>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9" name="Oval 123"/>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0" name="Oval 124"/>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1" name="Oval 125"/>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2" name="Oval 126"/>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3" name="Oval 127"/>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4" name="Oval 128"/>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5" name="Oval 129"/>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6" name="Oval 130"/>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7" name="Oval 131"/>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8" name="Oval 132"/>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9" name="Oval 133"/>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0" name="Oval 134"/>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1" name="Oval 135"/>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2" name="Oval 136"/>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3" name="Oval 137"/>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4" name="Oval 138"/>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5" name="Oval 139"/>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6" name="Oval 140"/>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7" name="Oval 141"/>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8" name="Oval 142"/>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9" name="Oval 143"/>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0" name="Oval 144"/>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1" name="Oval 145"/>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2" name="Oval 146"/>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147"/>
          <p:cNvGrpSpPr>
            <a:grpSpLocks noChangeAspect="1"/>
          </p:cNvGrpSpPr>
          <p:nvPr/>
        </p:nvGrpSpPr>
        <p:grpSpPr bwMode="auto">
          <a:xfrm>
            <a:off x="1652588" y="390525"/>
            <a:ext cx="5384800" cy="4486275"/>
            <a:chOff x="864" y="192"/>
            <a:chExt cx="3168" cy="2640"/>
          </a:xfrm>
        </p:grpSpPr>
        <p:sp>
          <p:nvSpPr>
            <p:cNvPr id="241" name="Line 148"/>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2" name="Line 149"/>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3" name="Line 150"/>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244" name="AutoShape 160"/>
          <p:cNvSpPr>
            <a:spLocks noChangeAspect="1" noChangeArrowheads="1"/>
          </p:cNvSpPr>
          <p:nvPr/>
        </p:nvSpPr>
        <p:spPr bwMode="auto">
          <a:xfrm>
            <a:off x="3995738" y="4257675"/>
            <a:ext cx="406400" cy="407988"/>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5" name="AutoShape 161"/>
          <p:cNvSpPr>
            <a:spLocks noChangeAspect="1" noChangeArrowheads="1"/>
          </p:cNvSpPr>
          <p:nvPr/>
        </p:nvSpPr>
        <p:spPr bwMode="auto">
          <a:xfrm>
            <a:off x="5724525" y="1808163"/>
            <a:ext cx="406400"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6" name="AutoShape 162"/>
          <p:cNvSpPr>
            <a:spLocks noChangeAspect="1" noChangeArrowheads="1"/>
          </p:cNvSpPr>
          <p:nvPr/>
        </p:nvSpPr>
        <p:spPr bwMode="auto">
          <a:xfrm>
            <a:off x="2771775" y="1773238"/>
            <a:ext cx="407988"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Tree>
    <p:extLst>
      <p:ext uri="{BB962C8B-B14F-4D97-AF65-F5344CB8AC3E}">
        <p14:creationId xmlns:p14="http://schemas.microsoft.com/office/powerpoint/2010/main" val="16693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dissolve">
                                      <p:cBhvr>
                                        <p:cTn id="7" dur="500"/>
                                        <p:tgtEl>
                                          <p:spTgt spid="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dissolve">
                                      <p:cBhvr>
                                        <p:cTn id="10" dur="500"/>
                                        <p:tgtEl>
                                          <p:spTgt spid="2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dissolve">
                                      <p:cBhvr>
                                        <p:cTn id="13" dur="500"/>
                                        <p:tgtEl>
                                          <p:spTgt spid="246"/>
                                        </p:tgtEl>
                                      </p:cBhvr>
                                    </p:animEffect>
                                  </p:childTnLst>
                                </p:cTn>
                              </p:par>
                              <p:par>
                                <p:cTn id="14"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15" dur="500" fill="hold"/>
                                        <p:tgtEl>
                                          <p:spTgt spid="244"/>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2.77778E-6 5.92593E-6 L -0.13003 -0.05231 " pathEditMode="relative" ptsTypes="AA">
                                      <p:cBhvr>
                                        <p:cTn id="17" dur="500" fill="hold"/>
                                        <p:tgtEl>
                                          <p:spTgt spid="246"/>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1.73472E-18 -1.11111E-6 L 0.03941 0.15764 " pathEditMode="relative" ptsTypes="AA">
                                      <p:cBhvr>
                                        <p:cTn id="19" dur="500" fill="hold"/>
                                        <p:tgtEl>
                                          <p:spTgt spid="245"/>
                                        </p:tgtEl>
                                        <p:attrNameLst>
                                          <p:attrName>ppt_x</p:attrName>
                                          <p:attrName>ppt_y</p:attrName>
                                        </p:attrNameLst>
                                      </p:cBhvr>
                                    </p:animMotion>
                                  </p:childTnLst>
                                </p:cTn>
                              </p:par>
                            </p:childTnLst>
                          </p:cTn>
                        </p:par>
                        <p:par>
                          <p:cTn id="20" fill="hold" nodeType="afterGroup">
                            <p:stCondLst>
                              <p:cond delay="500"/>
                            </p:stCondLst>
                            <p:childTnLst>
                              <p:par>
                                <p:cTn id="21" presetID="16" presetClass="entr" presetSubtype="26" fill="hold"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45" grpId="0" animBg="1"/>
      <p:bldP spid="245" grpId="1" animBg="1"/>
      <p:bldP spid="246" grpId="0" animBg="1"/>
      <p:bldP spid="2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dirty="0" smtClean="0"/>
              <a:t>Visual words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a:spcBef>
                <a:spcPct val="0"/>
              </a:spcBef>
            </a:pPr>
            <a:r>
              <a:rPr lang="en-US" sz="2800" dirty="0">
                <a:solidFill>
                  <a:srgbClr val="000000"/>
                </a:solidFill>
              </a:rPr>
              <a:t>Map high-dimensional descriptors to tokens/words by quantizing the feature space</a:t>
            </a:r>
          </a:p>
          <a:p>
            <a:pPr>
              <a:spcBef>
                <a:spcPct val="0"/>
              </a:spcBef>
            </a:pPr>
            <a:endParaRPr lang="en-US" sz="2800" dirty="0">
              <a:solidFill>
                <a:srgbClr val="000000"/>
              </a:solidFill>
            </a:endParaRP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5" name="Rectangle 14"/>
          <p:cNvSpPr/>
          <p:nvPr/>
        </p:nvSpPr>
        <p:spPr bwMode="auto">
          <a:xfrm rot="4100336">
            <a:off x="1625695"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20" name="TextBox 19"/>
          <p:cNvSpPr txBox="1"/>
          <p:nvPr/>
        </p:nvSpPr>
        <p:spPr>
          <a:xfrm>
            <a:off x="3657600" y="5112603"/>
            <a:ext cx="2362200" cy="707886"/>
          </a:xfrm>
          <a:prstGeom prst="rect">
            <a:avLst/>
          </a:prstGeom>
          <a:noFill/>
        </p:spPr>
        <p:txBody>
          <a:bodyPr wrap="square" rtlCol="0">
            <a:spAutoFit/>
          </a:bodyPr>
          <a:lstStyle/>
          <a:p>
            <a:pPr algn="ctr"/>
            <a:r>
              <a:rPr lang="en-US" sz="2000" dirty="0" smtClean="0">
                <a:solidFill>
                  <a:srgbClr val="000000"/>
                </a:solidFill>
              </a:rPr>
              <a:t>Descriptor’s feature space</a:t>
            </a:r>
            <a:endParaRPr lang="en-US" sz="2000" dirty="0">
              <a:solidFill>
                <a:srgbClr val="000000"/>
              </a:solidFill>
            </a:endParaRPr>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endCxn id="58" idx="3"/>
          </p:cNvCxnSpPr>
          <p:nvPr/>
        </p:nvCxnSpPr>
        <p:spPr bwMode="auto">
          <a:xfrm>
            <a:off x="1674405" y="3405913"/>
            <a:ext cx="2421667" cy="340145"/>
          </a:xfrm>
          <a:prstGeom prst="curvedConnector4">
            <a:avLst>
              <a:gd name="adj1" fmla="val 49931"/>
              <a:gd name="adj2" fmla="val 167207"/>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p:nvPr/>
        </p:nvCxnSpPr>
        <p:spPr bwMode="auto">
          <a:xfrm flipV="1">
            <a:off x="2371112" y="3978211"/>
            <a:ext cx="2176577" cy="599523"/>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45" name="Group 62"/>
          <p:cNvGrpSpPr>
            <a:grpSpLocks noChangeAspect="1"/>
          </p:cNvGrpSpPr>
          <p:nvPr/>
        </p:nvGrpSpPr>
        <p:grpSpPr bwMode="auto">
          <a:xfrm>
            <a:off x="3660677" y="2230034"/>
            <a:ext cx="2011471" cy="2526499"/>
            <a:chOff x="1244596" y="-2173065"/>
            <a:chExt cx="6853224" cy="8600841"/>
          </a:xfrm>
        </p:grpSpPr>
        <p:grpSp>
          <p:nvGrpSpPr>
            <p:cNvPr id="46" name="Group 35"/>
            <p:cNvGrpSpPr>
              <a:grpSpLocks noChangeAspect="1"/>
            </p:cNvGrpSpPr>
            <p:nvPr/>
          </p:nvGrpSpPr>
          <p:grpSpPr bwMode="auto">
            <a:xfrm>
              <a:off x="1244609" y="-2173054"/>
              <a:ext cx="6853261" cy="8600791"/>
              <a:chOff x="1056" y="-1124"/>
              <a:chExt cx="4032" cy="5060"/>
            </a:xfrm>
          </p:grpSpPr>
          <p:sp>
            <p:nvSpPr>
              <p:cNvPr id="56" name="Oval 36"/>
              <p:cNvSpPr>
                <a:spLocks noChangeAspect="1" noChangeArrowheads="1"/>
              </p:cNvSpPr>
              <p:nvPr/>
            </p:nvSpPr>
            <p:spPr bwMode="auto">
              <a:xfrm>
                <a:off x="1825"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7" name="Oval 37"/>
              <p:cNvSpPr>
                <a:spLocks noChangeAspect="1" noChangeArrowheads="1"/>
              </p:cNvSpPr>
              <p:nvPr/>
            </p:nvSpPr>
            <p:spPr bwMode="auto">
              <a:xfrm>
                <a:off x="1584"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8" name="Oval 38"/>
              <p:cNvSpPr>
                <a:spLocks noChangeAspect="1" noChangeArrowheads="1"/>
              </p:cNvSpPr>
              <p:nvPr/>
            </p:nvSpPr>
            <p:spPr bwMode="auto">
              <a:xfrm>
                <a:off x="192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9" name="Oval 39"/>
              <p:cNvSpPr>
                <a:spLocks noChangeAspect="1" noChangeArrowheads="1"/>
              </p:cNvSpPr>
              <p:nvPr/>
            </p:nvSpPr>
            <p:spPr bwMode="auto">
              <a:xfrm>
                <a:off x="2014"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0" name="Oval 40"/>
              <p:cNvSpPr>
                <a:spLocks noChangeAspect="1" noChangeArrowheads="1"/>
              </p:cNvSpPr>
              <p:nvPr/>
            </p:nvSpPr>
            <p:spPr bwMode="auto">
              <a:xfrm>
                <a:off x="1922"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1" name="Oval 41"/>
              <p:cNvSpPr>
                <a:spLocks noChangeAspect="1" noChangeArrowheads="1"/>
              </p:cNvSpPr>
              <p:nvPr/>
            </p:nvSpPr>
            <p:spPr bwMode="auto">
              <a:xfrm>
                <a:off x="1538" y="10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2" name="Oval 42"/>
              <p:cNvSpPr>
                <a:spLocks noChangeAspect="1" noChangeArrowheads="1"/>
              </p:cNvSpPr>
              <p:nvPr/>
            </p:nvSpPr>
            <p:spPr bwMode="auto">
              <a:xfrm>
                <a:off x="1825"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3" name="Oval 43"/>
              <p:cNvSpPr>
                <a:spLocks noChangeAspect="1" noChangeArrowheads="1"/>
              </p:cNvSpPr>
              <p:nvPr/>
            </p:nvSpPr>
            <p:spPr bwMode="auto">
              <a:xfrm>
                <a:off x="2593" y="331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4" name="Oval 44"/>
              <p:cNvSpPr>
                <a:spLocks noChangeAspect="1" noChangeArrowheads="1"/>
              </p:cNvSpPr>
              <p:nvPr/>
            </p:nvSpPr>
            <p:spPr bwMode="auto">
              <a:xfrm>
                <a:off x="2450" y="34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5" name="Oval 45"/>
              <p:cNvSpPr>
                <a:spLocks noChangeAspect="1" noChangeArrowheads="1"/>
              </p:cNvSpPr>
              <p:nvPr/>
            </p:nvSpPr>
            <p:spPr bwMode="auto">
              <a:xfrm>
                <a:off x="2736" y="335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6" name="Oval 46"/>
              <p:cNvSpPr>
                <a:spLocks noChangeAspect="1" noChangeArrowheads="1"/>
              </p:cNvSpPr>
              <p:nvPr/>
            </p:nvSpPr>
            <p:spPr bwMode="auto">
              <a:xfrm>
                <a:off x="2782"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7" name="Oval 47"/>
              <p:cNvSpPr>
                <a:spLocks noChangeAspect="1" noChangeArrowheads="1"/>
              </p:cNvSpPr>
              <p:nvPr/>
            </p:nvSpPr>
            <p:spPr bwMode="auto">
              <a:xfrm>
                <a:off x="2691" y="307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8" name="Oval 48"/>
              <p:cNvSpPr>
                <a:spLocks noChangeAspect="1" noChangeArrowheads="1"/>
              </p:cNvSpPr>
              <p:nvPr/>
            </p:nvSpPr>
            <p:spPr bwMode="auto">
              <a:xfrm>
                <a:off x="2834"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9" name="Oval 49"/>
              <p:cNvSpPr>
                <a:spLocks noChangeAspect="1" noChangeArrowheads="1"/>
              </p:cNvSpPr>
              <p:nvPr/>
            </p:nvSpPr>
            <p:spPr bwMode="auto">
              <a:xfrm>
                <a:off x="3023"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0" name="Oval 50"/>
              <p:cNvSpPr>
                <a:spLocks noChangeAspect="1" noChangeArrowheads="1"/>
              </p:cNvSpPr>
              <p:nvPr/>
            </p:nvSpPr>
            <p:spPr bwMode="auto">
              <a:xfrm>
                <a:off x="2691"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1" name="Oval 51"/>
              <p:cNvSpPr>
                <a:spLocks noChangeAspect="1" noChangeArrowheads="1"/>
              </p:cNvSpPr>
              <p:nvPr/>
            </p:nvSpPr>
            <p:spPr bwMode="auto">
              <a:xfrm>
                <a:off x="273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2" name="Oval 52"/>
              <p:cNvSpPr>
                <a:spLocks noChangeAspect="1" noChangeArrowheads="1"/>
              </p:cNvSpPr>
              <p:nvPr/>
            </p:nvSpPr>
            <p:spPr bwMode="auto">
              <a:xfrm>
                <a:off x="3310"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3"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4" name="Oval 54"/>
              <p:cNvSpPr>
                <a:spLocks noChangeAspect="1" noChangeArrowheads="1"/>
              </p:cNvSpPr>
              <p:nvPr/>
            </p:nvSpPr>
            <p:spPr bwMode="auto">
              <a:xfrm>
                <a:off x="3694" y="302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5" name="Oval 55"/>
              <p:cNvSpPr>
                <a:spLocks noChangeAspect="1" noChangeArrowheads="1"/>
              </p:cNvSpPr>
              <p:nvPr/>
            </p:nvSpPr>
            <p:spPr bwMode="auto">
              <a:xfrm>
                <a:off x="2736" y="36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6"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7"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8" name="Oval 58"/>
              <p:cNvSpPr>
                <a:spLocks noChangeAspect="1" noChangeArrowheads="1"/>
              </p:cNvSpPr>
              <p:nvPr/>
            </p:nvSpPr>
            <p:spPr bwMode="auto">
              <a:xfrm>
                <a:off x="2593"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9" name="Oval 59"/>
              <p:cNvSpPr>
                <a:spLocks noChangeAspect="1" noChangeArrowheads="1"/>
              </p:cNvSpPr>
              <p:nvPr/>
            </p:nvSpPr>
            <p:spPr bwMode="auto">
              <a:xfrm>
                <a:off x="4033" y="297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0"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1" name="Oval 61"/>
              <p:cNvSpPr>
                <a:spLocks noChangeAspect="1" noChangeArrowheads="1"/>
              </p:cNvSpPr>
              <p:nvPr/>
            </p:nvSpPr>
            <p:spPr bwMode="auto">
              <a:xfrm>
                <a:off x="4079"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2" name="Oval 62"/>
              <p:cNvSpPr>
                <a:spLocks noChangeAspect="1" noChangeArrowheads="1"/>
              </p:cNvSpPr>
              <p:nvPr/>
            </p:nvSpPr>
            <p:spPr bwMode="auto">
              <a:xfrm>
                <a:off x="374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3" name="Oval 63"/>
              <p:cNvSpPr>
                <a:spLocks noChangeAspect="1" noChangeArrowheads="1"/>
              </p:cNvSpPr>
              <p:nvPr/>
            </p:nvSpPr>
            <p:spPr bwMode="auto">
              <a:xfrm>
                <a:off x="2834"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4" name="Oval 64"/>
              <p:cNvSpPr>
                <a:spLocks noChangeAspect="1" noChangeArrowheads="1"/>
              </p:cNvSpPr>
              <p:nvPr/>
            </p:nvSpPr>
            <p:spPr bwMode="auto">
              <a:xfrm>
                <a:off x="2639"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5" name="Oval 65"/>
              <p:cNvSpPr>
                <a:spLocks noChangeAspect="1" noChangeArrowheads="1"/>
              </p:cNvSpPr>
              <p:nvPr/>
            </p:nvSpPr>
            <p:spPr bwMode="auto">
              <a:xfrm>
                <a:off x="2014"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6" name="Oval 66"/>
              <p:cNvSpPr>
                <a:spLocks noChangeAspect="1" noChangeArrowheads="1"/>
              </p:cNvSpPr>
              <p:nvPr/>
            </p:nvSpPr>
            <p:spPr bwMode="auto">
              <a:xfrm>
                <a:off x="1486" y="86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7" name="Oval 67"/>
              <p:cNvSpPr>
                <a:spLocks noChangeAspect="1" noChangeArrowheads="1"/>
              </p:cNvSpPr>
              <p:nvPr/>
            </p:nvSpPr>
            <p:spPr bwMode="auto">
              <a:xfrm>
                <a:off x="2014" y="216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8" name="Oval 68"/>
              <p:cNvSpPr>
                <a:spLocks noChangeAspect="1" noChangeArrowheads="1"/>
              </p:cNvSpPr>
              <p:nvPr/>
            </p:nvSpPr>
            <p:spPr bwMode="auto">
              <a:xfrm>
                <a:off x="1727" y="211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9" name="Oval 69"/>
              <p:cNvSpPr>
                <a:spLocks noChangeAspect="1" noChangeArrowheads="1"/>
              </p:cNvSpPr>
              <p:nvPr/>
            </p:nvSpPr>
            <p:spPr bwMode="auto">
              <a:xfrm>
                <a:off x="1825" y="177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0" name="Oval 70"/>
              <p:cNvSpPr>
                <a:spLocks noChangeAspect="1" noChangeArrowheads="1"/>
              </p:cNvSpPr>
              <p:nvPr/>
            </p:nvSpPr>
            <p:spPr bwMode="auto">
              <a:xfrm>
                <a:off x="1440"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1" name="Oval 71"/>
              <p:cNvSpPr>
                <a:spLocks noChangeAspect="1" noChangeArrowheads="1"/>
              </p:cNvSpPr>
              <p:nvPr/>
            </p:nvSpPr>
            <p:spPr bwMode="auto">
              <a:xfrm>
                <a:off x="2111" y="167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2" name="Oval 72"/>
              <p:cNvSpPr>
                <a:spLocks noChangeAspect="1" noChangeArrowheads="1"/>
              </p:cNvSpPr>
              <p:nvPr/>
            </p:nvSpPr>
            <p:spPr bwMode="auto">
              <a:xfrm>
                <a:off x="235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3" name="Oval 73"/>
              <p:cNvSpPr>
                <a:spLocks noChangeAspect="1" noChangeArrowheads="1"/>
              </p:cNvSpPr>
              <p:nvPr/>
            </p:nvSpPr>
            <p:spPr bwMode="auto">
              <a:xfrm>
                <a:off x="2450"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4" name="Oval 74"/>
              <p:cNvSpPr>
                <a:spLocks noChangeAspect="1" noChangeArrowheads="1"/>
              </p:cNvSpPr>
              <p:nvPr/>
            </p:nvSpPr>
            <p:spPr bwMode="auto">
              <a:xfrm>
                <a:off x="2255"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5" name="Oval 75"/>
              <p:cNvSpPr>
                <a:spLocks noChangeAspect="1" noChangeArrowheads="1"/>
              </p:cNvSpPr>
              <p:nvPr/>
            </p:nvSpPr>
            <p:spPr bwMode="auto">
              <a:xfrm>
                <a:off x="2157" y="124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6" name="Oval 76"/>
              <p:cNvSpPr>
                <a:spLocks noChangeAspect="1" noChangeArrowheads="1"/>
              </p:cNvSpPr>
              <p:nvPr/>
            </p:nvSpPr>
            <p:spPr bwMode="auto">
              <a:xfrm>
                <a:off x="2157"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7" name="Oval 77"/>
              <p:cNvSpPr>
                <a:spLocks noChangeAspect="1" noChangeArrowheads="1"/>
              </p:cNvSpPr>
              <p:nvPr/>
            </p:nvSpPr>
            <p:spPr bwMode="auto">
              <a:xfrm>
                <a:off x="2639"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8" name="Oval 78"/>
              <p:cNvSpPr>
                <a:spLocks noChangeAspect="1" noChangeArrowheads="1"/>
              </p:cNvSpPr>
              <p:nvPr/>
            </p:nvSpPr>
            <p:spPr bwMode="auto">
              <a:xfrm>
                <a:off x="3408"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9" name="Oval 79"/>
              <p:cNvSpPr>
                <a:spLocks noChangeAspect="1" noChangeArrowheads="1"/>
              </p:cNvSpPr>
              <p:nvPr/>
            </p:nvSpPr>
            <p:spPr bwMode="auto">
              <a:xfrm>
                <a:off x="3218" y="235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0" name="Oval 80"/>
              <p:cNvSpPr>
                <a:spLocks noChangeAspect="1" noChangeArrowheads="1"/>
              </p:cNvSpPr>
              <p:nvPr/>
            </p:nvSpPr>
            <p:spPr bwMode="auto">
              <a:xfrm>
                <a:off x="3264" y="244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1" name="Oval 81"/>
              <p:cNvSpPr>
                <a:spLocks noChangeAspect="1" noChangeArrowheads="1"/>
              </p:cNvSpPr>
              <p:nvPr/>
            </p:nvSpPr>
            <p:spPr bwMode="auto">
              <a:xfrm>
                <a:off x="379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2" name="Oval 82"/>
              <p:cNvSpPr>
                <a:spLocks noChangeAspect="1" noChangeArrowheads="1"/>
              </p:cNvSpPr>
              <p:nvPr/>
            </p:nvSpPr>
            <p:spPr bwMode="auto">
              <a:xfrm>
                <a:off x="3408"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3" name="Oval 83"/>
              <p:cNvSpPr>
                <a:spLocks noChangeAspect="1" noChangeArrowheads="1"/>
              </p:cNvSpPr>
              <p:nvPr/>
            </p:nvSpPr>
            <p:spPr bwMode="auto">
              <a:xfrm>
                <a:off x="3551" y="167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4" name="Oval 84"/>
              <p:cNvSpPr>
                <a:spLocks noChangeAspect="1" noChangeArrowheads="1"/>
              </p:cNvSpPr>
              <p:nvPr/>
            </p:nvSpPr>
            <p:spPr bwMode="auto">
              <a:xfrm>
                <a:off x="4130"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5" name="Oval 85"/>
              <p:cNvSpPr>
                <a:spLocks noChangeAspect="1" noChangeArrowheads="1"/>
              </p:cNvSpPr>
              <p:nvPr/>
            </p:nvSpPr>
            <p:spPr bwMode="auto">
              <a:xfrm>
                <a:off x="3310"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6" name="Oval 86"/>
              <p:cNvSpPr>
                <a:spLocks noChangeAspect="1" noChangeArrowheads="1"/>
              </p:cNvSpPr>
              <p:nvPr/>
            </p:nvSpPr>
            <p:spPr bwMode="auto">
              <a:xfrm>
                <a:off x="1681" y="110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7" name="Oval 87"/>
              <p:cNvSpPr>
                <a:spLocks noChangeAspect="1" noChangeArrowheads="1"/>
              </p:cNvSpPr>
              <p:nvPr/>
            </p:nvSpPr>
            <p:spPr bwMode="auto">
              <a:xfrm>
                <a:off x="1199" y="86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8"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9" name="Oval 89"/>
              <p:cNvSpPr>
                <a:spLocks noChangeAspect="1" noChangeArrowheads="1"/>
              </p:cNvSpPr>
              <p:nvPr/>
            </p:nvSpPr>
            <p:spPr bwMode="auto">
              <a:xfrm>
                <a:off x="3551" y="105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0" name="Oval 90"/>
              <p:cNvSpPr>
                <a:spLocks noChangeAspect="1" noChangeArrowheads="1"/>
              </p:cNvSpPr>
              <p:nvPr/>
            </p:nvSpPr>
            <p:spPr bwMode="auto">
              <a:xfrm>
                <a:off x="3264"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1" name="Oval 91"/>
              <p:cNvSpPr>
                <a:spLocks noChangeAspect="1" noChangeArrowheads="1"/>
              </p:cNvSpPr>
              <p:nvPr/>
            </p:nvSpPr>
            <p:spPr bwMode="auto">
              <a:xfrm>
                <a:off x="3694" y="67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2"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3" name="Oval 93"/>
              <p:cNvSpPr>
                <a:spLocks noChangeAspect="1" noChangeArrowheads="1"/>
              </p:cNvSpPr>
              <p:nvPr/>
            </p:nvSpPr>
            <p:spPr bwMode="auto">
              <a:xfrm>
                <a:off x="3408"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4" name="Oval 94"/>
              <p:cNvSpPr>
                <a:spLocks noChangeAspect="1" noChangeArrowheads="1"/>
              </p:cNvSpPr>
              <p:nvPr/>
            </p:nvSpPr>
            <p:spPr bwMode="auto">
              <a:xfrm>
                <a:off x="4463"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5" name="Oval 95"/>
              <p:cNvSpPr>
                <a:spLocks noChangeAspect="1" noChangeArrowheads="1"/>
              </p:cNvSpPr>
              <p:nvPr/>
            </p:nvSpPr>
            <p:spPr bwMode="auto">
              <a:xfrm>
                <a:off x="4658"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6" name="Oval 96"/>
              <p:cNvSpPr>
                <a:spLocks noChangeAspect="1" noChangeArrowheads="1"/>
              </p:cNvSpPr>
              <p:nvPr/>
            </p:nvSpPr>
            <p:spPr bwMode="auto">
              <a:xfrm>
                <a:off x="504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7" name="Oval 97"/>
              <p:cNvSpPr>
                <a:spLocks noChangeAspect="1" noChangeArrowheads="1"/>
              </p:cNvSpPr>
              <p:nvPr/>
            </p:nvSpPr>
            <p:spPr bwMode="auto">
              <a:xfrm>
                <a:off x="4945"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8" name="Oval 98"/>
              <p:cNvSpPr>
                <a:spLocks noChangeAspect="1" noChangeArrowheads="1"/>
              </p:cNvSpPr>
              <p:nvPr/>
            </p:nvSpPr>
            <p:spPr bwMode="auto">
              <a:xfrm>
                <a:off x="3648" y="124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9" name="Oval 99"/>
              <p:cNvSpPr>
                <a:spLocks noChangeAspect="1" noChangeArrowheads="1"/>
              </p:cNvSpPr>
              <p:nvPr/>
            </p:nvSpPr>
            <p:spPr bwMode="auto">
              <a:xfrm>
                <a:off x="331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0" name="Oval 100"/>
              <p:cNvSpPr>
                <a:spLocks noChangeAspect="1" noChangeArrowheads="1"/>
              </p:cNvSpPr>
              <p:nvPr/>
            </p:nvSpPr>
            <p:spPr bwMode="auto">
              <a:xfrm>
                <a:off x="4274"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1" name="Oval 101"/>
              <p:cNvSpPr>
                <a:spLocks noChangeAspect="1" noChangeArrowheads="1"/>
              </p:cNvSpPr>
              <p:nvPr/>
            </p:nvSpPr>
            <p:spPr bwMode="auto">
              <a:xfrm>
                <a:off x="4033"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2" name="Oval 102"/>
              <p:cNvSpPr>
                <a:spLocks noChangeAspect="1" noChangeArrowheads="1"/>
              </p:cNvSpPr>
              <p:nvPr/>
            </p:nvSpPr>
            <p:spPr bwMode="auto">
              <a:xfrm>
                <a:off x="2398"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3" name="Oval 103"/>
              <p:cNvSpPr>
                <a:spLocks noChangeAspect="1" noChangeArrowheads="1"/>
              </p:cNvSpPr>
              <p:nvPr/>
            </p:nvSpPr>
            <p:spPr bwMode="auto">
              <a:xfrm>
                <a:off x="2977"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4" name="Oval 104"/>
              <p:cNvSpPr>
                <a:spLocks noChangeAspect="1" noChangeArrowheads="1"/>
              </p:cNvSpPr>
              <p:nvPr/>
            </p:nvSpPr>
            <p:spPr bwMode="auto">
              <a:xfrm>
                <a:off x="2014"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5"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6" name="Oval 106"/>
              <p:cNvSpPr>
                <a:spLocks noChangeAspect="1" noChangeArrowheads="1"/>
              </p:cNvSpPr>
              <p:nvPr/>
            </p:nvSpPr>
            <p:spPr bwMode="auto">
              <a:xfrm>
                <a:off x="3023"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7" name="Oval 107"/>
              <p:cNvSpPr>
                <a:spLocks noChangeAspect="1" noChangeArrowheads="1"/>
              </p:cNvSpPr>
              <p:nvPr/>
            </p:nvSpPr>
            <p:spPr bwMode="auto">
              <a:xfrm>
                <a:off x="3167"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8" name="Oval 108"/>
              <p:cNvSpPr>
                <a:spLocks noChangeAspect="1" noChangeArrowheads="1"/>
              </p:cNvSpPr>
              <p:nvPr/>
            </p:nvSpPr>
            <p:spPr bwMode="auto">
              <a:xfrm>
                <a:off x="3935"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9" name="Oval 109"/>
              <p:cNvSpPr>
                <a:spLocks noChangeAspect="1" noChangeArrowheads="1"/>
              </p:cNvSpPr>
              <p:nvPr/>
            </p:nvSpPr>
            <p:spPr bwMode="auto">
              <a:xfrm>
                <a:off x="3838"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0" name="Oval 110"/>
              <p:cNvSpPr>
                <a:spLocks noChangeAspect="1" noChangeArrowheads="1"/>
              </p:cNvSpPr>
              <p:nvPr/>
            </p:nvSpPr>
            <p:spPr bwMode="auto">
              <a:xfrm>
                <a:off x="4130" y="129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1" name="Oval 111"/>
              <p:cNvSpPr>
                <a:spLocks noChangeAspect="1" noChangeArrowheads="1"/>
              </p:cNvSpPr>
              <p:nvPr/>
            </p:nvSpPr>
            <p:spPr bwMode="auto">
              <a:xfrm>
                <a:off x="4417"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2" name="Oval 112"/>
              <p:cNvSpPr>
                <a:spLocks noChangeAspect="1" noChangeArrowheads="1"/>
              </p:cNvSpPr>
              <p:nvPr/>
            </p:nvSpPr>
            <p:spPr bwMode="auto">
              <a:xfrm>
                <a:off x="4365" y="173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3" name="Oval 113"/>
              <p:cNvSpPr>
                <a:spLocks noChangeAspect="1" noChangeArrowheads="1"/>
              </p:cNvSpPr>
              <p:nvPr/>
            </p:nvSpPr>
            <p:spPr bwMode="auto">
              <a:xfrm>
                <a:off x="4990" y="187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4" name="Oval 114"/>
              <p:cNvSpPr>
                <a:spLocks noChangeAspect="1" noChangeArrowheads="1"/>
              </p:cNvSpPr>
              <p:nvPr/>
            </p:nvSpPr>
            <p:spPr bwMode="auto">
              <a:xfrm>
                <a:off x="4899"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5"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6" name="Oval 116"/>
              <p:cNvSpPr>
                <a:spLocks noChangeAspect="1" noChangeArrowheads="1"/>
              </p:cNvSpPr>
              <p:nvPr/>
            </p:nvSpPr>
            <p:spPr bwMode="auto">
              <a:xfrm>
                <a:off x="2496" y="369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7" name="Oval 117"/>
              <p:cNvSpPr>
                <a:spLocks noChangeAspect="1" noChangeArrowheads="1"/>
              </p:cNvSpPr>
              <p:nvPr/>
            </p:nvSpPr>
            <p:spPr bwMode="auto">
              <a:xfrm>
                <a:off x="3889" y="264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8" name="Oval 118"/>
              <p:cNvSpPr>
                <a:spLocks noChangeAspect="1" noChangeArrowheads="1"/>
              </p:cNvSpPr>
              <p:nvPr/>
            </p:nvSpPr>
            <p:spPr bwMode="auto">
              <a:xfrm>
                <a:off x="4176"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9"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Oval 120"/>
              <p:cNvSpPr>
                <a:spLocks noChangeAspect="1" noChangeArrowheads="1"/>
              </p:cNvSpPr>
              <p:nvPr/>
            </p:nvSpPr>
            <p:spPr bwMode="auto">
              <a:xfrm>
                <a:off x="1297"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Oval 121"/>
              <p:cNvSpPr>
                <a:spLocks noChangeAspect="1" noChangeArrowheads="1"/>
              </p:cNvSpPr>
              <p:nvPr/>
            </p:nvSpPr>
            <p:spPr bwMode="auto">
              <a:xfrm>
                <a:off x="1584"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2" name="Oval 122"/>
              <p:cNvSpPr>
                <a:spLocks noChangeAspect="1" noChangeArrowheads="1"/>
              </p:cNvSpPr>
              <p:nvPr/>
            </p:nvSpPr>
            <p:spPr bwMode="auto">
              <a:xfrm>
                <a:off x="1538"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3" name="Oval 123"/>
              <p:cNvSpPr>
                <a:spLocks noChangeAspect="1" noChangeArrowheads="1"/>
              </p:cNvSpPr>
              <p:nvPr/>
            </p:nvSpPr>
            <p:spPr bwMode="auto">
              <a:xfrm>
                <a:off x="2352" y="230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4" name="Oval 124"/>
              <p:cNvSpPr>
                <a:spLocks noChangeAspect="1" noChangeArrowheads="1"/>
              </p:cNvSpPr>
              <p:nvPr/>
            </p:nvSpPr>
            <p:spPr bwMode="auto">
              <a:xfrm>
                <a:off x="2782"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5" name="Oval 125"/>
              <p:cNvSpPr>
                <a:spLocks noChangeAspect="1" noChangeArrowheads="1"/>
              </p:cNvSpPr>
              <p:nvPr/>
            </p:nvSpPr>
            <p:spPr bwMode="auto">
              <a:xfrm>
                <a:off x="2496" y="72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126"/>
              <p:cNvSpPr>
                <a:spLocks noChangeAspect="1" noChangeArrowheads="1"/>
              </p:cNvSpPr>
              <p:nvPr/>
            </p:nvSpPr>
            <p:spPr bwMode="auto">
              <a:xfrm>
                <a:off x="2541" y="225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127"/>
              <p:cNvSpPr>
                <a:spLocks noChangeAspect="1" noChangeArrowheads="1"/>
              </p:cNvSpPr>
              <p:nvPr/>
            </p:nvSpPr>
            <p:spPr bwMode="auto">
              <a:xfrm>
                <a:off x="2157" y="96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128"/>
              <p:cNvSpPr>
                <a:spLocks noChangeAspect="1" noChangeArrowheads="1"/>
              </p:cNvSpPr>
              <p:nvPr/>
            </p:nvSpPr>
            <p:spPr bwMode="auto">
              <a:xfrm>
                <a:off x="2111" y="225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129"/>
              <p:cNvSpPr>
                <a:spLocks noChangeAspect="1" noChangeArrowheads="1"/>
              </p:cNvSpPr>
              <p:nvPr/>
            </p:nvSpPr>
            <p:spPr bwMode="auto">
              <a:xfrm>
                <a:off x="2736"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131"/>
              <p:cNvSpPr>
                <a:spLocks noChangeAspect="1" noChangeArrowheads="1"/>
              </p:cNvSpPr>
              <p:nvPr/>
            </p:nvSpPr>
            <p:spPr bwMode="auto">
              <a:xfrm>
                <a:off x="2541"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132"/>
              <p:cNvSpPr>
                <a:spLocks noChangeAspect="1" noChangeArrowheads="1"/>
              </p:cNvSpPr>
              <p:nvPr/>
            </p:nvSpPr>
            <p:spPr bwMode="auto">
              <a:xfrm>
                <a:off x="2736"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133"/>
              <p:cNvSpPr>
                <a:spLocks noChangeAspect="1" noChangeArrowheads="1"/>
              </p:cNvSpPr>
              <p:nvPr/>
            </p:nvSpPr>
            <p:spPr bwMode="auto">
              <a:xfrm>
                <a:off x="115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134"/>
              <p:cNvSpPr>
                <a:spLocks noChangeAspect="1" noChangeArrowheads="1"/>
              </p:cNvSpPr>
              <p:nvPr/>
            </p:nvSpPr>
            <p:spPr bwMode="auto">
              <a:xfrm>
                <a:off x="1056" y="6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135"/>
              <p:cNvSpPr>
                <a:spLocks noChangeAspect="1" noChangeArrowheads="1"/>
              </p:cNvSpPr>
              <p:nvPr/>
            </p:nvSpPr>
            <p:spPr bwMode="auto">
              <a:xfrm>
                <a:off x="163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136"/>
              <p:cNvSpPr>
                <a:spLocks noChangeAspect="1" noChangeArrowheads="1"/>
              </p:cNvSpPr>
              <p:nvPr/>
            </p:nvSpPr>
            <p:spPr bwMode="auto">
              <a:xfrm>
                <a:off x="1343" y="100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137"/>
              <p:cNvSpPr>
                <a:spLocks noChangeAspect="1" noChangeArrowheads="1"/>
              </p:cNvSpPr>
              <p:nvPr/>
            </p:nvSpPr>
            <p:spPr bwMode="auto">
              <a:xfrm>
                <a:off x="2255"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138"/>
              <p:cNvSpPr>
                <a:spLocks noChangeAspect="1" noChangeArrowheads="1"/>
              </p:cNvSpPr>
              <p:nvPr/>
            </p:nvSpPr>
            <p:spPr bwMode="auto">
              <a:xfrm>
                <a:off x="3218"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139"/>
              <p:cNvSpPr>
                <a:spLocks noChangeAspect="1" noChangeArrowheads="1"/>
              </p:cNvSpPr>
              <p:nvPr/>
            </p:nvSpPr>
            <p:spPr bwMode="auto">
              <a:xfrm>
                <a:off x="3075"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140"/>
              <p:cNvSpPr>
                <a:spLocks noChangeAspect="1" noChangeArrowheads="1"/>
              </p:cNvSpPr>
              <p:nvPr/>
            </p:nvSpPr>
            <p:spPr bwMode="auto">
              <a:xfrm>
                <a:off x="3218"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141"/>
              <p:cNvSpPr>
                <a:spLocks noChangeAspect="1" noChangeArrowheads="1"/>
              </p:cNvSpPr>
              <p:nvPr/>
            </p:nvSpPr>
            <p:spPr bwMode="auto">
              <a:xfrm>
                <a:off x="3310"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142"/>
              <p:cNvSpPr>
                <a:spLocks noChangeAspect="1" noChangeArrowheads="1"/>
              </p:cNvSpPr>
              <p:nvPr/>
            </p:nvSpPr>
            <p:spPr bwMode="auto">
              <a:xfrm>
                <a:off x="3694" y="91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144"/>
              <p:cNvSpPr>
                <a:spLocks noChangeAspect="1" noChangeArrowheads="1"/>
              </p:cNvSpPr>
              <p:nvPr/>
            </p:nvSpPr>
            <p:spPr bwMode="auto">
              <a:xfrm>
                <a:off x="3218" y="38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145"/>
              <p:cNvSpPr>
                <a:spLocks noChangeAspect="1" noChangeArrowheads="1"/>
              </p:cNvSpPr>
              <p:nvPr/>
            </p:nvSpPr>
            <p:spPr bwMode="auto">
              <a:xfrm>
                <a:off x="3310" y="286"/>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146"/>
              <p:cNvSpPr>
                <a:spLocks noChangeAspect="1" noChangeArrowheads="1"/>
              </p:cNvSpPr>
              <p:nvPr/>
            </p:nvSpPr>
            <p:spPr bwMode="auto">
              <a:xfrm>
                <a:off x="3075" y="57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48" name="Group 147"/>
            <p:cNvGrpSpPr>
              <a:grpSpLocks noChangeAspect="1"/>
            </p:cNvGrpSpPr>
            <p:nvPr/>
          </p:nvGrpSpPr>
          <p:grpSpPr bwMode="auto">
            <a:xfrm>
              <a:off x="1654288" y="388826"/>
              <a:ext cx="5381400" cy="4489674"/>
              <a:chOff x="865" y="191"/>
              <a:chExt cx="3166" cy="2642"/>
            </a:xfrm>
          </p:grpSpPr>
          <p:sp>
            <p:nvSpPr>
              <p:cNvPr id="53" name="Line 148"/>
              <p:cNvSpPr>
                <a:spLocks noChangeAspect="1" noChangeShapeType="1"/>
              </p:cNvSpPr>
              <p:nvPr/>
            </p:nvSpPr>
            <p:spPr bwMode="auto">
              <a:xfrm flipH="1">
                <a:off x="865" y="1538"/>
                <a:ext cx="1583" cy="1295"/>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4" name="Line 149"/>
              <p:cNvSpPr>
                <a:spLocks noChangeAspect="1" noChangeShapeType="1"/>
              </p:cNvSpPr>
              <p:nvPr/>
            </p:nvSpPr>
            <p:spPr bwMode="auto">
              <a:xfrm flipV="1">
                <a:off x="2448" y="191"/>
                <a:ext cx="0" cy="1347"/>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5" name="Line 150"/>
              <p:cNvSpPr>
                <a:spLocks noChangeAspect="1" noChangeShapeType="1"/>
              </p:cNvSpPr>
              <p:nvPr/>
            </p:nvSpPr>
            <p:spPr bwMode="auto">
              <a:xfrm>
                <a:off x="2448" y="1538"/>
                <a:ext cx="1583" cy="1009"/>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49" name="AutoShape 160"/>
            <p:cNvSpPr>
              <a:spLocks noChangeAspect="1" noChangeArrowheads="1"/>
            </p:cNvSpPr>
            <p:nvPr/>
          </p:nvSpPr>
          <p:spPr bwMode="auto">
            <a:xfrm>
              <a:off x="3993686" y="4255652"/>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1" name="AutoShape 161"/>
            <p:cNvSpPr>
              <a:spLocks noChangeAspect="1" noChangeArrowheads="1"/>
            </p:cNvSpPr>
            <p:nvPr/>
          </p:nvSpPr>
          <p:spPr bwMode="auto">
            <a:xfrm>
              <a:off x="5728927" y="1810788"/>
              <a:ext cx="399687" cy="399363"/>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2" name="AutoShape 162"/>
            <p:cNvSpPr>
              <a:spLocks noChangeAspect="1" noChangeArrowheads="1"/>
            </p:cNvSpPr>
            <p:nvPr/>
          </p:nvSpPr>
          <p:spPr bwMode="auto">
            <a:xfrm>
              <a:off x="2775114" y="1771826"/>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167" name="TextBox 166"/>
          <p:cNvSpPr txBox="1">
            <a:spLocks noChangeArrowheads="1"/>
          </p:cNvSpPr>
          <p:nvPr/>
        </p:nvSpPr>
        <p:spPr bwMode="auto">
          <a:xfrm>
            <a:off x="6110288" y="2414587"/>
            <a:ext cx="30337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Quantize via clustering, let cluster centers be the prototype “words”</a:t>
            </a:r>
          </a:p>
          <a:p>
            <a:pPr eaLnBrk="0" fontAlgn="base" hangingPunct="0">
              <a:spcBef>
                <a:spcPct val="0"/>
              </a:spcBef>
              <a:spcAft>
                <a:spcPts val="600"/>
              </a:spcAft>
            </a:pPr>
            <a:endParaRPr lang="en-US" sz="2400" dirty="0" smtClean="0">
              <a:solidFill>
                <a:srgbClr val="000000"/>
              </a:solidFill>
              <a:latin typeface="+mj-lt"/>
            </a:endParaRPr>
          </a:p>
        </p:txBody>
      </p:sp>
      <p:sp>
        <p:nvSpPr>
          <p:cNvPr id="168" name="TextBox 67"/>
          <p:cNvSpPr txBox="1">
            <a:spLocks noChangeArrowheads="1"/>
          </p:cNvSpPr>
          <p:nvPr/>
        </p:nvSpPr>
        <p:spPr bwMode="auto">
          <a:xfrm>
            <a:off x="6110288" y="4484687"/>
            <a:ext cx="30337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Determine which word to assign to each new image region by finding the closest cluster center.</a:t>
            </a:r>
          </a:p>
          <a:p>
            <a:pPr eaLnBrk="0" fontAlgn="base" hangingPunct="0">
              <a:spcBef>
                <a:spcPct val="0"/>
              </a:spcBef>
              <a:spcAft>
                <a:spcPts val="600"/>
              </a:spcAft>
              <a:buFont typeface="Arial" pitchFamily="34" charset="0"/>
              <a:buChar char="•"/>
            </a:pPr>
            <a:endParaRPr lang="en-US" sz="2400" dirty="0" smtClean="0">
              <a:solidFill>
                <a:srgbClr val="000000"/>
              </a:solidFill>
              <a:latin typeface="+mj-lt"/>
            </a:endParaRPr>
          </a:p>
        </p:txBody>
      </p:sp>
      <p:sp>
        <p:nvSpPr>
          <p:cNvPr id="170" name="TextBox 169"/>
          <p:cNvSpPr txBox="1"/>
          <p:nvPr/>
        </p:nvSpPr>
        <p:spPr>
          <a:xfrm>
            <a:off x="1905000" y="4126468"/>
            <a:ext cx="1098081" cy="369332"/>
          </a:xfrm>
          <a:prstGeom prst="rect">
            <a:avLst/>
          </a:prstGeom>
          <a:noFill/>
        </p:spPr>
        <p:txBody>
          <a:bodyPr wrap="square" rtlCol="0">
            <a:spAutoFit/>
          </a:bodyPr>
          <a:lstStyle/>
          <a:p>
            <a:r>
              <a:rPr lang="en-US" dirty="0" smtClean="0">
                <a:solidFill>
                  <a:srgbClr val="FF0000"/>
                </a:solidFill>
              </a:rPr>
              <a:t>Word #2</a:t>
            </a:r>
            <a:endParaRPr lang="en-US" dirty="0">
              <a:solidFill>
                <a:srgbClr val="FF0000"/>
              </a:solidFill>
            </a:endParaRPr>
          </a:p>
        </p:txBody>
      </p:sp>
      <p:cxnSp>
        <p:nvCxnSpPr>
          <p:cNvPr id="173" name="Curved Connector 172"/>
          <p:cNvCxnSpPr/>
          <p:nvPr/>
        </p:nvCxnSpPr>
        <p:spPr bwMode="auto">
          <a:xfrm>
            <a:off x="1885562" y="4080304"/>
            <a:ext cx="2602261" cy="375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5" name="Curved Connector 174"/>
          <p:cNvCxnSpPr/>
          <p:nvPr/>
        </p:nvCxnSpPr>
        <p:spPr bwMode="auto">
          <a:xfrm flipV="1">
            <a:off x="1407997" y="4659156"/>
            <a:ext cx="2948122" cy="8564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69" name="TextBox 168"/>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758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9"/>
                                        </p:tgtEl>
                                        <p:attrNameLst>
                                          <p:attrName>stroke.color</p:attrName>
                                        </p:attrNameLst>
                                      </p:cBhvr>
                                      <p:to>
                                        <a:schemeClr val="accent2"/>
                                      </p:to>
                                    </p:animClr>
                                    <p:set>
                                      <p:cBhvr>
                                        <p:cTn id="37"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8"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46088" y="0"/>
            <a:ext cx="8229600" cy="1143000"/>
          </a:xfrm>
        </p:spPr>
        <p:txBody>
          <a:bodyPr/>
          <a:lstStyle/>
          <a:p>
            <a:r>
              <a:rPr lang="en-US" smtClean="0">
                <a:latin typeface="Arial" pitchFamily="34" charset="0"/>
                <a:cs typeface="Arial" pitchFamily="34" charset="0"/>
              </a:rPr>
              <a:t>Visual words</a:t>
            </a:r>
          </a:p>
        </p:txBody>
      </p:sp>
      <p:sp>
        <p:nvSpPr>
          <p:cNvPr id="131" name="Content Placeholder 6"/>
          <p:cNvSpPr txBox="1">
            <a:spLocks/>
          </p:cNvSpPr>
          <p:nvPr/>
        </p:nvSpPr>
        <p:spPr bwMode="auto">
          <a:xfrm>
            <a:off x="457200" y="1204913"/>
            <a:ext cx="32004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Example: each group of patches belongs to the same visual word</a:t>
            </a:r>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26868" r="13412" b="46005"/>
          <a:stretch>
            <a:fillRect/>
          </a:stretch>
        </p:blipFill>
        <p:spPr bwMode="auto">
          <a:xfrm>
            <a:off x="3919538" y="1233488"/>
            <a:ext cx="4933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4758"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57695" r="13412" b="15762"/>
          <a:stretch>
            <a:fillRect/>
          </a:stretch>
        </p:blipFill>
        <p:spPr bwMode="auto">
          <a:xfrm>
            <a:off x="3911600" y="3910013"/>
            <a:ext cx="4935538"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4759" name="TextBox 9"/>
          <p:cNvSpPr txBox="1">
            <a:spLocks noChangeArrowheads="1"/>
          </p:cNvSpPr>
          <p:nvPr/>
        </p:nvSpPr>
        <p:spPr bwMode="auto">
          <a:xfrm>
            <a:off x="4614863" y="6502400"/>
            <a:ext cx="339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200" smtClean="0">
                <a:solidFill>
                  <a:srgbClr val="000000"/>
                </a:solidFill>
                <a:latin typeface="Trebuchet MS" pitchFamily="34" charset="0"/>
              </a:rPr>
              <a:t>Figure from  Sivic &amp; Zisserman, ICCV 2003</a:t>
            </a:r>
          </a:p>
        </p:txBody>
      </p:sp>
      <p:sp>
        <p:nvSpPr>
          <p:cNvPr id="135" name="Oval 69"/>
          <p:cNvSpPr>
            <a:spLocks noChangeArrowheads="1"/>
          </p:cNvSpPr>
          <p:nvPr/>
        </p:nvSpPr>
        <p:spPr bwMode="auto">
          <a:xfrm>
            <a:off x="1828800" y="3962400"/>
            <a:ext cx="225425" cy="566738"/>
          </a:xfrm>
          <a:prstGeom prst="ellipse">
            <a:avLst/>
          </a:prstGeom>
          <a:solidFill>
            <a:srgbClr val="FFFFFF"/>
          </a:solidFill>
          <a:ln w="12700" cap="sq" algn="ctr">
            <a:solidFill>
              <a:srgbClr val="FFFFFF"/>
            </a:solidFill>
            <a:round/>
            <a:headEnd type="none" w="sm" len="sm"/>
            <a:tailEnd type="none" w="sm" len="sm"/>
          </a:ln>
        </p:spPr>
        <p:txBody>
          <a:bodyPr lIns="90000" tIns="46800" rIns="90000" bIns="46800">
            <a:spAutoFit/>
          </a:bodyPr>
          <a:lstStyle/>
          <a:p>
            <a:pPr>
              <a:defRPr/>
            </a:pPr>
            <a:endParaRPr lang="en-US" sz="2000" kern="0">
              <a:solidFill>
                <a:srgbClr val="FFFFFF"/>
              </a:solidFill>
              <a:latin typeface="Trebuchet MS" pitchFamily="34" charset="0"/>
            </a:endParaRPr>
          </a:p>
        </p:txBody>
      </p:sp>
      <p:grpSp>
        <p:nvGrpSpPr>
          <p:cNvPr id="74761" name="Group 62"/>
          <p:cNvGrpSpPr>
            <a:grpSpLocks noChangeAspect="1"/>
          </p:cNvGrpSpPr>
          <p:nvPr/>
        </p:nvGrpSpPr>
        <p:grpSpPr bwMode="auto">
          <a:xfrm>
            <a:off x="914400" y="2743200"/>
            <a:ext cx="2216150" cy="2782888"/>
            <a:chOff x="1244596" y="-2173065"/>
            <a:chExt cx="6853224" cy="8600841"/>
          </a:xfrm>
        </p:grpSpPr>
        <p:grpSp>
          <p:nvGrpSpPr>
            <p:cNvPr id="74764" name="Group 35"/>
            <p:cNvGrpSpPr>
              <a:grpSpLocks noChangeAspect="1"/>
            </p:cNvGrpSpPr>
            <p:nvPr/>
          </p:nvGrpSpPr>
          <p:grpSpPr bwMode="auto">
            <a:xfrm>
              <a:off x="1244613" y="-2173054"/>
              <a:ext cx="6853261" cy="8600791"/>
              <a:chOff x="1056" y="-1124"/>
              <a:chExt cx="4032" cy="5060"/>
            </a:xfrm>
          </p:grpSpPr>
          <p:sp>
            <p:nvSpPr>
              <p:cNvPr id="145" name="Oval 36"/>
              <p:cNvSpPr>
                <a:spLocks noChangeAspect="1" noChangeArrowheads="1"/>
              </p:cNvSpPr>
              <p:nvPr/>
            </p:nvSpPr>
            <p:spPr bwMode="auto">
              <a:xfrm>
                <a:off x="1824"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37"/>
              <p:cNvSpPr>
                <a:spLocks noChangeAspect="1" noChangeArrowheads="1"/>
              </p:cNvSpPr>
              <p:nvPr/>
            </p:nvSpPr>
            <p:spPr bwMode="auto">
              <a:xfrm>
                <a:off x="1585"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38"/>
              <p:cNvSpPr>
                <a:spLocks noChangeAspect="1" noChangeArrowheads="1"/>
              </p:cNvSpPr>
              <p:nvPr/>
            </p:nvSpPr>
            <p:spPr bwMode="auto">
              <a:xfrm>
                <a:off x="1922"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39"/>
              <p:cNvSpPr>
                <a:spLocks noChangeAspect="1" noChangeArrowheads="1"/>
              </p:cNvSpPr>
              <p:nvPr/>
            </p:nvSpPr>
            <p:spPr bwMode="auto">
              <a:xfrm>
                <a:off x="2015"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40"/>
              <p:cNvSpPr>
                <a:spLocks noChangeAspect="1" noChangeArrowheads="1"/>
              </p:cNvSpPr>
              <p:nvPr/>
            </p:nvSpPr>
            <p:spPr bwMode="auto">
              <a:xfrm>
                <a:off x="1922"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41"/>
              <p:cNvSpPr>
                <a:spLocks noChangeAspect="1" noChangeArrowheads="1"/>
              </p:cNvSpPr>
              <p:nvPr/>
            </p:nvSpPr>
            <p:spPr bwMode="auto">
              <a:xfrm>
                <a:off x="1538" y="10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42"/>
              <p:cNvSpPr>
                <a:spLocks noChangeAspect="1" noChangeArrowheads="1"/>
              </p:cNvSpPr>
              <p:nvPr/>
            </p:nvSpPr>
            <p:spPr bwMode="auto">
              <a:xfrm>
                <a:off x="182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43"/>
              <p:cNvSpPr>
                <a:spLocks noChangeAspect="1" noChangeArrowheads="1"/>
              </p:cNvSpPr>
              <p:nvPr/>
            </p:nvSpPr>
            <p:spPr bwMode="auto">
              <a:xfrm>
                <a:off x="2593" y="331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44"/>
              <p:cNvSpPr>
                <a:spLocks noChangeAspect="1" noChangeArrowheads="1"/>
              </p:cNvSpPr>
              <p:nvPr/>
            </p:nvSpPr>
            <p:spPr bwMode="auto">
              <a:xfrm>
                <a:off x="2451" y="34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45"/>
              <p:cNvSpPr>
                <a:spLocks noChangeAspect="1" noChangeArrowheads="1"/>
              </p:cNvSpPr>
              <p:nvPr/>
            </p:nvSpPr>
            <p:spPr bwMode="auto">
              <a:xfrm>
                <a:off x="2737" y="335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46"/>
              <p:cNvSpPr>
                <a:spLocks noChangeAspect="1" noChangeArrowheads="1"/>
              </p:cNvSpPr>
              <p:nvPr/>
            </p:nvSpPr>
            <p:spPr bwMode="auto">
              <a:xfrm>
                <a:off x="2783"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47"/>
              <p:cNvSpPr>
                <a:spLocks noChangeAspect="1" noChangeArrowheads="1"/>
              </p:cNvSpPr>
              <p:nvPr/>
            </p:nvSpPr>
            <p:spPr bwMode="auto">
              <a:xfrm>
                <a:off x="2691" y="307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48"/>
              <p:cNvSpPr>
                <a:spLocks noChangeAspect="1" noChangeArrowheads="1"/>
              </p:cNvSpPr>
              <p:nvPr/>
            </p:nvSpPr>
            <p:spPr bwMode="auto">
              <a:xfrm>
                <a:off x="2835"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49"/>
              <p:cNvSpPr>
                <a:spLocks noChangeAspect="1" noChangeArrowheads="1"/>
              </p:cNvSpPr>
              <p:nvPr/>
            </p:nvSpPr>
            <p:spPr bwMode="auto">
              <a:xfrm>
                <a:off x="3023"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50"/>
              <p:cNvSpPr>
                <a:spLocks noChangeAspect="1" noChangeArrowheads="1"/>
              </p:cNvSpPr>
              <p:nvPr/>
            </p:nvSpPr>
            <p:spPr bwMode="auto">
              <a:xfrm>
                <a:off x="2691"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51"/>
              <p:cNvSpPr>
                <a:spLocks noChangeAspect="1" noChangeArrowheads="1"/>
              </p:cNvSpPr>
              <p:nvPr/>
            </p:nvSpPr>
            <p:spPr bwMode="auto">
              <a:xfrm>
                <a:off x="2737"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52"/>
              <p:cNvSpPr>
                <a:spLocks noChangeAspect="1" noChangeArrowheads="1"/>
              </p:cNvSpPr>
              <p:nvPr/>
            </p:nvSpPr>
            <p:spPr bwMode="auto">
              <a:xfrm>
                <a:off x="3309"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54"/>
              <p:cNvSpPr>
                <a:spLocks noChangeAspect="1" noChangeArrowheads="1"/>
              </p:cNvSpPr>
              <p:nvPr/>
            </p:nvSpPr>
            <p:spPr bwMode="auto">
              <a:xfrm>
                <a:off x="3693" y="302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55"/>
              <p:cNvSpPr>
                <a:spLocks noChangeAspect="1" noChangeArrowheads="1"/>
              </p:cNvSpPr>
              <p:nvPr/>
            </p:nvSpPr>
            <p:spPr bwMode="auto">
              <a:xfrm>
                <a:off x="2737" y="365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7" name="Oval 58"/>
              <p:cNvSpPr>
                <a:spLocks noChangeAspect="1" noChangeArrowheads="1"/>
              </p:cNvSpPr>
              <p:nvPr/>
            </p:nvSpPr>
            <p:spPr bwMode="auto">
              <a:xfrm>
                <a:off x="2593"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8" name="Oval 59"/>
              <p:cNvSpPr>
                <a:spLocks noChangeAspect="1" noChangeArrowheads="1"/>
              </p:cNvSpPr>
              <p:nvPr/>
            </p:nvSpPr>
            <p:spPr bwMode="auto">
              <a:xfrm>
                <a:off x="4034" y="297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9"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0" name="Oval 61"/>
              <p:cNvSpPr>
                <a:spLocks noChangeAspect="1" noChangeArrowheads="1"/>
              </p:cNvSpPr>
              <p:nvPr/>
            </p:nvSpPr>
            <p:spPr bwMode="auto">
              <a:xfrm>
                <a:off x="4080"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1" name="Oval 62"/>
              <p:cNvSpPr>
                <a:spLocks noChangeAspect="1" noChangeArrowheads="1"/>
              </p:cNvSpPr>
              <p:nvPr/>
            </p:nvSpPr>
            <p:spPr bwMode="auto">
              <a:xfrm>
                <a:off x="3745"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2" name="Oval 63"/>
              <p:cNvSpPr>
                <a:spLocks noChangeAspect="1" noChangeArrowheads="1"/>
              </p:cNvSpPr>
              <p:nvPr/>
            </p:nvSpPr>
            <p:spPr bwMode="auto">
              <a:xfrm>
                <a:off x="283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3" name="Oval 64"/>
              <p:cNvSpPr>
                <a:spLocks noChangeAspect="1" noChangeArrowheads="1"/>
              </p:cNvSpPr>
              <p:nvPr/>
            </p:nvSpPr>
            <p:spPr bwMode="auto">
              <a:xfrm>
                <a:off x="263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4" name="Oval 65"/>
              <p:cNvSpPr>
                <a:spLocks noChangeAspect="1" noChangeArrowheads="1"/>
              </p:cNvSpPr>
              <p:nvPr/>
            </p:nvSpPr>
            <p:spPr bwMode="auto">
              <a:xfrm>
                <a:off x="201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5" name="Oval 66"/>
              <p:cNvSpPr>
                <a:spLocks noChangeAspect="1" noChangeArrowheads="1"/>
              </p:cNvSpPr>
              <p:nvPr/>
            </p:nvSpPr>
            <p:spPr bwMode="auto">
              <a:xfrm>
                <a:off x="1486" y="86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6" name="Oval 67"/>
              <p:cNvSpPr>
                <a:spLocks noChangeAspect="1" noChangeArrowheads="1"/>
              </p:cNvSpPr>
              <p:nvPr/>
            </p:nvSpPr>
            <p:spPr bwMode="auto">
              <a:xfrm>
                <a:off x="2015" y="216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7" name="Oval 68"/>
              <p:cNvSpPr>
                <a:spLocks noChangeAspect="1" noChangeArrowheads="1"/>
              </p:cNvSpPr>
              <p:nvPr/>
            </p:nvSpPr>
            <p:spPr bwMode="auto">
              <a:xfrm>
                <a:off x="1726" y="211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8" name="Oval 69"/>
              <p:cNvSpPr>
                <a:spLocks noChangeAspect="1" noChangeArrowheads="1"/>
              </p:cNvSpPr>
              <p:nvPr/>
            </p:nvSpPr>
            <p:spPr bwMode="auto">
              <a:xfrm>
                <a:off x="1824" y="177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9" name="Oval 70"/>
              <p:cNvSpPr>
                <a:spLocks noChangeAspect="1" noChangeArrowheads="1"/>
              </p:cNvSpPr>
              <p:nvPr/>
            </p:nvSpPr>
            <p:spPr bwMode="auto">
              <a:xfrm>
                <a:off x="1440"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0" name="Oval 71"/>
              <p:cNvSpPr>
                <a:spLocks noChangeAspect="1" noChangeArrowheads="1"/>
              </p:cNvSpPr>
              <p:nvPr/>
            </p:nvSpPr>
            <p:spPr bwMode="auto">
              <a:xfrm>
                <a:off x="2110" y="167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1" name="Oval 72"/>
              <p:cNvSpPr>
                <a:spLocks noChangeAspect="1" noChangeArrowheads="1"/>
              </p:cNvSpPr>
              <p:nvPr/>
            </p:nvSpPr>
            <p:spPr bwMode="auto">
              <a:xfrm>
                <a:off x="2353"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2" name="Oval 73"/>
              <p:cNvSpPr>
                <a:spLocks noChangeAspect="1" noChangeArrowheads="1"/>
              </p:cNvSpPr>
              <p:nvPr/>
            </p:nvSpPr>
            <p:spPr bwMode="auto">
              <a:xfrm>
                <a:off x="2451"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3" name="Oval 74"/>
              <p:cNvSpPr>
                <a:spLocks noChangeAspect="1" noChangeArrowheads="1"/>
              </p:cNvSpPr>
              <p:nvPr/>
            </p:nvSpPr>
            <p:spPr bwMode="auto">
              <a:xfrm>
                <a:off x="225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4" name="Oval 75"/>
              <p:cNvSpPr>
                <a:spLocks noChangeAspect="1" noChangeArrowheads="1"/>
              </p:cNvSpPr>
              <p:nvPr/>
            </p:nvSpPr>
            <p:spPr bwMode="auto">
              <a:xfrm>
                <a:off x="2156" y="124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5" name="Oval 76"/>
              <p:cNvSpPr>
                <a:spLocks noChangeAspect="1" noChangeArrowheads="1"/>
              </p:cNvSpPr>
              <p:nvPr/>
            </p:nvSpPr>
            <p:spPr bwMode="auto">
              <a:xfrm>
                <a:off x="2156"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6" name="Oval 77"/>
              <p:cNvSpPr>
                <a:spLocks noChangeAspect="1" noChangeArrowheads="1"/>
              </p:cNvSpPr>
              <p:nvPr/>
            </p:nvSpPr>
            <p:spPr bwMode="auto">
              <a:xfrm>
                <a:off x="2639"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7" name="Oval 78"/>
              <p:cNvSpPr>
                <a:spLocks noChangeAspect="1" noChangeArrowheads="1"/>
              </p:cNvSpPr>
              <p:nvPr/>
            </p:nvSpPr>
            <p:spPr bwMode="auto">
              <a:xfrm>
                <a:off x="3407"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8" name="Oval 79"/>
              <p:cNvSpPr>
                <a:spLocks noChangeAspect="1" noChangeArrowheads="1"/>
              </p:cNvSpPr>
              <p:nvPr/>
            </p:nvSpPr>
            <p:spPr bwMode="auto">
              <a:xfrm>
                <a:off x="3219" y="2354"/>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9" name="Oval 80"/>
              <p:cNvSpPr>
                <a:spLocks noChangeAspect="1" noChangeArrowheads="1"/>
              </p:cNvSpPr>
              <p:nvPr/>
            </p:nvSpPr>
            <p:spPr bwMode="auto">
              <a:xfrm>
                <a:off x="3263" y="244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0" name="Oval 81"/>
              <p:cNvSpPr>
                <a:spLocks noChangeAspect="1" noChangeArrowheads="1"/>
              </p:cNvSpPr>
              <p:nvPr/>
            </p:nvSpPr>
            <p:spPr bwMode="auto">
              <a:xfrm>
                <a:off x="3791"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1" name="Oval 82"/>
              <p:cNvSpPr>
                <a:spLocks noChangeAspect="1" noChangeArrowheads="1"/>
              </p:cNvSpPr>
              <p:nvPr/>
            </p:nvSpPr>
            <p:spPr bwMode="auto">
              <a:xfrm>
                <a:off x="3407"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2" name="Oval 83"/>
              <p:cNvSpPr>
                <a:spLocks noChangeAspect="1" noChangeArrowheads="1"/>
              </p:cNvSpPr>
              <p:nvPr/>
            </p:nvSpPr>
            <p:spPr bwMode="auto">
              <a:xfrm>
                <a:off x="3551" y="1679"/>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3" name="Oval 84"/>
              <p:cNvSpPr>
                <a:spLocks noChangeAspect="1" noChangeArrowheads="1"/>
              </p:cNvSpPr>
              <p:nvPr/>
            </p:nvSpPr>
            <p:spPr bwMode="auto">
              <a:xfrm>
                <a:off x="4129"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4" name="Oval 85"/>
              <p:cNvSpPr>
                <a:spLocks noChangeAspect="1" noChangeArrowheads="1"/>
              </p:cNvSpPr>
              <p:nvPr/>
            </p:nvSpPr>
            <p:spPr bwMode="auto">
              <a:xfrm>
                <a:off x="3309"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5" name="Oval 86"/>
              <p:cNvSpPr>
                <a:spLocks noChangeAspect="1" noChangeArrowheads="1"/>
              </p:cNvSpPr>
              <p:nvPr/>
            </p:nvSpPr>
            <p:spPr bwMode="auto">
              <a:xfrm>
                <a:off x="1680" y="110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6" name="Oval 87"/>
              <p:cNvSpPr>
                <a:spLocks noChangeAspect="1" noChangeArrowheads="1"/>
              </p:cNvSpPr>
              <p:nvPr/>
            </p:nvSpPr>
            <p:spPr bwMode="auto">
              <a:xfrm>
                <a:off x="1200" y="86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7"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8" name="Oval 89"/>
              <p:cNvSpPr>
                <a:spLocks noChangeAspect="1" noChangeArrowheads="1"/>
              </p:cNvSpPr>
              <p:nvPr/>
            </p:nvSpPr>
            <p:spPr bwMode="auto">
              <a:xfrm>
                <a:off x="3551" y="105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9" name="Oval 90"/>
              <p:cNvSpPr>
                <a:spLocks noChangeAspect="1" noChangeArrowheads="1"/>
              </p:cNvSpPr>
              <p:nvPr/>
            </p:nvSpPr>
            <p:spPr bwMode="auto">
              <a:xfrm>
                <a:off x="3263"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0" name="Oval 91"/>
              <p:cNvSpPr>
                <a:spLocks noChangeAspect="1" noChangeArrowheads="1"/>
              </p:cNvSpPr>
              <p:nvPr/>
            </p:nvSpPr>
            <p:spPr bwMode="auto">
              <a:xfrm>
                <a:off x="3693" y="67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1"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2" name="Oval 93"/>
              <p:cNvSpPr>
                <a:spLocks noChangeAspect="1" noChangeArrowheads="1"/>
              </p:cNvSpPr>
              <p:nvPr/>
            </p:nvSpPr>
            <p:spPr bwMode="auto">
              <a:xfrm>
                <a:off x="3407"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3" name="Oval 94"/>
              <p:cNvSpPr>
                <a:spLocks noChangeAspect="1" noChangeArrowheads="1"/>
              </p:cNvSpPr>
              <p:nvPr/>
            </p:nvSpPr>
            <p:spPr bwMode="auto">
              <a:xfrm>
                <a:off x="4464"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4" name="Oval 95"/>
              <p:cNvSpPr>
                <a:spLocks noChangeAspect="1" noChangeArrowheads="1"/>
              </p:cNvSpPr>
              <p:nvPr/>
            </p:nvSpPr>
            <p:spPr bwMode="auto">
              <a:xfrm>
                <a:off x="4658" y="134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5" name="Oval 96"/>
              <p:cNvSpPr>
                <a:spLocks noChangeAspect="1" noChangeArrowheads="1"/>
              </p:cNvSpPr>
              <p:nvPr/>
            </p:nvSpPr>
            <p:spPr bwMode="auto">
              <a:xfrm>
                <a:off x="5042"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6" name="Oval 97"/>
              <p:cNvSpPr>
                <a:spLocks noChangeAspect="1" noChangeArrowheads="1"/>
              </p:cNvSpPr>
              <p:nvPr/>
            </p:nvSpPr>
            <p:spPr bwMode="auto">
              <a:xfrm>
                <a:off x="4944"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7" name="Oval 98"/>
              <p:cNvSpPr>
                <a:spLocks noChangeAspect="1" noChangeArrowheads="1"/>
              </p:cNvSpPr>
              <p:nvPr/>
            </p:nvSpPr>
            <p:spPr bwMode="auto">
              <a:xfrm>
                <a:off x="3647" y="12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8" name="Oval 99"/>
              <p:cNvSpPr>
                <a:spLocks noChangeAspect="1" noChangeArrowheads="1"/>
              </p:cNvSpPr>
              <p:nvPr/>
            </p:nvSpPr>
            <p:spPr bwMode="auto">
              <a:xfrm>
                <a:off x="3309"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9" name="Oval 100"/>
              <p:cNvSpPr>
                <a:spLocks noChangeAspect="1" noChangeArrowheads="1"/>
              </p:cNvSpPr>
              <p:nvPr/>
            </p:nvSpPr>
            <p:spPr bwMode="auto">
              <a:xfrm>
                <a:off x="4273"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0" name="Oval 101"/>
              <p:cNvSpPr>
                <a:spLocks noChangeAspect="1" noChangeArrowheads="1"/>
              </p:cNvSpPr>
              <p:nvPr/>
            </p:nvSpPr>
            <p:spPr bwMode="auto">
              <a:xfrm>
                <a:off x="403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1" name="Oval 102"/>
              <p:cNvSpPr>
                <a:spLocks noChangeAspect="1" noChangeArrowheads="1"/>
              </p:cNvSpPr>
              <p:nvPr/>
            </p:nvSpPr>
            <p:spPr bwMode="auto">
              <a:xfrm>
                <a:off x="239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2" name="Oval 103"/>
              <p:cNvSpPr>
                <a:spLocks noChangeAspect="1" noChangeArrowheads="1"/>
              </p:cNvSpPr>
              <p:nvPr/>
            </p:nvSpPr>
            <p:spPr bwMode="auto">
              <a:xfrm>
                <a:off x="297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3" name="Oval 104"/>
              <p:cNvSpPr>
                <a:spLocks noChangeAspect="1" noChangeArrowheads="1"/>
              </p:cNvSpPr>
              <p:nvPr/>
            </p:nvSpPr>
            <p:spPr bwMode="auto">
              <a:xfrm>
                <a:off x="201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4"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5" name="Oval 106"/>
              <p:cNvSpPr>
                <a:spLocks noChangeAspect="1" noChangeArrowheads="1"/>
              </p:cNvSpPr>
              <p:nvPr/>
            </p:nvSpPr>
            <p:spPr bwMode="auto">
              <a:xfrm>
                <a:off x="3023"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6" name="Oval 107"/>
              <p:cNvSpPr>
                <a:spLocks noChangeAspect="1" noChangeArrowheads="1"/>
              </p:cNvSpPr>
              <p:nvPr/>
            </p:nvSpPr>
            <p:spPr bwMode="auto">
              <a:xfrm>
                <a:off x="3167"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7" name="Oval 108"/>
              <p:cNvSpPr>
                <a:spLocks noChangeAspect="1" noChangeArrowheads="1"/>
              </p:cNvSpPr>
              <p:nvPr/>
            </p:nvSpPr>
            <p:spPr bwMode="auto">
              <a:xfrm>
                <a:off x="3936"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8" name="Oval 109"/>
              <p:cNvSpPr>
                <a:spLocks noChangeAspect="1" noChangeArrowheads="1"/>
              </p:cNvSpPr>
              <p:nvPr/>
            </p:nvSpPr>
            <p:spPr bwMode="auto">
              <a:xfrm>
                <a:off x="3837"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9" name="Oval 110"/>
              <p:cNvSpPr>
                <a:spLocks noChangeAspect="1" noChangeArrowheads="1"/>
              </p:cNvSpPr>
              <p:nvPr/>
            </p:nvSpPr>
            <p:spPr bwMode="auto">
              <a:xfrm>
                <a:off x="4129" y="129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0" name="Oval 111"/>
              <p:cNvSpPr>
                <a:spLocks noChangeAspect="1" noChangeArrowheads="1"/>
              </p:cNvSpPr>
              <p:nvPr/>
            </p:nvSpPr>
            <p:spPr bwMode="auto">
              <a:xfrm>
                <a:off x="4418"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1" name="Oval 112"/>
              <p:cNvSpPr>
                <a:spLocks noChangeAspect="1" noChangeArrowheads="1"/>
              </p:cNvSpPr>
              <p:nvPr/>
            </p:nvSpPr>
            <p:spPr bwMode="auto">
              <a:xfrm>
                <a:off x="4366" y="173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2" name="Oval 113"/>
              <p:cNvSpPr>
                <a:spLocks noChangeAspect="1" noChangeArrowheads="1"/>
              </p:cNvSpPr>
              <p:nvPr/>
            </p:nvSpPr>
            <p:spPr bwMode="auto">
              <a:xfrm>
                <a:off x="4990" y="187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3" name="Oval 114"/>
              <p:cNvSpPr>
                <a:spLocks noChangeAspect="1" noChangeArrowheads="1"/>
              </p:cNvSpPr>
              <p:nvPr/>
            </p:nvSpPr>
            <p:spPr bwMode="auto">
              <a:xfrm>
                <a:off x="4900" y="1347"/>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4"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5" name="Oval 116"/>
              <p:cNvSpPr>
                <a:spLocks noChangeAspect="1" noChangeArrowheads="1"/>
              </p:cNvSpPr>
              <p:nvPr/>
            </p:nvSpPr>
            <p:spPr bwMode="auto">
              <a:xfrm>
                <a:off x="2497" y="3696"/>
                <a:ext cx="43" cy="43"/>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6" name="Oval 117"/>
              <p:cNvSpPr>
                <a:spLocks noChangeAspect="1" noChangeArrowheads="1"/>
              </p:cNvSpPr>
              <p:nvPr/>
            </p:nvSpPr>
            <p:spPr bwMode="auto">
              <a:xfrm>
                <a:off x="3889" y="264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7" name="Oval 118"/>
              <p:cNvSpPr>
                <a:spLocks noChangeAspect="1" noChangeArrowheads="1"/>
              </p:cNvSpPr>
              <p:nvPr/>
            </p:nvSpPr>
            <p:spPr bwMode="auto">
              <a:xfrm>
                <a:off x="4175"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8"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9" name="Oval 120"/>
              <p:cNvSpPr>
                <a:spLocks noChangeAspect="1" noChangeArrowheads="1"/>
              </p:cNvSpPr>
              <p:nvPr/>
            </p:nvSpPr>
            <p:spPr bwMode="auto">
              <a:xfrm>
                <a:off x="1296"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0" name="Oval 121"/>
              <p:cNvSpPr>
                <a:spLocks noChangeAspect="1" noChangeArrowheads="1"/>
              </p:cNvSpPr>
              <p:nvPr/>
            </p:nvSpPr>
            <p:spPr bwMode="auto">
              <a:xfrm>
                <a:off x="1585"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1" name="Oval 122"/>
              <p:cNvSpPr>
                <a:spLocks noChangeAspect="1" noChangeArrowheads="1"/>
              </p:cNvSpPr>
              <p:nvPr/>
            </p:nvSpPr>
            <p:spPr bwMode="auto">
              <a:xfrm>
                <a:off x="1538"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2" name="Oval 123"/>
              <p:cNvSpPr>
                <a:spLocks noChangeAspect="1" noChangeArrowheads="1"/>
              </p:cNvSpPr>
              <p:nvPr/>
            </p:nvSpPr>
            <p:spPr bwMode="auto">
              <a:xfrm>
                <a:off x="2353" y="230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3" name="Oval 124"/>
              <p:cNvSpPr>
                <a:spLocks noChangeAspect="1" noChangeArrowheads="1"/>
              </p:cNvSpPr>
              <p:nvPr/>
            </p:nvSpPr>
            <p:spPr bwMode="auto">
              <a:xfrm>
                <a:off x="2783"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4" name="Oval 125"/>
              <p:cNvSpPr>
                <a:spLocks noChangeAspect="1" noChangeArrowheads="1"/>
              </p:cNvSpPr>
              <p:nvPr/>
            </p:nvSpPr>
            <p:spPr bwMode="auto">
              <a:xfrm>
                <a:off x="2497" y="720"/>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5" name="Oval 126"/>
              <p:cNvSpPr>
                <a:spLocks noChangeAspect="1" noChangeArrowheads="1"/>
              </p:cNvSpPr>
              <p:nvPr/>
            </p:nvSpPr>
            <p:spPr bwMode="auto">
              <a:xfrm>
                <a:off x="2541" y="225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6" name="Oval 127"/>
              <p:cNvSpPr>
                <a:spLocks noChangeAspect="1" noChangeArrowheads="1"/>
              </p:cNvSpPr>
              <p:nvPr/>
            </p:nvSpPr>
            <p:spPr bwMode="auto">
              <a:xfrm>
                <a:off x="2156" y="96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7" name="Oval 128"/>
              <p:cNvSpPr>
                <a:spLocks noChangeAspect="1" noChangeArrowheads="1"/>
              </p:cNvSpPr>
              <p:nvPr/>
            </p:nvSpPr>
            <p:spPr bwMode="auto">
              <a:xfrm>
                <a:off x="2110" y="225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8" name="Oval 129"/>
              <p:cNvSpPr>
                <a:spLocks noChangeAspect="1" noChangeArrowheads="1"/>
              </p:cNvSpPr>
              <p:nvPr/>
            </p:nvSpPr>
            <p:spPr bwMode="auto">
              <a:xfrm>
                <a:off x="273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9"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0" name="Oval 131"/>
              <p:cNvSpPr>
                <a:spLocks noChangeAspect="1" noChangeArrowheads="1"/>
              </p:cNvSpPr>
              <p:nvPr/>
            </p:nvSpPr>
            <p:spPr bwMode="auto">
              <a:xfrm>
                <a:off x="2541"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1" name="Oval 132"/>
              <p:cNvSpPr>
                <a:spLocks noChangeAspect="1" noChangeArrowheads="1"/>
              </p:cNvSpPr>
              <p:nvPr/>
            </p:nvSpPr>
            <p:spPr bwMode="auto">
              <a:xfrm>
                <a:off x="2737"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2" name="Oval 133"/>
              <p:cNvSpPr>
                <a:spLocks noChangeAspect="1" noChangeArrowheads="1"/>
              </p:cNvSpPr>
              <p:nvPr/>
            </p:nvSpPr>
            <p:spPr bwMode="auto">
              <a:xfrm>
                <a:off x="1154"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3" name="Oval 134"/>
              <p:cNvSpPr>
                <a:spLocks noChangeAspect="1" noChangeArrowheads="1"/>
              </p:cNvSpPr>
              <p:nvPr/>
            </p:nvSpPr>
            <p:spPr bwMode="auto">
              <a:xfrm>
                <a:off x="1056" y="62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4" name="Oval 135"/>
              <p:cNvSpPr>
                <a:spLocks noChangeAspect="1" noChangeArrowheads="1"/>
              </p:cNvSpPr>
              <p:nvPr/>
            </p:nvSpPr>
            <p:spPr bwMode="auto">
              <a:xfrm>
                <a:off x="1631"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5" name="Oval 136"/>
              <p:cNvSpPr>
                <a:spLocks noChangeAspect="1" noChangeArrowheads="1"/>
              </p:cNvSpPr>
              <p:nvPr/>
            </p:nvSpPr>
            <p:spPr bwMode="auto">
              <a:xfrm>
                <a:off x="1342" y="100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6" name="Oval 137"/>
              <p:cNvSpPr>
                <a:spLocks noChangeAspect="1" noChangeArrowheads="1"/>
              </p:cNvSpPr>
              <p:nvPr/>
            </p:nvSpPr>
            <p:spPr bwMode="auto">
              <a:xfrm>
                <a:off x="225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7" name="Oval 138"/>
              <p:cNvSpPr>
                <a:spLocks noChangeAspect="1" noChangeArrowheads="1"/>
              </p:cNvSpPr>
              <p:nvPr/>
            </p:nvSpPr>
            <p:spPr bwMode="auto">
              <a:xfrm>
                <a:off x="3219" y="211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8" name="Oval 139"/>
              <p:cNvSpPr>
                <a:spLocks noChangeAspect="1" noChangeArrowheads="1"/>
              </p:cNvSpPr>
              <p:nvPr/>
            </p:nvSpPr>
            <p:spPr bwMode="auto">
              <a:xfrm>
                <a:off x="3075" y="211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9" name="Oval 140"/>
              <p:cNvSpPr>
                <a:spLocks noChangeAspect="1" noChangeArrowheads="1"/>
              </p:cNvSpPr>
              <p:nvPr/>
            </p:nvSpPr>
            <p:spPr bwMode="auto">
              <a:xfrm>
                <a:off x="3219" y="1633"/>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0" name="Oval 141"/>
              <p:cNvSpPr>
                <a:spLocks noChangeAspect="1" noChangeArrowheads="1"/>
              </p:cNvSpPr>
              <p:nvPr/>
            </p:nvSpPr>
            <p:spPr bwMode="auto">
              <a:xfrm>
                <a:off x="3309"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1" name="Oval 142"/>
              <p:cNvSpPr>
                <a:spLocks noChangeAspect="1" noChangeArrowheads="1"/>
              </p:cNvSpPr>
              <p:nvPr/>
            </p:nvSpPr>
            <p:spPr bwMode="auto">
              <a:xfrm>
                <a:off x="3693" y="91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2"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3" name="Oval 144"/>
              <p:cNvSpPr>
                <a:spLocks noChangeAspect="1" noChangeArrowheads="1"/>
              </p:cNvSpPr>
              <p:nvPr/>
            </p:nvSpPr>
            <p:spPr bwMode="auto">
              <a:xfrm>
                <a:off x="3219" y="383"/>
                <a:ext cx="43"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4" name="Oval 145"/>
              <p:cNvSpPr>
                <a:spLocks noChangeAspect="1" noChangeArrowheads="1"/>
              </p:cNvSpPr>
              <p:nvPr/>
            </p:nvSpPr>
            <p:spPr bwMode="auto">
              <a:xfrm>
                <a:off x="3309" y="28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5" name="Oval 146"/>
              <p:cNvSpPr>
                <a:spLocks noChangeAspect="1" noChangeArrowheads="1"/>
              </p:cNvSpPr>
              <p:nvPr/>
            </p:nvSpPr>
            <p:spPr bwMode="auto">
              <a:xfrm>
                <a:off x="3075" y="57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74765" name="Group 147"/>
            <p:cNvGrpSpPr>
              <a:grpSpLocks noChangeAspect="1"/>
            </p:cNvGrpSpPr>
            <p:nvPr/>
          </p:nvGrpSpPr>
          <p:grpSpPr bwMode="auto">
            <a:xfrm>
              <a:off x="1654288" y="388826"/>
              <a:ext cx="5381400" cy="4489674"/>
              <a:chOff x="865" y="191"/>
              <a:chExt cx="3166" cy="2642"/>
            </a:xfrm>
          </p:grpSpPr>
          <p:sp>
            <p:nvSpPr>
              <p:cNvPr id="142" name="Line 148"/>
              <p:cNvSpPr>
                <a:spLocks noChangeAspect="1" noChangeShapeType="1"/>
              </p:cNvSpPr>
              <p:nvPr/>
            </p:nvSpPr>
            <p:spPr bwMode="auto">
              <a:xfrm flipH="1">
                <a:off x="864" y="1539"/>
                <a:ext cx="1586" cy="1293"/>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3" name="Line 149"/>
              <p:cNvSpPr>
                <a:spLocks noChangeAspect="1" noChangeShapeType="1"/>
              </p:cNvSpPr>
              <p:nvPr/>
            </p:nvSpPr>
            <p:spPr bwMode="auto">
              <a:xfrm flipV="1">
                <a:off x="2449" y="191"/>
                <a:ext cx="0" cy="134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4" name="Line 150"/>
              <p:cNvSpPr>
                <a:spLocks noChangeAspect="1" noChangeShapeType="1"/>
              </p:cNvSpPr>
              <p:nvPr/>
            </p:nvSpPr>
            <p:spPr bwMode="auto">
              <a:xfrm>
                <a:off x="2449" y="1539"/>
                <a:ext cx="1583"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139" name="AutoShape 160"/>
            <p:cNvSpPr>
              <a:spLocks noChangeAspect="1" noChangeArrowheads="1"/>
            </p:cNvSpPr>
            <p:nvPr/>
          </p:nvSpPr>
          <p:spPr bwMode="auto">
            <a:xfrm>
              <a:off x="3993740" y="4254259"/>
              <a:ext cx="407464" cy="412134"/>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AutoShape 161"/>
            <p:cNvSpPr>
              <a:spLocks noChangeAspect="1" noChangeArrowheads="1"/>
            </p:cNvSpPr>
            <p:nvPr/>
          </p:nvSpPr>
          <p:spPr bwMode="auto">
            <a:xfrm>
              <a:off x="5726685" y="1810895"/>
              <a:ext cx="402553" cy="397416"/>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AutoShape 162"/>
            <p:cNvSpPr>
              <a:spLocks noChangeAspect="1" noChangeArrowheads="1"/>
            </p:cNvSpPr>
            <p:nvPr/>
          </p:nvSpPr>
          <p:spPr bwMode="auto">
            <a:xfrm>
              <a:off x="2776262" y="1771644"/>
              <a:ext cx="407464" cy="407229"/>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256" name="Rectangle 255"/>
          <p:cNvSpPr/>
          <p:nvPr/>
        </p:nvSpPr>
        <p:spPr bwMode="auto">
          <a:xfrm>
            <a:off x="3733800" y="1201738"/>
            <a:ext cx="5257800" cy="1600200"/>
          </a:xfrm>
          <a:prstGeom prst="rect">
            <a:avLst/>
          </a:pr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257" name="Freeform 256"/>
          <p:cNvSpPr/>
          <p:nvPr/>
        </p:nvSpPr>
        <p:spPr bwMode="auto">
          <a:xfrm>
            <a:off x="1911350" y="3308350"/>
            <a:ext cx="1552575" cy="1477963"/>
          </a:xfrm>
          <a:custGeom>
            <a:avLst/>
            <a:gdLst>
              <a:gd name="connsiteX0" fmla="*/ 103909 w 1551710"/>
              <a:gd name="connsiteY0" fmla="*/ 162791 h 1478972"/>
              <a:gd name="connsiteX1" fmla="*/ 457200 w 1551710"/>
              <a:gd name="connsiteY1" fmla="*/ 58882 h 1478972"/>
              <a:gd name="connsiteX2" fmla="*/ 1371600 w 1551710"/>
              <a:gd name="connsiteY2" fmla="*/ 516082 h 1478972"/>
              <a:gd name="connsiteX3" fmla="*/ 1537855 w 1551710"/>
              <a:gd name="connsiteY3" fmla="*/ 1285009 h 1478972"/>
              <a:gd name="connsiteX4" fmla="*/ 1288473 w 1551710"/>
              <a:gd name="connsiteY4" fmla="*/ 1451263 h 1478972"/>
              <a:gd name="connsiteX5" fmla="*/ 1018309 w 1551710"/>
              <a:gd name="connsiteY5" fmla="*/ 1451263 h 1478972"/>
              <a:gd name="connsiteX6" fmla="*/ 789709 w 1551710"/>
              <a:gd name="connsiteY6" fmla="*/ 1368136 h 1478972"/>
              <a:gd name="connsiteX7" fmla="*/ 270164 w 1551710"/>
              <a:gd name="connsiteY7" fmla="*/ 1077191 h 1478972"/>
              <a:gd name="connsiteX8" fmla="*/ 83128 w 1551710"/>
              <a:gd name="connsiteY8" fmla="*/ 973282 h 1478972"/>
              <a:gd name="connsiteX9" fmla="*/ 0 w 1551710"/>
              <a:gd name="connsiteY9" fmla="*/ 723900 h 1478972"/>
              <a:gd name="connsiteX10" fmla="*/ 103909 w 1551710"/>
              <a:gd name="connsiteY10" fmla="*/ 162791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10" h="1478972">
                <a:moveTo>
                  <a:pt x="103909" y="162791"/>
                </a:moveTo>
                <a:cubicBezTo>
                  <a:pt x="180109" y="51955"/>
                  <a:pt x="245918" y="0"/>
                  <a:pt x="457200" y="58882"/>
                </a:cubicBezTo>
                <a:cubicBezTo>
                  <a:pt x="668482" y="117764"/>
                  <a:pt x="1191491" y="311728"/>
                  <a:pt x="1371600" y="516082"/>
                </a:cubicBezTo>
                <a:cubicBezTo>
                  <a:pt x="1551709" y="720436"/>
                  <a:pt x="1551710" y="1129146"/>
                  <a:pt x="1537855" y="1285009"/>
                </a:cubicBezTo>
                <a:cubicBezTo>
                  <a:pt x="1524001" y="1440873"/>
                  <a:pt x="1375064" y="1423554"/>
                  <a:pt x="1288473" y="1451263"/>
                </a:cubicBezTo>
                <a:cubicBezTo>
                  <a:pt x="1201882" y="1478972"/>
                  <a:pt x="1101436" y="1465117"/>
                  <a:pt x="1018309" y="1451263"/>
                </a:cubicBezTo>
                <a:cubicBezTo>
                  <a:pt x="935182" y="1437409"/>
                  <a:pt x="914400" y="1430481"/>
                  <a:pt x="789709" y="1368136"/>
                </a:cubicBezTo>
                <a:cubicBezTo>
                  <a:pt x="665018" y="1305791"/>
                  <a:pt x="270164" y="1077191"/>
                  <a:pt x="270164" y="1077191"/>
                </a:cubicBezTo>
                <a:cubicBezTo>
                  <a:pt x="152401" y="1011382"/>
                  <a:pt x="128155" y="1032164"/>
                  <a:pt x="83128" y="973282"/>
                </a:cubicBezTo>
                <a:cubicBezTo>
                  <a:pt x="38101" y="914400"/>
                  <a:pt x="0" y="858982"/>
                  <a:pt x="0" y="723900"/>
                </a:cubicBezTo>
                <a:cubicBezTo>
                  <a:pt x="0" y="588818"/>
                  <a:pt x="27709" y="273627"/>
                  <a:pt x="103909" y="162791"/>
                </a:cubicBezTo>
                <a:close/>
              </a:path>
            </a:pathLst>
          </a:cu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130" name="TextBox 12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605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huang_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031875"/>
            <a:ext cx="3352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huang_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540125"/>
            <a:ext cx="328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textons"/>
          <p:cNvPicPr>
            <a:picLocks noChangeAspect="1" noChangeArrowheads="1"/>
          </p:cNvPicPr>
          <p:nvPr/>
        </p:nvPicPr>
        <p:blipFill>
          <a:blip r:embed="rId5">
            <a:extLst>
              <a:ext uri="{28A0092B-C50C-407E-A947-70E740481C1C}">
                <a14:useLocalDpi xmlns:a14="http://schemas.microsoft.com/office/drawing/2010/main" val="0"/>
              </a:ext>
            </a:extLst>
          </a:blip>
          <a:srcRect l="33824"/>
          <a:stretch>
            <a:fillRect/>
          </a:stretch>
        </p:blipFill>
        <p:spPr bwMode="auto">
          <a:xfrm>
            <a:off x="5141913" y="4838700"/>
            <a:ext cx="3429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81025" y="1395413"/>
            <a:ext cx="4557713" cy="4525962"/>
          </a:xfrm>
          <a:prstGeom prst="rect">
            <a:avLst/>
          </a:prstGeom>
          <a:noFill/>
          <a:ln w="9525">
            <a:noFill/>
            <a:miter lim="800000"/>
            <a:headEnd/>
            <a:tailEnd/>
          </a:ln>
        </p:spPr>
        <p:txBody>
          <a:bodyPr/>
          <a:lstStyle/>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First explored for texture and material representations</a:t>
            </a:r>
          </a:p>
          <a:p>
            <a:pPr marL="342900" indent="-342900" fontAlgn="base">
              <a:lnSpc>
                <a:spcPct val="90000"/>
              </a:lnSpc>
              <a:spcBef>
                <a:spcPct val="20000"/>
              </a:spcBef>
              <a:spcAft>
                <a:spcPts val="600"/>
              </a:spcAft>
              <a:buClr>
                <a:srgbClr val="000099"/>
              </a:buClr>
              <a:buSzPct val="115000"/>
              <a:buFontTx/>
              <a:buChar char="•"/>
              <a:defRPr/>
            </a:pPr>
            <a:r>
              <a:rPr kumimoji="1" lang="en-US" sz="2400" i="1" kern="0" dirty="0" err="1">
                <a:solidFill>
                  <a:srgbClr val="000000"/>
                </a:solidFill>
                <a:latin typeface="Arial" pitchFamily="34" charset="0"/>
                <a:cs typeface="Arial" pitchFamily="34" charset="0"/>
              </a:rPr>
              <a:t>Texton</a:t>
            </a:r>
            <a:r>
              <a:rPr kumimoji="1" lang="en-US" sz="2400" i="1" kern="0" dirty="0">
                <a:solidFill>
                  <a:srgbClr val="000000"/>
                </a:solidFill>
                <a:latin typeface="Arial" pitchFamily="34" charset="0"/>
                <a:cs typeface="Arial" pitchFamily="34" charset="0"/>
              </a:rPr>
              <a:t> </a:t>
            </a:r>
            <a:r>
              <a:rPr kumimoji="1" lang="en-US" sz="2400" kern="0" dirty="0">
                <a:solidFill>
                  <a:srgbClr val="000000"/>
                </a:solidFill>
                <a:latin typeface="Arial" pitchFamily="34" charset="0"/>
                <a:cs typeface="Arial" pitchFamily="34" charset="0"/>
              </a:rPr>
              <a:t>= cluster center of filter responses over collection of images</a:t>
            </a:r>
          </a:p>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Describe textures and materials based on distribution of prototypical texture elements.</a:t>
            </a: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and </a:t>
            </a:r>
            <a:r>
              <a:rPr lang="en-US" sz="4400" kern="0" dirty="0" err="1">
                <a:solidFill>
                  <a:srgbClr val="000000"/>
                </a:solidFill>
                <a:latin typeface="Arial" pitchFamily="34" charset="0"/>
                <a:cs typeface="Arial" pitchFamily="34" charset="0"/>
              </a:rPr>
              <a:t>textons</a:t>
            </a:r>
            <a:endParaRPr lang="en-US" sz="4400" kern="0" dirty="0">
              <a:solidFill>
                <a:srgbClr val="000000"/>
              </a:solidFill>
              <a:latin typeface="Arial" pitchFamily="34" charset="0"/>
              <a:cs typeface="Arial" pitchFamily="34" charset="0"/>
            </a:endParaRPr>
          </a:p>
        </p:txBody>
      </p:sp>
      <p:sp>
        <p:nvSpPr>
          <p:cNvPr id="75783" name="TextBox 6"/>
          <p:cNvSpPr txBox="1">
            <a:spLocks noChangeArrowheads="1"/>
          </p:cNvSpPr>
          <p:nvPr/>
        </p:nvSpPr>
        <p:spPr bwMode="auto">
          <a:xfrm>
            <a:off x="914400" y="5715000"/>
            <a:ext cx="3686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dirty="0" smtClean="0">
                <a:solidFill>
                  <a:srgbClr val="000000"/>
                </a:solidFill>
                <a:latin typeface="Trebuchet MS" pitchFamily="34" charset="0"/>
              </a:rPr>
              <a:t>Leung &amp; Malik 1999; </a:t>
            </a:r>
            <a:r>
              <a:rPr lang="en-US" sz="2000" dirty="0" err="1" smtClean="0">
                <a:solidFill>
                  <a:srgbClr val="000000"/>
                </a:solidFill>
                <a:latin typeface="Trebuchet MS" pitchFamily="34" charset="0"/>
              </a:rPr>
              <a:t>Varma</a:t>
            </a:r>
            <a:r>
              <a:rPr lang="en-US" sz="2000" dirty="0" smtClean="0">
                <a:solidFill>
                  <a:srgbClr val="000000"/>
                </a:solidFill>
                <a:latin typeface="Trebuchet MS" pitchFamily="34" charset="0"/>
              </a:rPr>
              <a:t> &amp; </a:t>
            </a:r>
            <a:r>
              <a:rPr lang="en-US" sz="2000" dirty="0" err="1" smtClean="0">
                <a:solidFill>
                  <a:srgbClr val="000000"/>
                </a:solidFill>
                <a:latin typeface="Trebuchet MS" pitchFamily="34" charset="0"/>
              </a:rPr>
              <a:t>Zisserman</a:t>
            </a:r>
            <a:r>
              <a:rPr lang="en-US" sz="2000" dirty="0" smtClean="0">
                <a:solidFill>
                  <a:srgbClr val="000000"/>
                </a:solidFill>
                <a:latin typeface="Trebuchet MS" pitchFamily="34" charset="0"/>
              </a:rPr>
              <a:t>, 2002</a:t>
            </a:r>
          </a:p>
        </p:txBody>
      </p:sp>
      <p:sp>
        <p:nvSpPr>
          <p:cNvPr id="10" name="TextBox 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89442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1203" name="Content Placeholder 3" descr="bui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1204" name="Picture 4" descr="buildi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9158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1143000"/>
          </a:xfrm>
        </p:spPr>
        <p:txBody>
          <a:bodyPr/>
          <a:lstStyle/>
          <a:p>
            <a:pPr eaLnBrk="1" hangingPunct="1"/>
            <a:r>
              <a:rPr lang="en-US" sz="3800" smtClean="0"/>
              <a:t>Recall: Texture representation example</a:t>
            </a:r>
          </a:p>
        </p:txBody>
      </p:sp>
      <p:sp>
        <p:nvSpPr>
          <p:cNvPr id="76803" name="TextBox 29"/>
          <p:cNvSpPr txBox="1">
            <a:spLocks noChangeArrowheads="1"/>
          </p:cNvSpPr>
          <p:nvPr/>
        </p:nvSpPr>
        <p:spPr bwMode="auto">
          <a:xfrm>
            <a:off x="6096000" y="5334000"/>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b="1" smtClean="0">
                <a:solidFill>
                  <a:srgbClr val="000000"/>
                </a:solidFill>
              </a:rPr>
              <a:t>statistics to summarize patterns in small windows </a:t>
            </a:r>
          </a:p>
        </p:txBody>
      </p:sp>
      <p:graphicFrame>
        <p:nvGraphicFramePr>
          <p:cNvPr id="32" name="Table 31"/>
          <p:cNvGraphicFramePr>
            <a:graphicFrameLocks noGrp="1"/>
          </p:cNvGraphicFramePr>
          <p:nvPr/>
        </p:nvGraphicFramePr>
        <p:xfrm>
          <a:off x="5849938" y="1931988"/>
          <a:ext cx="3030537" cy="2929076"/>
        </p:xfrm>
        <a:graphic>
          <a:graphicData uri="http://schemas.openxmlformats.org/drawingml/2006/table">
            <a:tbl>
              <a:tblPr firstRow="1" bandRow="1">
                <a:tableStyleId>{5C22544A-7EE6-4342-B048-85BDC9FD1C3A}</a:tableStyleId>
              </a:tblPr>
              <a:tblGrid>
                <a:gridCol w="1010179"/>
                <a:gridCol w="1010179"/>
                <a:gridCol w="1010179"/>
              </a:tblGrid>
              <a:tr h="914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tx1"/>
                        </a:solidFill>
                      </a:endParaRP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dx</a:t>
                      </a:r>
                      <a:r>
                        <a:rPr lang="en-US" sz="1800" b="1" u="sng" baseline="0" dirty="0" smtClean="0">
                          <a:solidFill>
                            <a:schemeClr val="tx1"/>
                          </a:solidFill>
                        </a:rPr>
                        <a:t> value </a:t>
                      </a: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dy</a:t>
                      </a:r>
                      <a:r>
                        <a:rPr lang="en-US" sz="1800" b="1" u="sng" baseline="0" dirty="0" smtClean="0">
                          <a:solidFill>
                            <a:schemeClr val="tx1"/>
                          </a:solidFill>
                        </a:rPr>
                        <a:t> value </a:t>
                      </a:r>
                    </a:p>
                  </a:txBody>
                  <a:tcPr marL="91439" marR="91439" marT="45712" marB="45712"/>
                </a:tc>
              </a:tr>
              <a:tr h="503673">
                <a:tc>
                  <a:txBody>
                    <a:bodyPr/>
                    <a:lstStyle/>
                    <a:p>
                      <a:r>
                        <a:rPr lang="en-US" sz="1800" dirty="0" smtClean="0"/>
                        <a:t>Win.</a:t>
                      </a:r>
                      <a:r>
                        <a:rPr lang="en-US" sz="1800" baseline="0" dirty="0" smtClean="0"/>
                        <a:t> </a:t>
                      </a:r>
                      <a:r>
                        <a:rPr lang="en-US" sz="1800" dirty="0" smtClean="0"/>
                        <a:t>#1</a:t>
                      </a:r>
                      <a:endParaRPr lang="en-US" sz="1800" dirty="0"/>
                    </a:p>
                  </a:txBody>
                  <a:tcPr marL="91439" marR="91439" marT="45712" marB="45712"/>
                </a:tc>
                <a:tc>
                  <a:txBody>
                    <a:bodyPr/>
                    <a:lstStyle/>
                    <a:p>
                      <a:r>
                        <a:rPr lang="en-US" sz="1800" dirty="0" smtClean="0"/>
                        <a:t>     4</a:t>
                      </a:r>
                      <a:endParaRPr lang="en-US" sz="1800" dirty="0"/>
                    </a:p>
                  </a:txBody>
                  <a:tcPr marL="91439" marR="91439" marT="45712" marB="45712"/>
                </a:tc>
                <a:tc>
                  <a:txBody>
                    <a:bodyPr/>
                    <a:lstStyle/>
                    <a:p>
                      <a:r>
                        <a:rPr lang="en-US" sz="1800" baseline="0" dirty="0" smtClean="0"/>
                        <a:t>    10</a:t>
                      </a:r>
                      <a:endParaRPr lang="en-US" sz="1800" dirty="0"/>
                    </a:p>
                  </a:txBody>
                  <a:tcPr marL="91439" marR="91439" marT="45712" marB="45712"/>
                </a:tc>
              </a:tr>
              <a:tr h="503673">
                <a:tc>
                  <a:txBody>
                    <a:bodyPr/>
                    <a:lstStyle/>
                    <a:p>
                      <a:r>
                        <a:rPr lang="en-US" sz="1800" dirty="0" smtClean="0"/>
                        <a:t>Win.#2</a:t>
                      </a:r>
                      <a:endParaRPr lang="en-US" sz="1800" dirty="0"/>
                    </a:p>
                  </a:txBody>
                  <a:tcPr marL="91439" marR="91439" marT="45712" marB="45712"/>
                </a:tc>
                <a:tc>
                  <a:txBody>
                    <a:bodyPr/>
                    <a:lstStyle/>
                    <a:p>
                      <a:r>
                        <a:rPr lang="en-US" sz="1800" dirty="0" smtClean="0"/>
                        <a:t>    18</a:t>
                      </a:r>
                      <a:endParaRPr lang="en-US" sz="1800" dirty="0"/>
                    </a:p>
                  </a:txBody>
                  <a:tcPr marL="91439" marR="91439" marT="45712" marB="45712"/>
                </a:tc>
                <a:tc>
                  <a:txBody>
                    <a:bodyPr/>
                    <a:lstStyle/>
                    <a:p>
                      <a:r>
                        <a:rPr lang="en-US" sz="1800" dirty="0" smtClean="0"/>
                        <a:t>     7</a:t>
                      </a:r>
                      <a:endParaRPr lang="en-US" sz="1800" dirty="0"/>
                    </a:p>
                  </a:txBody>
                  <a:tcPr marL="91439" marR="91439" marT="45712" marB="45712"/>
                </a:tc>
              </a:tr>
              <a:tr h="503673">
                <a:tc>
                  <a:txBody>
                    <a:bodyPr/>
                    <a:lstStyle/>
                    <a:p>
                      <a:r>
                        <a:rPr lang="en-US" sz="1800" dirty="0" smtClean="0"/>
                        <a:t>Win.#9</a:t>
                      </a:r>
                      <a:endParaRPr lang="en-US" sz="1800" dirty="0"/>
                    </a:p>
                  </a:txBody>
                  <a:tcPr marL="91439" marR="91439" marT="45712" marB="45712"/>
                </a:tc>
                <a:tc>
                  <a:txBody>
                    <a:bodyPr/>
                    <a:lstStyle/>
                    <a:p>
                      <a:r>
                        <a:rPr lang="en-US" sz="1800" dirty="0" smtClean="0"/>
                        <a:t>    20         </a:t>
                      </a:r>
                      <a:endParaRPr lang="en-US" sz="1800" dirty="0"/>
                    </a:p>
                  </a:txBody>
                  <a:tcPr marL="91439" marR="91439" marT="45712" marB="45712"/>
                </a:tc>
                <a:tc>
                  <a:txBody>
                    <a:bodyPr/>
                    <a:lstStyle/>
                    <a:p>
                      <a:r>
                        <a:rPr lang="en-US" sz="1800" dirty="0" smtClean="0"/>
                        <a:t>    20</a:t>
                      </a:r>
                      <a:endParaRPr lang="en-US" sz="1800" dirty="0"/>
                    </a:p>
                  </a:txBody>
                  <a:tcPr marL="91439" marR="91439" marT="45712" marB="45712"/>
                </a:tc>
              </a:tr>
              <a:tr h="503673">
                <a:tc>
                  <a:txBody>
                    <a:bodyPr/>
                    <a:lstStyle/>
                    <a:p>
                      <a:endParaRPr lang="en-US" sz="1800" dirty="0"/>
                    </a:p>
                  </a:txBody>
                  <a:tcPr marL="91439" marR="91439" marT="45712" marB="45712"/>
                </a:tc>
                <a:tc>
                  <a:txBody>
                    <a:bodyPr/>
                    <a:lstStyle/>
                    <a:p>
                      <a:endParaRPr lang="en-US" sz="1800"/>
                    </a:p>
                  </a:txBody>
                  <a:tcPr marL="91439" marR="91439" marT="45712" marB="45712"/>
                </a:tc>
                <a:tc>
                  <a:txBody>
                    <a:bodyPr/>
                    <a:lstStyle/>
                    <a:p>
                      <a:endParaRPr lang="en-US" sz="1800" dirty="0"/>
                    </a:p>
                  </a:txBody>
                  <a:tcPr marL="91439" marR="91439" marT="45712" marB="45712"/>
                </a:tc>
              </a:tr>
            </a:tbl>
          </a:graphicData>
        </a:graphic>
      </p:graphicFrame>
      <p:sp>
        <p:nvSpPr>
          <p:cNvPr id="76830" name="TextBox 33"/>
          <p:cNvSpPr txBox="1">
            <a:spLocks noChangeArrowheads="1"/>
          </p:cNvSpPr>
          <p:nvPr/>
        </p:nvSpPr>
        <p:spPr bwMode="auto">
          <a:xfrm rot="5400000">
            <a:off x="6686551" y="539750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000" b="1" smtClean="0">
                <a:solidFill>
                  <a:srgbClr val="000000"/>
                </a:solidFill>
              </a:rPr>
              <a:t>…</a:t>
            </a:r>
          </a:p>
        </p:txBody>
      </p:sp>
      <p:sp>
        <p:nvSpPr>
          <p:cNvPr id="76831" name="Rectangle 34"/>
          <p:cNvSpPr>
            <a:spLocks noChangeArrowheads="1"/>
          </p:cNvSpPr>
          <p:nvPr/>
        </p:nvSpPr>
        <p:spPr bwMode="auto">
          <a:xfrm>
            <a:off x="5813425" y="1895475"/>
            <a:ext cx="3067050" cy="2994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32" name="Straight Connector 36"/>
          <p:cNvCxnSpPr>
            <a:cxnSpLocks noChangeShapeType="1"/>
          </p:cNvCxnSpPr>
          <p:nvPr/>
        </p:nvCxnSpPr>
        <p:spPr bwMode="auto">
          <a:xfrm rot="5400000">
            <a:off x="5302250" y="3429000"/>
            <a:ext cx="306863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6833" name="Straight Connector 37"/>
          <p:cNvCxnSpPr>
            <a:cxnSpLocks noChangeShapeType="1"/>
          </p:cNvCxnSpPr>
          <p:nvPr/>
        </p:nvCxnSpPr>
        <p:spPr bwMode="auto">
          <a:xfrm rot="5400000">
            <a:off x="6360319" y="3428206"/>
            <a:ext cx="30670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34" name="TextBox 22"/>
          <p:cNvSpPr txBox="1">
            <a:spLocks noChangeArrowheads="1"/>
          </p:cNvSpPr>
          <p:nvPr/>
        </p:nvSpPr>
        <p:spPr bwMode="auto">
          <a:xfrm rot="5400000">
            <a:off x="4918869" y="4936332"/>
            <a:ext cx="300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600" b="1" smtClean="0">
                <a:solidFill>
                  <a:srgbClr val="000000"/>
                </a:solidFill>
              </a:rPr>
              <a:t>…</a:t>
            </a:r>
          </a:p>
        </p:txBody>
      </p:sp>
      <p:cxnSp>
        <p:nvCxnSpPr>
          <p:cNvPr id="76835" name="Straight Arrow Connector 30"/>
          <p:cNvCxnSpPr>
            <a:cxnSpLocks noChangeShapeType="1"/>
          </p:cNvCxnSpPr>
          <p:nvPr/>
        </p:nvCxnSpPr>
        <p:spPr bwMode="auto">
          <a:xfrm>
            <a:off x="1468438" y="4629150"/>
            <a:ext cx="3103562"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36" name="Straight Arrow Connector 35"/>
          <p:cNvCxnSpPr>
            <a:cxnSpLocks noChangeShapeType="1"/>
          </p:cNvCxnSpPr>
          <p:nvPr/>
        </p:nvCxnSpPr>
        <p:spPr bwMode="auto">
          <a:xfrm rot="5400000" flipH="1" flipV="1">
            <a:off x="118269" y="3313907"/>
            <a:ext cx="2701925"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37" name="TextBox 38"/>
          <p:cNvSpPr txBox="1">
            <a:spLocks noChangeArrowheads="1"/>
          </p:cNvSpPr>
          <p:nvPr/>
        </p:nvSpPr>
        <p:spPr bwMode="auto">
          <a:xfrm>
            <a:off x="1395413" y="4848225"/>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1 (mean d/dx value)</a:t>
            </a:r>
          </a:p>
        </p:txBody>
      </p:sp>
      <p:sp>
        <p:nvSpPr>
          <p:cNvPr id="76838" name="TextBox 39"/>
          <p:cNvSpPr txBox="1">
            <a:spLocks noChangeArrowheads="1"/>
          </p:cNvSpPr>
          <p:nvPr/>
        </p:nvSpPr>
        <p:spPr bwMode="auto">
          <a:xfrm rot="-5400000">
            <a:off x="-1322387" y="263683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2 (mean d/dy value)</a:t>
            </a:r>
          </a:p>
        </p:txBody>
      </p:sp>
      <p:grpSp>
        <p:nvGrpSpPr>
          <p:cNvPr id="76839" name="Group 43"/>
          <p:cNvGrpSpPr>
            <a:grpSpLocks/>
          </p:cNvGrpSpPr>
          <p:nvPr/>
        </p:nvGrpSpPr>
        <p:grpSpPr bwMode="auto">
          <a:xfrm>
            <a:off x="1760538" y="1968500"/>
            <a:ext cx="2373312" cy="1935163"/>
            <a:chOff x="1760499" y="1968480"/>
            <a:chExt cx="2373345" cy="1935189"/>
          </a:xfrm>
        </p:grpSpPr>
        <p:sp>
          <p:nvSpPr>
            <p:cNvPr id="76884" name="Oval 40"/>
            <p:cNvSpPr>
              <a:spLocks noChangeArrowheads="1"/>
            </p:cNvSpPr>
            <p:nvPr/>
          </p:nvSpPr>
          <p:spPr bwMode="auto">
            <a:xfrm>
              <a:off x="1760499" y="3136896"/>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5" name="Oval 41"/>
            <p:cNvSpPr>
              <a:spLocks noChangeArrowheads="1"/>
            </p:cNvSpPr>
            <p:nvPr/>
          </p:nvSpPr>
          <p:spPr bwMode="auto">
            <a:xfrm>
              <a:off x="3476610" y="3648078"/>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6" name="Oval 42"/>
            <p:cNvSpPr>
              <a:spLocks noChangeArrowheads="1"/>
            </p:cNvSpPr>
            <p:nvPr/>
          </p:nvSpPr>
          <p:spPr bwMode="auto">
            <a:xfrm>
              <a:off x="3914766" y="1968480"/>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
        <p:nvSpPr>
          <p:cNvPr id="76840" name="Oval 44"/>
          <p:cNvSpPr>
            <a:spLocks noChangeArrowheads="1"/>
          </p:cNvSpPr>
          <p:nvPr/>
        </p:nvSpPr>
        <p:spPr bwMode="auto">
          <a:xfrm>
            <a:off x="3622675" y="19319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1" name="Oval 45"/>
          <p:cNvSpPr>
            <a:spLocks noChangeArrowheads="1"/>
          </p:cNvSpPr>
          <p:nvPr/>
        </p:nvSpPr>
        <p:spPr bwMode="auto">
          <a:xfrm>
            <a:off x="3732213"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2" name="Oval 46"/>
          <p:cNvSpPr>
            <a:spLocks noChangeArrowheads="1"/>
          </p:cNvSpPr>
          <p:nvPr/>
        </p:nvSpPr>
        <p:spPr bwMode="auto">
          <a:xfrm>
            <a:off x="3659188"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3" name="Oval 47"/>
          <p:cNvSpPr>
            <a:spLocks noChangeArrowheads="1"/>
          </p:cNvSpPr>
          <p:nvPr/>
        </p:nvSpPr>
        <p:spPr bwMode="auto">
          <a:xfrm>
            <a:off x="1797050" y="22240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4" name="Oval 48"/>
          <p:cNvSpPr>
            <a:spLocks noChangeArrowheads="1"/>
          </p:cNvSpPr>
          <p:nvPr/>
        </p:nvSpPr>
        <p:spPr bwMode="auto">
          <a:xfrm>
            <a:off x="2089150" y="25527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5" name="Oval 49"/>
          <p:cNvSpPr>
            <a:spLocks noChangeArrowheads="1"/>
          </p:cNvSpPr>
          <p:nvPr/>
        </p:nvSpPr>
        <p:spPr bwMode="auto">
          <a:xfrm>
            <a:off x="3878263"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6" name="Oval 50"/>
          <p:cNvSpPr>
            <a:spLocks noChangeArrowheads="1"/>
          </p:cNvSpPr>
          <p:nvPr/>
        </p:nvSpPr>
        <p:spPr bwMode="auto">
          <a:xfrm>
            <a:off x="1724025"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7" name="Oval 51"/>
          <p:cNvSpPr>
            <a:spLocks noChangeArrowheads="1"/>
          </p:cNvSpPr>
          <p:nvPr/>
        </p:nvSpPr>
        <p:spPr bwMode="auto">
          <a:xfrm>
            <a:off x="2016125" y="42687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8" name="Oval 52"/>
          <p:cNvSpPr>
            <a:spLocks noChangeArrowheads="1"/>
          </p:cNvSpPr>
          <p:nvPr/>
        </p:nvSpPr>
        <p:spPr bwMode="auto">
          <a:xfrm>
            <a:off x="2089150"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9" name="Oval 53"/>
          <p:cNvSpPr>
            <a:spLocks noChangeArrowheads="1"/>
          </p:cNvSpPr>
          <p:nvPr/>
        </p:nvSpPr>
        <p:spPr bwMode="auto">
          <a:xfrm>
            <a:off x="2198688" y="41592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0" name="Oval 54"/>
          <p:cNvSpPr>
            <a:spLocks noChangeArrowheads="1"/>
          </p:cNvSpPr>
          <p:nvPr/>
        </p:nvSpPr>
        <p:spPr bwMode="auto">
          <a:xfrm>
            <a:off x="1651000" y="43116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1" name="Oval 55"/>
          <p:cNvSpPr>
            <a:spLocks noChangeArrowheads="1"/>
          </p:cNvSpPr>
          <p:nvPr/>
        </p:nvSpPr>
        <p:spPr bwMode="auto">
          <a:xfrm>
            <a:off x="1870075"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2" name="Oval 56"/>
          <p:cNvSpPr>
            <a:spLocks noChangeArrowheads="1"/>
          </p:cNvSpPr>
          <p:nvPr/>
        </p:nvSpPr>
        <p:spPr bwMode="auto">
          <a:xfrm>
            <a:off x="1943100"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3" name="Oval 57"/>
          <p:cNvSpPr>
            <a:spLocks noChangeArrowheads="1"/>
          </p:cNvSpPr>
          <p:nvPr/>
        </p:nvSpPr>
        <p:spPr bwMode="auto">
          <a:xfrm>
            <a:off x="2271713"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4" name="Oval 58"/>
          <p:cNvSpPr>
            <a:spLocks noChangeArrowheads="1"/>
          </p:cNvSpPr>
          <p:nvPr/>
        </p:nvSpPr>
        <p:spPr bwMode="auto">
          <a:xfrm>
            <a:off x="1687513" y="383063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5" name="Oval 59"/>
          <p:cNvSpPr>
            <a:spLocks noChangeArrowheads="1"/>
          </p:cNvSpPr>
          <p:nvPr/>
        </p:nvSpPr>
        <p:spPr bwMode="auto">
          <a:xfrm>
            <a:off x="2052638"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6" name="Oval 60"/>
          <p:cNvSpPr>
            <a:spLocks noChangeArrowheads="1"/>
          </p:cNvSpPr>
          <p:nvPr/>
        </p:nvSpPr>
        <p:spPr bwMode="auto">
          <a:xfrm>
            <a:off x="1760538" y="20050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7" name="Oval 61"/>
          <p:cNvSpPr>
            <a:spLocks noChangeArrowheads="1"/>
          </p:cNvSpPr>
          <p:nvPr/>
        </p:nvSpPr>
        <p:spPr bwMode="auto">
          <a:xfrm>
            <a:off x="3811588" y="40925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8" name="Oval 62"/>
          <p:cNvSpPr>
            <a:spLocks noChangeArrowheads="1"/>
          </p:cNvSpPr>
          <p:nvPr/>
        </p:nvSpPr>
        <p:spPr bwMode="auto">
          <a:xfrm>
            <a:off x="1833563" y="244316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9" name="Oval 63"/>
          <p:cNvSpPr>
            <a:spLocks noChangeArrowheads="1"/>
          </p:cNvSpPr>
          <p:nvPr/>
        </p:nvSpPr>
        <p:spPr bwMode="auto">
          <a:xfrm>
            <a:off x="2241550"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0" name="Oval 64"/>
          <p:cNvSpPr>
            <a:spLocks noChangeArrowheads="1"/>
          </p:cNvSpPr>
          <p:nvPr/>
        </p:nvSpPr>
        <p:spPr bwMode="auto">
          <a:xfrm>
            <a:off x="2351088" y="42322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1" name="Oval 65"/>
          <p:cNvSpPr>
            <a:spLocks noChangeArrowheads="1"/>
          </p:cNvSpPr>
          <p:nvPr/>
        </p:nvSpPr>
        <p:spPr bwMode="auto">
          <a:xfrm>
            <a:off x="2424113"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2" name="Oval 66"/>
          <p:cNvSpPr>
            <a:spLocks noChangeArrowheads="1"/>
          </p:cNvSpPr>
          <p:nvPr/>
        </p:nvSpPr>
        <p:spPr bwMode="auto">
          <a:xfrm>
            <a:off x="2016125" y="35750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3" name="Oval 67"/>
          <p:cNvSpPr>
            <a:spLocks noChangeArrowheads="1"/>
          </p:cNvSpPr>
          <p:nvPr/>
        </p:nvSpPr>
        <p:spPr bwMode="auto">
          <a:xfrm>
            <a:off x="2125663" y="37941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4" name="Oval 68"/>
          <p:cNvSpPr>
            <a:spLocks noChangeArrowheads="1"/>
          </p:cNvSpPr>
          <p:nvPr/>
        </p:nvSpPr>
        <p:spPr bwMode="auto">
          <a:xfrm>
            <a:off x="2198688"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5" name="Oval 69"/>
          <p:cNvSpPr>
            <a:spLocks noChangeArrowheads="1"/>
          </p:cNvSpPr>
          <p:nvPr/>
        </p:nvSpPr>
        <p:spPr bwMode="auto">
          <a:xfrm>
            <a:off x="2168525"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6" name="Oval 70"/>
          <p:cNvSpPr>
            <a:spLocks noChangeArrowheads="1"/>
          </p:cNvSpPr>
          <p:nvPr/>
        </p:nvSpPr>
        <p:spPr bwMode="auto">
          <a:xfrm>
            <a:off x="2278063" y="38671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7" name="Oval 71"/>
          <p:cNvSpPr>
            <a:spLocks noChangeArrowheads="1"/>
          </p:cNvSpPr>
          <p:nvPr/>
        </p:nvSpPr>
        <p:spPr bwMode="auto">
          <a:xfrm>
            <a:off x="2351088" y="37211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8" name="TextBox 72"/>
          <p:cNvSpPr txBox="1">
            <a:spLocks noChangeArrowheads="1"/>
          </p:cNvSpPr>
          <p:nvPr/>
        </p:nvSpPr>
        <p:spPr bwMode="auto">
          <a:xfrm>
            <a:off x="1395413" y="5645150"/>
            <a:ext cx="189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small gradient in both directions</a:t>
            </a:r>
          </a:p>
        </p:txBody>
      </p:sp>
      <p:sp>
        <p:nvSpPr>
          <p:cNvPr id="76869" name="Oval 73"/>
          <p:cNvSpPr>
            <a:spLocks noChangeArrowheads="1"/>
          </p:cNvSpPr>
          <p:nvPr/>
        </p:nvSpPr>
        <p:spPr bwMode="auto">
          <a:xfrm>
            <a:off x="1358900" y="3392488"/>
            <a:ext cx="1716088" cy="1387475"/>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0" name="Straight Arrow Connector 75"/>
          <p:cNvCxnSpPr>
            <a:cxnSpLocks noChangeShapeType="1"/>
            <a:endCxn id="76869" idx="4"/>
          </p:cNvCxnSpPr>
          <p:nvPr/>
        </p:nvCxnSpPr>
        <p:spPr bwMode="auto">
          <a:xfrm rot="16200000" flipV="1">
            <a:off x="1769269" y="5226844"/>
            <a:ext cx="912812" cy="19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6871" name="Group 86"/>
          <p:cNvGrpSpPr>
            <a:grpSpLocks/>
          </p:cNvGrpSpPr>
          <p:nvPr/>
        </p:nvGrpSpPr>
        <p:grpSpPr bwMode="auto">
          <a:xfrm>
            <a:off x="3074988" y="3392488"/>
            <a:ext cx="2300287" cy="3187700"/>
            <a:chOff x="3074967" y="3392487"/>
            <a:chExt cx="2300319" cy="3187136"/>
          </a:xfrm>
        </p:grpSpPr>
        <p:sp>
          <p:nvSpPr>
            <p:cNvPr id="76881" name="Oval 78"/>
            <p:cNvSpPr>
              <a:spLocks noChangeArrowheads="1"/>
            </p:cNvSpPr>
            <p:nvPr/>
          </p:nvSpPr>
          <p:spPr bwMode="auto">
            <a:xfrm>
              <a:off x="3074967" y="3392487"/>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882" name="TextBox 79"/>
            <p:cNvSpPr txBox="1">
              <a:spLocks noChangeArrowheads="1"/>
            </p:cNvSpPr>
            <p:nvPr/>
          </p:nvSpPr>
          <p:spPr bwMode="auto">
            <a:xfrm>
              <a:off x="3476610" y="5656293"/>
              <a:ext cx="1898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vertical edges</a:t>
              </a:r>
            </a:p>
          </p:txBody>
        </p:sp>
        <p:cxnSp>
          <p:nvCxnSpPr>
            <p:cNvPr id="76883" name="Straight Arrow Connector 80"/>
            <p:cNvCxnSpPr>
              <a:cxnSpLocks noChangeShapeType="1"/>
            </p:cNvCxnSpPr>
            <p:nvPr/>
          </p:nvCxnSpPr>
          <p:spPr bwMode="auto">
            <a:xfrm rot="16200000" flipV="1">
              <a:off x="3668303" y="5263779"/>
              <a:ext cx="912825" cy="18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872" name="Group 90"/>
          <p:cNvGrpSpPr>
            <a:grpSpLocks/>
          </p:cNvGrpSpPr>
          <p:nvPr/>
        </p:nvGrpSpPr>
        <p:grpSpPr bwMode="auto">
          <a:xfrm>
            <a:off x="0" y="909638"/>
            <a:ext cx="3148013" cy="2190750"/>
            <a:chOff x="0" y="909603"/>
            <a:chExt cx="3147993" cy="2190780"/>
          </a:xfrm>
        </p:grpSpPr>
        <p:sp>
          <p:nvSpPr>
            <p:cNvPr id="76877" name="Oval 82"/>
            <p:cNvSpPr>
              <a:spLocks noChangeArrowheads="1"/>
            </p:cNvSpPr>
            <p:nvPr/>
          </p:nvSpPr>
          <p:spPr bwMode="auto">
            <a:xfrm>
              <a:off x="1431882" y="1712889"/>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grpSp>
          <p:nvGrpSpPr>
            <p:cNvPr id="76878" name="Group 85"/>
            <p:cNvGrpSpPr>
              <a:grpSpLocks/>
            </p:cNvGrpSpPr>
            <p:nvPr/>
          </p:nvGrpSpPr>
          <p:grpSpPr bwMode="auto">
            <a:xfrm>
              <a:off x="0" y="909603"/>
              <a:ext cx="2162142" cy="1006480"/>
              <a:chOff x="0" y="909603"/>
              <a:chExt cx="2162142" cy="1006480"/>
            </a:xfrm>
          </p:grpSpPr>
          <p:sp>
            <p:nvSpPr>
              <p:cNvPr id="76879" name="TextBox 81"/>
              <p:cNvSpPr txBox="1">
                <a:spLocks noChangeArrowheads="1"/>
              </p:cNvSpPr>
              <p:nvPr/>
            </p:nvSpPr>
            <p:spPr bwMode="auto">
              <a:xfrm>
                <a:off x="0" y="909603"/>
                <a:ext cx="2162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horizontal edges</a:t>
                </a:r>
              </a:p>
            </p:txBody>
          </p:sp>
          <p:cxnSp>
            <p:nvCxnSpPr>
              <p:cNvPr id="76880" name="Straight Arrow Connector 84"/>
              <p:cNvCxnSpPr>
                <a:cxnSpLocks noChangeShapeType="1"/>
                <a:endCxn id="76877" idx="1"/>
              </p:cNvCxnSpPr>
              <p:nvPr/>
            </p:nvCxnSpPr>
            <p:spPr bwMode="auto">
              <a:xfrm>
                <a:off x="1212804" y="1530324"/>
                <a:ext cx="470397" cy="3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76873" name="Group 89"/>
          <p:cNvGrpSpPr>
            <a:grpSpLocks/>
          </p:cNvGrpSpPr>
          <p:nvPr/>
        </p:nvGrpSpPr>
        <p:grpSpPr bwMode="auto">
          <a:xfrm>
            <a:off x="3001963" y="1201738"/>
            <a:ext cx="2884487" cy="1862137"/>
            <a:chOff x="3001941" y="1201707"/>
            <a:chExt cx="2884527" cy="1862163"/>
          </a:xfrm>
        </p:grpSpPr>
        <p:sp>
          <p:nvSpPr>
            <p:cNvPr id="76874" name="TextBox 76"/>
            <p:cNvSpPr txBox="1">
              <a:spLocks noChangeArrowheads="1"/>
            </p:cNvSpPr>
            <p:nvPr/>
          </p:nvSpPr>
          <p:spPr bwMode="auto">
            <a:xfrm>
              <a:off x="3987792" y="1201707"/>
              <a:ext cx="189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Both</a:t>
              </a:r>
            </a:p>
          </p:txBody>
        </p:sp>
        <p:sp>
          <p:nvSpPr>
            <p:cNvPr id="76875" name="Oval 77"/>
            <p:cNvSpPr>
              <a:spLocks noChangeArrowheads="1"/>
            </p:cNvSpPr>
            <p:nvPr/>
          </p:nvSpPr>
          <p:spPr bwMode="auto">
            <a:xfrm>
              <a:off x="3001941" y="1676376"/>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6" name="Straight Arrow Connector 88"/>
            <p:cNvCxnSpPr>
              <a:cxnSpLocks noChangeShapeType="1"/>
            </p:cNvCxnSpPr>
            <p:nvPr/>
          </p:nvCxnSpPr>
          <p:spPr bwMode="auto">
            <a:xfrm rot="5400000">
              <a:off x="4243384" y="1603350"/>
              <a:ext cx="182565" cy="1095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2" name="TextBox 6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0463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42875"/>
            <a:ext cx="8229600" cy="1143000"/>
          </a:xfrm>
        </p:spPr>
        <p:txBody>
          <a:bodyPr/>
          <a:lstStyle/>
          <a:p>
            <a:r>
              <a:rPr lang="en-US" smtClean="0"/>
              <a:t>Visual vocabulary formation</a:t>
            </a:r>
          </a:p>
        </p:txBody>
      </p:sp>
      <p:sp>
        <p:nvSpPr>
          <p:cNvPr id="3" name="Content Placeholder 2"/>
          <p:cNvSpPr>
            <a:spLocks noGrp="1"/>
          </p:cNvSpPr>
          <p:nvPr>
            <p:ph idx="1"/>
          </p:nvPr>
        </p:nvSpPr>
        <p:spPr/>
        <p:txBody>
          <a:bodyPr/>
          <a:lstStyle/>
          <a:p>
            <a:pPr eaLnBrk="1" hangingPunct="1">
              <a:buFontTx/>
              <a:buNone/>
            </a:pPr>
            <a:r>
              <a:rPr lang="en-US" sz="2400" smtClean="0"/>
              <a:t>Issues:</a:t>
            </a:r>
          </a:p>
          <a:p>
            <a:pPr eaLnBrk="1" hangingPunct="1"/>
            <a:r>
              <a:rPr lang="en-US" sz="2400" smtClean="0"/>
              <a:t>Sampling strategy: where to extract features?</a:t>
            </a:r>
          </a:p>
          <a:p>
            <a:pPr eaLnBrk="1" hangingPunct="1"/>
            <a:r>
              <a:rPr lang="en-US" sz="2400" smtClean="0"/>
              <a:t>Clustering / quantization algorithm</a:t>
            </a:r>
          </a:p>
          <a:p>
            <a:pPr eaLnBrk="1" hangingPunct="1"/>
            <a:r>
              <a:rPr lang="en-US" sz="2400" smtClean="0"/>
              <a:t>Unsupervised vs. supervised</a:t>
            </a:r>
          </a:p>
          <a:p>
            <a:pPr eaLnBrk="1" hangingPunct="1"/>
            <a:r>
              <a:rPr lang="en-US" sz="2400" smtClean="0"/>
              <a:t>What corpus provides features (universal vocabulary?)</a:t>
            </a:r>
          </a:p>
          <a:p>
            <a:pPr eaLnBrk="1" hangingPunct="1"/>
            <a:r>
              <a:rPr lang="en-US" sz="2400" smtClean="0"/>
              <a:t>Vocabulary size, number of words</a:t>
            </a:r>
          </a:p>
          <a:p>
            <a:pPr eaLnBrk="1" hangingPunct="1"/>
            <a:endParaRPr lang="en-US" sz="2400" smtClean="0"/>
          </a:p>
          <a:p>
            <a:endParaRPr lang="en-US" sz="24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80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46088" y="0"/>
            <a:ext cx="8229600" cy="1143000"/>
          </a:xfrm>
        </p:spPr>
        <p:txBody>
          <a:bodyPr/>
          <a:lstStyle/>
          <a:p>
            <a:r>
              <a:rPr lang="en-US" smtClean="0"/>
              <a:t>Inverted file index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4"/>
          <p:cNvSpPr>
            <a:spLocks noGrp="1"/>
          </p:cNvSpPr>
          <p:nvPr>
            <p:ph idx="1"/>
          </p:nvPr>
        </p:nvSpPr>
        <p:spPr>
          <a:xfrm>
            <a:off x="730250" y="5767388"/>
            <a:ext cx="7712075" cy="4525962"/>
          </a:xfrm>
        </p:spPr>
        <p:txBody>
          <a:bodyPr/>
          <a:lstStyle/>
          <a:p>
            <a:r>
              <a:rPr lang="en-US" sz="2400" smtClean="0"/>
              <a:t>Database images are loaded into the index mapping words to image numbers</a:t>
            </a:r>
          </a:p>
        </p:txBody>
      </p:sp>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03289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rPr>
              <a:t>Inverted file index</a:t>
            </a:r>
          </a:p>
        </p:txBody>
      </p:sp>
      <p:sp>
        <p:nvSpPr>
          <p:cNvPr id="10" name="TextBox 9"/>
          <p:cNvSpPr txBox="1">
            <a:spLocks noChangeArrowheads="1"/>
          </p:cNvSpPr>
          <p:nvPr/>
        </p:nvSpPr>
        <p:spPr bwMode="auto">
          <a:xfrm>
            <a:off x="435202" y="1143000"/>
            <a:ext cx="4579937" cy="830997"/>
          </a:xfrm>
          <a:prstGeom prst="rect">
            <a:avLst/>
          </a:prstGeom>
          <a:noFill/>
          <a:ln w="9525">
            <a:noFill/>
            <a:miter lim="800000"/>
            <a:headEnd/>
            <a:tailEnd/>
          </a:ln>
        </p:spPr>
        <p:txBody>
          <a:bodyPr wrap="square">
            <a:spAutoFit/>
          </a:bodyPr>
          <a:lstStyle/>
          <a:p>
            <a:pPr>
              <a:defRPr/>
            </a:pPr>
            <a:r>
              <a:rPr lang="en-US" sz="2400" i="1" kern="0" dirty="0">
                <a:solidFill>
                  <a:srgbClr val="000000"/>
                </a:solidFill>
              </a:rPr>
              <a:t>When will this give us a significant gain in efficiency? </a:t>
            </a:r>
          </a:p>
        </p:txBody>
      </p:sp>
      <p:sp>
        <p:nvSpPr>
          <p:cNvPr id="8" name="TextBox 7"/>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65309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endParaRPr lang="en-US" smtClean="0"/>
          </a:p>
        </p:txBody>
      </p:sp>
      <p:sp>
        <p:nvSpPr>
          <p:cNvPr id="79875" name="Content Placeholder 4"/>
          <p:cNvSpPr>
            <a:spLocks noGrp="1"/>
          </p:cNvSpPr>
          <p:nvPr>
            <p:ph idx="1"/>
          </p:nvPr>
        </p:nvSpPr>
        <p:spPr/>
        <p:txBody>
          <a:bodyPr/>
          <a:lstStyle/>
          <a:p>
            <a:pPr eaLnBrk="1" hangingPunct="1"/>
            <a:r>
              <a:rPr lang="en-US" smtClean="0"/>
              <a:t>If a local image region is a visual word, how can we summarize an image (the document)?</a:t>
            </a:r>
          </a:p>
        </p:txBody>
      </p:sp>
    </p:spTree>
    <p:extLst>
      <p:ext uri="{BB962C8B-B14F-4D97-AF65-F5344CB8AC3E}">
        <p14:creationId xmlns:p14="http://schemas.microsoft.com/office/powerpoint/2010/main" val="107195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8089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0" name="Rectangle 4"/>
          <p:cNvSpPr>
            <a:spLocks noChangeArrowheads="1"/>
          </p:cNvSpPr>
          <p:nvPr/>
        </p:nvSpPr>
        <p:spPr bwMode="auto">
          <a:xfrm>
            <a:off x="304800" y="1143000"/>
            <a:ext cx="3792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8090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000099"/>
                  </a:solidFill>
                </a:rPr>
                <a:t>sensory, brain, </a:t>
              </a:r>
            </a:p>
            <a:p>
              <a:pPr algn="ctr" eaLnBrk="0" fontAlgn="base" hangingPunct="0">
                <a:spcBef>
                  <a:spcPct val="0"/>
                </a:spcBef>
                <a:spcAft>
                  <a:spcPct val="0"/>
                </a:spcAft>
              </a:pPr>
              <a:r>
                <a:rPr lang="en-US" sz="2000" b="1" smtClean="0">
                  <a:solidFill>
                    <a:srgbClr val="000099"/>
                  </a:solidFill>
                </a:rPr>
                <a:t>visual, perception, </a:t>
              </a:r>
            </a:p>
            <a:p>
              <a:pPr algn="ctr" eaLnBrk="0" fontAlgn="base" hangingPunct="0">
                <a:spcBef>
                  <a:spcPct val="0"/>
                </a:spcBef>
                <a:spcAft>
                  <a:spcPct val="0"/>
                </a:spcAft>
              </a:pPr>
              <a:r>
                <a:rPr lang="en-US" sz="2000" b="1" smtClean="0">
                  <a:solidFill>
                    <a:srgbClr val="000099"/>
                  </a:solidFill>
                </a:rPr>
                <a:t>retinal, cerebral cortex,</a:t>
              </a:r>
            </a:p>
            <a:p>
              <a:pPr algn="ctr" eaLnBrk="0" fontAlgn="base" hangingPunct="0">
                <a:spcBef>
                  <a:spcPct val="0"/>
                </a:spcBef>
                <a:spcAft>
                  <a:spcPct val="0"/>
                </a:spcAft>
              </a:pPr>
              <a:r>
                <a:rPr lang="en-US" sz="2000" b="1" smtClean="0">
                  <a:solidFill>
                    <a:srgbClr val="000099"/>
                  </a:solidFill>
                </a:rPr>
                <a:t>eye, cell, optical </a:t>
              </a:r>
            </a:p>
            <a:p>
              <a:pPr algn="ctr" eaLnBrk="0" fontAlgn="base" hangingPunct="0">
                <a:spcBef>
                  <a:spcPct val="0"/>
                </a:spcBef>
                <a:spcAft>
                  <a:spcPct val="0"/>
                </a:spcAft>
              </a:pPr>
              <a:r>
                <a:rPr lang="en-US" sz="2000" b="1" smtClean="0">
                  <a:solidFill>
                    <a:srgbClr val="000099"/>
                  </a:solidFill>
                </a:rPr>
                <a:t>nerve, image</a:t>
              </a:r>
            </a:p>
            <a:p>
              <a:pPr algn="ctr" eaLnBrk="0" fontAlgn="base" hangingPunct="0">
                <a:spcBef>
                  <a:spcPct val="0"/>
                </a:spcBef>
                <a:spcAft>
                  <a:spcPct val="0"/>
                </a:spcAft>
              </a:pPr>
              <a:r>
                <a:rPr lang="en-US" sz="2000" b="1" smtClean="0">
                  <a:solidFill>
                    <a:srgbClr val="000099"/>
                  </a:solidFill>
                </a:rPr>
                <a:t>Hubel, Wiesel</a:t>
              </a:r>
            </a:p>
          </p:txBody>
        </p:sp>
      </p:grpSp>
      <p:grpSp>
        <p:nvGrpSpPr>
          <p:cNvPr id="3" name="Group 8"/>
          <p:cNvGrpSpPr>
            <a:grpSpLocks/>
          </p:cNvGrpSpPr>
          <p:nvPr/>
        </p:nvGrpSpPr>
        <p:grpSpPr bwMode="auto">
          <a:xfrm>
            <a:off x="4724400" y="1143000"/>
            <a:ext cx="4191000" cy="5410200"/>
            <a:chOff x="2976" y="720"/>
            <a:chExt cx="2640" cy="3408"/>
          </a:xfrm>
        </p:grpSpPr>
        <p:sp>
          <p:nvSpPr>
            <p:cNvPr id="8090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5" name="Rectangle 10"/>
            <p:cNvSpPr>
              <a:spLocks noChangeArrowheads="1"/>
            </p:cNvSpPr>
            <p:nvPr/>
          </p:nvSpPr>
          <p:spPr bwMode="auto">
            <a:xfrm>
              <a:off x="2987" y="720"/>
              <a:ext cx="238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80906" name="Group 11"/>
            <p:cNvGrpSpPr>
              <a:grpSpLocks/>
            </p:cNvGrpSpPr>
            <p:nvPr/>
          </p:nvGrpSpPr>
          <p:grpSpPr bwMode="auto">
            <a:xfrm>
              <a:off x="3353" y="1248"/>
              <a:ext cx="2263" cy="2880"/>
              <a:chOff x="768" y="1824"/>
              <a:chExt cx="918" cy="1248"/>
            </a:xfrm>
          </p:grpSpPr>
          <p:pic>
            <p:nvPicPr>
              <p:cNvPr id="8090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FF0000"/>
                    </a:solidFill>
                  </a:rPr>
                  <a:t>China, trade, </a:t>
                </a:r>
              </a:p>
              <a:p>
                <a:pPr algn="ctr" eaLnBrk="0" fontAlgn="base" hangingPunct="0">
                  <a:spcBef>
                    <a:spcPct val="0"/>
                  </a:spcBef>
                  <a:spcAft>
                    <a:spcPct val="0"/>
                  </a:spcAft>
                </a:pPr>
                <a:r>
                  <a:rPr lang="en-US" sz="2000" b="1" smtClean="0">
                    <a:solidFill>
                      <a:srgbClr val="FF0000"/>
                    </a:solidFill>
                  </a:rPr>
                  <a:t>surplus, commerce, </a:t>
                </a:r>
              </a:p>
              <a:p>
                <a:pPr algn="ctr" eaLnBrk="0" fontAlgn="base" hangingPunct="0">
                  <a:spcBef>
                    <a:spcPct val="0"/>
                  </a:spcBef>
                  <a:spcAft>
                    <a:spcPct val="0"/>
                  </a:spcAft>
                </a:pPr>
                <a:r>
                  <a:rPr lang="en-US" sz="2000" b="1" smtClean="0">
                    <a:solidFill>
                      <a:srgbClr val="FF0000"/>
                    </a:solidFill>
                  </a:rPr>
                  <a:t>exports, imports, US, </a:t>
                </a:r>
              </a:p>
              <a:p>
                <a:pPr algn="ctr" eaLnBrk="0" fontAlgn="base" hangingPunct="0">
                  <a:spcBef>
                    <a:spcPct val="0"/>
                  </a:spcBef>
                  <a:spcAft>
                    <a:spcPct val="0"/>
                  </a:spcAft>
                </a:pPr>
                <a:r>
                  <a:rPr lang="en-US" sz="2000" b="1" smtClean="0">
                    <a:solidFill>
                      <a:srgbClr val="FF0000"/>
                    </a:solidFill>
                  </a:rPr>
                  <a:t>yuan, bank, domestic, </a:t>
                </a:r>
              </a:p>
              <a:p>
                <a:pPr algn="ctr" eaLnBrk="0" fontAlgn="base" hangingPunct="0">
                  <a:spcBef>
                    <a:spcPct val="0"/>
                  </a:spcBef>
                  <a:spcAft>
                    <a:spcPct val="0"/>
                  </a:spcAft>
                </a:pPr>
                <a:r>
                  <a:rPr lang="en-US" sz="2000" b="1" smtClean="0">
                    <a:solidFill>
                      <a:srgbClr val="FF0000"/>
                    </a:solidFill>
                  </a:rPr>
                  <a:t>foreign, increase, </a:t>
                </a:r>
              </a:p>
              <a:p>
                <a:pPr algn="ctr" eaLnBrk="0" fontAlgn="base" hangingPunct="0">
                  <a:spcBef>
                    <a:spcPct val="0"/>
                  </a:spcBef>
                  <a:spcAft>
                    <a:spcPct val="0"/>
                  </a:spcAft>
                </a:pPr>
                <a:r>
                  <a:rPr lang="en-US" sz="2000" b="1" smtClean="0">
                    <a:solidFill>
                      <a:srgbClr val="FF0000"/>
                    </a:solidFill>
                  </a:rPr>
                  <a:t>trade, value</a:t>
                </a:r>
              </a:p>
            </p:txBody>
          </p:sp>
        </p:grpSp>
      </p:grpSp>
      <p:sp>
        <p:nvSpPr>
          <p:cNvPr id="8090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pPr>
            <a:r>
              <a:rPr lang="en-US" sz="1400" smtClean="0">
                <a:solidFill>
                  <a:srgbClr val="000000"/>
                </a:solidFill>
              </a:rPr>
              <a:t>ICCV 2005 short course, L. Fei-Fei</a:t>
            </a:r>
          </a:p>
        </p:txBody>
      </p:sp>
    </p:spTree>
    <p:extLst>
      <p:ext uri="{BB962C8B-B14F-4D97-AF65-F5344CB8AC3E}">
        <p14:creationId xmlns:p14="http://schemas.microsoft.com/office/powerpoint/2010/main" val="16553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228600"/>
            <a:ext cx="8915400" cy="2898775"/>
            <a:chOff x="96" y="2496"/>
            <a:chExt cx="5616" cy="1826"/>
          </a:xfrm>
        </p:grpSpPr>
        <p:sp>
          <p:nvSpPr>
            <p:cNvPr id="82997"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98"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0"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82979"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80"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1"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2"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7"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1"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82949"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0"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1"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2"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3"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4"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5"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6"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7"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8"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9"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0"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1"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2"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63"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6"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7"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8"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9"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70"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2"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3"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4"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6"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7"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8"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8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811213" y="288925"/>
            <a:ext cx="7315200" cy="609600"/>
          </a:xfrm>
        </p:spPr>
        <p:txBody>
          <a:bodyPr/>
          <a:lstStyle/>
          <a:p>
            <a:pPr eaLnBrk="1" hangingPunct="1"/>
            <a:r>
              <a:rPr lang="en-US" smtClean="0"/>
              <a:t>Bags of visual words</a:t>
            </a:r>
          </a:p>
        </p:txBody>
      </p:sp>
      <p:sp>
        <p:nvSpPr>
          <p:cNvPr id="83971"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sz="2800" smtClean="0"/>
              <a:t>Summarize entire image based on its distribution (histogram) of word occurrences.</a:t>
            </a:r>
          </a:p>
          <a:p>
            <a:pPr eaLnBrk="1" hangingPunct="1">
              <a:spcAft>
                <a:spcPts val="1200"/>
              </a:spcAft>
            </a:pPr>
            <a:r>
              <a:rPr lang="en-US" sz="2800" smtClean="0"/>
              <a:t>Analogous to bag of words representation commonly used for documents.</a:t>
            </a:r>
          </a:p>
        </p:txBody>
      </p:sp>
      <p:grpSp>
        <p:nvGrpSpPr>
          <p:cNvPr id="83972" name="Group 4"/>
          <p:cNvGrpSpPr>
            <a:grpSpLocks/>
          </p:cNvGrpSpPr>
          <p:nvPr/>
        </p:nvGrpSpPr>
        <p:grpSpPr bwMode="auto">
          <a:xfrm>
            <a:off x="1614488" y="5546725"/>
            <a:ext cx="3717925" cy="604838"/>
            <a:chOff x="96" y="96"/>
            <a:chExt cx="5616" cy="912"/>
          </a:xfrm>
        </p:grpSpPr>
        <p:sp>
          <p:nvSpPr>
            <p:cNvPr id="84009"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84010" name="Picture 6" descr="ermine"/>
            <p:cNvPicPr>
              <a:picLocks noChangeAspect="1" noChangeArrowheads="1"/>
            </p:cNvPicPr>
            <p:nvPr/>
          </p:nvPicPr>
          <p:blipFill>
            <a:blip r:embed="rId3" cstate="print">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2"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3"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4"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6"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8"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9"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0"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1"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6"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5"/>
          <p:cNvGrpSpPr>
            <a:grpSpLocks/>
          </p:cNvGrpSpPr>
          <p:nvPr/>
        </p:nvGrpSpPr>
        <p:grpSpPr bwMode="auto">
          <a:xfrm>
            <a:off x="6386513" y="1033463"/>
            <a:ext cx="1858962" cy="1604962"/>
            <a:chOff x="6415312" y="1018940"/>
            <a:chExt cx="1859659" cy="1604894"/>
          </a:xfrm>
        </p:grpSpPr>
        <p:sp>
          <p:nvSpPr>
            <p:cNvPr id="83998"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9"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0"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1"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2"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003"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4004"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5"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6"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7"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8"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6"/>
          <p:cNvGrpSpPr>
            <a:grpSpLocks/>
          </p:cNvGrpSpPr>
          <p:nvPr/>
        </p:nvGrpSpPr>
        <p:grpSpPr bwMode="auto">
          <a:xfrm>
            <a:off x="6416675" y="2860675"/>
            <a:ext cx="1858963" cy="1577975"/>
            <a:chOff x="8782150" y="1045942"/>
            <a:chExt cx="1859659" cy="1577892"/>
          </a:xfrm>
        </p:grpSpPr>
        <p:sp>
          <p:nvSpPr>
            <p:cNvPr id="83987"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8"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9"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0"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1"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92"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93"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4"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7"/>
          <p:cNvGrpSpPr>
            <a:grpSpLocks/>
          </p:cNvGrpSpPr>
          <p:nvPr/>
        </p:nvGrpSpPr>
        <p:grpSpPr bwMode="auto">
          <a:xfrm>
            <a:off x="6435725" y="4748213"/>
            <a:ext cx="1858963" cy="1635125"/>
            <a:chOff x="11036282" y="989589"/>
            <a:chExt cx="1859659" cy="1634245"/>
          </a:xfrm>
        </p:grpSpPr>
        <p:sp>
          <p:nvSpPr>
            <p:cNvPr id="83976"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7"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8"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9"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0"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81"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82"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12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6200"/>
            <a:ext cx="8229600" cy="1143000"/>
          </a:xfrm>
        </p:spPr>
        <p:txBody>
          <a:bodyPr/>
          <a:lstStyle/>
          <a:p>
            <a:r>
              <a:rPr lang="en-US" smtClean="0"/>
              <a:t>Comparing bags of words</a:t>
            </a:r>
          </a:p>
        </p:txBody>
      </p:sp>
      <p:sp>
        <p:nvSpPr>
          <p:cNvPr id="6149" name="Rectangle 3"/>
          <p:cNvSpPr>
            <a:spLocks noGrp="1" noChangeArrowheads="1"/>
          </p:cNvSpPr>
          <p:nvPr>
            <p:ph type="body" idx="1"/>
          </p:nvPr>
        </p:nvSpPr>
        <p:spPr>
          <a:xfrm>
            <a:off x="457200" y="1219200"/>
            <a:ext cx="8229600" cy="4525963"/>
          </a:xfrm>
        </p:spPr>
        <p:txBody>
          <a:bodyPr/>
          <a:lstStyle/>
          <a:p>
            <a:r>
              <a:rPr lang="en-US" sz="2400" dirty="0" smtClean="0"/>
              <a:t>Rank frames by normalized scalar product between their (possibly weighted) occurrence counts---</a:t>
            </a:r>
            <a:r>
              <a:rPr lang="en-US" sz="2400" i="1" dirty="0" smtClean="0"/>
              <a:t>nearest</a:t>
            </a:r>
            <a:r>
              <a:rPr lang="en-US" sz="2400" dirty="0" smtClean="0"/>
              <a:t> </a:t>
            </a:r>
            <a:r>
              <a:rPr lang="en-US" sz="2400" i="1" dirty="0" smtClean="0"/>
              <a:t>neighbor</a:t>
            </a:r>
            <a:r>
              <a:rPr lang="en-US" sz="2400" dirty="0" smtClean="0"/>
              <a:t> search for similar images.</a:t>
            </a:r>
          </a:p>
          <a:p>
            <a:endParaRPr lang="en-US" sz="2400" dirty="0" smtClean="0"/>
          </a:p>
        </p:txBody>
      </p:sp>
      <p:grpSp>
        <p:nvGrpSpPr>
          <p:cNvPr id="6150" name="Group 28"/>
          <p:cNvGrpSpPr>
            <a:grpSpLocks noChangeAspect="1"/>
          </p:cNvGrpSpPr>
          <p:nvPr/>
        </p:nvGrpSpPr>
        <p:grpSpPr bwMode="auto">
          <a:xfrm>
            <a:off x="381000" y="3048000"/>
            <a:ext cx="3654425" cy="1343025"/>
            <a:chOff x="460375" y="3451225"/>
            <a:chExt cx="4243388" cy="1558925"/>
          </a:xfrm>
        </p:grpSpPr>
        <p:grpSp>
          <p:nvGrpSpPr>
            <p:cNvPr id="6156" name="Group 67"/>
            <p:cNvGrpSpPr>
              <a:grpSpLocks noChangeAspect="1"/>
            </p:cNvGrpSpPr>
            <p:nvPr/>
          </p:nvGrpSpPr>
          <p:grpSpPr bwMode="auto">
            <a:xfrm>
              <a:off x="460375" y="3451225"/>
              <a:ext cx="1795463" cy="1550988"/>
              <a:chOff x="144" y="1801"/>
              <a:chExt cx="1584" cy="1367"/>
            </a:xfrm>
          </p:grpSpPr>
          <p:sp>
            <p:nvSpPr>
              <p:cNvPr id="6166"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7"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8"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9"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70"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71"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72"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8"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9"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0"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61"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62"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1"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2"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dirty="0" smtClean="0">
                <a:solidFill>
                  <a:srgbClr val="000000"/>
                </a:solidFill>
              </a:rPr>
              <a:t>[1  8   1    4]          </a:t>
            </a:r>
            <a:endParaRPr lang="en-US" sz="2000" dirty="0" smtClean="0">
              <a:solidFill>
                <a:srgbClr val="000000"/>
              </a:solidFill>
              <a:cs typeface="Arial" pitchFamily="34" charset="0"/>
            </a:endParaRPr>
          </a:p>
        </p:txBody>
      </p:sp>
      <p:graphicFrame>
        <p:nvGraphicFramePr>
          <p:cNvPr id="6146" name="Object 3"/>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2312" name="Equation" r:id="rId11" imgW="177480" imgH="266400" progId="Equation.3">
                  <p:embed/>
                </p:oleObj>
              </mc:Choice>
              <mc:Fallback>
                <p:oleObj name="Equation" r:id="rId11" imgW="17748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2313"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181600" y="2514600"/>
                <a:ext cx="31242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𝑠𝑖𝑚</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r>
                            <a:rPr lang="en-US" sz="2400" b="0" i="1" smtClean="0">
                              <a:latin typeface="Cambria Math"/>
                            </a:rPr>
                            <m:t>,</m:t>
                          </m:r>
                          <m:r>
                            <a:rPr lang="en-US" sz="2400" b="0" i="1" smtClean="0">
                              <a:latin typeface="Cambria Math"/>
                            </a:rPr>
                            <m:t>𝑞</m:t>
                          </m:r>
                        </m:e>
                      </m:d>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sSub>
                                <m:sSubPr>
                                  <m:ctrlPr>
                                    <a:rPr lang="en-US" sz="2400" i="1">
                                      <a:latin typeface="Cambria Math"/>
                                    </a:rPr>
                                  </m:ctrlPr>
                                </m:sSubPr>
                                <m:e>
                                  <m:r>
                                    <a:rPr lang="en-US" sz="2400" i="1">
                                      <a:latin typeface="Cambria Math"/>
                                    </a:rPr>
                                    <m:t>𝑑</m:t>
                                  </m:r>
                                </m:e>
                                <m:sub>
                                  <m:r>
                                    <a:rPr lang="en-US" sz="2400" i="1">
                                      <a:latin typeface="Cambria Math"/>
                                    </a:rPr>
                                    <m:t>𝑗</m:t>
                                  </m:r>
                                </m:sub>
                              </m:sSub>
                              <m:r>
                                <a:rPr lang="en-US" sz="2400" i="1">
                                  <a:latin typeface="Cambria Math"/>
                                </a:rPr>
                                <m:t>,</m:t>
                              </m:r>
                              <m:r>
                                <a:rPr lang="en-US" sz="2400" i="1">
                                  <a:latin typeface="Cambria Math"/>
                                </a:rPr>
                                <m:t>𝑞</m:t>
                              </m:r>
                            </m:e>
                          </m:d>
                        </m:num>
                        <m:den>
                          <m:d>
                            <m:dPr>
                              <m:begChr m:val="‖"/>
                              <m:endChr m:val="‖"/>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e>
                          </m:d>
                          <m:d>
                            <m:dPr>
                              <m:begChr m:val="‖"/>
                              <m:endChr m:val="‖"/>
                              <m:ctrlPr>
                                <a:rPr lang="en-US" sz="2400" b="0" i="1" smtClean="0">
                                  <a:latin typeface="Cambria Math"/>
                                </a:rPr>
                              </m:ctrlPr>
                            </m:dPr>
                            <m:e>
                              <m:r>
                                <a:rPr lang="en-US" sz="2400" b="0" i="1" smtClean="0">
                                  <a:latin typeface="Cambria Math"/>
                                </a:rPr>
                                <m:t>𝑞</m:t>
                              </m:r>
                            </m:e>
                          </m:d>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29200" y="4084131"/>
                <a:ext cx="3615047" cy="13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f>
                        <m:fPr>
                          <m:ctrlPr>
                            <a:rPr lang="en-US" sz="2400" b="0" i="1" smtClean="0">
                              <a:latin typeface="Cambria Math"/>
                            </a:rPr>
                          </m:ctrlPr>
                        </m:fPr>
                        <m:num>
                          <m:nary>
                            <m:naryPr>
                              <m:chr m:val="∑"/>
                              <m:limLoc m:val="subSup"/>
                              <m:ctrlPr>
                                <a:rPr lang="en-US" sz="2400" b="0" i="1" smtClean="0">
                                  <a:latin typeface="Cambria Math"/>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𝑖</m:t>
                                  </m:r>
                                </m:e>
                              </m:d>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𝑖</m:t>
                              </m:r>
                              <m:r>
                                <a:rPr lang="en-US" sz="2400" b="0" i="1" smtClean="0">
                                  <a:latin typeface="Cambria Math"/>
                                </a:rPr>
                                <m:t>)</m:t>
                              </m:r>
                            </m:e>
                          </m:nary>
                        </m:num>
                        <m:den>
                          <m:rad>
                            <m:radPr>
                              <m:degHide m:val="on"/>
                              <m:ctrlPr>
                                <a:rPr lang="en-US" sz="2400" b="0" i="1" smtClean="0">
                                  <a:latin typeface="Cambria Math"/>
                                </a:rPr>
                              </m:ctrlPr>
                            </m:radPr>
                            <m:deg/>
                            <m:e>
                              <m:nary>
                                <m:naryPr>
                                  <m:chr m:val="∑"/>
                                  <m:limLoc m:val="subSup"/>
                                  <m:ctrlPr>
                                    <a:rPr lang="en-US" sz="2400" b="0" i="1" smtClean="0">
                                      <a:latin typeface="Cambria Math"/>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p>
                                    <m:sSupPr>
                                      <m:ctrlPr>
                                        <a:rPr lang="en-US" sz="2400" b="0" i="1" smtClean="0">
                                          <a:latin typeface="Cambria Math"/>
                                        </a:rPr>
                                      </m:ctrlPr>
                                    </m:sSupPr>
                                    <m:e>
                                      <m:sSub>
                                        <m:sSubPr>
                                          <m:ctrlPr>
                                            <a:rPr lang="en-US" sz="2400" i="1">
                                              <a:latin typeface="Cambria Math"/>
                                            </a:rPr>
                                          </m:ctrlPr>
                                        </m:sSubPr>
                                        <m:e>
                                          <m:r>
                                            <a:rPr lang="en-US" sz="2400" i="1">
                                              <a:latin typeface="Cambria Math"/>
                                            </a:rPr>
                                            <m:t>𝑑</m:t>
                                          </m:r>
                                        </m:e>
                                        <m:sub>
                                          <m:r>
                                            <a:rPr lang="en-US" sz="2400" i="1">
                                              <a:latin typeface="Cambria Math"/>
                                            </a:rPr>
                                            <m:t>𝑗</m:t>
                                          </m:r>
                                        </m:sub>
                                      </m:sSub>
                                      <m:r>
                                        <a:rPr lang="en-US" sz="2400" b="0" i="1" smtClean="0">
                                          <a:latin typeface="Cambria Math"/>
                                        </a:rPr>
                                        <m:t>(</m:t>
                                      </m:r>
                                      <m:r>
                                        <a:rPr lang="en-US" sz="2400" b="0" i="1" smtClean="0">
                                          <a:latin typeface="Cambria Math"/>
                                        </a:rPr>
                                        <m:t>𝑖</m:t>
                                      </m:r>
                                      <m:r>
                                        <a:rPr lang="en-US" sz="2400" b="0" i="1" smtClean="0">
                                          <a:latin typeface="Cambria Math"/>
                                        </a:rPr>
                                        <m:t>)</m:t>
                                      </m:r>
                                    </m:e>
                                    <m:sup>
                                      <m:r>
                                        <a:rPr lang="en-US" sz="2400" b="0" i="1" smtClean="0">
                                          <a:latin typeface="Cambria Math"/>
                                        </a:rPr>
                                        <m:t>2</m:t>
                                      </m:r>
                                    </m:sup>
                                  </m:sSup>
                                </m:e>
                              </m:nary>
                            </m:e>
                          </m:rad>
                          <m:r>
                            <a:rPr lang="en-US" sz="2400" b="0" i="1" smtClean="0">
                              <a:latin typeface="Cambria Math"/>
                            </a:rPr>
                            <m:t>∗</m:t>
                          </m:r>
                          <m:rad>
                            <m:radPr>
                              <m:degHide m:val="on"/>
                              <m:ctrlPr>
                                <a:rPr lang="en-US" sz="2400" b="0" i="1" smtClean="0">
                                  <a:latin typeface="Cambria Math"/>
                                </a:rPr>
                              </m:ctrlPr>
                            </m:radPr>
                            <m:deg/>
                            <m:e>
                              <m:nary>
                                <m:naryPr>
                                  <m:chr m:val="∑"/>
                                  <m:limLoc m:val="subSup"/>
                                  <m:ctrlPr>
                                    <a:rPr lang="en-US" sz="2400" i="1">
                                      <a:latin typeface="Cambria Math"/>
                                    </a:rPr>
                                  </m:ctrlPr>
                                </m:naryPr>
                                <m:sub>
                                  <m:r>
                                    <m:rPr>
                                      <m:brk m:alnAt="25"/>
                                    </m:rPr>
                                    <a:rPr lang="en-US" sz="2400" i="1">
                                      <a:latin typeface="Cambria Math"/>
                                    </a:rPr>
                                    <m:t>𝑖</m:t>
                                  </m:r>
                                  <m:r>
                                    <a:rPr lang="en-US" sz="2400" i="1">
                                      <a:latin typeface="Cambria Math"/>
                                    </a:rPr>
                                    <m:t>=1</m:t>
                                  </m:r>
                                </m:sub>
                                <m:sup>
                                  <m:r>
                                    <a:rPr lang="en-US" sz="2400" i="1">
                                      <a:latin typeface="Cambria Math"/>
                                    </a:rPr>
                                    <m:t>𝑉</m:t>
                                  </m:r>
                                </m:sup>
                                <m:e>
                                  <m:sSup>
                                    <m:sSupPr>
                                      <m:ctrlPr>
                                        <a:rPr lang="en-US" sz="2400" i="1">
                                          <a:latin typeface="Cambria Math"/>
                                        </a:rPr>
                                      </m:ctrlPr>
                                    </m:sSupPr>
                                    <m:e>
                                      <m:r>
                                        <a:rPr lang="en-US" sz="2400" b="0" i="1" smtClean="0">
                                          <a:latin typeface="Cambria Math"/>
                                        </a:rPr>
                                        <m:t>𝑞</m:t>
                                      </m:r>
                                      <m:r>
                                        <a:rPr lang="en-US" sz="2400" i="1">
                                          <a:latin typeface="Cambria Math"/>
                                        </a:rPr>
                                        <m:t>(</m:t>
                                      </m:r>
                                      <m:r>
                                        <a:rPr lang="en-US" sz="2400" i="1">
                                          <a:latin typeface="Cambria Math"/>
                                        </a:rPr>
                                        <m:t>𝑖</m:t>
                                      </m:r>
                                      <m:r>
                                        <a:rPr lang="en-US" sz="2400" i="1">
                                          <a:latin typeface="Cambria Math"/>
                                        </a:rPr>
                                        <m:t>)</m:t>
                                      </m:r>
                                    </m:e>
                                    <m:sup>
                                      <m:r>
                                        <a:rPr lang="en-US" sz="2400" i="1">
                                          <a:latin typeface="Cambria Math"/>
                                        </a:rPr>
                                        <m:t>2</m:t>
                                      </m:r>
                                    </m:sup>
                                  </m:sSup>
                                </m:e>
                              </m:nary>
                            </m:e>
                          </m:rad>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a:stretch>
                  <a:fillRect r="-7420"/>
                </a:stretch>
              </a:blipFill>
            </p:spPr>
            <p:txBody>
              <a:bodyPr/>
              <a:lstStyle/>
              <a:p>
                <a:r>
                  <a:rPr lang="en-US">
                    <a:noFill/>
                  </a:rPr>
                  <a:t> </a:t>
                </a:r>
              </a:p>
            </p:txBody>
          </p:sp>
        </mc:Fallback>
      </mc:AlternateContent>
      <p:sp>
        <p:nvSpPr>
          <p:cNvPr id="4" name="TextBox 3"/>
          <p:cNvSpPr txBox="1"/>
          <p:nvPr/>
        </p:nvSpPr>
        <p:spPr>
          <a:xfrm>
            <a:off x="5224153" y="5888038"/>
            <a:ext cx="3081647" cy="400110"/>
          </a:xfrm>
          <a:prstGeom prst="rect">
            <a:avLst/>
          </a:prstGeom>
          <a:noFill/>
        </p:spPr>
        <p:txBody>
          <a:bodyPr wrap="square" rtlCol="0">
            <a:spAutoFit/>
          </a:bodyPr>
          <a:lstStyle/>
          <a:p>
            <a:r>
              <a:rPr lang="en-US" sz="2000" dirty="0" smtClean="0"/>
              <a:t>for vocabulary of </a:t>
            </a:r>
            <a:r>
              <a:rPr lang="en-US" sz="2000" i="1" dirty="0" smtClean="0"/>
              <a:t>V</a:t>
            </a:r>
            <a:r>
              <a:rPr lang="en-US" sz="2000" dirty="0" smtClean="0"/>
              <a:t> words</a:t>
            </a:r>
            <a:endParaRPr lang="en-US" sz="2000" dirty="0"/>
          </a:p>
        </p:txBody>
      </p:sp>
      <p:sp>
        <p:nvSpPr>
          <p:cNvPr id="34" name="TextBox 3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56216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r>
              <a:rPr lang="en-US" i="1" smtClean="0"/>
              <a:t>tf-idf </a:t>
            </a:r>
            <a:r>
              <a:rPr lang="en-US" smtClean="0"/>
              <a:t>weighting</a:t>
            </a:r>
          </a:p>
        </p:txBody>
      </p:sp>
      <p:sp>
        <p:nvSpPr>
          <p:cNvPr id="84995" name="Rectangle 3"/>
          <p:cNvSpPr>
            <a:spLocks noGrp="1" noChangeArrowheads="1"/>
          </p:cNvSpPr>
          <p:nvPr>
            <p:ph type="body" idx="1"/>
          </p:nvPr>
        </p:nvSpPr>
        <p:spPr>
          <a:xfrm>
            <a:off x="457200" y="1295400"/>
            <a:ext cx="8229600" cy="4525963"/>
          </a:xfrm>
        </p:spPr>
        <p:txBody>
          <a:bodyPr/>
          <a:lstStyle/>
          <a:p>
            <a:r>
              <a:rPr lang="en-US" sz="2400" b="1" smtClean="0"/>
              <a:t>T</a:t>
            </a:r>
            <a:r>
              <a:rPr lang="en-US" sz="2400" smtClean="0"/>
              <a:t>erm </a:t>
            </a:r>
            <a:r>
              <a:rPr lang="en-US" sz="2400" b="1" smtClean="0"/>
              <a:t>f</a:t>
            </a:r>
            <a:r>
              <a:rPr lang="en-US" sz="2400" smtClean="0"/>
              <a:t>requency – </a:t>
            </a:r>
            <a:r>
              <a:rPr lang="en-US" sz="2400" b="1" smtClean="0"/>
              <a:t>i</a:t>
            </a:r>
            <a:r>
              <a:rPr lang="en-US" sz="2400" smtClean="0"/>
              <a:t>nverse </a:t>
            </a:r>
            <a:r>
              <a:rPr lang="en-US" sz="2400" b="1" smtClean="0"/>
              <a:t>d</a:t>
            </a:r>
            <a:r>
              <a:rPr lang="en-US" sz="2400" smtClean="0"/>
              <a:t>ocument </a:t>
            </a:r>
            <a:r>
              <a:rPr lang="en-US" sz="2400" b="1" smtClean="0"/>
              <a:t>f</a:t>
            </a:r>
            <a:r>
              <a:rPr lang="en-US" sz="2400" smtClean="0"/>
              <a:t>requency</a:t>
            </a:r>
          </a:p>
          <a:p>
            <a:r>
              <a:rPr lang="en-US" sz="2400" smtClean="0"/>
              <a:t>Describe frame by frequency of each word within it, downweight words that appear often in the database</a:t>
            </a:r>
          </a:p>
          <a:p>
            <a:r>
              <a:rPr lang="en-US" sz="2400" smtClean="0"/>
              <a:t>(Standard weighting for text retrieval)</a:t>
            </a:r>
          </a:p>
          <a:p>
            <a:endParaRPr lang="en-US" sz="2400" smtClean="0"/>
          </a:p>
          <a:p>
            <a:pPr>
              <a:buFontTx/>
              <a:buNone/>
            </a:pPr>
            <a:endParaRPr lang="en-US" sz="2400" smtClean="0"/>
          </a:p>
        </p:txBody>
      </p:sp>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9" name="Text Box 11"/>
          <p:cNvSpPr txBox="1">
            <a:spLocks noChangeArrowheads="1"/>
          </p:cNvSpPr>
          <p:nvPr/>
        </p:nvSpPr>
        <p:spPr bwMode="auto">
          <a:xfrm>
            <a:off x="625475" y="3562350"/>
            <a:ext cx="2339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TextBox 1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97495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2227"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2228"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cxnSp>
        <p:nvCxnSpPr>
          <p:cNvPr id="15" name="Straight Arrow Connector 14"/>
          <p:cNvCxnSpPr>
            <a:cxnSpLocks noChangeShapeType="1"/>
          </p:cNvCxnSpPr>
          <p:nvPr/>
        </p:nvCxnSpPr>
        <p:spPr bwMode="auto">
          <a:xfrm flipV="1">
            <a:off x="2971800" y="2087563"/>
            <a:ext cx="2743200" cy="5334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71800" y="2620963"/>
            <a:ext cx="2895600" cy="3048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971800" y="2620963"/>
            <a:ext cx="2971800" cy="9906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733800" y="16843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b="1" smtClean="0">
                <a:solidFill>
                  <a:srgbClr val="000000"/>
                </a:solidFill>
              </a:rPr>
              <a:t>?</a:t>
            </a:r>
          </a:p>
        </p:txBody>
      </p:sp>
      <p:sp>
        <p:nvSpPr>
          <p:cNvPr id="22" name="TextBox 21"/>
          <p:cNvSpPr txBox="1">
            <a:spLocks noChangeArrowheads="1"/>
          </p:cNvSpPr>
          <p:nvPr/>
        </p:nvSpPr>
        <p:spPr bwMode="auto">
          <a:xfrm>
            <a:off x="685800" y="4754563"/>
            <a:ext cx="8001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To generate </a:t>
            </a:r>
            <a:r>
              <a:rPr lang="en-US" sz="2400" b="1" smtClean="0">
                <a:solidFill>
                  <a:srgbClr val="000000"/>
                </a:solidFill>
              </a:rPr>
              <a:t>candidate matches</a:t>
            </a:r>
            <a:r>
              <a:rPr lang="en-US" sz="2400" smtClean="0">
                <a:solidFill>
                  <a:srgbClr val="000000"/>
                </a:solidFill>
              </a:rPr>
              <a:t>, find patches that have the most similar appearance (e.g., lowest SSD)</a:t>
            </a:r>
          </a:p>
          <a:p>
            <a:pPr eaLnBrk="0" fontAlgn="base" hangingPunct="0">
              <a:spcBef>
                <a:spcPct val="0"/>
              </a:spcBef>
              <a:spcAft>
                <a:spcPts val="600"/>
              </a:spcAft>
            </a:pPr>
            <a:r>
              <a:rPr lang="en-US" sz="2400" smtClean="0">
                <a:solidFill>
                  <a:srgbClr val="000000"/>
                </a:solidFill>
              </a:rPr>
              <a:t>Simplest approach: compare them all, take the closest (or closest k, or within a thresholded distance)</a:t>
            </a:r>
          </a:p>
        </p:txBody>
      </p:sp>
      <p:sp>
        <p:nvSpPr>
          <p:cNvPr id="5223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223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17" name="TextBox 16"/>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179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13850" t="36501" r="12880" b="7695"/>
          <a:stretch>
            <a:fillRect/>
          </a:stretch>
        </p:blipFill>
        <p:spPr bwMode="auto">
          <a:xfrm>
            <a:off x="-14288" y="1828800"/>
            <a:ext cx="931068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
        <p:nvSpPr>
          <p:cNvPr id="6" name="Title 3"/>
          <p:cNvSpPr txBox="1">
            <a:spLocks/>
          </p:cNvSpPr>
          <p:nvPr/>
        </p:nvSpPr>
        <p:spPr bwMode="auto">
          <a:xfrm>
            <a:off x="457200" y="76200"/>
            <a:ext cx="82296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800" kern="0">
                <a:solidFill>
                  <a:srgbClr val="000000"/>
                </a:solidFill>
                <a:latin typeface="Arial"/>
              </a:rPr>
              <a:t>Bags of words for content-based image retrieval</a:t>
            </a:r>
            <a:endParaRPr lang="en-US" sz="3800" kern="0" dirty="0">
              <a:solidFill>
                <a:srgbClr val="000000"/>
              </a:solidFill>
              <a:latin typeface="Arial"/>
            </a:endParaRPr>
          </a:p>
        </p:txBody>
      </p:sp>
    </p:spTree>
    <p:extLst>
      <p:ext uri="{BB962C8B-B14F-4D97-AF65-F5344CB8AC3E}">
        <p14:creationId xmlns:p14="http://schemas.microsoft.com/office/powerpoint/2010/main" val="263836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l="15974" t="9972" r="12456" b="1695"/>
          <a:stretch>
            <a:fillRect/>
          </a:stretch>
        </p:blipFill>
        <p:spPr bwMode="auto">
          <a:xfrm>
            <a:off x="336550" y="69850"/>
            <a:ext cx="847883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Tree>
    <p:extLst>
      <p:ext uri="{BB962C8B-B14F-4D97-AF65-F5344CB8AC3E}">
        <p14:creationId xmlns:p14="http://schemas.microsoft.com/office/powerpoint/2010/main" val="34789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5"/>
          <p:cNvSpPr>
            <a:spLocks noGrp="1"/>
          </p:cNvSpPr>
          <p:nvPr>
            <p:ph type="title" idx="4294967295"/>
          </p:nvPr>
        </p:nvSpPr>
        <p:spPr/>
        <p:txBody>
          <a:bodyPr/>
          <a:lstStyle/>
          <a:p>
            <a:pPr eaLnBrk="1" hangingPunct="1"/>
            <a:r>
              <a:rPr lang="en-US" smtClean="0"/>
              <a:t>Video Google System</a:t>
            </a:r>
          </a:p>
        </p:txBody>
      </p:sp>
      <p:sp>
        <p:nvSpPr>
          <p:cNvPr id="88068" name="Content Placeholder 6"/>
          <p:cNvSpPr>
            <a:spLocks noGrp="1"/>
          </p:cNvSpPr>
          <p:nvPr>
            <p:ph idx="4294967295"/>
          </p:nvPr>
        </p:nvSpPr>
        <p:spPr>
          <a:xfrm>
            <a:off x="457200" y="1219200"/>
            <a:ext cx="4478338" cy="4495800"/>
          </a:xfrm>
        </p:spPr>
        <p:txBody>
          <a:bodyPr/>
          <a:lstStyle/>
          <a:p>
            <a:pPr marL="457200" indent="-457200" eaLnBrk="1" hangingPunct="1">
              <a:buFont typeface="Trebuchet MS" pitchFamily="34" charset="0"/>
              <a:buAutoNum type="arabicPeriod"/>
            </a:pPr>
            <a:r>
              <a:rPr lang="en-US" dirty="0" smtClean="0"/>
              <a:t>Collect all words within query region</a:t>
            </a:r>
          </a:p>
          <a:p>
            <a:pPr marL="457200" indent="-457200" eaLnBrk="1" hangingPunct="1">
              <a:buFont typeface="Trebuchet MS" pitchFamily="34" charset="0"/>
              <a:buAutoNum type="arabicPeriod"/>
            </a:pPr>
            <a:r>
              <a:rPr lang="en-US" dirty="0" smtClean="0"/>
              <a:t>Inverted file index to find relevant frames</a:t>
            </a:r>
          </a:p>
          <a:p>
            <a:pPr marL="457200" indent="-457200" eaLnBrk="1" hangingPunct="1">
              <a:buFont typeface="Trebuchet MS" pitchFamily="34" charset="0"/>
              <a:buAutoNum type="arabicPeriod"/>
            </a:pPr>
            <a:r>
              <a:rPr lang="en-US" dirty="0" smtClean="0"/>
              <a:t>Compare word counts</a:t>
            </a:r>
          </a:p>
          <a:p>
            <a:pPr marL="457200" indent="-457200" eaLnBrk="1" hangingPunct="1">
              <a:buFont typeface="Trebuchet MS" pitchFamily="34" charset="0"/>
              <a:buAutoNum type="arabicPeriod"/>
            </a:pPr>
            <a:r>
              <a:rPr lang="en-US" dirty="0" smtClean="0"/>
              <a:t>Spatial verification</a:t>
            </a:r>
            <a:endParaRPr lang="en-US" dirty="0" smtClean="0">
              <a:hlinkClick r:id=""/>
            </a:endParaRPr>
          </a:p>
          <a:p>
            <a:pPr marL="457200" indent="-457200" eaLnBrk="1" hangingPunct="1"/>
            <a:endParaRPr lang="en-US" dirty="0" smtClean="0">
              <a:hlinkClick r:id=""/>
            </a:endParaRPr>
          </a:p>
          <a:p>
            <a:pPr marL="457200" indent="-457200" eaLnBrk="1" hangingPunct="1">
              <a:buFontTx/>
              <a:buNone/>
            </a:pPr>
            <a:r>
              <a:rPr lang="en-US" dirty="0" err="1" smtClean="0"/>
              <a:t>Sivic</a:t>
            </a:r>
            <a:r>
              <a:rPr lang="en-US" dirty="0" smtClean="0"/>
              <a:t> &amp; </a:t>
            </a:r>
            <a:r>
              <a:rPr lang="en-US" dirty="0" err="1" smtClean="0"/>
              <a:t>Zisserman</a:t>
            </a:r>
            <a:r>
              <a:rPr lang="en-US" dirty="0" smtClean="0"/>
              <a:t>, ICCV 2003</a:t>
            </a:r>
            <a:endParaRPr lang="en-US" dirty="0" smtClean="0">
              <a:hlinkClick r:id=""/>
            </a:endParaRPr>
          </a:p>
          <a:p>
            <a:pPr marL="457200" indent="-457200" eaLnBrk="1" hangingPunct="1">
              <a:buFontTx/>
              <a:buNone/>
            </a:pPr>
            <a:endParaRPr lang="en-US" dirty="0" smtClean="0">
              <a:hlinkClick r:id=""/>
            </a:endParaRPr>
          </a:p>
          <a:p>
            <a:pPr marL="457200" indent="-457200" eaLnBrk="1" hangingPunct="1"/>
            <a:r>
              <a:rPr lang="en-US" dirty="0" smtClean="0"/>
              <a:t>Demo online at : </a:t>
            </a:r>
            <a:r>
              <a:rPr lang="en-US" sz="1800" dirty="0" smtClean="0"/>
              <a:t>http://www.robots.ox.ac.uk/~vgg/research/vgoogle/index.html</a:t>
            </a:r>
          </a:p>
          <a:p>
            <a:pPr marL="457200" indent="-457200" eaLnBrk="1" hangingPunct="1"/>
            <a:endParaRPr lang="en-US" dirty="0" smtClean="0"/>
          </a:p>
        </p:txBody>
      </p:sp>
      <p:sp>
        <p:nvSpPr>
          <p:cNvPr id="4"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925FB8E-0228-440A-A13C-230F2B9EFA9F}" type="slidenum">
              <a:rPr lang="de-DE" sz="1400" smtClean="0">
                <a:solidFill>
                  <a:srgbClr val="000000"/>
                </a:solidFill>
                <a:latin typeface="Trebuchet MS" pitchFamily="34" charset="0"/>
              </a:rPr>
              <a:pPr algn="r" eaLnBrk="0" fontAlgn="base" hangingPunct="0">
                <a:spcBef>
                  <a:spcPct val="0"/>
                </a:spcBef>
                <a:spcAft>
                  <a:spcPct val="0"/>
                </a:spcAft>
              </a:pPr>
              <a:t>32</a:t>
            </a:fld>
            <a:endParaRPr lang="de-DE" sz="1400" smtClean="0">
              <a:solidFill>
                <a:srgbClr val="000000"/>
              </a:solidFill>
              <a:latin typeface="Trebuchet MS" pitchFamily="34" charset="0"/>
            </a:endParaRPr>
          </a:p>
        </p:txBody>
      </p:sp>
      <p:sp>
        <p:nvSpPr>
          <p:cNvPr id="88070"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pic>
        <p:nvPicPr>
          <p:cNvPr id="88071" name="Picture 7" desc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33375"/>
            <a:ext cx="2073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p575280_fp_002_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52022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p575280_fp_003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447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p575280_fp_004_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23495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p575280_fp_005_sma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376237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p575280_fp_006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1813" y="52165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p575280_fp_007_smal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7560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tp575280_zo_002_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17713" y="2432050"/>
            <a:ext cx="1905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descr="tp575280_zo_003_smal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58925" y="2728913"/>
            <a:ext cx="190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18" descr="tp575280_zo_005_sma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152563" y="177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19" descr="tp575280_zo_006_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73100" y="-219075"/>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Box 27"/>
          <p:cNvSpPr txBox="1">
            <a:spLocks noChangeArrowheads="1"/>
          </p:cNvSpPr>
          <p:nvPr/>
        </p:nvSpPr>
        <p:spPr bwMode="auto">
          <a:xfrm>
            <a:off x="7764463" y="812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pPr eaLnBrk="0" fontAlgn="base" hangingPunct="0">
              <a:spcBef>
                <a:spcPct val="0"/>
              </a:spcBef>
              <a:spcAft>
                <a:spcPct val="0"/>
              </a:spcAft>
            </a:pPr>
            <a:endParaRPr lang="en-US" sz="2000" smtClean="0">
              <a:solidFill>
                <a:srgbClr val="FFFFFF"/>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Retrieved frames</a:t>
            </a:r>
          </a:p>
        </p:txBody>
      </p:sp>
    </p:spTree>
    <p:extLst>
      <p:ext uri="{BB962C8B-B14F-4D97-AF65-F5344CB8AC3E}">
        <p14:creationId xmlns:p14="http://schemas.microsoft.com/office/powerpoint/2010/main" val="8168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6750" y="3482997"/>
            <a:ext cx="3414713" cy="2693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0"/>
          <p:cNvSpPr/>
          <p:nvPr/>
        </p:nvSpPr>
        <p:spPr>
          <a:xfrm>
            <a:off x="659567" y="3485213"/>
            <a:ext cx="3432748" cy="269823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sz="1600" dirty="0" smtClean="0">
              <a:solidFill>
                <a:prstClr val="white"/>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3800" dirty="0" smtClean="0">
                <a:latin typeface="Arial" pitchFamily="34" charset="0"/>
                <a:cs typeface="Arial" pitchFamily="34" charset="0"/>
              </a:rPr>
              <a:t>Scoring retrieval quality</a:t>
            </a:r>
            <a:endParaRPr lang="en-US" sz="3800" dirty="0">
              <a:latin typeface="Arial" pitchFamily="34" charset="0"/>
              <a:cs typeface="Arial" pitchFamily="34" charset="0"/>
            </a:endParaRPr>
          </a:p>
        </p:txBody>
      </p:sp>
      <p:sp>
        <p:nvSpPr>
          <p:cNvPr id="6" name="Rectangle 6"/>
          <p:cNvSpPr>
            <a:spLocks noChangeArrowheads="1"/>
          </p:cNvSpPr>
          <p:nvPr/>
        </p:nvSpPr>
        <p:spPr bwMode="auto">
          <a:xfrm>
            <a:off x="666750" y="3482997"/>
            <a:ext cx="3414713" cy="269398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p:cNvSpPr>
          <p:nvPr/>
        </p:nvSpPr>
        <p:spPr bwMode="auto">
          <a:xfrm>
            <a:off x="666750"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p:cNvSpPr>
          <p:nvPr/>
        </p:nvSpPr>
        <p:spPr bwMode="auto">
          <a:xfrm>
            <a:off x="13509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9"/>
          <p:cNvSpPr>
            <a:spLocks/>
          </p:cNvSpPr>
          <p:nvPr/>
        </p:nvSpPr>
        <p:spPr bwMode="auto">
          <a:xfrm>
            <a:off x="203358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0"/>
          <p:cNvSpPr>
            <a:spLocks/>
          </p:cNvSpPr>
          <p:nvPr/>
        </p:nvSpPr>
        <p:spPr bwMode="auto">
          <a:xfrm>
            <a:off x="271621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
          <p:cNvSpPr>
            <a:spLocks/>
          </p:cNvSpPr>
          <p:nvPr/>
        </p:nvSpPr>
        <p:spPr bwMode="auto">
          <a:xfrm>
            <a:off x="339883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2"/>
          <p:cNvSpPr>
            <a:spLocks/>
          </p:cNvSpPr>
          <p:nvPr/>
        </p:nvSpPr>
        <p:spPr bwMode="auto">
          <a:xfrm>
            <a:off x="40814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3"/>
          <p:cNvSpPr>
            <a:spLocks/>
          </p:cNvSpPr>
          <p:nvPr/>
        </p:nvSpPr>
        <p:spPr bwMode="auto">
          <a:xfrm>
            <a:off x="666750" y="617698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4"/>
          <p:cNvSpPr>
            <a:spLocks/>
          </p:cNvSpPr>
          <p:nvPr/>
        </p:nvSpPr>
        <p:spPr bwMode="auto">
          <a:xfrm>
            <a:off x="666750" y="563723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5"/>
          <p:cNvSpPr>
            <a:spLocks/>
          </p:cNvSpPr>
          <p:nvPr/>
        </p:nvSpPr>
        <p:spPr bwMode="auto">
          <a:xfrm>
            <a:off x="666750" y="5099072"/>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6"/>
          <p:cNvSpPr>
            <a:spLocks/>
          </p:cNvSpPr>
          <p:nvPr/>
        </p:nvSpPr>
        <p:spPr bwMode="auto">
          <a:xfrm>
            <a:off x="666750" y="45545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7"/>
          <p:cNvSpPr>
            <a:spLocks/>
          </p:cNvSpPr>
          <p:nvPr/>
        </p:nvSpPr>
        <p:spPr bwMode="auto">
          <a:xfrm>
            <a:off x="666750" y="40211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auto">
          <a:xfrm>
            <a:off x="666750" y="3482997"/>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0"/>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a:off x="666750" y="6176985"/>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666750"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a:off x="666750"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6"/>
          <p:cNvSpPr>
            <a:spLocks noChangeArrowheads="1"/>
          </p:cNvSpPr>
          <p:nvPr/>
        </p:nvSpPr>
        <p:spPr bwMode="auto">
          <a:xfrm>
            <a:off x="627062"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27" name="Line 27"/>
          <p:cNvSpPr>
            <a:spLocks noChangeShapeType="1"/>
          </p:cNvSpPr>
          <p:nvPr/>
        </p:nvSpPr>
        <p:spPr bwMode="auto">
          <a:xfrm flipV="1">
            <a:off x="13509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a:off x="13509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9"/>
          <p:cNvSpPr>
            <a:spLocks noChangeArrowheads="1"/>
          </p:cNvSpPr>
          <p:nvPr/>
        </p:nvSpPr>
        <p:spPr bwMode="auto">
          <a:xfrm>
            <a:off x="125253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30" name="Line 30"/>
          <p:cNvSpPr>
            <a:spLocks noChangeShapeType="1"/>
          </p:cNvSpPr>
          <p:nvPr/>
        </p:nvSpPr>
        <p:spPr bwMode="auto">
          <a:xfrm flipV="1">
            <a:off x="203358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a:off x="203358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2"/>
          <p:cNvSpPr>
            <a:spLocks noChangeArrowheads="1"/>
          </p:cNvSpPr>
          <p:nvPr/>
        </p:nvSpPr>
        <p:spPr bwMode="auto">
          <a:xfrm>
            <a:off x="1935162"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33" name="Line 33"/>
          <p:cNvSpPr>
            <a:spLocks noChangeShapeType="1"/>
          </p:cNvSpPr>
          <p:nvPr/>
        </p:nvSpPr>
        <p:spPr bwMode="auto">
          <a:xfrm flipV="1">
            <a:off x="271621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4"/>
          <p:cNvSpPr>
            <a:spLocks noChangeShapeType="1"/>
          </p:cNvSpPr>
          <p:nvPr/>
        </p:nvSpPr>
        <p:spPr bwMode="auto">
          <a:xfrm>
            <a:off x="271621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5"/>
          <p:cNvSpPr>
            <a:spLocks noChangeArrowheads="1"/>
          </p:cNvSpPr>
          <p:nvPr/>
        </p:nvSpPr>
        <p:spPr bwMode="auto">
          <a:xfrm>
            <a:off x="261778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36" name="Line 36"/>
          <p:cNvSpPr>
            <a:spLocks noChangeShapeType="1"/>
          </p:cNvSpPr>
          <p:nvPr/>
        </p:nvSpPr>
        <p:spPr bwMode="auto">
          <a:xfrm flipV="1">
            <a:off x="339883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37"/>
          <p:cNvSpPr>
            <a:spLocks noChangeShapeType="1"/>
          </p:cNvSpPr>
          <p:nvPr/>
        </p:nvSpPr>
        <p:spPr bwMode="auto">
          <a:xfrm>
            <a:off x="339883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8"/>
          <p:cNvSpPr>
            <a:spLocks noChangeArrowheads="1"/>
          </p:cNvSpPr>
          <p:nvPr/>
        </p:nvSpPr>
        <p:spPr bwMode="auto">
          <a:xfrm>
            <a:off x="3302000"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39" name="Line 39"/>
          <p:cNvSpPr>
            <a:spLocks noChangeShapeType="1"/>
          </p:cNvSpPr>
          <p:nvPr/>
        </p:nvSpPr>
        <p:spPr bwMode="auto">
          <a:xfrm flipV="1">
            <a:off x="40814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40"/>
          <p:cNvSpPr>
            <a:spLocks noChangeShapeType="1"/>
          </p:cNvSpPr>
          <p:nvPr/>
        </p:nvSpPr>
        <p:spPr bwMode="auto">
          <a:xfrm>
            <a:off x="40814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41"/>
          <p:cNvSpPr>
            <a:spLocks noChangeArrowheads="1"/>
          </p:cNvSpPr>
          <p:nvPr/>
        </p:nvSpPr>
        <p:spPr bwMode="auto">
          <a:xfrm>
            <a:off x="4041775"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42" name="Line 42"/>
          <p:cNvSpPr>
            <a:spLocks noChangeShapeType="1"/>
          </p:cNvSpPr>
          <p:nvPr/>
        </p:nvSpPr>
        <p:spPr bwMode="auto">
          <a:xfrm>
            <a:off x="666750" y="617698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3"/>
          <p:cNvSpPr>
            <a:spLocks noChangeShapeType="1"/>
          </p:cNvSpPr>
          <p:nvPr/>
        </p:nvSpPr>
        <p:spPr bwMode="auto">
          <a:xfrm flipH="1">
            <a:off x="4046537" y="617698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4"/>
          <p:cNvSpPr>
            <a:spLocks noChangeArrowheads="1"/>
          </p:cNvSpPr>
          <p:nvPr/>
        </p:nvSpPr>
        <p:spPr bwMode="auto">
          <a:xfrm>
            <a:off x="563562" y="60896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45" name="Line 45"/>
          <p:cNvSpPr>
            <a:spLocks noChangeShapeType="1"/>
          </p:cNvSpPr>
          <p:nvPr/>
        </p:nvSpPr>
        <p:spPr bwMode="auto">
          <a:xfrm>
            <a:off x="666750" y="563723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6"/>
          <p:cNvSpPr>
            <a:spLocks noChangeShapeType="1"/>
          </p:cNvSpPr>
          <p:nvPr/>
        </p:nvSpPr>
        <p:spPr bwMode="auto">
          <a:xfrm flipH="1">
            <a:off x="4046537" y="563723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Rectangle 47"/>
          <p:cNvSpPr>
            <a:spLocks noChangeArrowheads="1"/>
          </p:cNvSpPr>
          <p:nvPr/>
        </p:nvSpPr>
        <p:spPr bwMode="auto">
          <a:xfrm>
            <a:off x="442912" y="555151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48" name="Line 48"/>
          <p:cNvSpPr>
            <a:spLocks noChangeShapeType="1"/>
          </p:cNvSpPr>
          <p:nvPr/>
        </p:nvSpPr>
        <p:spPr bwMode="auto">
          <a:xfrm>
            <a:off x="666750" y="5099072"/>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9"/>
          <p:cNvSpPr>
            <a:spLocks noChangeShapeType="1"/>
          </p:cNvSpPr>
          <p:nvPr/>
        </p:nvSpPr>
        <p:spPr bwMode="auto">
          <a:xfrm flipH="1">
            <a:off x="4046537" y="5099072"/>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50"/>
          <p:cNvSpPr>
            <a:spLocks noChangeArrowheads="1"/>
          </p:cNvSpPr>
          <p:nvPr/>
        </p:nvSpPr>
        <p:spPr bwMode="auto">
          <a:xfrm>
            <a:off x="442912" y="5013347"/>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51" name="Line 51"/>
          <p:cNvSpPr>
            <a:spLocks noChangeShapeType="1"/>
          </p:cNvSpPr>
          <p:nvPr/>
        </p:nvSpPr>
        <p:spPr bwMode="auto">
          <a:xfrm>
            <a:off x="666750" y="45545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2"/>
          <p:cNvSpPr>
            <a:spLocks noChangeShapeType="1"/>
          </p:cNvSpPr>
          <p:nvPr/>
        </p:nvSpPr>
        <p:spPr bwMode="auto">
          <a:xfrm flipH="1">
            <a:off x="4046537" y="45545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3"/>
          <p:cNvSpPr>
            <a:spLocks noChangeArrowheads="1"/>
          </p:cNvSpPr>
          <p:nvPr/>
        </p:nvSpPr>
        <p:spPr bwMode="auto">
          <a:xfrm>
            <a:off x="442912" y="44688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54" name="Line 54"/>
          <p:cNvSpPr>
            <a:spLocks noChangeShapeType="1"/>
          </p:cNvSpPr>
          <p:nvPr/>
        </p:nvSpPr>
        <p:spPr bwMode="auto">
          <a:xfrm>
            <a:off x="666750" y="40211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5"/>
          <p:cNvSpPr>
            <a:spLocks noChangeShapeType="1"/>
          </p:cNvSpPr>
          <p:nvPr/>
        </p:nvSpPr>
        <p:spPr bwMode="auto">
          <a:xfrm flipH="1">
            <a:off x="4046537" y="40211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6"/>
          <p:cNvSpPr>
            <a:spLocks noChangeArrowheads="1"/>
          </p:cNvSpPr>
          <p:nvPr/>
        </p:nvSpPr>
        <p:spPr bwMode="auto">
          <a:xfrm>
            <a:off x="442912" y="39354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57" name="Line 57"/>
          <p:cNvSpPr>
            <a:spLocks noChangeShapeType="1"/>
          </p:cNvSpPr>
          <p:nvPr/>
        </p:nvSpPr>
        <p:spPr bwMode="auto">
          <a:xfrm>
            <a:off x="666750" y="3482997"/>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8"/>
          <p:cNvSpPr>
            <a:spLocks noChangeShapeType="1"/>
          </p:cNvSpPr>
          <p:nvPr/>
        </p:nvSpPr>
        <p:spPr bwMode="auto">
          <a:xfrm flipH="1">
            <a:off x="4046537" y="348299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59"/>
          <p:cNvSpPr>
            <a:spLocks noChangeArrowheads="1"/>
          </p:cNvSpPr>
          <p:nvPr/>
        </p:nvSpPr>
        <p:spPr bwMode="auto">
          <a:xfrm>
            <a:off x="563562" y="33972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60" name="Line 60"/>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1"/>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2"/>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5"/>
          <p:cNvSpPr>
            <a:spLocks noChangeArrowheads="1"/>
          </p:cNvSpPr>
          <p:nvPr/>
        </p:nvSpPr>
        <p:spPr bwMode="auto">
          <a:xfrm>
            <a:off x="2170112" y="6348435"/>
            <a:ext cx="487363"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recall</a:t>
            </a:r>
            <a:endParaRPr lang="en-US" smtClean="0">
              <a:solidFill>
                <a:prstClr val="black"/>
              </a:solidFill>
              <a:latin typeface="Arial" pitchFamily="34" charset="0"/>
            </a:endParaRPr>
          </a:p>
        </p:txBody>
      </p:sp>
      <p:sp>
        <p:nvSpPr>
          <p:cNvPr id="64" name="Rectangle 66"/>
          <p:cNvSpPr>
            <a:spLocks noChangeArrowheads="1"/>
          </p:cNvSpPr>
          <p:nvPr/>
        </p:nvSpPr>
        <p:spPr bwMode="auto">
          <a:xfrm rot="16200000">
            <a:off x="-47625" y="4664097"/>
            <a:ext cx="781050" cy="2238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precision</a:t>
            </a:r>
            <a:endParaRPr lang="en-US" smtClean="0">
              <a:solidFill>
                <a:prstClr val="black"/>
              </a:solidFill>
              <a:latin typeface="Arial" pitchFamily="34" charset="0"/>
            </a:endParaRPr>
          </a:p>
        </p:txBody>
      </p:sp>
      <p:sp>
        <p:nvSpPr>
          <p:cNvPr id="75" name="Freeform 74"/>
          <p:cNvSpPr/>
          <p:nvPr/>
        </p:nvSpPr>
        <p:spPr>
          <a:xfrm>
            <a:off x="665448" y="3487057"/>
            <a:ext cx="3417757" cy="1514006"/>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Oval 64"/>
          <p:cNvSpPr/>
          <p:nvPr/>
        </p:nvSpPr>
        <p:spPr>
          <a:xfrm>
            <a:off x="2006582" y="43525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1318670" y="3457781"/>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006582" y="34612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687470" y="4103764"/>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3371399" y="3995322"/>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363904" y="434501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3371399" y="470220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3371399" y="48471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3371399" y="496203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4048304" y="48300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ondra\Desktop\img_thumb.jpg"/>
          <p:cNvPicPr>
            <a:picLocks noChangeAspect="1" noChangeArrowheads="1"/>
          </p:cNvPicPr>
          <p:nvPr/>
        </p:nvPicPr>
        <p:blipFill>
          <a:blip r:embed="rId3" cstate="print"/>
          <a:srcRect/>
          <a:stretch>
            <a:fillRect/>
          </a:stretch>
        </p:blipFill>
        <p:spPr bwMode="auto">
          <a:xfrm>
            <a:off x="214282" y="702214"/>
            <a:ext cx="949336" cy="1265781"/>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5929322" y="1883832"/>
            <a:ext cx="949336" cy="126578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57752" y="1883832"/>
            <a:ext cx="949336" cy="1265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7786710" y="4812790"/>
            <a:ext cx="949336" cy="1265781"/>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857752" y="3741220"/>
            <a:ext cx="1265781" cy="84649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7000892" y="1883832"/>
            <a:ext cx="842536" cy="126578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cstate="print"/>
          <a:srcRect/>
          <a:stretch>
            <a:fillRect/>
          </a:stretch>
        </p:blipFill>
        <p:spPr bwMode="auto">
          <a:xfrm>
            <a:off x="7786710" y="3384030"/>
            <a:ext cx="949336" cy="126578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cstate="print"/>
          <a:srcRect/>
          <a:stretch>
            <a:fillRect/>
          </a:stretch>
        </p:blipFill>
        <p:spPr bwMode="auto">
          <a:xfrm>
            <a:off x="6215074" y="5241418"/>
            <a:ext cx="1265781" cy="846491"/>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6402920" y="3369040"/>
            <a:ext cx="949336" cy="1265781"/>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2" cstate="print"/>
          <a:srcRect/>
          <a:stretch>
            <a:fillRect/>
          </a:stretch>
        </p:blipFill>
        <p:spPr bwMode="auto">
          <a:xfrm>
            <a:off x="4857752" y="4812790"/>
            <a:ext cx="949336" cy="1265781"/>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3" cstate="print"/>
          <a:srcRect/>
          <a:stretch>
            <a:fillRect/>
          </a:stretch>
        </p:blipFill>
        <p:spPr bwMode="auto">
          <a:xfrm>
            <a:off x="7918108" y="1857364"/>
            <a:ext cx="857256" cy="1281878"/>
          </a:xfrm>
          <a:prstGeom prst="rect">
            <a:avLst/>
          </a:prstGeom>
          <a:noFill/>
          <a:ln w="9525">
            <a:noFill/>
            <a:miter lim="800000"/>
            <a:headEnd/>
            <a:tailEnd/>
          </a:ln>
          <a:effectLst/>
        </p:spPr>
      </p:pic>
      <p:sp>
        <p:nvSpPr>
          <p:cNvPr id="97" name="TextBox 96"/>
          <p:cNvSpPr txBox="1"/>
          <p:nvPr/>
        </p:nvSpPr>
        <p:spPr>
          <a:xfrm>
            <a:off x="308637" y="1988098"/>
            <a:ext cx="762901" cy="369332"/>
          </a:xfrm>
          <a:prstGeom prst="rect">
            <a:avLst/>
          </a:prstGeom>
          <a:noFill/>
        </p:spPr>
        <p:txBody>
          <a:bodyPr wrap="none" rtlCol="0">
            <a:spAutoFit/>
          </a:bodyPr>
          <a:lstStyle/>
          <a:p>
            <a:r>
              <a:rPr lang="en-US" dirty="0" smtClean="0">
                <a:solidFill>
                  <a:prstClr val="black"/>
                </a:solidFill>
              </a:rPr>
              <a:t>Query</a:t>
            </a:r>
            <a:endParaRPr lang="en-US" dirty="0">
              <a:solidFill>
                <a:prstClr val="black"/>
              </a:solidFill>
            </a:endParaRPr>
          </a:p>
        </p:txBody>
      </p:sp>
      <p:sp>
        <p:nvSpPr>
          <p:cNvPr id="98" name="TextBox 97"/>
          <p:cNvSpPr txBox="1"/>
          <p:nvPr/>
        </p:nvSpPr>
        <p:spPr>
          <a:xfrm>
            <a:off x="1411253" y="1711099"/>
            <a:ext cx="2622769" cy="646331"/>
          </a:xfrm>
          <a:prstGeom prst="rect">
            <a:avLst/>
          </a:prstGeom>
          <a:noFill/>
        </p:spPr>
        <p:txBody>
          <a:bodyPr wrap="none" rtlCol="0">
            <a:spAutoFit/>
          </a:bodyPr>
          <a:lstStyle/>
          <a:p>
            <a:r>
              <a:rPr lang="en-US" dirty="0" smtClean="0">
                <a:solidFill>
                  <a:prstClr val="black"/>
                </a:solidFill>
              </a:rPr>
              <a:t>Database size: 10 images</a:t>
            </a:r>
          </a:p>
          <a:p>
            <a:r>
              <a:rPr lang="en-US" dirty="0" smtClean="0">
                <a:solidFill>
                  <a:prstClr val="black"/>
                </a:solidFill>
              </a:rPr>
              <a:t>Relevant (total): 5 images </a:t>
            </a:r>
            <a:endParaRPr lang="en-US" dirty="0">
              <a:solidFill>
                <a:prstClr val="black"/>
              </a:solidFill>
            </a:endParaRPr>
          </a:p>
        </p:txBody>
      </p:sp>
      <p:sp>
        <p:nvSpPr>
          <p:cNvPr id="99" name="TextBox 98"/>
          <p:cNvSpPr txBox="1"/>
          <p:nvPr/>
        </p:nvSpPr>
        <p:spPr>
          <a:xfrm>
            <a:off x="4786314" y="1357298"/>
            <a:ext cx="1859227" cy="369332"/>
          </a:xfrm>
          <a:prstGeom prst="rect">
            <a:avLst/>
          </a:prstGeom>
          <a:noFill/>
        </p:spPr>
        <p:txBody>
          <a:bodyPr wrap="none" rtlCol="0">
            <a:spAutoFit/>
          </a:bodyPr>
          <a:lstStyle/>
          <a:p>
            <a:r>
              <a:rPr lang="en-US" dirty="0" smtClean="0">
                <a:solidFill>
                  <a:prstClr val="black"/>
                </a:solidFill>
              </a:rPr>
              <a:t>Results (ordered):</a:t>
            </a:r>
            <a:endParaRPr lang="en-US" dirty="0">
              <a:solidFill>
                <a:prstClr val="black"/>
              </a:solidFill>
            </a:endParaRPr>
          </a:p>
        </p:txBody>
      </p:sp>
      <p:sp>
        <p:nvSpPr>
          <p:cNvPr id="100" name="TextBox 99"/>
          <p:cNvSpPr txBox="1"/>
          <p:nvPr/>
        </p:nvSpPr>
        <p:spPr>
          <a:xfrm>
            <a:off x="712232" y="2643182"/>
            <a:ext cx="3359702" cy="646331"/>
          </a:xfrm>
          <a:prstGeom prst="rect">
            <a:avLst/>
          </a:prstGeom>
          <a:noFill/>
        </p:spPr>
        <p:txBody>
          <a:bodyPr wrap="none" rtlCol="0">
            <a:spAutoFit/>
          </a:bodyPr>
          <a:lstStyle/>
          <a:p>
            <a:r>
              <a:rPr lang="en-US" dirty="0" smtClean="0">
                <a:solidFill>
                  <a:prstClr val="black"/>
                </a:solidFill>
              </a:rPr>
              <a:t>precision = #relevant / #returned</a:t>
            </a:r>
          </a:p>
          <a:p>
            <a:r>
              <a:rPr lang="en-US" dirty="0" smtClean="0">
                <a:solidFill>
                  <a:prstClr val="black"/>
                </a:solidFill>
              </a:rPr>
              <a:t>recall = #relevant / #total relevant</a:t>
            </a:r>
            <a:endParaRPr lang="en-US" dirty="0">
              <a:solidFill>
                <a:prstClr val="black"/>
              </a:solidFill>
            </a:endParaRPr>
          </a:p>
        </p:txBody>
      </p:sp>
      <p:sp>
        <p:nvSpPr>
          <p:cNvPr id="3" name="TextBox 2"/>
          <p:cNvSpPr txBox="1"/>
          <p:nvPr/>
        </p:nvSpPr>
        <p:spPr>
          <a:xfrm>
            <a:off x="6591795" y="6553200"/>
            <a:ext cx="2628405" cy="369332"/>
          </a:xfrm>
          <a:prstGeom prst="rect">
            <a:avLst/>
          </a:prstGeom>
          <a:noFill/>
        </p:spPr>
        <p:txBody>
          <a:bodyPr wrap="square" rtlCol="0">
            <a:spAutoFit/>
          </a:bodyPr>
          <a:lstStyle/>
          <a:p>
            <a:r>
              <a:rPr lang="en-US" dirty="0" smtClean="0"/>
              <a:t>Slide credit: </a:t>
            </a:r>
            <a:r>
              <a:rPr lang="en-US" dirty="0" err="1" smtClean="0"/>
              <a:t>Ondrej</a:t>
            </a:r>
            <a:r>
              <a:rPr lang="en-US" dirty="0" smtClean="0"/>
              <a:t> Chum</a:t>
            </a:r>
            <a:endParaRPr lang="en-US" dirty="0"/>
          </a:p>
        </p:txBody>
      </p:sp>
    </p:spTree>
    <p:extLst>
      <p:ext uri="{BB962C8B-B14F-4D97-AF65-F5344CB8AC3E}">
        <p14:creationId xmlns:p14="http://schemas.microsoft.com/office/powerpoint/2010/main" val="3500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457200" y="592138"/>
            <a:ext cx="8686800" cy="609600"/>
          </a:xfrm>
        </p:spPr>
        <p:txBody>
          <a:bodyPr/>
          <a:lstStyle/>
          <a:p>
            <a:pPr eaLnBrk="1" hangingPunct="1"/>
            <a:r>
              <a:rPr lang="en-US" smtClean="0"/>
              <a:t>Vocabulary Trees: hierarchical clustering for large vocabularies</a:t>
            </a:r>
          </a:p>
        </p:txBody>
      </p:sp>
      <p:sp>
        <p:nvSpPr>
          <p:cNvPr id="97284" name="Rectangle 3"/>
          <p:cNvSpPr>
            <a:spLocks noGrp="1" noChangeArrowheads="1"/>
          </p:cNvSpPr>
          <p:nvPr>
            <p:ph type="body" idx="4294967295"/>
          </p:nvPr>
        </p:nvSpPr>
        <p:spPr/>
        <p:txBody>
          <a:bodyPr/>
          <a:lstStyle/>
          <a:p>
            <a:pPr eaLnBrk="1" hangingPunct="1"/>
            <a:r>
              <a:rPr lang="en-US" smtClean="0"/>
              <a:t>Tree construction:</a:t>
            </a:r>
          </a:p>
        </p:txBody>
      </p:sp>
      <p:grpSp>
        <p:nvGrpSpPr>
          <p:cNvPr id="97285" name="Group 67"/>
          <p:cNvGrpSpPr>
            <a:grpSpLocks/>
          </p:cNvGrpSpPr>
          <p:nvPr/>
        </p:nvGrpSpPr>
        <p:grpSpPr bwMode="auto">
          <a:xfrm>
            <a:off x="2767013" y="2370138"/>
            <a:ext cx="4213225" cy="3605212"/>
            <a:chOff x="1196" y="554"/>
            <a:chExt cx="3545" cy="3032"/>
          </a:xfrm>
        </p:grpSpPr>
        <p:grpSp>
          <p:nvGrpSpPr>
            <p:cNvPr id="97445" name="Group 68"/>
            <p:cNvGrpSpPr>
              <a:grpSpLocks/>
            </p:cNvGrpSpPr>
            <p:nvPr/>
          </p:nvGrpSpPr>
          <p:grpSpPr bwMode="auto">
            <a:xfrm>
              <a:off x="1761" y="1222"/>
              <a:ext cx="2055" cy="1491"/>
              <a:chOff x="1761" y="1222"/>
              <a:chExt cx="2055" cy="1491"/>
            </a:xfrm>
          </p:grpSpPr>
          <p:sp>
            <p:nvSpPr>
              <p:cNvPr id="97458" name="Line 6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9" name="Line 7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60" name="Line 7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6" name="Group 72"/>
            <p:cNvGrpSpPr>
              <a:grpSpLocks/>
            </p:cNvGrpSpPr>
            <p:nvPr/>
          </p:nvGrpSpPr>
          <p:grpSpPr bwMode="auto">
            <a:xfrm>
              <a:off x="1196" y="657"/>
              <a:ext cx="1181" cy="1336"/>
              <a:chOff x="1196" y="657"/>
              <a:chExt cx="1181" cy="1336"/>
            </a:xfrm>
          </p:grpSpPr>
          <p:sp>
            <p:nvSpPr>
              <p:cNvPr id="97455" name="Line 7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6" name="Line 7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7" name="Line 7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7" name="Group 76"/>
            <p:cNvGrpSpPr>
              <a:grpSpLocks/>
            </p:cNvGrpSpPr>
            <p:nvPr/>
          </p:nvGrpSpPr>
          <p:grpSpPr bwMode="auto">
            <a:xfrm>
              <a:off x="3405" y="554"/>
              <a:ext cx="1336" cy="1182"/>
              <a:chOff x="3405" y="554"/>
              <a:chExt cx="1336" cy="1182"/>
            </a:xfrm>
          </p:grpSpPr>
          <p:sp>
            <p:nvSpPr>
              <p:cNvPr id="97452" name="Line 7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3" name="Line 7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4" name="Line 7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8" name="Group 80"/>
            <p:cNvGrpSpPr>
              <a:grpSpLocks/>
            </p:cNvGrpSpPr>
            <p:nvPr/>
          </p:nvGrpSpPr>
          <p:grpSpPr bwMode="auto">
            <a:xfrm>
              <a:off x="2429" y="2456"/>
              <a:ext cx="1336" cy="1130"/>
              <a:chOff x="2429" y="2456"/>
              <a:chExt cx="1336" cy="1130"/>
            </a:xfrm>
          </p:grpSpPr>
          <p:sp>
            <p:nvSpPr>
              <p:cNvPr id="97449" name="Line 8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0" name="Line 8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1" name="Line 8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grpSp>
        <p:nvGrpSpPr>
          <p:cNvPr id="97286" name="Group 84"/>
          <p:cNvGrpSpPr>
            <a:grpSpLocks/>
          </p:cNvGrpSpPr>
          <p:nvPr/>
        </p:nvGrpSpPr>
        <p:grpSpPr bwMode="auto">
          <a:xfrm>
            <a:off x="3438525" y="3163888"/>
            <a:ext cx="2443163" cy="1773237"/>
            <a:chOff x="1761" y="1222"/>
            <a:chExt cx="2055" cy="1491"/>
          </a:xfrm>
        </p:grpSpPr>
        <p:sp>
          <p:nvSpPr>
            <p:cNvPr id="97442" name="Line 85"/>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3" name="Line 86"/>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4" name="Line 87"/>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7" name="Group 88"/>
          <p:cNvGrpSpPr>
            <a:grpSpLocks/>
          </p:cNvGrpSpPr>
          <p:nvPr/>
        </p:nvGrpSpPr>
        <p:grpSpPr bwMode="auto">
          <a:xfrm>
            <a:off x="2767013" y="2492375"/>
            <a:ext cx="1403350" cy="1589088"/>
            <a:chOff x="1196" y="657"/>
            <a:chExt cx="1181" cy="1336"/>
          </a:xfrm>
        </p:grpSpPr>
        <p:sp>
          <p:nvSpPr>
            <p:cNvPr id="97439" name="Line 89"/>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0" name="Line 90"/>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1" name="Line 91"/>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8" name="Group 92"/>
          <p:cNvGrpSpPr>
            <a:grpSpLocks/>
          </p:cNvGrpSpPr>
          <p:nvPr/>
        </p:nvGrpSpPr>
        <p:grpSpPr bwMode="auto">
          <a:xfrm>
            <a:off x="5392738" y="2370138"/>
            <a:ext cx="1587500" cy="1404937"/>
            <a:chOff x="3405" y="554"/>
            <a:chExt cx="1336" cy="1182"/>
          </a:xfrm>
        </p:grpSpPr>
        <p:sp>
          <p:nvSpPr>
            <p:cNvPr id="97436" name="Line 93"/>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7" name="Line 94"/>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8" name="Line 95"/>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9" name="Group 96"/>
          <p:cNvGrpSpPr>
            <a:grpSpLocks/>
          </p:cNvGrpSpPr>
          <p:nvPr/>
        </p:nvGrpSpPr>
        <p:grpSpPr bwMode="auto">
          <a:xfrm>
            <a:off x="4232275" y="4630738"/>
            <a:ext cx="1587500" cy="1344612"/>
            <a:chOff x="2429" y="2456"/>
            <a:chExt cx="1336" cy="1130"/>
          </a:xfrm>
        </p:grpSpPr>
        <p:sp>
          <p:nvSpPr>
            <p:cNvPr id="97433" name="Line 9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4" name="Line 9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5" name="Line 9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90" name="Group 100"/>
          <p:cNvGrpSpPr>
            <a:grpSpLocks noChangeAspect="1"/>
          </p:cNvGrpSpPr>
          <p:nvPr/>
        </p:nvGrpSpPr>
        <p:grpSpPr bwMode="auto">
          <a:xfrm>
            <a:off x="2276475" y="1881188"/>
            <a:ext cx="5132388" cy="4643437"/>
            <a:chOff x="1056" y="288"/>
            <a:chExt cx="4032" cy="3648"/>
          </a:xfrm>
        </p:grpSpPr>
        <p:sp>
          <p:nvSpPr>
            <p:cNvPr id="97322" name="Oval 101"/>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3" name="Oval 102"/>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4" name="Oval 103"/>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5" name="Oval 104"/>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6" name="Oval 105"/>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7" name="Oval 106"/>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8" name="Oval 107"/>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9" name="Oval 108"/>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0" name="Oval 109"/>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1" name="Oval 110"/>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2" name="Oval 111"/>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3" name="Oval 112"/>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4" name="Oval 113"/>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5" name="Oval 114"/>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6" name="Oval 115"/>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7" name="Oval 116"/>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8" name="Oval 117"/>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9" name="Oval 118"/>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0" name="Oval 119"/>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1" name="Oval 120"/>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2" name="Oval 121"/>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3" name="Oval 122"/>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4" name="Oval 123"/>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5" name="Oval 124"/>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6" name="Oval 125"/>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7" name="Oval 126"/>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8" name="Oval 127"/>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9" name="Oval 128"/>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0" name="Oval 129"/>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1" name="Oval 130"/>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2" name="Oval 131"/>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3" name="Oval 132"/>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4" name="Oval 133"/>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5" name="Oval 134"/>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6" name="Oval 135"/>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7" name="Oval 136"/>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8" name="Oval 137"/>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9" name="Oval 138"/>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0" name="Oval 139"/>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1" name="Oval 140"/>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2" name="Oval 141"/>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3" name="Oval 142"/>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4" name="Oval 143"/>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5" name="Oval 144"/>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6" name="Oval 145"/>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7" name="Oval 146"/>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8" name="Oval 147"/>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9" name="Oval 148"/>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0" name="Oval 149"/>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1" name="Oval 150"/>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2" name="Oval 151"/>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3" name="Oval 152"/>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4" name="Oval 153"/>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5" name="Oval 154"/>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6" name="Oval 155"/>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7" name="Oval 156"/>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8" name="Oval 157"/>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9" name="Oval 158"/>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0" name="Oval 159"/>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1" name="Oval 160"/>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2" name="Oval 161"/>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3" name="Oval 162"/>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4" name="Oval 163"/>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5" name="Oval 164"/>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6" name="Oval 165"/>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7" name="Oval 166"/>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8" name="Oval 167"/>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9" name="Oval 168"/>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0" name="Oval 169"/>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1" name="Oval 170"/>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2" name="Oval 171"/>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3" name="Oval 172"/>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4" name="Oval 173"/>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5" name="Oval 174"/>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6" name="Oval 175"/>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7" name="Oval 176"/>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8" name="Oval 177"/>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9" name="Oval 178"/>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0" name="Oval 179"/>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1" name="Oval 180"/>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2" name="Oval 181"/>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3" name="Oval 182"/>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4" name="Oval 183"/>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5" name="Oval 184"/>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6" name="Oval 185"/>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7" name="Oval 186"/>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8" name="Oval 187"/>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9" name="Oval 188"/>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0" name="Oval 189"/>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1" name="Oval 190"/>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2" name="Oval 191"/>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3" name="Oval 192"/>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4" name="Oval 193"/>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5" name="Oval 194"/>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6" name="Oval 195"/>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7" name="Oval 196"/>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8" name="Oval 197"/>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9" name="Oval 198"/>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0" name="Oval 199"/>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1" name="Oval 200"/>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2" name="Oval 201"/>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3" name="Oval 202"/>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4" name="Oval 203"/>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5" name="Oval 204"/>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6" name="Oval 205"/>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7" name="Oval 206"/>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8" name="Oval 207"/>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9" name="Oval 208"/>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0" name="Oval 209"/>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1" name="Oval 210"/>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2" name="Oval 211"/>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grpSp>
        <p:nvGrpSpPr>
          <p:cNvPr id="12" name="Group 212"/>
          <p:cNvGrpSpPr>
            <a:grpSpLocks noChangeAspect="1"/>
          </p:cNvGrpSpPr>
          <p:nvPr/>
        </p:nvGrpSpPr>
        <p:grpSpPr bwMode="auto">
          <a:xfrm>
            <a:off x="2581275" y="2003425"/>
            <a:ext cx="4033838" cy="3360738"/>
            <a:chOff x="864" y="192"/>
            <a:chExt cx="3168" cy="2640"/>
          </a:xfrm>
        </p:grpSpPr>
        <p:sp>
          <p:nvSpPr>
            <p:cNvPr id="97319" name="Line 213"/>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0" name="Line 214"/>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1" name="Line 215"/>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2901208" name="AutoShape 216"/>
          <p:cNvSpPr>
            <a:spLocks noChangeAspect="1" noChangeArrowheads="1"/>
          </p:cNvSpPr>
          <p:nvPr/>
        </p:nvSpPr>
        <p:spPr bwMode="auto">
          <a:xfrm>
            <a:off x="4391025" y="4473575"/>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09" name="AutoShape 217"/>
          <p:cNvSpPr>
            <a:spLocks noChangeAspect="1" noChangeArrowheads="1"/>
          </p:cNvSpPr>
          <p:nvPr/>
        </p:nvSpPr>
        <p:spPr bwMode="auto">
          <a:xfrm>
            <a:off x="5724525" y="5122863"/>
            <a:ext cx="184150" cy="182562"/>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0" name="AutoShape 218"/>
          <p:cNvSpPr>
            <a:spLocks noChangeAspect="1" noChangeArrowheads="1"/>
          </p:cNvSpPr>
          <p:nvPr/>
        </p:nvSpPr>
        <p:spPr bwMode="auto">
          <a:xfrm>
            <a:off x="4211638" y="5842000"/>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1" name="AutoShape 219"/>
          <p:cNvSpPr>
            <a:spLocks noChangeAspect="1" noChangeArrowheads="1"/>
          </p:cNvSpPr>
          <p:nvPr/>
        </p:nvSpPr>
        <p:spPr bwMode="auto">
          <a:xfrm>
            <a:off x="5327650" y="36099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2" name="AutoShape 220"/>
          <p:cNvSpPr>
            <a:spLocks noChangeAspect="1" noChangeArrowheads="1"/>
          </p:cNvSpPr>
          <p:nvPr/>
        </p:nvSpPr>
        <p:spPr bwMode="auto">
          <a:xfrm>
            <a:off x="6840538" y="3394075"/>
            <a:ext cx="182562"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3" name="AutoShape 221"/>
          <p:cNvSpPr>
            <a:spLocks noChangeAspect="1" noChangeArrowheads="1"/>
          </p:cNvSpPr>
          <p:nvPr/>
        </p:nvSpPr>
        <p:spPr bwMode="auto">
          <a:xfrm>
            <a:off x="5327650" y="23145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4" name="AutoShape 222"/>
          <p:cNvSpPr>
            <a:spLocks noChangeAspect="1" noChangeArrowheads="1"/>
          </p:cNvSpPr>
          <p:nvPr/>
        </p:nvSpPr>
        <p:spPr bwMode="auto">
          <a:xfrm>
            <a:off x="3095625" y="3970338"/>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5" name="AutoShape 223"/>
          <p:cNvSpPr>
            <a:spLocks noChangeAspect="1" noChangeArrowheads="1"/>
          </p:cNvSpPr>
          <p:nvPr/>
        </p:nvSpPr>
        <p:spPr bwMode="auto">
          <a:xfrm>
            <a:off x="3995738" y="3286125"/>
            <a:ext cx="182562"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6" name="AutoShape 224"/>
          <p:cNvSpPr>
            <a:spLocks noChangeAspect="1" noChangeArrowheads="1"/>
          </p:cNvSpPr>
          <p:nvPr/>
        </p:nvSpPr>
        <p:spPr bwMode="auto">
          <a:xfrm>
            <a:off x="2590800" y="2422525"/>
            <a:ext cx="182563"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7" name="AutoShape 225"/>
          <p:cNvSpPr>
            <a:spLocks noChangeAspect="1" noChangeArrowheads="1"/>
          </p:cNvSpPr>
          <p:nvPr/>
        </p:nvSpPr>
        <p:spPr bwMode="auto">
          <a:xfrm>
            <a:off x="4608513" y="47625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8" name="AutoShape 226"/>
          <p:cNvSpPr>
            <a:spLocks noChangeAspect="1" noChangeArrowheads="1"/>
          </p:cNvSpPr>
          <p:nvPr/>
        </p:nvSpPr>
        <p:spPr bwMode="auto">
          <a:xfrm>
            <a:off x="5724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9" name="AutoShape 227"/>
          <p:cNvSpPr>
            <a:spLocks noChangeAspect="1" noChangeArrowheads="1"/>
          </p:cNvSpPr>
          <p:nvPr/>
        </p:nvSpPr>
        <p:spPr bwMode="auto">
          <a:xfrm>
            <a:off x="3311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228"/>
          <p:cNvGrpSpPr>
            <a:grpSpLocks/>
          </p:cNvGrpSpPr>
          <p:nvPr/>
        </p:nvGrpSpPr>
        <p:grpSpPr bwMode="auto">
          <a:xfrm>
            <a:off x="1727200" y="2003425"/>
            <a:ext cx="2443163" cy="2138363"/>
            <a:chOff x="322" y="246"/>
            <a:chExt cx="2055" cy="1799"/>
          </a:xfrm>
        </p:grpSpPr>
        <p:sp>
          <p:nvSpPr>
            <p:cNvPr id="97316" name="Line 229"/>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7" name="Line 230"/>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8" name="Line 231"/>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4" name="Group 232"/>
          <p:cNvGrpSpPr>
            <a:grpSpLocks/>
          </p:cNvGrpSpPr>
          <p:nvPr/>
        </p:nvGrpSpPr>
        <p:grpSpPr bwMode="auto">
          <a:xfrm>
            <a:off x="4598988" y="2003425"/>
            <a:ext cx="2198687" cy="2811463"/>
            <a:chOff x="2737" y="246"/>
            <a:chExt cx="1850" cy="2364"/>
          </a:xfrm>
        </p:grpSpPr>
        <p:sp>
          <p:nvSpPr>
            <p:cNvPr id="97313" name="Line 233"/>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4" name="Line 234"/>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5" name="Line 235"/>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5" name="Group 236"/>
          <p:cNvGrpSpPr>
            <a:grpSpLocks/>
          </p:cNvGrpSpPr>
          <p:nvPr/>
        </p:nvGrpSpPr>
        <p:grpSpPr bwMode="auto">
          <a:xfrm>
            <a:off x="2705100" y="4203700"/>
            <a:ext cx="2870200" cy="2076450"/>
            <a:chOff x="1144" y="2096"/>
            <a:chExt cx="2415" cy="1747"/>
          </a:xfrm>
        </p:grpSpPr>
        <p:sp>
          <p:nvSpPr>
            <p:cNvPr id="97310" name="Line 237"/>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1" name="Line 238"/>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2" name="Line 239"/>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97307" name="AutoShape 240"/>
          <p:cNvSpPr>
            <a:spLocks noChangeAspect="1" noChangeArrowheads="1"/>
          </p:cNvSpPr>
          <p:nvPr/>
        </p:nvSpPr>
        <p:spPr bwMode="auto">
          <a:xfrm>
            <a:off x="4389438" y="3775075"/>
            <a:ext cx="427037" cy="428625"/>
          </a:xfrm>
          <a:prstGeom prst="diamond">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08" name="Text Box 24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7309" name="Text Box 24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36530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1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1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1217"/>
                                        </p:tgtEl>
                                        <p:attrNameLst>
                                          <p:attrName>style.visibility</p:attrName>
                                        </p:attrNameLst>
                                      </p:cBhvr>
                                      <p:to>
                                        <p:strVal val="visible"/>
                                      </p:to>
                                    </p:set>
                                  </p:childTnLst>
                                </p:cTn>
                              </p:par>
                            </p:childTnLst>
                          </p:cTn>
                        </p:par>
                        <p:par>
                          <p:cTn id="11" fill="hold" nodeType="afterGroup">
                            <p:stCondLst>
                              <p:cond delay="0"/>
                            </p:stCondLst>
                            <p:childTnLst>
                              <p:par>
                                <p:cTn id="12" presetID="8"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1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1214"/>
                                        </p:tgtEl>
                                        <p:attrNameLst>
                                          <p:attrName>style.visibility</p:attrName>
                                        </p:attrNameLst>
                                      </p:cBhvr>
                                      <p:to>
                                        <p:strVal val="visible"/>
                                      </p:to>
                                    </p:set>
                                  </p:childTnLst>
                                </p:cTn>
                              </p:par>
                            </p:childTnLst>
                          </p:cTn>
                        </p:par>
                        <p:par>
                          <p:cTn id="23" fill="hold" nodeType="afterGroup">
                            <p:stCondLst>
                              <p:cond delay="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nodeType="afterGroup">
                            <p:stCondLst>
                              <p:cond delay="500"/>
                            </p:stCondLst>
                            <p:childTnLst>
                              <p:par>
                                <p:cTn id="28" presetID="1" presetClass="entr" presetSubtype="0" fill="hold" grpId="0" nodeType="afterEffect">
                                  <p:stCondLst>
                                    <p:cond delay="400"/>
                                  </p:stCondLst>
                                  <p:childTnLst>
                                    <p:set>
                                      <p:cBhvr>
                                        <p:cTn id="29" dur="1" fill="hold">
                                          <p:stCondLst>
                                            <p:cond delay="0"/>
                                          </p:stCondLst>
                                        </p:cTn>
                                        <p:tgtEl>
                                          <p:spTgt spid="29012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012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01212"/>
                                        </p:tgtEl>
                                        <p:attrNameLst>
                                          <p:attrName>style.visibility</p:attrName>
                                        </p:attrNameLst>
                                      </p:cBhvr>
                                      <p:to>
                                        <p:strVal val="visible"/>
                                      </p:to>
                                    </p:set>
                                  </p:childTnLst>
                                </p:cTn>
                              </p:par>
                            </p:childTnLst>
                          </p:cTn>
                        </p:par>
                        <p:par>
                          <p:cTn id="34" fill="hold" nodeType="afterGroup">
                            <p:stCondLst>
                              <p:cond delay="900"/>
                            </p:stCondLst>
                            <p:childTnLst>
                              <p:par>
                                <p:cTn id="35" presetID="8"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par>
                          <p:cTn id="38" fill="hold" nodeType="afterGroup">
                            <p:stCondLst>
                              <p:cond delay="1400"/>
                            </p:stCondLst>
                            <p:childTnLst>
                              <p:par>
                                <p:cTn id="39" presetID="1" presetClass="entr" presetSubtype="0" fill="hold" grpId="0" nodeType="afterEffect">
                                  <p:stCondLst>
                                    <p:cond delay="400"/>
                                  </p:stCondLst>
                                  <p:childTnLst>
                                    <p:set>
                                      <p:cBhvr>
                                        <p:cTn id="40" dur="1" fill="hold">
                                          <p:stCondLst>
                                            <p:cond delay="0"/>
                                          </p:stCondLst>
                                        </p:cTn>
                                        <p:tgtEl>
                                          <p:spTgt spid="2901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01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1209"/>
                                        </p:tgtEl>
                                        <p:attrNameLst>
                                          <p:attrName>style.visibility</p:attrName>
                                        </p:attrNameLst>
                                      </p:cBhvr>
                                      <p:to>
                                        <p:strVal val="visible"/>
                                      </p:to>
                                    </p:set>
                                  </p:childTnLst>
                                </p:cTn>
                              </p:par>
                            </p:childTnLst>
                          </p:cTn>
                        </p:par>
                        <p:par>
                          <p:cTn id="45" fill="hold" nodeType="afterGroup">
                            <p:stCondLst>
                              <p:cond delay="1800"/>
                            </p:stCondLst>
                            <p:childTnLst>
                              <p:par>
                                <p:cTn id="46" presetID="8"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208" grpId="0" animBg="1"/>
      <p:bldP spid="2901209" grpId="0" animBg="1"/>
      <p:bldP spid="2901210" grpId="0" animBg="1"/>
      <p:bldP spid="2901211" grpId="0" animBg="1"/>
      <p:bldP spid="2901212" grpId="0" animBg="1"/>
      <p:bldP spid="2901213" grpId="0" animBg="1"/>
      <p:bldP spid="2901214" grpId="0" animBg="1"/>
      <p:bldP spid="2901215" grpId="0" animBg="1"/>
      <p:bldP spid="2901216" grpId="0" animBg="1"/>
      <p:bldP spid="2901217" grpId="0" animBg="1"/>
      <p:bldP spid="2901218" grpId="0" animBg="1"/>
      <p:bldP spid="29012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8308"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8309" name="Rectangle 3"/>
          <p:cNvSpPr>
            <a:spLocks noGrp="1" noChangeArrowheads="1"/>
          </p:cNvSpPr>
          <p:nvPr>
            <p:ph type="body" idx="4294967295"/>
          </p:nvPr>
        </p:nvSpPr>
        <p:spPr/>
        <p:txBody>
          <a:bodyPr/>
          <a:lstStyle/>
          <a:p>
            <a:pPr eaLnBrk="1" hangingPunct="1"/>
            <a:r>
              <a:rPr lang="en-US" smtClean="0"/>
              <a:t>Training: Filling the tree</a:t>
            </a:r>
          </a:p>
        </p:txBody>
      </p:sp>
      <p:sp>
        <p:nvSpPr>
          <p:cNvPr id="98310"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1"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2"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3"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4"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5"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6"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7"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8"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9"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0"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1"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2"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3"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4"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5"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6"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7"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8"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9"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30"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1"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2"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3"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4"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833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06769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9332"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9333" name="Rectangle 3"/>
          <p:cNvSpPr>
            <a:spLocks noGrp="1" noChangeArrowheads="1"/>
          </p:cNvSpPr>
          <p:nvPr>
            <p:ph type="body" idx="4294967295"/>
          </p:nvPr>
        </p:nvSpPr>
        <p:spPr/>
        <p:txBody>
          <a:bodyPr/>
          <a:lstStyle/>
          <a:p>
            <a:pPr eaLnBrk="1" hangingPunct="1"/>
            <a:r>
              <a:rPr lang="en-US" smtClean="0"/>
              <a:t>Training: Filling the tree</a:t>
            </a:r>
          </a:p>
        </p:txBody>
      </p:sp>
      <p:sp>
        <p:nvSpPr>
          <p:cNvPr id="99334"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5"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6"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7"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8"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9"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0"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1"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2"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3"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4"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5"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6"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7"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8"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9"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0"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1"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2"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3"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4"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5"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6"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7"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8"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2" name="Group 29"/>
          <p:cNvGrpSpPr>
            <a:grpSpLocks/>
          </p:cNvGrpSpPr>
          <p:nvPr/>
        </p:nvGrpSpPr>
        <p:grpSpPr bwMode="auto">
          <a:xfrm>
            <a:off x="6486525" y="5083175"/>
            <a:ext cx="533400" cy="361950"/>
            <a:chOff x="3504" y="1728"/>
            <a:chExt cx="336" cy="228"/>
          </a:xfrm>
        </p:grpSpPr>
        <p:sp>
          <p:nvSpPr>
            <p:cNvPr id="99395"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6"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876925" y="3940175"/>
            <a:ext cx="533400" cy="361950"/>
            <a:chOff x="3504" y="1728"/>
            <a:chExt cx="336" cy="228"/>
          </a:xfrm>
        </p:grpSpPr>
        <p:sp>
          <p:nvSpPr>
            <p:cNvPr id="99393"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4"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7096125" y="5083175"/>
            <a:ext cx="533400" cy="361950"/>
            <a:chOff x="3504" y="1728"/>
            <a:chExt cx="336" cy="228"/>
          </a:xfrm>
        </p:grpSpPr>
        <p:sp>
          <p:nvSpPr>
            <p:cNvPr id="99391"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2"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5572125" y="3711575"/>
            <a:ext cx="533400" cy="361950"/>
            <a:chOff x="3504" y="1728"/>
            <a:chExt cx="336" cy="228"/>
          </a:xfrm>
        </p:grpSpPr>
        <p:sp>
          <p:nvSpPr>
            <p:cNvPr id="99389"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0"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1"/>
          <p:cNvGrpSpPr>
            <a:grpSpLocks/>
          </p:cNvGrpSpPr>
          <p:nvPr/>
        </p:nvGrpSpPr>
        <p:grpSpPr bwMode="auto">
          <a:xfrm>
            <a:off x="6810375" y="4813300"/>
            <a:ext cx="533400" cy="361950"/>
            <a:chOff x="3504" y="1728"/>
            <a:chExt cx="336" cy="228"/>
          </a:xfrm>
        </p:grpSpPr>
        <p:sp>
          <p:nvSpPr>
            <p:cNvPr id="99387"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88"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03084"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3085"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6"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7"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8"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9"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90"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1"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2"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3"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4"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5"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6"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7"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8"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9"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0"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1"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2"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3"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4"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8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938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77917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3084"/>
                                        </p:tgtEl>
                                        <p:attrNameLst>
                                          <p:attrName>style.visibility</p:attrName>
                                        </p:attrNameLst>
                                      </p:cBhvr>
                                      <p:to>
                                        <p:strVal val="visible"/>
                                      </p:to>
                                    </p:set>
                                    <p:animEffect transition="in" filter="dissolve">
                                      <p:cBhvr>
                                        <p:cTn id="7" dur="500"/>
                                        <p:tgtEl>
                                          <p:spTgt spid="29030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3086"/>
                                        </p:tgtEl>
                                        <p:attrNameLst>
                                          <p:attrName>style.visibility</p:attrName>
                                        </p:attrNameLst>
                                      </p:cBhvr>
                                      <p:to>
                                        <p:strVal val="visible"/>
                                      </p:to>
                                    </p:set>
                                    <p:animEffect transition="in" filter="dissolve">
                                      <p:cBhvr>
                                        <p:cTn id="11" dur="500"/>
                                        <p:tgtEl>
                                          <p:spTgt spid="29030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3090"/>
                                        </p:tgtEl>
                                        <p:attrNameLst>
                                          <p:attrName>style.visibility</p:attrName>
                                        </p:attrNameLst>
                                      </p:cBhvr>
                                      <p:to>
                                        <p:strVal val="visible"/>
                                      </p:to>
                                    </p:set>
                                    <p:animEffect transition="in" filter="wipe(left)">
                                      <p:cBhvr>
                                        <p:cTn id="15" dur="500"/>
                                        <p:tgtEl>
                                          <p:spTgt spid="29030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3091"/>
                                        </p:tgtEl>
                                        <p:attrNameLst>
                                          <p:attrName>style.visibility</p:attrName>
                                        </p:attrNameLst>
                                      </p:cBhvr>
                                      <p:to>
                                        <p:strVal val="visible"/>
                                      </p:to>
                                    </p:set>
                                    <p:animEffect transition="in" filter="wipe(up)">
                                      <p:cBhvr>
                                        <p:cTn id="19" dur="500"/>
                                        <p:tgtEl>
                                          <p:spTgt spid="290309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3092"/>
                                        </p:tgtEl>
                                        <p:attrNameLst>
                                          <p:attrName>style.visibility</p:attrName>
                                        </p:attrNameLst>
                                      </p:cBhvr>
                                      <p:to>
                                        <p:strVal val="visible"/>
                                      </p:to>
                                    </p:set>
                                    <p:animEffect transition="in" filter="wipe(up)">
                                      <p:cBhvr>
                                        <p:cTn id="23" dur="500"/>
                                        <p:tgtEl>
                                          <p:spTgt spid="290309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309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309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3092"/>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3085"/>
                                        </p:tgtEl>
                                        <p:attrNameLst>
                                          <p:attrName>style.visibility</p:attrName>
                                        </p:attrNameLst>
                                      </p:cBhvr>
                                      <p:to>
                                        <p:strVal val="visible"/>
                                      </p:to>
                                    </p:set>
                                    <p:animEffect transition="in" filter="dissolve">
                                      <p:cBhvr>
                                        <p:cTn id="38" dur="500"/>
                                        <p:tgtEl>
                                          <p:spTgt spid="290308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3093"/>
                                        </p:tgtEl>
                                        <p:attrNameLst>
                                          <p:attrName>style.visibility</p:attrName>
                                        </p:attrNameLst>
                                      </p:cBhvr>
                                      <p:to>
                                        <p:strVal val="visible"/>
                                      </p:to>
                                    </p:set>
                                    <p:animEffect transition="in" filter="wipe(left)">
                                      <p:cBhvr>
                                        <p:cTn id="42" dur="500"/>
                                        <p:tgtEl>
                                          <p:spTgt spid="290309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3094"/>
                                        </p:tgtEl>
                                        <p:attrNameLst>
                                          <p:attrName>style.visibility</p:attrName>
                                        </p:attrNameLst>
                                      </p:cBhvr>
                                      <p:to>
                                        <p:strVal val="visible"/>
                                      </p:to>
                                    </p:set>
                                    <p:animEffect transition="in" filter="wipe(up)">
                                      <p:cBhvr>
                                        <p:cTn id="46" dur="500"/>
                                        <p:tgtEl>
                                          <p:spTgt spid="290309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3095"/>
                                        </p:tgtEl>
                                        <p:attrNameLst>
                                          <p:attrName>style.visibility</p:attrName>
                                        </p:attrNameLst>
                                      </p:cBhvr>
                                      <p:to>
                                        <p:strVal val="visible"/>
                                      </p:to>
                                    </p:set>
                                    <p:animEffect transition="in" filter="wipe(up)">
                                      <p:cBhvr>
                                        <p:cTn id="50" dur="500"/>
                                        <p:tgtEl>
                                          <p:spTgt spid="290309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309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30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309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3088"/>
                                        </p:tgtEl>
                                        <p:attrNameLst>
                                          <p:attrName>style.visibility</p:attrName>
                                        </p:attrNameLst>
                                      </p:cBhvr>
                                      <p:to>
                                        <p:strVal val="visible"/>
                                      </p:to>
                                    </p:set>
                                    <p:animEffect transition="in" filter="dissolve">
                                      <p:cBhvr>
                                        <p:cTn id="65" dur="500"/>
                                        <p:tgtEl>
                                          <p:spTgt spid="2903088"/>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3096"/>
                                        </p:tgtEl>
                                        <p:attrNameLst>
                                          <p:attrName>style.visibility</p:attrName>
                                        </p:attrNameLst>
                                      </p:cBhvr>
                                      <p:to>
                                        <p:strVal val="visible"/>
                                      </p:to>
                                    </p:set>
                                    <p:animEffect transition="in" filter="wipe(left)">
                                      <p:cBhvr>
                                        <p:cTn id="69" dur="500"/>
                                        <p:tgtEl>
                                          <p:spTgt spid="2903096"/>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3097"/>
                                        </p:tgtEl>
                                        <p:attrNameLst>
                                          <p:attrName>style.visibility</p:attrName>
                                        </p:attrNameLst>
                                      </p:cBhvr>
                                      <p:to>
                                        <p:strVal val="visible"/>
                                      </p:to>
                                    </p:set>
                                    <p:animEffect transition="in" filter="wipe(up)">
                                      <p:cBhvr>
                                        <p:cTn id="73" dur="500"/>
                                        <p:tgtEl>
                                          <p:spTgt spid="2903097"/>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3098"/>
                                        </p:tgtEl>
                                        <p:attrNameLst>
                                          <p:attrName>style.visibility</p:attrName>
                                        </p:attrNameLst>
                                      </p:cBhvr>
                                      <p:to>
                                        <p:strVal val="visible"/>
                                      </p:to>
                                    </p:set>
                                    <p:animEffect transition="in" filter="wipe(up)">
                                      <p:cBhvr>
                                        <p:cTn id="77" dur="500"/>
                                        <p:tgtEl>
                                          <p:spTgt spid="2903098"/>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30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309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3098"/>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903087"/>
                                        </p:tgtEl>
                                        <p:attrNameLst>
                                          <p:attrName>style.visibility</p:attrName>
                                        </p:attrNameLst>
                                      </p:cBhvr>
                                      <p:to>
                                        <p:strVal val="visible"/>
                                      </p:to>
                                    </p:set>
                                    <p:animEffect transition="in" filter="dissolve">
                                      <p:cBhvr>
                                        <p:cTn id="92" dur="500"/>
                                        <p:tgtEl>
                                          <p:spTgt spid="2903087"/>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903101"/>
                                        </p:tgtEl>
                                        <p:attrNameLst>
                                          <p:attrName>style.visibility</p:attrName>
                                        </p:attrNameLst>
                                      </p:cBhvr>
                                      <p:to>
                                        <p:strVal val="visible"/>
                                      </p:to>
                                    </p:set>
                                    <p:animEffect transition="in" filter="wipe(left)">
                                      <p:cBhvr>
                                        <p:cTn id="96" dur="500"/>
                                        <p:tgtEl>
                                          <p:spTgt spid="2903101"/>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2903099"/>
                                        </p:tgtEl>
                                        <p:attrNameLst>
                                          <p:attrName>style.visibility</p:attrName>
                                        </p:attrNameLst>
                                      </p:cBhvr>
                                      <p:to>
                                        <p:strVal val="visible"/>
                                      </p:to>
                                    </p:set>
                                    <p:animEffect transition="in" filter="wipe(up)">
                                      <p:cBhvr>
                                        <p:cTn id="100" dur="500"/>
                                        <p:tgtEl>
                                          <p:spTgt spid="2903099"/>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2903100"/>
                                        </p:tgtEl>
                                        <p:attrNameLst>
                                          <p:attrName>style.visibility</p:attrName>
                                        </p:attrNameLst>
                                      </p:cBhvr>
                                      <p:to>
                                        <p:strVal val="visible"/>
                                      </p:to>
                                    </p:set>
                                    <p:animEffect transition="in" filter="wipe(up)">
                                      <p:cBhvr>
                                        <p:cTn id="104" dur="500"/>
                                        <p:tgtEl>
                                          <p:spTgt spid="2903100"/>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290309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903100"/>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2903101"/>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2903089"/>
                                        </p:tgtEl>
                                        <p:attrNameLst>
                                          <p:attrName>style.visibility</p:attrName>
                                        </p:attrNameLst>
                                      </p:cBhvr>
                                      <p:to>
                                        <p:strVal val="visible"/>
                                      </p:to>
                                    </p:set>
                                    <p:animEffect transition="in" filter="dissolve">
                                      <p:cBhvr>
                                        <p:cTn id="120" dur="500"/>
                                        <p:tgtEl>
                                          <p:spTgt spid="2903089"/>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2903102"/>
                                        </p:tgtEl>
                                        <p:attrNameLst>
                                          <p:attrName>style.visibility</p:attrName>
                                        </p:attrNameLst>
                                      </p:cBhvr>
                                      <p:to>
                                        <p:strVal val="visible"/>
                                      </p:to>
                                    </p:set>
                                    <p:animEffect transition="in" filter="wipe(left)">
                                      <p:cBhvr>
                                        <p:cTn id="124" dur="500"/>
                                        <p:tgtEl>
                                          <p:spTgt spid="2903102"/>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2903103"/>
                                        </p:tgtEl>
                                        <p:attrNameLst>
                                          <p:attrName>style.visibility</p:attrName>
                                        </p:attrNameLst>
                                      </p:cBhvr>
                                      <p:to>
                                        <p:strVal val="visible"/>
                                      </p:to>
                                    </p:set>
                                    <p:animEffect transition="in" filter="wipe(up)">
                                      <p:cBhvr>
                                        <p:cTn id="128" dur="500"/>
                                        <p:tgtEl>
                                          <p:spTgt spid="2903103"/>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2903104"/>
                                        </p:tgtEl>
                                        <p:attrNameLst>
                                          <p:attrName>style.visibility</p:attrName>
                                        </p:attrNameLst>
                                      </p:cBhvr>
                                      <p:to>
                                        <p:strVal val="visible"/>
                                      </p:to>
                                    </p:set>
                                    <p:animEffect transition="in" filter="wipe(up)">
                                      <p:cBhvr>
                                        <p:cTn id="132" dur="500"/>
                                        <p:tgtEl>
                                          <p:spTgt spid="290310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2903102"/>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290310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3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085" grpId="0" animBg="1"/>
      <p:bldP spid="2903086" grpId="0" animBg="1"/>
      <p:bldP spid="2903087" grpId="0" animBg="1"/>
      <p:bldP spid="2903088" grpId="0" animBg="1"/>
      <p:bldP spid="2903089" grpId="0" animBg="1"/>
      <p:bldP spid="2903090" grpId="0" animBg="1"/>
      <p:bldP spid="2903090" grpId="1" animBg="1"/>
      <p:bldP spid="2903091" grpId="0" animBg="1"/>
      <p:bldP spid="2903091" grpId="1" animBg="1"/>
      <p:bldP spid="2903092" grpId="0" animBg="1"/>
      <p:bldP spid="2903092" grpId="1" animBg="1"/>
      <p:bldP spid="2903093" grpId="0" animBg="1"/>
      <p:bldP spid="2903093" grpId="1" animBg="1"/>
      <p:bldP spid="2903094" grpId="0" animBg="1"/>
      <p:bldP spid="2903094" grpId="1" animBg="1"/>
      <p:bldP spid="2903095" grpId="0" animBg="1"/>
      <p:bldP spid="2903095" grpId="1" animBg="1"/>
      <p:bldP spid="2903096" grpId="0" animBg="1"/>
      <p:bldP spid="2903096" grpId="1" animBg="1"/>
      <p:bldP spid="2903097" grpId="0" animBg="1"/>
      <p:bldP spid="2903097" grpId="1" animBg="1"/>
      <p:bldP spid="2903098" grpId="0" animBg="1"/>
      <p:bldP spid="2903098" grpId="1" animBg="1"/>
      <p:bldP spid="2903099" grpId="0" animBg="1"/>
      <p:bldP spid="2903099" grpId="1" animBg="1"/>
      <p:bldP spid="2903100" grpId="0" animBg="1"/>
      <p:bldP spid="2903100" grpId="1" animBg="1"/>
      <p:bldP spid="2903101" grpId="0" animBg="1"/>
      <p:bldP spid="2903101" grpId="1" animBg="1"/>
      <p:bldP spid="2903102" grpId="0" animBg="1"/>
      <p:bldP spid="2903102" grpId="1" animBg="1"/>
      <p:bldP spid="2903103" grpId="0" animBg="1"/>
      <p:bldP spid="2903103" grpId="1" animBg="1"/>
      <p:bldP spid="2903104" grpId="0" animBg="1"/>
      <p:bldP spid="290310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0356"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0357"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0358" name="Group 29"/>
          <p:cNvGrpSpPr>
            <a:grpSpLocks/>
          </p:cNvGrpSpPr>
          <p:nvPr/>
        </p:nvGrpSpPr>
        <p:grpSpPr bwMode="auto">
          <a:xfrm>
            <a:off x="6486525" y="5083175"/>
            <a:ext cx="533400" cy="361950"/>
            <a:chOff x="3504" y="1728"/>
            <a:chExt cx="336" cy="228"/>
          </a:xfrm>
        </p:grpSpPr>
        <p:sp>
          <p:nvSpPr>
            <p:cNvPr id="100432"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3"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59" name="Group 32"/>
          <p:cNvGrpSpPr>
            <a:grpSpLocks/>
          </p:cNvGrpSpPr>
          <p:nvPr/>
        </p:nvGrpSpPr>
        <p:grpSpPr bwMode="auto">
          <a:xfrm>
            <a:off x="5876925" y="3940175"/>
            <a:ext cx="533400" cy="361950"/>
            <a:chOff x="3504" y="1728"/>
            <a:chExt cx="336" cy="228"/>
          </a:xfrm>
        </p:grpSpPr>
        <p:sp>
          <p:nvSpPr>
            <p:cNvPr id="100430"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1"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35"/>
          <p:cNvGrpSpPr>
            <a:grpSpLocks/>
          </p:cNvGrpSpPr>
          <p:nvPr/>
        </p:nvGrpSpPr>
        <p:grpSpPr bwMode="auto">
          <a:xfrm>
            <a:off x="7096125" y="5083175"/>
            <a:ext cx="533400" cy="361950"/>
            <a:chOff x="3504" y="1728"/>
            <a:chExt cx="336" cy="228"/>
          </a:xfrm>
        </p:grpSpPr>
        <p:sp>
          <p:nvSpPr>
            <p:cNvPr id="100428"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9"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38"/>
          <p:cNvGrpSpPr>
            <a:grpSpLocks/>
          </p:cNvGrpSpPr>
          <p:nvPr/>
        </p:nvGrpSpPr>
        <p:grpSpPr bwMode="auto">
          <a:xfrm>
            <a:off x="5572125" y="3711575"/>
            <a:ext cx="533400" cy="361950"/>
            <a:chOff x="3504" y="1728"/>
            <a:chExt cx="336" cy="228"/>
          </a:xfrm>
        </p:grpSpPr>
        <p:sp>
          <p:nvSpPr>
            <p:cNvPr id="100426"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7"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41"/>
          <p:cNvGrpSpPr>
            <a:grpSpLocks/>
          </p:cNvGrpSpPr>
          <p:nvPr/>
        </p:nvGrpSpPr>
        <p:grpSpPr bwMode="auto">
          <a:xfrm>
            <a:off x="6810375" y="4813300"/>
            <a:ext cx="533400" cy="361950"/>
            <a:chOff x="3504" y="1728"/>
            <a:chExt cx="336" cy="228"/>
          </a:xfrm>
        </p:grpSpPr>
        <p:sp>
          <p:nvSpPr>
            <p:cNvPr id="100424"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5"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3"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4"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5"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6"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7"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8"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9"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0"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1"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2"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3"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4"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5"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6"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7"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8"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9"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0"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1"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2"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3"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4"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5"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6"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7"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0388"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7" name="Group 65"/>
          <p:cNvGrpSpPr>
            <a:grpSpLocks/>
          </p:cNvGrpSpPr>
          <p:nvPr/>
        </p:nvGrpSpPr>
        <p:grpSpPr bwMode="auto">
          <a:xfrm>
            <a:off x="4197350" y="3336925"/>
            <a:ext cx="1600200" cy="1200150"/>
            <a:chOff x="2256" y="1152"/>
            <a:chExt cx="1008" cy="756"/>
          </a:xfrm>
        </p:grpSpPr>
        <p:sp>
          <p:nvSpPr>
            <p:cNvPr id="100422" name="Line 66"/>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8"/>
          <p:cNvGrpSpPr>
            <a:grpSpLocks/>
          </p:cNvGrpSpPr>
          <p:nvPr/>
        </p:nvGrpSpPr>
        <p:grpSpPr bwMode="auto">
          <a:xfrm>
            <a:off x="4818063" y="3948113"/>
            <a:ext cx="1600200" cy="1200150"/>
            <a:chOff x="2256" y="1152"/>
            <a:chExt cx="1008" cy="756"/>
          </a:xfrm>
        </p:grpSpPr>
        <p:sp>
          <p:nvSpPr>
            <p:cNvPr id="100420" name="Line 69"/>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1" name="Picture 70"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1"/>
          <p:cNvGrpSpPr>
            <a:grpSpLocks/>
          </p:cNvGrpSpPr>
          <p:nvPr/>
        </p:nvGrpSpPr>
        <p:grpSpPr bwMode="auto">
          <a:xfrm>
            <a:off x="3587750" y="2795588"/>
            <a:ext cx="1600200" cy="1200150"/>
            <a:chOff x="2256" y="1152"/>
            <a:chExt cx="1008" cy="756"/>
          </a:xfrm>
        </p:grpSpPr>
        <p:sp>
          <p:nvSpPr>
            <p:cNvPr id="100418" name="Line 72"/>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19" name="Picture 7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97" name="Picture 7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187" name="Picture 7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Oval 76"/>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0" name="Oval 77"/>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1" name="Oval 78"/>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2" name="Oval 79"/>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3" name="Oval 80"/>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3" name="Line 81"/>
          <p:cNvSpPr>
            <a:spLocks noChangeShapeType="1"/>
          </p:cNvSpPr>
          <p:nvPr/>
        </p:nvSpPr>
        <p:spPr bwMode="auto">
          <a:xfrm flipH="1">
            <a:off x="5584825" y="1347788"/>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4" name="Line 82"/>
          <p:cNvSpPr>
            <a:spLocks noChangeShapeType="1"/>
          </p:cNvSpPr>
          <p:nvPr/>
        </p:nvSpPr>
        <p:spPr bwMode="auto">
          <a:xfrm flipH="1">
            <a:off x="5187950" y="2185988"/>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5" name="Line 83"/>
          <p:cNvSpPr>
            <a:spLocks noChangeShapeType="1"/>
          </p:cNvSpPr>
          <p:nvPr/>
        </p:nvSpPr>
        <p:spPr bwMode="auto">
          <a:xfrm flipV="1">
            <a:off x="3282950" y="1347788"/>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6" name="Oval 84"/>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7" name="Oval 85"/>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8" name="Line 86"/>
          <p:cNvSpPr>
            <a:spLocks noChangeShapeType="1"/>
          </p:cNvSpPr>
          <p:nvPr/>
        </p:nvSpPr>
        <p:spPr bwMode="auto">
          <a:xfrm flipV="1">
            <a:off x="3171825" y="1317625"/>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9" name="Line 87"/>
          <p:cNvSpPr>
            <a:spLocks noChangeShapeType="1"/>
          </p:cNvSpPr>
          <p:nvPr/>
        </p:nvSpPr>
        <p:spPr bwMode="auto">
          <a:xfrm flipH="1">
            <a:off x="5589588"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0" name="Line 88"/>
          <p:cNvSpPr>
            <a:spLocks noChangeShapeType="1"/>
          </p:cNvSpPr>
          <p:nvPr/>
        </p:nvSpPr>
        <p:spPr bwMode="auto">
          <a:xfrm>
            <a:off x="5557838" y="2201863"/>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1" name="Oval 89"/>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202" name="Line 90"/>
          <p:cNvSpPr>
            <a:spLocks noChangeShapeType="1"/>
          </p:cNvSpPr>
          <p:nvPr/>
        </p:nvSpPr>
        <p:spPr bwMode="auto">
          <a:xfrm flipV="1">
            <a:off x="3233738" y="1298575"/>
            <a:ext cx="3189287" cy="2014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3" name="Line 91"/>
          <p:cNvSpPr>
            <a:spLocks noChangeShapeType="1"/>
          </p:cNvSpPr>
          <p:nvPr/>
        </p:nvSpPr>
        <p:spPr bwMode="auto">
          <a:xfrm>
            <a:off x="6396038" y="1304925"/>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4" name="Line 92"/>
          <p:cNvSpPr>
            <a:spLocks noChangeShapeType="1"/>
          </p:cNvSpPr>
          <p:nvPr/>
        </p:nvSpPr>
        <p:spPr bwMode="auto">
          <a:xfrm>
            <a:off x="6430963" y="3074988"/>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416" name="Text Box 93"/>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0417" name="Text Box 94"/>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3895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6187"/>
                                        </p:tgtEl>
                                        <p:attrNameLst>
                                          <p:attrName>style.visibility</p:attrName>
                                        </p:attrNameLst>
                                      </p:cBhvr>
                                      <p:to>
                                        <p:strVal val="visible"/>
                                      </p:to>
                                    </p:set>
                                    <p:animEffect transition="in" filter="dissolve">
                                      <p:cBhvr>
                                        <p:cTn id="7" dur="500"/>
                                        <p:tgtEl>
                                          <p:spTgt spid="29061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6196"/>
                                        </p:tgtEl>
                                        <p:attrNameLst>
                                          <p:attrName>style.visibility</p:attrName>
                                        </p:attrNameLst>
                                      </p:cBhvr>
                                      <p:to>
                                        <p:strVal val="visible"/>
                                      </p:to>
                                    </p:set>
                                    <p:animEffect transition="in" filter="dissolve">
                                      <p:cBhvr>
                                        <p:cTn id="11" dur="500"/>
                                        <p:tgtEl>
                                          <p:spTgt spid="29061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6195"/>
                                        </p:tgtEl>
                                        <p:attrNameLst>
                                          <p:attrName>style.visibility</p:attrName>
                                        </p:attrNameLst>
                                      </p:cBhvr>
                                      <p:to>
                                        <p:strVal val="visible"/>
                                      </p:to>
                                    </p:set>
                                    <p:animEffect transition="in" filter="wipe(left)">
                                      <p:cBhvr>
                                        <p:cTn id="15" dur="500"/>
                                        <p:tgtEl>
                                          <p:spTgt spid="290619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6193"/>
                                        </p:tgtEl>
                                        <p:attrNameLst>
                                          <p:attrName>style.visibility</p:attrName>
                                        </p:attrNameLst>
                                      </p:cBhvr>
                                      <p:to>
                                        <p:strVal val="visible"/>
                                      </p:to>
                                    </p:set>
                                    <p:animEffect transition="in" filter="wipe(up)">
                                      <p:cBhvr>
                                        <p:cTn id="19" dur="500"/>
                                        <p:tgtEl>
                                          <p:spTgt spid="29061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6194"/>
                                        </p:tgtEl>
                                        <p:attrNameLst>
                                          <p:attrName>style.visibility</p:attrName>
                                        </p:attrNameLst>
                                      </p:cBhvr>
                                      <p:to>
                                        <p:strVal val="visible"/>
                                      </p:to>
                                    </p:set>
                                    <p:animEffect transition="in" filter="wipe(up)">
                                      <p:cBhvr>
                                        <p:cTn id="23" dur="500"/>
                                        <p:tgtEl>
                                          <p:spTgt spid="29061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619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61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61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6197"/>
                                        </p:tgtEl>
                                        <p:attrNameLst>
                                          <p:attrName>style.visibility</p:attrName>
                                        </p:attrNameLst>
                                      </p:cBhvr>
                                      <p:to>
                                        <p:strVal val="visible"/>
                                      </p:to>
                                    </p:set>
                                    <p:animEffect transition="in" filter="dissolve">
                                      <p:cBhvr>
                                        <p:cTn id="38" dur="500"/>
                                        <p:tgtEl>
                                          <p:spTgt spid="29061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6198"/>
                                        </p:tgtEl>
                                        <p:attrNameLst>
                                          <p:attrName>style.visibility</p:attrName>
                                        </p:attrNameLst>
                                      </p:cBhvr>
                                      <p:to>
                                        <p:strVal val="visible"/>
                                      </p:to>
                                    </p:set>
                                    <p:animEffect transition="in" filter="wipe(left)">
                                      <p:cBhvr>
                                        <p:cTn id="42" dur="500"/>
                                        <p:tgtEl>
                                          <p:spTgt spid="29061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6199"/>
                                        </p:tgtEl>
                                        <p:attrNameLst>
                                          <p:attrName>style.visibility</p:attrName>
                                        </p:attrNameLst>
                                      </p:cBhvr>
                                      <p:to>
                                        <p:strVal val="visible"/>
                                      </p:to>
                                    </p:set>
                                    <p:animEffect transition="in" filter="wipe(up)">
                                      <p:cBhvr>
                                        <p:cTn id="46" dur="500"/>
                                        <p:tgtEl>
                                          <p:spTgt spid="29061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6200"/>
                                        </p:tgtEl>
                                        <p:attrNameLst>
                                          <p:attrName>style.visibility</p:attrName>
                                        </p:attrNameLst>
                                      </p:cBhvr>
                                      <p:to>
                                        <p:strVal val="visible"/>
                                      </p:to>
                                    </p:set>
                                    <p:animEffect transition="in" filter="wipe(up)">
                                      <p:cBhvr>
                                        <p:cTn id="50" dur="500"/>
                                        <p:tgtEl>
                                          <p:spTgt spid="290620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619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619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6200"/>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6201"/>
                                        </p:tgtEl>
                                        <p:attrNameLst>
                                          <p:attrName>style.visibility</p:attrName>
                                        </p:attrNameLst>
                                      </p:cBhvr>
                                      <p:to>
                                        <p:strVal val="visible"/>
                                      </p:to>
                                    </p:set>
                                    <p:animEffect transition="in" filter="dissolve">
                                      <p:cBhvr>
                                        <p:cTn id="65" dur="500"/>
                                        <p:tgtEl>
                                          <p:spTgt spid="290620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6202"/>
                                        </p:tgtEl>
                                        <p:attrNameLst>
                                          <p:attrName>style.visibility</p:attrName>
                                        </p:attrNameLst>
                                      </p:cBhvr>
                                      <p:to>
                                        <p:strVal val="visible"/>
                                      </p:to>
                                    </p:set>
                                    <p:animEffect transition="in" filter="wipe(left)">
                                      <p:cBhvr>
                                        <p:cTn id="69" dur="500"/>
                                        <p:tgtEl>
                                          <p:spTgt spid="290620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6203"/>
                                        </p:tgtEl>
                                        <p:attrNameLst>
                                          <p:attrName>style.visibility</p:attrName>
                                        </p:attrNameLst>
                                      </p:cBhvr>
                                      <p:to>
                                        <p:strVal val="visible"/>
                                      </p:to>
                                    </p:set>
                                    <p:animEffect transition="in" filter="wipe(up)">
                                      <p:cBhvr>
                                        <p:cTn id="73" dur="500"/>
                                        <p:tgtEl>
                                          <p:spTgt spid="290620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6204"/>
                                        </p:tgtEl>
                                        <p:attrNameLst>
                                          <p:attrName>style.visibility</p:attrName>
                                        </p:attrNameLst>
                                      </p:cBhvr>
                                      <p:to>
                                        <p:strVal val="visible"/>
                                      </p:to>
                                    </p:set>
                                    <p:animEffect transition="in" filter="wipe(up)">
                                      <p:cBhvr>
                                        <p:cTn id="77" dur="500"/>
                                        <p:tgtEl>
                                          <p:spTgt spid="290620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620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620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6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193" grpId="0" animBg="1"/>
      <p:bldP spid="2906193" grpId="1" animBg="1"/>
      <p:bldP spid="2906194" grpId="0" animBg="1"/>
      <p:bldP spid="2906194" grpId="1" animBg="1"/>
      <p:bldP spid="2906195" grpId="0" animBg="1"/>
      <p:bldP spid="2906195" grpId="1" animBg="1"/>
      <p:bldP spid="2906196" grpId="0" animBg="1"/>
      <p:bldP spid="2906197" grpId="0" animBg="1"/>
      <p:bldP spid="2906198" grpId="0" animBg="1"/>
      <p:bldP spid="2906198" grpId="1" animBg="1"/>
      <p:bldP spid="2906199" grpId="0" animBg="1"/>
      <p:bldP spid="2906199" grpId="1" animBg="1"/>
      <p:bldP spid="2906200" grpId="0" animBg="1"/>
      <p:bldP spid="2906200" grpId="1" animBg="1"/>
      <p:bldP spid="2906201" grpId="0" animBg="1"/>
      <p:bldP spid="2906202" grpId="0" animBg="1"/>
      <p:bldP spid="2906202" grpId="1" animBg="1"/>
      <p:bldP spid="2906203" grpId="0" animBg="1"/>
      <p:bldP spid="2906203" grpId="1" animBg="1"/>
      <p:bldP spid="2906204" grpId="0" animBg="1"/>
      <p:bldP spid="290620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1380"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1381"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1382" name="Group 4"/>
          <p:cNvGrpSpPr>
            <a:grpSpLocks/>
          </p:cNvGrpSpPr>
          <p:nvPr/>
        </p:nvGrpSpPr>
        <p:grpSpPr bwMode="auto">
          <a:xfrm>
            <a:off x="6486525" y="5083175"/>
            <a:ext cx="533400" cy="361950"/>
            <a:chOff x="3504" y="1728"/>
            <a:chExt cx="336" cy="228"/>
          </a:xfrm>
        </p:grpSpPr>
        <p:sp>
          <p:nvSpPr>
            <p:cNvPr id="101480"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81"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3" name="Group 7"/>
          <p:cNvGrpSpPr>
            <a:grpSpLocks/>
          </p:cNvGrpSpPr>
          <p:nvPr/>
        </p:nvGrpSpPr>
        <p:grpSpPr bwMode="auto">
          <a:xfrm>
            <a:off x="5876925" y="3940175"/>
            <a:ext cx="533400" cy="361950"/>
            <a:chOff x="3504" y="1728"/>
            <a:chExt cx="336" cy="228"/>
          </a:xfrm>
        </p:grpSpPr>
        <p:sp>
          <p:nvSpPr>
            <p:cNvPr id="101478"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9"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4" name="Group 10"/>
          <p:cNvGrpSpPr>
            <a:grpSpLocks/>
          </p:cNvGrpSpPr>
          <p:nvPr/>
        </p:nvGrpSpPr>
        <p:grpSpPr bwMode="auto">
          <a:xfrm>
            <a:off x="7096125" y="5083175"/>
            <a:ext cx="533400" cy="361950"/>
            <a:chOff x="3504" y="1728"/>
            <a:chExt cx="336" cy="228"/>
          </a:xfrm>
        </p:grpSpPr>
        <p:sp>
          <p:nvSpPr>
            <p:cNvPr id="101476"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7"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Group 13"/>
          <p:cNvGrpSpPr>
            <a:grpSpLocks/>
          </p:cNvGrpSpPr>
          <p:nvPr/>
        </p:nvGrpSpPr>
        <p:grpSpPr bwMode="auto">
          <a:xfrm>
            <a:off x="5572125" y="3711575"/>
            <a:ext cx="533400" cy="361950"/>
            <a:chOff x="3504" y="1728"/>
            <a:chExt cx="336" cy="228"/>
          </a:xfrm>
        </p:grpSpPr>
        <p:sp>
          <p:nvSpPr>
            <p:cNvPr id="101474"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5"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6" name="Group 16"/>
          <p:cNvGrpSpPr>
            <a:grpSpLocks/>
          </p:cNvGrpSpPr>
          <p:nvPr/>
        </p:nvGrpSpPr>
        <p:grpSpPr bwMode="auto">
          <a:xfrm>
            <a:off x="6810375" y="4813300"/>
            <a:ext cx="533400" cy="361950"/>
            <a:chOff x="3504" y="1728"/>
            <a:chExt cx="336" cy="228"/>
          </a:xfrm>
        </p:grpSpPr>
        <p:sp>
          <p:nvSpPr>
            <p:cNvPr id="101472"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3"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7"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8"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9"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0"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1"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2"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3"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4"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5"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6"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7"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8"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9"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0"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1"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2"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3"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4"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5"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6"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7"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8"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9"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0"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1"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1412"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3"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4"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5"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6"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7"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1418" name="Group 50"/>
          <p:cNvGrpSpPr>
            <a:grpSpLocks/>
          </p:cNvGrpSpPr>
          <p:nvPr/>
        </p:nvGrpSpPr>
        <p:grpSpPr bwMode="auto">
          <a:xfrm>
            <a:off x="4197350" y="3336925"/>
            <a:ext cx="1600200" cy="1200150"/>
            <a:chOff x="2256" y="1152"/>
            <a:chExt cx="1008" cy="756"/>
          </a:xfrm>
        </p:grpSpPr>
        <p:sp>
          <p:nvSpPr>
            <p:cNvPr id="101470"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1"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19" name="Group 53"/>
          <p:cNvGrpSpPr>
            <a:grpSpLocks/>
          </p:cNvGrpSpPr>
          <p:nvPr/>
        </p:nvGrpSpPr>
        <p:grpSpPr bwMode="auto">
          <a:xfrm>
            <a:off x="4818063" y="3948113"/>
            <a:ext cx="1600200" cy="1200150"/>
            <a:chOff x="2256" y="1152"/>
            <a:chExt cx="1008" cy="756"/>
          </a:xfrm>
        </p:grpSpPr>
        <p:sp>
          <p:nvSpPr>
            <p:cNvPr id="101468"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9"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20" name="Group 56"/>
          <p:cNvGrpSpPr>
            <a:grpSpLocks/>
          </p:cNvGrpSpPr>
          <p:nvPr/>
        </p:nvGrpSpPr>
        <p:grpSpPr bwMode="auto">
          <a:xfrm>
            <a:off x="3587750" y="2795588"/>
            <a:ext cx="1600200" cy="1200150"/>
            <a:chOff x="2256" y="1152"/>
            <a:chExt cx="1008" cy="756"/>
          </a:xfrm>
        </p:grpSpPr>
        <p:sp>
          <p:nvSpPr>
            <p:cNvPr id="101466"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7"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21"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22"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23"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4"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5"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6"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7"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8" name="Oval 69"/>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9" name="Oval 70"/>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0" name="Oval 74"/>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 name="Group 78"/>
          <p:cNvGrpSpPr>
            <a:grpSpLocks/>
          </p:cNvGrpSpPr>
          <p:nvPr/>
        </p:nvGrpSpPr>
        <p:grpSpPr bwMode="auto">
          <a:xfrm>
            <a:off x="4398963" y="4521200"/>
            <a:ext cx="2667000" cy="1885950"/>
            <a:chOff x="2544" y="2064"/>
            <a:chExt cx="1680" cy="1188"/>
          </a:xfrm>
        </p:grpSpPr>
        <p:sp>
          <p:nvSpPr>
            <p:cNvPr id="101464" name="Line 79"/>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5" name="Picture 80"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1"/>
          <p:cNvGrpSpPr>
            <a:grpSpLocks/>
          </p:cNvGrpSpPr>
          <p:nvPr/>
        </p:nvGrpSpPr>
        <p:grpSpPr bwMode="auto">
          <a:xfrm>
            <a:off x="4052888" y="4243388"/>
            <a:ext cx="2667000" cy="1885950"/>
            <a:chOff x="2544" y="2064"/>
            <a:chExt cx="1680" cy="1188"/>
          </a:xfrm>
        </p:grpSpPr>
        <p:sp>
          <p:nvSpPr>
            <p:cNvPr id="101462" name="Line 82"/>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3" name="Picture 83"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p:cNvGrpSpPr>
            <a:grpSpLocks/>
          </p:cNvGrpSpPr>
          <p:nvPr/>
        </p:nvGrpSpPr>
        <p:grpSpPr bwMode="auto">
          <a:xfrm>
            <a:off x="3062288" y="4319588"/>
            <a:ext cx="1371600" cy="971550"/>
            <a:chOff x="1920" y="2112"/>
            <a:chExt cx="864" cy="612"/>
          </a:xfrm>
        </p:grpSpPr>
        <p:sp>
          <p:nvSpPr>
            <p:cNvPr id="101460" name="Line 85"/>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1" name="Picture 86"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34" name="Picture 87"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5" name="Picture 88"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225" name="Picture 89"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7" name="Oval 90"/>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8" name="Oval 91"/>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9" name="Oval 92"/>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0" name="Oval 93"/>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1" name="Oval 94"/>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2" name="Oval 95"/>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3" name="Oval 96"/>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3" name="Line 97"/>
          <p:cNvSpPr>
            <a:spLocks noChangeShapeType="1"/>
          </p:cNvSpPr>
          <p:nvPr/>
        </p:nvSpPr>
        <p:spPr bwMode="auto">
          <a:xfrm flipH="1">
            <a:off x="5597525"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4" name="Line 98"/>
          <p:cNvSpPr>
            <a:spLocks noChangeShapeType="1"/>
          </p:cNvSpPr>
          <p:nvPr/>
        </p:nvSpPr>
        <p:spPr bwMode="auto">
          <a:xfrm>
            <a:off x="5565775" y="2201863"/>
            <a:ext cx="252413"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46" name="Oval 99"/>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6" name="Line 100"/>
          <p:cNvSpPr>
            <a:spLocks noChangeShapeType="1"/>
          </p:cNvSpPr>
          <p:nvPr/>
        </p:nvSpPr>
        <p:spPr bwMode="auto">
          <a:xfrm flipV="1">
            <a:off x="2147888" y="1347788"/>
            <a:ext cx="4119562" cy="25479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7" name="Oval 101"/>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8" name="Line 102"/>
          <p:cNvSpPr>
            <a:spLocks noChangeShapeType="1"/>
          </p:cNvSpPr>
          <p:nvPr/>
        </p:nvSpPr>
        <p:spPr bwMode="auto">
          <a:xfrm flipH="1">
            <a:off x="4394200" y="3332163"/>
            <a:ext cx="1414463"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9" name="Oval 103"/>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0" name="Line 104"/>
          <p:cNvSpPr>
            <a:spLocks noChangeShapeType="1"/>
          </p:cNvSpPr>
          <p:nvPr/>
        </p:nvSpPr>
        <p:spPr bwMode="auto">
          <a:xfrm flipV="1">
            <a:off x="2300288" y="1282700"/>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1" name="Line 105"/>
          <p:cNvSpPr>
            <a:spLocks noChangeShapeType="1"/>
          </p:cNvSpPr>
          <p:nvPr/>
        </p:nvSpPr>
        <p:spPr bwMode="auto">
          <a:xfrm flipH="1">
            <a:off x="6413500" y="1276350"/>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2" name="Line 106"/>
          <p:cNvSpPr>
            <a:spLocks noChangeShapeType="1"/>
          </p:cNvSpPr>
          <p:nvPr/>
        </p:nvSpPr>
        <p:spPr bwMode="auto">
          <a:xfrm>
            <a:off x="6426200" y="3062288"/>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3" name="Oval 107"/>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4" name="Line 108"/>
          <p:cNvSpPr>
            <a:spLocks noChangeShapeType="1"/>
          </p:cNvSpPr>
          <p:nvPr/>
        </p:nvSpPr>
        <p:spPr bwMode="auto">
          <a:xfrm flipV="1">
            <a:off x="2384425" y="1263650"/>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5" name="Line 109"/>
          <p:cNvSpPr>
            <a:spLocks noChangeShapeType="1"/>
          </p:cNvSpPr>
          <p:nvPr/>
        </p:nvSpPr>
        <p:spPr bwMode="auto">
          <a:xfrm>
            <a:off x="6491288"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6" name="Line 110"/>
          <p:cNvSpPr>
            <a:spLocks noChangeShapeType="1"/>
          </p:cNvSpPr>
          <p:nvPr/>
        </p:nvSpPr>
        <p:spPr bwMode="auto">
          <a:xfrm flipH="1">
            <a:off x="7061200" y="3944938"/>
            <a:ext cx="328613"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58" name="Text Box 11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1459" name="Text Box 11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2367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7225"/>
                                        </p:tgtEl>
                                        <p:attrNameLst>
                                          <p:attrName>style.visibility</p:attrName>
                                        </p:attrNameLst>
                                      </p:cBhvr>
                                      <p:to>
                                        <p:strVal val="visible"/>
                                      </p:to>
                                    </p:set>
                                    <p:animEffect transition="in" filter="dissolve">
                                      <p:cBhvr>
                                        <p:cTn id="7" dur="500"/>
                                        <p:tgtEl>
                                          <p:spTgt spid="29072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7237"/>
                                        </p:tgtEl>
                                        <p:attrNameLst>
                                          <p:attrName>style.visibility</p:attrName>
                                        </p:attrNameLst>
                                      </p:cBhvr>
                                      <p:to>
                                        <p:strVal val="visible"/>
                                      </p:to>
                                    </p:set>
                                    <p:animEffect transition="in" filter="dissolve">
                                      <p:cBhvr>
                                        <p:cTn id="11" dur="500"/>
                                        <p:tgtEl>
                                          <p:spTgt spid="290723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7236"/>
                                        </p:tgtEl>
                                        <p:attrNameLst>
                                          <p:attrName>style.visibility</p:attrName>
                                        </p:attrNameLst>
                                      </p:cBhvr>
                                      <p:to>
                                        <p:strVal val="visible"/>
                                      </p:to>
                                    </p:set>
                                    <p:animEffect transition="in" filter="wipe(left)">
                                      <p:cBhvr>
                                        <p:cTn id="15" dur="500"/>
                                        <p:tgtEl>
                                          <p:spTgt spid="290723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7233"/>
                                        </p:tgtEl>
                                        <p:attrNameLst>
                                          <p:attrName>style.visibility</p:attrName>
                                        </p:attrNameLst>
                                      </p:cBhvr>
                                      <p:to>
                                        <p:strVal val="visible"/>
                                      </p:to>
                                    </p:set>
                                    <p:animEffect transition="in" filter="wipe(up)">
                                      <p:cBhvr>
                                        <p:cTn id="19" dur="500"/>
                                        <p:tgtEl>
                                          <p:spTgt spid="290723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7234"/>
                                        </p:tgtEl>
                                        <p:attrNameLst>
                                          <p:attrName>style.visibility</p:attrName>
                                        </p:attrNameLst>
                                      </p:cBhvr>
                                      <p:to>
                                        <p:strVal val="visible"/>
                                      </p:to>
                                    </p:set>
                                    <p:animEffect transition="in" filter="wipe(up)">
                                      <p:cBhvr>
                                        <p:cTn id="23" dur="500"/>
                                        <p:tgtEl>
                                          <p:spTgt spid="290723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07238"/>
                                        </p:tgtEl>
                                        <p:attrNameLst>
                                          <p:attrName>style.visibility</p:attrName>
                                        </p:attrNameLst>
                                      </p:cBhvr>
                                      <p:to>
                                        <p:strVal val="visible"/>
                                      </p:to>
                                    </p:set>
                                    <p:animEffect transition="in" filter="wipe(up)">
                                      <p:cBhvr>
                                        <p:cTn id="27" dur="500"/>
                                        <p:tgtEl>
                                          <p:spTgt spid="290723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29072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072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0723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07233"/>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907239"/>
                                        </p:tgtEl>
                                        <p:attrNameLst>
                                          <p:attrName>style.visibility</p:attrName>
                                        </p:attrNameLst>
                                      </p:cBhvr>
                                      <p:to>
                                        <p:strVal val="visible"/>
                                      </p:to>
                                    </p:set>
                                    <p:animEffect transition="in" filter="dissolve">
                                      <p:cBhvr>
                                        <p:cTn id="44" dur="500"/>
                                        <p:tgtEl>
                                          <p:spTgt spid="2907239"/>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907240"/>
                                        </p:tgtEl>
                                        <p:attrNameLst>
                                          <p:attrName>style.visibility</p:attrName>
                                        </p:attrNameLst>
                                      </p:cBhvr>
                                      <p:to>
                                        <p:strVal val="visible"/>
                                      </p:to>
                                    </p:set>
                                    <p:animEffect transition="in" filter="wipe(left)">
                                      <p:cBhvr>
                                        <p:cTn id="48" dur="500"/>
                                        <p:tgtEl>
                                          <p:spTgt spid="2907240"/>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2907241"/>
                                        </p:tgtEl>
                                        <p:attrNameLst>
                                          <p:attrName>style.visibility</p:attrName>
                                        </p:attrNameLst>
                                      </p:cBhvr>
                                      <p:to>
                                        <p:strVal val="visible"/>
                                      </p:to>
                                    </p:set>
                                    <p:animEffect transition="in" filter="wipe(up)">
                                      <p:cBhvr>
                                        <p:cTn id="52" dur="500"/>
                                        <p:tgtEl>
                                          <p:spTgt spid="2907241"/>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907242"/>
                                        </p:tgtEl>
                                        <p:attrNameLst>
                                          <p:attrName>style.visibility</p:attrName>
                                        </p:attrNameLst>
                                      </p:cBhvr>
                                      <p:to>
                                        <p:strVal val="visible"/>
                                      </p:to>
                                    </p:set>
                                    <p:animEffect transition="in" filter="wipe(up)">
                                      <p:cBhvr>
                                        <p:cTn id="56" dur="500"/>
                                        <p:tgtEl>
                                          <p:spTgt spid="2907242"/>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290724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72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724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7243"/>
                                        </p:tgtEl>
                                        <p:attrNameLst>
                                          <p:attrName>style.visibility</p:attrName>
                                        </p:attrNameLst>
                                      </p:cBhvr>
                                      <p:to>
                                        <p:strVal val="visible"/>
                                      </p:to>
                                    </p:set>
                                    <p:animEffect transition="in" filter="dissolve">
                                      <p:cBhvr>
                                        <p:cTn id="71" dur="500"/>
                                        <p:tgtEl>
                                          <p:spTgt spid="2907243"/>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7244"/>
                                        </p:tgtEl>
                                        <p:attrNameLst>
                                          <p:attrName>style.visibility</p:attrName>
                                        </p:attrNameLst>
                                      </p:cBhvr>
                                      <p:to>
                                        <p:strVal val="visible"/>
                                      </p:to>
                                    </p:set>
                                    <p:animEffect transition="in" filter="wipe(left)">
                                      <p:cBhvr>
                                        <p:cTn id="75" dur="500"/>
                                        <p:tgtEl>
                                          <p:spTgt spid="2907244"/>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7245"/>
                                        </p:tgtEl>
                                        <p:attrNameLst>
                                          <p:attrName>style.visibility</p:attrName>
                                        </p:attrNameLst>
                                      </p:cBhvr>
                                      <p:to>
                                        <p:strVal val="visible"/>
                                      </p:to>
                                    </p:set>
                                    <p:animEffect transition="in" filter="wipe(up)">
                                      <p:cBhvr>
                                        <p:cTn id="79" dur="500"/>
                                        <p:tgtEl>
                                          <p:spTgt spid="290724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7246"/>
                                        </p:tgtEl>
                                        <p:attrNameLst>
                                          <p:attrName>style.visibility</p:attrName>
                                        </p:attrNameLst>
                                      </p:cBhvr>
                                      <p:to>
                                        <p:strVal val="visible"/>
                                      </p:to>
                                    </p:set>
                                    <p:animEffect transition="in" filter="wipe(up)">
                                      <p:cBhvr>
                                        <p:cTn id="83" dur="500"/>
                                        <p:tgtEl>
                                          <p:spTgt spid="2907246"/>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290724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072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07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233" grpId="0" animBg="1"/>
      <p:bldP spid="2907233" grpId="1" animBg="1"/>
      <p:bldP spid="2907234" grpId="0" animBg="1"/>
      <p:bldP spid="2907234" grpId="1" animBg="1"/>
      <p:bldP spid="2907236" grpId="0" animBg="1"/>
      <p:bldP spid="2907236" grpId="1" animBg="1"/>
      <p:bldP spid="2907237" grpId="0" animBg="1"/>
      <p:bldP spid="2907238" grpId="0" animBg="1"/>
      <p:bldP spid="2907238" grpId="1" animBg="1"/>
      <p:bldP spid="2907239" grpId="0" animBg="1"/>
      <p:bldP spid="2907240" grpId="0" animBg="1"/>
      <p:bldP spid="2907240" grpId="1" animBg="1"/>
      <p:bldP spid="2907241" grpId="0" animBg="1"/>
      <p:bldP spid="2907241" grpId="1" animBg="1"/>
      <p:bldP spid="2907242" grpId="0" animBg="1"/>
      <p:bldP spid="2907242" grpId="1" animBg="1"/>
      <p:bldP spid="2907243" grpId="0" animBg="1"/>
      <p:bldP spid="2907244" grpId="0" animBg="1"/>
      <p:bldP spid="2907244" grpId="1" animBg="1"/>
      <p:bldP spid="2907245" grpId="0" animBg="1"/>
      <p:bldP spid="2907245" grpId="1" animBg="1"/>
      <p:bldP spid="2907246" grpId="0" animBg="1"/>
      <p:bldP spid="29072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1EBC74B-4C79-40D0-807E-C179037F601C}" type="slidenum">
              <a:rPr lang="de-DE" sz="1400" smtClean="0">
                <a:solidFill>
                  <a:srgbClr val="000000"/>
                </a:solidFill>
                <a:latin typeface="Trebuchet MS" pitchFamily="34" charset="0"/>
              </a:rPr>
              <a:pPr algn="r" eaLnBrk="0" fontAlgn="base" hangingPunct="0">
                <a:spcBef>
                  <a:spcPct val="0"/>
                </a:spcBef>
                <a:spcAft>
                  <a:spcPct val="0"/>
                </a:spcAft>
              </a:pPr>
              <a:t>39</a:t>
            </a:fld>
            <a:endParaRPr lang="de-DE" sz="1400" smtClean="0">
              <a:solidFill>
                <a:srgbClr val="000000"/>
              </a:solidFill>
              <a:latin typeface="Trebuchet MS" pitchFamily="34" charset="0"/>
            </a:endParaRPr>
          </a:p>
        </p:txBody>
      </p:sp>
      <p:sp>
        <p:nvSpPr>
          <p:cNvPr id="102404"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2405"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2406"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2407" name="Group 4"/>
          <p:cNvGrpSpPr>
            <a:grpSpLocks/>
          </p:cNvGrpSpPr>
          <p:nvPr/>
        </p:nvGrpSpPr>
        <p:grpSpPr bwMode="auto">
          <a:xfrm>
            <a:off x="6486525" y="5083175"/>
            <a:ext cx="533400" cy="361950"/>
            <a:chOff x="3504" y="1728"/>
            <a:chExt cx="336" cy="228"/>
          </a:xfrm>
        </p:grpSpPr>
        <p:sp>
          <p:nvSpPr>
            <p:cNvPr id="102533"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4"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8" name="Group 7"/>
          <p:cNvGrpSpPr>
            <a:grpSpLocks/>
          </p:cNvGrpSpPr>
          <p:nvPr/>
        </p:nvGrpSpPr>
        <p:grpSpPr bwMode="auto">
          <a:xfrm>
            <a:off x="5876925" y="3940175"/>
            <a:ext cx="533400" cy="361950"/>
            <a:chOff x="3504" y="1728"/>
            <a:chExt cx="336" cy="228"/>
          </a:xfrm>
        </p:grpSpPr>
        <p:sp>
          <p:nvSpPr>
            <p:cNvPr id="102531"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2"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9" name="Group 10"/>
          <p:cNvGrpSpPr>
            <a:grpSpLocks/>
          </p:cNvGrpSpPr>
          <p:nvPr/>
        </p:nvGrpSpPr>
        <p:grpSpPr bwMode="auto">
          <a:xfrm>
            <a:off x="7096125" y="5083175"/>
            <a:ext cx="533400" cy="361950"/>
            <a:chOff x="3504" y="1728"/>
            <a:chExt cx="336" cy="228"/>
          </a:xfrm>
        </p:grpSpPr>
        <p:sp>
          <p:nvSpPr>
            <p:cNvPr id="102529"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0"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0" name="Group 13"/>
          <p:cNvGrpSpPr>
            <a:grpSpLocks/>
          </p:cNvGrpSpPr>
          <p:nvPr/>
        </p:nvGrpSpPr>
        <p:grpSpPr bwMode="auto">
          <a:xfrm>
            <a:off x="5572125" y="3711575"/>
            <a:ext cx="533400" cy="361950"/>
            <a:chOff x="3504" y="1728"/>
            <a:chExt cx="336" cy="228"/>
          </a:xfrm>
        </p:grpSpPr>
        <p:sp>
          <p:nvSpPr>
            <p:cNvPr id="102527"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8"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16"/>
          <p:cNvGrpSpPr>
            <a:grpSpLocks/>
          </p:cNvGrpSpPr>
          <p:nvPr/>
        </p:nvGrpSpPr>
        <p:grpSpPr bwMode="auto">
          <a:xfrm>
            <a:off x="6810375" y="4813300"/>
            <a:ext cx="533400" cy="361950"/>
            <a:chOff x="3504" y="1728"/>
            <a:chExt cx="336" cy="228"/>
          </a:xfrm>
        </p:grpSpPr>
        <p:sp>
          <p:nvSpPr>
            <p:cNvPr id="102525"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6"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12"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3"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4"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5"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6"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7"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8"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9"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0"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1"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2"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3"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4"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5"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6"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7"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8"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9"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0"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1"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2"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3"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4"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5"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6"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37"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8"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9"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0"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1"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2"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43" name="Group 50"/>
          <p:cNvGrpSpPr>
            <a:grpSpLocks/>
          </p:cNvGrpSpPr>
          <p:nvPr/>
        </p:nvGrpSpPr>
        <p:grpSpPr bwMode="auto">
          <a:xfrm>
            <a:off x="4197350" y="3336925"/>
            <a:ext cx="1600200" cy="1200150"/>
            <a:chOff x="2256" y="1152"/>
            <a:chExt cx="1008" cy="756"/>
          </a:xfrm>
        </p:grpSpPr>
        <p:sp>
          <p:nvSpPr>
            <p:cNvPr id="102523"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4"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4" name="Group 53"/>
          <p:cNvGrpSpPr>
            <a:grpSpLocks/>
          </p:cNvGrpSpPr>
          <p:nvPr/>
        </p:nvGrpSpPr>
        <p:grpSpPr bwMode="auto">
          <a:xfrm>
            <a:off x="4818063" y="3948113"/>
            <a:ext cx="1600200" cy="1200150"/>
            <a:chOff x="2256" y="1152"/>
            <a:chExt cx="1008" cy="756"/>
          </a:xfrm>
        </p:grpSpPr>
        <p:sp>
          <p:nvSpPr>
            <p:cNvPr id="102521"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2"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5" name="Group 56"/>
          <p:cNvGrpSpPr>
            <a:grpSpLocks/>
          </p:cNvGrpSpPr>
          <p:nvPr/>
        </p:nvGrpSpPr>
        <p:grpSpPr bwMode="auto">
          <a:xfrm>
            <a:off x="3587750" y="2795588"/>
            <a:ext cx="1600200" cy="1200150"/>
            <a:chOff x="2256" y="1152"/>
            <a:chExt cx="1008" cy="756"/>
          </a:xfrm>
        </p:grpSpPr>
        <p:sp>
          <p:nvSpPr>
            <p:cNvPr id="102519"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0"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6"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8"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9"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0"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1"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2"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3"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4"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5"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56" name="Group 69"/>
          <p:cNvGrpSpPr>
            <a:grpSpLocks/>
          </p:cNvGrpSpPr>
          <p:nvPr/>
        </p:nvGrpSpPr>
        <p:grpSpPr bwMode="auto">
          <a:xfrm>
            <a:off x="4398963" y="4521200"/>
            <a:ext cx="2667000" cy="1885950"/>
            <a:chOff x="2544" y="2064"/>
            <a:chExt cx="1680" cy="1188"/>
          </a:xfrm>
        </p:grpSpPr>
        <p:sp>
          <p:nvSpPr>
            <p:cNvPr id="102517"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8"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7" name="Group 72"/>
          <p:cNvGrpSpPr>
            <a:grpSpLocks/>
          </p:cNvGrpSpPr>
          <p:nvPr/>
        </p:nvGrpSpPr>
        <p:grpSpPr bwMode="auto">
          <a:xfrm>
            <a:off x="4052888" y="4243388"/>
            <a:ext cx="2667000" cy="1885950"/>
            <a:chOff x="2544" y="2064"/>
            <a:chExt cx="1680" cy="1188"/>
          </a:xfrm>
        </p:grpSpPr>
        <p:sp>
          <p:nvSpPr>
            <p:cNvPr id="102515"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6"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8" name="Group 75"/>
          <p:cNvGrpSpPr>
            <a:grpSpLocks/>
          </p:cNvGrpSpPr>
          <p:nvPr/>
        </p:nvGrpSpPr>
        <p:grpSpPr bwMode="auto">
          <a:xfrm>
            <a:off x="3062288" y="4319588"/>
            <a:ext cx="1371600" cy="971550"/>
            <a:chOff x="1920" y="2112"/>
            <a:chExt cx="864" cy="612"/>
          </a:xfrm>
        </p:grpSpPr>
        <p:sp>
          <p:nvSpPr>
            <p:cNvPr id="102513"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4"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59"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0"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1"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2"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3"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4"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5"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6"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7"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8"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9" name="Oval 90"/>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0" name="Oval 92"/>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1" name="Oval 94"/>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2" name="Oval 98"/>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73" name="Picture 10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4" name="Oval 10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5" name="Oval 10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6" name="Oval 10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106"/>
          <p:cNvGrpSpPr>
            <a:grpSpLocks/>
          </p:cNvGrpSpPr>
          <p:nvPr/>
        </p:nvGrpSpPr>
        <p:grpSpPr bwMode="auto">
          <a:xfrm>
            <a:off x="1612900" y="3881438"/>
            <a:ext cx="2114550" cy="1531937"/>
            <a:chOff x="1010" y="1836"/>
            <a:chExt cx="1332" cy="965"/>
          </a:xfrm>
        </p:grpSpPr>
        <p:sp>
          <p:nvSpPr>
            <p:cNvPr id="102511" name="Line 10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2" name="Picture 10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09"/>
          <p:cNvGrpSpPr>
            <a:grpSpLocks/>
          </p:cNvGrpSpPr>
          <p:nvPr/>
        </p:nvGrpSpPr>
        <p:grpSpPr bwMode="auto">
          <a:xfrm>
            <a:off x="3362325" y="6300788"/>
            <a:ext cx="1176338" cy="865187"/>
            <a:chOff x="1920" y="3187"/>
            <a:chExt cx="741" cy="545"/>
          </a:xfrm>
        </p:grpSpPr>
        <p:sp>
          <p:nvSpPr>
            <p:cNvPr id="102509" name="Line 11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0" name="Picture 11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2"/>
          <p:cNvGrpSpPr>
            <a:grpSpLocks/>
          </p:cNvGrpSpPr>
          <p:nvPr/>
        </p:nvGrpSpPr>
        <p:grpSpPr bwMode="auto">
          <a:xfrm>
            <a:off x="1838325" y="3024188"/>
            <a:ext cx="3657600" cy="2647950"/>
            <a:chOff x="1152" y="1296"/>
            <a:chExt cx="2304" cy="1668"/>
          </a:xfrm>
        </p:grpSpPr>
        <p:sp>
          <p:nvSpPr>
            <p:cNvPr id="102507" name="Line 11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08" name="Picture 11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0" name="Picture 11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1" name="Picture 11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7" name="Picture 11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3" name="Oval 11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4" name="Oval 11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5" name="Oval 12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6" name="Oval 12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7" name="Oval 12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8" name="Oval 12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9" name="Oval 12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5" name="Line 125"/>
          <p:cNvSpPr>
            <a:spLocks noChangeShapeType="1"/>
          </p:cNvSpPr>
          <p:nvPr/>
        </p:nvSpPr>
        <p:spPr bwMode="auto">
          <a:xfrm flipH="1">
            <a:off x="5592763"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6" name="Line 126"/>
          <p:cNvSpPr>
            <a:spLocks noChangeShapeType="1"/>
          </p:cNvSpPr>
          <p:nvPr/>
        </p:nvSpPr>
        <p:spPr bwMode="auto">
          <a:xfrm flipH="1">
            <a:off x="5194300" y="2166938"/>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92" name="Oval 12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8" name="Line 128"/>
          <p:cNvSpPr>
            <a:spLocks noChangeShapeType="1"/>
          </p:cNvSpPr>
          <p:nvPr/>
        </p:nvSpPr>
        <p:spPr bwMode="auto">
          <a:xfrm flipV="1">
            <a:off x="1247775" y="1347788"/>
            <a:ext cx="5014913" cy="3319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9" name="Oval 12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0" name="Line 130"/>
          <p:cNvSpPr>
            <a:spLocks noChangeShapeType="1"/>
          </p:cNvSpPr>
          <p:nvPr/>
        </p:nvSpPr>
        <p:spPr bwMode="auto">
          <a:xfrm flipH="1">
            <a:off x="3779838" y="2798763"/>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1" name="Oval 13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2" name="Line 132"/>
          <p:cNvSpPr>
            <a:spLocks noChangeShapeType="1"/>
          </p:cNvSpPr>
          <p:nvPr/>
        </p:nvSpPr>
        <p:spPr bwMode="auto">
          <a:xfrm flipV="1">
            <a:off x="1047750" y="1366838"/>
            <a:ext cx="5241925" cy="3389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3" name="Line 133"/>
          <p:cNvSpPr>
            <a:spLocks noChangeShapeType="1"/>
          </p:cNvSpPr>
          <p:nvPr/>
        </p:nvSpPr>
        <p:spPr bwMode="auto">
          <a:xfrm flipH="1">
            <a:off x="5532438" y="1368425"/>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4" name="Line 134"/>
          <p:cNvSpPr>
            <a:spLocks noChangeShapeType="1"/>
          </p:cNvSpPr>
          <p:nvPr/>
        </p:nvSpPr>
        <p:spPr bwMode="auto">
          <a:xfrm flipH="1">
            <a:off x="5532438" y="2205038"/>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5" name="Oval 13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6" name="Line 136"/>
          <p:cNvSpPr>
            <a:spLocks noChangeShapeType="1"/>
          </p:cNvSpPr>
          <p:nvPr/>
        </p:nvSpPr>
        <p:spPr bwMode="auto">
          <a:xfrm flipV="1">
            <a:off x="1084263" y="1263650"/>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7" name="Line 137"/>
          <p:cNvSpPr>
            <a:spLocks noChangeShapeType="1"/>
          </p:cNvSpPr>
          <p:nvPr/>
        </p:nvSpPr>
        <p:spPr bwMode="auto">
          <a:xfrm>
            <a:off x="6486525"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8" name="Line 138"/>
          <p:cNvSpPr>
            <a:spLocks noChangeShapeType="1"/>
          </p:cNvSpPr>
          <p:nvPr/>
        </p:nvSpPr>
        <p:spPr bwMode="auto">
          <a:xfrm flipH="1">
            <a:off x="7056438" y="3944938"/>
            <a:ext cx="328612"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9" name="Line 139"/>
          <p:cNvSpPr>
            <a:spLocks noChangeShapeType="1"/>
          </p:cNvSpPr>
          <p:nvPr/>
        </p:nvSpPr>
        <p:spPr bwMode="auto">
          <a:xfrm flipH="1">
            <a:off x="4581525" y="4471988"/>
            <a:ext cx="2514600" cy="1839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505" name="Text Box 140"/>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2506" name="Text Box 141"/>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82959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8277"/>
                                        </p:tgtEl>
                                        <p:attrNameLst>
                                          <p:attrName>style.visibility</p:attrName>
                                        </p:attrNameLst>
                                      </p:cBhvr>
                                      <p:to>
                                        <p:strVal val="visible"/>
                                      </p:to>
                                    </p:set>
                                    <p:animEffect transition="in" filter="dissolve">
                                      <p:cBhvr>
                                        <p:cTn id="7" dur="500"/>
                                        <p:tgtEl>
                                          <p:spTgt spid="29082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291"/>
                                        </p:tgtEl>
                                        <p:attrNameLst>
                                          <p:attrName>style.visibility</p:attrName>
                                        </p:attrNameLst>
                                      </p:cBhvr>
                                      <p:to>
                                        <p:strVal val="visible"/>
                                      </p:to>
                                    </p:set>
                                    <p:animEffect transition="in" filter="dissolve">
                                      <p:cBhvr>
                                        <p:cTn id="11" dur="500"/>
                                        <p:tgtEl>
                                          <p:spTgt spid="29082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8292"/>
                                        </p:tgtEl>
                                        <p:attrNameLst>
                                          <p:attrName>style.visibility</p:attrName>
                                        </p:attrNameLst>
                                      </p:cBhvr>
                                      <p:to>
                                        <p:strVal val="visible"/>
                                      </p:to>
                                    </p:set>
                                    <p:animEffect transition="in" filter="wipe(left)">
                                      <p:cBhvr>
                                        <p:cTn id="15" dur="500"/>
                                        <p:tgtEl>
                                          <p:spTgt spid="29082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8293"/>
                                        </p:tgtEl>
                                        <p:attrNameLst>
                                          <p:attrName>style.visibility</p:attrName>
                                        </p:attrNameLst>
                                      </p:cBhvr>
                                      <p:to>
                                        <p:strVal val="visible"/>
                                      </p:to>
                                    </p:set>
                                    <p:animEffect transition="in" filter="wipe(up)">
                                      <p:cBhvr>
                                        <p:cTn id="19" dur="500"/>
                                        <p:tgtEl>
                                          <p:spTgt spid="29082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8294"/>
                                        </p:tgtEl>
                                        <p:attrNameLst>
                                          <p:attrName>style.visibility</p:attrName>
                                        </p:attrNameLst>
                                      </p:cBhvr>
                                      <p:to>
                                        <p:strVal val="visible"/>
                                      </p:to>
                                    </p:set>
                                    <p:animEffect transition="in" filter="wipe(up)">
                                      <p:cBhvr>
                                        <p:cTn id="23" dur="500"/>
                                        <p:tgtEl>
                                          <p:spTgt spid="29082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829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82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82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8295"/>
                                        </p:tgtEl>
                                        <p:attrNameLst>
                                          <p:attrName>style.visibility</p:attrName>
                                        </p:attrNameLst>
                                      </p:cBhvr>
                                      <p:to>
                                        <p:strVal val="visible"/>
                                      </p:to>
                                    </p:set>
                                    <p:animEffect transition="in" filter="dissolve">
                                      <p:cBhvr>
                                        <p:cTn id="38" dur="500"/>
                                        <p:tgtEl>
                                          <p:spTgt spid="290829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8296"/>
                                        </p:tgtEl>
                                        <p:attrNameLst>
                                          <p:attrName>style.visibility</p:attrName>
                                        </p:attrNameLst>
                                      </p:cBhvr>
                                      <p:to>
                                        <p:strVal val="visible"/>
                                      </p:to>
                                    </p:set>
                                    <p:animEffect transition="in" filter="wipe(left)">
                                      <p:cBhvr>
                                        <p:cTn id="42" dur="500"/>
                                        <p:tgtEl>
                                          <p:spTgt spid="2908296"/>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8297"/>
                                        </p:tgtEl>
                                        <p:attrNameLst>
                                          <p:attrName>style.visibility</p:attrName>
                                        </p:attrNameLst>
                                      </p:cBhvr>
                                      <p:to>
                                        <p:strVal val="visible"/>
                                      </p:to>
                                    </p:set>
                                    <p:animEffect transition="in" filter="wipe(up)">
                                      <p:cBhvr>
                                        <p:cTn id="46" dur="500"/>
                                        <p:tgtEl>
                                          <p:spTgt spid="2908297"/>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8298"/>
                                        </p:tgtEl>
                                        <p:attrNameLst>
                                          <p:attrName>style.visibility</p:attrName>
                                        </p:attrNameLst>
                                      </p:cBhvr>
                                      <p:to>
                                        <p:strVal val="visible"/>
                                      </p:to>
                                    </p:set>
                                    <p:animEffect transition="in" filter="wipe(up)">
                                      <p:cBhvr>
                                        <p:cTn id="50" dur="500"/>
                                        <p:tgtEl>
                                          <p:spTgt spid="2908298"/>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908299"/>
                                        </p:tgtEl>
                                        <p:attrNameLst>
                                          <p:attrName>style.visibility</p:attrName>
                                        </p:attrNameLst>
                                      </p:cBhvr>
                                      <p:to>
                                        <p:strVal val="visible"/>
                                      </p:to>
                                    </p:set>
                                    <p:animEffect transition="in" filter="wipe(up)">
                                      <p:cBhvr>
                                        <p:cTn id="54" dur="500"/>
                                        <p:tgtEl>
                                          <p:spTgt spid="2908299"/>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29082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0829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829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8299"/>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8289"/>
                                        </p:tgtEl>
                                        <p:attrNameLst>
                                          <p:attrName>style.visibility</p:attrName>
                                        </p:attrNameLst>
                                      </p:cBhvr>
                                      <p:to>
                                        <p:strVal val="visible"/>
                                      </p:to>
                                    </p:set>
                                    <p:animEffect transition="in" filter="dissolve">
                                      <p:cBhvr>
                                        <p:cTn id="71" dur="500"/>
                                        <p:tgtEl>
                                          <p:spTgt spid="2908289"/>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8288"/>
                                        </p:tgtEl>
                                        <p:attrNameLst>
                                          <p:attrName>style.visibility</p:attrName>
                                        </p:attrNameLst>
                                      </p:cBhvr>
                                      <p:to>
                                        <p:strVal val="visible"/>
                                      </p:to>
                                    </p:set>
                                    <p:animEffect transition="in" filter="wipe(left)">
                                      <p:cBhvr>
                                        <p:cTn id="75" dur="500"/>
                                        <p:tgtEl>
                                          <p:spTgt spid="2908288"/>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8285"/>
                                        </p:tgtEl>
                                        <p:attrNameLst>
                                          <p:attrName>style.visibility</p:attrName>
                                        </p:attrNameLst>
                                      </p:cBhvr>
                                      <p:to>
                                        <p:strVal val="visible"/>
                                      </p:to>
                                    </p:set>
                                    <p:animEffect transition="in" filter="wipe(up)">
                                      <p:cBhvr>
                                        <p:cTn id="79" dur="500"/>
                                        <p:tgtEl>
                                          <p:spTgt spid="290828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8286"/>
                                        </p:tgtEl>
                                        <p:attrNameLst>
                                          <p:attrName>style.visibility</p:attrName>
                                        </p:attrNameLst>
                                      </p:cBhvr>
                                      <p:to>
                                        <p:strVal val="visible"/>
                                      </p:to>
                                    </p:set>
                                    <p:animEffect transition="in" filter="wipe(up)">
                                      <p:cBhvr>
                                        <p:cTn id="83" dur="500"/>
                                        <p:tgtEl>
                                          <p:spTgt spid="2908286"/>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908290"/>
                                        </p:tgtEl>
                                        <p:attrNameLst>
                                          <p:attrName>style.visibility</p:attrName>
                                        </p:attrNameLst>
                                      </p:cBhvr>
                                      <p:to>
                                        <p:strVal val="visible"/>
                                      </p:to>
                                    </p:set>
                                    <p:animEffect transition="in" filter="wipe(up)">
                                      <p:cBhvr>
                                        <p:cTn id="87" dur="500"/>
                                        <p:tgtEl>
                                          <p:spTgt spid="2908290"/>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290828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082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0828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08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85" grpId="0" animBg="1"/>
      <p:bldP spid="2908285" grpId="1" animBg="1"/>
      <p:bldP spid="2908286" grpId="0" animBg="1"/>
      <p:bldP spid="2908286" grpId="1" animBg="1"/>
      <p:bldP spid="2908288" grpId="0" animBg="1"/>
      <p:bldP spid="2908288" grpId="1" animBg="1"/>
      <p:bldP spid="2908289" grpId="0" animBg="1"/>
      <p:bldP spid="2908290" grpId="0" animBg="1"/>
      <p:bldP spid="2908290" grpId="1" animBg="1"/>
      <p:bldP spid="2908291" grpId="0" animBg="1"/>
      <p:bldP spid="2908292" grpId="0" animBg="1"/>
      <p:bldP spid="2908292" grpId="1" animBg="1"/>
      <p:bldP spid="2908293" grpId="0" animBg="1"/>
      <p:bldP spid="2908293" grpId="1" animBg="1"/>
      <p:bldP spid="2908294" grpId="0" animBg="1"/>
      <p:bldP spid="2908294" grpId="1" animBg="1"/>
      <p:bldP spid="2908295" grpId="0" animBg="1"/>
      <p:bldP spid="2908296" grpId="0" animBg="1"/>
      <p:bldP spid="2908296" grpId="1" animBg="1"/>
      <p:bldP spid="2908297" grpId="0" animBg="1"/>
      <p:bldP spid="2908297" grpId="1" animBg="1"/>
      <p:bldP spid="2908298" grpId="0" animBg="1"/>
      <p:bldP spid="2908298" grpId="1" animBg="1"/>
      <p:bldP spid="2908299" grpId="0" animBg="1"/>
      <p:bldP spid="29082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Matching local features</a:t>
            </a:r>
          </a:p>
        </p:txBody>
      </p:sp>
      <p:pic>
        <p:nvPicPr>
          <p:cNvPr id="53251"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3252"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53256" name="TextBox 21"/>
          <p:cNvSpPr txBox="1">
            <a:spLocks noChangeArrowheads="1"/>
          </p:cNvSpPr>
          <p:nvPr/>
        </p:nvSpPr>
        <p:spPr bwMode="auto">
          <a:xfrm>
            <a:off x="685800" y="4754563"/>
            <a:ext cx="8001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In stereo case, may constrain by proximity if we make assumptions on max disparities.</a:t>
            </a:r>
          </a:p>
          <a:p>
            <a:pPr eaLnBrk="0" fontAlgn="base" hangingPunct="0">
              <a:spcBef>
                <a:spcPct val="0"/>
              </a:spcBef>
              <a:spcAft>
                <a:spcPts val="600"/>
              </a:spcAft>
            </a:pPr>
            <a:endParaRPr lang="en-US" sz="2400" smtClean="0">
              <a:solidFill>
                <a:srgbClr val="000000"/>
              </a:solidFill>
            </a:endParaRPr>
          </a:p>
        </p:txBody>
      </p:sp>
      <p:sp>
        <p:nvSpPr>
          <p:cNvPr id="5325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325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53259" name="Rectangle 16"/>
          <p:cNvSpPr>
            <a:spLocks noChangeArrowheads="1"/>
          </p:cNvSpPr>
          <p:nvPr/>
        </p:nvSpPr>
        <p:spPr bwMode="auto">
          <a:xfrm>
            <a:off x="5638800" y="2011363"/>
            <a:ext cx="1524000"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12" name="TextBox 1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51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3"/>
          <p:cNvSpPr>
            <a:spLocks noGrp="1" noChangeArrowheads="1"/>
          </p:cNvSpPr>
          <p:nvPr>
            <p:ph type="body" idx="1"/>
          </p:nvPr>
        </p:nvSpPr>
        <p:spPr/>
        <p:txBody>
          <a:bodyPr/>
          <a:lstStyle/>
          <a:p>
            <a:pPr eaLnBrk="1" hangingPunct="1">
              <a:buFontTx/>
              <a:buNone/>
            </a:pPr>
            <a:r>
              <a:rPr lang="en-US" sz="2800" smtClean="0">
                <a:latin typeface="Arial" pitchFamily="34" charset="0"/>
              </a:rPr>
              <a:t>What is the computational advantage of the hierarchical representation bag of words, vs. a flat vocabulary?</a:t>
            </a:r>
          </a:p>
        </p:txBody>
      </p:sp>
    </p:spTree>
    <p:extLst>
      <p:ext uri="{BB962C8B-B14F-4D97-AF65-F5344CB8AC3E}">
        <p14:creationId xmlns:p14="http://schemas.microsoft.com/office/powerpoint/2010/main" val="10394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4454" name="Rectangle 3"/>
          <p:cNvSpPr>
            <a:spLocks noGrp="1" noChangeArrowheads="1"/>
          </p:cNvSpPr>
          <p:nvPr>
            <p:ph type="body" idx="4294967295"/>
          </p:nvPr>
        </p:nvSpPr>
        <p:spPr/>
        <p:txBody>
          <a:bodyPr/>
          <a:lstStyle/>
          <a:p>
            <a:pPr eaLnBrk="1" hangingPunct="1"/>
            <a:r>
              <a:rPr lang="en-US" smtClean="0"/>
              <a:t>Recognition</a:t>
            </a:r>
          </a:p>
        </p:txBody>
      </p:sp>
      <p:grpSp>
        <p:nvGrpSpPr>
          <p:cNvPr id="104455" name="Group 4"/>
          <p:cNvGrpSpPr>
            <a:grpSpLocks/>
          </p:cNvGrpSpPr>
          <p:nvPr/>
        </p:nvGrpSpPr>
        <p:grpSpPr bwMode="auto">
          <a:xfrm>
            <a:off x="6486525" y="5083175"/>
            <a:ext cx="533400" cy="361950"/>
            <a:chOff x="3504" y="1728"/>
            <a:chExt cx="336" cy="228"/>
          </a:xfrm>
        </p:grpSpPr>
        <p:sp>
          <p:nvSpPr>
            <p:cNvPr id="104619"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20"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7"/>
          <p:cNvGrpSpPr>
            <a:grpSpLocks/>
          </p:cNvGrpSpPr>
          <p:nvPr/>
        </p:nvGrpSpPr>
        <p:grpSpPr bwMode="auto">
          <a:xfrm>
            <a:off x="5876925" y="3940175"/>
            <a:ext cx="533400" cy="361950"/>
            <a:chOff x="3504" y="1728"/>
            <a:chExt cx="336" cy="228"/>
          </a:xfrm>
        </p:grpSpPr>
        <p:sp>
          <p:nvSpPr>
            <p:cNvPr id="104617"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8"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10"/>
          <p:cNvGrpSpPr>
            <a:grpSpLocks/>
          </p:cNvGrpSpPr>
          <p:nvPr/>
        </p:nvGrpSpPr>
        <p:grpSpPr bwMode="auto">
          <a:xfrm>
            <a:off x="7096125" y="5083175"/>
            <a:ext cx="533400" cy="361950"/>
            <a:chOff x="3504" y="1728"/>
            <a:chExt cx="336" cy="228"/>
          </a:xfrm>
        </p:grpSpPr>
        <p:sp>
          <p:nvSpPr>
            <p:cNvPr id="104615"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6"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8" name="Group 13"/>
          <p:cNvGrpSpPr>
            <a:grpSpLocks/>
          </p:cNvGrpSpPr>
          <p:nvPr/>
        </p:nvGrpSpPr>
        <p:grpSpPr bwMode="auto">
          <a:xfrm>
            <a:off x="5572125" y="3711575"/>
            <a:ext cx="533400" cy="361950"/>
            <a:chOff x="3504" y="1728"/>
            <a:chExt cx="336" cy="228"/>
          </a:xfrm>
        </p:grpSpPr>
        <p:sp>
          <p:nvSpPr>
            <p:cNvPr id="104613"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4"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9" name="Group 16"/>
          <p:cNvGrpSpPr>
            <a:grpSpLocks/>
          </p:cNvGrpSpPr>
          <p:nvPr/>
        </p:nvGrpSpPr>
        <p:grpSpPr bwMode="auto">
          <a:xfrm>
            <a:off x="6810375" y="4813300"/>
            <a:ext cx="533400" cy="361950"/>
            <a:chOff x="3504" y="1728"/>
            <a:chExt cx="336" cy="228"/>
          </a:xfrm>
        </p:grpSpPr>
        <p:sp>
          <p:nvSpPr>
            <p:cNvPr id="104611"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2"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0"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1"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2"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3"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4"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5"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6"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7"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8"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9"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0"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1"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2"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3"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4"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5"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6"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7"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8"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9"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80"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1"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2"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3"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4"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485"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7"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8"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9"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0"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491" name="Group 50"/>
          <p:cNvGrpSpPr>
            <a:grpSpLocks/>
          </p:cNvGrpSpPr>
          <p:nvPr/>
        </p:nvGrpSpPr>
        <p:grpSpPr bwMode="auto">
          <a:xfrm>
            <a:off x="4197350" y="3336925"/>
            <a:ext cx="1600200" cy="1200150"/>
            <a:chOff x="2256" y="1152"/>
            <a:chExt cx="1008" cy="756"/>
          </a:xfrm>
        </p:grpSpPr>
        <p:sp>
          <p:nvSpPr>
            <p:cNvPr id="104609"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0"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2" name="Group 53"/>
          <p:cNvGrpSpPr>
            <a:grpSpLocks/>
          </p:cNvGrpSpPr>
          <p:nvPr/>
        </p:nvGrpSpPr>
        <p:grpSpPr bwMode="auto">
          <a:xfrm>
            <a:off x="4818063" y="3948113"/>
            <a:ext cx="1600200" cy="1200150"/>
            <a:chOff x="2256" y="1152"/>
            <a:chExt cx="1008" cy="756"/>
          </a:xfrm>
        </p:grpSpPr>
        <p:sp>
          <p:nvSpPr>
            <p:cNvPr id="104607"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8"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3" name="Group 56"/>
          <p:cNvGrpSpPr>
            <a:grpSpLocks/>
          </p:cNvGrpSpPr>
          <p:nvPr/>
        </p:nvGrpSpPr>
        <p:grpSpPr bwMode="auto">
          <a:xfrm>
            <a:off x="3587750" y="2795588"/>
            <a:ext cx="1600200" cy="1200150"/>
            <a:chOff x="2256" y="1152"/>
            <a:chExt cx="1008" cy="756"/>
          </a:xfrm>
        </p:grpSpPr>
        <p:sp>
          <p:nvSpPr>
            <p:cNvPr id="104605"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6"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94"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5"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6"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7"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8"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9"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0"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1"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2"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3"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04" name="Group 69"/>
          <p:cNvGrpSpPr>
            <a:grpSpLocks/>
          </p:cNvGrpSpPr>
          <p:nvPr/>
        </p:nvGrpSpPr>
        <p:grpSpPr bwMode="auto">
          <a:xfrm>
            <a:off x="4398963" y="4521200"/>
            <a:ext cx="2667000" cy="1885950"/>
            <a:chOff x="2544" y="2064"/>
            <a:chExt cx="1680" cy="1188"/>
          </a:xfrm>
        </p:grpSpPr>
        <p:sp>
          <p:nvSpPr>
            <p:cNvPr id="104603"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4"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5" name="Group 72"/>
          <p:cNvGrpSpPr>
            <a:grpSpLocks/>
          </p:cNvGrpSpPr>
          <p:nvPr/>
        </p:nvGrpSpPr>
        <p:grpSpPr bwMode="auto">
          <a:xfrm>
            <a:off x="4052888" y="4243388"/>
            <a:ext cx="2667000" cy="1885950"/>
            <a:chOff x="2544" y="2064"/>
            <a:chExt cx="1680" cy="1188"/>
          </a:xfrm>
        </p:grpSpPr>
        <p:sp>
          <p:nvSpPr>
            <p:cNvPr id="104601"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2"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6" name="Group 75"/>
          <p:cNvGrpSpPr>
            <a:grpSpLocks/>
          </p:cNvGrpSpPr>
          <p:nvPr/>
        </p:nvGrpSpPr>
        <p:grpSpPr bwMode="auto">
          <a:xfrm>
            <a:off x="3062288" y="4319588"/>
            <a:ext cx="1371600" cy="971550"/>
            <a:chOff x="1920" y="2112"/>
            <a:chExt cx="864" cy="612"/>
          </a:xfrm>
        </p:grpSpPr>
        <p:sp>
          <p:nvSpPr>
            <p:cNvPr id="104599"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0"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07"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8"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9"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0"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1"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2"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3"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4"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5"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6"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7" name="Oval 88"/>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8" name="Oval 89"/>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9" name="Oval 90"/>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0" name="Oval 91"/>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21" name="Picture 9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2" name="Oval 9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3" name="Oval 9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4" name="Oval 9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25" name="Group 96"/>
          <p:cNvGrpSpPr>
            <a:grpSpLocks/>
          </p:cNvGrpSpPr>
          <p:nvPr/>
        </p:nvGrpSpPr>
        <p:grpSpPr bwMode="auto">
          <a:xfrm>
            <a:off x="1612900" y="3881438"/>
            <a:ext cx="2114550" cy="1531937"/>
            <a:chOff x="1010" y="1836"/>
            <a:chExt cx="1332" cy="965"/>
          </a:xfrm>
        </p:grpSpPr>
        <p:sp>
          <p:nvSpPr>
            <p:cNvPr id="104597" name="Line 9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8" name="Picture 9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6" name="Group 99"/>
          <p:cNvGrpSpPr>
            <a:grpSpLocks/>
          </p:cNvGrpSpPr>
          <p:nvPr/>
        </p:nvGrpSpPr>
        <p:grpSpPr bwMode="auto">
          <a:xfrm>
            <a:off x="3362325" y="6300788"/>
            <a:ext cx="1176338" cy="865187"/>
            <a:chOff x="1920" y="3187"/>
            <a:chExt cx="741" cy="545"/>
          </a:xfrm>
        </p:grpSpPr>
        <p:sp>
          <p:nvSpPr>
            <p:cNvPr id="104595" name="Line 10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6" name="Picture 10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7" name="Group 102"/>
          <p:cNvGrpSpPr>
            <a:grpSpLocks/>
          </p:cNvGrpSpPr>
          <p:nvPr/>
        </p:nvGrpSpPr>
        <p:grpSpPr bwMode="auto">
          <a:xfrm>
            <a:off x="1838325" y="3024188"/>
            <a:ext cx="3657600" cy="2647950"/>
            <a:chOff x="1152" y="1296"/>
            <a:chExt cx="2304" cy="1668"/>
          </a:xfrm>
        </p:grpSpPr>
        <p:sp>
          <p:nvSpPr>
            <p:cNvPr id="104593" name="Line 10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4" name="Picture 10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28" name="Picture 10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9" name="Picture 10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30" name="Picture 10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1" name="Oval 10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2" name="Oval 10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3" name="Oval 11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4" name="Oval 11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5" name="Oval 11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6" name="Oval 11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7" name="Oval 11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8" name="Oval 11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9" name="Oval 11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0" name="Oval 12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1" name="Oval 12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2" name="Picture 13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242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3" name="Oval 131"/>
          <p:cNvSpPr>
            <a:spLocks noChangeArrowheads="1"/>
          </p:cNvSpPr>
          <p:nvPr/>
        </p:nvSpPr>
        <p:spPr bwMode="auto">
          <a:xfrm>
            <a:off x="2066925" y="37766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4" name="Oval 132"/>
          <p:cNvSpPr>
            <a:spLocks noChangeArrowheads="1"/>
          </p:cNvSpPr>
          <p:nvPr/>
        </p:nvSpPr>
        <p:spPr bwMode="auto">
          <a:xfrm>
            <a:off x="2254250" y="39973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5" name="Oval 133"/>
          <p:cNvSpPr>
            <a:spLocks noChangeArrowheads="1"/>
          </p:cNvSpPr>
          <p:nvPr/>
        </p:nvSpPr>
        <p:spPr bwMode="auto">
          <a:xfrm>
            <a:off x="2295525" y="37004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6" name="Picture 13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526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7" name="Picture 13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384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8" name="Picture 136"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00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9" name="Oval 137"/>
          <p:cNvSpPr>
            <a:spLocks noChangeArrowheads="1"/>
          </p:cNvSpPr>
          <p:nvPr/>
        </p:nvSpPr>
        <p:spPr bwMode="auto">
          <a:xfrm>
            <a:off x="4200525" y="232886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0" name="Oval 138"/>
          <p:cNvSpPr>
            <a:spLocks noChangeArrowheads="1"/>
          </p:cNvSpPr>
          <p:nvPr/>
        </p:nvSpPr>
        <p:spPr bwMode="auto">
          <a:xfrm>
            <a:off x="4330700" y="22860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1" name="Oval 139"/>
          <p:cNvSpPr>
            <a:spLocks noChangeArrowheads="1"/>
          </p:cNvSpPr>
          <p:nvPr/>
        </p:nvSpPr>
        <p:spPr bwMode="auto">
          <a:xfrm>
            <a:off x="3919538" y="26003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2" name="Oval 140"/>
          <p:cNvSpPr>
            <a:spLocks noChangeArrowheads="1"/>
          </p:cNvSpPr>
          <p:nvPr/>
        </p:nvSpPr>
        <p:spPr bwMode="auto">
          <a:xfrm>
            <a:off x="4117975" y="27527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3" name="Oval 141"/>
          <p:cNvSpPr>
            <a:spLocks noChangeArrowheads="1"/>
          </p:cNvSpPr>
          <p:nvPr/>
        </p:nvSpPr>
        <p:spPr bwMode="auto">
          <a:xfrm>
            <a:off x="3968750" y="2535238"/>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4" name="Oval 142"/>
          <p:cNvSpPr>
            <a:spLocks noChangeArrowheads="1"/>
          </p:cNvSpPr>
          <p:nvPr/>
        </p:nvSpPr>
        <p:spPr bwMode="auto">
          <a:xfrm>
            <a:off x="3209925" y="3167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5" name="Oval 143"/>
          <p:cNvSpPr>
            <a:spLocks noChangeArrowheads="1"/>
          </p:cNvSpPr>
          <p:nvPr/>
        </p:nvSpPr>
        <p:spPr bwMode="auto">
          <a:xfrm>
            <a:off x="3125788" y="319881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6" name="Oval 144"/>
          <p:cNvSpPr>
            <a:spLocks noChangeArrowheads="1"/>
          </p:cNvSpPr>
          <p:nvPr/>
        </p:nvSpPr>
        <p:spPr bwMode="auto">
          <a:xfrm>
            <a:off x="3094038" y="3098800"/>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7" name="Oval 145"/>
          <p:cNvSpPr>
            <a:spLocks noChangeArrowheads="1"/>
          </p:cNvSpPr>
          <p:nvPr/>
        </p:nvSpPr>
        <p:spPr bwMode="auto">
          <a:xfrm>
            <a:off x="1200150" y="45100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8" name="Oval 146"/>
          <p:cNvSpPr>
            <a:spLocks noChangeArrowheads="1"/>
          </p:cNvSpPr>
          <p:nvPr/>
        </p:nvSpPr>
        <p:spPr bwMode="auto">
          <a:xfrm>
            <a:off x="1016000" y="462597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9" name="Oval 147"/>
          <p:cNvSpPr>
            <a:spLocks noChangeArrowheads="1"/>
          </p:cNvSpPr>
          <p:nvPr/>
        </p:nvSpPr>
        <p:spPr bwMode="auto">
          <a:xfrm>
            <a:off x="1038225" y="44243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2909332" name="Picture 14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2325" y="11096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9333" name="Oval 149"/>
          <p:cNvSpPr>
            <a:spLocks noChangeArrowheads="1"/>
          </p:cNvSpPr>
          <p:nvPr/>
        </p:nvSpPr>
        <p:spPr bwMode="auto">
          <a:xfrm>
            <a:off x="80867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4" name="Oval 150"/>
          <p:cNvSpPr>
            <a:spLocks noChangeArrowheads="1"/>
          </p:cNvSpPr>
          <p:nvPr/>
        </p:nvSpPr>
        <p:spPr bwMode="auto">
          <a:xfrm>
            <a:off x="7400925" y="1262063"/>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5" name="Oval 151"/>
          <p:cNvSpPr>
            <a:spLocks noChangeArrowheads="1"/>
          </p:cNvSpPr>
          <p:nvPr/>
        </p:nvSpPr>
        <p:spPr bwMode="auto">
          <a:xfrm>
            <a:off x="74009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6" name="Line 152"/>
          <p:cNvSpPr>
            <a:spLocks noChangeShapeType="1"/>
          </p:cNvSpPr>
          <p:nvPr/>
        </p:nvSpPr>
        <p:spPr bwMode="auto">
          <a:xfrm flipH="1" flipV="1">
            <a:off x="6284913" y="1270000"/>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7" name="Line 153"/>
          <p:cNvSpPr>
            <a:spLocks noChangeShapeType="1"/>
          </p:cNvSpPr>
          <p:nvPr/>
        </p:nvSpPr>
        <p:spPr bwMode="auto">
          <a:xfrm flipH="1">
            <a:off x="5576888" y="1258888"/>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8" name="Line 154"/>
          <p:cNvSpPr>
            <a:spLocks noChangeShapeType="1"/>
          </p:cNvSpPr>
          <p:nvPr/>
        </p:nvSpPr>
        <p:spPr bwMode="auto">
          <a:xfrm>
            <a:off x="5568950" y="2166938"/>
            <a:ext cx="239713" cy="1128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9" name="Line 155"/>
          <p:cNvSpPr>
            <a:spLocks noChangeShapeType="1"/>
          </p:cNvSpPr>
          <p:nvPr/>
        </p:nvSpPr>
        <p:spPr bwMode="auto">
          <a:xfrm flipH="1">
            <a:off x="3228975" y="3302000"/>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0" name="Line 156"/>
          <p:cNvSpPr>
            <a:spLocks noChangeShapeType="1"/>
          </p:cNvSpPr>
          <p:nvPr/>
        </p:nvSpPr>
        <p:spPr bwMode="auto">
          <a:xfrm flipH="1" flipV="1">
            <a:off x="2295525" y="3852863"/>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1" name="Line 157"/>
          <p:cNvSpPr>
            <a:spLocks noChangeShapeType="1"/>
          </p:cNvSpPr>
          <p:nvPr/>
        </p:nvSpPr>
        <p:spPr bwMode="auto">
          <a:xfrm flipH="1" flipV="1">
            <a:off x="3327400" y="3068638"/>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2" name="Rectangle 158"/>
          <p:cNvSpPr>
            <a:spLocks noChangeArrowheads="1"/>
          </p:cNvSpPr>
          <p:nvPr/>
        </p:nvSpPr>
        <p:spPr bwMode="auto">
          <a:xfrm>
            <a:off x="2066925" y="3090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3" name="Rectangle 159"/>
          <p:cNvSpPr>
            <a:spLocks noChangeArrowheads="1"/>
          </p:cNvSpPr>
          <p:nvPr/>
        </p:nvSpPr>
        <p:spPr bwMode="auto">
          <a:xfrm>
            <a:off x="3057525" y="24050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4" name="Line 160"/>
          <p:cNvSpPr>
            <a:spLocks noChangeShapeType="1"/>
          </p:cNvSpPr>
          <p:nvPr/>
        </p:nvSpPr>
        <p:spPr bwMode="auto">
          <a:xfrm flipH="1" flipV="1">
            <a:off x="6356350" y="1376363"/>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5" name="Line 161"/>
          <p:cNvSpPr>
            <a:spLocks noChangeShapeType="1"/>
          </p:cNvSpPr>
          <p:nvPr/>
        </p:nvSpPr>
        <p:spPr bwMode="auto">
          <a:xfrm>
            <a:off x="6410325" y="1414463"/>
            <a:ext cx="23813" cy="1611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6" name="Line 162"/>
          <p:cNvSpPr>
            <a:spLocks noChangeShapeType="1"/>
          </p:cNvSpPr>
          <p:nvPr/>
        </p:nvSpPr>
        <p:spPr bwMode="auto">
          <a:xfrm>
            <a:off x="6435725" y="3006725"/>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7" name="Line 163"/>
          <p:cNvSpPr>
            <a:spLocks noChangeShapeType="1"/>
          </p:cNvSpPr>
          <p:nvPr/>
        </p:nvSpPr>
        <p:spPr bwMode="auto">
          <a:xfrm flipH="1">
            <a:off x="4941888" y="3935413"/>
            <a:ext cx="1485900" cy="10747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8" name="Line 164"/>
          <p:cNvSpPr>
            <a:spLocks noChangeShapeType="1"/>
          </p:cNvSpPr>
          <p:nvPr/>
        </p:nvSpPr>
        <p:spPr bwMode="auto">
          <a:xfrm flipH="1" flipV="1">
            <a:off x="3232150" y="3140075"/>
            <a:ext cx="1736725" cy="1827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9" name="Line 165"/>
          <p:cNvSpPr>
            <a:spLocks noChangeShapeType="1"/>
          </p:cNvSpPr>
          <p:nvPr/>
        </p:nvSpPr>
        <p:spPr bwMode="auto">
          <a:xfrm flipH="1" flipV="1">
            <a:off x="4376738" y="2519363"/>
            <a:ext cx="1668462" cy="16557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0" name="Rectangle 166"/>
          <p:cNvSpPr>
            <a:spLocks noChangeArrowheads="1"/>
          </p:cNvSpPr>
          <p:nvPr/>
        </p:nvSpPr>
        <p:spPr bwMode="auto">
          <a:xfrm>
            <a:off x="3057525" y="1947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1" name="Rectangle 167"/>
          <p:cNvSpPr>
            <a:spLocks noChangeArrowheads="1"/>
          </p:cNvSpPr>
          <p:nvPr/>
        </p:nvSpPr>
        <p:spPr bwMode="auto">
          <a:xfrm>
            <a:off x="4124325" y="17192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2" name="Line 168"/>
          <p:cNvSpPr>
            <a:spLocks noChangeShapeType="1"/>
          </p:cNvSpPr>
          <p:nvPr/>
        </p:nvSpPr>
        <p:spPr bwMode="auto">
          <a:xfrm flipH="1" flipV="1">
            <a:off x="6334125" y="1262063"/>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3" name="Line 169"/>
          <p:cNvSpPr>
            <a:spLocks noChangeShapeType="1"/>
          </p:cNvSpPr>
          <p:nvPr/>
        </p:nvSpPr>
        <p:spPr bwMode="auto">
          <a:xfrm flipH="1">
            <a:off x="5572125" y="1262063"/>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4" name="Line 170"/>
          <p:cNvSpPr>
            <a:spLocks noChangeShapeType="1"/>
          </p:cNvSpPr>
          <p:nvPr/>
        </p:nvSpPr>
        <p:spPr bwMode="auto">
          <a:xfrm flipH="1">
            <a:off x="5202238" y="2176463"/>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5" name="Line 171"/>
          <p:cNvSpPr>
            <a:spLocks noChangeShapeType="1"/>
          </p:cNvSpPr>
          <p:nvPr/>
        </p:nvSpPr>
        <p:spPr bwMode="auto">
          <a:xfrm flipH="1">
            <a:off x="1790700" y="2768600"/>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6" name="Line 172"/>
          <p:cNvSpPr>
            <a:spLocks noChangeShapeType="1"/>
          </p:cNvSpPr>
          <p:nvPr/>
        </p:nvSpPr>
        <p:spPr bwMode="auto">
          <a:xfrm flipH="1" flipV="1">
            <a:off x="1247775" y="4530725"/>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7" name="Line 173"/>
          <p:cNvSpPr>
            <a:spLocks noChangeShapeType="1"/>
          </p:cNvSpPr>
          <p:nvPr/>
        </p:nvSpPr>
        <p:spPr bwMode="auto">
          <a:xfrm flipH="1" flipV="1">
            <a:off x="3254375" y="3144838"/>
            <a:ext cx="514350" cy="6556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8" name="Rectangle 174"/>
          <p:cNvSpPr>
            <a:spLocks noChangeArrowheads="1"/>
          </p:cNvSpPr>
          <p:nvPr/>
        </p:nvSpPr>
        <p:spPr bwMode="auto">
          <a:xfrm>
            <a:off x="1076325" y="3776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9" name="Rectangle 175"/>
          <p:cNvSpPr>
            <a:spLocks noChangeArrowheads="1"/>
          </p:cNvSpPr>
          <p:nvPr/>
        </p:nvSpPr>
        <p:spPr bwMode="auto">
          <a:xfrm>
            <a:off x="3057525" y="1490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60" name="Oval 176"/>
          <p:cNvSpPr>
            <a:spLocks noChangeArrowheads="1"/>
          </p:cNvSpPr>
          <p:nvPr/>
        </p:nvSpPr>
        <p:spPr bwMode="auto">
          <a:xfrm>
            <a:off x="2752725" y="1338263"/>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89" name="Text Box 177"/>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4590" name="Text Box 178"/>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
        <p:nvSpPr>
          <p:cNvPr id="2909363" name="Text Box 179"/>
          <p:cNvSpPr txBox="1">
            <a:spLocks noChangeArrowheads="1"/>
          </p:cNvSpPr>
          <p:nvPr/>
        </p:nvSpPr>
        <p:spPr bwMode="auto">
          <a:xfrm>
            <a:off x="684213" y="2133600"/>
            <a:ext cx="1487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000" smtClean="0">
                <a:solidFill>
                  <a:srgbClr val="00FF00"/>
                </a:solidFill>
                <a:latin typeface="Trebuchet MS" pitchFamily="34" charset="0"/>
              </a:rPr>
              <a:t>RANSAC</a:t>
            </a:r>
            <a:br>
              <a:rPr lang="en-US" sz="2000" smtClean="0">
                <a:solidFill>
                  <a:srgbClr val="00FF00"/>
                </a:solidFill>
                <a:latin typeface="Trebuchet MS" pitchFamily="34" charset="0"/>
              </a:rPr>
            </a:br>
            <a:r>
              <a:rPr lang="en-US" sz="2000" smtClean="0">
                <a:solidFill>
                  <a:srgbClr val="00FF00"/>
                </a:solidFill>
                <a:latin typeface="Trebuchet MS" pitchFamily="34" charset="0"/>
              </a:rPr>
              <a:t>verification</a:t>
            </a:r>
          </a:p>
        </p:txBody>
      </p:sp>
      <p:sp>
        <p:nvSpPr>
          <p:cNvPr id="2909364" name="Line 180"/>
          <p:cNvSpPr>
            <a:spLocks noChangeShapeType="1"/>
          </p:cNvSpPr>
          <p:nvPr/>
        </p:nvSpPr>
        <p:spPr bwMode="auto">
          <a:xfrm flipH="1">
            <a:off x="1908175" y="2168525"/>
            <a:ext cx="827088" cy="252413"/>
          </a:xfrm>
          <a:prstGeom prst="line">
            <a:avLst/>
          </a:prstGeom>
          <a:noFill/>
          <a:ln w="50800" cap="sq">
            <a:solidFill>
              <a:srgbClr val="00FF00"/>
            </a:solidFill>
            <a:round/>
            <a:headEnd type="none" w="sm" len="sm"/>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147432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9332"/>
                                        </p:tgtEl>
                                        <p:attrNameLst>
                                          <p:attrName>style.visibility</p:attrName>
                                        </p:attrNameLst>
                                      </p:cBhvr>
                                      <p:to>
                                        <p:strVal val="visible"/>
                                      </p:to>
                                    </p:set>
                                    <p:animEffect transition="in" filter="dissolve">
                                      <p:cBhvr>
                                        <p:cTn id="7" dur="500"/>
                                        <p:tgtEl>
                                          <p:spTgt spid="2909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9333"/>
                                        </p:tgtEl>
                                        <p:attrNameLst>
                                          <p:attrName>style.visibility</p:attrName>
                                        </p:attrNameLst>
                                      </p:cBhvr>
                                      <p:to>
                                        <p:strVal val="visible"/>
                                      </p:to>
                                    </p:set>
                                    <p:animEffect transition="in" filter="dissolve">
                                      <p:cBhvr>
                                        <p:cTn id="11" dur="500"/>
                                        <p:tgtEl>
                                          <p:spTgt spid="290933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09336"/>
                                        </p:tgtEl>
                                        <p:attrNameLst>
                                          <p:attrName>style.visibility</p:attrName>
                                        </p:attrNameLst>
                                      </p:cBhvr>
                                      <p:to>
                                        <p:strVal val="visible"/>
                                      </p:to>
                                    </p:set>
                                    <p:animEffect transition="in" filter="wipe(right)">
                                      <p:cBhvr>
                                        <p:cTn id="15" dur="500"/>
                                        <p:tgtEl>
                                          <p:spTgt spid="290933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09337"/>
                                        </p:tgtEl>
                                        <p:attrNameLst>
                                          <p:attrName>style.visibility</p:attrName>
                                        </p:attrNameLst>
                                      </p:cBhvr>
                                      <p:to>
                                        <p:strVal val="visible"/>
                                      </p:to>
                                    </p:set>
                                    <p:animEffect transition="in" filter="wipe(right)">
                                      <p:cBhvr>
                                        <p:cTn id="19" dur="500"/>
                                        <p:tgtEl>
                                          <p:spTgt spid="290933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9338"/>
                                        </p:tgtEl>
                                        <p:attrNameLst>
                                          <p:attrName>style.visibility</p:attrName>
                                        </p:attrNameLst>
                                      </p:cBhvr>
                                      <p:to>
                                        <p:strVal val="visible"/>
                                      </p:to>
                                    </p:set>
                                    <p:animEffect transition="in" filter="wipe(up)">
                                      <p:cBhvr>
                                        <p:cTn id="23" dur="500"/>
                                        <p:tgtEl>
                                          <p:spTgt spid="290933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09339"/>
                                        </p:tgtEl>
                                        <p:attrNameLst>
                                          <p:attrName>style.visibility</p:attrName>
                                        </p:attrNameLst>
                                      </p:cBhvr>
                                      <p:to>
                                        <p:strVal val="visible"/>
                                      </p:to>
                                    </p:set>
                                    <p:animEffect transition="in" filter="wipe(right)">
                                      <p:cBhvr>
                                        <p:cTn id="27" dur="500"/>
                                        <p:tgtEl>
                                          <p:spTgt spid="290933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09340"/>
                                        </p:tgtEl>
                                        <p:attrNameLst>
                                          <p:attrName>style.visibility</p:attrName>
                                        </p:attrNameLst>
                                      </p:cBhvr>
                                      <p:to>
                                        <p:strVal val="visible"/>
                                      </p:to>
                                    </p:set>
                                    <p:animEffect transition="in" filter="wipe(right)">
                                      <p:cBhvr>
                                        <p:cTn id="31" dur="500"/>
                                        <p:tgtEl>
                                          <p:spTgt spid="290934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909341"/>
                                        </p:tgtEl>
                                        <p:attrNameLst>
                                          <p:attrName>style.visibility</p:attrName>
                                        </p:attrNameLst>
                                      </p:cBhvr>
                                      <p:to>
                                        <p:strVal val="visible"/>
                                      </p:to>
                                    </p:set>
                                    <p:animEffect transition="in" filter="wipe(right)">
                                      <p:cBhvr>
                                        <p:cTn id="34" dur="500"/>
                                        <p:tgtEl>
                                          <p:spTgt spid="2909341"/>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909342"/>
                                        </p:tgtEl>
                                        <p:attrNameLst>
                                          <p:attrName>style.visibility</p:attrName>
                                        </p:attrNameLst>
                                      </p:cBhvr>
                                      <p:to>
                                        <p:strVal val="visible"/>
                                      </p:to>
                                    </p:set>
                                    <p:animEffect transition="in" filter="wipe(down)">
                                      <p:cBhvr>
                                        <p:cTn id="38" dur="500"/>
                                        <p:tgtEl>
                                          <p:spTgt spid="29093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09343"/>
                                        </p:tgtEl>
                                        <p:attrNameLst>
                                          <p:attrName>style.visibility</p:attrName>
                                        </p:attrNameLst>
                                      </p:cBhvr>
                                      <p:to>
                                        <p:strVal val="visible"/>
                                      </p:to>
                                    </p:set>
                                    <p:animEffect transition="in" filter="wipe(down)">
                                      <p:cBhvr>
                                        <p:cTn id="41" dur="500"/>
                                        <p:tgtEl>
                                          <p:spTgt spid="2909343"/>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29093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093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0933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093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093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09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09335"/>
                                        </p:tgtEl>
                                        <p:attrNameLst>
                                          <p:attrName>style.visibility</p:attrName>
                                        </p:attrNameLst>
                                      </p:cBhvr>
                                      <p:to>
                                        <p:strVal val="visible"/>
                                      </p:to>
                                    </p:set>
                                    <p:animEffect transition="in" filter="dissolve">
                                      <p:cBhvr>
                                        <p:cTn id="59" dur="500"/>
                                        <p:tgtEl>
                                          <p:spTgt spid="290933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909344"/>
                                        </p:tgtEl>
                                        <p:attrNameLst>
                                          <p:attrName>style.visibility</p:attrName>
                                        </p:attrNameLst>
                                      </p:cBhvr>
                                      <p:to>
                                        <p:strVal val="visible"/>
                                      </p:to>
                                    </p:set>
                                    <p:animEffect transition="in" filter="wipe(right)">
                                      <p:cBhvr>
                                        <p:cTn id="63" dur="500"/>
                                        <p:tgtEl>
                                          <p:spTgt spid="2909344"/>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9345"/>
                                        </p:tgtEl>
                                        <p:attrNameLst>
                                          <p:attrName>style.visibility</p:attrName>
                                        </p:attrNameLst>
                                      </p:cBhvr>
                                      <p:to>
                                        <p:strVal val="visible"/>
                                      </p:to>
                                    </p:set>
                                    <p:animEffect transition="in" filter="wipe(up)">
                                      <p:cBhvr>
                                        <p:cTn id="67" dur="500"/>
                                        <p:tgtEl>
                                          <p:spTgt spid="2909345"/>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2909346"/>
                                        </p:tgtEl>
                                        <p:attrNameLst>
                                          <p:attrName>style.visibility</p:attrName>
                                        </p:attrNameLst>
                                      </p:cBhvr>
                                      <p:to>
                                        <p:strVal val="visible"/>
                                      </p:to>
                                    </p:set>
                                    <p:animEffect transition="in" filter="wipe(up)">
                                      <p:cBhvr>
                                        <p:cTn id="71" dur="500"/>
                                        <p:tgtEl>
                                          <p:spTgt spid="2909346"/>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2909347"/>
                                        </p:tgtEl>
                                        <p:attrNameLst>
                                          <p:attrName>style.visibility</p:attrName>
                                        </p:attrNameLst>
                                      </p:cBhvr>
                                      <p:to>
                                        <p:strVal val="visible"/>
                                      </p:to>
                                    </p:set>
                                    <p:animEffect transition="in" filter="wipe(right)">
                                      <p:cBhvr>
                                        <p:cTn id="75" dur="500"/>
                                        <p:tgtEl>
                                          <p:spTgt spid="2909347"/>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2909348"/>
                                        </p:tgtEl>
                                        <p:attrNameLst>
                                          <p:attrName>style.visibility</p:attrName>
                                        </p:attrNameLst>
                                      </p:cBhvr>
                                      <p:to>
                                        <p:strVal val="visible"/>
                                      </p:to>
                                    </p:set>
                                    <p:animEffect transition="in" filter="wipe(down)">
                                      <p:cBhvr>
                                        <p:cTn id="79" dur="500"/>
                                        <p:tgtEl>
                                          <p:spTgt spid="290934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09349"/>
                                        </p:tgtEl>
                                        <p:attrNameLst>
                                          <p:attrName>style.visibility</p:attrName>
                                        </p:attrNameLst>
                                      </p:cBhvr>
                                      <p:to>
                                        <p:strVal val="visible"/>
                                      </p:to>
                                    </p:set>
                                    <p:animEffect transition="in" filter="wipe(down)">
                                      <p:cBhvr>
                                        <p:cTn id="82" dur="500"/>
                                        <p:tgtEl>
                                          <p:spTgt spid="2909349"/>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290934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9093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90934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09347"/>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90934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909349"/>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2909350"/>
                                        </p:tgtEl>
                                        <p:attrNameLst>
                                          <p:attrName>style.visibility</p:attrName>
                                        </p:attrNameLst>
                                      </p:cBhvr>
                                      <p:to>
                                        <p:strVal val="visible"/>
                                      </p:to>
                                    </p:set>
                                    <p:animEffect transition="in" filter="wipe(down)">
                                      <p:cBhvr>
                                        <p:cTn id="99" dur="500"/>
                                        <p:tgtEl>
                                          <p:spTgt spid="290935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09351"/>
                                        </p:tgtEl>
                                        <p:attrNameLst>
                                          <p:attrName>style.visibility</p:attrName>
                                        </p:attrNameLst>
                                      </p:cBhvr>
                                      <p:to>
                                        <p:strVal val="visible"/>
                                      </p:to>
                                    </p:set>
                                    <p:animEffect transition="in" filter="wipe(down)">
                                      <p:cBhvr>
                                        <p:cTn id="102" dur="500"/>
                                        <p:tgtEl>
                                          <p:spTgt spid="29093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09334"/>
                                        </p:tgtEl>
                                        <p:attrNameLst>
                                          <p:attrName>style.visibility</p:attrName>
                                        </p:attrNameLst>
                                      </p:cBhvr>
                                      <p:to>
                                        <p:strVal val="visible"/>
                                      </p:to>
                                    </p:set>
                                    <p:animEffect transition="in" filter="dissolve">
                                      <p:cBhvr>
                                        <p:cTn id="107" dur="500"/>
                                        <p:tgtEl>
                                          <p:spTgt spid="290933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909352"/>
                                        </p:tgtEl>
                                        <p:attrNameLst>
                                          <p:attrName>style.visibility</p:attrName>
                                        </p:attrNameLst>
                                      </p:cBhvr>
                                      <p:to>
                                        <p:strVal val="visible"/>
                                      </p:to>
                                    </p:set>
                                    <p:animEffect transition="in" filter="wipe(right)">
                                      <p:cBhvr>
                                        <p:cTn id="111" dur="500"/>
                                        <p:tgtEl>
                                          <p:spTgt spid="2909352"/>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2909353"/>
                                        </p:tgtEl>
                                        <p:attrNameLst>
                                          <p:attrName>style.visibility</p:attrName>
                                        </p:attrNameLst>
                                      </p:cBhvr>
                                      <p:to>
                                        <p:strVal val="visible"/>
                                      </p:to>
                                    </p:set>
                                    <p:animEffect transition="in" filter="wipe(right)">
                                      <p:cBhvr>
                                        <p:cTn id="115" dur="500"/>
                                        <p:tgtEl>
                                          <p:spTgt spid="2909353"/>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2909354"/>
                                        </p:tgtEl>
                                        <p:attrNameLst>
                                          <p:attrName>style.visibility</p:attrName>
                                        </p:attrNameLst>
                                      </p:cBhvr>
                                      <p:to>
                                        <p:strVal val="visible"/>
                                      </p:to>
                                    </p:set>
                                    <p:animEffect transition="in" filter="wipe(up)">
                                      <p:cBhvr>
                                        <p:cTn id="119" dur="500"/>
                                        <p:tgtEl>
                                          <p:spTgt spid="2909354"/>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2909355"/>
                                        </p:tgtEl>
                                        <p:attrNameLst>
                                          <p:attrName>style.visibility</p:attrName>
                                        </p:attrNameLst>
                                      </p:cBhvr>
                                      <p:to>
                                        <p:strVal val="visible"/>
                                      </p:to>
                                    </p:set>
                                    <p:animEffect transition="in" filter="wipe(right)">
                                      <p:cBhvr>
                                        <p:cTn id="123" dur="500"/>
                                        <p:tgtEl>
                                          <p:spTgt spid="2909355"/>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2909356"/>
                                        </p:tgtEl>
                                        <p:attrNameLst>
                                          <p:attrName>style.visibility</p:attrName>
                                        </p:attrNameLst>
                                      </p:cBhvr>
                                      <p:to>
                                        <p:strVal val="visible"/>
                                      </p:to>
                                    </p:set>
                                    <p:animEffect transition="in" filter="wipe(right)">
                                      <p:cBhvr>
                                        <p:cTn id="127" dur="500"/>
                                        <p:tgtEl>
                                          <p:spTgt spid="2909356"/>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909357"/>
                                        </p:tgtEl>
                                        <p:attrNameLst>
                                          <p:attrName>style.visibility</p:attrName>
                                        </p:attrNameLst>
                                      </p:cBhvr>
                                      <p:to>
                                        <p:strVal val="visible"/>
                                      </p:to>
                                    </p:set>
                                    <p:animEffect transition="in" filter="wipe(right)">
                                      <p:cBhvr>
                                        <p:cTn id="130" dur="500"/>
                                        <p:tgtEl>
                                          <p:spTgt spid="2909357"/>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2909358"/>
                                        </p:tgtEl>
                                        <p:attrNameLst>
                                          <p:attrName>style.visibility</p:attrName>
                                        </p:attrNameLst>
                                      </p:cBhvr>
                                      <p:to>
                                        <p:strVal val="visible"/>
                                      </p:to>
                                    </p:set>
                                    <p:animEffect transition="in" filter="wipe(down)">
                                      <p:cBhvr>
                                        <p:cTn id="134" dur="500"/>
                                        <p:tgtEl>
                                          <p:spTgt spid="290935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909359"/>
                                        </p:tgtEl>
                                        <p:attrNameLst>
                                          <p:attrName>style.visibility</p:attrName>
                                        </p:attrNameLst>
                                      </p:cBhvr>
                                      <p:to>
                                        <p:strVal val="visible"/>
                                      </p:to>
                                    </p:set>
                                    <p:animEffect transition="in" filter="wipe(down)">
                                      <p:cBhvr>
                                        <p:cTn id="137" dur="500"/>
                                        <p:tgtEl>
                                          <p:spTgt spid="2909359"/>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290935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093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935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909355"/>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290935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909357"/>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2909360"/>
                                        </p:tgtEl>
                                        <p:attrNameLst>
                                          <p:attrName>style.visibility</p:attrName>
                                        </p:attrNameLst>
                                      </p:cBhvr>
                                      <p:to>
                                        <p:strVal val="visible"/>
                                      </p:to>
                                    </p:set>
                                    <p:animEffect transition="in" filter="wedge">
                                      <p:cBhvr>
                                        <p:cTn id="155" dur="500"/>
                                        <p:tgtEl>
                                          <p:spTgt spid="2909360"/>
                                        </p:tgtEl>
                                      </p:cBhvr>
                                    </p:animEffect>
                                  </p:childTnLst>
                                </p:cTn>
                              </p:par>
                            </p:childTnLst>
                          </p:cTn>
                        </p:par>
                        <p:par>
                          <p:cTn id="156" fill="hold" nodeType="afterGroup">
                            <p:stCondLst>
                              <p:cond delay="4000"/>
                            </p:stCondLst>
                            <p:childTnLst>
                              <p:par>
                                <p:cTn id="157" presetID="22" presetClass="entr" presetSubtype="2" fill="hold" grpId="0" nodeType="afterEffect">
                                  <p:stCondLst>
                                    <p:cond delay="0"/>
                                  </p:stCondLst>
                                  <p:childTnLst>
                                    <p:set>
                                      <p:cBhvr>
                                        <p:cTn id="158" dur="1" fill="hold">
                                          <p:stCondLst>
                                            <p:cond delay="0"/>
                                          </p:stCondLst>
                                        </p:cTn>
                                        <p:tgtEl>
                                          <p:spTgt spid="2909364"/>
                                        </p:tgtEl>
                                        <p:attrNameLst>
                                          <p:attrName>style.visibility</p:attrName>
                                        </p:attrNameLst>
                                      </p:cBhvr>
                                      <p:to>
                                        <p:strVal val="visible"/>
                                      </p:to>
                                    </p:set>
                                    <p:animEffect transition="in" filter="wipe(right)">
                                      <p:cBhvr>
                                        <p:cTn id="159" dur="500"/>
                                        <p:tgtEl>
                                          <p:spTgt spid="2909364"/>
                                        </p:tgtEl>
                                      </p:cBhvr>
                                    </p:animEffect>
                                  </p:childTnLst>
                                </p:cTn>
                              </p:par>
                            </p:childTnLst>
                          </p:cTn>
                        </p:par>
                        <p:par>
                          <p:cTn id="160" fill="hold" nodeType="afterGroup">
                            <p:stCondLst>
                              <p:cond delay="4500"/>
                            </p:stCondLst>
                            <p:childTnLst>
                              <p:par>
                                <p:cTn id="161" presetID="1" presetClass="entr" presetSubtype="0" fill="hold" grpId="0" nodeType="afterEffect">
                                  <p:stCondLst>
                                    <p:cond delay="0"/>
                                  </p:stCondLst>
                                  <p:childTnLst>
                                    <p:set>
                                      <p:cBhvr>
                                        <p:cTn id="162" dur="1" fill="hold">
                                          <p:stCondLst>
                                            <p:cond delay="0"/>
                                          </p:stCondLst>
                                        </p:cTn>
                                        <p:tgtEl>
                                          <p:spTgt spid="290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333" grpId="0" animBg="1"/>
      <p:bldP spid="2909334" grpId="0" animBg="1"/>
      <p:bldP spid="2909335" grpId="0" animBg="1"/>
      <p:bldP spid="2909336" grpId="0" animBg="1"/>
      <p:bldP spid="2909336" grpId="1" animBg="1"/>
      <p:bldP spid="2909337" grpId="0" animBg="1"/>
      <p:bldP spid="2909337" grpId="1" animBg="1"/>
      <p:bldP spid="2909338" grpId="0" animBg="1"/>
      <p:bldP spid="2909338" grpId="1" animBg="1"/>
      <p:bldP spid="2909339" grpId="0" animBg="1"/>
      <p:bldP spid="2909339" grpId="1" animBg="1"/>
      <p:bldP spid="2909340" grpId="0" animBg="1"/>
      <p:bldP spid="2909340" grpId="1" animBg="1"/>
      <p:bldP spid="2909341" grpId="0" animBg="1"/>
      <p:bldP spid="2909341" grpId="1" animBg="1"/>
      <p:bldP spid="2909342" grpId="0" animBg="1"/>
      <p:bldP spid="2909343" grpId="0" animBg="1"/>
      <p:bldP spid="2909344" grpId="0" animBg="1"/>
      <p:bldP spid="2909344" grpId="1" animBg="1"/>
      <p:bldP spid="2909345" grpId="0" animBg="1"/>
      <p:bldP spid="2909345" grpId="1" animBg="1"/>
      <p:bldP spid="2909346" grpId="0" animBg="1"/>
      <p:bldP spid="2909346" grpId="1" animBg="1"/>
      <p:bldP spid="2909347" grpId="0" animBg="1"/>
      <p:bldP spid="2909347" grpId="1" animBg="1"/>
      <p:bldP spid="2909348" grpId="0" animBg="1"/>
      <p:bldP spid="2909348" grpId="1" animBg="1"/>
      <p:bldP spid="2909349" grpId="0" animBg="1"/>
      <p:bldP spid="2909349" grpId="1" animBg="1"/>
      <p:bldP spid="2909350" grpId="0" animBg="1"/>
      <p:bldP spid="2909351" grpId="0" animBg="1"/>
      <p:bldP spid="2909352" grpId="0" animBg="1"/>
      <p:bldP spid="2909352" grpId="1" animBg="1"/>
      <p:bldP spid="2909353" grpId="0" animBg="1"/>
      <p:bldP spid="2909353" grpId="1" animBg="1"/>
      <p:bldP spid="2909354" grpId="0" animBg="1"/>
      <p:bldP spid="2909354" grpId="1" animBg="1"/>
      <p:bldP spid="2909355" grpId="0" animBg="1"/>
      <p:bldP spid="2909355" grpId="1" animBg="1"/>
      <p:bldP spid="2909356" grpId="0" animBg="1"/>
      <p:bldP spid="2909356" grpId="1" animBg="1"/>
      <p:bldP spid="2909357" grpId="0" animBg="1"/>
      <p:bldP spid="2909357" grpId="1" animBg="1"/>
      <p:bldP spid="2909358" grpId="0" animBg="1"/>
      <p:bldP spid="2909359" grpId="0" animBg="1"/>
      <p:bldP spid="2909360" grpId="0" animBg="1"/>
      <p:bldP spid="2909363" grpId="0"/>
      <p:bldP spid="29093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3" y="0"/>
            <a:ext cx="8229600" cy="1143000"/>
          </a:xfrm>
        </p:spPr>
        <p:txBody>
          <a:bodyPr/>
          <a:lstStyle/>
          <a:p>
            <a:pPr eaLnBrk="1" hangingPunct="1"/>
            <a:r>
              <a:rPr lang="en-US" smtClean="0"/>
              <a:t>Bags of words: pros and cons</a:t>
            </a:r>
          </a:p>
        </p:txBody>
      </p:sp>
      <p:sp>
        <p:nvSpPr>
          <p:cNvPr id="7" name="Content Placeholder 6"/>
          <p:cNvSpPr>
            <a:spLocks noGrp="1"/>
          </p:cNvSpPr>
          <p:nvPr>
            <p:ph idx="1"/>
          </p:nvPr>
        </p:nvSpPr>
        <p:spPr>
          <a:xfrm>
            <a:off x="446088" y="1311275"/>
            <a:ext cx="8229600" cy="4525963"/>
          </a:xfrm>
        </p:spPr>
        <p:txBody>
          <a:bodyPr/>
          <a:lstStyle/>
          <a:p>
            <a:pPr eaLnBrk="1" hangingPunct="1">
              <a:buFontTx/>
              <a:buNone/>
            </a:pPr>
            <a:r>
              <a:rPr lang="en-US" sz="2800" dirty="0" smtClean="0"/>
              <a:t>+  flexible to geometry / deformations / viewpoint</a:t>
            </a:r>
          </a:p>
          <a:p>
            <a:pPr eaLnBrk="1" hangingPunct="1">
              <a:buFontTx/>
              <a:buNone/>
            </a:pPr>
            <a:r>
              <a:rPr lang="en-US" sz="2800" dirty="0" smtClean="0"/>
              <a:t>+  compact summary of image content</a:t>
            </a:r>
          </a:p>
          <a:p>
            <a:pPr eaLnBrk="1" hangingPunct="1">
              <a:buFontTx/>
              <a:buNone/>
            </a:pPr>
            <a:r>
              <a:rPr lang="en-US" sz="2800" dirty="0" smtClean="0"/>
              <a:t>+  provides vector representation for sets</a:t>
            </a:r>
          </a:p>
          <a:p>
            <a:pPr eaLnBrk="1" hangingPunct="1">
              <a:buFontTx/>
              <a:buNone/>
            </a:pPr>
            <a:r>
              <a:rPr lang="en-US" sz="2800" dirty="0" smtClean="0"/>
              <a:t>+ </a:t>
            </a:r>
            <a:r>
              <a:rPr lang="en-US" sz="2800" dirty="0"/>
              <a:t> </a:t>
            </a:r>
            <a:r>
              <a:rPr lang="en-US" sz="2800" dirty="0" smtClean="0"/>
              <a:t>very good results in practice</a:t>
            </a:r>
          </a:p>
          <a:p>
            <a:pPr eaLnBrk="1" hangingPunct="1">
              <a:buFontTx/>
              <a:buNone/>
            </a:pPr>
            <a:endParaRPr lang="en-US" sz="2800" dirty="0" smtClean="0"/>
          </a:p>
          <a:p>
            <a:pPr eaLnBrk="1" hangingPunct="1">
              <a:buFontTx/>
              <a:buChar char="-"/>
            </a:pPr>
            <a:r>
              <a:rPr lang="en-US" sz="2800" dirty="0" smtClean="0"/>
              <a:t>basic model ignores geometry – must verify afterwards, or encode via features</a:t>
            </a:r>
          </a:p>
          <a:p>
            <a:pPr eaLnBrk="1" hangingPunct="1">
              <a:buFontTx/>
              <a:buChar char="-"/>
            </a:pPr>
            <a:r>
              <a:rPr lang="en-US" sz="2800" dirty="0" smtClean="0"/>
              <a:t>background and foreground mixed when bag covers whole image</a:t>
            </a:r>
          </a:p>
          <a:p>
            <a:pPr eaLnBrk="1" hangingPunct="1">
              <a:buFontTx/>
              <a:buChar char="-"/>
            </a:pPr>
            <a:r>
              <a:rPr lang="en-US" sz="2800" dirty="0" smtClean="0"/>
              <a:t>optimal vocabulary formation remains unclear</a:t>
            </a:r>
          </a:p>
          <a:p>
            <a:pPr eaLnBrk="1" hangingPunct="1">
              <a:buFontTx/>
              <a:buNone/>
            </a:pPr>
            <a:endParaRPr lang="en-US" sz="2800" dirty="0" smtClean="0"/>
          </a:p>
        </p:txBody>
      </p:sp>
    </p:spTree>
    <p:extLst>
      <p:ext uri="{BB962C8B-B14F-4D97-AF65-F5344CB8AC3E}">
        <p14:creationId xmlns:p14="http://schemas.microsoft.com/office/powerpoint/2010/main" val="34684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457200" y="1493837"/>
            <a:ext cx="8229600" cy="4830763"/>
          </a:xfrm>
        </p:spPr>
        <p:txBody>
          <a:bodyPr/>
          <a:lstStyle/>
          <a:p>
            <a:pPr eaLnBrk="1" hangingPunct="1">
              <a:lnSpc>
                <a:spcPct val="90000"/>
              </a:lnSpc>
              <a:spcBef>
                <a:spcPct val="45000"/>
              </a:spcBef>
              <a:spcAft>
                <a:spcPts val="600"/>
              </a:spcAft>
            </a:pPr>
            <a:r>
              <a:rPr lang="en-US" sz="2400" b="1" dirty="0" smtClean="0"/>
              <a:t>Matching local invariant features</a:t>
            </a:r>
            <a:r>
              <a:rPr lang="en-US" sz="2400" dirty="0" smtClean="0"/>
              <a:t>: useful not only to provide matches for multi-view geometry, but also to find objects and scenes.</a:t>
            </a:r>
          </a:p>
          <a:p>
            <a:pPr eaLnBrk="1" hangingPunct="1">
              <a:lnSpc>
                <a:spcPct val="90000"/>
              </a:lnSpc>
              <a:spcBef>
                <a:spcPct val="45000"/>
              </a:spcBef>
              <a:spcAft>
                <a:spcPts val="600"/>
              </a:spcAft>
            </a:pPr>
            <a:r>
              <a:rPr lang="en-US" sz="2400" b="1" dirty="0" smtClean="0"/>
              <a:t>Bag of words </a:t>
            </a:r>
            <a:r>
              <a:rPr lang="en-US" sz="2400" dirty="0" smtClean="0"/>
              <a:t>representation: quantize feature space to make discrete set of visual words</a:t>
            </a:r>
          </a:p>
          <a:p>
            <a:pPr lvl="1" eaLnBrk="1" hangingPunct="1">
              <a:lnSpc>
                <a:spcPct val="90000"/>
              </a:lnSpc>
              <a:spcBef>
                <a:spcPct val="45000"/>
              </a:spcBef>
            </a:pPr>
            <a:r>
              <a:rPr lang="en-US" sz="2400" dirty="0" smtClean="0"/>
              <a:t>Summarize image by distribution of words</a:t>
            </a:r>
          </a:p>
          <a:p>
            <a:pPr lvl="1" eaLnBrk="1" hangingPunct="1">
              <a:lnSpc>
                <a:spcPct val="90000"/>
              </a:lnSpc>
              <a:spcBef>
                <a:spcPct val="45000"/>
              </a:spcBef>
            </a:pPr>
            <a:r>
              <a:rPr lang="en-US" sz="2400" dirty="0" smtClean="0"/>
              <a:t>Index individual words</a:t>
            </a:r>
          </a:p>
          <a:p>
            <a:pPr eaLnBrk="1" hangingPunct="1">
              <a:lnSpc>
                <a:spcPct val="90000"/>
              </a:lnSpc>
              <a:spcBef>
                <a:spcPct val="45000"/>
              </a:spcBef>
              <a:spcAft>
                <a:spcPts val="600"/>
              </a:spcAft>
            </a:pPr>
            <a:r>
              <a:rPr lang="en-US" sz="2400" b="1" dirty="0" smtClean="0"/>
              <a:t>Inverted index</a:t>
            </a:r>
            <a:r>
              <a:rPr lang="en-US" sz="2400" dirty="0" smtClean="0"/>
              <a:t>: pre-compute index to enable faster search at query time</a:t>
            </a:r>
          </a:p>
        </p:txBody>
      </p:sp>
    </p:spTree>
    <p:extLst>
      <p:ext uri="{BB962C8B-B14F-4D97-AF65-F5344CB8AC3E}">
        <p14:creationId xmlns:p14="http://schemas.microsoft.com/office/powerpoint/2010/main" val="36757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9850"/>
            <a:ext cx="8229600" cy="1143000"/>
          </a:xfrm>
        </p:spPr>
        <p:txBody>
          <a:bodyPr/>
          <a:lstStyle/>
          <a:p>
            <a:r>
              <a:rPr lang="en-US" smtClean="0"/>
              <a:t>Indexing local features</a:t>
            </a:r>
          </a:p>
        </p:txBody>
      </p:sp>
      <p:sp>
        <p:nvSpPr>
          <p:cNvPr id="20" name="Rectangle 19"/>
          <p:cNvSpPr>
            <a:spLocks noChangeArrowheads="1"/>
          </p:cNvSpPr>
          <p:nvPr/>
        </p:nvSpPr>
        <p:spPr bwMode="auto">
          <a:xfrm>
            <a:off x="5715000" y="1189038"/>
            <a:ext cx="3429000" cy="30480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5029200" y="1417638"/>
            <a:ext cx="685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pic>
        <p:nvPicPr>
          <p:cNvPr id="22" name="Picture 21" descr="building2_siftpatches.jpg"/>
          <p:cNvPicPr>
            <a:picLocks noChangeAspect="1"/>
          </p:cNvPicPr>
          <p:nvPr/>
        </p:nvPicPr>
        <p:blipFill>
          <a:blip r:embed="rId3">
            <a:extLst>
              <a:ext uri="{28A0092B-C50C-407E-A947-70E740481C1C}">
                <a14:useLocalDpi xmlns:a14="http://schemas.microsoft.com/office/drawing/2010/main" val="0"/>
              </a:ext>
            </a:extLst>
          </a:blip>
          <a:srcRect l="9975" t="5734" r="10223" b="8244"/>
          <a:stretch>
            <a:fillRect/>
          </a:stretch>
        </p:blipFill>
        <p:spPr bwMode="auto">
          <a:xfrm>
            <a:off x="609600" y="4343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a:spLocks noChangeArrowheads="1"/>
          </p:cNvSpPr>
          <p:nvPr/>
        </p:nvSpPr>
        <p:spPr bwMode="auto">
          <a:xfrm>
            <a:off x="3810000" y="4038600"/>
            <a:ext cx="1828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4" name="TextBox 23"/>
          <p:cNvSpPr txBox="1">
            <a:spLocks noChangeArrowheads="1"/>
          </p:cNvSpPr>
          <p:nvPr/>
        </p:nvSpPr>
        <p:spPr bwMode="auto">
          <a:xfrm rot="5400000">
            <a:off x="4506913" y="6008687"/>
            <a:ext cx="762000" cy="784225"/>
          </a:xfrm>
          <a:prstGeom prst="rect">
            <a:avLst/>
          </a:prstGeom>
          <a:noFill/>
          <a:ln w="9525">
            <a:noFill/>
            <a:miter lim="800000"/>
            <a:headEnd/>
            <a:tailEnd/>
          </a:ln>
        </p:spPr>
        <p:txBody>
          <a:bodyPr wrap="none">
            <a:spAutoFit/>
          </a:bodyPr>
          <a:lstStyle/>
          <a:p>
            <a:pPr>
              <a:defRPr/>
            </a:pPr>
            <a:r>
              <a:rPr lang="en-US" sz="4500" b="1" kern="0">
                <a:solidFill>
                  <a:srgbClr val="000000"/>
                </a:solidFill>
              </a:rPr>
              <a:t>…</a:t>
            </a:r>
          </a:p>
        </p:txBody>
      </p:sp>
      <p:pic>
        <p:nvPicPr>
          <p:cNvPr id="25"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39375" t="52499" r="41875" b="25000"/>
          <a:stretch>
            <a:fillRect/>
          </a:stretch>
        </p:blipFill>
        <p:spPr bwMode="auto">
          <a:xfrm>
            <a:off x="4513263" y="4495800"/>
            <a:ext cx="592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a:off x="4495800" y="5181600"/>
            <a:ext cx="558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Content Placeholder 3" descr="building2.jpg"/>
          <p:cNvPicPr>
            <a:picLocks noChangeAspect="1"/>
          </p:cNvPicPr>
          <p:nvPr/>
        </p:nvPicPr>
        <p:blipFill>
          <a:blip r:embed="rId4" cstate="print">
            <a:extLst>
              <a:ext uri="{28A0092B-C50C-407E-A947-70E740481C1C}">
                <a14:useLocalDpi xmlns:a14="http://schemas.microsoft.com/office/drawing/2010/main" val="0"/>
              </a:ext>
            </a:extLst>
          </a:blip>
          <a:srcRect t="72945" r="79361"/>
          <a:stretch>
            <a:fillRect/>
          </a:stretch>
        </p:blipFill>
        <p:spPr bwMode="auto">
          <a:xfrm>
            <a:off x="44958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cxnSpLocks noChangeShapeType="1"/>
          </p:cNvCxnSpPr>
          <p:nvPr/>
        </p:nvCxnSpPr>
        <p:spPr bwMode="auto">
          <a:xfrm>
            <a:off x="2608263" y="5025189"/>
            <a:ext cx="19050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1219200" y="6019800"/>
            <a:ext cx="3429000" cy="2952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1676400" y="4800600"/>
            <a:ext cx="2971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 name="Double Bracket 17"/>
          <p:cNvSpPr>
            <a:spLocks noChangeArrowheads="1"/>
          </p:cNvSpPr>
          <p:nvPr/>
        </p:nvSpPr>
        <p:spPr bwMode="auto">
          <a:xfrm>
            <a:off x="3810000" y="1143000"/>
            <a:ext cx="1905000" cy="5486400"/>
          </a:xfrm>
          <a:prstGeom prst="bracketPair">
            <a:avLst>
              <a:gd name="adj" fmla="val 16667"/>
            </a:avLst>
          </a:prstGeom>
          <a:noFill/>
          <a:ln w="57150" algn="ctr">
            <a:solidFill>
              <a:srgbClr val="000000"/>
            </a:solidFill>
            <a:round/>
            <a:headEnd/>
            <a:tailEnd/>
          </a:ln>
        </p:spPr>
        <p:txBody>
          <a:bodyPr/>
          <a:lstStyle/>
          <a:p>
            <a:pPr>
              <a:defRPr/>
            </a:pPr>
            <a:endParaRPr lang="en-US" kern="0">
              <a:solidFill>
                <a:sysClr val="windowText" lastClr="000000"/>
              </a:solidFill>
            </a:endParaRPr>
          </a:p>
        </p:txBody>
      </p:sp>
      <p:grpSp>
        <p:nvGrpSpPr>
          <p:cNvPr id="10" name="Group 9"/>
          <p:cNvGrpSpPr/>
          <p:nvPr/>
        </p:nvGrpSpPr>
        <p:grpSpPr>
          <a:xfrm>
            <a:off x="512763" y="1600200"/>
            <a:ext cx="3103203" cy="2286000"/>
            <a:chOff x="512763" y="1600200"/>
            <a:chExt cx="3103203" cy="2286000"/>
          </a:xfrm>
        </p:grpSpPr>
        <p:pic>
          <p:nvPicPr>
            <p:cNvPr id="2" name="Picture 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2763" y="1600200"/>
              <a:ext cx="3048000" cy="2286000"/>
            </a:xfrm>
            <a:prstGeom prst="rect">
              <a:avLst/>
            </a:prstGeom>
            <a:ln>
              <a:solidFill>
                <a:schemeClr val="bg2"/>
              </a:solidFill>
            </a:ln>
          </p:spPr>
        </p:pic>
        <p:sp>
          <p:nvSpPr>
            <p:cNvPr id="6" name="Rectangle 5"/>
            <p:cNvSpPr/>
            <p:nvPr/>
          </p:nvSpPr>
          <p:spPr bwMode="auto">
            <a:xfrm rot="959486">
              <a:off x="1011416" y="22782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360849">
              <a:off x="1163816" y="24306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19794519">
              <a:off x="1339511" y="2139627"/>
              <a:ext cx="1214576" cy="109795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21022288">
              <a:off x="2049010" y="2245107"/>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1022288">
              <a:off x="2201410" y="283310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21022288">
              <a:off x="2856278" y="26377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21022288">
              <a:off x="3008678" y="19519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1573310">
              <a:off x="672084" y="2751252"/>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634749">
              <a:off x="1557278" y="2565682"/>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634749">
              <a:off x="1709678" y="3153676"/>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pic>
        <p:nvPicPr>
          <p:cNvPr id="42"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rot="5400000">
            <a:off x="4415725" y="3435925"/>
            <a:ext cx="693550" cy="67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Straight Arrow Connector 42"/>
          <p:cNvCxnSpPr>
            <a:cxnSpLocks noChangeShapeType="1"/>
          </p:cNvCxnSpPr>
          <p:nvPr/>
        </p:nvCxnSpPr>
        <p:spPr bwMode="auto">
          <a:xfrm>
            <a:off x="3159922" y="2514600"/>
            <a:ext cx="1679865" cy="13033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5" name="Content Placeholder 3" descr="building2.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39375" t="52499" r="41875" b="25000"/>
          <a:stretch>
            <a:fillRect/>
          </a:stretch>
        </p:blipFill>
        <p:spPr bwMode="auto">
          <a:xfrm>
            <a:off x="4422650" y="2400430"/>
            <a:ext cx="734435" cy="6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cxnSpLocks noChangeShapeType="1"/>
          </p:cNvCxnSpPr>
          <p:nvPr/>
        </p:nvCxnSpPr>
        <p:spPr bwMode="auto">
          <a:xfrm>
            <a:off x="2057400" y="2690019"/>
            <a:ext cx="2667000" cy="2301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 name="Picture 6" descr="building1_siftpatches.jpg"/>
          <p:cNvPicPr>
            <a:picLocks noChangeAspect="1"/>
          </p:cNvPicPr>
          <p:nvPr/>
        </p:nvPicPr>
        <p:blipFill>
          <a:blip r:embed="rId6" cstate="print">
            <a:extLst>
              <a:ext uri="{28A0092B-C50C-407E-A947-70E740481C1C}">
                <a14:useLocalDpi xmlns:a14="http://schemas.microsoft.com/office/drawing/2010/main" val="0"/>
              </a:ext>
            </a:extLst>
          </a:blip>
          <a:srcRect l="9975" t="3943" r="10223" b="8601"/>
          <a:stretch>
            <a:fillRect/>
          </a:stretch>
        </p:blipFill>
        <p:spPr bwMode="auto">
          <a:xfrm>
            <a:off x="6292517" y="2845358"/>
            <a:ext cx="2514600" cy="19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flipH="1">
            <a:off x="4887914" y="4122550"/>
            <a:ext cx="2351086" cy="639950"/>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5515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00"/>
                </a:solidFill>
                <a:latin typeface="Arial" pitchFamily="34" charset="0"/>
              </a:rPr>
              <a:t>Indexing local features</a:t>
            </a:r>
            <a:endParaRPr lang="en-US" sz="4400" kern="0" dirty="0">
              <a:solidFill>
                <a:srgbClr val="000000"/>
              </a:solidFill>
              <a:latin typeface="Arial" pitchFamily="34" charset="0"/>
            </a:endParaRPr>
          </a:p>
        </p:txBody>
      </p:sp>
      <p:sp>
        <p:nvSpPr>
          <p:cNvPr id="60421" name="Content Placeholder 4"/>
          <p:cNvSpPr>
            <a:spLocks noGrp="1"/>
          </p:cNvSpPr>
          <p:nvPr>
            <p:ph idx="4294967295"/>
          </p:nvPr>
        </p:nvSpPr>
        <p:spPr>
          <a:xfrm>
            <a:off x="457200" y="1274763"/>
            <a:ext cx="8229600" cy="1312862"/>
          </a:xfrm>
        </p:spPr>
        <p:txBody>
          <a:bodyPr/>
          <a:lstStyle/>
          <a:p>
            <a:pPr eaLnBrk="1" hangingPunct="1"/>
            <a:r>
              <a:rPr lang="en-US" sz="2800" dirty="0" smtClean="0">
                <a:latin typeface="Arial" pitchFamily="34" charset="0"/>
                <a:cs typeface="Arial" pitchFamily="34" charset="0"/>
              </a:rPr>
              <a:t>Each patch / region has a descriptor, which is a point in some high-dimensional feature space (e.g., SIFT)</a:t>
            </a:r>
          </a:p>
          <a:p>
            <a:pPr eaLnBrk="1" hangingPunct="1"/>
            <a:endParaRPr lang="en-US" sz="2800" dirty="0" smtClean="0">
              <a:latin typeface="Arial" pitchFamily="34" charset="0"/>
              <a:cs typeface="Arial" pitchFamily="34" charset="0"/>
            </a:endParaRPr>
          </a:p>
        </p:txBody>
      </p:sp>
      <p:sp>
        <p:nvSpPr>
          <p:cNvPr id="60419"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 name="Rectangle 1"/>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5" name="Straight Arrow Connector 4"/>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 name="Oval 56"/>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Oval 57"/>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 name="Oval 58"/>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Oval 59"/>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Oval 61"/>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Oval 62"/>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Oval 63"/>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Curved Connector 16"/>
          <p:cNvCxnSpPr>
            <a:endCxn id="59"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9" name="Curved Connector 18"/>
          <p:cNvCxnSpPr>
            <a:endCxn id="60"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1927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smtClean="0"/>
              <a:t>Indexing local features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eaLnBrk="1" hangingPunct="1"/>
            <a:r>
              <a:rPr lang="en-US" sz="2800" dirty="0" smtClean="0"/>
              <a:t>When we see close points in feature space, we have similar descriptors, which indicates similar local content.</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Oval 23"/>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Oval 28"/>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Oval 29"/>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Oval 30"/>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4" name="Curved Connector 33"/>
          <p:cNvCxnSpPr>
            <a:endCxn id="27"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a:endCxn id="28"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63767" y="6027003"/>
            <a:ext cx="2362200" cy="830997"/>
          </a:xfrm>
          <a:prstGeom prst="rect">
            <a:avLst/>
          </a:prstGeom>
          <a:noFill/>
        </p:spPr>
        <p:txBody>
          <a:bodyPr wrap="square" rtlCol="0">
            <a:spAutoFit/>
          </a:bodyPr>
          <a:lstStyle/>
          <a:p>
            <a:pPr algn="ctr"/>
            <a:r>
              <a:rPr lang="en-US" sz="2400" dirty="0" smtClean="0"/>
              <a:t>Database images</a:t>
            </a:r>
            <a:endParaRPr lang="en-US" sz="2400" dirty="0"/>
          </a:p>
        </p:txBody>
      </p:sp>
      <p:sp>
        <p:nvSpPr>
          <p:cNvPr id="37" name="Rectangle 36"/>
          <p:cNvSpPr/>
          <p:nvPr/>
        </p:nvSpPr>
        <p:spPr bwMode="auto">
          <a:xfrm>
            <a:off x="6781800" y="348211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6553200" y="4956815"/>
            <a:ext cx="1905000" cy="830997"/>
          </a:xfrm>
          <a:prstGeom prst="rect">
            <a:avLst/>
          </a:prstGeom>
          <a:noFill/>
        </p:spPr>
        <p:txBody>
          <a:bodyPr wrap="square" rtlCol="0">
            <a:spAutoFit/>
          </a:bodyPr>
          <a:lstStyle/>
          <a:p>
            <a:pPr algn="ctr"/>
            <a:r>
              <a:rPr lang="en-US" sz="2400" dirty="0" smtClean="0"/>
              <a:t>Query image</a:t>
            </a:r>
            <a:endParaRPr lang="en-US" sz="2400" dirty="0"/>
          </a:p>
        </p:txBody>
      </p:sp>
      <p:sp>
        <p:nvSpPr>
          <p:cNvPr id="39" name="Rectangle 38"/>
          <p:cNvSpPr/>
          <p:nvPr/>
        </p:nvSpPr>
        <p:spPr bwMode="auto">
          <a:xfrm rot="2887875">
            <a:off x="7356697" y="4057885"/>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5038897">
            <a:off x="7488587" y="3667687"/>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7633141" y="411562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7131221" y="4252394"/>
            <a:ext cx="407873" cy="42534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3" name="Curved Connector 42"/>
          <p:cNvCxnSpPr>
            <a:endCxn id="47" idx="6"/>
          </p:cNvCxnSpPr>
          <p:nvPr/>
        </p:nvCxnSpPr>
        <p:spPr bwMode="auto">
          <a:xfrm rot="10800000" flipV="1">
            <a:off x="5105401" y="3821543"/>
            <a:ext cx="2536463" cy="281714"/>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47" name="Oval 46"/>
          <p:cNvSpPr/>
          <p:nvPr/>
        </p:nvSpPr>
        <p:spPr bwMode="auto">
          <a:xfrm>
            <a:off x="4953000" y="4038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Oval 5"/>
          <p:cNvSpPr/>
          <p:nvPr/>
        </p:nvSpPr>
        <p:spPr bwMode="auto">
          <a:xfrm>
            <a:off x="4693722" y="3722256"/>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Oval 49"/>
          <p:cNvSpPr/>
          <p:nvPr/>
        </p:nvSpPr>
        <p:spPr bwMode="auto">
          <a:xfrm>
            <a:off x="2096837" y="4275835"/>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TextBox 4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76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7" grpId="0" animBg="1"/>
      <p:bldP spid="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431800" y="58738"/>
            <a:ext cx="8229600" cy="1143000"/>
          </a:xfrm>
        </p:spPr>
        <p:txBody>
          <a:bodyPr/>
          <a:lstStyle/>
          <a:p>
            <a:pPr eaLnBrk="1" hangingPunct="1"/>
            <a:r>
              <a:rPr lang="en-US" smtClean="0"/>
              <a:t>Indexing local features</a:t>
            </a:r>
          </a:p>
        </p:txBody>
      </p:sp>
      <p:sp>
        <p:nvSpPr>
          <p:cNvPr id="63491" name="Content Placeholder 6"/>
          <p:cNvSpPr>
            <a:spLocks noGrp="1"/>
          </p:cNvSpPr>
          <p:nvPr>
            <p:ph idx="1"/>
          </p:nvPr>
        </p:nvSpPr>
        <p:spPr>
          <a:xfrm>
            <a:off x="446088" y="1420813"/>
            <a:ext cx="8229600" cy="4525962"/>
          </a:xfrm>
        </p:spPr>
        <p:txBody>
          <a:bodyPr/>
          <a:lstStyle/>
          <a:p>
            <a:pPr eaLnBrk="1" hangingPunct="1"/>
            <a:r>
              <a:rPr lang="en-US" sz="2800" smtClean="0"/>
              <a:t>With potentially thousands of features per image, and hundreds to millions of images to search, how to efficiently find those that are relevant to a new image?</a:t>
            </a:r>
          </a:p>
          <a:p>
            <a:pPr eaLnBrk="1" hangingPunct="1"/>
            <a:endParaRPr lang="en-US"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3" eaLnBrk="1" hangingPunct="1"/>
            <a:endParaRPr lang="en-US" sz="28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2467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6363"/>
            <a:ext cx="8229600" cy="1143000"/>
          </a:xfrm>
        </p:spPr>
        <p:txBody>
          <a:bodyPr/>
          <a:lstStyle/>
          <a:p>
            <a:r>
              <a:rPr lang="en-US" smtClean="0"/>
              <a:t>Indexing local features: </a:t>
            </a:r>
            <a:br>
              <a:rPr lang="en-US" smtClean="0"/>
            </a:br>
            <a:r>
              <a:rPr lang="en-US" smtClean="0"/>
              <a:t>inverted file index</a:t>
            </a:r>
          </a:p>
        </p:txBody>
      </p:sp>
      <p:sp>
        <p:nvSpPr>
          <p:cNvPr id="64515" name="Content Placeholder 2"/>
          <p:cNvSpPr>
            <a:spLocks noGrp="1"/>
          </p:cNvSpPr>
          <p:nvPr>
            <p:ph idx="1"/>
          </p:nvPr>
        </p:nvSpPr>
        <p:spPr>
          <a:xfrm>
            <a:off x="5703888" y="1420813"/>
            <a:ext cx="3213100" cy="4525962"/>
          </a:xfrm>
        </p:spPr>
        <p:txBody>
          <a:bodyPr/>
          <a:lstStyle/>
          <a:p>
            <a:pPr eaLnBrk="1" hangingPunct="1">
              <a:spcAft>
                <a:spcPts val="600"/>
              </a:spcAft>
            </a:pPr>
            <a:r>
              <a:rPr lang="en-US" sz="2400" smtClean="0"/>
              <a:t>For text documents, an efficient way to find all </a:t>
            </a:r>
            <a:r>
              <a:rPr lang="en-US" sz="2400" i="1" smtClean="0">
                <a:solidFill>
                  <a:srgbClr val="004DBF"/>
                </a:solidFill>
              </a:rPr>
              <a:t>pages</a:t>
            </a:r>
            <a:r>
              <a:rPr lang="en-US" sz="2400" smtClean="0"/>
              <a:t> on which a </a:t>
            </a:r>
            <a:r>
              <a:rPr lang="en-US" sz="2400" i="1" smtClean="0">
                <a:solidFill>
                  <a:srgbClr val="7030A0"/>
                </a:solidFill>
              </a:rPr>
              <a:t>word</a:t>
            </a:r>
            <a:r>
              <a:rPr lang="en-US" sz="2400" smtClean="0"/>
              <a:t> occurs is to use an index…</a:t>
            </a:r>
          </a:p>
          <a:p>
            <a:pPr eaLnBrk="1" hangingPunct="1">
              <a:spcAft>
                <a:spcPts val="600"/>
              </a:spcAft>
            </a:pPr>
            <a:r>
              <a:rPr lang="en-US" sz="2400" smtClean="0"/>
              <a:t>We want to find all </a:t>
            </a:r>
            <a:r>
              <a:rPr lang="en-US" sz="2400" i="1" smtClean="0">
                <a:solidFill>
                  <a:srgbClr val="004DBF"/>
                </a:solidFill>
              </a:rPr>
              <a:t>images</a:t>
            </a:r>
            <a:r>
              <a:rPr lang="en-US" sz="2400" smtClean="0"/>
              <a:t> in which a </a:t>
            </a:r>
            <a:r>
              <a:rPr lang="en-US" sz="2400" i="1" smtClean="0">
                <a:solidFill>
                  <a:srgbClr val="7030A0"/>
                </a:solidFill>
              </a:rPr>
              <a:t>feature</a:t>
            </a:r>
            <a:r>
              <a:rPr lang="en-US" sz="2400" smtClean="0"/>
              <a:t> occurs.</a:t>
            </a:r>
          </a:p>
          <a:p>
            <a:pPr eaLnBrk="1" hangingPunct="1">
              <a:spcAft>
                <a:spcPts val="600"/>
              </a:spcAft>
            </a:pPr>
            <a:r>
              <a:rPr lang="en-US" sz="2400" smtClean="0"/>
              <a:t>To use this idea, we’ll need to map our features to “visual words”.</a:t>
            </a:r>
          </a:p>
          <a:p>
            <a:endParaRPr lang="en-US" sz="2400" smtClean="0"/>
          </a:p>
        </p:txBody>
      </p:sp>
      <p:pic>
        <p:nvPicPr>
          <p:cNvPr id="64516" name="Picture 4" descr="BookInd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19225"/>
            <a:ext cx="4953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7130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ernt">
  <a:themeElements>
    <a:clrScheme name="">
      <a:dk1>
        <a:srgbClr val="000000"/>
      </a:dk1>
      <a:lt1>
        <a:srgbClr val="FFFFFF"/>
      </a:lt1>
      <a:dk2>
        <a:srgbClr val="000099"/>
      </a:dk2>
      <a:lt2>
        <a:srgbClr val="FFCC00"/>
      </a:lt2>
      <a:accent1>
        <a:srgbClr val="0066FF"/>
      </a:accent1>
      <a:accent2>
        <a:srgbClr val="33CCCC"/>
      </a:accent2>
      <a:accent3>
        <a:srgbClr val="AAAACA"/>
      </a:accent3>
      <a:accent4>
        <a:srgbClr val="DADADA"/>
      </a:accent4>
      <a:accent5>
        <a:srgbClr val="AAB8FF"/>
      </a:accent5>
      <a:accent6>
        <a:srgbClr val="2DB9B9"/>
      </a:accent6>
      <a:hlink>
        <a:srgbClr val="FF00FF"/>
      </a:hlink>
      <a:folHlink>
        <a:srgbClr val="9933FF"/>
      </a:folHlink>
    </a:clrScheme>
    <a:fontScheme name="1_ber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rn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bern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ber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ern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bern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bern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bern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1876</Words>
  <Application>Microsoft Office PowerPoint</Application>
  <PresentationFormat>On-screen Show (4:3)</PresentationFormat>
  <Paragraphs>310</Paragraphs>
  <Slides>43</Slides>
  <Notes>30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43</vt:i4>
      </vt:variant>
    </vt:vector>
  </HeadingPairs>
  <TitlesOfParts>
    <vt:vector size="56" baseType="lpstr">
      <vt:lpstr>Office Theme</vt:lpstr>
      <vt:lpstr>7_Office Theme</vt:lpstr>
      <vt:lpstr>1_Office Theme</vt:lpstr>
      <vt:lpstr>Default Design</vt:lpstr>
      <vt:lpstr>2_Default Design</vt:lpstr>
      <vt:lpstr>14_Default Design</vt:lpstr>
      <vt:lpstr>5_Default Design</vt:lpstr>
      <vt:lpstr>2_bernt</vt:lpstr>
      <vt:lpstr>9_Default Design</vt:lpstr>
      <vt:lpstr>1_Default Design</vt:lpstr>
      <vt:lpstr>7_Default Design</vt:lpstr>
      <vt:lpstr>2_Office Theme</vt:lpstr>
      <vt:lpstr>Equation</vt:lpstr>
      <vt:lpstr>TP13 - Indexing local features</vt:lpstr>
      <vt:lpstr>Matching local features</vt:lpstr>
      <vt:lpstr>Matching local features</vt:lpstr>
      <vt:lpstr>Matching local features</vt:lpstr>
      <vt:lpstr>Indexing local features</vt:lpstr>
      <vt:lpstr>PowerPoint Presentation</vt:lpstr>
      <vt:lpstr>Indexing local features</vt:lpstr>
      <vt:lpstr>Indexing local features</vt:lpstr>
      <vt:lpstr>Indexing local features:  inverted file index</vt:lpstr>
      <vt:lpstr>Text retrieval vs. image search</vt:lpstr>
      <vt:lpstr>Visual words: main idea</vt:lpstr>
      <vt:lpstr>PowerPoint Presentation</vt:lpstr>
      <vt:lpstr>PowerPoint Presentation</vt:lpstr>
      <vt:lpstr>PowerPoint Presentation</vt:lpstr>
      <vt:lpstr>PowerPoint Presentation</vt:lpstr>
      <vt:lpstr>PowerPoint Presentation</vt:lpstr>
      <vt:lpstr>Visual words</vt:lpstr>
      <vt:lpstr>Visual words</vt:lpstr>
      <vt:lpstr>PowerPoint Presentation</vt:lpstr>
      <vt:lpstr>Recall: Texture representation example</vt:lpstr>
      <vt:lpstr>Visual vocabulary formation</vt:lpstr>
      <vt:lpstr>Inverted file index</vt:lpstr>
      <vt:lpstr>PowerPoint Presentation</vt:lpstr>
      <vt:lpstr>PowerPoint Presentation</vt:lpstr>
      <vt:lpstr>Analogy to documents</vt:lpstr>
      <vt:lpstr>PowerPoint Presentation</vt:lpstr>
      <vt:lpstr>Bags of visual words</vt:lpstr>
      <vt:lpstr>Comparing bags of words</vt:lpstr>
      <vt:lpstr>tf-idf weighting</vt:lpstr>
      <vt:lpstr>PowerPoint Presentation</vt:lpstr>
      <vt:lpstr>PowerPoint Presentation</vt:lpstr>
      <vt:lpstr>Video Google System</vt:lpstr>
      <vt:lpstr>Scoring retrieval quality</vt:lpstr>
      <vt:lpstr>Vocabulary Trees: hierarchical clustering for large vocabularies</vt:lpstr>
      <vt:lpstr>Vocabulary Tree</vt:lpstr>
      <vt:lpstr>Vocabulary Tree</vt:lpstr>
      <vt:lpstr>Vocabulary Tree</vt:lpstr>
      <vt:lpstr>Vocabulary Tree</vt:lpstr>
      <vt:lpstr>Vocabulary Tree</vt:lpstr>
      <vt:lpstr>PowerPoint Presentation</vt:lpstr>
      <vt:lpstr>Vocabulary Tree</vt:lpstr>
      <vt:lpstr>Bags of words: pros and cons</vt:lpstr>
      <vt:lpstr>Summary</vt:lpstr>
    </vt:vector>
  </TitlesOfParts>
  <Company>UT-Austin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Grauman</dc:creator>
  <cp:lastModifiedBy>mcoimbra</cp:lastModifiedBy>
  <cp:revision>14</cp:revision>
  <cp:lastPrinted>2011-03-30T23:57:58Z</cp:lastPrinted>
  <dcterms:created xsi:type="dcterms:W3CDTF">2011-03-29T19:25:49Z</dcterms:created>
  <dcterms:modified xsi:type="dcterms:W3CDTF">2015-10-21T14:11:09Z</dcterms:modified>
</cp:coreProperties>
</file>