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904" r:id="rId3"/>
  </p:sldMasterIdLst>
  <p:notesMasterIdLst>
    <p:notesMasterId r:id="rId50"/>
  </p:notesMasterIdLst>
  <p:handoutMasterIdLst>
    <p:handoutMasterId r:id="rId51"/>
  </p:handoutMasterIdLst>
  <p:sldIdLst>
    <p:sldId id="256" r:id="rId4"/>
    <p:sldId id="274" r:id="rId5"/>
    <p:sldId id="365" r:id="rId6"/>
    <p:sldId id="356" r:id="rId7"/>
    <p:sldId id="366" r:id="rId8"/>
    <p:sldId id="379" r:id="rId9"/>
    <p:sldId id="414" r:id="rId10"/>
    <p:sldId id="373" r:id="rId11"/>
    <p:sldId id="404" r:id="rId12"/>
    <p:sldId id="413" r:id="rId13"/>
    <p:sldId id="416" r:id="rId14"/>
    <p:sldId id="367" r:id="rId15"/>
    <p:sldId id="279" r:id="rId16"/>
    <p:sldId id="283" r:id="rId17"/>
    <p:sldId id="363" r:id="rId18"/>
    <p:sldId id="284" r:id="rId19"/>
    <p:sldId id="371" r:id="rId20"/>
    <p:sldId id="357" r:id="rId21"/>
    <p:sldId id="282" r:id="rId22"/>
    <p:sldId id="288" r:id="rId23"/>
    <p:sldId id="465" r:id="rId24"/>
    <p:sldId id="289" r:id="rId25"/>
    <p:sldId id="417" r:id="rId26"/>
    <p:sldId id="297" r:id="rId27"/>
    <p:sldId id="291" r:id="rId28"/>
    <p:sldId id="285" r:id="rId29"/>
    <p:sldId id="298" r:id="rId30"/>
    <p:sldId id="293" r:id="rId31"/>
    <p:sldId id="294" r:id="rId32"/>
    <p:sldId id="295" r:id="rId33"/>
    <p:sldId id="420" r:id="rId34"/>
    <p:sldId id="301" r:id="rId35"/>
    <p:sldId id="299" r:id="rId36"/>
    <p:sldId id="300" r:id="rId37"/>
    <p:sldId id="304" r:id="rId38"/>
    <p:sldId id="418" r:id="rId39"/>
    <p:sldId id="305" r:id="rId40"/>
    <p:sldId id="443" r:id="rId41"/>
    <p:sldId id="309" r:id="rId42"/>
    <p:sldId id="310" r:id="rId43"/>
    <p:sldId id="412" r:id="rId44"/>
    <p:sldId id="306" r:id="rId45"/>
    <p:sldId id="308" r:id="rId46"/>
    <p:sldId id="374" r:id="rId47"/>
    <p:sldId id="378" r:id="rId48"/>
    <p:sldId id="372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5" autoAdjust="0"/>
    <p:restoredTop sz="93979" autoAdjust="0"/>
  </p:normalViewPr>
  <p:slideViewPr>
    <p:cSldViewPr>
      <p:cViewPr varScale="1">
        <p:scale>
          <a:sx n="69" d="100"/>
          <a:sy n="69" d="100"/>
        </p:scale>
        <p:origin x="99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4.png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18" Type="http://schemas.openxmlformats.org/officeDocument/2006/relationships/image" Target="../media/image96.wmf"/><Relationship Id="rId26" Type="http://schemas.openxmlformats.org/officeDocument/2006/relationships/image" Target="../media/image64.wmf"/><Relationship Id="rId3" Type="http://schemas.openxmlformats.org/officeDocument/2006/relationships/image" Target="../media/image81.wmf"/><Relationship Id="rId21" Type="http://schemas.openxmlformats.org/officeDocument/2006/relationships/image" Target="../media/image99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17" Type="http://schemas.openxmlformats.org/officeDocument/2006/relationships/image" Target="../media/image95.wmf"/><Relationship Id="rId25" Type="http://schemas.openxmlformats.org/officeDocument/2006/relationships/image" Target="../media/image103.wmf"/><Relationship Id="rId2" Type="http://schemas.openxmlformats.org/officeDocument/2006/relationships/image" Target="../media/image80.wmf"/><Relationship Id="rId16" Type="http://schemas.openxmlformats.org/officeDocument/2006/relationships/image" Target="../media/image94.wmf"/><Relationship Id="rId20" Type="http://schemas.openxmlformats.org/officeDocument/2006/relationships/image" Target="../media/image98.wmf"/><Relationship Id="rId29" Type="http://schemas.openxmlformats.org/officeDocument/2006/relationships/image" Target="../media/image67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24" Type="http://schemas.openxmlformats.org/officeDocument/2006/relationships/image" Target="../media/image102.wmf"/><Relationship Id="rId5" Type="http://schemas.openxmlformats.org/officeDocument/2006/relationships/image" Target="../media/image83.wmf"/><Relationship Id="rId15" Type="http://schemas.openxmlformats.org/officeDocument/2006/relationships/image" Target="../media/image93.wmf"/><Relationship Id="rId23" Type="http://schemas.openxmlformats.org/officeDocument/2006/relationships/image" Target="../media/image101.wmf"/><Relationship Id="rId28" Type="http://schemas.openxmlformats.org/officeDocument/2006/relationships/image" Target="../media/image66.wmf"/><Relationship Id="rId10" Type="http://schemas.openxmlformats.org/officeDocument/2006/relationships/image" Target="../media/image88.wmf"/><Relationship Id="rId19" Type="http://schemas.openxmlformats.org/officeDocument/2006/relationships/image" Target="../media/image97.wmf"/><Relationship Id="rId31" Type="http://schemas.openxmlformats.org/officeDocument/2006/relationships/image" Target="../media/image105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Relationship Id="rId14" Type="http://schemas.openxmlformats.org/officeDocument/2006/relationships/image" Target="../media/image92.wmf"/><Relationship Id="rId22" Type="http://schemas.openxmlformats.org/officeDocument/2006/relationships/image" Target="../media/image100.wmf"/><Relationship Id="rId27" Type="http://schemas.openxmlformats.org/officeDocument/2006/relationships/image" Target="../media/image65.wmf"/><Relationship Id="rId30" Type="http://schemas.openxmlformats.org/officeDocument/2006/relationships/image" Target="../media/image10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4.png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>
              <a:defRPr sz="1300"/>
            </a:lvl1pPr>
          </a:lstStyle>
          <a:p>
            <a:fld id="{116CFE54-17EE-4EB9-A4C1-30DA30287B3C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>
              <a:defRPr sz="1300"/>
            </a:lvl1pPr>
          </a:lstStyle>
          <a:p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>
              <a:defRPr sz="1300"/>
            </a:lvl1pPr>
          </a:lstStyle>
          <a:p>
            <a:fld id="{E2160343-FB1F-4549-AC0C-6CDDC33B9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128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D29FA2D-EF88-43C8-8189-07221871BC33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7425" cy="3598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5" rIns="96647" bIns="4832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47" tIns="48325" rIns="96647" bIns="483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5" rIns="96647" bIns="483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9CAD1436-A6CB-4D91-9AC0-0AC23CB01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23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24F9EE-679E-4AEE-94DF-61482A146C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3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97B9E4-468C-463F-A883-899FBC146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6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076179-4AF9-46DC-B05D-E361A988AA89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8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299491-2863-4CE3-8F00-B1AAEF64C7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521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D4048E7-F782-4035-ADAF-ED4B599C8882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35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AA54775-58D8-4E75-AA5A-8C7CC00AA784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18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5323A8B-F28B-49D4-B382-A91B1C156833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36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5000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26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A3D70F-7664-445F-8A8B-3BAB28B0187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6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300" dirty="0"/>
          </a:p>
        </p:txBody>
      </p:sp>
      <p:sp>
        <p:nvSpPr>
          <p:cNvPr id="556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BDCD052-8E84-48F5-AB22-23708909443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97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6D218DD-D17F-4B97-9E67-E1F6B263CEA1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9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21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565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803E5F-1536-470C-8D12-73D639C2777A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82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70">
              <a:spcBef>
                <a:spcPct val="0"/>
              </a:spcBef>
              <a:defRPr/>
            </a:pPr>
            <a:endParaRPr lang="en-US" b="1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2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http://www.robots.ox.ac.uk/~vdg/dynamics.html</a:t>
            </a:r>
          </a:p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612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FD803E9-6EB9-4E9B-871B-B5D71E5D44FD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7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0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35C4C6-11AF-421A-843E-0DC3C46396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0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600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191F12B-1C12-4A21-84B7-23304AB4E33C}" type="slidenum">
              <a:rPr lang="en-US" sz="120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62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0FE297-77BC-48BE-A751-A5DF9A33258B}" type="slidenum">
              <a:rPr lang="en-US"/>
              <a:pPr/>
              <a:t>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CS376 Lecture 10 K. Grauman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7456-F0B5-4373-BDE5-2810966A2611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C17C-0944-4492-8633-FEE287606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93F16-9544-49D2-9166-C4A7C9EB2481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5A63-A8B2-409E-97AA-2237790E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57D0-A0A8-43D7-96B2-768FD21BE223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1E0B-AAA6-41AB-BB1E-A81453E9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6C83-9BEC-40D4-9134-22795622DD1C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E5C9-572B-434B-B5A8-C78A5BE08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9EA4D7B-2183-4474-AC85-CFE887036050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873D751-AA72-4E66-8CAE-CB9373F7C71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8DCEBF-97A1-4438-960C-7E4846D8A15F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DE830BF-EB12-477B-BE67-B620E582026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48A53EB-13AD-466F-ACFE-F600C5095DC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3E62B17-2529-404C-94E2-5CFDA5836046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2D9C110-41A0-4013-BEE6-5C837F41CB02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C0D4-3398-4369-9A9E-5BB70B8FABF1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3497-883E-4D84-90FB-0FFA5E5C1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7A46CF9-A81B-41FD-9FDE-DE1570193C5C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FAFEED-BA70-4E0E-9865-1F195539B6F1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470D30C-C8B1-4990-984E-274A9093BAC5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B9B1C23-57AA-4B87-9872-2E436EBE668A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4DE1292-6C00-44D6-BA04-CC8E59DC497E}" type="slidenum"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79498-4EB5-4017-AB3D-FCA402721822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F6C1-526E-4B4F-BC80-553E8D57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176C6-4CAD-4C9A-AA07-B4C20CD78EF7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9C9CB-3148-469F-8D0D-8BF2924F4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F7CD6-005B-4DE3-AF45-E012D407871D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CA96-892F-452C-9E80-EB1259CF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D378-3685-40E0-BB44-CA8349B5B94D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EEF-2BAF-4855-AE48-D3B9A6995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5C02-CE9C-4B9E-BF3F-5C6AE5005757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79FA-86E5-431F-93F3-5C17680E7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3C52-825E-4EB7-8115-B86144A066F0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136A-850D-4570-B4ED-ADE2C7629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6AE85-279F-4686-8131-32154527811A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6EBE0F-1AF6-4AE3-B2E3-5897EB70A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2" r:id="rId2"/>
    <p:sldLayoutId id="2147483821" r:id="rId3"/>
    <p:sldLayoutId id="2147483820" r:id="rId4"/>
    <p:sldLayoutId id="2147483819" r:id="rId5"/>
    <p:sldLayoutId id="2147483818" r:id="rId6"/>
    <p:sldLayoutId id="2147483817" r:id="rId7"/>
    <p:sldLayoutId id="2147483816" r:id="rId8"/>
    <p:sldLayoutId id="2147483815" r:id="rId9"/>
    <p:sldLayoutId id="2147483814" r:id="rId10"/>
    <p:sldLayoutId id="21474838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A22FD97-CCB3-4702-9884-69BDE83B8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3" r:id="rId2"/>
    <p:sldLayoutId id="2147483832" r:id="rId3"/>
    <p:sldLayoutId id="2147483831" r:id="rId4"/>
    <p:sldLayoutId id="2147483830" r:id="rId5"/>
    <p:sldLayoutId id="2147483829" r:id="rId6"/>
    <p:sldLayoutId id="2147483828" r:id="rId7"/>
    <p:sldLayoutId id="2147483827" r:id="rId8"/>
    <p:sldLayoutId id="2147483826" r:id="rId9"/>
    <p:sldLayoutId id="2147483825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kern="120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D118023-76F0-4A65-B5EA-7F49B8BF1369}" type="slidenum">
              <a:rPr lang="en-US" b="1" kern="1200"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kern="1200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grauman\Desktop\spring2011\lecture10_snakes\leafmv.mpg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jpeg"/><Relationship Id="rId11" Type="http://schemas.openxmlformats.org/officeDocument/2006/relationships/image" Target="../media/image25.wmf"/><Relationship Id="rId5" Type="http://schemas.openxmlformats.org/officeDocument/2006/relationships/image" Target="../media/image27.jpe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6.jpeg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2.png"/><Relationship Id="rId5" Type="http://schemas.openxmlformats.org/officeDocument/2006/relationships/image" Target="../media/image30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jpe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wmf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3.png"/><Relationship Id="rId11" Type="http://schemas.openxmlformats.org/officeDocument/2006/relationships/image" Target="../media/image47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png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png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62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1.png"/><Relationship Id="rId9" Type="http://schemas.openxmlformats.org/officeDocument/2006/relationships/oleObject" Target="../embeddings/oleObject3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66.wmf"/><Relationship Id="rId5" Type="http://schemas.openxmlformats.org/officeDocument/2006/relationships/image" Target="../media/image4.png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55.bin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68.bin"/><Relationship Id="rId21" Type="http://schemas.openxmlformats.org/officeDocument/2006/relationships/image" Target="../media/image87.wmf"/><Relationship Id="rId34" Type="http://schemas.openxmlformats.org/officeDocument/2006/relationships/oleObject" Target="../embeddings/oleObject72.bin"/><Relationship Id="rId42" Type="http://schemas.openxmlformats.org/officeDocument/2006/relationships/oleObject" Target="../embeddings/oleObject76.bin"/><Relationship Id="rId47" Type="http://schemas.openxmlformats.org/officeDocument/2006/relationships/image" Target="../media/image100.wmf"/><Relationship Id="rId50" Type="http://schemas.openxmlformats.org/officeDocument/2006/relationships/oleObject" Target="../embeddings/oleObject80.bin"/><Relationship Id="rId55" Type="http://schemas.openxmlformats.org/officeDocument/2006/relationships/image" Target="../media/image64.wmf"/><Relationship Id="rId63" Type="http://schemas.openxmlformats.org/officeDocument/2006/relationships/image" Target="../media/image104.wmf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3.bin"/><Relationship Id="rId29" Type="http://schemas.openxmlformats.org/officeDocument/2006/relationships/image" Target="../media/image91.wmf"/><Relationship Id="rId11" Type="http://schemas.openxmlformats.org/officeDocument/2006/relationships/image" Target="../media/image82.wmf"/><Relationship Id="rId24" Type="http://schemas.openxmlformats.org/officeDocument/2006/relationships/oleObject" Target="../embeddings/oleObject67.bin"/><Relationship Id="rId32" Type="http://schemas.openxmlformats.org/officeDocument/2006/relationships/oleObject" Target="../embeddings/oleObject71.bin"/><Relationship Id="rId37" Type="http://schemas.openxmlformats.org/officeDocument/2006/relationships/image" Target="../media/image95.wmf"/><Relationship Id="rId40" Type="http://schemas.openxmlformats.org/officeDocument/2006/relationships/oleObject" Target="../embeddings/oleObject75.bin"/><Relationship Id="rId45" Type="http://schemas.openxmlformats.org/officeDocument/2006/relationships/image" Target="../media/image99.wmf"/><Relationship Id="rId53" Type="http://schemas.openxmlformats.org/officeDocument/2006/relationships/image" Target="../media/image103.wmf"/><Relationship Id="rId58" Type="http://schemas.openxmlformats.org/officeDocument/2006/relationships/oleObject" Target="../embeddings/oleObject84.bin"/><Relationship Id="rId5" Type="http://schemas.openxmlformats.org/officeDocument/2006/relationships/image" Target="../media/image79.wmf"/><Relationship Id="rId61" Type="http://schemas.openxmlformats.org/officeDocument/2006/relationships/image" Target="../media/image67.wmf"/><Relationship Id="rId19" Type="http://schemas.openxmlformats.org/officeDocument/2006/relationships/image" Target="../media/image86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90.wmf"/><Relationship Id="rId30" Type="http://schemas.openxmlformats.org/officeDocument/2006/relationships/oleObject" Target="../embeddings/oleObject70.bin"/><Relationship Id="rId35" Type="http://schemas.openxmlformats.org/officeDocument/2006/relationships/image" Target="../media/image94.wmf"/><Relationship Id="rId43" Type="http://schemas.openxmlformats.org/officeDocument/2006/relationships/image" Target="../media/image98.wmf"/><Relationship Id="rId48" Type="http://schemas.openxmlformats.org/officeDocument/2006/relationships/oleObject" Target="../embeddings/oleObject79.bin"/><Relationship Id="rId56" Type="http://schemas.openxmlformats.org/officeDocument/2006/relationships/oleObject" Target="../embeddings/oleObject83.bin"/><Relationship Id="rId64" Type="http://schemas.openxmlformats.org/officeDocument/2006/relationships/oleObject" Target="../embeddings/oleObject87.bin"/><Relationship Id="rId8" Type="http://schemas.openxmlformats.org/officeDocument/2006/relationships/oleObject" Target="../embeddings/oleObject59.bin"/><Relationship Id="rId51" Type="http://schemas.openxmlformats.org/officeDocument/2006/relationships/image" Target="../media/image102.wmf"/><Relationship Id="rId3" Type="http://schemas.openxmlformats.org/officeDocument/2006/relationships/notesSlide" Target="../notesSlides/notesSlide34.xml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85.wmf"/><Relationship Id="rId25" Type="http://schemas.openxmlformats.org/officeDocument/2006/relationships/image" Target="../media/image89.wmf"/><Relationship Id="rId33" Type="http://schemas.openxmlformats.org/officeDocument/2006/relationships/image" Target="../media/image93.wmf"/><Relationship Id="rId38" Type="http://schemas.openxmlformats.org/officeDocument/2006/relationships/oleObject" Target="../embeddings/oleObject74.bin"/><Relationship Id="rId46" Type="http://schemas.openxmlformats.org/officeDocument/2006/relationships/oleObject" Target="../embeddings/oleObject78.bin"/><Relationship Id="rId59" Type="http://schemas.openxmlformats.org/officeDocument/2006/relationships/image" Target="../media/image66.wmf"/><Relationship Id="rId20" Type="http://schemas.openxmlformats.org/officeDocument/2006/relationships/oleObject" Target="../embeddings/oleObject65.bin"/><Relationship Id="rId41" Type="http://schemas.openxmlformats.org/officeDocument/2006/relationships/image" Target="../media/image97.wmf"/><Relationship Id="rId54" Type="http://schemas.openxmlformats.org/officeDocument/2006/relationships/oleObject" Target="../embeddings/oleObject82.bin"/><Relationship Id="rId62" Type="http://schemas.openxmlformats.org/officeDocument/2006/relationships/oleObject" Target="../embeddings/oleObject86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8.bin"/><Relationship Id="rId15" Type="http://schemas.openxmlformats.org/officeDocument/2006/relationships/image" Target="../media/image84.wmf"/><Relationship Id="rId23" Type="http://schemas.openxmlformats.org/officeDocument/2006/relationships/image" Target="../media/image88.wmf"/><Relationship Id="rId28" Type="http://schemas.openxmlformats.org/officeDocument/2006/relationships/oleObject" Target="../embeddings/oleObject69.bin"/><Relationship Id="rId36" Type="http://schemas.openxmlformats.org/officeDocument/2006/relationships/oleObject" Target="../embeddings/oleObject73.bin"/><Relationship Id="rId49" Type="http://schemas.openxmlformats.org/officeDocument/2006/relationships/image" Target="../media/image101.wmf"/><Relationship Id="rId57" Type="http://schemas.openxmlformats.org/officeDocument/2006/relationships/image" Target="../media/image65.wmf"/><Relationship Id="rId10" Type="http://schemas.openxmlformats.org/officeDocument/2006/relationships/oleObject" Target="../embeddings/oleObject60.bin"/><Relationship Id="rId31" Type="http://schemas.openxmlformats.org/officeDocument/2006/relationships/image" Target="../media/image92.wmf"/><Relationship Id="rId44" Type="http://schemas.openxmlformats.org/officeDocument/2006/relationships/oleObject" Target="../embeddings/oleObject77.bin"/><Relationship Id="rId52" Type="http://schemas.openxmlformats.org/officeDocument/2006/relationships/oleObject" Target="../embeddings/oleObject81.bin"/><Relationship Id="rId60" Type="http://schemas.openxmlformats.org/officeDocument/2006/relationships/oleObject" Target="../embeddings/oleObject85.bin"/><Relationship Id="rId65" Type="http://schemas.openxmlformats.org/officeDocument/2006/relationships/image" Target="../media/image105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81.wmf"/><Relationship Id="rId13" Type="http://schemas.openxmlformats.org/officeDocument/2006/relationships/image" Target="../media/image83.wmf"/><Relationship Id="rId18" Type="http://schemas.openxmlformats.org/officeDocument/2006/relationships/oleObject" Target="../embeddings/oleObject64.bin"/><Relationship Id="rId39" Type="http://schemas.openxmlformats.org/officeDocument/2006/relationships/image" Target="../media/image9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66.wmf"/><Relationship Id="rId5" Type="http://schemas.openxmlformats.org/officeDocument/2006/relationships/image" Target="../media/image4.png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9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oleObject" Target="../embeddings/oleObject100.bin"/><Relationship Id="rId18" Type="http://schemas.openxmlformats.org/officeDocument/2006/relationships/oleObject" Target="../embeddings/oleObject103.bin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113.wmf"/><Relationship Id="rId7" Type="http://schemas.openxmlformats.org/officeDocument/2006/relationships/image" Target="../media/image107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02.bin"/><Relationship Id="rId20" Type="http://schemas.openxmlformats.org/officeDocument/2006/relationships/oleObject" Target="../embeddings/oleObject104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09.wmf"/><Relationship Id="rId5" Type="http://schemas.openxmlformats.org/officeDocument/2006/relationships/image" Target="../media/image106.wmf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112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08.wmf"/><Relationship Id="rId14" Type="http://schemas.openxmlformats.org/officeDocument/2006/relationships/oleObject" Target="../embeddings/oleObject10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4.png"/><Relationship Id="rId2" Type="http://schemas.openxmlformats.org/officeDocument/2006/relationships/video" Target="file:///C:\Documents%20and%20Settings\grauman\Desktop\fall09\lecture8\cat.mpg" TargetMode="External"/><Relationship Id="rId1" Type="http://schemas.openxmlformats.org/officeDocument/2006/relationships/video" Target="file:///C:\Users\grauman\Desktop\spring2011\lecture10_snakes\leafmv.mpg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www.robots.ox.ac.uk/~vdg/~vdg/" TargetMode="External"/><Relationship Id="rId4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1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ctrTitle"/>
          </p:nvPr>
        </p:nvSpPr>
        <p:spPr>
          <a:xfrm>
            <a:off x="685800" y="233361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TP11 - Fitting: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Deformable contours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2771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Computer Vision, FCUP, 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2017/18</a:t>
            </a: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Miguel Coimbra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Slides by Prof. Kristen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Grauman</a:t>
            </a:r>
            <a:endParaRPr lang="en-US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67939" name="Picture 5" descr="heart_lv_rv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nakes_ss_page2.JPG"/>
          <p:cNvPicPr>
            <a:picLocks noChangeAspect="1"/>
          </p:cNvPicPr>
          <p:nvPr/>
        </p:nvPicPr>
        <p:blipFill>
          <a:blip r:embed="rId5"/>
          <a:srcRect l="60963" t="24445" r="15813" b="58665"/>
          <a:stretch>
            <a:fillRect/>
          </a:stretch>
        </p:blipFill>
        <p:spPr bwMode="auto">
          <a:xfrm>
            <a:off x="7145186" y="4977172"/>
            <a:ext cx="1998814" cy="188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eafmv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996007" y="69804"/>
            <a:ext cx="3067092" cy="230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/>
          <a:srcRect l="79381" r="5155" b="24150"/>
          <a:stretch>
            <a:fillRect/>
          </a:stretch>
        </p:blipFill>
        <p:spPr bwMode="auto">
          <a:xfrm>
            <a:off x="6413298" y="4414851"/>
            <a:ext cx="1014591" cy="23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Representation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895"/>
            <a:ext cx="8229600" cy="3065443"/>
          </a:xfrm>
        </p:spPr>
        <p:txBody>
          <a:bodyPr/>
          <a:lstStyle/>
          <a:p>
            <a:r>
              <a:rPr lang="en-US" sz="2400" dirty="0" smtClean="0"/>
              <a:t>We’ll consider a discrete representation of the contour, consisting of a list of 2d point positions (“vertices”).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864104" y="2406636"/>
          <a:ext cx="198437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06" name="Equation" r:id="rId5" imgW="761760" imgH="228600" progId="Equation.3">
                  <p:embed/>
                </p:oleObj>
              </mc:Choice>
              <mc:Fallback>
                <p:oleObj name="Equation" r:id="rId5" imgW="761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4" y="2406636"/>
                        <a:ext cx="1984375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0" y="2589201"/>
            <a:ext cx="4564125" cy="1825650"/>
            <a:chOff x="2162142" y="3027357"/>
            <a:chExt cx="4564125" cy="1825650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376" y="3027357"/>
              <a:ext cx="3541761" cy="1684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5"/>
            <p:cNvSpPr/>
            <p:nvPr/>
          </p:nvSpPr>
          <p:spPr bwMode="auto">
            <a:xfrm>
              <a:off x="5375286" y="434182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162142" y="397669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454246" y="3246435"/>
              <a:ext cx="1350981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891907" name="Object 2"/>
          <p:cNvGraphicFramePr>
            <a:graphicFrameLocks noChangeAspect="1"/>
          </p:cNvGraphicFramePr>
          <p:nvPr/>
        </p:nvGraphicFramePr>
        <p:xfrm>
          <a:off x="5451521" y="3136898"/>
          <a:ext cx="24796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07" name="Equation" r:id="rId7" imgW="952200" imgH="203040" progId="Equation.3">
                  <p:embed/>
                </p:oleObj>
              </mc:Choice>
              <mc:Fallback>
                <p:oleObj name="Equation" r:id="rId7" imgW="9522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521" y="3136898"/>
                        <a:ext cx="24796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27591" y="3173409"/>
            <a:ext cx="73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</a:t>
            </a:r>
            <a:endParaRPr lang="en-US" sz="2400" dirty="0"/>
          </a:p>
        </p:txBody>
      </p: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6945345" y="5327676"/>
            <a:ext cx="620721" cy="547695"/>
            <a:chOff x="2560" y="1616"/>
            <a:chExt cx="312" cy="296"/>
          </a:xfrm>
        </p:grpSpPr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46030" y="4414851"/>
            <a:ext cx="5586489" cy="164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each iteration, we’ll have the option to move each vertex to another nearby location (“state”).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6215085" y="5875371"/>
            <a:ext cx="620721" cy="547695"/>
            <a:chOff x="2560" y="1616"/>
            <a:chExt cx="312" cy="296"/>
          </a:xfrm>
        </p:grpSpPr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8800" y="2589211"/>
            <a:ext cx="3703617" cy="1654181"/>
            <a:chOff x="558800" y="2589211"/>
            <a:chExt cx="3703617" cy="1654181"/>
          </a:xfrm>
        </p:grpSpPr>
        <p:graphicFrame>
          <p:nvGraphicFramePr>
            <p:cNvPr id="891908" name="Object 2"/>
            <p:cNvGraphicFramePr>
              <a:graphicFrameLocks noChangeAspect="1"/>
            </p:cNvGraphicFramePr>
            <p:nvPr/>
          </p:nvGraphicFramePr>
          <p:xfrm>
            <a:off x="558800" y="2589211"/>
            <a:ext cx="10255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008" name="Equation" r:id="rId9" imgW="482400" imgH="228600" progId="Equation.3">
                    <p:embed/>
                  </p:oleObj>
                </mc:Choice>
                <mc:Fallback>
                  <p:oleObj name="Equation" r:id="rId9" imgW="48240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800" y="2589211"/>
                          <a:ext cx="1025525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1909" name="Object 2"/>
            <p:cNvGraphicFramePr>
              <a:graphicFrameLocks noChangeAspect="1"/>
            </p:cNvGraphicFramePr>
            <p:nvPr/>
          </p:nvGraphicFramePr>
          <p:xfrm>
            <a:off x="3074967" y="3757617"/>
            <a:ext cx="118745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009" name="Equation" r:id="rId11" imgW="558720" imgH="228600" progId="Equation.3">
                    <p:embed/>
                  </p:oleObj>
                </mc:Choice>
                <mc:Fallback>
                  <p:oleObj name="Equation" r:id="rId11" imgW="55872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4967" y="3757617"/>
                          <a:ext cx="1187450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 bwMode="auto">
            <a:xfrm>
              <a:off x="1504908" y="2735253"/>
              <a:ext cx="328617" cy="1095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16200000" flipV="1">
              <a:off x="2855889" y="3757617"/>
              <a:ext cx="146052" cy="1460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Fitting deformable contours</a:t>
            </a:r>
          </a:p>
        </p:txBody>
      </p:sp>
      <p:grpSp>
        <p:nvGrpSpPr>
          <p:cNvPr id="501762" name="Group 44"/>
          <p:cNvGrpSpPr>
            <a:grpSpLocks noChangeAspect="1"/>
          </p:cNvGrpSpPr>
          <p:nvPr/>
        </p:nvGrpSpPr>
        <p:grpSpPr bwMode="auto">
          <a:xfrm>
            <a:off x="1687513" y="4156109"/>
            <a:ext cx="5586412" cy="1719262"/>
            <a:chOff x="847674" y="4375163"/>
            <a:chExt cx="7373937" cy="2270126"/>
          </a:xfrm>
        </p:grpSpPr>
        <p:grpSp>
          <p:nvGrpSpPr>
            <p:cNvPr id="501766" name="Group 14"/>
            <p:cNvGrpSpPr>
              <a:grpSpLocks/>
            </p:cNvGrpSpPr>
            <p:nvPr/>
          </p:nvGrpSpPr>
          <p:grpSpPr bwMode="auto">
            <a:xfrm>
              <a:off x="847674" y="4378338"/>
              <a:ext cx="2235200" cy="1884362"/>
              <a:chOff x="562" y="2169"/>
              <a:chExt cx="1408" cy="1187"/>
            </a:xfrm>
          </p:grpSpPr>
          <p:sp>
            <p:nvSpPr>
              <p:cNvPr id="50179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80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01767" name="Group 42"/>
            <p:cNvGrpSpPr>
              <a:grpSpLocks/>
            </p:cNvGrpSpPr>
            <p:nvPr/>
          </p:nvGrpSpPr>
          <p:grpSpPr bwMode="auto">
            <a:xfrm>
              <a:off x="1519186" y="4897450"/>
              <a:ext cx="885825" cy="1681163"/>
              <a:chOff x="985" y="2496"/>
              <a:chExt cx="558" cy="1059"/>
            </a:xfrm>
          </p:grpSpPr>
          <p:sp>
            <p:nvSpPr>
              <p:cNvPr id="50179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93" name="Text Box 36"/>
              <p:cNvSpPr txBox="1">
                <a:spLocks noChangeArrowheads="1"/>
              </p:cNvSpPr>
              <p:nvPr/>
            </p:nvSpPr>
            <p:spPr bwMode="auto">
              <a:xfrm>
                <a:off x="1023" y="3343"/>
                <a:ext cx="41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501768" name="Group 40"/>
            <p:cNvGrpSpPr>
              <a:grpSpLocks/>
            </p:cNvGrpSpPr>
            <p:nvPr/>
          </p:nvGrpSpPr>
          <p:grpSpPr bwMode="auto">
            <a:xfrm>
              <a:off x="3378149" y="4375163"/>
              <a:ext cx="2235200" cy="2211387"/>
              <a:chOff x="2156" y="2167"/>
              <a:chExt cx="1408" cy="1393"/>
            </a:xfrm>
          </p:grpSpPr>
          <p:grpSp>
            <p:nvGrpSpPr>
              <p:cNvPr id="501781" name="Group 15"/>
              <p:cNvGrpSpPr>
                <a:grpSpLocks/>
              </p:cNvGrpSpPr>
              <p:nvPr/>
            </p:nvGrpSpPr>
            <p:grpSpPr bwMode="auto">
              <a:xfrm>
                <a:off x="2156" y="2167"/>
                <a:ext cx="1408" cy="1187"/>
                <a:chOff x="562" y="2169"/>
                <a:chExt cx="1408" cy="1187"/>
              </a:xfrm>
            </p:grpSpPr>
            <p:sp>
              <p:nvSpPr>
                <p:cNvPr id="501784" name="Rectangle 16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5" name="Freeform 17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6" name="Freeform 18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7" name="Freeform 19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8" name="Freeform 20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9" name="Freeform 21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0" name="Freeform 22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91" name="Freeform 23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82" name="Freeform 34"/>
              <p:cNvSpPr>
                <a:spLocks/>
              </p:cNvSpPr>
              <p:nvPr/>
            </p:nvSpPr>
            <p:spPr bwMode="auto">
              <a:xfrm>
                <a:off x="2580" y="2428"/>
                <a:ext cx="448" cy="592"/>
              </a:xfrm>
              <a:custGeom>
                <a:avLst/>
                <a:gdLst>
                  <a:gd name="T0" fmla="*/ 1 w 448"/>
                  <a:gd name="T1" fmla="*/ 310 h 592"/>
                  <a:gd name="T2" fmla="*/ 44 w 448"/>
                  <a:gd name="T3" fmla="*/ 125 h 592"/>
                  <a:gd name="T4" fmla="*/ 172 w 448"/>
                  <a:gd name="T5" fmla="*/ 18 h 592"/>
                  <a:gd name="T6" fmla="*/ 272 w 448"/>
                  <a:gd name="T7" fmla="*/ 18 h 592"/>
                  <a:gd name="T8" fmla="*/ 385 w 448"/>
                  <a:gd name="T9" fmla="*/ 111 h 592"/>
                  <a:gd name="T10" fmla="*/ 435 w 448"/>
                  <a:gd name="T11" fmla="*/ 296 h 592"/>
                  <a:gd name="T12" fmla="*/ 421 w 448"/>
                  <a:gd name="T13" fmla="*/ 480 h 592"/>
                  <a:gd name="T14" fmla="*/ 272 w 448"/>
                  <a:gd name="T15" fmla="*/ 587 h 592"/>
                  <a:gd name="T16" fmla="*/ 51 w 448"/>
                  <a:gd name="T17" fmla="*/ 509 h 592"/>
                  <a:gd name="T18" fmla="*/ 1 w 448"/>
                  <a:gd name="T19" fmla="*/ 310 h 5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592"/>
                  <a:gd name="T32" fmla="*/ 448 w 448"/>
                  <a:gd name="T33" fmla="*/ 592 h 5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592">
                    <a:moveTo>
                      <a:pt x="1" y="310"/>
                    </a:moveTo>
                    <a:cubicBezTo>
                      <a:pt x="0" y="246"/>
                      <a:pt x="16" y="174"/>
                      <a:pt x="44" y="125"/>
                    </a:cubicBezTo>
                    <a:cubicBezTo>
                      <a:pt x="72" y="76"/>
                      <a:pt x="134" y="36"/>
                      <a:pt x="172" y="18"/>
                    </a:cubicBezTo>
                    <a:cubicBezTo>
                      <a:pt x="210" y="0"/>
                      <a:pt x="236" y="2"/>
                      <a:pt x="272" y="18"/>
                    </a:cubicBezTo>
                    <a:cubicBezTo>
                      <a:pt x="308" y="34"/>
                      <a:pt x="358" y="65"/>
                      <a:pt x="385" y="111"/>
                    </a:cubicBezTo>
                    <a:cubicBezTo>
                      <a:pt x="412" y="157"/>
                      <a:pt x="429" y="235"/>
                      <a:pt x="435" y="296"/>
                    </a:cubicBezTo>
                    <a:cubicBezTo>
                      <a:pt x="441" y="357"/>
                      <a:pt x="448" y="432"/>
                      <a:pt x="421" y="480"/>
                    </a:cubicBezTo>
                    <a:cubicBezTo>
                      <a:pt x="394" y="528"/>
                      <a:pt x="334" y="582"/>
                      <a:pt x="272" y="587"/>
                    </a:cubicBezTo>
                    <a:cubicBezTo>
                      <a:pt x="210" y="592"/>
                      <a:pt x="97" y="556"/>
                      <a:pt x="51" y="509"/>
                    </a:cubicBezTo>
                    <a:cubicBezTo>
                      <a:pt x="5" y="462"/>
                      <a:pt x="2" y="374"/>
                      <a:pt x="1" y="31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83" name="Text Box 37"/>
              <p:cNvSpPr txBox="1">
                <a:spLocks noChangeArrowheads="1"/>
              </p:cNvSpPr>
              <p:nvPr/>
            </p:nvSpPr>
            <p:spPr bwMode="auto">
              <a:xfrm>
                <a:off x="2353" y="3348"/>
                <a:ext cx="8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Tahoma" pitchFamily="34" charset="0"/>
                  </a:rPr>
                  <a:t>intermediate</a:t>
                </a:r>
              </a:p>
            </p:txBody>
          </p:sp>
        </p:grpSp>
        <p:grpSp>
          <p:nvGrpSpPr>
            <p:cNvPr id="501769" name="Group 41"/>
            <p:cNvGrpSpPr>
              <a:grpSpLocks/>
            </p:cNvGrpSpPr>
            <p:nvPr/>
          </p:nvGrpSpPr>
          <p:grpSpPr bwMode="auto">
            <a:xfrm>
              <a:off x="5986411" y="4383101"/>
              <a:ext cx="2235200" cy="2262188"/>
              <a:chOff x="3799" y="2172"/>
              <a:chExt cx="1408" cy="1425"/>
            </a:xfrm>
          </p:grpSpPr>
          <p:grpSp>
            <p:nvGrpSpPr>
              <p:cNvPr id="501770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501773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4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5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6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7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8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79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1780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01771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1772" name="Text Box 38"/>
              <p:cNvSpPr txBox="1">
                <a:spLocks noChangeArrowheads="1"/>
              </p:cNvSpPr>
              <p:nvPr/>
            </p:nvSpPr>
            <p:spPr bwMode="auto">
              <a:xfrm>
                <a:off x="4399" y="3385"/>
                <a:ext cx="3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519113" y="1165194"/>
            <a:ext cx="836142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How </a:t>
            </a:r>
            <a:r>
              <a:rPr lang="en-US" sz="2400" dirty="0" smtClean="0">
                <a:latin typeface="+mn-lt"/>
              </a:rPr>
              <a:t>should we adjust the </a:t>
            </a:r>
            <a:r>
              <a:rPr lang="en-US" sz="2400" dirty="0">
                <a:latin typeface="+mn-lt"/>
              </a:rPr>
              <a:t>current contour </a:t>
            </a:r>
            <a:r>
              <a:rPr lang="en-US" sz="2400" dirty="0" smtClean="0">
                <a:latin typeface="+mn-lt"/>
              </a:rPr>
              <a:t>to form the </a:t>
            </a:r>
            <a:r>
              <a:rPr lang="en-US" sz="2400" dirty="0">
                <a:latin typeface="+mn-lt"/>
              </a:rPr>
              <a:t>new contour at each iteration?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</a:rPr>
              <a:t>Define a cost function (“energy” function) that says how good a </a:t>
            </a:r>
            <a:r>
              <a:rPr lang="en-US" sz="2400" dirty="0" smtClean="0">
                <a:latin typeface="+mn-lt"/>
              </a:rPr>
              <a:t>candidate configuration </a:t>
            </a:r>
            <a:r>
              <a:rPr lang="en-US" sz="2400" dirty="0">
                <a:latin typeface="+mn-lt"/>
              </a:rPr>
              <a:t>is.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Seek next </a:t>
            </a:r>
            <a:r>
              <a:rPr lang="en-US" sz="2400" dirty="0">
                <a:latin typeface="+mn-lt"/>
              </a:rPr>
              <a:t>configuration </a:t>
            </a:r>
            <a:r>
              <a:rPr lang="en-US" sz="2400" dirty="0" smtClean="0">
                <a:latin typeface="+mn-lt"/>
              </a:rPr>
              <a:t>that minimizes </a:t>
            </a:r>
            <a:r>
              <a:rPr lang="en-US" sz="2400" dirty="0">
                <a:latin typeface="+mn-lt"/>
              </a:rPr>
              <a:t>that </a:t>
            </a:r>
            <a:r>
              <a:rPr lang="en-US" sz="2400" dirty="0" smtClean="0">
                <a:latin typeface="+mn-lt"/>
              </a:rPr>
              <a:t>cost function.</a:t>
            </a: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6507163" y="1420813"/>
            <a:ext cx="2219325" cy="912812"/>
            <a:chOff x="3549636" y="-623943"/>
            <a:chExt cx="5330898" cy="2373345"/>
          </a:xfrm>
        </p:grpSpPr>
        <p:pic>
          <p:nvPicPr>
            <p:cNvPr id="28680" name="Picture 7"/>
            <p:cNvPicPr>
              <a:picLocks noChangeAspect="1" noChangeArrowheads="1"/>
            </p:cNvPicPr>
            <p:nvPr/>
          </p:nvPicPr>
          <p:blipFill>
            <a:blip r:embed="rId4"/>
            <a:srcRect l="23785"/>
            <a:stretch>
              <a:fillRect/>
            </a:stretch>
          </p:blipFill>
          <p:spPr bwMode="auto">
            <a:xfrm>
              <a:off x="5010156" y="-623943"/>
              <a:ext cx="3586149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Rectangle 11"/>
            <p:cNvSpPr>
              <a:spLocks noChangeArrowheads="1"/>
            </p:cNvSpPr>
            <p:nvPr/>
          </p:nvSpPr>
          <p:spPr bwMode="auto">
            <a:xfrm>
              <a:off x="7273962" y="1055655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8682" name="Rectangle 12"/>
            <p:cNvSpPr>
              <a:spLocks noChangeArrowheads="1"/>
            </p:cNvSpPr>
            <p:nvPr/>
          </p:nvSpPr>
          <p:spPr bwMode="auto">
            <a:xfrm>
              <a:off x="3549636" y="-514404"/>
              <a:ext cx="1606572" cy="6937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Energy function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6681788" cy="1314450"/>
          </a:xfrm>
        </p:spPr>
        <p:txBody>
          <a:bodyPr/>
          <a:lstStyle/>
          <a:p>
            <a:pPr marL="0" indent="0" eaLnBrk="1" hangingPunct="1">
              <a:buFont typeface="Monotype Sorts"/>
              <a:buNone/>
            </a:pPr>
            <a:r>
              <a:rPr lang="en-US" sz="2400" dirty="0" smtClean="0"/>
              <a:t>The total energy (cost) of the current snake is defined as: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016125" y="2155825"/>
          <a:ext cx="45132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Equation" r:id="rId5" imgW="1422360" imgH="228600" progId="Equation.3">
                  <p:embed/>
                </p:oleObj>
              </mc:Choice>
              <mc:Fallback>
                <p:oleObj name="Equation" r:id="rId5" imgW="14223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2155825"/>
                        <a:ext cx="4513263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533400" y="5291138"/>
            <a:ext cx="7543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600" dirty="0">
                <a:solidFill>
                  <a:srgbClr val="000000"/>
                </a:solidFill>
              </a:rPr>
              <a:t>A good fit between the current deformable contour and the target shape in the image will yield a </a:t>
            </a:r>
            <a:r>
              <a:rPr lang="en-US" sz="2600" b="1" dirty="0">
                <a:solidFill>
                  <a:srgbClr val="000000"/>
                </a:solidFill>
              </a:rPr>
              <a:t>low</a:t>
            </a:r>
            <a:r>
              <a:rPr lang="en-US" sz="2600" dirty="0">
                <a:solidFill>
                  <a:srgbClr val="000000"/>
                </a:solidFill>
              </a:rPr>
              <a:t> value for this cost function.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2763" y="3209925"/>
            <a:ext cx="859631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Internal</a:t>
            </a:r>
            <a:r>
              <a:rPr lang="en-US" sz="2600" dirty="0">
                <a:solidFill>
                  <a:srgbClr val="000000"/>
                </a:solidFill>
              </a:rPr>
              <a:t> energy: encourage </a:t>
            </a:r>
            <a:r>
              <a:rPr lang="en-US" sz="2600" i="1" dirty="0">
                <a:solidFill>
                  <a:srgbClr val="000000"/>
                </a:solidFill>
              </a:rPr>
              <a:t>prior</a:t>
            </a:r>
            <a:r>
              <a:rPr lang="en-US" sz="2600" dirty="0">
                <a:solidFill>
                  <a:srgbClr val="000000"/>
                </a:solidFill>
              </a:rPr>
              <a:t> shape preferences: e.g., smoothness, elasticity, particular known shape.</a:t>
            </a:r>
          </a:p>
          <a:p>
            <a:pPr eaLnBrk="0" hangingPunct="0">
              <a:spcAft>
                <a:spcPts val="1200"/>
              </a:spcAft>
            </a:pPr>
            <a:r>
              <a:rPr lang="en-US" sz="2600" b="1" dirty="0">
                <a:solidFill>
                  <a:srgbClr val="000000"/>
                </a:solidFill>
              </a:rPr>
              <a:t>External</a:t>
            </a:r>
            <a:r>
              <a:rPr lang="en-US" sz="2600" dirty="0">
                <a:solidFill>
                  <a:srgbClr val="000000"/>
                </a:solidFill>
              </a:rPr>
              <a:t> energy (“image” energy): encourage contour to fit on places where image structures exist, e.g., edges.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15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External energy: intuition</a:t>
            </a:r>
          </a:p>
        </p:txBody>
      </p:sp>
      <p:sp>
        <p:nvSpPr>
          <p:cNvPr id="5099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82600" y="1274763"/>
            <a:ext cx="83058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Measure how well the curve matches the image data</a:t>
            </a:r>
          </a:p>
          <a:p>
            <a:pPr eaLnBrk="1" hangingPunct="1"/>
            <a:r>
              <a:rPr lang="en-US" sz="2400" dirty="0" smtClean="0"/>
              <a:t>“Attract” the curve toward different image features</a:t>
            </a:r>
          </a:p>
          <a:p>
            <a:pPr lvl="1" eaLnBrk="1" hangingPunct="1"/>
            <a:r>
              <a:rPr lang="en-US" sz="2400" dirty="0" smtClean="0"/>
              <a:t>Edges, lines, texture gradient,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External image energy</a:t>
            </a:r>
          </a:p>
        </p:txBody>
      </p:sp>
      <p:pic>
        <p:nvPicPr>
          <p:cNvPr id="403462" name="Picture 5" descr="mouse_flipp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400"/>
            <a:ext cx="26289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mp_flipp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1752600"/>
            <a:ext cx="6286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tamp_gradient.jpg"/>
          <p:cNvPicPr>
            <a:picLocks noChangeAspect="1"/>
          </p:cNvPicPr>
          <p:nvPr/>
        </p:nvPicPr>
        <p:blipFill>
          <a:blip r:embed="rId6"/>
          <a:srcRect l="35001" t="38712" r="8333" b="7661"/>
          <a:stretch>
            <a:fillRect/>
          </a:stretch>
        </p:blipFill>
        <p:spPr bwMode="auto">
          <a:xfrm>
            <a:off x="76200" y="4103688"/>
            <a:ext cx="47244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tamp_neg_gradient.jpg"/>
          <p:cNvPicPr>
            <a:picLocks noChangeAspect="1"/>
          </p:cNvPicPr>
          <p:nvPr/>
        </p:nvPicPr>
        <p:blipFill>
          <a:blip r:embed="rId7"/>
          <a:srcRect l="34166" t="11694" r="8333" b="16801"/>
          <a:stretch>
            <a:fillRect/>
          </a:stretch>
        </p:blipFill>
        <p:spPr bwMode="auto">
          <a:xfrm>
            <a:off x="4618038" y="4114800"/>
            <a:ext cx="4525962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43200" y="2362200"/>
            <a:ext cx="6858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76800" y="1752600"/>
            <a:ext cx="609600" cy="1143000"/>
          </a:xfrm>
          <a:prstGeom prst="rect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3429000" y="1752600"/>
            <a:ext cx="13716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3429000" y="2895600"/>
            <a:ext cx="1295400" cy="609600"/>
          </a:xfrm>
          <a:prstGeom prst="lin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5573713"/>
            <a:ext cx="289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Magnitude of gradient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562600" y="58674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 (Magnitude of gradient)</a:t>
            </a: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486400" y="6321425"/>
          <a:ext cx="2743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09" name="Equation" r:id="rId8" imgW="1168200" imgH="228600" progId="Equation.3">
                  <p:embed/>
                </p:oleObj>
              </mc:Choice>
              <mc:Fallback>
                <p:oleObj name="Equation" r:id="rId8" imgW="11682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321425"/>
                        <a:ext cx="27432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60" name="Object 4"/>
          <p:cNvGraphicFramePr>
            <a:graphicFrameLocks noChangeAspect="1"/>
          </p:cNvGraphicFramePr>
          <p:nvPr/>
        </p:nvGraphicFramePr>
        <p:xfrm>
          <a:off x="1143000" y="6019800"/>
          <a:ext cx="22669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10" name="Equation" r:id="rId10" imgW="965160" imgH="228600" progId="Equation.3">
                  <p:embed/>
                </p:oleObj>
              </mc:Choice>
              <mc:Fallback>
                <p:oleObj name="Equation" r:id="rId10" imgW="9651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19800"/>
                        <a:ext cx="22669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1447800"/>
            <a:ext cx="4495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How do edges affect “snap” of rubber band?</a:t>
            </a:r>
          </a:p>
          <a:p>
            <a:endParaRPr lang="en-US" sz="1200"/>
          </a:p>
          <a:p>
            <a:r>
              <a:rPr lang="en-US" sz="2400"/>
              <a:t>Think of external energy from image as gravitational pull towards areas of high contrast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6096000" y="3657600"/>
            <a:ext cx="1981200" cy="21336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  <a:scene3d>
            <a:camera prst="isometricOffAxis1Top"/>
            <a:lightRig rig="threePt" dir="t"/>
          </a:scene3d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2819400" y="2438400"/>
            <a:ext cx="609600" cy="914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676400" y="1752600"/>
            <a:ext cx="1143000" cy="1676400"/>
          </a:xfrm>
          <a:prstGeom prst="ellipse">
            <a:avLst/>
          </a:prstGeom>
          <a:noFill/>
          <a:ln w="57150" algn="ctr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/>
      <p:bldP spid="17" grpId="0"/>
      <p:bldP spid="21" grpId="0"/>
      <p:bldP spid="25" grpId="0" animBg="1"/>
      <p:bldP spid="25" grpId="1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8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Gradient images                 and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at a point on the curve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External energy for the whole curve: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184506" y="1238220"/>
          <a:ext cx="12366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" name="Equation" r:id="rId4" imgW="545760" imgH="228600" progId="Equation.3">
                  <p:embed/>
                </p:oleObj>
              </mc:Choice>
              <mc:Fallback>
                <p:oleObj name="Equation" r:id="rId4" imgW="54576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06" y="1238220"/>
                        <a:ext cx="123666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192721" y="1238220"/>
          <a:ext cx="12366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1" name="Equation" r:id="rId6" imgW="545760" imgH="241200" progId="Equation.3">
                  <p:embed/>
                </p:oleObj>
              </mc:Choice>
              <mc:Fallback>
                <p:oleObj name="Equation" r:id="rId6" imgW="5457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21" y="1238220"/>
                        <a:ext cx="123666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395369" y="4159260"/>
          <a:ext cx="5586489" cy="62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2" name="Equation" r:id="rId8" imgW="2260440" imgH="253800" progId="Equation.3">
                  <p:embed/>
                </p:oleObj>
              </mc:Choice>
              <mc:Fallback>
                <p:oleObj name="Equation" r:id="rId8" imgW="226044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369" y="4159260"/>
                        <a:ext cx="5586489" cy="626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External image energy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/>
          <a:srcRect l="63289" t="47955" r="21666" b="28876"/>
          <a:stretch>
            <a:fillRect/>
          </a:stretch>
        </p:blipFill>
        <p:spPr bwMode="auto">
          <a:xfrm>
            <a:off x="5010156" y="1785915"/>
            <a:ext cx="1679598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/>
          <a:srcRect l="47917" t="47955" r="37095" b="28876"/>
          <a:stretch>
            <a:fillRect/>
          </a:stretch>
        </p:blipFill>
        <p:spPr bwMode="auto">
          <a:xfrm>
            <a:off x="2965428" y="1785915"/>
            <a:ext cx="1673250" cy="1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3111480" y="1895454"/>
            <a:ext cx="3464664" cy="897414"/>
            <a:chOff x="3111480" y="1895454"/>
            <a:chExt cx="3464664" cy="897414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5083182" y="1931967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785"/>
            <a:stretch>
              <a:fillRect/>
            </a:stretch>
          </p:blipFill>
          <p:spPr bwMode="auto">
            <a:xfrm>
              <a:off x="3111480" y="1895454"/>
              <a:ext cx="1492962" cy="86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1285830" y="5546754"/>
          <a:ext cx="6535827" cy="106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3" name="Equation" r:id="rId12" imgW="2654280" imgH="431640" progId="Equation.3">
                  <p:embed/>
                </p:oleObj>
              </mc:Choice>
              <mc:Fallback>
                <p:oleObj name="Equation" r:id="rId12" imgW="265428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30" y="5546754"/>
                        <a:ext cx="6535827" cy="1062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3"/>
          <a:srcRect l="39617" t="52444" r="47478" b="15609"/>
          <a:stretch>
            <a:fillRect/>
          </a:stretch>
        </p:blipFill>
        <p:spPr bwMode="auto">
          <a:xfrm>
            <a:off x="5996007" y="1749402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187" y="4346425"/>
            <a:ext cx="467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underlying boundaries in this fragmented edge image?</a:t>
            </a:r>
            <a:endParaRPr lang="en-US" sz="2400" dirty="0"/>
          </a:p>
        </p:txBody>
      </p:sp>
      <p:pic>
        <p:nvPicPr>
          <p:cNvPr id="8" name="Picture 7" descr="tower_edge.jpg"/>
          <p:cNvPicPr>
            <a:picLocks noChangeAspect="1"/>
          </p:cNvPicPr>
          <p:nvPr/>
        </p:nvPicPr>
        <p:blipFill>
          <a:blip r:embed="rId4"/>
          <a:srcRect l="38612" t="6654" r="25942" b="39378"/>
          <a:stretch>
            <a:fillRect/>
          </a:stretch>
        </p:blipFill>
        <p:spPr>
          <a:xfrm>
            <a:off x="1979577" y="1420785"/>
            <a:ext cx="1314468" cy="2665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8312" y="4378338"/>
            <a:ext cx="307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 in this one?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8135" y="1311246"/>
            <a:ext cx="806937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i="1" kern="0" dirty="0">
                <a:latin typeface="+mn-lt"/>
              </a:rPr>
              <a:t>A priori</a:t>
            </a:r>
            <a:r>
              <a:rPr lang="en-US" sz="2400" kern="0" dirty="0">
                <a:latin typeface="+mn-lt"/>
              </a:rPr>
              <a:t>, we want to favor </a:t>
            </a:r>
            <a:r>
              <a:rPr lang="en-US" sz="2400" b="1" kern="0" dirty="0">
                <a:latin typeface="+mn-lt"/>
              </a:rPr>
              <a:t>smooth</a:t>
            </a:r>
            <a:r>
              <a:rPr lang="en-US" sz="2400" kern="0" dirty="0">
                <a:latin typeface="+mn-lt"/>
              </a:rPr>
              <a:t> shapes, contours with </a:t>
            </a:r>
            <a:r>
              <a:rPr lang="en-US" sz="2400" b="1" kern="0" dirty="0">
                <a:latin typeface="+mn-lt"/>
              </a:rPr>
              <a:t>low curvature</a:t>
            </a:r>
            <a:r>
              <a:rPr lang="en-US" sz="2400" kern="0" dirty="0">
                <a:latin typeface="+mn-lt"/>
              </a:rPr>
              <a:t>, contours similar to a </a:t>
            </a:r>
            <a:r>
              <a:rPr lang="en-US" sz="2400" b="1" kern="0" dirty="0">
                <a:latin typeface="+mn-lt"/>
              </a:rPr>
              <a:t>known shape</a:t>
            </a:r>
            <a:r>
              <a:rPr lang="en-US" sz="2400" kern="0" dirty="0">
                <a:latin typeface="+mn-lt"/>
              </a:rPr>
              <a:t>, etc. to balance what is actually observed (i.e., in the gradient image).</a:t>
            </a: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p:pic>
        <p:nvPicPr>
          <p:cNvPr id="12" name="Picture 2" descr="dog"/>
          <p:cNvPicPr>
            <a:picLocks noChangeAspect="1" noChangeArrowheads="1"/>
          </p:cNvPicPr>
          <p:nvPr/>
        </p:nvPicPr>
        <p:blipFill>
          <a:blip r:embed="rId3"/>
          <a:srcRect l="37334" t="21333" r="35333" b="23111"/>
          <a:stretch>
            <a:fillRect/>
          </a:stretch>
        </p:blipFill>
        <p:spPr bwMode="auto">
          <a:xfrm>
            <a:off x="2238375" y="3282948"/>
            <a:ext cx="16002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dog-2"/>
          <p:cNvPicPr>
            <a:picLocks noChangeAspect="1" noChangeArrowheads="1"/>
          </p:cNvPicPr>
          <p:nvPr/>
        </p:nvPicPr>
        <p:blipFill>
          <a:blip r:embed="rId4"/>
          <a:srcRect l="30400" t="10667" r="27200" b="10667"/>
          <a:stretch>
            <a:fillRect/>
          </a:stretch>
        </p:blipFill>
        <p:spPr bwMode="auto">
          <a:xfrm>
            <a:off x="3838575" y="3282948"/>
            <a:ext cx="17526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4405313" y="4830761"/>
            <a:ext cx="42862" cy="538162"/>
          </a:xfrm>
          <a:custGeom>
            <a:avLst/>
            <a:gdLst>
              <a:gd name="T0" fmla="*/ 33337 w 42862"/>
              <a:gd name="T1" fmla="*/ 0 h 538162"/>
              <a:gd name="T2" fmla="*/ 38100 w 42862"/>
              <a:gd name="T3" fmla="*/ 209550 h 538162"/>
              <a:gd name="T4" fmla="*/ 42862 w 42862"/>
              <a:gd name="T5" fmla="*/ 223837 h 538162"/>
              <a:gd name="T6" fmla="*/ 38100 w 42862"/>
              <a:gd name="T7" fmla="*/ 452437 h 538162"/>
              <a:gd name="T8" fmla="*/ 33337 w 42862"/>
              <a:gd name="T9" fmla="*/ 466725 h 538162"/>
              <a:gd name="T10" fmla="*/ 19050 w 42862"/>
              <a:gd name="T11" fmla="*/ 514350 h 538162"/>
              <a:gd name="T12" fmla="*/ 0 w 42862"/>
              <a:gd name="T13" fmla="*/ 538162 h 5381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862"/>
              <a:gd name="T22" fmla="*/ 0 h 538162"/>
              <a:gd name="T23" fmla="*/ 42862 w 42862"/>
              <a:gd name="T24" fmla="*/ 538162 h 5381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862" h="538162">
                <a:moveTo>
                  <a:pt x="33337" y="0"/>
                </a:moveTo>
                <a:cubicBezTo>
                  <a:pt x="34925" y="69850"/>
                  <a:pt x="35130" y="139745"/>
                  <a:pt x="38100" y="209550"/>
                </a:cubicBezTo>
                <a:cubicBezTo>
                  <a:pt x="38313" y="214565"/>
                  <a:pt x="42862" y="218817"/>
                  <a:pt x="42862" y="223837"/>
                </a:cubicBezTo>
                <a:cubicBezTo>
                  <a:pt x="42862" y="300054"/>
                  <a:pt x="41087" y="376279"/>
                  <a:pt x="38100" y="452437"/>
                </a:cubicBezTo>
                <a:cubicBezTo>
                  <a:pt x="37903" y="457453"/>
                  <a:pt x="34716" y="461898"/>
                  <a:pt x="33337" y="466725"/>
                </a:cubicBezTo>
                <a:cubicBezTo>
                  <a:pt x="30009" y="478374"/>
                  <a:pt x="24711" y="505859"/>
                  <a:pt x="19050" y="514350"/>
                </a:cubicBezTo>
                <a:cubicBezTo>
                  <a:pt x="7034" y="532373"/>
                  <a:pt x="13572" y="524590"/>
                  <a:pt x="0" y="5381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4591050" y="4830761"/>
            <a:ext cx="23813" cy="585787"/>
          </a:xfrm>
          <a:custGeom>
            <a:avLst/>
            <a:gdLst>
              <a:gd name="T0" fmla="*/ 0 w 24693"/>
              <a:gd name="T1" fmla="*/ 0 h 584959"/>
              <a:gd name="T2" fmla="*/ 4763 w 24693"/>
              <a:gd name="T3" fmla="*/ 519112 h 584959"/>
              <a:gd name="T4" fmla="*/ 9525 w 24693"/>
              <a:gd name="T5" fmla="*/ 533400 h 584959"/>
              <a:gd name="T6" fmla="*/ 14288 w 24693"/>
              <a:gd name="T7" fmla="*/ 557212 h 584959"/>
              <a:gd name="T8" fmla="*/ 23813 w 24693"/>
              <a:gd name="T9" fmla="*/ 576262 h 5849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93"/>
              <a:gd name="T16" fmla="*/ 0 h 584959"/>
              <a:gd name="T17" fmla="*/ 24693 w 24693"/>
              <a:gd name="T18" fmla="*/ 584959 h 5849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93" h="584959">
                <a:moveTo>
                  <a:pt x="0" y="0"/>
                </a:moveTo>
                <a:cubicBezTo>
                  <a:pt x="1588" y="173037"/>
                  <a:pt x="1673" y="346095"/>
                  <a:pt x="4763" y="519112"/>
                </a:cubicBezTo>
                <a:cubicBezTo>
                  <a:pt x="4853" y="524131"/>
                  <a:pt x="8307" y="528530"/>
                  <a:pt x="9525" y="533400"/>
                </a:cubicBezTo>
                <a:cubicBezTo>
                  <a:pt x="11488" y="541253"/>
                  <a:pt x="11446" y="549633"/>
                  <a:pt x="14288" y="557212"/>
                </a:cubicBezTo>
                <a:cubicBezTo>
                  <a:pt x="24693" y="584959"/>
                  <a:pt x="23813" y="562410"/>
                  <a:pt x="23813" y="576262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6" name="Picture 5" descr="dog-2"/>
          <p:cNvPicPr>
            <a:picLocks noChangeAspect="1" noChangeArrowheads="1"/>
          </p:cNvPicPr>
          <p:nvPr/>
        </p:nvPicPr>
        <p:blipFill>
          <a:blip r:embed="rId4"/>
          <a:srcRect l="39617" t="52444" r="47478" b="15609"/>
          <a:stretch>
            <a:fillRect/>
          </a:stretch>
        </p:blipFill>
        <p:spPr bwMode="auto">
          <a:xfrm>
            <a:off x="5965825" y="3328986"/>
            <a:ext cx="1198563" cy="2227262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4400550" y="5372098"/>
            <a:ext cx="219075" cy="107950"/>
          </a:xfrm>
          <a:custGeom>
            <a:avLst/>
            <a:gdLst>
              <a:gd name="T0" fmla="*/ 0 w 219075"/>
              <a:gd name="T1" fmla="*/ 0 h 107156"/>
              <a:gd name="T2" fmla="*/ 104775 w 219075"/>
              <a:gd name="T3" fmla="*/ 100012 h 107156"/>
              <a:gd name="T4" fmla="*/ 219075 w 219075"/>
              <a:gd name="T5" fmla="*/ 42862 h 107156"/>
              <a:gd name="T6" fmla="*/ 0 60000 65536"/>
              <a:gd name="T7" fmla="*/ 0 60000 65536"/>
              <a:gd name="T8" fmla="*/ 0 60000 65536"/>
              <a:gd name="T9" fmla="*/ 0 w 219075"/>
              <a:gd name="T10" fmla="*/ 0 h 107156"/>
              <a:gd name="T11" fmla="*/ 219075 w 219075"/>
              <a:gd name="T12" fmla="*/ 107156 h 107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075" h="107156">
                <a:moveTo>
                  <a:pt x="0" y="0"/>
                </a:moveTo>
                <a:cubicBezTo>
                  <a:pt x="34131" y="46434"/>
                  <a:pt x="68263" y="92868"/>
                  <a:pt x="104775" y="100012"/>
                </a:cubicBezTo>
                <a:cubicBezTo>
                  <a:pt x="141288" y="107156"/>
                  <a:pt x="180181" y="75009"/>
                  <a:pt x="219075" y="42862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energy: intuition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Internal energy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274763"/>
            <a:ext cx="7704189" cy="811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/>
              <a:t>For a </a:t>
            </a:r>
            <a:r>
              <a:rPr lang="en-US" sz="2400" i="1" dirty="0" smtClean="0"/>
              <a:t>continuous</a:t>
            </a:r>
            <a:r>
              <a:rPr lang="en-US" sz="2400" dirty="0" smtClean="0"/>
              <a:t> curve, a common internal energy term is the “bending energy”.  </a:t>
            </a:r>
          </a:p>
          <a:p>
            <a:pPr marL="0" indent="0" eaLnBrk="1" hangingPunct="1">
              <a:buFontTx/>
              <a:buNone/>
            </a:pPr>
            <a:endParaRPr lang="en-US" sz="12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At some point </a:t>
            </a:r>
            <a:r>
              <a:rPr lang="en-US" sz="2400" i="1" dirty="0" smtClean="0"/>
              <a:t>v(s) </a:t>
            </a:r>
            <a:r>
              <a:rPr lang="en-US" sz="2400" dirty="0" smtClean="0"/>
              <a:t>on the curve, this is: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3935376" y="4762526"/>
            <a:ext cx="963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Tension,</a:t>
            </a:r>
          </a:p>
          <a:p>
            <a:r>
              <a:rPr lang="en-US" sz="1600" dirty="0" smtClean="0">
                <a:solidFill>
                  <a:srgbClr val="CC6600"/>
                </a:solidFill>
                <a:latin typeface="Tahoma" pitchFamily="34" charset="0"/>
              </a:rPr>
              <a:t>Elasticity</a:t>
            </a:r>
          </a:p>
          <a:p>
            <a:endParaRPr lang="en-US" sz="1600" dirty="0">
              <a:solidFill>
                <a:srgbClr val="CC6600"/>
              </a:solidFill>
              <a:latin typeface="Tahoma" pitchFamily="34" charset="0"/>
            </a:endParaRPr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5722901" y="4783164"/>
            <a:ext cx="1064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9933"/>
                </a:solidFill>
                <a:latin typeface="Tahoma" pitchFamily="34" charset="0"/>
              </a:rPr>
              <a:t>Stiffness,</a:t>
            </a:r>
          </a:p>
          <a:p>
            <a:r>
              <a:rPr lang="en-US" sz="1600" dirty="0" smtClean="0">
                <a:solidFill>
                  <a:srgbClr val="339933"/>
                </a:solidFill>
                <a:latin typeface="Tahoma" pitchFamily="34" charset="0"/>
              </a:rPr>
              <a:t>Curvature</a:t>
            </a:r>
            <a:endParaRPr lang="en-US" sz="1600" dirty="0">
              <a:solidFill>
                <a:srgbClr val="339933"/>
              </a:solidFill>
              <a:latin typeface="Tahoma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906551" y="2973414"/>
          <a:ext cx="49403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4" imgW="2222280" imgH="736560" progId="Equation.3">
                  <p:embed/>
                </p:oleObj>
              </mc:Choice>
              <mc:Fallback>
                <p:oleObj name="Equation" r:id="rId4" imgW="2222280" imgH="736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51" y="2973414"/>
                        <a:ext cx="4940300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3935376" y="2992464"/>
            <a:ext cx="1241425" cy="1697037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5395876" y="2992464"/>
            <a:ext cx="1533525" cy="1697037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7" name="Picture 4" descr="http://www.clarewilks.co.uk/images/hand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4825" y="5546754"/>
            <a:ext cx="1570059" cy="105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8253" y="5546754"/>
            <a:ext cx="1416088" cy="106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 animBg="1"/>
      <p:bldP spid="71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26628" name="Group 27"/>
          <p:cNvGrpSpPr>
            <a:grpSpLocks/>
          </p:cNvGrpSpPr>
          <p:nvPr/>
        </p:nvGrpSpPr>
        <p:grpSpPr bwMode="auto">
          <a:xfrm>
            <a:off x="884187" y="2844792"/>
            <a:ext cx="2844800" cy="2495550"/>
            <a:chOff x="1872" y="1947"/>
            <a:chExt cx="1792" cy="1572"/>
          </a:xfrm>
        </p:grpSpPr>
        <p:graphicFrame>
          <p:nvGraphicFramePr>
            <p:cNvPr id="2662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51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3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33375" y="1412875"/>
            <a:ext cx="8810625" cy="97155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For our discrete representation,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Internal energy for the whole curve:</a:t>
            </a:r>
          </a:p>
          <a:p>
            <a:pPr eaLnBrk="1" hangingPunct="1"/>
            <a:endParaRPr lang="en-US" sz="2400" dirty="0" smtClean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833563" y="2106613"/>
          <a:ext cx="46053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" name="Equation" r:id="rId4" imgW="1765080" imgH="228600" progId="Equation.3">
                  <p:embed/>
                </p:oleObj>
              </mc:Choice>
              <mc:Fallback>
                <p:oleObj name="Equation" r:id="rId4" imgW="17650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106613"/>
                        <a:ext cx="46053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74700" y="2982913"/>
          <a:ext cx="19653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" name="Equation" r:id="rId6" imgW="850680" imgH="393480" progId="Equation.3">
                  <p:embed/>
                </p:oleObj>
              </mc:Choice>
              <mc:Fallback>
                <p:oleObj name="Equation" r:id="rId6" imgW="850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2982913"/>
                        <a:ext cx="1965325" cy="84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257550" y="2909888"/>
          <a:ext cx="55070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" name="Equation" r:id="rId8" imgW="2717640" imgH="419040" progId="Equation.3">
                  <p:embed/>
                </p:oleObj>
              </mc:Choice>
              <mc:Fallback>
                <p:oleObj name="Equation" r:id="rId8" imgW="271764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2909888"/>
                        <a:ext cx="55070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066752" y="4633929"/>
          <a:ext cx="7193061" cy="114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" name="Equation" r:id="rId10" imgW="3085920" imgH="431640" progId="Equation.3">
                  <p:embed/>
                </p:oleObj>
              </mc:Choice>
              <mc:Fallback>
                <p:oleObj name="Equation" r:id="rId10" imgW="308592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52" y="4633929"/>
                        <a:ext cx="7193061" cy="1149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5156200" y="2179638"/>
            <a:ext cx="381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…</a:t>
            </a:r>
          </a:p>
        </p:txBody>
      </p:sp>
      <p:pic>
        <p:nvPicPr>
          <p:cNvPr id="34834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8550" y="836613"/>
            <a:ext cx="251618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09575" y="69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Internal energy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622" y="4013208"/>
            <a:ext cx="818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Note these are derivatives relative to </a:t>
            </a:r>
            <a:r>
              <a:rPr lang="en-US" sz="2400" b="1" i="1" dirty="0" smtClean="0"/>
              <a:t>position-</a:t>
            </a:r>
            <a:r>
              <a:rPr lang="en-US" sz="2400" i="1" dirty="0" smtClean="0"/>
              <a:t>--not spatial image gradients.</a:t>
            </a:r>
            <a:endParaRPr lang="en-US" sz="2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1622" y="6021423"/>
            <a:ext cx="803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Why do these reflect </a:t>
            </a:r>
            <a:r>
              <a:rPr lang="en-US" sz="2400" b="1" i="1" dirty="0" smtClean="0"/>
              <a:t>tension</a:t>
            </a:r>
            <a:r>
              <a:rPr lang="en-US" sz="2400" i="1" dirty="0" smtClean="0"/>
              <a:t> and </a:t>
            </a:r>
            <a:r>
              <a:rPr lang="en-US" sz="2400" b="1" i="1" dirty="0" smtClean="0"/>
              <a:t>curvature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1143000"/>
          </a:xfrm>
        </p:spPr>
        <p:txBody>
          <a:bodyPr/>
          <a:lstStyle/>
          <a:p>
            <a:r>
              <a:rPr lang="en-US" dirty="0" smtClean="0"/>
              <a:t>Example: compare curvature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115616" y="44502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79712" y="3046125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15816" y="44862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24128" y="4602681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88224" y="4270261"/>
            <a:ext cx="288032" cy="288032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24328" y="4638685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516" y="470230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473831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(1,1)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372200" y="362218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(2,2)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20372" y="453912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951820" y="471735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(3,1)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75756" y="281093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(2,5)</a:t>
            </a:r>
            <a:endParaRPr lang="en-US" sz="28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853406"/>
              </p:ext>
            </p:extLst>
          </p:nvPr>
        </p:nvGraphicFramePr>
        <p:xfrm>
          <a:off x="1554438" y="1340768"/>
          <a:ext cx="4492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43" name="Equation" r:id="rId4" imgW="1879560" imgH="279360" progId="Equation.3">
                  <p:embed/>
                </p:oleObj>
              </mc:Choice>
              <mc:Fallback>
                <p:oleObj name="Equation" r:id="rId4" imgW="18795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438" y="1340768"/>
                        <a:ext cx="4492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" y="5638413"/>
                <a:ext cx="4248472" cy="3629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768" y="5638413"/>
                <a:ext cx="4248472" cy="3629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=64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76" y="6048000"/>
                <a:ext cx="166507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b="0" i="1" baseline="30000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229" y="6001397"/>
                <a:ext cx="14935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127847"/>
              </p:ext>
            </p:extLst>
          </p:nvPr>
        </p:nvGraphicFramePr>
        <p:xfrm>
          <a:off x="3270133" y="2031266"/>
          <a:ext cx="576738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444" name="Equation" r:id="rId10" imgW="2412720" imgH="457200" progId="Equation.3">
                  <p:embed/>
                </p:oleObj>
              </mc:Choice>
              <mc:Fallback>
                <p:oleObj name="Equation" r:id="rId10" imgW="241272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133" y="2031266"/>
                        <a:ext cx="576738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71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8974" y="4642731"/>
            <a:ext cx="4125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 smtClean="0"/>
              <a:t>What is the possible </a:t>
            </a:r>
            <a:r>
              <a:rPr lang="en-US" sz="2400" i="1" dirty="0"/>
              <a:t>problem with this definition</a:t>
            </a:r>
            <a:r>
              <a:rPr lang="en-US" sz="2400" i="1" dirty="0" smtClean="0"/>
              <a:t>?</a:t>
            </a:r>
            <a:endParaRPr lang="en-US" sz="2400" i="1" dirty="0"/>
          </a:p>
        </p:txBody>
      </p:sp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138" y="4086225"/>
            <a:ext cx="3354387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1541463" y="4816475"/>
            <a:ext cx="328612" cy="109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1797050" y="5108575"/>
            <a:ext cx="365125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1905794" y="4452144"/>
            <a:ext cx="4381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2308225" y="4341813"/>
            <a:ext cx="365125" cy="146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2782888" y="4633913"/>
            <a:ext cx="693737" cy="36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3627487" y="3063870"/>
          <a:ext cx="45958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5" name="Equation" r:id="rId5" imgW="2044440" imgH="431640" progId="Equation.3">
                  <p:embed/>
                </p:oleObj>
              </mc:Choice>
              <mc:Fallback>
                <p:oleObj name="Equation" r:id="rId5" imgW="20444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87" y="3063870"/>
                        <a:ext cx="4595813" cy="969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6" name="Equation" r:id="rId7" imgW="1638000" imgH="431640" progId="Equation.3">
                  <p:embed/>
                </p:oleObj>
              </mc:Choice>
              <mc:Fallback>
                <p:oleObj name="Equation" r:id="rId7" imgW="1638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Penalizing elasticity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59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Current elastic energy definition uses a discrete estimate of the derivative: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636811" y="2004993"/>
          <a:ext cx="3819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29" name="Equation" r:id="rId4" imgW="1638000" imgH="431640" progId="Equation.3">
                  <p:embed/>
                </p:oleObj>
              </mc:Choice>
              <mc:Fallback>
                <p:oleObj name="Equation" r:id="rId4" imgW="1638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11" y="2004993"/>
                        <a:ext cx="3819525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-620721" y="4524390"/>
            <a:ext cx="4279896" cy="1679607"/>
            <a:chOff x="0" y="4086225"/>
            <a:chExt cx="4279896" cy="1679607"/>
          </a:xfrm>
        </p:grpSpPr>
        <p:pic>
          <p:nvPicPr>
            <p:cNvPr id="35848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2138" y="4086225"/>
              <a:ext cx="3354387" cy="159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14"/>
            <p:cNvSpPr/>
            <p:nvPr/>
          </p:nvSpPr>
          <p:spPr bwMode="auto">
            <a:xfrm>
              <a:off x="2965428" y="5254650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0" y="5035572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3927" y="4268799"/>
              <a:ext cx="1314468" cy="51118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86149" y="3173409"/>
          <a:ext cx="5426075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30" name="Equation" r:id="rId7" imgW="2412720" imgH="457200" progId="Equation.3">
                  <p:embed/>
                </p:oleObj>
              </mc:Choice>
              <mc:Fallback>
                <p:oleObj name="Equation" r:id="rId7" imgW="241272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49" y="3173409"/>
                        <a:ext cx="5426075" cy="1027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849615" y="4451364"/>
            <a:ext cx="52943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</a:rPr>
              <a:t>where </a:t>
            </a:r>
            <a:r>
              <a:rPr lang="en-US" sz="2000" i="1" dirty="0" smtClean="0">
                <a:solidFill>
                  <a:srgbClr val="000000"/>
                </a:solidFill>
              </a:rPr>
              <a:t>d </a:t>
            </a:r>
            <a:r>
              <a:rPr lang="en-US" sz="2000" dirty="0" smtClean="0">
                <a:solidFill>
                  <a:srgbClr val="000000"/>
                </a:solidFill>
              </a:rPr>
              <a:t>is the average </a:t>
            </a:r>
            <a:r>
              <a:rPr lang="en-US" sz="2000" dirty="0">
                <a:solidFill>
                  <a:srgbClr val="000000"/>
                </a:solidFill>
              </a:rPr>
              <a:t>distance between pairs of points – updated at each </a:t>
            </a:r>
            <a:r>
              <a:rPr lang="en-US" sz="2000" dirty="0" smtClean="0">
                <a:solidFill>
                  <a:srgbClr val="000000"/>
                </a:solidFill>
              </a:rPr>
              <a:t>iteration.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3813102" y="2552688"/>
            <a:ext cx="327829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38135" y="3173409"/>
            <a:ext cx="251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Instead: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Dealing with missing data</a:t>
            </a:r>
          </a:p>
        </p:txBody>
      </p:sp>
      <p:sp>
        <p:nvSpPr>
          <p:cNvPr id="522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8681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preferences for low-curvature, smoothness help deal with missing data: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5222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272" y="2114532"/>
            <a:ext cx="2162258" cy="136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4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925" y="2116144"/>
            <a:ext cx="2112003" cy="134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5"/>
          <a:srcRect l="38559" t="63812" r="30415" b="10957"/>
          <a:stretch>
            <a:fillRect/>
          </a:stretch>
        </p:blipFill>
        <p:spPr bwMode="auto">
          <a:xfrm>
            <a:off x="1395369" y="4122747"/>
            <a:ext cx="396240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46" name="TextBox 7"/>
          <p:cNvSpPr txBox="1">
            <a:spLocks noChangeArrowheads="1"/>
          </p:cNvSpPr>
          <p:nvPr/>
        </p:nvSpPr>
        <p:spPr bwMode="auto">
          <a:xfrm>
            <a:off x="2362224" y="6256380"/>
            <a:ext cx="3962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</a:rPr>
              <a:t>[Figure from </a:t>
            </a:r>
            <a:r>
              <a:rPr lang="en-US" sz="1200" dirty="0" err="1">
                <a:solidFill>
                  <a:srgbClr val="000000"/>
                </a:solidFill>
              </a:rPr>
              <a:t>Kass</a:t>
            </a:r>
            <a:r>
              <a:rPr lang="en-US" sz="1200" dirty="0">
                <a:solidFill>
                  <a:srgbClr val="000000"/>
                </a:solidFill>
              </a:rPr>
              <a:t> et al. 1987]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7851" y="4779981"/>
            <a:ext cx="335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Illusory contours found!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3173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Extending the internal energy: </a:t>
            </a:r>
            <a:br>
              <a:rPr lang="en-US" sz="4000" dirty="0" smtClean="0"/>
            </a:br>
            <a:r>
              <a:rPr lang="en-US" sz="4000" dirty="0" smtClean="0"/>
              <a:t>capture shape prior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979" y="1892276"/>
            <a:ext cx="6013450" cy="3146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object is some smooth variation on a known shape, we can use a term that will penalize deviation from that shape: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where           are the points of the known shape.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136592" y="3100364"/>
          <a:ext cx="4338637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Equation" r:id="rId4" imgW="1612800" imgH="431640" progId="Equation.3">
                  <p:embed/>
                </p:oleObj>
              </mc:Choice>
              <mc:Fallback>
                <p:oleObj name="Equation" r:id="rId4" imgW="16128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592" y="3100364"/>
                        <a:ext cx="4338637" cy="116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0404" y="1676376"/>
            <a:ext cx="24574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333567" y="4795814"/>
          <a:ext cx="660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1" name="Equation" r:id="rId7" imgW="304560" imgH="228600" progId="Equation.3">
                  <p:embed/>
                </p:oleObj>
              </mc:Choice>
              <mc:Fallback>
                <p:oleObj name="Equation" r:id="rId7" imgW="3045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567" y="4795814"/>
                        <a:ext cx="6604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9"/>
          <a:srcRect l="35001" t="21381" r="50000" b="63628"/>
          <a:stretch>
            <a:fillRect/>
          </a:stretch>
        </p:blipFill>
        <p:spPr bwMode="auto">
          <a:xfrm>
            <a:off x="6349968" y="3940154"/>
            <a:ext cx="2563785" cy="156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005013" y="1736725"/>
          <a:ext cx="475456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8" name="Equation" r:id="rId4" imgW="1498320" imgH="228600" progId="Equation.3">
                  <p:embed/>
                </p:oleObj>
              </mc:Choice>
              <mc:Fallback>
                <p:oleObj name="Equation" r:id="rId4" imgW="14983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736725"/>
                        <a:ext cx="4754562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65109" y="4378338"/>
          <a:ext cx="793273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9" name="Equation" r:id="rId6" imgW="3403440" imgH="431640" progId="Equation.3">
                  <p:embed/>
                </p:oleObj>
              </mc:Choice>
              <mc:Fallback>
                <p:oleObj name="Equation" r:id="rId6" imgW="34034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09" y="4378338"/>
                        <a:ext cx="7932737" cy="114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701622" y="2954331"/>
          <a:ext cx="6535738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0" name="Equation" r:id="rId8" imgW="2654280" imgH="431640" progId="Equation.3">
                  <p:embed/>
                </p:oleObj>
              </mc:Choice>
              <mc:Fallback>
                <p:oleObj name="Equation" r:id="rId8" imgW="26542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22" y="2954331"/>
                        <a:ext cx="6535738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5119694" y="1749402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2863" y="4524390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813442" y="4560903"/>
            <a:ext cx="328617" cy="80328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93825" y="2443149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1425" y="2459024"/>
            <a:ext cx="14382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2495536"/>
            <a:ext cx="1409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650966" y="1698625"/>
          <a:ext cx="4746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" name="Equation" r:id="rId7" imgW="152280" imgH="139680" progId="Equation.3">
                  <p:embed/>
                </p:oleObj>
              </mc:Choice>
              <mc:Fallback>
                <p:oleObj name="Equation" r:id="rId7" imgW="152280" imgH="139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966" y="1698625"/>
                        <a:ext cx="4746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9" name="Group 10"/>
          <p:cNvGrpSpPr>
            <a:grpSpLocks/>
          </p:cNvGrpSpPr>
          <p:nvPr/>
        </p:nvGrpSpPr>
        <p:grpSpPr bwMode="auto">
          <a:xfrm>
            <a:off x="1639888" y="3568686"/>
            <a:ext cx="1111250" cy="404813"/>
            <a:chOff x="1045" y="3654"/>
            <a:chExt cx="700" cy="255"/>
          </a:xfrm>
        </p:grpSpPr>
        <p:sp>
          <p:nvSpPr>
            <p:cNvPr id="39956" name="Text Box 8"/>
            <p:cNvSpPr txBox="1">
              <a:spLocks noChangeArrowheads="1"/>
            </p:cNvSpPr>
            <p:nvPr/>
          </p:nvSpPr>
          <p:spPr bwMode="auto">
            <a:xfrm>
              <a:off x="1045" y="3654"/>
              <a:ext cx="4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large</a:t>
              </a:r>
            </a:p>
          </p:txBody>
        </p:sp>
        <p:graphicFrame>
          <p:nvGraphicFramePr>
            <p:cNvPr id="39941" name="Object 6"/>
            <p:cNvGraphicFramePr>
              <a:graphicFrameLocks noChangeAspect="1"/>
            </p:cNvGraphicFramePr>
            <p:nvPr/>
          </p:nvGraphicFramePr>
          <p:xfrm>
            <a:off x="1523" y="3705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39" name="Equation" r:id="rId9" imgW="152280" imgH="139680" progId="Equation.3">
                    <p:embed/>
                  </p:oleObj>
                </mc:Choice>
                <mc:Fallback>
                  <p:oleObj name="Equation" r:id="rId9" imgW="152280" imgH="13968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705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0" name="Group 11"/>
          <p:cNvGrpSpPr>
            <a:grpSpLocks/>
          </p:cNvGrpSpPr>
          <p:nvPr/>
        </p:nvGrpSpPr>
        <p:grpSpPr bwMode="auto">
          <a:xfrm>
            <a:off x="6400800" y="3576631"/>
            <a:ext cx="1111250" cy="396875"/>
            <a:chOff x="1045" y="3654"/>
            <a:chExt cx="700" cy="250"/>
          </a:xfrm>
        </p:grpSpPr>
        <p:sp>
          <p:nvSpPr>
            <p:cNvPr id="39955" name="Text Box 12"/>
            <p:cNvSpPr txBox="1">
              <a:spLocks noChangeArrowheads="1"/>
            </p:cNvSpPr>
            <p:nvPr/>
          </p:nvSpPr>
          <p:spPr bwMode="auto">
            <a:xfrm>
              <a:off x="1045" y="3654"/>
              <a:ext cx="4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small</a:t>
              </a:r>
            </a:p>
          </p:txBody>
        </p:sp>
        <p:graphicFrame>
          <p:nvGraphicFramePr>
            <p:cNvPr id="39940" name="Object 5"/>
            <p:cNvGraphicFramePr>
              <a:graphicFrameLocks noChangeAspect="1"/>
            </p:cNvGraphicFramePr>
            <p:nvPr/>
          </p:nvGraphicFramePr>
          <p:xfrm>
            <a:off x="1523" y="3676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0" name="Equation" r:id="rId10" imgW="152280" imgH="139680" progId="Equation.3">
                    <p:embed/>
                  </p:oleObj>
                </mc:Choice>
                <mc:Fallback>
                  <p:oleObj name="Equation" r:id="rId10" imgW="152280" imgH="1396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3676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51" name="Group 17"/>
          <p:cNvGrpSpPr>
            <a:grpSpLocks/>
          </p:cNvGrpSpPr>
          <p:nvPr/>
        </p:nvGrpSpPr>
        <p:grpSpPr bwMode="auto">
          <a:xfrm>
            <a:off x="3805238" y="3571861"/>
            <a:ext cx="1422400" cy="396875"/>
            <a:chOff x="2066" y="3698"/>
            <a:chExt cx="896" cy="250"/>
          </a:xfrm>
        </p:grpSpPr>
        <p:sp>
          <p:nvSpPr>
            <p:cNvPr id="39954" name="Text Box 15"/>
            <p:cNvSpPr txBox="1">
              <a:spLocks noChangeArrowheads="1"/>
            </p:cNvSpPr>
            <p:nvPr/>
          </p:nvSpPr>
          <p:spPr bwMode="auto">
            <a:xfrm>
              <a:off x="2066" y="3698"/>
              <a:ext cx="6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ahoma" pitchFamily="34" charset="0"/>
                </a:rPr>
                <a:t>medium</a:t>
              </a:r>
            </a:p>
          </p:txBody>
        </p:sp>
        <p:graphicFrame>
          <p:nvGraphicFramePr>
            <p:cNvPr id="39939" name="Object 4"/>
            <p:cNvGraphicFramePr>
              <a:graphicFrameLocks noChangeAspect="1"/>
            </p:cNvGraphicFramePr>
            <p:nvPr/>
          </p:nvGraphicFramePr>
          <p:xfrm>
            <a:off x="2740" y="3742"/>
            <a:ext cx="222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1" name="Equation" r:id="rId11" imgW="152280" imgH="139680" progId="Equation.3">
                    <p:embed/>
                  </p:oleObj>
                </mc:Choice>
                <mc:Fallback>
                  <p:oleObj name="Equation" r:id="rId11" imgW="152280" imgH="1396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0" y="3742"/>
                          <a:ext cx="222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52" name="Content Placeholder 18"/>
          <p:cNvSpPr>
            <a:spLocks noGrp="1"/>
          </p:cNvSpPr>
          <p:nvPr>
            <p:ph idx="1"/>
          </p:nvPr>
        </p:nvSpPr>
        <p:spPr>
          <a:xfrm>
            <a:off x="482544" y="1557330"/>
            <a:ext cx="8229600" cy="1360488"/>
          </a:xfrm>
        </p:spPr>
        <p:txBody>
          <a:bodyPr/>
          <a:lstStyle/>
          <a:p>
            <a:r>
              <a:rPr lang="en-US" dirty="0" smtClean="0"/>
              <a:t>e.g.,    </a:t>
            </a:r>
            <a:r>
              <a:rPr lang="en-US" sz="2400" dirty="0" smtClean="0"/>
              <a:t>weight controls the penalty for internal elasticity</a:t>
            </a: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15113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2159000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0" name="Oval 24"/>
          <p:cNvSpPr>
            <a:spLocks noChangeArrowheads="1"/>
          </p:cNvSpPr>
          <p:nvPr/>
        </p:nvSpPr>
        <p:spPr bwMode="auto">
          <a:xfrm>
            <a:off x="38528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1" name="Oval 25"/>
          <p:cNvSpPr>
            <a:spLocks noChangeArrowheads="1"/>
          </p:cNvSpPr>
          <p:nvPr/>
        </p:nvSpPr>
        <p:spPr bwMode="auto">
          <a:xfrm>
            <a:off x="4500563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63007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6948488" y="2530461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6" name="TextBox 9"/>
          <p:cNvSpPr txBox="1">
            <a:spLocks noChangeArrowheads="1"/>
          </p:cNvSpPr>
          <p:nvPr/>
        </p:nvSpPr>
        <p:spPr bwMode="auto">
          <a:xfrm>
            <a:off x="7200900" y="6496050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2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Total energy: function of the weights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952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Recap: deformable contour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1246"/>
            <a:ext cx="6524658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simple elastic snake is defined by:</a:t>
            </a:r>
          </a:p>
          <a:p>
            <a:pPr lvl="1" eaLnBrk="1" hangingPunct="1"/>
            <a:r>
              <a:rPr lang="en-US" sz="2400" dirty="0" smtClean="0"/>
              <a:t>A set of </a:t>
            </a:r>
            <a:r>
              <a:rPr lang="en-US" sz="2400" i="1" dirty="0" smtClean="0"/>
              <a:t>n </a:t>
            </a:r>
            <a:r>
              <a:rPr lang="en-US" sz="2400" dirty="0" smtClean="0"/>
              <a:t>points,</a:t>
            </a:r>
          </a:p>
          <a:p>
            <a:pPr lvl="1" eaLnBrk="1" hangingPunct="1"/>
            <a:r>
              <a:rPr lang="en-US" sz="2400" dirty="0" smtClean="0"/>
              <a:t>An internal energy term (tension, bending, plus optional shape prior)</a:t>
            </a:r>
          </a:p>
          <a:p>
            <a:pPr lvl="1" eaLnBrk="1" hangingPunct="1"/>
            <a:r>
              <a:rPr lang="en-US" sz="2400" dirty="0" smtClean="0"/>
              <a:t>An external energy term (gradient-based) 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To use to segment an object:</a:t>
            </a:r>
          </a:p>
          <a:p>
            <a:pPr lvl="1" eaLnBrk="1" hangingPunct="1"/>
            <a:r>
              <a:rPr lang="en-US" sz="2400" dirty="0" smtClean="0"/>
              <a:t>Initialize in the vicinity of the object</a:t>
            </a:r>
          </a:p>
          <a:p>
            <a:pPr lvl="1" eaLnBrk="1" hangingPunct="1"/>
            <a:r>
              <a:rPr lang="en-US" sz="2400" dirty="0" smtClean="0"/>
              <a:t>Modify the points to minimize the total energy</a:t>
            </a:r>
          </a:p>
        </p:txBody>
      </p:sp>
      <p:graphicFrame>
        <p:nvGraphicFramePr>
          <p:cNvPr id="550917" name="Object 3"/>
          <p:cNvGraphicFramePr>
            <a:graphicFrameLocks noChangeAspect="1"/>
          </p:cNvGraphicFramePr>
          <p:nvPr/>
        </p:nvGraphicFramePr>
        <p:xfrm>
          <a:off x="6653241" y="4059272"/>
          <a:ext cx="2195512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42" name="Image" r:id="rId4" imgW="1143260" imgH="1003529" progId="">
                  <p:embed/>
                </p:oleObj>
              </mc:Choice>
              <mc:Fallback>
                <p:oleObj name="Image" r:id="rId4" imgW="1143260" imgH="100352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241" y="4059272"/>
                        <a:ext cx="2195512" cy="192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0918" name="Group 100"/>
          <p:cNvGrpSpPr>
            <a:grpSpLocks noChangeAspect="1"/>
          </p:cNvGrpSpPr>
          <p:nvPr/>
        </p:nvGrpSpPr>
        <p:grpSpPr bwMode="auto">
          <a:xfrm>
            <a:off x="7496203" y="4427572"/>
            <a:ext cx="1244600" cy="1265238"/>
            <a:chOff x="3928" y="1872"/>
            <a:chExt cx="1016" cy="1032"/>
          </a:xfrm>
        </p:grpSpPr>
        <p:sp>
          <p:nvSpPr>
            <p:cNvPr id="550919" name="Freeform 101"/>
            <p:cNvSpPr>
              <a:spLocks noChangeAspect="1"/>
            </p:cNvSpPr>
            <p:nvPr/>
          </p:nvSpPr>
          <p:spPr bwMode="auto">
            <a:xfrm>
              <a:off x="3960" y="1888"/>
              <a:ext cx="920" cy="976"/>
            </a:xfrm>
            <a:custGeom>
              <a:avLst/>
              <a:gdLst>
                <a:gd name="T0" fmla="*/ 104 w 920"/>
                <a:gd name="T1" fmla="*/ 208 h 976"/>
                <a:gd name="T2" fmla="*/ 0 w 920"/>
                <a:gd name="T3" fmla="*/ 632 h 976"/>
                <a:gd name="T4" fmla="*/ 288 w 920"/>
                <a:gd name="T5" fmla="*/ 976 h 976"/>
                <a:gd name="T6" fmla="*/ 768 w 920"/>
                <a:gd name="T7" fmla="*/ 784 h 976"/>
                <a:gd name="T8" fmla="*/ 920 w 920"/>
                <a:gd name="T9" fmla="*/ 248 h 976"/>
                <a:gd name="T10" fmla="*/ 544 w 920"/>
                <a:gd name="T11" fmla="*/ 0 h 976"/>
                <a:gd name="T12" fmla="*/ 104 w 920"/>
                <a:gd name="T13" fmla="*/ 208 h 9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0"/>
                <a:gd name="T22" fmla="*/ 0 h 976"/>
                <a:gd name="T23" fmla="*/ 920 w 920"/>
                <a:gd name="T24" fmla="*/ 976 h 9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0" h="976">
                  <a:moveTo>
                    <a:pt x="104" y="208"/>
                  </a:moveTo>
                  <a:lnTo>
                    <a:pt x="0" y="632"/>
                  </a:lnTo>
                  <a:lnTo>
                    <a:pt x="288" y="976"/>
                  </a:lnTo>
                  <a:lnTo>
                    <a:pt x="768" y="784"/>
                  </a:lnTo>
                  <a:lnTo>
                    <a:pt x="920" y="248"/>
                  </a:lnTo>
                  <a:lnTo>
                    <a:pt x="544" y="0"/>
                  </a:lnTo>
                  <a:lnTo>
                    <a:pt x="104" y="208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50920" name="Group 102"/>
            <p:cNvGrpSpPr>
              <a:grpSpLocks noChangeAspect="1"/>
            </p:cNvGrpSpPr>
            <p:nvPr/>
          </p:nvGrpSpPr>
          <p:grpSpPr bwMode="auto">
            <a:xfrm>
              <a:off x="3928" y="1872"/>
              <a:ext cx="1016" cy="1032"/>
              <a:chOff x="3928" y="1872"/>
              <a:chExt cx="1016" cy="1032"/>
            </a:xfrm>
          </p:grpSpPr>
          <p:sp>
            <p:nvSpPr>
              <p:cNvPr id="550921" name="Oval 103"/>
              <p:cNvSpPr>
                <a:spLocks noChangeAspect="1" noChangeArrowheads="1"/>
              </p:cNvSpPr>
              <p:nvPr/>
            </p:nvSpPr>
            <p:spPr bwMode="auto">
              <a:xfrm>
                <a:off x="3928" y="24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2" name="Oval 104"/>
              <p:cNvSpPr>
                <a:spLocks noChangeAspect="1" noChangeArrowheads="1"/>
              </p:cNvSpPr>
              <p:nvPr/>
            </p:nvSpPr>
            <p:spPr bwMode="auto">
              <a:xfrm>
                <a:off x="4216" y="2808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3" name="Oval 105"/>
              <p:cNvSpPr>
                <a:spLocks noChangeAspect="1" noChangeArrowheads="1"/>
              </p:cNvSpPr>
              <p:nvPr/>
            </p:nvSpPr>
            <p:spPr bwMode="auto">
              <a:xfrm>
                <a:off x="4840" y="211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4" name="Oval 106"/>
              <p:cNvSpPr>
                <a:spLocks noChangeAspect="1" noChangeArrowheads="1"/>
              </p:cNvSpPr>
              <p:nvPr/>
            </p:nvSpPr>
            <p:spPr bwMode="auto">
              <a:xfrm>
                <a:off x="4648" y="2624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5" name="Oval 107"/>
              <p:cNvSpPr>
                <a:spLocks noChangeAspect="1" noChangeArrowheads="1"/>
              </p:cNvSpPr>
              <p:nvPr/>
            </p:nvSpPr>
            <p:spPr bwMode="auto">
              <a:xfrm>
                <a:off x="4504" y="1872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0926" name="Oval 108"/>
              <p:cNvSpPr>
                <a:spLocks noChangeAspect="1" noChangeArrowheads="1"/>
              </p:cNvSpPr>
              <p:nvPr/>
            </p:nvSpPr>
            <p:spPr bwMode="auto">
              <a:xfrm>
                <a:off x="4024" y="2056"/>
                <a:ext cx="104" cy="9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50942" name="Group 30"/>
          <p:cNvGrpSpPr>
            <a:grpSpLocks/>
          </p:cNvGrpSpPr>
          <p:nvPr/>
        </p:nvGrpSpPr>
        <p:grpSpPr bwMode="auto">
          <a:xfrm>
            <a:off x="7273962" y="1785915"/>
            <a:ext cx="1295400" cy="990600"/>
            <a:chOff x="4468" y="1082"/>
            <a:chExt cx="816" cy="624"/>
          </a:xfrm>
        </p:grpSpPr>
        <p:sp>
          <p:nvSpPr>
            <p:cNvPr id="550936" name="Line 24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1" name="Line 29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0" name="Line 28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9" name="Line 27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7" name="Line 25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30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1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2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3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4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5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38" name="Line 26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0943" name="Group 31"/>
          <p:cNvGrpSpPr>
            <a:grpSpLocks/>
          </p:cNvGrpSpPr>
          <p:nvPr/>
        </p:nvGrpSpPr>
        <p:grpSpPr bwMode="auto">
          <a:xfrm>
            <a:off x="7192991" y="4238660"/>
            <a:ext cx="1655762" cy="1476375"/>
            <a:chOff x="4468" y="1082"/>
            <a:chExt cx="816" cy="624"/>
          </a:xfrm>
        </p:grpSpPr>
        <p:sp>
          <p:nvSpPr>
            <p:cNvPr id="550944" name="Line 32"/>
            <p:cNvSpPr>
              <a:spLocks noChangeShapeType="1"/>
            </p:cNvSpPr>
            <p:nvPr/>
          </p:nvSpPr>
          <p:spPr bwMode="auto">
            <a:xfrm flipV="1">
              <a:off x="4626" y="1117"/>
              <a:ext cx="341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5" name="Line 33"/>
            <p:cNvSpPr>
              <a:spLocks noChangeShapeType="1"/>
            </p:cNvSpPr>
            <p:nvPr/>
          </p:nvSpPr>
          <p:spPr bwMode="auto">
            <a:xfrm flipH="1">
              <a:off x="5080" y="1366"/>
              <a:ext cx="159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6" name="Line 34"/>
            <p:cNvSpPr>
              <a:spLocks noChangeShapeType="1"/>
            </p:cNvSpPr>
            <p:nvPr/>
          </p:nvSpPr>
          <p:spPr bwMode="auto">
            <a:xfrm>
              <a:off x="4989" y="1117"/>
              <a:ext cx="25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7" name="Line 35"/>
            <p:cNvSpPr>
              <a:spLocks noChangeShapeType="1"/>
            </p:cNvSpPr>
            <p:nvPr/>
          </p:nvSpPr>
          <p:spPr bwMode="auto">
            <a:xfrm flipH="1" flipV="1">
              <a:off x="4740" y="1684"/>
              <a:ext cx="3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8" name="Line 36"/>
            <p:cNvSpPr>
              <a:spLocks noChangeShapeType="1"/>
            </p:cNvSpPr>
            <p:nvPr/>
          </p:nvSpPr>
          <p:spPr bwMode="auto">
            <a:xfrm flipV="1">
              <a:off x="4513" y="1185"/>
              <a:ext cx="90" cy="2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949" name="Oval 103"/>
            <p:cNvSpPr>
              <a:spLocks noChangeAspect="1" noChangeArrowheads="1"/>
            </p:cNvSpPr>
            <p:nvPr/>
          </p:nvSpPr>
          <p:spPr bwMode="auto">
            <a:xfrm>
              <a:off x="4468" y="1428"/>
              <a:ext cx="80" cy="75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0" name="Oval 104"/>
            <p:cNvSpPr>
              <a:spLocks noChangeAspect="1" noChangeArrowheads="1"/>
            </p:cNvSpPr>
            <p:nvPr/>
          </p:nvSpPr>
          <p:spPr bwMode="auto">
            <a:xfrm>
              <a:off x="4672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1" name="Oval 105"/>
            <p:cNvSpPr>
              <a:spLocks noChangeAspect="1" noChangeArrowheads="1"/>
            </p:cNvSpPr>
            <p:nvPr/>
          </p:nvSpPr>
          <p:spPr bwMode="auto">
            <a:xfrm>
              <a:off x="5204" y="1331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2" name="Oval 106"/>
            <p:cNvSpPr>
              <a:spLocks noChangeAspect="1" noChangeArrowheads="1"/>
            </p:cNvSpPr>
            <p:nvPr/>
          </p:nvSpPr>
          <p:spPr bwMode="auto">
            <a:xfrm>
              <a:off x="5035" y="1632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3" name="Oval 107"/>
            <p:cNvSpPr>
              <a:spLocks noChangeAspect="1" noChangeArrowheads="1"/>
            </p:cNvSpPr>
            <p:nvPr/>
          </p:nvSpPr>
          <p:spPr bwMode="auto">
            <a:xfrm>
              <a:off x="4954" y="1082"/>
              <a:ext cx="81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4" name="Oval 108"/>
            <p:cNvSpPr>
              <a:spLocks noChangeAspect="1" noChangeArrowheads="1"/>
            </p:cNvSpPr>
            <p:nvPr/>
          </p:nvSpPr>
          <p:spPr bwMode="auto">
            <a:xfrm>
              <a:off x="4592" y="1127"/>
              <a:ext cx="80" cy="7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0955" name="Line 43"/>
            <p:cNvSpPr>
              <a:spLocks noChangeShapeType="1"/>
            </p:cNvSpPr>
            <p:nvPr/>
          </p:nvSpPr>
          <p:spPr bwMode="auto">
            <a:xfrm flipH="1" flipV="1">
              <a:off x="4513" y="1480"/>
              <a:ext cx="181" cy="20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500"/>
                                        <p:tgtEl>
                                          <p:spTgt spid="550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5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Deformable contours</a:t>
            </a:r>
          </a:p>
        </p:txBody>
      </p:sp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2844792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71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Given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initial contour (model) near desired object </a:t>
            </a:r>
          </a:p>
        </p:txBody>
      </p:sp>
      <p:sp>
        <p:nvSpPr>
          <p:cNvPr id="492554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492556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Figure credit: Yuri </a:t>
            </a:r>
            <a:r>
              <a:rPr lang="en-US" sz="1200" dirty="0" err="1"/>
              <a:t>Boykov</a:t>
            </a:r>
            <a:endParaRPr lang="en-US" sz="1200" dirty="0"/>
          </a:p>
        </p:txBody>
      </p: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72" name="Image" r:id="rId6" imgW="1143260" imgH="1003529" progId="">
                    <p:embed/>
                  </p:oleObj>
                </mc:Choice>
                <mc:Fallback>
                  <p:oleObj name="Image" r:id="rId6" imgW="1143260" imgH="1003529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1947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73" name="Image" r:id="rId7" imgW="1143260" imgH="1003529" progId="">
                    <p:embed/>
                  </p:oleObj>
                </mc:Choice>
                <mc:Fallback>
                  <p:oleObj name="Image" r:id="rId7" imgW="1143260" imgH="1003529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" y="1924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74" name="Image" r:id="rId8" imgW="1143260" imgH="1003529" progId="">
                    <p:embed/>
                  </p:oleObj>
                </mc:Choice>
                <mc:Fallback>
                  <p:oleObj name="Image" r:id="rId8" imgW="1143260" imgH="1003529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87" y="1886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75" name="Image" r:id="rId9" imgW="1143260" imgH="1003529" progId="">
                    <p:embed/>
                  </p:oleObj>
                </mc:Choice>
                <mc:Fallback>
                  <p:oleObj name="Image" r:id="rId9" imgW="1143260" imgH="1003529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3" y="1893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4187" y="2090726"/>
            <a:ext cx="729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</a:rPr>
              <a:t>Goal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: evolve the contour to fit exact object boundary   </a:t>
            </a:r>
          </a:p>
        </p:txBody>
      </p:sp>
      <p:sp>
        <p:nvSpPr>
          <p:cNvPr id="492562" name="Rectangle 22"/>
          <p:cNvSpPr>
            <a:spLocks noChangeArrowheads="1"/>
          </p:cNvSpPr>
          <p:nvPr/>
        </p:nvSpPr>
        <p:spPr bwMode="auto">
          <a:xfrm>
            <a:off x="-28638" y="6553445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0798" y="2808279"/>
            <a:ext cx="478320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Main idea</a:t>
            </a:r>
            <a:r>
              <a:rPr lang="en-US" sz="2400" dirty="0" smtClean="0"/>
              <a:t>: elastic band </a:t>
            </a:r>
            <a:r>
              <a:rPr lang="en-US" sz="2400" dirty="0"/>
              <a:t>is </a:t>
            </a:r>
            <a:r>
              <a:rPr lang="en-US" sz="2400" dirty="0" smtClean="0"/>
              <a:t>iteratively adjusted </a:t>
            </a:r>
            <a:r>
              <a:rPr lang="en-US" sz="2400" dirty="0"/>
              <a:t>so as to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be </a:t>
            </a:r>
            <a:r>
              <a:rPr lang="en-US" sz="2400" dirty="0"/>
              <a:t>near image positions with high gradients, </a:t>
            </a:r>
            <a:r>
              <a:rPr lang="en-US" sz="2400" b="1" dirty="0"/>
              <a:t>and</a:t>
            </a:r>
          </a:p>
          <a:p>
            <a:pPr marL="287338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/>
              <a:t>satisfy </a:t>
            </a:r>
            <a:r>
              <a:rPr lang="en-US" sz="2400" dirty="0"/>
              <a:t>shape “preferences” or contour priors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sz="4000" smtClean="0"/>
              <a:t>Energy minimization: greedy</a:t>
            </a:r>
          </a:p>
        </p:txBody>
      </p:sp>
      <p:sp>
        <p:nvSpPr>
          <p:cNvPr id="555010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5830911" cy="4525962"/>
          </a:xfrm>
        </p:spPr>
        <p:txBody>
          <a:bodyPr/>
          <a:lstStyle/>
          <a:p>
            <a:r>
              <a:rPr lang="en-US" sz="2400" dirty="0" smtClean="0"/>
              <a:t>For each point, search window around it and move to where energy function is minimal</a:t>
            </a:r>
          </a:p>
          <a:p>
            <a:pPr lvl="1"/>
            <a:r>
              <a:rPr lang="en-US" sz="2000" dirty="0" smtClean="0"/>
              <a:t>Typical window size, e.g., 5 x 5 pixels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Stop when predefined number of points have not changed in last iteration, or after max number of iterations</a:t>
            </a:r>
          </a:p>
          <a:p>
            <a:endParaRPr lang="en-US" sz="2400" dirty="0" smtClean="0"/>
          </a:p>
          <a:p>
            <a:r>
              <a:rPr lang="en-US" sz="2400" dirty="0" smtClean="0"/>
              <a:t>Note:</a:t>
            </a:r>
          </a:p>
          <a:p>
            <a:pPr lvl="1"/>
            <a:r>
              <a:rPr lang="en-US" sz="2400" dirty="0" smtClean="0"/>
              <a:t>Convergence not guaranteed</a:t>
            </a:r>
          </a:p>
          <a:p>
            <a:pPr lvl="1"/>
            <a:r>
              <a:rPr lang="en-US" sz="2400" dirty="0" smtClean="0"/>
              <a:t>Need decent initialization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  <p:grpSp>
        <p:nvGrpSpPr>
          <p:cNvPr id="555068" name="Group 60"/>
          <p:cNvGrpSpPr>
            <a:grpSpLocks noChangeAspect="1"/>
          </p:cNvGrpSpPr>
          <p:nvPr/>
        </p:nvGrpSpPr>
        <p:grpSpPr bwMode="auto">
          <a:xfrm>
            <a:off x="6372225" y="1412875"/>
            <a:ext cx="2266950" cy="1989138"/>
            <a:chOff x="3968" y="1457"/>
            <a:chExt cx="1792" cy="1572"/>
          </a:xfrm>
        </p:grpSpPr>
        <p:grpSp>
          <p:nvGrpSpPr>
            <p:cNvPr id="555013" name="Group 2"/>
            <p:cNvGrpSpPr>
              <a:grpSpLocks noChangeAspect="1"/>
            </p:cNvGrpSpPr>
            <p:nvPr/>
          </p:nvGrpSpPr>
          <p:grpSpPr bwMode="auto">
            <a:xfrm>
              <a:off x="3968" y="1457"/>
              <a:ext cx="1792" cy="1572"/>
              <a:chOff x="3240" y="1571"/>
              <a:chExt cx="1792" cy="1572"/>
            </a:xfrm>
          </p:grpSpPr>
          <p:graphicFrame>
            <p:nvGraphicFramePr>
              <p:cNvPr id="555014" name="Object 9"/>
              <p:cNvGraphicFramePr>
                <a:graphicFrameLocks noChangeAspect="1"/>
              </p:cNvGraphicFramePr>
              <p:nvPr/>
            </p:nvGraphicFramePr>
            <p:xfrm>
              <a:off x="3240" y="1571"/>
              <a:ext cx="1792" cy="15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55039" name="Image" r:id="rId4" imgW="1143260" imgH="1003529" progId="">
                      <p:embed/>
                    </p:oleObj>
                  </mc:Choice>
                  <mc:Fallback>
                    <p:oleObj name="Image" r:id="rId4" imgW="1143260" imgH="1003529" progId="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40" y="1571"/>
                            <a:ext cx="1792" cy="15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folHlink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55015" name="Group 4"/>
              <p:cNvGrpSpPr>
                <a:grpSpLocks noChangeAspect="1"/>
              </p:cNvGrpSpPr>
              <p:nvPr/>
            </p:nvGrpSpPr>
            <p:grpSpPr bwMode="auto">
              <a:xfrm>
                <a:off x="3824" y="1880"/>
                <a:ext cx="1016" cy="1120"/>
                <a:chOff x="3824" y="1784"/>
                <a:chExt cx="1112" cy="1216"/>
              </a:xfrm>
            </p:grpSpPr>
            <p:sp>
              <p:nvSpPr>
                <p:cNvPr id="555016" name="Freeform 5"/>
                <p:cNvSpPr>
                  <a:spLocks noChangeAspect="1"/>
                </p:cNvSpPr>
                <p:nvPr/>
              </p:nvSpPr>
              <p:spPr bwMode="auto">
                <a:xfrm>
                  <a:off x="3880" y="1816"/>
                  <a:ext cx="1025" cy="1145"/>
                </a:xfrm>
                <a:custGeom>
                  <a:avLst/>
                  <a:gdLst>
                    <a:gd name="T0" fmla="*/ 0 w 1232"/>
                    <a:gd name="T1" fmla="*/ 961 h 1040"/>
                    <a:gd name="T2" fmla="*/ 138 w 1232"/>
                    <a:gd name="T3" fmla="*/ 129 h 1040"/>
                    <a:gd name="T4" fmla="*/ 443 w 1232"/>
                    <a:gd name="T5" fmla="*/ 0 h 1040"/>
                    <a:gd name="T6" fmla="*/ 710 w 1232"/>
                    <a:gd name="T7" fmla="*/ 448 h 1040"/>
                    <a:gd name="T8" fmla="*/ 641 w 1232"/>
                    <a:gd name="T9" fmla="*/ 1142 h 1040"/>
                    <a:gd name="T10" fmla="*/ 276 w 1232"/>
                    <a:gd name="T11" fmla="*/ 1388 h 1040"/>
                    <a:gd name="T12" fmla="*/ 0 w 1232"/>
                    <a:gd name="T13" fmla="*/ 961 h 10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32"/>
                    <a:gd name="T22" fmla="*/ 0 h 1040"/>
                    <a:gd name="T23" fmla="*/ 1232 w 1232"/>
                    <a:gd name="T24" fmla="*/ 1040 h 10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32" h="1040">
                      <a:moveTo>
                        <a:pt x="0" y="720"/>
                      </a:moveTo>
                      <a:lnTo>
                        <a:pt x="240" y="96"/>
                      </a:lnTo>
                      <a:lnTo>
                        <a:pt x="768" y="0"/>
                      </a:lnTo>
                      <a:lnTo>
                        <a:pt x="1232" y="336"/>
                      </a:lnTo>
                      <a:lnTo>
                        <a:pt x="1112" y="856"/>
                      </a:lnTo>
                      <a:lnTo>
                        <a:pt x="480" y="104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noFill/>
                <a:ln w="38100" cap="rnd">
                  <a:solidFill>
                    <a:schemeClr val="accent2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55017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3824" y="1784"/>
                  <a:ext cx="1112" cy="1216"/>
                  <a:chOff x="3824" y="1784"/>
                  <a:chExt cx="1112" cy="1216"/>
                </a:xfrm>
              </p:grpSpPr>
              <p:sp>
                <p:nvSpPr>
                  <p:cNvPr id="555018" name="Oval 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4" y="2536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19" name="Oval 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9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0" name="Oval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28" y="270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1" name="Oval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2" y="214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2" name="Oval 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6" y="1784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5023" name="Oval 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0" y="1872"/>
                    <a:ext cx="104" cy="9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" name="Group 13"/>
            <p:cNvGrpSpPr>
              <a:grpSpLocks noChangeAspect="1"/>
            </p:cNvGrpSpPr>
            <p:nvPr/>
          </p:nvGrpSpPr>
          <p:grpSpPr bwMode="auto">
            <a:xfrm>
              <a:off x="4448" y="1662"/>
              <a:ext cx="1232" cy="1328"/>
              <a:chOff x="3720" y="1776"/>
              <a:chExt cx="1232" cy="1328"/>
            </a:xfrm>
          </p:grpSpPr>
          <p:grpSp>
            <p:nvGrpSpPr>
              <p:cNvPr id="555025" name="Group 14"/>
              <p:cNvGrpSpPr>
                <a:grpSpLocks noChangeAspect="1"/>
              </p:cNvGrpSpPr>
              <p:nvPr/>
            </p:nvGrpSpPr>
            <p:grpSpPr bwMode="auto">
              <a:xfrm>
                <a:off x="3920" y="1856"/>
                <a:ext cx="312" cy="296"/>
                <a:chOff x="2560" y="1616"/>
                <a:chExt cx="312" cy="296"/>
              </a:xfrm>
            </p:grpSpPr>
            <p:sp>
              <p:nvSpPr>
                <p:cNvPr id="555026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27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29" name="Line 1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0" name="Line 1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1" name="Group 20"/>
              <p:cNvGrpSpPr>
                <a:grpSpLocks noChangeAspect="1"/>
              </p:cNvGrpSpPr>
              <p:nvPr/>
            </p:nvGrpSpPr>
            <p:grpSpPr bwMode="auto">
              <a:xfrm>
                <a:off x="4296" y="1776"/>
                <a:ext cx="312" cy="296"/>
                <a:chOff x="2560" y="1616"/>
                <a:chExt cx="312" cy="296"/>
              </a:xfrm>
            </p:grpSpPr>
            <p:sp>
              <p:nvSpPr>
                <p:cNvPr id="555032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3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4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5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36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37" name="Group 26"/>
              <p:cNvGrpSpPr>
                <a:grpSpLocks noChangeAspect="1"/>
              </p:cNvGrpSpPr>
              <p:nvPr/>
            </p:nvGrpSpPr>
            <p:grpSpPr bwMode="auto">
              <a:xfrm>
                <a:off x="4112" y="2808"/>
                <a:ext cx="312" cy="296"/>
                <a:chOff x="2560" y="1616"/>
                <a:chExt cx="312" cy="296"/>
              </a:xfrm>
            </p:grpSpPr>
            <p:sp>
              <p:nvSpPr>
                <p:cNvPr id="555038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39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0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1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2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3" name="Group 32"/>
              <p:cNvGrpSpPr>
                <a:grpSpLocks noChangeAspect="1"/>
              </p:cNvGrpSpPr>
              <p:nvPr/>
            </p:nvGrpSpPr>
            <p:grpSpPr bwMode="auto">
              <a:xfrm>
                <a:off x="4544" y="2624"/>
                <a:ext cx="312" cy="296"/>
                <a:chOff x="2560" y="1616"/>
                <a:chExt cx="312" cy="296"/>
              </a:xfrm>
            </p:grpSpPr>
            <p:sp>
              <p:nvSpPr>
                <p:cNvPr id="555044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45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6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7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48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49" name="Group 38"/>
              <p:cNvGrpSpPr>
                <a:grpSpLocks noChangeAspect="1"/>
              </p:cNvGrpSpPr>
              <p:nvPr/>
            </p:nvGrpSpPr>
            <p:grpSpPr bwMode="auto">
              <a:xfrm>
                <a:off x="4640" y="2112"/>
                <a:ext cx="312" cy="296"/>
                <a:chOff x="2560" y="1616"/>
                <a:chExt cx="312" cy="296"/>
              </a:xfrm>
            </p:grpSpPr>
            <p:sp>
              <p:nvSpPr>
                <p:cNvPr id="555050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1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2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3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4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5055" name="Group 44"/>
              <p:cNvGrpSpPr>
                <a:grpSpLocks noChangeAspect="1"/>
              </p:cNvGrpSpPr>
              <p:nvPr/>
            </p:nvGrpSpPr>
            <p:grpSpPr bwMode="auto">
              <a:xfrm>
                <a:off x="3720" y="2472"/>
                <a:ext cx="312" cy="296"/>
                <a:chOff x="2560" y="1616"/>
                <a:chExt cx="312" cy="296"/>
              </a:xfrm>
            </p:grpSpPr>
            <p:sp>
              <p:nvSpPr>
                <p:cNvPr id="55505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2560" y="1616"/>
                  <a:ext cx="312" cy="296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5057" name="Line 46"/>
                <p:cNvSpPr>
                  <a:spLocks noChangeAspect="1" noChangeShapeType="1"/>
                </p:cNvSpPr>
                <p:nvPr/>
              </p:nvSpPr>
              <p:spPr bwMode="auto">
                <a:xfrm>
                  <a:off x="2664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8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768" y="1616"/>
                  <a:ext cx="0" cy="29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5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68" y="1712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5060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560" y="1808"/>
                  <a:ext cx="304" cy="0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Title 1"/>
          <p:cNvSpPr>
            <a:spLocks noGrp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r>
              <a:rPr lang="en-US" sz="4000" dirty="0" smtClean="0"/>
              <a:t>Energy minimization</a:t>
            </a:r>
          </a:p>
        </p:txBody>
      </p:sp>
      <p:sp>
        <p:nvSpPr>
          <p:cNvPr id="552962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r>
              <a:rPr lang="en-US" sz="2800" dirty="0" smtClean="0"/>
              <a:t>Several algorithms have been proposed to fit deformable contours.  </a:t>
            </a:r>
          </a:p>
          <a:p>
            <a:r>
              <a:rPr lang="en-US" sz="2800" dirty="0" smtClean="0"/>
              <a:t>We’ll look at two:</a:t>
            </a:r>
            <a:endParaRPr lang="en-US" dirty="0" smtClean="0"/>
          </a:p>
          <a:p>
            <a:pPr lvl="1"/>
            <a:r>
              <a:rPr lang="en-US" sz="2400" dirty="0" smtClean="0"/>
              <a:t>Greedy search</a:t>
            </a:r>
          </a:p>
          <a:p>
            <a:pPr lvl="1"/>
            <a:r>
              <a:rPr lang="en-US" sz="2400" dirty="0" smtClean="0"/>
              <a:t>Dynamic programming (for 2d snakes)</a:t>
            </a:r>
          </a:p>
          <a:p>
            <a:pPr lvl="1"/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811161" y="3355974"/>
            <a:ext cx="6462801" cy="5842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8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92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571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082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308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4304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5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020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3034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93" name="Equation" r:id="rId6" imgW="139680" imgH="215640" progId="Equation.3">
                      <p:embed/>
                    </p:oleObj>
                  </mc:Choice>
                  <mc:Fallback>
                    <p:oleObj name="Equation" r:id="rId6" imgW="139680" imgH="2156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" y="3442"/>
                            <a:ext cx="22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5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94" name="Equation" r:id="rId8" imgW="164880" imgH="215640" progId="Equation.3">
                      <p:embed/>
                    </p:oleObj>
                  </mc:Choice>
                  <mc:Fallback>
                    <p:oleObj name="Equation" r:id="rId8" imgW="164880" imgH="215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4" y="3778"/>
                            <a:ext cx="26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6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95" name="Equation" r:id="rId10" imgW="152280" imgH="228600" progId="Equation.3">
                      <p:embed/>
                    </p:oleObj>
                  </mc:Choice>
                  <mc:Fallback>
                    <p:oleObj name="Equation" r:id="rId10" imgW="152280" imgH="2286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0" y="3800"/>
                            <a:ext cx="244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7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96" name="Equation" r:id="rId12" imgW="164880" imgH="215640" progId="Equation.3">
                      <p:embed/>
                    </p:oleObj>
                  </mc:Choice>
                  <mc:Fallback>
                    <p:oleObj name="Equation" r:id="rId12" imgW="16488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1" y="3826"/>
                            <a:ext cx="265" cy="3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8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97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6" y="2898"/>
                            <a:ext cx="26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039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98" name="Equation" r:id="rId16" imgW="152280" imgH="228600" progId="Equation.3">
                      <p:embed/>
                    </p:oleObj>
                  </mc:Choice>
                  <mc:Fallback>
                    <p:oleObj name="Equation" r:id="rId16" imgW="152280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" y="3042"/>
                            <a:ext cx="24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6" grpId="0" uiExpand="1" build="allAtOnce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520825" y="2435225"/>
          <a:ext cx="55530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2" name="Equation" r:id="rId4" imgW="2247840" imgH="431640" progId="Equation.3">
                  <p:embed/>
                </p:oleObj>
              </mc:Choice>
              <mc:Fallback>
                <p:oleObj name="Equation" r:id="rId4" imgW="22478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435225"/>
                        <a:ext cx="55530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Possible because snake energy can be rewritten as a sum of pair-wise interaction potentials:</a:t>
            </a: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481013" y="4254500"/>
            <a:ext cx="81168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 Or sum of triple-interaction potentials.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093788" y="4651375"/>
          <a:ext cx="68072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3" name="Equation" r:id="rId6" imgW="2476440" imgH="431640" progId="Equation.3">
                  <p:embed/>
                </p:oleObj>
              </mc:Choice>
              <mc:Fallback>
                <p:oleObj name="Equation" r:id="rId6" imgW="24764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4651375"/>
                        <a:ext cx="6807200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1" name="AutoShape 13"/>
          <p:cNvSpPr>
            <a:spLocks noChangeArrowheads="1"/>
          </p:cNvSpPr>
          <p:nvPr/>
        </p:nvSpPr>
        <p:spPr bwMode="auto">
          <a:xfrm>
            <a:off x="503238" y="4114800"/>
            <a:ext cx="7650162" cy="21336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Snake energy: pair-wise interactions 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465138" y="1052513"/>
          <a:ext cx="84455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2" name="Equation" r:id="rId4" imgW="3848040" imgH="431640" progId="Equation.3">
                  <p:embed/>
                </p:oleObj>
              </mc:Choice>
              <mc:Fallback>
                <p:oleObj name="Equation" r:id="rId4" imgW="38480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052513"/>
                        <a:ext cx="844550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152900" y="2024063"/>
          <a:ext cx="459581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3" name="Equation" r:id="rId6" imgW="2044440" imgH="431640" progId="Equation.3">
                  <p:embed/>
                </p:oleObj>
              </mc:Choice>
              <mc:Fallback>
                <p:oleObj name="Equation" r:id="rId6" imgW="20444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024063"/>
                        <a:ext cx="4595813" cy="96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12763" y="3306763"/>
            <a:ext cx="8147050" cy="985837"/>
            <a:chOff x="323" y="2251"/>
            <a:chExt cx="5132" cy="621"/>
          </a:xfrm>
        </p:grpSpPr>
        <p:graphicFrame>
          <p:nvGraphicFramePr>
            <p:cNvPr id="41990" name="Object 6"/>
            <p:cNvGraphicFramePr>
              <a:graphicFrameLocks noChangeAspect="1"/>
            </p:cNvGraphicFramePr>
            <p:nvPr/>
          </p:nvGraphicFramePr>
          <p:xfrm>
            <a:off x="323" y="2251"/>
            <a:ext cx="3091" cy="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74" name="Equation" r:id="rId8" imgW="2234880" imgH="431640" progId="Equation.3">
                    <p:embed/>
                  </p:oleObj>
                </mc:Choice>
                <mc:Fallback>
                  <p:oleObj name="Equation" r:id="rId8" imgW="223488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" y="2251"/>
                          <a:ext cx="3091" cy="5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1" name="Object 7"/>
            <p:cNvGraphicFramePr>
              <a:graphicFrameLocks noChangeAspect="1"/>
            </p:cNvGraphicFramePr>
            <p:nvPr/>
          </p:nvGraphicFramePr>
          <p:xfrm>
            <a:off x="3513" y="2261"/>
            <a:ext cx="1942" cy="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75" name="Equation" r:id="rId10" imgW="1371600" imgH="431640" progId="Equation.3">
                    <p:embed/>
                  </p:oleObj>
                </mc:Choice>
                <mc:Fallback>
                  <p:oleObj name="Equation" r:id="rId10" imgW="1371600" imgH="431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3" y="2261"/>
                          <a:ext cx="1942" cy="6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774648" y="4670442"/>
          <a:ext cx="78867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6" name="Equation" r:id="rId12" imgW="3593880" imgH="228600" progId="Equation.3">
                  <p:embed/>
                </p:oleObj>
              </mc:Choice>
              <mc:Fallback>
                <p:oleObj name="Equation" r:id="rId12" imgW="35938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48" y="4670442"/>
                        <a:ext cx="78867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765300" y="5480050"/>
          <a:ext cx="5435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7" name="Equation" r:id="rId14" imgW="2476440" imgH="241200" progId="Equation.3">
                  <p:embed/>
                </p:oleObj>
              </mc:Choice>
              <mc:Fallback>
                <p:oleObj name="Equation" r:id="rId14" imgW="247644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480050"/>
                        <a:ext cx="543560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0"/>
          <p:cNvSpPr>
            <a:spLocks noChangeArrowheads="1"/>
          </p:cNvSpPr>
          <p:nvPr/>
        </p:nvSpPr>
        <p:spPr bwMode="auto">
          <a:xfrm>
            <a:off x="633413" y="5518150"/>
            <a:ext cx="11318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r>
              <a:rPr lang="en-US" sz="2400">
                <a:solidFill>
                  <a:srgbClr val="000000"/>
                </a:solidFill>
              </a:rPr>
              <a:t>where</a:t>
            </a:r>
          </a:p>
        </p:txBody>
      </p:sp>
      <p:sp>
        <p:nvSpPr>
          <p:cNvPr id="42000" name="Rectangle 11"/>
          <p:cNvSpPr>
            <a:spLocks noChangeArrowheads="1"/>
          </p:cNvSpPr>
          <p:nvPr/>
        </p:nvSpPr>
        <p:spPr bwMode="auto">
          <a:xfrm>
            <a:off x="323850" y="4400550"/>
            <a:ext cx="8410632" cy="1765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395288" y="2924175"/>
            <a:ext cx="4608512" cy="396875"/>
            <a:chOff x="249" y="1933"/>
            <a:chExt cx="2903" cy="250"/>
          </a:xfrm>
        </p:grpSpPr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249" y="1933"/>
              <a:ext cx="29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/>
                <a:t>Re-writing the above with                      :</a:t>
              </a:r>
            </a:p>
          </p:txBody>
        </p:sp>
        <p:graphicFrame>
          <p:nvGraphicFramePr>
            <p:cNvPr id="42003" name="Object 19"/>
            <p:cNvGraphicFramePr>
              <a:graphicFrameLocks noChangeAspect="1"/>
            </p:cNvGraphicFramePr>
            <p:nvPr/>
          </p:nvGraphicFramePr>
          <p:xfrm>
            <a:off x="1996" y="1939"/>
            <a:ext cx="748" cy="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78" name="Equation" r:id="rId16" imgW="698400" imgH="228600" progId="Equation.3">
                    <p:embed/>
                  </p:oleObj>
                </mc:Choice>
                <mc:Fallback>
                  <p:oleObj name="Equation" r:id="rId16" imgW="698400" imgH="2286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6" y="1939"/>
                          <a:ext cx="748" cy="2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4200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Oval 2"/>
          <p:cNvSpPr>
            <a:spLocks noChangeArrowheads="1"/>
          </p:cNvSpPr>
          <p:nvPr/>
        </p:nvSpPr>
        <p:spPr bwMode="auto">
          <a:xfrm>
            <a:off x="7899400" y="3670300"/>
            <a:ext cx="800100" cy="355600"/>
          </a:xfrm>
          <a:prstGeom prst="ellipse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29411" name="Freeform 3"/>
          <p:cNvSpPr>
            <a:spLocks/>
          </p:cNvSpPr>
          <p:nvPr/>
        </p:nvSpPr>
        <p:spPr bwMode="auto">
          <a:xfrm>
            <a:off x="2476500" y="4064000"/>
            <a:ext cx="5791200" cy="1638300"/>
          </a:xfrm>
          <a:custGeom>
            <a:avLst/>
            <a:gdLst>
              <a:gd name="T0" fmla="*/ 2147483647 w 3648"/>
              <a:gd name="T1" fmla="*/ 0 h 1032"/>
              <a:gd name="T2" fmla="*/ 2147483647 w 3648"/>
              <a:gd name="T3" fmla="*/ 2147483647 h 1032"/>
              <a:gd name="T4" fmla="*/ 2147483647 w 3648"/>
              <a:gd name="T5" fmla="*/ 2147483647 h 1032"/>
              <a:gd name="T6" fmla="*/ 2147483647 w 3648"/>
              <a:gd name="T7" fmla="*/ 2147483647 h 1032"/>
              <a:gd name="T8" fmla="*/ 0 w 3648"/>
              <a:gd name="T9" fmla="*/ 2147483647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8"/>
              <a:gd name="T16" fmla="*/ 0 h 1032"/>
              <a:gd name="T17" fmla="*/ 3648 w 3648"/>
              <a:gd name="T18" fmla="*/ 1032 h 1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8" h="1032">
                <a:moveTo>
                  <a:pt x="3648" y="0"/>
                </a:moveTo>
                <a:lnTo>
                  <a:pt x="2768" y="696"/>
                </a:lnTo>
                <a:lnTo>
                  <a:pt x="1848" y="328"/>
                </a:lnTo>
                <a:lnTo>
                  <a:pt x="920" y="352"/>
                </a:lnTo>
                <a:lnTo>
                  <a:pt x="0" y="1032"/>
                </a:lnTo>
              </a:path>
            </a:pathLst>
          </a:custGeom>
          <a:noFill/>
          <a:ln w="762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62400" y="2740025"/>
            <a:ext cx="4668838" cy="2936875"/>
            <a:chOff x="2496" y="1726"/>
            <a:chExt cx="2941" cy="1850"/>
          </a:xfrm>
        </p:grpSpPr>
        <p:grpSp>
          <p:nvGrpSpPr>
            <p:cNvPr id="45198" name="Group 5"/>
            <p:cNvGrpSpPr>
              <a:grpSpLocks/>
            </p:cNvGrpSpPr>
            <p:nvPr/>
          </p:nvGrpSpPr>
          <p:grpSpPr bwMode="auto">
            <a:xfrm>
              <a:off x="4472" y="1726"/>
              <a:ext cx="699" cy="258"/>
              <a:chOff x="4472" y="1726"/>
              <a:chExt cx="699" cy="258"/>
            </a:xfrm>
          </p:grpSpPr>
          <p:sp>
            <p:nvSpPr>
              <p:cNvPr id="45215" name="Line 6"/>
              <p:cNvSpPr>
                <a:spLocks noChangeShapeType="1"/>
              </p:cNvSpPr>
              <p:nvPr/>
            </p:nvSpPr>
            <p:spPr bwMode="auto">
              <a:xfrm>
                <a:off x="4472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8" name="Object 32"/>
              <p:cNvGraphicFramePr>
                <a:graphicFrameLocks noChangeAspect="1"/>
              </p:cNvGraphicFramePr>
              <p:nvPr/>
            </p:nvGraphicFramePr>
            <p:xfrm>
              <a:off x="4530" y="1726"/>
              <a:ext cx="641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33" name="Equation" r:id="rId4" imgW="622080" imgH="228600" progId="Equation.3">
                      <p:embed/>
                    </p:oleObj>
                  </mc:Choice>
                  <mc:Fallback>
                    <p:oleObj name="Equation" r:id="rId4" imgW="622080" imgH="228600" progId="Equation.3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0" y="1726"/>
                            <a:ext cx="641" cy="23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199" name="Group 8"/>
            <p:cNvGrpSpPr>
              <a:grpSpLocks/>
            </p:cNvGrpSpPr>
            <p:nvPr/>
          </p:nvGrpSpPr>
          <p:grpSpPr bwMode="auto">
            <a:xfrm>
              <a:off x="3544" y="1726"/>
              <a:ext cx="660" cy="258"/>
              <a:chOff x="3544" y="1726"/>
              <a:chExt cx="660" cy="258"/>
            </a:xfrm>
          </p:grpSpPr>
          <p:sp>
            <p:nvSpPr>
              <p:cNvPr id="45214" name="Line 9"/>
              <p:cNvSpPr>
                <a:spLocks noChangeShapeType="1"/>
              </p:cNvSpPr>
              <p:nvPr/>
            </p:nvSpPr>
            <p:spPr bwMode="auto">
              <a:xfrm>
                <a:off x="3544" y="1984"/>
                <a:ext cx="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5087" name="Object 31"/>
              <p:cNvGraphicFramePr>
                <a:graphicFrameLocks noChangeAspect="1"/>
              </p:cNvGraphicFramePr>
              <p:nvPr/>
            </p:nvGraphicFramePr>
            <p:xfrm>
              <a:off x="3577" y="1726"/>
              <a:ext cx="627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34" name="Equation" r:id="rId6" imgW="609480" imgH="228600" progId="Equation.3">
                      <p:embed/>
                    </p:oleObj>
                  </mc:Choice>
                  <mc:Fallback>
                    <p:oleObj name="Equation" r:id="rId6" imgW="609480" imgH="228600" progId="Equation.3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77" y="1726"/>
                            <a:ext cx="627" cy="23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200" name="Group 11"/>
            <p:cNvGrpSpPr>
              <a:grpSpLocks/>
            </p:cNvGrpSpPr>
            <p:nvPr/>
          </p:nvGrpSpPr>
          <p:grpSpPr bwMode="auto">
            <a:xfrm>
              <a:off x="2496" y="2912"/>
              <a:ext cx="1127" cy="632"/>
              <a:chOff x="2496" y="2728"/>
              <a:chExt cx="1127" cy="632"/>
            </a:xfrm>
          </p:grpSpPr>
          <p:graphicFrame>
            <p:nvGraphicFramePr>
              <p:cNvPr id="45085" name="Object 29"/>
              <p:cNvGraphicFramePr>
                <a:graphicFrameLocks noChangeAspect="1"/>
              </p:cNvGraphicFramePr>
              <p:nvPr/>
            </p:nvGraphicFramePr>
            <p:xfrm>
              <a:off x="3230" y="2794"/>
              <a:ext cx="374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35" name="Equation" r:id="rId8" imgW="380880" imgH="241200" progId="Equation.3">
                      <p:embed/>
                    </p:oleObj>
                  </mc:Choice>
                  <mc:Fallback>
                    <p:oleObj name="Equation" r:id="rId8" imgW="380880" imgH="241200" progId="Equation.3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0" y="2794"/>
                            <a:ext cx="374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6" name="Object 30"/>
              <p:cNvGraphicFramePr>
                <a:graphicFrameLocks noChangeAspect="1"/>
              </p:cNvGraphicFramePr>
              <p:nvPr/>
            </p:nvGraphicFramePr>
            <p:xfrm>
              <a:off x="3212" y="3114"/>
              <a:ext cx="411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36" name="Equation" r:id="rId10" imgW="419040" imgH="241200" progId="Equation.3">
                      <p:embed/>
                    </p:oleObj>
                  </mc:Choice>
                  <mc:Fallback>
                    <p:oleObj name="Equation" r:id="rId10" imgW="419040" imgH="241200" progId="Equation.3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12" y="3114"/>
                            <a:ext cx="411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5211" name="Group 14"/>
              <p:cNvGrpSpPr>
                <a:grpSpLocks/>
              </p:cNvGrpSpPr>
              <p:nvPr/>
            </p:nvGrpSpPr>
            <p:grpSpPr bwMode="auto">
              <a:xfrm>
                <a:off x="2496" y="2728"/>
                <a:ext cx="864" cy="632"/>
                <a:chOff x="2496" y="2728"/>
                <a:chExt cx="864" cy="632"/>
              </a:xfrm>
            </p:grpSpPr>
            <p:sp>
              <p:nvSpPr>
                <p:cNvPr id="45212" name="Line 15"/>
                <p:cNvSpPr>
                  <a:spLocks noChangeShapeType="1"/>
                </p:cNvSpPr>
                <p:nvPr/>
              </p:nvSpPr>
              <p:spPr bwMode="auto">
                <a:xfrm>
                  <a:off x="2512" y="2728"/>
                  <a:ext cx="816" cy="304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213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2728"/>
                  <a:ext cx="864" cy="632"/>
                </a:xfrm>
                <a:prstGeom prst="line">
                  <a:avLst/>
                </a:prstGeom>
                <a:noFill/>
                <a:ln w="28575">
                  <a:solidFill>
                    <a:srgbClr val="33CC33"/>
                  </a:solidFill>
                  <a:miter lim="800000"/>
                  <a:headEnd/>
                  <a:tailEnd type="arrow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5201" name="Group 17"/>
            <p:cNvGrpSpPr>
              <a:grpSpLocks/>
            </p:cNvGrpSpPr>
            <p:nvPr/>
          </p:nvGrpSpPr>
          <p:grpSpPr bwMode="auto">
            <a:xfrm>
              <a:off x="3432" y="2320"/>
              <a:ext cx="1133" cy="1256"/>
              <a:chOff x="3432" y="2136"/>
              <a:chExt cx="1133" cy="1256"/>
            </a:xfrm>
          </p:grpSpPr>
          <p:graphicFrame>
            <p:nvGraphicFramePr>
              <p:cNvPr id="45081" name="Object 25"/>
              <p:cNvGraphicFramePr>
                <a:graphicFrameLocks noChangeAspect="1"/>
              </p:cNvGraphicFramePr>
              <p:nvPr/>
            </p:nvGraphicFramePr>
            <p:xfrm>
              <a:off x="4142" y="3128"/>
              <a:ext cx="423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37" name="Equation" r:id="rId12" imgW="431640" imgH="228600" progId="Equation.3">
                      <p:embed/>
                    </p:oleObj>
                  </mc:Choice>
                  <mc:Fallback>
                    <p:oleObj name="Equation" r:id="rId12" imgW="431640" imgH="228600" progId="Equation.3">
                      <p:embed/>
                      <p:pic>
                        <p:nvPicPr>
                          <p:cNvPr id="0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2" y="3128"/>
                            <a:ext cx="423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2" name="Object 26"/>
              <p:cNvGraphicFramePr>
                <a:graphicFrameLocks noChangeAspect="1"/>
              </p:cNvGraphicFramePr>
              <p:nvPr/>
            </p:nvGraphicFramePr>
            <p:xfrm>
              <a:off x="4150" y="2808"/>
              <a:ext cx="374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38" name="Equation" r:id="rId14" imgW="380880" imgH="228600" progId="Equation.3">
                      <p:embed/>
                    </p:oleObj>
                  </mc:Choice>
                  <mc:Fallback>
                    <p:oleObj name="Equation" r:id="rId14" imgW="380880" imgH="228600" progId="Equation.3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0" y="2808"/>
                            <a:ext cx="374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3" name="Object 27"/>
              <p:cNvGraphicFramePr>
                <a:graphicFrameLocks noChangeAspect="1"/>
              </p:cNvGraphicFramePr>
              <p:nvPr/>
            </p:nvGraphicFramePr>
            <p:xfrm>
              <a:off x="4152" y="2472"/>
              <a:ext cx="386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39" name="Equation" r:id="rId16" imgW="393480" imgH="228600" progId="Equation.3">
                      <p:embed/>
                    </p:oleObj>
                  </mc:Choice>
                  <mc:Fallback>
                    <p:oleObj name="Equation" r:id="rId16" imgW="393480" imgH="22860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52" y="2472"/>
                            <a:ext cx="386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4" name="Object 28"/>
              <p:cNvGraphicFramePr>
                <a:graphicFrameLocks noChangeAspect="1"/>
              </p:cNvGraphicFramePr>
              <p:nvPr/>
            </p:nvGraphicFramePr>
            <p:xfrm>
              <a:off x="4164" y="2136"/>
              <a:ext cx="362" cy="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40" name="Equation" r:id="rId18" imgW="368280" imgH="228600" progId="Equation.3">
                      <p:embed/>
                    </p:oleObj>
                  </mc:Choice>
                  <mc:Fallback>
                    <p:oleObj name="Equation" r:id="rId18" imgW="368280" imgH="22860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64" y="2136"/>
                            <a:ext cx="362" cy="2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207" name="Line 22"/>
              <p:cNvSpPr>
                <a:spLocks noChangeShapeType="1"/>
              </p:cNvSpPr>
              <p:nvPr/>
            </p:nvSpPr>
            <p:spPr bwMode="auto">
              <a:xfrm flipV="1">
                <a:off x="3472" y="2416"/>
                <a:ext cx="816" cy="92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8" name="Line 23"/>
              <p:cNvSpPr>
                <a:spLocks noChangeShapeType="1"/>
              </p:cNvSpPr>
              <p:nvPr/>
            </p:nvSpPr>
            <p:spPr bwMode="auto">
              <a:xfrm flipV="1">
                <a:off x="3456" y="2760"/>
                <a:ext cx="816" cy="584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9" name="Line 24"/>
              <p:cNvSpPr>
                <a:spLocks noChangeShapeType="1"/>
              </p:cNvSpPr>
              <p:nvPr/>
            </p:nvSpPr>
            <p:spPr bwMode="auto">
              <a:xfrm>
                <a:off x="3432" y="2712"/>
                <a:ext cx="840" cy="352"/>
              </a:xfrm>
              <a:prstGeom prst="line">
                <a:avLst/>
              </a:prstGeom>
              <a:noFill/>
              <a:ln w="190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0" name="Line 25"/>
              <p:cNvSpPr>
                <a:spLocks noChangeShapeType="1"/>
              </p:cNvSpPr>
              <p:nvPr/>
            </p:nvSpPr>
            <p:spPr bwMode="auto">
              <a:xfrm>
                <a:off x="3432" y="2408"/>
                <a:ext cx="840" cy="984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202" name="Group 26"/>
            <p:cNvGrpSpPr>
              <a:grpSpLocks/>
            </p:cNvGrpSpPr>
            <p:nvPr/>
          </p:nvGrpSpPr>
          <p:grpSpPr bwMode="auto">
            <a:xfrm>
              <a:off x="4296" y="2314"/>
              <a:ext cx="1141" cy="1254"/>
              <a:chOff x="4296" y="2130"/>
              <a:chExt cx="1141" cy="1254"/>
            </a:xfrm>
          </p:grpSpPr>
          <p:graphicFrame>
            <p:nvGraphicFramePr>
              <p:cNvPr id="45077" name="Object 21"/>
              <p:cNvGraphicFramePr>
                <a:graphicFrameLocks noChangeAspect="1"/>
              </p:cNvGraphicFramePr>
              <p:nvPr/>
            </p:nvGraphicFramePr>
            <p:xfrm>
              <a:off x="5014" y="3122"/>
              <a:ext cx="423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41" name="Equation" r:id="rId20" imgW="431640" imgH="241200" progId="Equation.3">
                      <p:embed/>
                    </p:oleObj>
                  </mc:Choice>
                  <mc:Fallback>
                    <p:oleObj name="Equation" r:id="rId20" imgW="431640" imgH="241200" progId="Equation.3">
                      <p:embed/>
                      <p:pic>
                        <p:nvPicPr>
                          <p:cNvPr id="0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4" y="3122"/>
                            <a:ext cx="423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8" name="Object 22"/>
              <p:cNvGraphicFramePr>
                <a:graphicFrameLocks noChangeAspect="1"/>
              </p:cNvGraphicFramePr>
              <p:nvPr/>
            </p:nvGraphicFramePr>
            <p:xfrm>
              <a:off x="5022" y="2802"/>
              <a:ext cx="374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42" name="Equation" r:id="rId22" imgW="380880" imgH="241200" progId="Equation.3">
                      <p:embed/>
                    </p:oleObj>
                  </mc:Choice>
                  <mc:Fallback>
                    <p:oleObj name="Equation" r:id="rId22" imgW="380880" imgH="24120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2" y="2802"/>
                            <a:ext cx="374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79" name="Object 23"/>
              <p:cNvGraphicFramePr>
                <a:graphicFrameLocks noChangeAspect="1"/>
              </p:cNvGraphicFramePr>
              <p:nvPr/>
            </p:nvGraphicFramePr>
            <p:xfrm>
              <a:off x="5024" y="2466"/>
              <a:ext cx="386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43" name="Equation" r:id="rId24" imgW="393480" imgH="241200" progId="Equation.3">
                      <p:embed/>
                    </p:oleObj>
                  </mc:Choice>
                  <mc:Fallback>
                    <p:oleObj name="Equation" r:id="rId24" imgW="393480" imgH="241200" progId="Equation.3">
                      <p:embed/>
                      <p:pic>
                        <p:nvPicPr>
                          <p:cNvPr id="0" name="Object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4" y="2466"/>
                            <a:ext cx="386" cy="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080" name="Object 24"/>
              <p:cNvGraphicFramePr>
                <a:graphicFrameLocks noChangeAspect="1"/>
              </p:cNvGraphicFramePr>
              <p:nvPr/>
            </p:nvGraphicFramePr>
            <p:xfrm>
              <a:off x="5036" y="2130"/>
              <a:ext cx="362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5844" name="Equation" r:id="rId26" imgW="368280" imgH="241200" progId="Equation.3">
                      <p:embed/>
                    </p:oleObj>
                  </mc:Choice>
                  <mc:Fallback>
                    <p:oleObj name="Equation" r:id="rId26" imgW="368280" imgH="241200" progId="Equation.3">
                      <p:embed/>
                      <p:pic>
                        <p:nvPicPr>
                          <p:cNvPr id="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36" y="2130"/>
                            <a:ext cx="362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33CC33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203" name="Line 31"/>
              <p:cNvSpPr>
                <a:spLocks noChangeShapeType="1"/>
              </p:cNvSpPr>
              <p:nvPr/>
            </p:nvSpPr>
            <p:spPr bwMode="auto">
              <a:xfrm flipV="1">
                <a:off x="4368" y="2400"/>
                <a:ext cx="784" cy="640"/>
              </a:xfrm>
              <a:prstGeom prst="line">
                <a:avLst/>
              </a:prstGeom>
              <a:noFill/>
              <a:ln w="952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4" name="Line 32"/>
              <p:cNvSpPr>
                <a:spLocks noChangeShapeType="1"/>
              </p:cNvSpPr>
              <p:nvPr/>
            </p:nvSpPr>
            <p:spPr bwMode="auto">
              <a:xfrm>
                <a:off x="4392" y="2424"/>
                <a:ext cx="744" cy="320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5" name="Line 33"/>
              <p:cNvSpPr>
                <a:spLocks noChangeShapeType="1"/>
              </p:cNvSpPr>
              <p:nvPr/>
            </p:nvSpPr>
            <p:spPr bwMode="auto">
              <a:xfrm>
                <a:off x="4296" y="2696"/>
                <a:ext cx="840" cy="352"/>
              </a:xfrm>
              <a:prstGeom prst="line">
                <a:avLst/>
              </a:prstGeom>
              <a:noFill/>
              <a:ln w="635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6" name="Line 34"/>
              <p:cNvSpPr>
                <a:spLocks noChangeShapeType="1"/>
              </p:cNvSpPr>
              <p:nvPr/>
            </p:nvSpPr>
            <p:spPr bwMode="auto">
              <a:xfrm flipV="1">
                <a:off x="4376" y="3376"/>
                <a:ext cx="760" cy="8"/>
              </a:xfrm>
              <a:prstGeom prst="line">
                <a:avLst/>
              </a:prstGeom>
              <a:noFill/>
              <a:ln w="12700">
                <a:solidFill>
                  <a:srgbClr val="33CC33"/>
                </a:solidFill>
                <a:miter lim="800000"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924300" y="4206875"/>
            <a:ext cx="1797050" cy="403225"/>
            <a:chOff x="2472" y="2466"/>
            <a:chExt cx="1132" cy="254"/>
          </a:xfrm>
        </p:grpSpPr>
        <p:sp>
          <p:nvSpPr>
            <p:cNvPr id="45197" name="Line 36"/>
            <p:cNvSpPr>
              <a:spLocks noChangeShapeType="1"/>
            </p:cNvSpPr>
            <p:nvPr/>
          </p:nvSpPr>
          <p:spPr bwMode="auto">
            <a:xfrm flipV="1">
              <a:off x="2472" y="2720"/>
              <a:ext cx="872" cy="0"/>
            </a:xfrm>
            <a:prstGeom prst="line">
              <a:avLst/>
            </a:prstGeom>
            <a:noFill/>
            <a:ln w="1270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6" name="Object 20"/>
            <p:cNvGraphicFramePr>
              <a:graphicFrameLocks noChangeAspect="1"/>
            </p:cNvGraphicFramePr>
            <p:nvPr/>
          </p:nvGraphicFramePr>
          <p:xfrm>
            <a:off x="3230" y="2466"/>
            <a:ext cx="374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45" name="Equation" r:id="rId28" imgW="380880" imgH="241200" progId="Equation.3">
                    <p:embed/>
                  </p:oleObj>
                </mc:Choice>
                <mc:Fallback>
                  <p:oleObj name="Equation" r:id="rId28" imgW="380880" imgH="2412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" y="2466"/>
                          <a:ext cx="374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3962400" y="4114800"/>
            <a:ext cx="1447800" cy="1524000"/>
            <a:chOff x="4360" y="2408"/>
            <a:chExt cx="912" cy="960"/>
          </a:xfrm>
        </p:grpSpPr>
        <p:sp>
          <p:nvSpPr>
            <p:cNvPr id="45193" name="Line 39"/>
            <p:cNvSpPr>
              <a:spLocks noChangeShapeType="1"/>
            </p:cNvSpPr>
            <p:nvPr/>
          </p:nvSpPr>
          <p:spPr bwMode="auto">
            <a:xfrm>
              <a:off x="4360" y="2408"/>
              <a:ext cx="856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4" name="Line 40"/>
            <p:cNvSpPr>
              <a:spLocks noChangeShapeType="1"/>
            </p:cNvSpPr>
            <p:nvPr/>
          </p:nvSpPr>
          <p:spPr bwMode="auto">
            <a:xfrm flipV="1">
              <a:off x="4384" y="2720"/>
              <a:ext cx="888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5" name="Line 41"/>
            <p:cNvSpPr>
              <a:spLocks noChangeShapeType="1"/>
            </p:cNvSpPr>
            <p:nvPr/>
          </p:nvSpPr>
          <p:spPr bwMode="auto">
            <a:xfrm flipV="1">
              <a:off x="4368" y="2704"/>
              <a:ext cx="872" cy="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6" name="Line 42"/>
            <p:cNvSpPr>
              <a:spLocks noChangeShapeType="1"/>
            </p:cNvSpPr>
            <p:nvPr/>
          </p:nvSpPr>
          <p:spPr bwMode="auto">
            <a:xfrm flipV="1">
              <a:off x="4368" y="2704"/>
              <a:ext cx="848" cy="66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4000500" y="4076700"/>
            <a:ext cx="1435100" cy="1536700"/>
            <a:chOff x="2520" y="2392"/>
            <a:chExt cx="904" cy="968"/>
          </a:xfrm>
        </p:grpSpPr>
        <p:sp>
          <p:nvSpPr>
            <p:cNvPr id="45189" name="Line 44"/>
            <p:cNvSpPr>
              <a:spLocks noChangeShapeType="1"/>
            </p:cNvSpPr>
            <p:nvPr/>
          </p:nvSpPr>
          <p:spPr bwMode="auto">
            <a:xfrm>
              <a:off x="2520" y="2400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0" name="Line 45"/>
            <p:cNvSpPr>
              <a:spLocks noChangeShapeType="1"/>
            </p:cNvSpPr>
            <p:nvPr/>
          </p:nvSpPr>
          <p:spPr bwMode="auto">
            <a:xfrm flipV="1">
              <a:off x="2544" y="2400"/>
              <a:ext cx="880" cy="31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1" name="Line 46"/>
            <p:cNvSpPr>
              <a:spLocks noChangeShapeType="1"/>
            </p:cNvSpPr>
            <p:nvPr/>
          </p:nvSpPr>
          <p:spPr bwMode="auto">
            <a:xfrm flipV="1">
              <a:off x="2528" y="2400"/>
              <a:ext cx="888" cy="648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92" name="Line 47"/>
            <p:cNvSpPr>
              <a:spLocks noChangeShapeType="1"/>
            </p:cNvSpPr>
            <p:nvPr/>
          </p:nvSpPr>
          <p:spPr bwMode="auto">
            <a:xfrm flipV="1">
              <a:off x="2528" y="2392"/>
              <a:ext cx="880" cy="9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949700" y="3698875"/>
            <a:ext cx="1725613" cy="1990725"/>
            <a:chOff x="2504" y="2130"/>
            <a:chExt cx="1087" cy="1254"/>
          </a:xfrm>
        </p:grpSpPr>
        <p:sp>
          <p:nvSpPr>
            <p:cNvPr id="45188" name="Line 49"/>
            <p:cNvSpPr>
              <a:spLocks noChangeShapeType="1"/>
            </p:cNvSpPr>
            <p:nvPr/>
          </p:nvSpPr>
          <p:spPr bwMode="auto">
            <a:xfrm flipV="1">
              <a:off x="2504" y="2416"/>
              <a:ext cx="880" cy="968"/>
            </a:xfrm>
            <a:prstGeom prst="line">
              <a:avLst/>
            </a:prstGeom>
            <a:noFill/>
            <a:ln w="190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5" name="Object 19"/>
            <p:cNvGraphicFramePr>
              <a:graphicFrameLocks noChangeAspect="1"/>
            </p:cNvGraphicFramePr>
            <p:nvPr/>
          </p:nvGraphicFramePr>
          <p:xfrm>
            <a:off x="3242" y="2130"/>
            <a:ext cx="3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46" name="Equation" r:id="rId30" imgW="355320" imgH="241200" progId="Equation.3">
                    <p:embed/>
                  </p:oleObj>
                </mc:Choice>
                <mc:Fallback>
                  <p:oleObj name="Equation" r:id="rId30" imgW="35532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2" y="2130"/>
                          <a:ext cx="3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2552700" y="4127500"/>
            <a:ext cx="1346200" cy="1524000"/>
            <a:chOff x="3544" y="2592"/>
            <a:chExt cx="848" cy="960"/>
          </a:xfrm>
        </p:grpSpPr>
        <p:sp>
          <p:nvSpPr>
            <p:cNvPr id="45184" name="Line 52"/>
            <p:cNvSpPr>
              <a:spLocks noChangeShapeType="1"/>
            </p:cNvSpPr>
            <p:nvPr/>
          </p:nvSpPr>
          <p:spPr bwMode="auto">
            <a:xfrm>
              <a:off x="3544" y="2592"/>
              <a:ext cx="840" cy="31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5" name="Line 53"/>
            <p:cNvSpPr>
              <a:spLocks noChangeShapeType="1"/>
            </p:cNvSpPr>
            <p:nvPr/>
          </p:nvSpPr>
          <p:spPr bwMode="auto">
            <a:xfrm flipV="1">
              <a:off x="3568" y="2904"/>
              <a:ext cx="82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6" name="Line 54"/>
            <p:cNvSpPr>
              <a:spLocks noChangeShapeType="1"/>
            </p:cNvSpPr>
            <p:nvPr/>
          </p:nvSpPr>
          <p:spPr bwMode="auto">
            <a:xfrm flipV="1">
              <a:off x="3552" y="2912"/>
              <a:ext cx="80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7" name="Line 55"/>
            <p:cNvSpPr>
              <a:spLocks noChangeShapeType="1"/>
            </p:cNvSpPr>
            <p:nvPr/>
          </p:nvSpPr>
          <p:spPr bwMode="auto">
            <a:xfrm flipV="1">
              <a:off x="3552" y="2912"/>
              <a:ext cx="816" cy="64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2413000" y="4102100"/>
            <a:ext cx="1511300" cy="1574800"/>
            <a:chOff x="3392" y="2400"/>
            <a:chExt cx="952" cy="992"/>
          </a:xfrm>
        </p:grpSpPr>
        <p:sp>
          <p:nvSpPr>
            <p:cNvPr id="45180" name="Line 57"/>
            <p:cNvSpPr>
              <a:spLocks noChangeShapeType="1"/>
            </p:cNvSpPr>
            <p:nvPr/>
          </p:nvSpPr>
          <p:spPr bwMode="auto">
            <a:xfrm>
              <a:off x="3408" y="3392"/>
              <a:ext cx="9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1" name="Line 58"/>
            <p:cNvSpPr>
              <a:spLocks noChangeShapeType="1"/>
            </p:cNvSpPr>
            <p:nvPr/>
          </p:nvSpPr>
          <p:spPr bwMode="auto">
            <a:xfrm flipH="1" flipV="1">
              <a:off x="3392" y="3064"/>
              <a:ext cx="952" cy="32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2" name="Line 59"/>
            <p:cNvSpPr>
              <a:spLocks noChangeShapeType="1"/>
            </p:cNvSpPr>
            <p:nvPr/>
          </p:nvSpPr>
          <p:spPr bwMode="auto">
            <a:xfrm flipH="1" flipV="1">
              <a:off x="3400" y="2728"/>
              <a:ext cx="944" cy="664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3" name="Line 60"/>
            <p:cNvSpPr>
              <a:spLocks noChangeShapeType="1"/>
            </p:cNvSpPr>
            <p:nvPr/>
          </p:nvSpPr>
          <p:spPr bwMode="auto">
            <a:xfrm flipH="1" flipV="1">
              <a:off x="3408" y="2400"/>
              <a:ext cx="928" cy="98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2451100" y="4089400"/>
            <a:ext cx="1498600" cy="1587500"/>
            <a:chOff x="3400" y="2392"/>
            <a:chExt cx="944" cy="1000"/>
          </a:xfrm>
        </p:grpSpPr>
        <p:sp>
          <p:nvSpPr>
            <p:cNvPr id="45176" name="Line 62"/>
            <p:cNvSpPr>
              <a:spLocks noChangeShapeType="1"/>
            </p:cNvSpPr>
            <p:nvPr/>
          </p:nvSpPr>
          <p:spPr bwMode="auto">
            <a:xfrm>
              <a:off x="3400" y="2392"/>
              <a:ext cx="944" cy="66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7" name="Line 63"/>
            <p:cNvSpPr>
              <a:spLocks noChangeShapeType="1"/>
            </p:cNvSpPr>
            <p:nvPr/>
          </p:nvSpPr>
          <p:spPr bwMode="auto">
            <a:xfrm>
              <a:off x="3424" y="2720"/>
              <a:ext cx="920" cy="32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8" name="Line 64"/>
            <p:cNvSpPr>
              <a:spLocks noChangeShapeType="1"/>
            </p:cNvSpPr>
            <p:nvPr/>
          </p:nvSpPr>
          <p:spPr bwMode="auto">
            <a:xfrm flipV="1">
              <a:off x="3416" y="3064"/>
              <a:ext cx="92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9" name="Line 65"/>
            <p:cNvSpPr>
              <a:spLocks noChangeShapeType="1"/>
            </p:cNvSpPr>
            <p:nvPr/>
          </p:nvSpPr>
          <p:spPr bwMode="auto">
            <a:xfrm flipV="1">
              <a:off x="3408" y="3072"/>
              <a:ext cx="936" cy="320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6"/>
          <p:cNvGrpSpPr>
            <a:grpSpLocks/>
          </p:cNvGrpSpPr>
          <p:nvPr/>
        </p:nvGrpSpPr>
        <p:grpSpPr bwMode="auto">
          <a:xfrm>
            <a:off x="2387600" y="5270500"/>
            <a:ext cx="1889125" cy="406400"/>
            <a:chOff x="1504" y="3136"/>
            <a:chExt cx="1190" cy="256"/>
          </a:xfrm>
        </p:grpSpPr>
        <p:sp>
          <p:nvSpPr>
            <p:cNvPr id="45175" name="Line 67"/>
            <p:cNvSpPr>
              <a:spLocks noChangeShapeType="1"/>
            </p:cNvSpPr>
            <p:nvPr/>
          </p:nvSpPr>
          <p:spPr bwMode="auto">
            <a:xfrm>
              <a:off x="1504" y="3392"/>
              <a:ext cx="904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4" name="Object 18"/>
            <p:cNvGraphicFramePr>
              <a:graphicFrameLocks noChangeAspect="1"/>
            </p:cNvGraphicFramePr>
            <p:nvPr/>
          </p:nvGraphicFramePr>
          <p:xfrm>
            <a:off x="2269" y="3136"/>
            <a:ext cx="42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47" name="Equation" r:id="rId32" imgW="431640" imgH="228600" progId="Equation.3">
                    <p:embed/>
                  </p:oleObj>
                </mc:Choice>
                <mc:Fallback>
                  <p:oleObj name="Equation" r:id="rId32" imgW="431640" imgH="2286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" y="3136"/>
                          <a:ext cx="425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2438400" y="4076700"/>
            <a:ext cx="1784350" cy="1003300"/>
            <a:chOff x="1544" y="2400"/>
            <a:chExt cx="1124" cy="632"/>
          </a:xfrm>
        </p:grpSpPr>
        <p:sp>
          <p:nvSpPr>
            <p:cNvPr id="45174" name="Line 70"/>
            <p:cNvSpPr>
              <a:spLocks noChangeShapeType="1"/>
            </p:cNvSpPr>
            <p:nvPr/>
          </p:nvSpPr>
          <p:spPr bwMode="auto">
            <a:xfrm>
              <a:off x="1544" y="2400"/>
              <a:ext cx="880" cy="616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3" name="Object 17"/>
            <p:cNvGraphicFramePr>
              <a:graphicFrameLocks noChangeAspect="1"/>
            </p:cNvGraphicFramePr>
            <p:nvPr/>
          </p:nvGraphicFramePr>
          <p:xfrm>
            <a:off x="2294" y="2808"/>
            <a:ext cx="37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48" name="Equation" r:id="rId34" imgW="380880" imgH="228600" progId="Equation.3">
                    <p:embed/>
                  </p:oleObj>
                </mc:Choice>
                <mc:Fallback>
                  <p:oleObj name="Equation" r:id="rId34" imgW="380880" imgH="2286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4" y="2808"/>
                          <a:ext cx="37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2489200" y="4114800"/>
            <a:ext cx="1384300" cy="1524000"/>
            <a:chOff x="4352" y="2408"/>
            <a:chExt cx="872" cy="960"/>
          </a:xfrm>
        </p:grpSpPr>
        <p:sp>
          <p:nvSpPr>
            <p:cNvPr id="45170" name="Line 73"/>
            <p:cNvSpPr>
              <a:spLocks noChangeShapeType="1"/>
            </p:cNvSpPr>
            <p:nvPr/>
          </p:nvSpPr>
          <p:spPr bwMode="auto">
            <a:xfrm>
              <a:off x="4352" y="2408"/>
              <a:ext cx="8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1" name="Line 74"/>
            <p:cNvSpPr>
              <a:spLocks noChangeShapeType="1"/>
            </p:cNvSpPr>
            <p:nvPr/>
          </p:nvSpPr>
          <p:spPr bwMode="auto">
            <a:xfrm flipV="1">
              <a:off x="4376" y="2408"/>
              <a:ext cx="840" cy="312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2" name="Line 75"/>
            <p:cNvSpPr>
              <a:spLocks noChangeShapeType="1"/>
            </p:cNvSpPr>
            <p:nvPr/>
          </p:nvSpPr>
          <p:spPr bwMode="auto">
            <a:xfrm flipV="1">
              <a:off x="4360" y="2416"/>
              <a:ext cx="856" cy="6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3" name="Line 76"/>
            <p:cNvSpPr>
              <a:spLocks noChangeShapeType="1"/>
            </p:cNvSpPr>
            <p:nvPr/>
          </p:nvSpPr>
          <p:spPr bwMode="auto">
            <a:xfrm flipV="1">
              <a:off x="4360" y="2424"/>
              <a:ext cx="864" cy="94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619250" y="2106601"/>
          <a:ext cx="55800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49" name="Equation" r:id="rId36" imgW="2857320" imgH="228600" progId="Equation.3">
                  <p:embed/>
                </p:oleObj>
              </mc:Choice>
              <mc:Fallback>
                <p:oleObj name="Equation" r:id="rId36" imgW="285732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106601"/>
                        <a:ext cx="558006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4152900" y="2740025"/>
            <a:ext cx="1046163" cy="409575"/>
            <a:chOff x="2616" y="1726"/>
            <a:chExt cx="659" cy="258"/>
          </a:xfrm>
        </p:grpSpPr>
        <p:graphicFrame>
          <p:nvGraphicFramePr>
            <p:cNvPr id="45072" name="Object 16"/>
            <p:cNvGraphicFramePr>
              <a:graphicFrameLocks noChangeAspect="1"/>
            </p:cNvGraphicFramePr>
            <p:nvPr/>
          </p:nvGraphicFramePr>
          <p:xfrm>
            <a:off x="2634" y="1726"/>
            <a:ext cx="641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50" name="Equation" r:id="rId38" imgW="622080" imgH="228600" progId="Equation.3">
                    <p:embed/>
                  </p:oleObj>
                </mc:Choice>
                <mc:Fallback>
                  <p:oleObj name="Equation" r:id="rId38" imgW="622080" imgH="2286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4" y="1726"/>
                          <a:ext cx="641" cy="2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69" name="Line 81"/>
            <p:cNvSpPr>
              <a:spLocks noChangeShapeType="1"/>
            </p:cNvSpPr>
            <p:nvPr/>
          </p:nvSpPr>
          <p:spPr bwMode="auto">
            <a:xfrm>
              <a:off x="2616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82"/>
          <p:cNvGrpSpPr>
            <a:grpSpLocks/>
          </p:cNvGrpSpPr>
          <p:nvPr/>
        </p:nvGrpSpPr>
        <p:grpSpPr bwMode="auto">
          <a:xfrm>
            <a:off x="2514600" y="3644900"/>
            <a:ext cx="1684338" cy="965200"/>
            <a:chOff x="1584" y="2112"/>
            <a:chExt cx="1061" cy="608"/>
          </a:xfrm>
        </p:grpSpPr>
        <p:sp>
          <p:nvSpPr>
            <p:cNvPr id="45168" name="Line 83"/>
            <p:cNvSpPr>
              <a:spLocks noChangeShapeType="1"/>
            </p:cNvSpPr>
            <p:nvPr/>
          </p:nvSpPr>
          <p:spPr bwMode="auto">
            <a:xfrm flipV="1">
              <a:off x="1584" y="2416"/>
              <a:ext cx="832" cy="304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1" name="Object 15"/>
            <p:cNvGraphicFramePr>
              <a:graphicFrameLocks noChangeAspect="1"/>
            </p:cNvGraphicFramePr>
            <p:nvPr/>
          </p:nvGraphicFramePr>
          <p:xfrm>
            <a:off x="2284" y="2112"/>
            <a:ext cx="361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51" name="Equation" r:id="rId40" imgW="368280" imgH="228600" progId="Equation.3">
                    <p:embed/>
                  </p:oleObj>
                </mc:Choice>
                <mc:Fallback>
                  <p:oleObj name="Equation" r:id="rId40" imgW="368280" imgH="228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4" y="2112"/>
                          <a:ext cx="361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85"/>
          <p:cNvGrpSpPr>
            <a:grpSpLocks/>
          </p:cNvGrpSpPr>
          <p:nvPr/>
        </p:nvGrpSpPr>
        <p:grpSpPr bwMode="auto">
          <a:xfrm>
            <a:off x="2565400" y="4191000"/>
            <a:ext cx="1717675" cy="1460500"/>
            <a:chOff x="1616" y="2456"/>
            <a:chExt cx="1082" cy="920"/>
          </a:xfrm>
        </p:grpSpPr>
        <p:sp>
          <p:nvSpPr>
            <p:cNvPr id="45167" name="Line 86"/>
            <p:cNvSpPr>
              <a:spLocks noChangeShapeType="1"/>
            </p:cNvSpPr>
            <p:nvPr/>
          </p:nvSpPr>
          <p:spPr bwMode="auto">
            <a:xfrm flipV="1">
              <a:off x="1616" y="2728"/>
              <a:ext cx="832" cy="648"/>
            </a:xfrm>
            <a:prstGeom prst="line">
              <a:avLst/>
            </a:prstGeom>
            <a:noFill/>
            <a:ln w="6350">
              <a:solidFill>
                <a:srgbClr val="33CC33"/>
              </a:solidFill>
              <a:miter lim="800000"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70" name="Object 14"/>
            <p:cNvGraphicFramePr>
              <a:graphicFrameLocks noChangeAspect="1"/>
            </p:cNvGraphicFramePr>
            <p:nvPr/>
          </p:nvGraphicFramePr>
          <p:xfrm>
            <a:off x="2312" y="2456"/>
            <a:ext cx="38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52" name="Equation" r:id="rId42" imgW="393480" imgH="228600" progId="Equation.3">
                    <p:embed/>
                  </p:oleObj>
                </mc:Choice>
                <mc:Fallback>
                  <p:oleObj name="Equation" r:id="rId42" imgW="393480" imgH="2286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2" y="2456"/>
                          <a:ext cx="386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CC33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88"/>
          <p:cNvGrpSpPr>
            <a:grpSpLocks/>
          </p:cNvGrpSpPr>
          <p:nvPr/>
        </p:nvGrpSpPr>
        <p:grpSpPr bwMode="auto">
          <a:xfrm>
            <a:off x="2705100" y="2738438"/>
            <a:ext cx="1012825" cy="411162"/>
            <a:chOff x="1704" y="1725"/>
            <a:chExt cx="638" cy="259"/>
          </a:xfrm>
        </p:grpSpPr>
        <p:sp>
          <p:nvSpPr>
            <p:cNvPr id="45166" name="Line 89"/>
            <p:cNvSpPr>
              <a:spLocks noChangeShapeType="1"/>
            </p:cNvSpPr>
            <p:nvPr/>
          </p:nvSpPr>
          <p:spPr bwMode="auto">
            <a:xfrm>
              <a:off x="1704" y="1984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69" name="Object 13"/>
            <p:cNvGraphicFramePr>
              <a:graphicFrameLocks noChangeAspect="1"/>
            </p:cNvGraphicFramePr>
            <p:nvPr/>
          </p:nvGraphicFramePr>
          <p:xfrm>
            <a:off x="1727" y="1725"/>
            <a:ext cx="615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53" name="Equation" r:id="rId44" imgW="596880" imgH="215640" progId="Equation.3">
                    <p:embed/>
                  </p:oleObj>
                </mc:Choice>
                <mc:Fallback>
                  <p:oleObj name="Equation" r:id="rId44" imgW="596880" imgH="2156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7" y="1725"/>
                          <a:ext cx="615" cy="224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787525" y="3708400"/>
            <a:ext cx="952500" cy="1930400"/>
            <a:chOff x="1126" y="2336"/>
            <a:chExt cx="600" cy="1216"/>
          </a:xfrm>
        </p:grpSpPr>
        <p:graphicFrame>
          <p:nvGraphicFramePr>
            <p:cNvPr id="45064" name="Object 8"/>
            <p:cNvGraphicFramePr>
              <a:graphicFrameLocks noChangeAspect="1"/>
            </p:cNvGraphicFramePr>
            <p:nvPr/>
          </p:nvGraphicFramePr>
          <p:xfrm>
            <a:off x="1148" y="2336"/>
            <a:ext cx="54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54" name="Equation" r:id="rId46" imgW="571320" imgH="228600" progId="Equation.3">
                    <p:embed/>
                  </p:oleObj>
                </mc:Choice>
                <mc:Fallback>
                  <p:oleObj name="Equation" r:id="rId46" imgW="57132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8" y="2336"/>
                          <a:ext cx="540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5" name="Object 9"/>
            <p:cNvGraphicFramePr>
              <a:graphicFrameLocks noChangeAspect="1"/>
            </p:cNvGraphicFramePr>
            <p:nvPr/>
          </p:nvGraphicFramePr>
          <p:xfrm>
            <a:off x="1144" y="2688"/>
            <a:ext cx="5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55" name="Equation" r:id="rId48" imgW="596880" imgH="228600" progId="Equation.3">
                    <p:embed/>
                  </p:oleObj>
                </mc:Choice>
                <mc:Fallback>
                  <p:oleObj name="Equation" r:id="rId48" imgW="59688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4" y="2688"/>
                          <a:ext cx="5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6" name="Object 10"/>
            <p:cNvGraphicFramePr>
              <a:graphicFrameLocks noChangeAspect="1"/>
            </p:cNvGraphicFramePr>
            <p:nvPr/>
          </p:nvGraphicFramePr>
          <p:xfrm>
            <a:off x="1128" y="2984"/>
            <a:ext cx="5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56" name="Equation" r:id="rId50" imgW="596880" imgH="228600" progId="Equation.3">
                    <p:embed/>
                  </p:oleObj>
                </mc:Choice>
                <mc:Fallback>
                  <p:oleObj name="Equation" r:id="rId50" imgW="59688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8" y="2984"/>
                          <a:ext cx="5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067" name="Object 11"/>
            <p:cNvGraphicFramePr>
              <a:graphicFrameLocks noChangeAspect="1"/>
            </p:cNvGraphicFramePr>
            <p:nvPr/>
          </p:nvGraphicFramePr>
          <p:xfrm>
            <a:off x="1126" y="3336"/>
            <a:ext cx="60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57" name="Equation" r:id="rId52" imgW="634680" imgH="228600" progId="Equation.3">
                    <p:embed/>
                  </p:oleObj>
                </mc:Choice>
                <mc:Fallback>
                  <p:oleObj name="Equation" r:id="rId52" imgW="63468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6" y="3336"/>
                          <a:ext cx="600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109" name="Text Box 99"/>
          <p:cNvSpPr txBox="1">
            <a:spLocks noChangeArrowheads="1"/>
          </p:cNvSpPr>
          <p:nvPr/>
        </p:nvSpPr>
        <p:spPr bwMode="auto">
          <a:xfrm>
            <a:off x="395288" y="863600"/>
            <a:ext cx="87487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sz="2400" dirty="0">
                <a:solidFill>
                  <a:srgbClr val="000000"/>
                </a:solidFill>
              </a:rPr>
              <a:t>Main idea: determine optimal position (state) of predecessor, for each possible position of self.  Then backtrack from best state for last vertex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5" name="Group 100"/>
          <p:cNvGrpSpPr>
            <a:grpSpLocks/>
          </p:cNvGrpSpPr>
          <p:nvPr/>
        </p:nvGrpSpPr>
        <p:grpSpPr bwMode="auto">
          <a:xfrm>
            <a:off x="457200" y="2649538"/>
            <a:ext cx="8089900" cy="3803650"/>
            <a:chOff x="288" y="1668"/>
            <a:chExt cx="5096" cy="2396"/>
          </a:xfrm>
        </p:grpSpPr>
        <p:grpSp>
          <p:nvGrpSpPr>
            <p:cNvPr id="45118" name="Group 101"/>
            <p:cNvGrpSpPr>
              <a:grpSpLocks/>
            </p:cNvGrpSpPr>
            <p:nvPr/>
          </p:nvGrpSpPr>
          <p:grpSpPr bwMode="auto">
            <a:xfrm>
              <a:off x="288" y="1668"/>
              <a:ext cx="5000" cy="2396"/>
              <a:chOff x="416" y="1484"/>
              <a:chExt cx="5000" cy="2396"/>
            </a:xfrm>
          </p:grpSpPr>
          <p:sp>
            <p:nvSpPr>
              <p:cNvPr id="45156" name="Line 102"/>
              <p:cNvSpPr>
                <a:spLocks noChangeShapeType="1"/>
              </p:cNvSpPr>
              <p:nvPr/>
            </p:nvSpPr>
            <p:spPr bwMode="auto">
              <a:xfrm>
                <a:off x="416" y="2080"/>
                <a:ext cx="5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7" name="Line 103"/>
              <p:cNvSpPr>
                <a:spLocks noChangeShapeType="1"/>
              </p:cNvSpPr>
              <p:nvPr/>
            </p:nvSpPr>
            <p:spPr bwMode="auto">
              <a:xfrm flipV="1">
                <a:off x="1144" y="1584"/>
                <a:ext cx="0" cy="2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8" name="Line 104"/>
              <p:cNvSpPr>
                <a:spLocks noChangeShapeType="1"/>
              </p:cNvSpPr>
              <p:nvPr/>
            </p:nvSpPr>
            <p:spPr bwMode="auto">
              <a:xfrm flipH="1" flipV="1">
                <a:off x="648" y="1640"/>
                <a:ext cx="504" cy="4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9" name="Text Box 105"/>
              <p:cNvSpPr txBox="1">
                <a:spLocks noChangeArrowheads="1"/>
              </p:cNvSpPr>
              <p:nvPr/>
            </p:nvSpPr>
            <p:spPr bwMode="auto">
              <a:xfrm>
                <a:off x="494" y="1899"/>
                <a:ext cx="4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states</a:t>
                </a:r>
              </a:p>
            </p:txBody>
          </p:sp>
          <p:sp>
            <p:nvSpPr>
              <p:cNvPr id="45160" name="Text Box 106"/>
              <p:cNvSpPr txBox="1">
                <a:spLocks noChangeArrowheads="1"/>
              </p:cNvSpPr>
              <p:nvPr/>
            </p:nvSpPr>
            <p:spPr bwMode="auto">
              <a:xfrm>
                <a:off x="614" y="2299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1</a:t>
                </a:r>
              </a:p>
            </p:txBody>
          </p:sp>
          <p:sp>
            <p:nvSpPr>
              <p:cNvPr id="45161" name="Text Box 107"/>
              <p:cNvSpPr txBox="1">
                <a:spLocks noChangeArrowheads="1"/>
              </p:cNvSpPr>
              <p:nvPr/>
            </p:nvSpPr>
            <p:spPr bwMode="auto">
              <a:xfrm>
                <a:off x="614" y="2621"/>
                <a:ext cx="1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2</a:t>
                </a:r>
              </a:p>
            </p:txBody>
          </p:sp>
          <p:sp>
            <p:nvSpPr>
              <p:cNvPr id="45162" name="Text Box 108"/>
              <p:cNvSpPr txBox="1">
                <a:spLocks noChangeArrowheads="1"/>
              </p:cNvSpPr>
              <p:nvPr/>
            </p:nvSpPr>
            <p:spPr bwMode="auto">
              <a:xfrm>
                <a:off x="614" y="2944"/>
                <a:ext cx="22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…</a:t>
                </a:r>
              </a:p>
            </p:txBody>
          </p:sp>
          <p:sp>
            <p:nvSpPr>
              <p:cNvPr id="45163" name="Text Box 109"/>
              <p:cNvSpPr txBox="1">
                <a:spLocks noChangeArrowheads="1"/>
              </p:cNvSpPr>
              <p:nvPr/>
            </p:nvSpPr>
            <p:spPr bwMode="auto">
              <a:xfrm>
                <a:off x="614" y="3267"/>
                <a:ext cx="22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45164" name="Text Box 110"/>
              <p:cNvSpPr txBox="1">
                <a:spLocks noChangeArrowheads="1"/>
              </p:cNvSpPr>
              <p:nvPr/>
            </p:nvSpPr>
            <p:spPr bwMode="auto">
              <a:xfrm rot="-5400000">
                <a:off x="779" y="1672"/>
                <a:ext cx="5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vertices </a:t>
                </a:r>
              </a:p>
            </p:txBody>
          </p:sp>
        </p:grpSp>
        <p:grpSp>
          <p:nvGrpSpPr>
            <p:cNvPr id="45119" name="Group 111"/>
            <p:cNvGrpSpPr>
              <a:grpSpLocks/>
            </p:cNvGrpSpPr>
            <p:nvPr/>
          </p:nvGrpSpPr>
          <p:grpSpPr bwMode="auto">
            <a:xfrm>
              <a:off x="1416" y="1786"/>
              <a:ext cx="3968" cy="366"/>
              <a:chOff x="1416" y="1602"/>
              <a:chExt cx="3968" cy="366"/>
            </a:xfrm>
          </p:grpSpPr>
          <p:grpSp>
            <p:nvGrpSpPr>
              <p:cNvPr id="45146" name="Group 112"/>
              <p:cNvGrpSpPr>
                <a:grpSpLocks/>
              </p:cNvGrpSpPr>
              <p:nvPr/>
            </p:nvGrpSpPr>
            <p:grpSpPr bwMode="auto">
              <a:xfrm>
                <a:off x="1416" y="1602"/>
                <a:ext cx="280" cy="346"/>
                <a:chOff x="1296" y="3442"/>
                <a:chExt cx="280" cy="346"/>
              </a:xfrm>
            </p:grpSpPr>
            <p:sp>
              <p:nvSpPr>
                <p:cNvPr id="45155" name="Oval 113"/>
                <p:cNvSpPr>
                  <a:spLocks noChangeArrowheads="1"/>
                </p:cNvSpPr>
                <p:nvPr/>
              </p:nvSpPr>
              <p:spPr bwMode="auto">
                <a:xfrm>
                  <a:off x="1296" y="35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3" name="Object 7"/>
                <p:cNvGraphicFramePr>
                  <a:graphicFrameLocks noChangeAspect="1"/>
                </p:cNvGraphicFramePr>
                <p:nvPr/>
              </p:nvGraphicFramePr>
              <p:xfrm>
                <a:off x="1316" y="3442"/>
                <a:ext cx="224" cy="3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58" name="Equation" r:id="rId54" imgW="139680" imgH="215640" progId="Equation.3">
                        <p:embed/>
                      </p:oleObj>
                    </mc:Choice>
                    <mc:Fallback>
                      <p:oleObj name="Equation" r:id="rId54" imgW="139680" imgH="215640" progId="Equation.3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16" y="3442"/>
                              <a:ext cx="224" cy="3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7" name="Group 115"/>
              <p:cNvGrpSpPr>
                <a:grpSpLocks/>
              </p:cNvGrpSpPr>
              <p:nvPr/>
            </p:nvGrpSpPr>
            <p:grpSpPr bwMode="auto">
              <a:xfrm>
                <a:off x="2337" y="1602"/>
                <a:ext cx="280" cy="346"/>
                <a:chOff x="2224" y="3778"/>
                <a:chExt cx="280" cy="346"/>
              </a:xfrm>
            </p:grpSpPr>
            <p:sp>
              <p:nvSpPr>
                <p:cNvPr id="45154" name="Oval 116"/>
                <p:cNvSpPr>
                  <a:spLocks noChangeArrowheads="1"/>
                </p:cNvSpPr>
                <p:nvPr/>
              </p:nvSpPr>
              <p:spPr bwMode="auto">
                <a:xfrm>
                  <a:off x="2224" y="3840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CA" sz="16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graphicFrame>
              <p:nvGraphicFramePr>
                <p:cNvPr id="45062" name="Object 6"/>
                <p:cNvGraphicFramePr>
                  <a:graphicFrameLocks noChangeAspect="1"/>
                </p:cNvGraphicFramePr>
                <p:nvPr/>
              </p:nvGraphicFramePr>
              <p:xfrm>
                <a:off x="2224" y="3778"/>
                <a:ext cx="264" cy="34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59" name="Equation" r:id="rId56" imgW="164880" imgH="215640" progId="Equation.3">
                        <p:embed/>
                      </p:oleObj>
                    </mc:Choice>
                    <mc:Fallback>
                      <p:oleObj name="Equation" r:id="rId56" imgW="164880" imgH="215640" progId="Equation.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4" y="3778"/>
                              <a:ext cx="264" cy="34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8" name="Group 118"/>
              <p:cNvGrpSpPr>
                <a:grpSpLocks/>
              </p:cNvGrpSpPr>
              <p:nvPr/>
            </p:nvGrpSpPr>
            <p:grpSpPr bwMode="auto">
              <a:xfrm>
                <a:off x="3259" y="1602"/>
                <a:ext cx="280" cy="366"/>
                <a:chOff x="3160" y="3800"/>
                <a:chExt cx="280" cy="366"/>
              </a:xfrm>
            </p:grpSpPr>
            <p:sp>
              <p:nvSpPr>
                <p:cNvPr id="45153" name="Oval 119"/>
                <p:cNvSpPr>
                  <a:spLocks noChangeArrowheads="1"/>
                </p:cNvSpPr>
                <p:nvPr/>
              </p:nvSpPr>
              <p:spPr bwMode="auto">
                <a:xfrm>
                  <a:off x="3160" y="3872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1" name="Object 5"/>
                <p:cNvGraphicFramePr>
                  <a:graphicFrameLocks noChangeAspect="1"/>
                </p:cNvGraphicFramePr>
                <p:nvPr/>
              </p:nvGraphicFramePr>
              <p:xfrm>
                <a:off x="3170" y="3800"/>
                <a:ext cx="244" cy="3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60" name="Equation" r:id="rId58" imgW="152280" imgH="228600" progId="Equation.3">
                        <p:embed/>
                      </p:oleObj>
                    </mc:Choice>
                    <mc:Fallback>
                      <p:oleObj name="Equation" r:id="rId58" imgW="152280" imgH="228600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70" y="3800"/>
                              <a:ext cx="244" cy="3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49" name="Group 121"/>
              <p:cNvGrpSpPr>
                <a:grpSpLocks/>
              </p:cNvGrpSpPr>
              <p:nvPr/>
            </p:nvGrpSpPr>
            <p:grpSpPr bwMode="auto">
              <a:xfrm>
                <a:off x="4181" y="1602"/>
                <a:ext cx="281" cy="347"/>
                <a:chOff x="4071" y="3826"/>
                <a:chExt cx="281" cy="347"/>
              </a:xfrm>
            </p:grpSpPr>
            <p:sp>
              <p:nvSpPr>
                <p:cNvPr id="45152" name="Oval 122"/>
                <p:cNvSpPr>
                  <a:spLocks noChangeArrowheads="1"/>
                </p:cNvSpPr>
                <p:nvPr/>
              </p:nvSpPr>
              <p:spPr bwMode="auto">
                <a:xfrm>
                  <a:off x="4072" y="3888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60" name="Object 4"/>
                <p:cNvGraphicFramePr>
                  <a:graphicFrameLocks noChangeAspect="1"/>
                </p:cNvGraphicFramePr>
                <p:nvPr/>
              </p:nvGraphicFramePr>
              <p:xfrm>
                <a:off x="4071" y="3826"/>
                <a:ext cx="265" cy="3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61" name="Equation" r:id="rId60" imgW="164880" imgH="215640" progId="Equation.3">
                        <p:embed/>
                      </p:oleObj>
                    </mc:Choice>
                    <mc:Fallback>
                      <p:oleObj name="Equation" r:id="rId60" imgW="164880" imgH="215640" progId="Equation.3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71" y="3826"/>
                              <a:ext cx="265" cy="3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5150" name="Group 124"/>
              <p:cNvGrpSpPr>
                <a:grpSpLocks/>
              </p:cNvGrpSpPr>
              <p:nvPr/>
            </p:nvGrpSpPr>
            <p:grpSpPr bwMode="auto">
              <a:xfrm>
                <a:off x="5104" y="1602"/>
                <a:ext cx="280" cy="366"/>
                <a:chOff x="4984" y="3832"/>
                <a:chExt cx="280" cy="366"/>
              </a:xfrm>
            </p:grpSpPr>
            <p:sp>
              <p:nvSpPr>
                <p:cNvPr id="45151" name="Oval 125"/>
                <p:cNvSpPr>
                  <a:spLocks noChangeArrowheads="1"/>
                </p:cNvSpPr>
                <p:nvPr/>
              </p:nvSpPr>
              <p:spPr bwMode="auto">
                <a:xfrm>
                  <a:off x="4984" y="3904"/>
                  <a:ext cx="280" cy="280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aphicFrame>
              <p:nvGraphicFramePr>
                <p:cNvPr id="45059" name="Object 3"/>
                <p:cNvGraphicFramePr>
                  <a:graphicFrameLocks noChangeAspect="1"/>
                </p:cNvGraphicFramePr>
                <p:nvPr/>
              </p:nvGraphicFramePr>
              <p:xfrm>
                <a:off x="4984" y="3832"/>
                <a:ext cx="265" cy="36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5862" name="Equation" r:id="rId62" imgW="164880" imgH="228600" progId="Equation.3">
                        <p:embed/>
                      </p:oleObj>
                    </mc:Choice>
                    <mc:Fallback>
                      <p:oleObj name="Equation" r:id="rId62" imgW="164880" imgH="228600" progId="Equation.3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84" y="3832"/>
                              <a:ext cx="265" cy="36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45120" name="Group 127"/>
            <p:cNvGrpSpPr>
              <a:grpSpLocks/>
            </p:cNvGrpSpPr>
            <p:nvPr/>
          </p:nvGrpSpPr>
          <p:grpSpPr bwMode="auto">
            <a:xfrm>
              <a:off x="1480" y="2520"/>
              <a:ext cx="3808" cy="1112"/>
              <a:chOff x="1480" y="2336"/>
              <a:chExt cx="3808" cy="1112"/>
            </a:xfrm>
          </p:grpSpPr>
          <p:grpSp>
            <p:nvGrpSpPr>
              <p:cNvPr id="45121" name="Group 128"/>
              <p:cNvGrpSpPr>
                <a:grpSpLocks/>
              </p:cNvGrpSpPr>
              <p:nvPr/>
            </p:nvGrpSpPr>
            <p:grpSpPr bwMode="auto">
              <a:xfrm>
                <a:off x="1480" y="2336"/>
                <a:ext cx="128" cy="1112"/>
                <a:chOff x="1480" y="2336"/>
                <a:chExt cx="128" cy="1112"/>
              </a:xfrm>
            </p:grpSpPr>
            <p:sp>
              <p:nvSpPr>
                <p:cNvPr id="45142" name="Oval 129"/>
                <p:cNvSpPr>
                  <a:spLocks noChangeArrowheads="1"/>
                </p:cNvSpPr>
                <p:nvPr/>
              </p:nvSpPr>
              <p:spPr bwMode="auto">
                <a:xfrm>
                  <a:off x="148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3" name="Oval 130"/>
                <p:cNvSpPr>
                  <a:spLocks noChangeArrowheads="1"/>
                </p:cNvSpPr>
                <p:nvPr/>
              </p:nvSpPr>
              <p:spPr bwMode="auto">
                <a:xfrm>
                  <a:off x="148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4" name="Oval 131"/>
                <p:cNvSpPr>
                  <a:spLocks noChangeArrowheads="1"/>
                </p:cNvSpPr>
                <p:nvPr/>
              </p:nvSpPr>
              <p:spPr bwMode="auto">
                <a:xfrm>
                  <a:off x="148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5" name="Oval 132"/>
                <p:cNvSpPr>
                  <a:spLocks noChangeArrowheads="1"/>
                </p:cNvSpPr>
                <p:nvPr/>
              </p:nvSpPr>
              <p:spPr bwMode="auto">
                <a:xfrm>
                  <a:off x="148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2" name="Group 133"/>
              <p:cNvGrpSpPr>
                <a:grpSpLocks/>
              </p:cNvGrpSpPr>
              <p:nvPr/>
            </p:nvGrpSpPr>
            <p:grpSpPr bwMode="auto">
              <a:xfrm>
                <a:off x="2416" y="2336"/>
                <a:ext cx="128" cy="1112"/>
                <a:chOff x="2416" y="2336"/>
                <a:chExt cx="128" cy="1112"/>
              </a:xfrm>
            </p:grpSpPr>
            <p:sp>
              <p:nvSpPr>
                <p:cNvPr id="45138" name="Oval 134"/>
                <p:cNvSpPr>
                  <a:spLocks noChangeArrowheads="1"/>
                </p:cNvSpPr>
                <p:nvPr/>
              </p:nvSpPr>
              <p:spPr bwMode="auto">
                <a:xfrm>
                  <a:off x="241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9" name="Oval 135"/>
                <p:cNvSpPr>
                  <a:spLocks noChangeArrowheads="1"/>
                </p:cNvSpPr>
                <p:nvPr/>
              </p:nvSpPr>
              <p:spPr bwMode="auto">
                <a:xfrm>
                  <a:off x="241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0" name="Oval 136"/>
                <p:cNvSpPr>
                  <a:spLocks noChangeArrowheads="1"/>
                </p:cNvSpPr>
                <p:nvPr/>
              </p:nvSpPr>
              <p:spPr bwMode="auto">
                <a:xfrm>
                  <a:off x="241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41" name="Oval 137"/>
                <p:cNvSpPr>
                  <a:spLocks noChangeArrowheads="1"/>
                </p:cNvSpPr>
                <p:nvPr/>
              </p:nvSpPr>
              <p:spPr bwMode="auto">
                <a:xfrm>
                  <a:off x="241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3" name="Group 138"/>
              <p:cNvGrpSpPr>
                <a:grpSpLocks/>
              </p:cNvGrpSpPr>
              <p:nvPr/>
            </p:nvGrpSpPr>
            <p:grpSpPr bwMode="auto">
              <a:xfrm>
                <a:off x="3336" y="2336"/>
                <a:ext cx="128" cy="1112"/>
                <a:chOff x="3336" y="2336"/>
                <a:chExt cx="128" cy="1112"/>
              </a:xfrm>
            </p:grpSpPr>
            <p:sp>
              <p:nvSpPr>
                <p:cNvPr id="45134" name="Oval 139"/>
                <p:cNvSpPr>
                  <a:spLocks noChangeArrowheads="1"/>
                </p:cNvSpPr>
                <p:nvPr/>
              </p:nvSpPr>
              <p:spPr bwMode="auto">
                <a:xfrm>
                  <a:off x="3336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5" name="Oval 140"/>
                <p:cNvSpPr>
                  <a:spLocks noChangeArrowheads="1"/>
                </p:cNvSpPr>
                <p:nvPr/>
              </p:nvSpPr>
              <p:spPr bwMode="auto">
                <a:xfrm>
                  <a:off x="3336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6" name="Oval 141"/>
                <p:cNvSpPr>
                  <a:spLocks noChangeArrowheads="1"/>
                </p:cNvSpPr>
                <p:nvPr/>
              </p:nvSpPr>
              <p:spPr bwMode="auto">
                <a:xfrm>
                  <a:off x="3336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7" name="Oval 142"/>
                <p:cNvSpPr>
                  <a:spLocks noChangeArrowheads="1"/>
                </p:cNvSpPr>
                <p:nvPr/>
              </p:nvSpPr>
              <p:spPr bwMode="auto">
                <a:xfrm>
                  <a:off x="3336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4" name="Group 143"/>
              <p:cNvGrpSpPr>
                <a:grpSpLocks/>
              </p:cNvGrpSpPr>
              <p:nvPr/>
            </p:nvGrpSpPr>
            <p:grpSpPr bwMode="auto">
              <a:xfrm>
                <a:off x="4272" y="2336"/>
                <a:ext cx="128" cy="1112"/>
                <a:chOff x="4272" y="2336"/>
                <a:chExt cx="128" cy="1112"/>
              </a:xfrm>
            </p:grpSpPr>
            <p:sp>
              <p:nvSpPr>
                <p:cNvPr id="45130" name="Oval 144"/>
                <p:cNvSpPr>
                  <a:spLocks noChangeArrowheads="1"/>
                </p:cNvSpPr>
                <p:nvPr/>
              </p:nvSpPr>
              <p:spPr bwMode="auto">
                <a:xfrm>
                  <a:off x="4272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1" name="Oval 145"/>
                <p:cNvSpPr>
                  <a:spLocks noChangeArrowheads="1"/>
                </p:cNvSpPr>
                <p:nvPr/>
              </p:nvSpPr>
              <p:spPr bwMode="auto">
                <a:xfrm>
                  <a:off x="4272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2" name="Oval 146"/>
                <p:cNvSpPr>
                  <a:spLocks noChangeArrowheads="1"/>
                </p:cNvSpPr>
                <p:nvPr/>
              </p:nvSpPr>
              <p:spPr bwMode="auto">
                <a:xfrm>
                  <a:off x="4272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33" name="Oval 147"/>
                <p:cNvSpPr>
                  <a:spLocks noChangeArrowheads="1"/>
                </p:cNvSpPr>
                <p:nvPr/>
              </p:nvSpPr>
              <p:spPr bwMode="auto">
                <a:xfrm>
                  <a:off x="4272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125" name="Group 148"/>
              <p:cNvGrpSpPr>
                <a:grpSpLocks/>
              </p:cNvGrpSpPr>
              <p:nvPr/>
            </p:nvGrpSpPr>
            <p:grpSpPr bwMode="auto">
              <a:xfrm>
                <a:off x="5160" y="2336"/>
                <a:ext cx="128" cy="1112"/>
                <a:chOff x="5160" y="2336"/>
                <a:chExt cx="128" cy="1112"/>
              </a:xfrm>
            </p:grpSpPr>
            <p:sp>
              <p:nvSpPr>
                <p:cNvPr id="45126" name="Oval 149"/>
                <p:cNvSpPr>
                  <a:spLocks noChangeArrowheads="1"/>
                </p:cNvSpPr>
                <p:nvPr/>
              </p:nvSpPr>
              <p:spPr bwMode="auto">
                <a:xfrm>
                  <a:off x="5160" y="233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7" name="Oval 150"/>
                <p:cNvSpPr>
                  <a:spLocks noChangeArrowheads="1"/>
                </p:cNvSpPr>
                <p:nvPr/>
              </p:nvSpPr>
              <p:spPr bwMode="auto">
                <a:xfrm>
                  <a:off x="5160" y="2666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8" name="Oval 151"/>
                <p:cNvSpPr>
                  <a:spLocks noChangeArrowheads="1"/>
                </p:cNvSpPr>
                <p:nvPr/>
              </p:nvSpPr>
              <p:spPr bwMode="auto">
                <a:xfrm>
                  <a:off x="5160" y="2997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129" name="Oval 152"/>
                <p:cNvSpPr>
                  <a:spLocks noChangeArrowheads="1"/>
                </p:cNvSpPr>
                <p:nvPr/>
              </p:nvSpPr>
              <p:spPr bwMode="auto">
                <a:xfrm>
                  <a:off x="5160" y="3328"/>
                  <a:ext cx="128" cy="12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1542" name="Group 14"/>
          <p:cNvGrpSpPr>
            <a:grpSpLocks/>
          </p:cNvGrpSpPr>
          <p:nvPr/>
        </p:nvGrpSpPr>
        <p:grpSpPr bwMode="auto">
          <a:xfrm>
            <a:off x="228600" y="2959100"/>
            <a:ext cx="495300" cy="469900"/>
            <a:chOff x="2560" y="1616"/>
            <a:chExt cx="312" cy="296"/>
          </a:xfrm>
        </p:grpSpPr>
        <p:sp>
          <p:nvSpPr>
            <p:cNvPr id="45113" name="Rectangle 15"/>
            <p:cNvSpPr>
              <a:spLocks noChangeArrowheads="1"/>
            </p:cNvSpPr>
            <p:nvPr/>
          </p:nvSpPr>
          <p:spPr bwMode="auto">
            <a:xfrm>
              <a:off x="2560" y="1616"/>
              <a:ext cx="312" cy="296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114" name="Line 16"/>
            <p:cNvSpPr>
              <a:spLocks noChangeShapeType="1"/>
            </p:cNvSpPr>
            <p:nvPr/>
          </p:nvSpPr>
          <p:spPr bwMode="auto">
            <a:xfrm>
              <a:off x="2664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5" name="Line 17"/>
            <p:cNvSpPr>
              <a:spLocks noChangeShapeType="1"/>
            </p:cNvSpPr>
            <p:nvPr/>
          </p:nvSpPr>
          <p:spPr bwMode="auto">
            <a:xfrm>
              <a:off x="2768" y="1616"/>
              <a:ext cx="0" cy="29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6" name="Line 18"/>
            <p:cNvSpPr>
              <a:spLocks noChangeShapeType="1"/>
            </p:cNvSpPr>
            <p:nvPr/>
          </p:nvSpPr>
          <p:spPr bwMode="auto">
            <a:xfrm>
              <a:off x="2568" y="1712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7" name="Line 19"/>
            <p:cNvSpPr>
              <a:spLocks noChangeShapeType="1"/>
            </p:cNvSpPr>
            <p:nvPr/>
          </p:nvSpPr>
          <p:spPr bwMode="auto">
            <a:xfrm>
              <a:off x="2560" y="1808"/>
              <a:ext cx="304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219" name="Group 163"/>
          <p:cNvGrpSpPr>
            <a:grpSpLocks/>
          </p:cNvGrpSpPr>
          <p:nvPr/>
        </p:nvGrpSpPr>
        <p:grpSpPr bwMode="auto">
          <a:xfrm>
            <a:off x="1917700" y="6057900"/>
            <a:ext cx="7623175" cy="506413"/>
            <a:chOff x="240" y="3952"/>
            <a:chExt cx="4802" cy="319"/>
          </a:xfrm>
        </p:grpSpPr>
        <p:graphicFrame>
          <p:nvGraphicFramePr>
            <p:cNvPr id="45068" name="Object 12"/>
            <p:cNvGraphicFramePr>
              <a:graphicFrameLocks noChangeAspect="1"/>
            </p:cNvGraphicFramePr>
            <p:nvPr/>
          </p:nvGraphicFramePr>
          <p:xfrm>
            <a:off x="1247" y="3952"/>
            <a:ext cx="726" cy="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63" name="Equation" r:id="rId64" imgW="520560" imgH="228600" progId="Equation.3">
                    <p:embed/>
                  </p:oleObj>
                </mc:Choice>
                <mc:Fallback>
                  <p:oleObj name="Equation" r:id="rId64" imgW="520560" imgH="2286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3952"/>
                          <a:ext cx="726" cy="3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165" name="Text Box 93"/>
            <p:cNvSpPr txBox="1">
              <a:spLocks noChangeArrowheads="1"/>
            </p:cNvSpPr>
            <p:nvPr/>
          </p:nvSpPr>
          <p:spPr bwMode="auto">
            <a:xfrm>
              <a:off x="240" y="3988"/>
              <a:ext cx="15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Complexity:              </a:t>
              </a:r>
            </a:p>
          </p:txBody>
        </p:sp>
        <p:sp>
          <p:nvSpPr>
            <p:cNvPr id="21696" name="Text Box 192"/>
            <p:cNvSpPr txBox="1">
              <a:spLocks noChangeArrowheads="1"/>
            </p:cNvSpPr>
            <p:nvPr/>
          </p:nvSpPr>
          <p:spPr bwMode="auto">
            <a:xfrm>
              <a:off x="2018" y="3997"/>
              <a:ext cx="30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vs. brute force search ____?</a:t>
              </a:r>
            </a:p>
          </p:txBody>
        </p:sp>
      </p:grpSp>
      <p:sp>
        <p:nvSpPr>
          <p:cNvPr id="45217" name="Rectangle 50"/>
          <p:cNvSpPr>
            <a:spLocks noChangeArrowheads="1"/>
          </p:cNvSpPr>
          <p:nvPr/>
        </p:nvSpPr>
        <p:spPr bwMode="auto">
          <a:xfrm>
            <a:off x="0" y="-112761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</a:rPr>
              <a:t>Viterbi</a:t>
            </a:r>
            <a:r>
              <a:rPr lang="en-US" sz="3600" dirty="0" smtClean="0">
                <a:solidFill>
                  <a:srgbClr val="000000"/>
                </a:solidFill>
              </a:rPr>
              <a:t> algorithm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5218" name="Text Box 162"/>
          <p:cNvSpPr txBox="1">
            <a:spLocks noChangeArrowheads="1"/>
          </p:cNvSpPr>
          <p:nvPr/>
        </p:nvSpPr>
        <p:spPr bwMode="auto">
          <a:xfrm>
            <a:off x="6764405" y="6605631"/>
            <a:ext cx="27003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Example adapted from Y. Boykov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5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0" grpId="0" animBg="1"/>
      <p:bldP spid="5294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0300" y="1541463"/>
            <a:ext cx="2844800" cy="2495550"/>
            <a:chOff x="3240" y="1571"/>
            <a:chExt cx="1792" cy="1572"/>
          </a:xfrm>
        </p:grpSpPr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3240" y="1571"/>
            <a:ext cx="1792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6179" name="Image" r:id="rId4" imgW="1143260" imgH="1003529" progId="">
                    <p:embed/>
                  </p:oleObj>
                </mc:Choice>
                <mc:Fallback>
                  <p:oleObj name="Image" r:id="rId4" imgW="1143260" imgH="1003529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" y="1571"/>
                          <a:ext cx="1792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824" y="1880"/>
              <a:ext cx="1016" cy="1120"/>
              <a:chOff x="3824" y="1784"/>
              <a:chExt cx="1112" cy="1216"/>
            </a:xfrm>
          </p:grpSpPr>
          <p:sp>
            <p:nvSpPr>
              <p:cNvPr id="43083" name="Freeform 5"/>
              <p:cNvSpPr>
                <a:spLocks/>
              </p:cNvSpPr>
              <p:nvPr/>
            </p:nvSpPr>
            <p:spPr bwMode="auto">
              <a:xfrm>
                <a:off x="3880" y="1816"/>
                <a:ext cx="1025" cy="1145"/>
              </a:xfrm>
              <a:custGeom>
                <a:avLst/>
                <a:gdLst>
                  <a:gd name="T0" fmla="*/ 0 w 1232"/>
                  <a:gd name="T1" fmla="*/ 961 h 1040"/>
                  <a:gd name="T2" fmla="*/ 138 w 1232"/>
                  <a:gd name="T3" fmla="*/ 129 h 1040"/>
                  <a:gd name="T4" fmla="*/ 443 w 1232"/>
                  <a:gd name="T5" fmla="*/ 0 h 1040"/>
                  <a:gd name="T6" fmla="*/ 710 w 1232"/>
                  <a:gd name="T7" fmla="*/ 448 h 1040"/>
                  <a:gd name="T8" fmla="*/ 641 w 1232"/>
                  <a:gd name="T9" fmla="*/ 1142 h 1040"/>
                  <a:gd name="T10" fmla="*/ 276 w 1232"/>
                  <a:gd name="T11" fmla="*/ 1388 h 1040"/>
                  <a:gd name="T12" fmla="*/ 0 w 1232"/>
                  <a:gd name="T13" fmla="*/ 961 h 10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2"/>
                  <a:gd name="T22" fmla="*/ 0 h 1040"/>
                  <a:gd name="T23" fmla="*/ 1232 w 1232"/>
                  <a:gd name="T24" fmla="*/ 1040 h 10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2" h="1040">
                    <a:moveTo>
                      <a:pt x="0" y="720"/>
                    </a:moveTo>
                    <a:lnTo>
                      <a:pt x="240" y="96"/>
                    </a:lnTo>
                    <a:lnTo>
                      <a:pt x="768" y="0"/>
                    </a:lnTo>
                    <a:lnTo>
                      <a:pt x="1232" y="336"/>
                    </a:lnTo>
                    <a:lnTo>
                      <a:pt x="1112" y="856"/>
                    </a:lnTo>
                    <a:lnTo>
                      <a:pt x="480" y="1040"/>
                    </a:lnTo>
                    <a:lnTo>
                      <a:pt x="0" y="720"/>
                    </a:lnTo>
                    <a:close/>
                  </a:path>
                </a:pathLst>
              </a:custGeom>
              <a:noFill/>
              <a:ln w="38100" cap="rnd">
                <a:solidFill>
                  <a:schemeClr val="accent2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824" y="1784"/>
                <a:ext cx="1112" cy="1216"/>
                <a:chOff x="3824" y="1784"/>
                <a:chExt cx="1112" cy="1216"/>
              </a:xfrm>
            </p:grpSpPr>
            <p:sp>
              <p:nvSpPr>
                <p:cNvPr id="43085" name="Oval 7"/>
                <p:cNvSpPr>
                  <a:spLocks noChangeArrowheads="1"/>
                </p:cNvSpPr>
                <p:nvPr/>
              </p:nvSpPr>
              <p:spPr bwMode="auto">
                <a:xfrm>
                  <a:off x="3824" y="2536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6" name="Oval 8"/>
                <p:cNvSpPr>
                  <a:spLocks noChangeArrowheads="1"/>
                </p:cNvSpPr>
                <p:nvPr/>
              </p:nvSpPr>
              <p:spPr bwMode="auto">
                <a:xfrm>
                  <a:off x="4256" y="29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7" name="Oval 9"/>
                <p:cNvSpPr>
                  <a:spLocks noChangeArrowheads="1"/>
                </p:cNvSpPr>
                <p:nvPr/>
              </p:nvSpPr>
              <p:spPr bwMode="auto">
                <a:xfrm>
                  <a:off x="4728" y="270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8" name="Oval 10"/>
                <p:cNvSpPr>
                  <a:spLocks noChangeArrowheads="1"/>
                </p:cNvSpPr>
                <p:nvPr/>
              </p:nvSpPr>
              <p:spPr bwMode="auto">
                <a:xfrm>
                  <a:off x="4832" y="214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89" name="Oval 11"/>
                <p:cNvSpPr>
                  <a:spLocks noChangeArrowheads="1"/>
                </p:cNvSpPr>
                <p:nvPr/>
              </p:nvSpPr>
              <p:spPr bwMode="auto">
                <a:xfrm>
                  <a:off x="4456" y="1784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3090" name="Oval 12"/>
                <p:cNvSpPr>
                  <a:spLocks noChangeArrowheads="1"/>
                </p:cNvSpPr>
                <p:nvPr/>
              </p:nvSpPr>
              <p:spPr bwMode="auto">
                <a:xfrm>
                  <a:off x="4040" y="1872"/>
                  <a:ext cx="104" cy="96"/>
                </a:xfrm>
                <a:prstGeom prst="ellipse">
                  <a:avLst/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702300" y="1866900"/>
            <a:ext cx="1955800" cy="2108200"/>
            <a:chOff x="3720" y="1776"/>
            <a:chExt cx="1232" cy="1328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920" y="1856"/>
              <a:ext cx="312" cy="296"/>
              <a:chOff x="2560" y="1616"/>
              <a:chExt cx="312" cy="296"/>
            </a:xfrm>
          </p:grpSpPr>
          <p:sp>
            <p:nvSpPr>
              <p:cNvPr id="43077" name="Rectangle 1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8" name="Line 1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9" name="Line 1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0" name="Line 1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1" name="Line 1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4296" y="1776"/>
              <a:ext cx="312" cy="296"/>
              <a:chOff x="2560" y="1616"/>
              <a:chExt cx="312" cy="296"/>
            </a:xfrm>
          </p:grpSpPr>
          <p:sp>
            <p:nvSpPr>
              <p:cNvPr id="43072" name="Rectangle 21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73" name="Line 22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4" name="Line 23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5" name="Line 24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6" name="Line 25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4112" y="2808"/>
              <a:ext cx="312" cy="296"/>
              <a:chOff x="2560" y="1616"/>
              <a:chExt cx="312" cy="296"/>
            </a:xfrm>
          </p:grpSpPr>
          <p:sp>
            <p:nvSpPr>
              <p:cNvPr id="43067" name="Rectangle 27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8" name="Line 28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9" name="Line 29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0" name="Line 30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71" name="Line 31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4544" y="2624"/>
              <a:ext cx="312" cy="296"/>
              <a:chOff x="2560" y="1616"/>
              <a:chExt cx="312" cy="296"/>
            </a:xfrm>
          </p:grpSpPr>
          <p:sp>
            <p:nvSpPr>
              <p:cNvPr id="43062" name="Rectangle 33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63" name="Line 34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4" name="Line 35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5" name="Line 36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6" name="Line 37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4640" y="2112"/>
              <a:ext cx="312" cy="296"/>
              <a:chOff x="2560" y="1616"/>
              <a:chExt cx="312" cy="296"/>
            </a:xfrm>
          </p:grpSpPr>
          <p:sp>
            <p:nvSpPr>
              <p:cNvPr id="43057" name="Rectangle 39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8" name="Line 40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9" name="Line 41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0" name="Line 42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61" name="Line 43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3720" y="2472"/>
              <a:ext cx="312" cy="296"/>
              <a:chOff x="2560" y="1616"/>
              <a:chExt cx="312" cy="296"/>
            </a:xfrm>
          </p:grpSpPr>
          <p:sp>
            <p:nvSpPr>
              <p:cNvPr id="43052" name="Rectangle 45"/>
              <p:cNvSpPr>
                <a:spLocks noChangeArrowheads="1"/>
              </p:cNvSpPr>
              <p:nvPr/>
            </p:nvSpPr>
            <p:spPr bwMode="auto">
              <a:xfrm>
                <a:off x="2560" y="1616"/>
                <a:ext cx="312" cy="296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053" name="Line 46"/>
              <p:cNvSpPr>
                <a:spLocks noChangeShapeType="1"/>
              </p:cNvSpPr>
              <p:nvPr/>
            </p:nvSpPr>
            <p:spPr bwMode="auto">
              <a:xfrm>
                <a:off x="2664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4" name="Line 47"/>
              <p:cNvSpPr>
                <a:spLocks noChangeShapeType="1"/>
              </p:cNvSpPr>
              <p:nvPr/>
            </p:nvSpPr>
            <p:spPr bwMode="auto">
              <a:xfrm>
                <a:off x="2768" y="1616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5" name="Line 48"/>
              <p:cNvSpPr>
                <a:spLocks noChangeShapeType="1"/>
              </p:cNvSpPr>
              <p:nvPr/>
            </p:nvSpPr>
            <p:spPr bwMode="auto">
              <a:xfrm>
                <a:off x="2568" y="1712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56" name="Line 49"/>
              <p:cNvSpPr>
                <a:spLocks noChangeShapeType="1"/>
              </p:cNvSpPr>
              <p:nvPr/>
            </p:nvSpPr>
            <p:spPr bwMode="auto">
              <a:xfrm>
                <a:off x="2560" y="1808"/>
                <a:ext cx="304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51"/>
          <p:cNvGrpSpPr>
            <a:grpSpLocks/>
          </p:cNvGrpSpPr>
          <p:nvPr/>
        </p:nvGrpSpPr>
        <p:grpSpPr bwMode="auto">
          <a:xfrm>
            <a:off x="1379538" y="1704975"/>
            <a:ext cx="2252662" cy="1838325"/>
            <a:chOff x="869" y="1674"/>
            <a:chExt cx="1419" cy="1158"/>
          </a:xfrm>
        </p:grpSpPr>
        <p:sp>
          <p:nvSpPr>
            <p:cNvPr id="43033" name="Freeform 52"/>
            <p:cNvSpPr>
              <a:spLocks/>
            </p:cNvSpPr>
            <p:nvPr/>
          </p:nvSpPr>
          <p:spPr bwMode="auto">
            <a:xfrm>
              <a:off x="1008" y="1832"/>
              <a:ext cx="1161" cy="881"/>
            </a:xfrm>
            <a:custGeom>
              <a:avLst/>
              <a:gdLst>
                <a:gd name="T0" fmla="*/ 0 w 1232"/>
                <a:gd name="T1" fmla="*/ 438 h 1040"/>
                <a:gd name="T2" fmla="*/ 201 w 1232"/>
                <a:gd name="T3" fmla="*/ 58 h 1040"/>
                <a:gd name="T4" fmla="*/ 643 w 1232"/>
                <a:gd name="T5" fmla="*/ 0 h 1040"/>
                <a:gd name="T6" fmla="*/ 1031 w 1232"/>
                <a:gd name="T7" fmla="*/ 204 h 1040"/>
                <a:gd name="T8" fmla="*/ 931 w 1232"/>
                <a:gd name="T9" fmla="*/ 520 h 1040"/>
                <a:gd name="T10" fmla="*/ 401 w 1232"/>
                <a:gd name="T11" fmla="*/ 632 h 1040"/>
                <a:gd name="T12" fmla="*/ 0 w 1232"/>
                <a:gd name="T13" fmla="*/ 438 h 10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2"/>
                <a:gd name="T22" fmla="*/ 0 h 1040"/>
                <a:gd name="T23" fmla="*/ 1232 w 1232"/>
                <a:gd name="T24" fmla="*/ 1040 h 10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2" h="1040">
                  <a:moveTo>
                    <a:pt x="0" y="720"/>
                  </a:moveTo>
                  <a:lnTo>
                    <a:pt x="240" y="96"/>
                  </a:lnTo>
                  <a:lnTo>
                    <a:pt x="768" y="0"/>
                  </a:lnTo>
                  <a:lnTo>
                    <a:pt x="1232" y="336"/>
                  </a:lnTo>
                  <a:lnTo>
                    <a:pt x="1112" y="856"/>
                  </a:lnTo>
                  <a:lnTo>
                    <a:pt x="480" y="104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2024" y="1962"/>
              <a:ext cx="264" cy="293"/>
              <a:chOff x="1296" y="3442"/>
              <a:chExt cx="280" cy="346"/>
            </a:xfrm>
          </p:grpSpPr>
          <p:sp>
            <p:nvSpPr>
              <p:cNvPr id="43045" name="Oval 54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6" name="Object 8"/>
              <p:cNvGraphicFramePr>
                <a:graphicFrameLocks noChangeAspect="1"/>
              </p:cNvGraphicFramePr>
              <p:nvPr/>
            </p:nvGraphicFramePr>
            <p:xfrm>
              <a:off x="1316" y="3442"/>
              <a:ext cx="22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80" name="Equation" r:id="rId6" imgW="139680" imgH="215640" progId="Equation.3">
                      <p:embed/>
                    </p:oleObj>
                  </mc:Choice>
                  <mc:Fallback>
                    <p:oleObj name="Equation" r:id="rId6" imgW="139680" imgH="2156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" y="3442"/>
                            <a:ext cx="22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1593" y="1674"/>
              <a:ext cx="264" cy="293"/>
              <a:chOff x="2224" y="3778"/>
              <a:chExt cx="280" cy="346"/>
            </a:xfrm>
          </p:grpSpPr>
          <p:sp>
            <p:nvSpPr>
              <p:cNvPr id="43044" name="Oval 57"/>
              <p:cNvSpPr>
                <a:spLocks noChangeArrowheads="1"/>
              </p:cNvSpPr>
              <p:nvPr/>
            </p:nvSpPr>
            <p:spPr bwMode="auto">
              <a:xfrm>
                <a:off x="2224" y="384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3015" name="Object 7"/>
              <p:cNvGraphicFramePr>
                <a:graphicFrameLocks noChangeAspect="1"/>
              </p:cNvGraphicFramePr>
              <p:nvPr/>
            </p:nvGraphicFramePr>
            <p:xfrm>
              <a:off x="2224" y="3778"/>
              <a:ext cx="264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81" name="Equation" r:id="rId8" imgW="164880" imgH="215640" progId="Equation.3">
                      <p:embed/>
                    </p:oleObj>
                  </mc:Choice>
                  <mc:Fallback>
                    <p:oleObj name="Equation" r:id="rId8" imgW="164880" imgH="215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4" y="3778"/>
                            <a:ext cx="264" cy="3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Group 59"/>
            <p:cNvGrpSpPr>
              <a:grpSpLocks/>
            </p:cNvGrpSpPr>
            <p:nvPr/>
          </p:nvGrpSpPr>
          <p:grpSpPr bwMode="auto">
            <a:xfrm>
              <a:off x="1107" y="1778"/>
              <a:ext cx="264" cy="310"/>
              <a:chOff x="3160" y="3800"/>
              <a:chExt cx="280" cy="366"/>
            </a:xfrm>
          </p:grpSpPr>
          <p:sp>
            <p:nvSpPr>
              <p:cNvPr id="43043" name="Oval 60"/>
              <p:cNvSpPr>
                <a:spLocks noChangeArrowheads="1"/>
              </p:cNvSpPr>
              <p:nvPr/>
            </p:nvSpPr>
            <p:spPr bwMode="auto">
              <a:xfrm>
                <a:off x="3160" y="3872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4" name="Object 6"/>
              <p:cNvGraphicFramePr>
                <a:graphicFrameLocks noChangeAspect="1"/>
              </p:cNvGraphicFramePr>
              <p:nvPr/>
            </p:nvGraphicFramePr>
            <p:xfrm>
              <a:off x="3170" y="3800"/>
              <a:ext cx="244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82" name="Equation" r:id="rId10" imgW="152280" imgH="228600" progId="Equation.3">
                      <p:embed/>
                    </p:oleObj>
                  </mc:Choice>
                  <mc:Fallback>
                    <p:oleObj name="Equation" r:id="rId10" imgW="152280" imgH="22860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0" y="3800"/>
                            <a:ext cx="244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869" y="2290"/>
              <a:ext cx="265" cy="294"/>
              <a:chOff x="4071" y="3826"/>
              <a:chExt cx="281" cy="347"/>
            </a:xfrm>
          </p:grpSpPr>
          <p:sp>
            <p:nvSpPr>
              <p:cNvPr id="43042" name="Oval 63"/>
              <p:cNvSpPr>
                <a:spLocks noChangeArrowheads="1"/>
              </p:cNvSpPr>
              <p:nvPr/>
            </p:nvSpPr>
            <p:spPr bwMode="auto">
              <a:xfrm>
                <a:off x="4072" y="3888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3" name="Object 5"/>
              <p:cNvGraphicFramePr>
                <a:graphicFrameLocks noChangeAspect="1"/>
              </p:cNvGraphicFramePr>
              <p:nvPr/>
            </p:nvGraphicFramePr>
            <p:xfrm>
              <a:off x="4071" y="3826"/>
              <a:ext cx="265" cy="3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83" name="Equation" r:id="rId12" imgW="164880" imgH="215640" progId="Equation.3">
                      <p:embed/>
                    </p:oleObj>
                  </mc:Choice>
                  <mc:Fallback>
                    <p:oleObj name="Equation" r:id="rId12" imgW="164880" imgH="21564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1" y="3826"/>
                            <a:ext cx="265" cy="3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1880" y="2386"/>
              <a:ext cx="264" cy="310"/>
              <a:chOff x="1216" y="2898"/>
              <a:chExt cx="280" cy="366"/>
            </a:xfrm>
          </p:grpSpPr>
          <p:sp>
            <p:nvSpPr>
              <p:cNvPr id="43041" name="Oval 66"/>
              <p:cNvSpPr>
                <a:spLocks noChangeArrowheads="1"/>
              </p:cNvSpPr>
              <p:nvPr/>
            </p:nvSpPr>
            <p:spPr bwMode="auto">
              <a:xfrm>
                <a:off x="1216" y="2970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2" name="Object 4"/>
              <p:cNvGraphicFramePr>
                <a:graphicFrameLocks noChangeAspect="1"/>
              </p:cNvGraphicFramePr>
              <p:nvPr/>
            </p:nvGraphicFramePr>
            <p:xfrm>
              <a:off x="1216" y="2898"/>
              <a:ext cx="26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84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16" y="2898"/>
                            <a:ext cx="26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8" name="Group 68"/>
            <p:cNvGrpSpPr>
              <a:grpSpLocks/>
            </p:cNvGrpSpPr>
            <p:nvPr/>
          </p:nvGrpSpPr>
          <p:grpSpPr bwMode="auto">
            <a:xfrm>
              <a:off x="1360" y="2522"/>
              <a:ext cx="264" cy="310"/>
              <a:chOff x="752" y="3042"/>
              <a:chExt cx="280" cy="366"/>
            </a:xfrm>
          </p:grpSpPr>
          <p:sp>
            <p:nvSpPr>
              <p:cNvPr id="43040" name="Oval 69"/>
              <p:cNvSpPr>
                <a:spLocks noChangeArrowheads="1"/>
              </p:cNvSpPr>
              <p:nvPr/>
            </p:nvSpPr>
            <p:spPr bwMode="auto">
              <a:xfrm>
                <a:off x="752" y="3114"/>
                <a:ext cx="280" cy="280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43011" name="Object 3"/>
              <p:cNvGraphicFramePr>
                <a:graphicFrameLocks noChangeAspect="1"/>
              </p:cNvGraphicFramePr>
              <p:nvPr/>
            </p:nvGraphicFramePr>
            <p:xfrm>
              <a:off x="762" y="3042"/>
              <a:ext cx="245" cy="3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96185" name="Equation" r:id="rId16" imgW="152280" imgH="228600" progId="Equation.3">
                      <p:embed/>
                    </p:oleObj>
                  </mc:Choice>
                  <mc:Fallback>
                    <p:oleObj name="Equation" r:id="rId16" imgW="152280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2" y="3042"/>
                            <a:ext cx="245" cy="36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9" name="Group 77"/>
          <p:cNvGrpSpPr>
            <a:grpSpLocks/>
          </p:cNvGrpSpPr>
          <p:nvPr/>
        </p:nvGrpSpPr>
        <p:grpSpPr bwMode="auto">
          <a:xfrm>
            <a:off x="6032500" y="2019300"/>
            <a:ext cx="1612900" cy="1638300"/>
            <a:chOff x="3928" y="1872"/>
            <a:chExt cx="1016" cy="1032"/>
          </a:xfrm>
        </p:grpSpPr>
        <p:sp>
          <p:nvSpPr>
            <p:cNvPr id="43027" name="Oval 78"/>
            <p:cNvSpPr>
              <a:spLocks noChangeArrowheads="1"/>
            </p:cNvSpPr>
            <p:nvPr/>
          </p:nvSpPr>
          <p:spPr bwMode="auto">
            <a:xfrm>
              <a:off x="3928" y="24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8" name="Oval 79"/>
            <p:cNvSpPr>
              <a:spLocks noChangeArrowheads="1"/>
            </p:cNvSpPr>
            <p:nvPr/>
          </p:nvSpPr>
          <p:spPr bwMode="auto">
            <a:xfrm>
              <a:off x="4216" y="2808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29" name="Oval 80"/>
            <p:cNvSpPr>
              <a:spLocks noChangeArrowheads="1"/>
            </p:cNvSpPr>
            <p:nvPr/>
          </p:nvSpPr>
          <p:spPr bwMode="auto">
            <a:xfrm>
              <a:off x="4840" y="211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0" name="Oval 81"/>
            <p:cNvSpPr>
              <a:spLocks noChangeArrowheads="1"/>
            </p:cNvSpPr>
            <p:nvPr/>
          </p:nvSpPr>
          <p:spPr bwMode="auto">
            <a:xfrm>
              <a:off x="4648" y="2624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1" name="Oval 82"/>
            <p:cNvSpPr>
              <a:spLocks noChangeArrowheads="1"/>
            </p:cNvSpPr>
            <p:nvPr/>
          </p:nvSpPr>
          <p:spPr bwMode="auto">
            <a:xfrm>
              <a:off x="4504" y="1872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032" name="Oval 83"/>
            <p:cNvSpPr>
              <a:spLocks noChangeArrowheads="1"/>
            </p:cNvSpPr>
            <p:nvPr/>
          </p:nvSpPr>
          <p:spPr bwMode="auto">
            <a:xfrm>
              <a:off x="4024" y="2056"/>
              <a:ext cx="104" cy="9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73536" name="Text Box 96"/>
          <p:cNvSpPr txBox="1">
            <a:spLocks noChangeArrowheads="1"/>
          </p:cNvSpPr>
          <p:nvPr/>
        </p:nvSpPr>
        <p:spPr bwMode="auto">
          <a:xfrm>
            <a:off x="719138" y="4227513"/>
            <a:ext cx="7848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With this form of the energy function, we can minimize using dynamic programming, with the </a:t>
            </a:r>
            <a:r>
              <a:rPr lang="en-US" sz="2400" i="1" dirty="0" err="1"/>
              <a:t>Viterbi</a:t>
            </a:r>
            <a:r>
              <a:rPr lang="en-US" sz="2400" i="1" dirty="0"/>
              <a:t> </a:t>
            </a:r>
            <a:r>
              <a:rPr lang="en-US" sz="2400" dirty="0"/>
              <a:t>algorithm</a:t>
            </a:r>
            <a:r>
              <a:rPr lang="en-US" sz="2400" i="1" dirty="0"/>
              <a:t>.</a:t>
            </a:r>
          </a:p>
          <a:p>
            <a:endParaRPr lang="en-US" sz="2400" i="1" dirty="0"/>
          </a:p>
          <a:p>
            <a:r>
              <a:rPr lang="en-US" sz="2400" dirty="0"/>
              <a:t>Iterate until optimal position for each point is the center of the box, i.e., the snake is optimal in the local search space constrained by boxes.</a:t>
            </a:r>
          </a:p>
          <a:p>
            <a:endParaRPr lang="en-US" sz="2400" dirty="0"/>
          </a:p>
        </p:txBody>
      </p:sp>
      <p:sp>
        <p:nvSpPr>
          <p:cNvPr id="43092" name="Rectangle 84"/>
          <p:cNvSpPr>
            <a:spLocks noChangeArrowheads="1"/>
          </p:cNvSpPr>
          <p:nvPr/>
        </p:nvSpPr>
        <p:spPr bwMode="auto">
          <a:xfrm>
            <a:off x="6653213" y="6553200"/>
            <a:ext cx="24272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[Amini, Weymouth, Jain, 1990]</a:t>
            </a:r>
          </a:p>
        </p:txBody>
      </p:sp>
      <p:sp>
        <p:nvSpPr>
          <p:cNvPr id="43094" name="TextBox 9"/>
          <p:cNvSpPr txBox="1">
            <a:spLocks noChangeArrowheads="1"/>
          </p:cNvSpPr>
          <p:nvPr/>
        </p:nvSpPr>
        <p:spPr bwMode="auto">
          <a:xfrm>
            <a:off x="7451725" y="6340475"/>
            <a:ext cx="1943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/>
              <a:t>Fig from  Y. Boykov</a:t>
            </a:r>
          </a:p>
        </p:txBody>
      </p:sp>
      <p:sp>
        <p:nvSpPr>
          <p:cNvPr id="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Energy minimization: </a:t>
            </a:r>
            <a:br>
              <a:rPr lang="en-US" sz="4000" dirty="0" smtClean="0"/>
            </a:br>
            <a:r>
              <a:rPr lang="en-US" sz="4000" dirty="0" smtClean="0"/>
              <a:t>dynamic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042988" y="1985963"/>
          <a:ext cx="60801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32" name="Equation" r:id="rId4" imgW="2425680" imgH="228600" progId="Equation.3">
                  <p:embed/>
                </p:oleObj>
              </mc:Choice>
              <mc:Fallback>
                <p:oleObj name="Equation" r:id="rId4" imgW="24256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85963"/>
                        <a:ext cx="6080125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3" name="Text Box 5"/>
          <p:cNvSpPr txBox="1">
            <a:spLocks noChangeArrowheads="1"/>
          </p:cNvSpPr>
          <p:nvPr/>
        </p:nvSpPr>
        <p:spPr bwMode="auto">
          <a:xfrm>
            <a:off x="431800" y="1446213"/>
            <a:ext cx="734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DP can be applied to optimize an open ended snake </a:t>
            </a:r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519113" y="3859213"/>
            <a:ext cx="862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For a closed snake, a “loop” is introduced into the total energy.</a:t>
            </a:r>
          </a:p>
        </p:txBody>
      </p:sp>
      <p:grpSp>
        <p:nvGrpSpPr>
          <p:cNvPr id="46095" name="Group 49"/>
          <p:cNvGrpSpPr>
            <a:grpSpLocks/>
          </p:cNvGrpSpPr>
          <p:nvPr/>
        </p:nvGrpSpPr>
        <p:grpSpPr bwMode="auto">
          <a:xfrm>
            <a:off x="2781300" y="2665413"/>
            <a:ext cx="3414713" cy="858837"/>
            <a:chOff x="1752" y="1698"/>
            <a:chExt cx="2151" cy="541"/>
          </a:xfrm>
        </p:grpSpPr>
        <p:sp>
          <p:nvSpPr>
            <p:cNvPr id="46117" name="Freeform 12"/>
            <p:cNvSpPr>
              <a:spLocks/>
            </p:cNvSpPr>
            <p:nvPr/>
          </p:nvSpPr>
          <p:spPr bwMode="auto">
            <a:xfrm>
              <a:off x="1999" y="1783"/>
              <a:ext cx="1599" cy="436"/>
            </a:xfrm>
            <a:custGeom>
              <a:avLst/>
              <a:gdLst>
                <a:gd name="T0" fmla="*/ 0 w 1599"/>
                <a:gd name="T1" fmla="*/ 0 h 727"/>
                <a:gd name="T2" fmla="*/ 204 w 1599"/>
                <a:gd name="T3" fmla="*/ 85 h 727"/>
                <a:gd name="T4" fmla="*/ 265 w 1599"/>
                <a:gd name="T5" fmla="*/ 147 h 727"/>
                <a:gd name="T6" fmla="*/ 508 w 1599"/>
                <a:gd name="T7" fmla="*/ 144 h 727"/>
                <a:gd name="T8" fmla="*/ 689 w 1599"/>
                <a:gd name="T9" fmla="*/ 72 h 727"/>
                <a:gd name="T10" fmla="*/ 924 w 1599"/>
                <a:gd name="T11" fmla="*/ 57 h 727"/>
                <a:gd name="T12" fmla="*/ 1038 w 1599"/>
                <a:gd name="T13" fmla="*/ 113 h 727"/>
                <a:gd name="T14" fmla="*/ 1190 w 1599"/>
                <a:gd name="T15" fmla="*/ 115 h 727"/>
                <a:gd name="T16" fmla="*/ 1432 w 1599"/>
                <a:gd name="T17" fmla="*/ 72 h 727"/>
                <a:gd name="T18" fmla="*/ 1599 w 1599"/>
                <a:gd name="T19" fmla="*/ 57 h 7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9"/>
                <a:gd name="T31" fmla="*/ 0 h 727"/>
                <a:gd name="T32" fmla="*/ 1599 w 1599"/>
                <a:gd name="T33" fmla="*/ 727 h 7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9" h="727">
                  <a:moveTo>
                    <a:pt x="0" y="0"/>
                  </a:moveTo>
                  <a:cubicBezTo>
                    <a:pt x="80" y="140"/>
                    <a:pt x="160" y="280"/>
                    <a:pt x="204" y="394"/>
                  </a:cubicBezTo>
                  <a:cubicBezTo>
                    <a:pt x="248" y="508"/>
                    <a:pt x="214" y="637"/>
                    <a:pt x="265" y="682"/>
                  </a:cubicBezTo>
                  <a:cubicBezTo>
                    <a:pt x="316" y="727"/>
                    <a:pt x="437" y="725"/>
                    <a:pt x="508" y="667"/>
                  </a:cubicBezTo>
                  <a:cubicBezTo>
                    <a:pt x="579" y="609"/>
                    <a:pt x="620" y="400"/>
                    <a:pt x="689" y="333"/>
                  </a:cubicBezTo>
                  <a:cubicBezTo>
                    <a:pt x="758" y="266"/>
                    <a:pt x="866" y="233"/>
                    <a:pt x="924" y="265"/>
                  </a:cubicBezTo>
                  <a:cubicBezTo>
                    <a:pt x="982" y="297"/>
                    <a:pt x="994" y="479"/>
                    <a:pt x="1038" y="523"/>
                  </a:cubicBezTo>
                  <a:cubicBezTo>
                    <a:pt x="1082" y="567"/>
                    <a:pt x="1124" y="562"/>
                    <a:pt x="1190" y="530"/>
                  </a:cubicBezTo>
                  <a:cubicBezTo>
                    <a:pt x="1256" y="498"/>
                    <a:pt x="1364" y="377"/>
                    <a:pt x="1432" y="333"/>
                  </a:cubicBezTo>
                  <a:cubicBezTo>
                    <a:pt x="1500" y="289"/>
                    <a:pt x="1571" y="275"/>
                    <a:pt x="1599" y="26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46090" name="Object 10"/>
            <p:cNvGraphicFramePr>
              <a:graphicFrameLocks noChangeAspect="1"/>
            </p:cNvGraphicFramePr>
            <p:nvPr/>
          </p:nvGraphicFramePr>
          <p:xfrm>
            <a:off x="1752" y="1698"/>
            <a:ext cx="19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33" name="Equation" r:id="rId6" imgW="152280" imgH="215640" progId="Equation.3">
                    <p:embed/>
                  </p:oleObj>
                </mc:Choice>
                <mc:Fallback>
                  <p:oleObj name="Equation" r:id="rId6" imgW="152280" imgH="215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" y="1698"/>
                          <a:ext cx="190" cy="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91" name="Object 11"/>
            <p:cNvGraphicFramePr>
              <a:graphicFrameLocks noChangeAspect="1"/>
            </p:cNvGraphicFramePr>
            <p:nvPr/>
          </p:nvGraphicFramePr>
          <p:xfrm>
            <a:off x="3699" y="1856"/>
            <a:ext cx="204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34" name="Equation" r:id="rId8" imgW="164880" imgH="228600" progId="Equation.3">
                    <p:embed/>
                  </p:oleObj>
                </mc:Choice>
                <mc:Fallback>
                  <p:oleObj name="Equation" r:id="rId8" imgW="164880" imgH="22860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9" y="1856"/>
                          <a:ext cx="204" cy="2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18" name="Oval 15"/>
            <p:cNvSpPr>
              <a:spLocks noChangeArrowheads="1"/>
            </p:cNvSpPr>
            <p:nvPr/>
          </p:nvSpPr>
          <p:spPr bwMode="auto">
            <a:xfrm>
              <a:off x="1990" y="176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19" name="Oval 16"/>
            <p:cNvSpPr>
              <a:spLocks noChangeArrowheads="1"/>
            </p:cNvSpPr>
            <p:nvPr/>
          </p:nvSpPr>
          <p:spPr bwMode="auto">
            <a:xfrm>
              <a:off x="2116" y="192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0" name="Oval 17"/>
            <p:cNvSpPr>
              <a:spLocks noChangeArrowheads="1"/>
            </p:cNvSpPr>
            <p:nvPr/>
          </p:nvSpPr>
          <p:spPr bwMode="auto">
            <a:xfrm>
              <a:off x="2212" y="209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1" name="Oval 18"/>
            <p:cNvSpPr>
              <a:spLocks noChangeArrowheads="1"/>
            </p:cNvSpPr>
            <p:nvPr/>
          </p:nvSpPr>
          <p:spPr bwMode="auto">
            <a:xfrm>
              <a:off x="2350" y="2183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2" name="Oval 19"/>
            <p:cNvSpPr>
              <a:spLocks noChangeArrowheads="1"/>
            </p:cNvSpPr>
            <p:nvPr/>
          </p:nvSpPr>
          <p:spPr bwMode="auto">
            <a:xfrm>
              <a:off x="2516" y="21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3" name="Oval 20"/>
            <p:cNvSpPr>
              <a:spLocks noChangeArrowheads="1"/>
            </p:cNvSpPr>
            <p:nvPr/>
          </p:nvSpPr>
          <p:spPr bwMode="auto">
            <a:xfrm>
              <a:off x="2661" y="196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4" name="Oval 21"/>
            <p:cNvSpPr>
              <a:spLocks noChangeArrowheads="1"/>
            </p:cNvSpPr>
            <p:nvPr/>
          </p:nvSpPr>
          <p:spPr bwMode="auto">
            <a:xfrm>
              <a:off x="2862" y="191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5" name="Oval 22"/>
            <p:cNvSpPr>
              <a:spLocks noChangeArrowheads="1"/>
            </p:cNvSpPr>
            <p:nvPr/>
          </p:nvSpPr>
          <p:spPr bwMode="auto">
            <a:xfrm>
              <a:off x="3007" y="207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6" name="Oval 23"/>
            <p:cNvSpPr>
              <a:spLocks noChangeArrowheads="1"/>
            </p:cNvSpPr>
            <p:nvPr/>
          </p:nvSpPr>
          <p:spPr bwMode="auto">
            <a:xfrm>
              <a:off x="3187" y="207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7" name="Oval 24"/>
            <p:cNvSpPr>
              <a:spLocks noChangeArrowheads="1"/>
            </p:cNvSpPr>
            <p:nvPr/>
          </p:nvSpPr>
          <p:spPr bwMode="auto">
            <a:xfrm>
              <a:off x="3388" y="19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6128" name="Oval 25"/>
            <p:cNvSpPr>
              <a:spLocks noChangeArrowheads="1"/>
            </p:cNvSpPr>
            <p:nvPr/>
          </p:nvSpPr>
          <p:spPr bwMode="auto">
            <a:xfrm>
              <a:off x="3547" y="19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314700" y="4318000"/>
            <a:ext cx="5308600" cy="1528763"/>
            <a:chOff x="2088" y="2835"/>
            <a:chExt cx="3344" cy="963"/>
          </a:xfrm>
        </p:grpSpPr>
        <p:sp>
          <p:nvSpPr>
            <p:cNvPr id="46115" name="Line 50"/>
            <p:cNvSpPr>
              <a:spLocks noChangeShapeType="1"/>
            </p:cNvSpPr>
            <p:nvPr/>
          </p:nvSpPr>
          <p:spPr bwMode="auto">
            <a:xfrm>
              <a:off x="2088" y="3638"/>
              <a:ext cx="14" cy="16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Rectangle 8"/>
            <p:cNvSpPr>
              <a:spLocks noChangeArrowheads="1"/>
            </p:cNvSpPr>
            <p:nvPr/>
          </p:nvSpPr>
          <p:spPr bwMode="auto">
            <a:xfrm>
              <a:off x="4469" y="2835"/>
              <a:ext cx="963" cy="48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787400" y="4406900"/>
            <a:ext cx="7831138" cy="2082800"/>
            <a:chOff x="496" y="2891"/>
            <a:chExt cx="4933" cy="1312"/>
          </a:xfrm>
        </p:grpSpPr>
        <p:graphicFrame>
          <p:nvGraphicFramePr>
            <p:cNvPr id="46083" name="Object 3"/>
            <p:cNvGraphicFramePr>
              <a:graphicFrameLocks noChangeAspect="1"/>
            </p:cNvGraphicFramePr>
            <p:nvPr/>
          </p:nvGraphicFramePr>
          <p:xfrm>
            <a:off x="496" y="2891"/>
            <a:ext cx="4933" cy="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35" name="Equation" r:id="rId10" imgW="3124080" imgH="228600" progId="Equation.3">
                    <p:embed/>
                  </p:oleObj>
                </mc:Choice>
                <mc:Fallback>
                  <p:oleObj name="Equation" r:id="rId10" imgW="312408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" y="2891"/>
                          <a:ext cx="4933" cy="3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6098" name="Group 51"/>
            <p:cNvGrpSpPr>
              <a:grpSpLocks/>
            </p:cNvGrpSpPr>
            <p:nvPr/>
          </p:nvGrpSpPr>
          <p:grpSpPr bwMode="auto">
            <a:xfrm>
              <a:off x="1867" y="3215"/>
              <a:ext cx="1636" cy="988"/>
              <a:chOff x="1867" y="3215"/>
              <a:chExt cx="1636" cy="988"/>
            </a:xfrm>
          </p:grpSpPr>
          <p:sp>
            <p:nvSpPr>
              <p:cNvPr id="46099" name="Freeform 26"/>
              <p:cNvSpPr>
                <a:spLocks/>
              </p:cNvSpPr>
              <p:nvPr/>
            </p:nvSpPr>
            <p:spPr bwMode="auto">
              <a:xfrm>
                <a:off x="2076" y="3411"/>
                <a:ext cx="1427" cy="556"/>
              </a:xfrm>
              <a:custGeom>
                <a:avLst/>
                <a:gdLst>
                  <a:gd name="T0" fmla="*/ 318 w 1427"/>
                  <a:gd name="T1" fmla="*/ 31 h 556"/>
                  <a:gd name="T2" fmla="*/ 48 w 1427"/>
                  <a:gd name="T3" fmla="*/ 148 h 556"/>
                  <a:gd name="T4" fmla="*/ 55 w 1427"/>
                  <a:gd name="T5" fmla="*/ 417 h 556"/>
                  <a:gd name="T6" fmla="*/ 376 w 1427"/>
                  <a:gd name="T7" fmla="*/ 549 h 556"/>
                  <a:gd name="T8" fmla="*/ 704 w 1427"/>
                  <a:gd name="T9" fmla="*/ 461 h 556"/>
                  <a:gd name="T10" fmla="*/ 1039 w 1427"/>
                  <a:gd name="T11" fmla="*/ 447 h 556"/>
                  <a:gd name="T12" fmla="*/ 1236 w 1427"/>
                  <a:gd name="T13" fmla="*/ 454 h 556"/>
                  <a:gd name="T14" fmla="*/ 1404 w 1427"/>
                  <a:gd name="T15" fmla="*/ 250 h 556"/>
                  <a:gd name="T16" fmla="*/ 1098 w 1427"/>
                  <a:gd name="T17" fmla="*/ 24 h 556"/>
                  <a:gd name="T18" fmla="*/ 726 w 1427"/>
                  <a:gd name="T19" fmla="*/ 104 h 556"/>
                  <a:gd name="T20" fmla="*/ 449 w 1427"/>
                  <a:gd name="T21" fmla="*/ 60 h 556"/>
                  <a:gd name="T22" fmla="*/ 318 w 1427"/>
                  <a:gd name="T23" fmla="*/ 31 h 5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27"/>
                  <a:gd name="T37" fmla="*/ 0 h 556"/>
                  <a:gd name="T38" fmla="*/ 1427 w 1427"/>
                  <a:gd name="T39" fmla="*/ 556 h 5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27" h="556">
                    <a:moveTo>
                      <a:pt x="318" y="31"/>
                    </a:moveTo>
                    <a:cubicBezTo>
                      <a:pt x="251" y="46"/>
                      <a:pt x="92" y="84"/>
                      <a:pt x="48" y="148"/>
                    </a:cubicBezTo>
                    <a:cubicBezTo>
                      <a:pt x="4" y="212"/>
                      <a:pt x="0" y="350"/>
                      <a:pt x="55" y="417"/>
                    </a:cubicBezTo>
                    <a:cubicBezTo>
                      <a:pt x="110" y="484"/>
                      <a:pt x="268" y="542"/>
                      <a:pt x="376" y="549"/>
                    </a:cubicBezTo>
                    <a:cubicBezTo>
                      <a:pt x="484" y="556"/>
                      <a:pt x="593" y="478"/>
                      <a:pt x="704" y="461"/>
                    </a:cubicBezTo>
                    <a:cubicBezTo>
                      <a:pt x="815" y="444"/>
                      <a:pt x="950" y="448"/>
                      <a:pt x="1039" y="447"/>
                    </a:cubicBezTo>
                    <a:cubicBezTo>
                      <a:pt x="1128" y="446"/>
                      <a:pt x="1175" y="487"/>
                      <a:pt x="1236" y="454"/>
                    </a:cubicBezTo>
                    <a:cubicBezTo>
                      <a:pt x="1297" y="421"/>
                      <a:pt x="1427" y="322"/>
                      <a:pt x="1404" y="250"/>
                    </a:cubicBezTo>
                    <a:cubicBezTo>
                      <a:pt x="1381" y="178"/>
                      <a:pt x="1211" y="48"/>
                      <a:pt x="1098" y="24"/>
                    </a:cubicBezTo>
                    <a:cubicBezTo>
                      <a:pt x="985" y="0"/>
                      <a:pt x="834" y="98"/>
                      <a:pt x="726" y="104"/>
                    </a:cubicBezTo>
                    <a:cubicBezTo>
                      <a:pt x="618" y="110"/>
                      <a:pt x="516" y="71"/>
                      <a:pt x="449" y="60"/>
                    </a:cubicBezTo>
                    <a:cubicBezTo>
                      <a:pt x="382" y="49"/>
                      <a:pt x="385" y="16"/>
                      <a:pt x="318" y="31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0" name="Oval 27"/>
              <p:cNvSpPr>
                <a:spLocks noChangeArrowheads="1"/>
              </p:cNvSpPr>
              <p:nvPr/>
            </p:nvSpPr>
            <p:spPr bwMode="auto">
              <a:xfrm>
                <a:off x="2385" y="340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1" name="Oval 28"/>
              <p:cNvSpPr>
                <a:spLocks noChangeArrowheads="1"/>
              </p:cNvSpPr>
              <p:nvPr/>
            </p:nvSpPr>
            <p:spPr bwMode="auto">
              <a:xfrm>
                <a:off x="2593" y="348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2" name="Oval 29"/>
              <p:cNvSpPr>
                <a:spLocks noChangeArrowheads="1"/>
              </p:cNvSpPr>
              <p:nvPr/>
            </p:nvSpPr>
            <p:spPr bwMode="auto">
              <a:xfrm>
                <a:off x="2829" y="3493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3" name="Oval 30"/>
              <p:cNvSpPr>
                <a:spLocks noChangeArrowheads="1"/>
              </p:cNvSpPr>
              <p:nvPr/>
            </p:nvSpPr>
            <p:spPr bwMode="auto">
              <a:xfrm>
                <a:off x="3030" y="342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4" name="Oval 31"/>
              <p:cNvSpPr>
                <a:spLocks noChangeArrowheads="1"/>
              </p:cNvSpPr>
              <p:nvPr/>
            </p:nvSpPr>
            <p:spPr bwMode="auto">
              <a:xfrm>
                <a:off x="3224" y="34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5" name="Oval 32"/>
              <p:cNvSpPr>
                <a:spLocks noChangeArrowheads="1"/>
              </p:cNvSpPr>
              <p:nvPr/>
            </p:nvSpPr>
            <p:spPr bwMode="auto">
              <a:xfrm>
                <a:off x="3397" y="357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6" name="Oval 33"/>
              <p:cNvSpPr>
                <a:spLocks noChangeArrowheads="1"/>
              </p:cNvSpPr>
              <p:nvPr/>
            </p:nvSpPr>
            <p:spPr bwMode="auto">
              <a:xfrm>
                <a:off x="3409" y="374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7" name="Oval 34"/>
              <p:cNvSpPr>
                <a:spLocks noChangeArrowheads="1"/>
              </p:cNvSpPr>
              <p:nvPr/>
            </p:nvSpPr>
            <p:spPr bwMode="auto">
              <a:xfrm>
                <a:off x="3246" y="3861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8" name="Oval 35"/>
              <p:cNvSpPr>
                <a:spLocks noChangeArrowheads="1"/>
              </p:cNvSpPr>
              <p:nvPr/>
            </p:nvSpPr>
            <p:spPr bwMode="auto">
              <a:xfrm>
                <a:off x="3020" y="383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09" name="Oval 36"/>
              <p:cNvSpPr>
                <a:spLocks noChangeArrowheads="1"/>
              </p:cNvSpPr>
              <p:nvPr/>
            </p:nvSpPr>
            <p:spPr bwMode="auto">
              <a:xfrm>
                <a:off x="2766" y="3857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0" name="Oval 37"/>
              <p:cNvSpPr>
                <a:spLocks noChangeArrowheads="1"/>
              </p:cNvSpPr>
              <p:nvPr/>
            </p:nvSpPr>
            <p:spPr bwMode="auto">
              <a:xfrm>
                <a:off x="2442" y="3939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1" name="Oval 38"/>
              <p:cNvSpPr>
                <a:spLocks noChangeArrowheads="1"/>
              </p:cNvSpPr>
              <p:nvPr/>
            </p:nvSpPr>
            <p:spPr bwMode="auto">
              <a:xfrm>
                <a:off x="2237" y="38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2" name="Oval 39"/>
              <p:cNvSpPr>
                <a:spLocks noChangeArrowheads="1"/>
              </p:cNvSpPr>
              <p:nvPr/>
            </p:nvSpPr>
            <p:spPr bwMode="auto">
              <a:xfrm>
                <a:off x="2088" y="3795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3" name="Oval 40"/>
              <p:cNvSpPr>
                <a:spLocks noChangeArrowheads="1"/>
              </p:cNvSpPr>
              <p:nvPr/>
            </p:nvSpPr>
            <p:spPr bwMode="auto">
              <a:xfrm>
                <a:off x="2065" y="3604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46114" name="Oval 41"/>
              <p:cNvSpPr>
                <a:spLocks noChangeArrowheads="1"/>
              </p:cNvSpPr>
              <p:nvPr/>
            </p:nvSpPr>
            <p:spPr bwMode="auto">
              <a:xfrm>
                <a:off x="2175" y="347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sz="16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graphicFrame>
            <p:nvGraphicFramePr>
              <p:cNvPr id="46084" name="Object 4"/>
              <p:cNvGraphicFramePr>
                <a:graphicFrameLocks noChangeAspect="1"/>
              </p:cNvGraphicFramePr>
              <p:nvPr/>
            </p:nvGraphicFramePr>
            <p:xfrm>
              <a:off x="1926" y="3744"/>
              <a:ext cx="190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36" name="Equation" r:id="rId12" imgW="152280" imgH="215640" progId="Equation.3">
                      <p:embed/>
                    </p:oleObj>
                  </mc:Choice>
                  <mc:Fallback>
                    <p:oleObj name="Equation" r:id="rId12" imgW="152280" imgH="215640" progId="Equation.3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6" y="3744"/>
                            <a:ext cx="190" cy="2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5" name="Object 5"/>
              <p:cNvGraphicFramePr>
                <a:graphicFrameLocks noChangeAspect="1"/>
              </p:cNvGraphicFramePr>
              <p:nvPr/>
            </p:nvGraphicFramePr>
            <p:xfrm>
              <a:off x="1867" y="3444"/>
              <a:ext cx="204" cy="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37" name="Equation" r:id="rId13" imgW="164880" imgH="228600" progId="Equation.3">
                      <p:embed/>
                    </p:oleObj>
                  </mc:Choice>
                  <mc:Fallback>
                    <p:oleObj name="Equation" r:id="rId13" imgW="164880" imgH="228600" progId="Equation.3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7" y="3444"/>
                            <a:ext cx="204" cy="2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6" name="Object 6"/>
              <p:cNvGraphicFramePr>
                <a:graphicFrameLocks noChangeAspect="1"/>
              </p:cNvGraphicFramePr>
              <p:nvPr/>
            </p:nvGraphicFramePr>
            <p:xfrm>
              <a:off x="2126" y="3882"/>
              <a:ext cx="206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38" name="Equation" r:id="rId14" imgW="164880" imgH="215640" progId="Equation.3">
                      <p:embed/>
                    </p:oleObj>
                  </mc:Choice>
                  <mc:Fallback>
                    <p:oleObj name="Equation" r:id="rId14" imgW="164880" imgH="215640" progId="Equation.3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26" y="3882"/>
                            <a:ext cx="206" cy="2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7" name="Object 7"/>
              <p:cNvGraphicFramePr>
                <a:graphicFrameLocks noChangeAspect="1"/>
              </p:cNvGraphicFramePr>
              <p:nvPr/>
            </p:nvGraphicFramePr>
            <p:xfrm>
              <a:off x="1972" y="3215"/>
              <a:ext cx="317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39" name="Equation" r:id="rId16" imgW="253800" imgH="228600" progId="Equation.3">
                      <p:embed/>
                    </p:oleObj>
                  </mc:Choice>
                  <mc:Fallback>
                    <p:oleObj name="Equation" r:id="rId16" imgW="253800" imgH="22860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2" y="3215"/>
                            <a:ext cx="317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8" name="Object 8"/>
              <p:cNvGraphicFramePr>
                <a:graphicFrameLocks noChangeAspect="1"/>
              </p:cNvGraphicFramePr>
              <p:nvPr/>
            </p:nvGraphicFramePr>
            <p:xfrm>
              <a:off x="2411" y="3920"/>
              <a:ext cx="206" cy="2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40" name="Equation" r:id="rId18" imgW="164880" imgH="228600" progId="Equation.3">
                      <p:embed/>
                    </p:oleObj>
                  </mc:Choice>
                  <mc:Fallback>
                    <p:oleObj name="Equation" r:id="rId18" imgW="164880" imgH="22860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1" y="3920"/>
                            <a:ext cx="206" cy="28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9" name="Object 9"/>
              <p:cNvGraphicFramePr>
                <a:graphicFrameLocks noChangeAspect="1"/>
              </p:cNvGraphicFramePr>
              <p:nvPr/>
            </p:nvGraphicFramePr>
            <p:xfrm>
              <a:off x="2717" y="3848"/>
              <a:ext cx="206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341" name="Equation" r:id="rId20" imgW="164880" imgH="215640" progId="Equation.3">
                      <p:embed/>
                    </p:oleObj>
                  </mc:Choice>
                  <mc:Fallback>
                    <p:oleObj name="Equation" r:id="rId20" imgW="164880" imgH="21564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7" y="3848"/>
                            <a:ext cx="206" cy="26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6130" name="Text Box 50"/>
          <p:cNvSpPr txBox="1">
            <a:spLocks noChangeArrowheads="1"/>
          </p:cNvSpPr>
          <p:nvPr/>
        </p:nvSpPr>
        <p:spPr bwMode="auto">
          <a:xfrm>
            <a:off x="5740416" y="5192713"/>
            <a:ext cx="334803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Work around: 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v</a:t>
            </a:r>
            <a:r>
              <a:rPr lang="en-US" baseline="-25000" dirty="0"/>
              <a:t>1</a:t>
            </a:r>
            <a:r>
              <a:rPr lang="en-US" dirty="0"/>
              <a:t> and solve for rest .</a:t>
            </a:r>
          </a:p>
          <a:p>
            <a:pPr marL="342900" indent="-342900">
              <a:spcBef>
                <a:spcPct val="20000"/>
              </a:spcBef>
              <a:buFontTx/>
              <a:buAutoNum type="arabicParenR"/>
            </a:pPr>
            <a:r>
              <a:rPr lang="en-US" dirty="0"/>
              <a:t>Fix an intermediate node at its position found in (1), solve for rest.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minimization: </a:t>
            </a:r>
            <a:b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dynamic programming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5" grpId="0" autoUpdateAnimBg="0"/>
      <p:bldP spid="461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we need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Representation of the contours</a:t>
            </a:r>
          </a:p>
          <a:p>
            <a:r>
              <a:rPr lang="en-US" sz="2800" dirty="0" smtClean="0"/>
              <a:t>Defining the energy functions</a:t>
            </a:r>
          </a:p>
          <a:p>
            <a:pPr lvl="1"/>
            <a:r>
              <a:rPr lang="en-US" sz="2400" dirty="0" smtClean="0"/>
              <a:t>External</a:t>
            </a:r>
          </a:p>
          <a:p>
            <a:pPr lvl="1"/>
            <a:r>
              <a:rPr lang="en-US" sz="2400" dirty="0" smtClean="0"/>
              <a:t>Internal</a:t>
            </a:r>
          </a:p>
          <a:p>
            <a:r>
              <a:rPr lang="en-US" sz="2800" dirty="0" smtClean="0"/>
              <a:t>Minimizing the energy function</a:t>
            </a:r>
          </a:p>
          <a:p>
            <a:r>
              <a:rPr lang="en-US" sz="2800" dirty="0" smtClean="0"/>
              <a:t>Extensions:</a:t>
            </a:r>
          </a:p>
          <a:p>
            <a:pPr lvl="1"/>
            <a:r>
              <a:rPr lang="en-US" sz="2400" dirty="0" smtClean="0"/>
              <a:t>Tracking</a:t>
            </a:r>
          </a:p>
          <a:p>
            <a:pPr lvl="1"/>
            <a:r>
              <a:rPr lang="en-US" sz="2400" dirty="0" smtClean="0"/>
              <a:t>Interactive segmentation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2544" y="4049721"/>
            <a:ext cx="6207210" cy="1716111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3" name="Rectangle 5"/>
          <p:cNvSpPr>
            <a:spLocks noGrp="1" noChangeArrowheads="1"/>
          </p:cNvSpPr>
          <p:nvPr>
            <p:ph type="title"/>
          </p:nvPr>
        </p:nvSpPr>
        <p:spPr>
          <a:xfrm>
            <a:off x="193734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Tracking via deformable contours</a:t>
            </a:r>
          </a:p>
        </p:txBody>
      </p:sp>
      <p:sp>
        <p:nvSpPr>
          <p:cNvPr id="607234" name="Text Box 7"/>
          <p:cNvSpPr txBox="1">
            <a:spLocks noChangeArrowheads="1"/>
          </p:cNvSpPr>
          <p:nvPr/>
        </p:nvSpPr>
        <p:spPr bwMode="auto">
          <a:xfrm>
            <a:off x="811161" y="1201707"/>
            <a:ext cx="73391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Use final contour/model extracted at frame  </a:t>
            </a:r>
            <a:r>
              <a:rPr lang="en-US" sz="2400" i="1" dirty="0">
                <a:solidFill>
                  <a:srgbClr val="000000"/>
                </a:solidFill>
              </a:rPr>
              <a:t>t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as </a:t>
            </a:r>
            <a:r>
              <a:rPr lang="en-US" sz="2400" dirty="0">
                <a:solidFill>
                  <a:srgbClr val="000000"/>
                </a:solidFill>
              </a:rPr>
              <a:t>an initial solution for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Evolve initial contour to fit exact object boundary at </a:t>
            </a:r>
            <a:r>
              <a:rPr lang="en-US" sz="2400" dirty="0" smtClean="0">
                <a:solidFill>
                  <a:srgbClr val="000000"/>
                </a:solidFill>
              </a:rPr>
              <a:t>frame </a:t>
            </a:r>
            <a:r>
              <a:rPr lang="en-US" sz="2400" i="1" dirty="0">
                <a:solidFill>
                  <a:srgbClr val="000000"/>
                </a:solidFill>
              </a:rPr>
              <a:t>t+1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Repeat, initializing with most recent frame.</a:t>
            </a:r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4" name="Picture 5" descr="heart_lv_r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3986" y="3173408"/>
            <a:ext cx="3468735" cy="346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02260" y="4706955"/>
            <a:ext cx="249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Tracking Heart Ventricles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Tahoma" pitchFamily="34" charset="0"/>
              </a:rPr>
              <a:t>(multiple frames)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r>
              <a:rPr lang="en-US" smtClean="0"/>
              <a:t>Deformable contours: intuition</a:t>
            </a:r>
          </a:p>
        </p:txBody>
      </p:sp>
      <p:sp>
        <p:nvSpPr>
          <p:cNvPr id="499715" name="TextBox 4"/>
          <p:cNvSpPr txBox="1">
            <a:spLocks noChangeArrowheads="1"/>
          </p:cNvSpPr>
          <p:nvPr/>
        </p:nvSpPr>
        <p:spPr bwMode="auto">
          <a:xfrm>
            <a:off x="0" y="6642100"/>
            <a:ext cx="5791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Image from http://www.healthline.com/blogs/exercise_fitness/uploaded_images/HandBand2-795868.JPG</a:t>
            </a:r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1395369" y="4268799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5521338" y="4195773"/>
            <a:ext cx="2628936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00" y="123822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mikomos.com/images/thumb/6/64/Macy%27s_Thanksgiving_Day_Parade_Balloon_Inflation.jpg/300px-Macy%27s_Thanksgiving_Day_Parade_Balloon_Infl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90" y="1201707"/>
            <a:ext cx="2154267" cy="28675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Text Box 29"/>
          <p:cNvSpPr txBox="1">
            <a:spLocks noChangeArrowheads="1"/>
          </p:cNvSpPr>
          <p:nvPr/>
        </p:nvSpPr>
        <p:spPr bwMode="auto">
          <a:xfrm>
            <a:off x="1447800" y="4114800"/>
            <a:ext cx="5922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ahoma" pitchFamily="34" charset="0"/>
                <a:hlinkClick r:id="rId5"/>
              </a:rPr>
              <a:t>Visual Dynamics Group</a:t>
            </a:r>
            <a:r>
              <a:rPr lang="en-US" sz="1400">
                <a:solidFill>
                  <a:srgbClr val="000000"/>
                </a:solidFill>
                <a:latin typeface="Tahoma" pitchFamily="34" charset="0"/>
              </a:rPr>
              <a:t>, Dept. Engineering Science, University of Oxford.</a:t>
            </a:r>
          </a:p>
        </p:txBody>
      </p:sp>
      <p:sp>
        <p:nvSpPr>
          <p:cNvPr id="611331" name="Text Box 30"/>
          <p:cNvSpPr txBox="1">
            <a:spLocks noChangeArrowheads="1"/>
          </p:cNvSpPr>
          <p:nvPr/>
        </p:nvSpPr>
        <p:spPr bwMode="auto">
          <a:xfrm>
            <a:off x="2779665" y="4816494"/>
            <a:ext cx="57246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Traffic monitoring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Human-computer interaction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Animation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Surveillance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Computer 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assisted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</a:rPr>
              <a:t>iagnosis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</a:rPr>
              <a:t>in medical imaging </a:t>
            </a:r>
          </a:p>
        </p:txBody>
      </p:sp>
      <p:sp>
        <p:nvSpPr>
          <p:cNvPr id="611332" name="Text Box 31"/>
          <p:cNvSpPr txBox="1">
            <a:spLocks noChangeArrowheads="1"/>
          </p:cNvSpPr>
          <p:nvPr/>
        </p:nvSpPr>
        <p:spPr bwMode="auto">
          <a:xfrm>
            <a:off x="1103265" y="4816494"/>
            <a:ext cx="16260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ahoma" pitchFamily="34" charset="0"/>
              </a:rPr>
              <a:t>Applications:</a:t>
            </a:r>
          </a:p>
        </p:txBody>
      </p:sp>
      <p:pic>
        <p:nvPicPr>
          <p:cNvPr id="9" name="leafmv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30240" y="1411658"/>
            <a:ext cx="3359196" cy="2519397"/>
          </a:xfrm>
          <a:prstGeom prst="rect">
            <a:avLst/>
          </a:prstGeom>
        </p:spPr>
      </p:pic>
      <p:pic>
        <p:nvPicPr>
          <p:cNvPr id="10" name="cat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681539" y="1384272"/>
            <a:ext cx="3468735" cy="2601551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193734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Tracking via deformable contours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18" y="0"/>
            <a:ext cx="8229600" cy="1143000"/>
          </a:xfrm>
        </p:spPr>
        <p:txBody>
          <a:bodyPr/>
          <a:lstStyle/>
          <a:p>
            <a:r>
              <a:rPr lang="en-US" dirty="0" smtClean="0"/>
              <a:t>3D active contours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3989404" y="2949643"/>
            <a:ext cx="8229600" cy="250792"/>
          </a:xfrm>
        </p:spPr>
        <p:txBody>
          <a:bodyPr/>
          <a:lstStyle/>
          <a:p>
            <a:r>
              <a:rPr lang="en-US" sz="1400" dirty="0" err="1" smtClean="0"/>
              <a:t>Jörgen</a:t>
            </a:r>
            <a:r>
              <a:rPr lang="en-US" sz="1400" dirty="0" smtClean="0"/>
              <a:t> </a:t>
            </a:r>
            <a:r>
              <a:rPr lang="en-US" sz="1400" dirty="0" err="1" smtClean="0"/>
              <a:t>Ahlberg</a:t>
            </a:r>
            <a:endParaRPr lang="en-US" sz="1400" dirty="0" smtClean="0"/>
          </a:p>
          <a:p>
            <a:r>
              <a:rPr lang="en-US" sz="1400" dirty="0" smtClean="0"/>
              <a:t>http://www.cvl.isy.liu.se/ScOut/Masters/Papers/Ex1708.pdf</a:t>
            </a:r>
            <a:endParaRPr lang="en-US" sz="1400" dirty="0"/>
          </a:p>
        </p:txBody>
      </p:sp>
      <p:pic>
        <p:nvPicPr>
          <p:cNvPr id="887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6055" y="1094702"/>
            <a:ext cx="4915803" cy="554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2100" y="1600200"/>
            <a:ext cx="87503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May over-smooth the boundary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Cannot follow topological changes of objects</a:t>
            </a:r>
          </a:p>
        </p:txBody>
      </p:sp>
      <p:sp>
        <p:nvSpPr>
          <p:cNvPr id="599048" name="Freeform 1034"/>
          <p:cNvSpPr>
            <a:spLocks/>
          </p:cNvSpPr>
          <p:nvPr/>
        </p:nvSpPr>
        <p:spPr bwMode="auto">
          <a:xfrm>
            <a:off x="930275" y="44418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49" name="Freeform 1036"/>
          <p:cNvSpPr>
            <a:spLocks/>
          </p:cNvSpPr>
          <p:nvPr/>
        </p:nvSpPr>
        <p:spPr bwMode="auto">
          <a:xfrm>
            <a:off x="1419225" y="44481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0" name="Freeform 1037"/>
          <p:cNvSpPr>
            <a:spLocks/>
          </p:cNvSpPr>
          <p:nvPr/>
        </p:nvSpPr>
        <p:spPr bwMode="auto">
          <a:xfrm>
            <a:off x="3673475" y="44291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1" name="Freeform 1038"/>
          <p:cNvSpPr>
            <a:spLocks/>
          </p:cNvSpPr>
          <p:nvPr/>
        </p:nvSpPr>
        <p:spPr bwMode="auto">
          <a:xfrm>
            <a:off x="4378325" y="44354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2" name="Freeform 1039"/>
          <p:cNvSpPr>
            <a:spLocks/>
          </p:cNvSpPr>
          <p:nvPr/>
        </p:nvSpPr>
        <p:spPr bwMode="auto">
          <a:xfrm>
            <a:off x="6505575" y="4454538"/>
            <a:ext cx="854075" cy="874713"/>
          </a:xfrm>
          <a:custGeom>
            <a:avLst/>
            <a:gdLst>
              <a:gd name="T0" fmla="*/ 2147483647 w 744"/>
              <a:gd name="T1" fmla="*/ 2147483647 h 688"/>
              <a:gd name="T2" fmla="*/ 2147483647 w 744"/>
              <a:gd name="T3" fmla="*/ 2147483647 h 688"/>
              <a:gd name="T4" fmla="*/ 2147483647 w 744"/>
              <a:gd name="T5" fmla="*/ 2147483647 h 688"/>
              <a:gd name="T6" fmla="*/ 2147483647 w 744"/>
              <a:gd name="T7" fmla="*/ 2147483647 h 688"/>
              <a:gd name="T8" fmla="*/ 2147483647 w 744"/>
              <a:gd name="T9" fmla="*/ 2147483647 h 688"/>
              <a:gd name="T10" fmla="*/ 2147483647 w 744"/>
              <a:gd name="T11" fmla="*/ 2147483647 h 688"/>
              <a:gd name="T12" fmla="*/ 2147483647 w 744"/>
              <a:gd name="T13" fmla="*/ 2147483647 h 688"/>
              <a:gd name="T14" fmla="*/ 2147483647 w 744"/>
              <a:gd name="T15" fmla="*/ 2147483647 h 688"/>
              <a:gd name="T16" fmla="*/ 2147483647 w 744"/>
              <a:gd name="T17" fmla="*/ 2147483647 h 6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4"/>
              <a:gd name="T28" fmla="*/ 0 h 688"/>
              <a:gd name="T29" fmla="*/ 744 w 744"/>
              <a:gd name="T30" fmla="*/ 688 h 6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4" h="688">
                <a:moveTo>
                  <a:pt x="721" y="164"/>
                </a:moveTo>
                <a:cubicBezTo>
                  <a:pt x="721" y="102"/>
                  <a:pt x="744" y="60"/>
                  <a:pt x="699" y="35"/>
                </a:cubicBezTo>
                <a:cubicBezTo>
                  <a:pt x="654" y="10"/>
                  <a:pt x="555" y="0"/>
                  <a:pt x="449" y="13"/>
                </a:cubicBezTo>
                <a:cubicBezTo>
                  <a:pt x="343" y="26"/>
                  <a:pt x="124" y="37"/>
                  <a:pt x="62" y="111"/>
                </a:cubicBezTo>
                <a:cubicBezTo>
                  <a:pt x="0" y="185"/>
                  <a:pt x="32" y="371"/>
                  <a:pt x="77" y="460"/>
                </a:cubicBezTo>
                <a:cubicBezTo>
                  <a:pt x="122" y="549"/>
                  <a:pt x="243" y="611"/>
                  <a:pt x="335" y="642"/>
                </a:cubicBezTo>
                <a:cubicBezTo>
                  <a:pt x="427" y="673"/>
                  <a:pt x="569" y="688"/>
                  <a:pt x="630" y="649"/>
                </a:cubicBezTo>
                <a:cubicBezTo>
                  <a:pt x="691" y="610"/>
                  <a:pt x="683" y="492"/>
                  <a:pt x="699" y="407"/>
                </a:cubicBezTo>
                <a:cubicBezTo>
                  <a:pt x="715" y="322"/>
                  <a:pt x="721" y="226"/>
                  <a:pt x="721" y="16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3" name="Freeform 1040"/>
          <p:cNvSpPr>
            <a:spLocks/>
          </p:cNvSpPr>
          <p:nvPr/>
        </p:nvSpPr>
        <p:spPr bwMode="auto">
          <a:xfrm>
            <a:off x="7553325" y="4460888"/>
            <a:ext cx="1055688" cy="869950"/>
          </a:xfrm>
          <a:custGeom>
            <a:avLst/>
            <a:gdLst>
              <a:gd name="T0" fmla="*/ 2147483647 w 847"/>
              <a:gd name="T1" fmla="*/ 2147483647 h 685"/>
              <a:gd name="T2" fmla="*/ 2147483647 w 847"/>
              <a:gd name="T3" fmla="*/ 2147483647 h 685"/>
              <a:gd name="T4" fmla="*/ 2147483647 w 847"/>
              <a:gd name="T5" fmla="*/ 0 h 685"/>
              <a:gd name="T6" fmla="*/ 2147483647 w 847"/>
              <a:gd name="T7" fmla="*/ 2147483647 h 685"/>
              <a:gd name="T8" fmla="*/ 2147483647 w 847"/>
              <a:gd name="T9" fmla="*/ 2147483647 h 685"/>
              <a:gd name="T10" fmla="*/ 2147483647 w 847"/>
              <a:gd name="T11" fmla="*/ 2147483647 h 685"/>
              <a:gd name="T12" fmla="*/ 2147483647 w 847"/>
              <a:gd name="T13" fmla="*/ 2147483647 h 685"/>
              <a:gd name="T14" fmla="*/ 2147483647 w 847"/>
              <a:gd name="T15" fmla="*/ 2147483647 h 685"/>
              <a:gd name="T16" fmla="*/ 2147483647 w 847"/>
              <a:gd name="T17" fmla="*/ 2147483647 h 685"/>
              <a:gd name="T18" fmla="*/ 2147483647 w 847"/>
              <a:gd name="T19" fmla="*/ 2147483647 h 685"/>
              <a:gd name="T20" fmla="*/ 2147483647 w 847"/>
              <a:gd name="T21" fmla="*/ 2147483647 h 685"/>
              <a:gd name="T22" fmla="*/ 2147483647 w 847"/>
              <a:gd name="T23" fmla="*/ 2147483647 h 6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47"/>
              <a:gd name="T37" fmla="*/ 0 h 685"/>
              <a:gd name="T38" fmla="*/ 847 w 847"/>
              <a:gd name="T39" fmla="*/ 685 h 6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47" h="685">
                <a:moveTo>
                  <a:pt x="88" y="258"/>
                </a:moveTo>
                <a:cubicBezTo>
                  <a:pt x="128" y="192"/>
                  <a:pt x="203" y="96"/>
                  <a:pt x="247" y="53"/>
                </a:cubicBezTo>
                <a:cubicBezTo>
                  <a:pt x="291" y="10"/>
                  <a:pt x="306" y="0"/>
                  <a:pt x="353" y="0"/>
                </a:cubicBezTo>
                <a:cubicBezTo>
                  <a:pt x="400" y="0"/>
                  <a:pt x="463" y="23"/>
                  <a:pt x="527" y="53"/>
                </a:cubicBezTo>
                <a:cubicBezTo>
                  <a:pt x="591" y="83"/>
                  <a:pt x="687" y="123"/>
                  <a:pt x="739" y="182"/>
                </a:cubicBezTo>
                <a:cubicBezTo>
                  <a:pt x="791" y="241"/>
                  <a:pt x="847" y="350"/>
                  <a:pt x="838" y="409"/>
                </a:cubicBezTo>
                <a:cubicBezTo>
                  <a:pt x="829" y="468"/>
                  <a:pt x="755" y="498"/>
                  <a:pt x="686" y="538"/>
                </a:cubicBezTo>
                <a:cubicBezTo>
                  <a:pt x="617" y="578"/>
                  <a:pt x="499" y="629"/>
                  <a:pt x="421" y="652"/>
                </a:cubicBezTo>
                <a:cubicBezTo>
                  <a:pt x="343" y="675"/>
                  <a:pt x="270" y="685"/>
                  <a:pt x="217" y="675"/>
                </a:cubicBezTo>
                <a:cubicBezTo>
                  <a:pt x="164" y="665"/>
                  <a:pt x="138" y="629"/>
                  <a:pt x="103" y="591"/>
                </a:cubicBezTo>
                <a:cubicBezTo>
                  <a:pt x="68" y="553"/>
                  <a:pt x="8" y="501"/>
                  <a:pt x="4" y="447"/>
                </a:cubicBezTo>
                <a:cubicBezTo>
                  <a:pt x="0" y="393"/>
                  <a:pt x="48" y="324"/>
                  <a:pt x="88" y="258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4" name="AutoShape 1041"/>
          <p:cNvSpPr>
            <a:spLocks noChangeArrowheads="1"/>
          </p:cNvSpPr>
          <p:nvPr/>
        </p:nvSpPr>
        <p:spPr bwMode="auto">
          <a:xfrm>
            <a:off x="2801938" y="4621226"/>
            <a:ext cx="481012" cy="360362"/>
          </a:xfrm>
          <a:prstGeom prst="rightArrow">
            <a:avLst>
              <a:gd name="adj1" fmla="val 50000"/>
              <a:gd name="adj2" fmla="val 33370"/>
            </a:avLst>
          </a:prstGeom>
          <a:solidFill>
            <a:srgbClr val="72EC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5" name="AutoShape 1042"/>
          <p:cNvSpPr>
            <a:spLocks noChangeArrowheads="1"/>
          </p:cNvSpPr>
          <p:nvPr/>
        </p:nvSpPr>
        <p:spPr bwMode="auto">
          <a:xfrm>
            <a:off x="5637213" y="4649801"/>
            <a:ext cx="481012" cy="360362"/>
          </a:xfrm>
          <a:prstGeom prst="rightArrow">
            <a:avLst>
              <a:gd name="adj1" fmla="val 50000"/>
              <a:gd name="adj2" fmla="val 33370"/>
            </a:avLst>
          </a:prstGeom>
          <a:solidFill>
            <a:srgbClr val="72EC5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6" name="Freeform 1043"/>
          <p:cNvSpPr>
            <a:spLocks/>
          </p:cNvSpPr>
          <p:nvPr/>
        </p:nvSpPr>
        <p:spPr bwMode="auto">
          <a:xfrm>
            <a:off x="928688" y="4414851"/>
            <a:ext cx="1506537" cy="911225"/>
          </a:xfrm>
          <a:custGeom>
            <a:avLst/>
            <a:gdLst>
              <a:gd name="T0" fmla="*/ 2147483647 w 1057"/>
              <a:gd name="T1" fmla="*/ 2147483647 h 638"/>
              <a:gd name="T2" fmla="*/ 2147483647 w 1057"/>
              <a:gd name="T3" fmla="*/ 2147483647 h 638"/>
              <a:gd name="T4" fmla="*/ 2147483647 w 1057"/>
              <a:gd name="T5" fmla="*/ 2147483647 h 638"/>
              <a:gd name="T6" fmla="*/ 2147483647 w 1057"/>
              <a:gd name="T7" fmla="*/ 2147483647 h 638"/>
              <a:gd name="T8" fmla="*/ 2147483647 w 1057"/>
              <a:gd name="T9" fmla="*/ 2147483647 h 638"/>
              <a:gd name="T10" fmla="*/ 2147483647 w 1057"/>
              <a:gd name="T11" fmla="*/ 2147483647 h 638"/>
              <a:gd name="T12" fmla="*/ 2147483647 w 1057"/>
              <a:gd name="T13" fmla="*/ 2147483647 h 638"/>
              <a:gd name="T14" fmla="*/ 2147483647 w 1057"/>
              <a:gd name="T15" fmla="*/ 2147483647 h 638"/>
              <a:gd name="T16" fmla="*/ 2147483647 w 1057"/>
              <a:gd name="T17" fmla="*/ 2147483647 h 638"/>
              <a:gd name="T18" fmla="*/ 2147483647 w 1057"/>
              <a:gd name="T19" fmla="*/ 2147483647 h 638"/>
              <a:gd name="T20" fmla="*/ 2147483647 w 1057"/>
              <a:gd name="T21" fmla="*/ 2147483647 h 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57"/>
              <a:gd name="T34" fmla="*/ 0 h 638"/>
              <a:gd name="T35" fmla="*/ 1057 w 1057"/>
              <a:gd name="T36" fmla="*/ 638 h 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57" h="638">
                <a:moveTo>
                  <a:pt x="18" y="198"/>
                </a:moveTo>
                <a:cubicBezTo>
                  <a:pt x="24" y="159"/>
                  <a:pt x="0" y="116"/>
                  <a:pt x="63" y="85"/>
                </a:cubicBezTo>
                <a:cubicBezTo>
                  <a:pt x="126" y="54"/>
                  <a:pt x="290" y="18"/>
                  <a:pt x="397" y="9"/>
                </a:cubicBezTo>
                <a:cubicBezTo>
                  <a:pt x="504" y="0"/>
                  <a:pt x="615" y="3"/>
                  <a:pt x="708" y="32"/>
                </a:cubicBezTo>
                <a:cubicBezTo>
                  <a:pt x="801" y="61"/>
                  <a:pt x="903" y="125"/>
                  <a:pt x="958" y="183"/>
                </a:cubicBezTo>
                <a:cubicBezTo>
                  <a:pt x="1013" y="241"/>
                  <a:pt x="1057" y="319"/>
                  <a:pt x="1041" y="380"/>
                </a:cubicBezTo>
                <a:cubicBezTo>
                  <a:pt x="1025" y="441"/>
                  <a:pt x="944" y="504"/>
                  <a:pt x="859" y="547"/>
                </a:cubicBezTo>
                <a:cubicBezTo>
                  <a:pt x="774" y="590"/>
                  <a:pt x="649" y="638"/>
                  <a:pt x="533" y="638"/>
                </a:cubicBezTo>
                <a:cubicBezTo>
                  <a:pt x="417" y="638"/>
                  <a:pt x="246" y="600"/>
                  <a:pt x="162" y="547"/>
                </a:cubicBezTo>
                <a:cubicBezTo>
                  <a:pt x="78" y="494"/>
                  <a:pt x="50" y="379"/>
                  <a:pt x="26" y="320"/>
                </a:cubicBezTo>
                <a:cubicBezTo>
                  <a:pt x="2" y="261"/>
                  <a:pt x="12" y="237"/>
                  <a:pt x="18" y="198"/>
                </a:cubicBezTo>
                <a:close/>
              </a:path>
            </a:pathLst>
          </a:custGeom>
          <a:solidFill>
            <a:schemeClr val="folHlink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7" name="Freeform 1044"/>
          <p:cNvSpPr>
            <a:spLocks/>
          </p:cNvSpPr>
          <p:nvPr/>
        </p:nvSpPr>
        <p:spPr bwMode="auto">
          <a:xfrm>
            <a:off x="3692525" y="4433901"/>
            <a:ext cx="1712913" cy="871537"/>
          </a:xfrm>
          <a:custGeom>
            <a:avLst/>
            <a:gdLst>
              <a:gd name="T0" fmla="*/ 2147483647 w 1202"/>
              <a:gd name="T1" fmla="*/ 2147483647 h 610"/>
              <a:gd name="T2" fmla="*/ 2147483647 w 1202"/>
              <a:gd name="T3" fmla="*/ 2147483647 h 610"/>
              <a:gd name="T4" fmla="*/ 2147483647 w 1202"/>
              <a:gd name="T5" fmla="*/ 2147483647 h 610"/>
              <a:gd name="T6" fmla="*/ 2147483647 w 1202"/>
              <a:gd name="T7" fmla="*/ 2147483647 h 610"/>
              <a:gd name="T8" fmla="*/ 2147483647 w 1202"/>
              <a:gd name="T9" fmla="*/ 2147483647 h 610"/>
              <a:gd name="T10" fmla="*/ 2147483647 w 1202"/>
              <a:gd name="T11" fmla="*/ 2147483647 h 610"/>
              <a:gd name="T12" fmla="*/ 2147483647 w 1202"/>
              <a:gd name="T13" fmla="*/ 2147483647 h 610"/>
              <a:gd name="T14" fmla="*/ 2147483647 w 1202"/>
              <a:gd name="T15" fmla="*/ 2147483647 h 610"/>
              <a:gd name="T16" fmla="*/ 2147483647 w 1202"/>
              <a:gd name="T17" fmla="*/ 2147483647 h 610"/>
              <a:gd name="T18" fmla="*/ 2147483647 w 1202"/>
              <a:gd name="T19" fmla="*/ 2147483647 h 610"/>
              <a:gd name="T20" fmla="*/ 2147483647 w 1202"/>
              <a:gd name="T21" fmla="*/ 2147483647 h 610"/>
              <a:gd name="T22" fmla="*/ 2147483647 w 1202"/>
              <a:gd name="T23" fmla="*/ 2147483647 h 610"/>
              <a:gd name="T24" fmla="*/ 2147483647 w 1202"/>
              <a:gd name="T25" fmla="*/ 2147483647 h 610"/>
              <a:gd name="T26" fmla="*/ 2147483647 w 1202"/>
              <a:gd name="T27" fmla="*/ 2147483647 h 610"/>
              <a:gd name="T28" fmla="*/ 2147483647 w 1202"/>
              <a:gd name="T29" fmla="*/ 2147483647 h 610"/>
              <a:gd name="T30" fmla="*/ 2147483647 w 1202"/>
              <a:gd name="T31" fmla="*/ 2147483647 h 610"/>
              <a:gd name="T32" fmla="*/ 2147483647 w 1202"/>
              <a:gd name="T33" fmla="*/ 2147483647 h 610"/>
              <a:gd name="T34" fmla="*/ 2147483647 w 1202"/>
              <a:gd name="T35" fmla="*/ 2147483647 h 610"/>
              <a:gd name="T36" fmla="*/ 2147483647 w 1202"/>
              <a:gd name="T37" fmla="*/ 2147483647 h 61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2"/>
              <a:gd name="T58" fmla="*/ 0 h 610"/>
              <a:gd name="T59" fmla="*/ 1202 w 1202"/>
              <a:gd name="T60" fmla="*/ 610 h 61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2" h="610">
                <a:moveTo>
                  <a:pt x="5" y="183"/>
                </a:moveTo>
                <a:cubicBezTo>
                  <a:pt x="10" y="130"/>
                  <a:pt x="26" y="98"/>
                  <a:pt x="66" y="70"/>
                </a:cubicBezTo>
                <a:cubicBezTo>
                  <a:pt x="106" y="42"/>
                  <a:pt x="179" y="27"/>
                  <a:pt x="247" y="17"/>
                </a:cubicBezTo>
                <a:cubicBezTo>
                  <a:pt x="315" y="7"/>
                  <a:pt x="421" y="0"/>
                  <a:pt x="475" y="9"/>
                </a:cubicBezTo>
                <a:cubicBezTo>
                  <a:pt x="529" y="18"/>
                  <a:pt x="544" y="60"/>
                  <a:pt x="573" y="70"/>
                </a:cubicBezTo>
                <a:cubicBezTo>
                  <a:pt x="602" y="80"/>
                  <a:pt x="620" y="80"/>
                  <a:pt x="649" y="70"/>
                </a:cubicBezTo>
                <a:cubicBezTo>
                  <a:pt x="678" y="60"/>
                  <a:pt x="706" y="12"/>
                  <a:pt x="748" y="9"/>
                </a:cubicBezTo>
                <a:cubicBezTo>
                  <a:pt x="790" y="6"/>
                  <a:pt x="849" y="35"/>
                  <a:pt x="899" y="54"/>
                </a:cubicBezTo>
                <a:cubicBezTo>
                  <a:pt x="949" y="73"/>
                  <a:pt x="1004" y="81"/>
                  <a:pt x="1051" y="123"/>
                </a:cubicBezTo>
                <a:cubicBezTo>
                  <a:pt x="1098" y="165"/>
                  <a:pt x="1162" y="258"/>
                  <a:pt x="1180" y="305"/>
                </a:cubicBezTo>
                <a:cubicBezTo>
                  <a:pt x="1198" y="352"/>
                  <a:pt x="1202" y="363"/>
                  <a:pt x="1157" y="403"/>
                </a:cubicBezTo>
                <a:cubicBezTo>
                  <a:pt x="1112" y="443"/>
                  <a:pt x="987" y="513"/>
                  <a:pt x="907" y="547"/>
                </a:cubicBezTo>
                <a:cubicBezTo>
                  <a:pt x="827" y="581"/>
                  <a:pt x="738" y="606"/>
                  <a:pt x="679" y="608"/>
                </a:cubicBezTo>
                <a:cubicBezTo>
                  <a:pt x="620" y="610"/>
                  <a:pt x="585" y="567"/>
                  <a:pt x="551" y="562"/>
                </a:cubicBezTo>
                <a:cubicBezTo>
                  <a:pt x="517" y="557"/>
                  <a:pt x="512" y="572"/>
                  <a:pt x="475" y="577"/>
                </a:cubicBezTo>
                <a:cubicBezTo>
                  <a:pt x="438" y="582"/>
                  <a:pt x="383" y="602"/>
                  <a:pt x="331" y="593"/>
                </a:cubicBezTo>
                <a:cubicBezTo>
                  <a:pt x="279" y="584"/>
                  <a:pt x="213" y="558"/>
                  <a:pt x="164" y="524"/>
                </a:cubicBezTo>
                <a:cubicBezTo>
                  <a:pt x="115" y="490"/>
                  <a:pt x="63" y="444"/>
                  <a:pt x="35" y="388"/>
                </a:cubicBezTo>
                <a:cubicBezTo>
                  <a:pt x="7" y="332"/>
                  <a:pt x="0" y="236"/>
                  <a:pt x="5" y="183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599058" name="Freeform 1045"/>
          <p:cNvSpPr>
            <a:spLocks/>
          </p:cNvSpPr>
          <p:nvPr/>
        </p:nvSpPr>
        <p:spPr bwMode="auto">
          <a:xfrm>
            <a:off x="6527800" y="4451363"/>
            <a:ext cx="2105025" cy="887413"/>
          </a:xfrm>
          <a:custGeom>
            <a:avLst/>
            <a:gdLst>
              <a:gd name="T0" fmla="*/ 2147483647 w 1478"/>
              <a:gd name="T1" fmla="*/ 2147483647 h 621"/>
              <a:gd name="T2" fmla="*/ 2147483647 w 1478"/>
              <a:gd name="T3" fmla="*/ 2147483647 h 621"/>
              <a:gd name="T4" fmla="*/ 2147483647 w 1478"/>
              <a:gd name="T5" fmla="*/ 2147483647 h 621"/>
              <a:gd name="T6" fmla="*/ 2147483647 w 1478"/>
              <a:gd name="T7" fmla="*/ 2147483647 h 621"/>
              <a:gd name="T8" fmla="*/ 2147483647 w 1478"/>
              <a:gd name="T9" fmla="*/ 2147483647 h 621"/>
              <a:gd name="T10" fmla="*/ 2147483647 w 1478"/>
              <a:gd name="T11" fmla="*/ 2147483647 h 621"/>
              <a:gd name="T12" fmla="*/ 2147483647 w 1478"/>
              <a:gd name="T13" fmla="*/ 2147483647 h 621"/>
              <a:gd name="T14" fmla="*/ 2147483647 w 1478"/>
              <a:gd name="T15" fmla="*/ 2147483647 h 621"/>
              <a:gd name="T16" fmla="*/ 2147483647 w 1478"/>
              <a:gd name="T17" fmla="*/ 2147483647 h 621"/>
              <a:gd name="T18" fmla="*/ 2147483647 w 1478"/>
              <a:gd name="T19" fmla="*/ 2147483647 h 621"/>
              <a:gd name="T20" fmla="*/ 2147483647 w 1478"/>
              <a:gd name="T21" fmla="*/ 2147483647 h 621"/>
              <a:gd name="T22" fmla="*/ 2147483647 w 1478"/>
              <a:gd name="T23" fmla="*/ 2147483647 h 621"/>
              <a:gd name="T24" fmla="*/ 2147483647 w 1478"/>
              <a:gd name="T25" fmla="*/ 2147483647 h 621"/>
              <a:gd name="T26" fmla="*/ 2147483647 w 1478"/>
              <a:gd name="T27" fmla="*/ 2147483647 h 621"/>
              <a:gd name="T28" fmla="*/ 2147483647 w 1478"/>
              <a:gd name="T29" fmla="*/ 2147483647 h 621"/>
              <a:gd name="T30" fmla="*/ 2147483647 w 1478"/>
              <a:gd name="T31" fmla="*/ 2147483647 h 621"/>
              <a:gd name="T32" fmla="*/ 2147483647 w 1478"/>
              <a:gd name="T33" fmla="*/ 2147483647 h 621"/>
              <a:gd name="T34" fmla="*/ 2147483647 w 1478"/>
              <a:gd name="T35" fmla="*/ 2147483647 h 621"/>
              <a:gd name="T36" fmla="*/ 2147483647 w 1478"/>
              <a:gd name="T37" fmla="*/ 2147483647 h 621"/>
              <a:gd name="T38" fmla="*/ 2147483647 w 1478"/>
              <a:gd name="T39" fmla="*/ 2147483647 h 621"/>
              <a:gd name="T40" fmla="*/ 2147483647 w 1478"/>
              <a:gd name="T41" fmla="*/ 2147483647 h 621"/>
              <a:gd name="T42" fmla="*/ 2147483647 w 1478"/>
              <a:gd name="T43" fmla="*/ 2147483647 h 621"/>
              <a:gd name="T44" fmla="*/ 2147483647 w 1478"/>
              <a:gd name="T45" fmla="*/ 2147483647 h 621"/>
              <a:gd name="T46" fmla="*/ 2147483647 w 1478"/>
              <a:gd name="T47" fmla="*/ 2147483647 h 621"/>
              <a:gd name="T48" fmla="*/ 2147483647 w 1478"/>
              <a:gd name="T49" fmla="*/ 2147483647 h 621"/>
              <a:gd name="T50" fmla="*/ 2147483647 w 1478"/>
              <a:gd name="T51" fmla="*/ 2147483647 h 62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78"/>
              <a:gd name="T79" fmla="*/ 0 h 621"/>
              <a:gd name="T80" fmla="*/ 1478 w 1478"/>
              <a:gd name="T81" fmla="*/ 621 h 62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78" h="621">
                <a:moveTo>
                  <a:pt x="16" y="135"/>
                </a:moveTo>
                <a:cubicBezTo>
                  <a:pt x="32" y="87"/>
                  <a:pt x="68" y="80"/>
                  <a:pt x="122" y="60"/>
                </a:cubicBezTo>
                <a:cubicBezTo>
                  <a:pt x="176" y="40"/>
                  <a:pt x="279" y="22"/>
                  <a:pt x="342" y="14"/>
                </a:cubicBezTo>
                <a:cubicBezTo>
                  <a:pt x="405" y="6"/>
                  <a:pt x="459" y="0"/>
                  <a:pt x="501" y="14"/>
                </a:cubicBezTo>
                <a:cubicBezTo>
                  <a:pt x="543" y="28"/>
                  <a:pt x="560" y="77"/>
                  <a:pt x="592" y="97"/>
                </a:cubicBezTo>
                <a:cubicBezTo>
                  <a:pt x="624" y="117"/>
                  <a:pt x="643" y="131"/>
                  <a:pt x="691" y="135"/>
                </a:cubicBezTo>
                <a:cubicBezTo>
                  <a:pt x="739" y="139"/>
                  <a:pt x="836" y="132"/>
                  <a:pt x="880" y="120"/>
                </a:cubicBezTo>
                <a:cubicBezTo>
                  <a:pt x="924" y="108"/>
                  <a:pt x="931" y="78"/>
                  <a:pt x="956" y="60"/>
                </a:cubicBezTo>
                <a:cubicBezTo>
                  <a:pt x="981" y="42"/>
                  <a:pt x="995" y="15"/>
                  <a:pt x="1032" y="14"/>
                </a:cubicBezTo>
                <a:cubicBezTo>
                  <a:pt x="1069" y="13"/>
                  <a:pt x="1127" y="33"/>
                  <a:pt x="1176" y="52"/>
                </a:cubicBezTo>
                <a:cubicBezTo>
                  <a:pt x="1225" y="71"/>
                  <a:pt x="1288" y="98"/>
                  <a:pt x="1327" y="128"/>
                </a:cubicBezTo>
                <a:cubicBezTo>
                  <a:pt x="1366" y="158"/>
                  <a:pt x="1388" y="190"/>
                  <a:pt x="1411" y="234"/>
                </a:cubicBezTo>
                <a:cubicBezTo>
                  <a:pt x="1434" y="278"/>
                  <a:pt x="1478" y="350"/>
                  <a:pt x="1464" y="393"/>
                </a:cubicBezTo>
                <a:cubicBezTo>
                  <a:pt x="1450" y="436"/>
                  <a:pt x="1386" y="460"/>
                  <a:pt x="1327" y="492"/>
                </a:cubicBezTo>
                <a:cubicBezTo>
                  <a:pt x="1268" y="524"/>
                  <a:pt x="1171" y="562"/>
                  <a:pt x="1107" y="583"/>
                </a:cubicBezTo>
                <a:cubicBezTo>
                  <a:pt x="1043" y="604"/>
                  <a:pt x="985" y="621"/>
                  <a:pt x="941" y="620"/>
                </a:cubicBezTo>
                <a:cubicBezTo>
                  <a:pt x="897" y="619"/>
                  <a:pt x="872" y="603"/>
                  <a:pt x="842" y="575"/>
                </a:cubicBezTo>
                <a:cubicBezTo>
                  <a:pt x="812" y="547"/>
                  <a:pt x="789" y="488"/>
                  <a:pt x="759" y="454"/>
                </a:cubicBezTo>
                <a:cubicBezTo>
                  <a:pt x="729" y="420"/>
                  <a:pt x="695" y="372"/>
                  <a:pt x="660" y="370"/>
                </a:cubicBezTo>
                <a:cubicBezTo>
                  <a:pt x="625" y="368"/>
                  <a:pt x="572" y="414"/>
                  <a:pt x="547" y="439"/>
                </a:cubicBezTo>
                <a:cubicBezTo>
                  <a:pt x="522" y="464"/>
                  <a:pt x="527" y="498"/>
                  <a:pt x="509" y="522"/>
                </a:cubicBezTo>
                <a:cubicBezTo>
                  <a:pt x="491" y="546"/>
                  <a:pt x="485" y="576"/>
                  <a:pt x="440" y="583"/>
                </a:cubicBezTo>
                <a:cubicBezTo>
                  <a:pt x="395" y="590"/>
                  <a:pt x="290" y="585"/>
                  <a:pt x="236" y="567"/>
                </a:cubicBezTo>
                <a:cubicBezTo>
                  <a:pt x="182" y="549"/>
                  <a:pt x="150" y="512"/>
                  <a:pt x="115" y="476"/>
                </a:cubicBezTo>
                <a:cubicBezTo>
                  <a:pt x="80" y="440"/>
                  <a:pt x="42" y="403"/>
                  <a:pt x="24" y="348"/>
                </a:cubicBezTo>
                <a:cubicBezTo>
                  <a:pt x="6" y="293"/>
                  <a:pt x="0" y="183"/>
                  <a:pt x="16" y="135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CC99"/>
              </a:clrFrom>
              <a:clrTo>
                <a:srgbClr val="00CC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7532" y="2333610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375007" y="2420922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4022707" y="2420922"/>
            <a:ext cx="647700" cy="611188"/>
          </a:xfrm>
          <a:prstGeom prst="ellipse">
            <a:avLst/>
          </a:prstGeom>
          <a:solidFill>
            <a:srgbClr val="33CC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026"/>
          <p:cNvSpPr txBox="1">
            <a:spLocks noChangeArrowheads="1"/>
          </p:cNvSpPr>
          <p:nvPr/>
        </p:nvSpPr>
        <p:spPr bwMode="auto">
          <a:xfrm>
            <a:off x="457200" y="698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Limitations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6980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Limitations</a:t>
            </a:r>
          </a:p>
        </p:txBody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5750" y="1274733"/>
            <a:ext cx="8470900" cy="16160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External energy: snake does not really “see” object boundaries in the image unless it gets very close to it.</a:t>
            </a:r>
          </a:p>
        </p:txBody>
      </p:sp>
      <p:pic>
        <p:nvPicPr>
          <p:cNvPr id="589832" name="Picture 1032" descr="snake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7163" y="2347871"/>
            <a:ext cx="30829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4" name="Group 1055"/>
          <p:cNvGrpSpPr>
            <a:grpSpLocks/>
          </p:cNvGrpSpPr>
          <p:nvPr/>
        </p:nvGrpSpPr>
        <p:grpSpPr bwMode="auto">
          <a:xfrm>
            <a:off x="1123950" y="2354221"/>
            <a:ext cx="3135313" cy="3044825"/>
            <a:chOff x="708" y="2032"/>
            <a:chExt cx="1975" cy="1918"/>
          </a:xfrm>
        </p:grpSpPr>
        <p:sp>
          <p:nvSpPr>
            <p:cNvPr id="48154" name="Rectangle 1033"/>
            <p:cNvSpPr>
              <a:spLocks noChangeArrowheads="1"/>
            </p:cNvSpPr>
            <p:nvPr/>
          </p:nvSpPr>
          <p:spPr bwMode="auto">
            <a:xfrm>
              <a:off x="708" y="2032"/>
              <a:ext cx="1975" cy="19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155" name="Freeform 1034"/>
            <p:cNvSpPr>
              <a:spLocks/>
            </p:cNvSpPr>
            <p:nvPr/>
          </p:nvSpPr>
          <p:spPr bwMode="auto">
            <a:xfrm>
              <a:off x="1126" y="2479"/>
              <a:ext cx="1085" cy="985"/>
            </a:xfrm>
            <a:custGeom>
              <a:avLst/>
              <a:gdLst>
                <a:gd name="T0" fmla="*/ 10 w 1077"/>
                <a:gd name="T1" fmla="*/ 375 h 993"/>
                <a:gd name="T2" fmla="*/ 51 w 1077"/>
                <a:gd name="T3" fmla="*/ 624 h 993"/>
                <a:gd name="T4" fmla="*/ 202 w 1077"/>
                <a:gd name="T5" fmla="*/ 849 h 993"/>
                <a:gd name="T6" fmla="*/ 373 w 1077"/>
                <a:gd name="T7" fmla="*/ 953 h 993"/>
                <a:gd name="T8" fmla="*/ 659 w 1077"/>
                <a:gd name="T9" fmla="*/ 944 h 993"/>
                <a:gd name="T10" fmla="*/ 843 w 1077"/>
                <a:gd name="T11" fmla="*/ 882 h 993"/>
                <a:gd name="T12" fmla="*/ 1029 w 1077"/>
                <a:gd name="T13" fmla="*/ 679 h 993"/>
                <a:gd name="T14" fmla="*/ 1087 w 1077"/>
                <a:gd name="T15" fmla="*/ 438 h 993"/>
                <a:gd name="T16" fmla="*/ 1087 w 1077"/>
                <a:gd name="T17" fmla="*/ 222 h 993"/>
                <a:gd name="T18" fmla="*/ 1002 w 1077"/>
                <a:gd name="T19" fmla="*/ 69 h 993"/>
                <a:gd name="T20" fmla="*/ 843 w 1077"/>
                <a:gd name="T21" fmla="*/ 22 h 993"/>
                <a:gd name="T22" fmla="*/ 683 w 1077"/>
                <a:gd name="T23" fmla="*/ 77 h 993"/>
                <a:gd name="T24" fmla="*/ 650 w 1077"/>
                <a:gd name="T25" fmla="*/ 197 h 993"/>
                <a:gd name="T26" fmla="*/ 650 w 1077"/>
                <a:gd name="T27" fmla="*/ 455 h 993"/>
                <a:gd name="T28" fmla="*/ 557 w 1077"/>
                <a:gd name="T29" fmla="*/ 529 h 993"/>
                <a:gd name="T30" fmla="*/ 455 w 1077"/>
                <a:gd name="T31" fmla="*/ 487 h 993"/>
                <a:gd name="T32" fmla="*/ 430 w 1077"/>
                <a:gd name="T33" fmla="*/ 288 h 993"/>
                <a:gd name="T34" fmla="*/ 430 w 1077"/>
                <a:gd name="T35" fmla="*/ 143 h 993"/>
                <a:gd name="T36" fmla="*/ 337 w 1077"/>
                <a:gd name="T37" fmla="*/ 30 h 993"/>
                <a:gd name="T38" fmla="*/ 186 w 1077"/>
                <a:gd name="T39" fmla="*/ 14 h 993"/>
                <a:gd name="T40" fmla="*/ 71 w 1077"/>
                <a:gd name="T41" fmla="*/ 110 h 993"/>
                <a:gd name="T42" fmla="*/ 10 w 1077"/>
                <a:gd name="T43" fmla="*/ 238 h 993"/>
                <a:gd name="T44" fmla="*/ 10 w 1077"/>
                <a:gd name="T45" fmla="*/ 375 h 99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77"/>
                <a:gd name="T70" fmla="*/ 0 h 993"/>
                <a:gd name="T71" fmla="*/ 1077 w 1077"/>
                <a:gd name="T72" fmla="*/ 993 h 99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77" h="993">
                  <a:moveTo>
                    <a:pt x="10" y="384"/>
                  </a:moveTo>
                  <a:cubicBezTo>
                    <a:pt x="17" y="450"/>
                    <a:pt x="20" y="558"/>
                    <a:pt x="51" y="639"/>
                  </a:cubicBezTo>
                  <a:cubicBezTo>
                    <a:pt x="82" y="720"/>
                    <a:pt x="147" y="814"/>
                    <a:pt x="199" y="870"/>
                  </a:cubicBezTo>
                  <a:cubicBezTo>
                    <a:pt x="251" y="926"/>
                    <a:pt x="290" y="961"/>
                    <a:pt x="364" y="977"/>
                  </a:cubicBezTo>
                  <a:cubicBezTo>
                    <a:pt x="438" y="993"/>
                    <a:pt x="567" y="980"/>
                    <a:pt x="644" y="968"/>
                  </a:cubicBezTo>
                  <a:cubicBezTo>
                    <a:pt x="721" y="956"/>
                    <a:pt x="765" y="948"/>
                    <a:pt x="825" y="903"/>
                  </a:cubicBezTo>
                  <a:cubicBezTo>
                    <a:pt x="885" y="858"/>
                    <a:pt x="966" y="772"/>
                    <a:pt x="1006" y="697"/>
                  </a:cubicBezTo>
                  <a:cubicBezTo>
                    <a:pt x="1046" y="622"/>
                    <a:pt x="1054" y="528"/>
                    <a:pt x="1063" y="450"/>
                  </a:cubicBezTo>
                  <a:cubicBezTo>
                    <a:pt x="1072" y="372"/>
                    <a:pt x="1077" y="291"/>
                    <a:pt x="1063" y="228"/>
                  </a:cubicBezTo>
                  <a:cubicBezTo>
                    <a:pt x="1049" y="165"/>
                    <a:pt x="1021" y="106"/>
                    <a:pt x="981" y="72"/>
                  </a:cubicBezTo>
                  <a:cubicBezTo>
                    <a:pt x="941" y="38"/>
                    <a:pt x="877" y="21"/>
                    <a:pt x="825" y="22"/>
                  </a:cubicBezTo>
                  <a:cubicBezTo>
                    <a:pt x="773" y="23"/>
                    <a:pt x="700" y="50"/>
                    <a:pt x="668" y="80"/>
                  </a:cubicBezTo>
                  <a:cubicBezTo>
                    <a:pt x="636" y="110"/>
                    <a:pt x="640" y="139"/>
                    <a:pt x="635" y="203"/>
                  </a:cubicBezTo>
                  <a:cubicBezTo>
                    <a:pt x="630" y="267"/>
                    <a:pt x="650" y="411"/>
                    <a:pt x="635" y="467"/>
                  </a:cubicBezTo>
                  <a:cubicBezTo>
                    <a:pt x="620" y="523"/>
                    <a:pt x="576" y="536"/>
                    <a:pt x="545" y="541"/>
                  </a:cubicBezTo>
                  <a:cubicBezTo>
                    <a:pt x="514" y="546"/>
                    <a:pt x="467" y="540"/>
                    <a:pt x="446" y="499"/>
                  </a:cubicBezTo>
                  <a:cubicBezTo>
                    <a:pt x="425" y="458"/>
                    <a:pt x="425" y="353"/>
                    <a:pt x="421" y="294"/>
                  </a:cubicBezTo>
                  <a:cubicBezTo>
                    <a:pt x="417" y="235"/>
                    <a:pt x="436" y="190"/>
                    <a:pt x="421" y="146"/>
                  </a:cubicBezTo>
                  <a:cubicBezTo>
                    <a:pt x="406" y="102"/>
                    <a:pt x="371" y="52"/>
                    <a:pt x="331" y="30"/>
                  </a:cubicBezTo>
                  <a:cubicBezTo>
                    <a:pt x="291" y="8"/>
                    <a:pt x="227" y="0"/>
                    <a:pt x="183" y="14"/>
                  </a:cubicBezTo>
                  <a:cubicBezTo>
                    <a:pt x="139" y="28"/>
                    <a:pt x="97" y="75"/>
                    <a:pt x="68" y="113"/>
                  </a:cubicBezTo>
                  <a:cubicBezTo>
                    <a:pt x="39" y="151"/>
                    <a:pt x="20" y="192"/>
                    <a:pt x="10" y="244"/>
                  </a:cubicBezTo>
                  <a:cubicBezTo>
                    <a:pt x="0" y="296"/>
                    <a:pt x="3" y="318"/>
                    <a:pt x="10" y="384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8135" name="Group 1054"/>
          <p:cNvGrpSpPr>
            <a:grpSpLocks/>
          </p:cNvGrpSpPr>
          <p:nvPr/>
        </p:nvGrpSpPr>
        <p:grpSpPr bwMode="auto">
          <a:xfrm>
            <a:off x="1374775" y="2878096"/>
            <a:ext cx="3668713" cy="3244850"/>
            <a:chOff x="858" y="2362"/>
            <a:chExt cx="2311" cy="2044"/>
          </a:xfrm>
        </p:grpSpPr>
        <p:grpSp>
          <p:nvGrpSpPr>
            <p:cNvPr id="48136" name="Group 1047"/>
            <p:cNvGrpSpPr>
              <a:grpSpLocks/>
            </p:cNvGrpSpPr>
            <p:nvPr/>
          </p:nvGrpSpPr>
          <p:grpSpPr bwMode="auto">
            <a:xfrm>
              <a:off x="1037" y="2362"/>
              <a:ext cx="1270" cy="1202"/>
              <a:chOff x="1037" y="2362"/>
              <a:chExt cx="1270" cy="1202"/>
            </a:xfrm>
          </p:grpSpPr>
          <p:sp>
            <p:nvSpPr>
              <p:cNvPr id="48142" name="Line 1035"/>
              <p:cNvSpPr>
                <a:spLocks noChangeShapeType="1"/>
              </p:cNvSpPr>
              <p:nvPr/>
            </p:nvSpPr>
            <p:spPr bwMode="auto">
              <a:xfrm flipV="1">
                <a:off x="1366" y="2362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3" name="Line 1036"/>
              <p:cNvSpPr>
                <a:spLocks noChangeShapeType="1"/>
              </p:cNvSpPr>
              <p:nvPr/>
            </p:nvSpPr>
            <p:spPr bwMode="auto">
              <a:xfrm flipH="1" flipV="1">
                <a:off x="1050" y="2598"/>
                <a:ext cx="91" cy="33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4" name="Line 1037"/>
              <p:cNvSpPr>
                <a:spLocks noChangeShapeType="1"/>
              </p:cNvSpPr>
              <p:nvPr/>
            </p:nvSpPr>
            <p:spPr bwMode="auto">
              <a:xfrm flipV="1">
                <a:off x="1558" y="2653"/>
                <a:ext cx="99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5" name="Line 1038"/>
              <p:cNvSpPr>
                <a:spLocks noChangeShapeType="1"/>
              </p:cNvSpPr>
              <p:nvPr/>
            </p:nvSpPr>
            <p:spPr bwMode="auto">
              <a:xfrm flipV="1">
                <a:off x="1662" y="2914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6" name="Line 1039"/>
              <p:cNvSpPr>
                <a:spLocks noChangeShapeType="1"/>
              </p:cNvSpPr>
              <p:nvPr/>
            </p:nvSpPr>
            <p:spPr bwMode="auto">
              <a:xfrm flipH="1" flipV="1">
                <a:off x="1668" y="2515"/>
                <a:ext cx="98" cy="7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7" name="Line 1040"/>
              <p:cNvSpPr>
                <a:spLocks noChangeShapeType="1"/>
              </p:cNvSpPr>
              <p:nvPr/>
            </p:nvSpPr>
            <p:spPr bwMode="auto">
              <a:xfrm flipH="1" flipV="1">
                <a:off x="1656" y="2784"/>
                <a:ext cx="125" cy="1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8" name="Line 1041"/>
              <p:cNvSpPr>
                <a:spLocks noChangeShapeType="1"/>
              </p:cNvSpPr>
              <p:nvPr/>
            </p:nvSpPr>
            <p:spPr bwMode="auto">
              <a:xfrm flipH="1">
                <a:off x="1670" y="3465"/>
                <a:ext cx="8" cy="99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9" name="Line 1042"/>
              <p:cNvSpPr>
                <a:spLocks noChangeShapeType="1"/>
              </p:cNvSpPr>
              <p:nvPr/>
            </p:nvSpPr>
            <p:spPr bwMode="auto">
              <a:xfrm flipV="1">
                <a:off x="1964" y="2375"/>
                <a:ext cx="0" cy="115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0" name="Line 1043"/>
              <p:cNvSpPr>
                <a:spLocks noChangeShapeType="1"/>
              </p:cNvSpPr>
              <p:nvPr/>
            </p:nvSpPr>
            <p:spPr bwMode="auto">
              <a:xfrm flipH="1">
                <a:off x="1254" y="3335"/>
                <a:ext cx="74" cy="9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1" name="Line 1044"/>
              <p:cNvSpPr>
                <a:spLocks noChangeShapeType="1"/>
              </p:cNvSpPr>
              <p:nvPr/>
            </p:nvSpPr>
            <p:spPr bwMode="auto">
              <a:xfrm flipH="1">
                <a:off x="1037" y="3020"/>
                <a:ext cx="107" cy="4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2" name="Line 1045"/>
              <p:cNvSpPr>
                <a:spLocks noChangeShapeType="1"/>
              </p:cNvSpPr>
              <p:nvPr/>
            </p:nvSpPr>
            <p:spPr bwMode="auto">
              <a:xfrm>
                <a:off x="1997" y="3322"/>
                <a:ext cx="82" cy="8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53" name="Line 1046"/>
              <p:cNvSpPr>
                <a:spLocks noChangeShapeType="1"/>
              </p:cNvSpPr>
              <p:nvPr/>
            </p:nvSpPr>
            <p:spPr bwMode="auto">
              <a:xfrm>
                <a:off x="2208" y="2924"/>
                <a:ext cx="99" cy="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7" name="Group 1053"/>
            <p:cNvGrpSpPr>
              <a:grpSpLocks/>
            </p:cNvGrpSpPr>
            <p:nvPr/>
          </p:nvGrpSpPr>
          <p:grpSpPr bwMode="auto">
            <a:xfrm>
              <a:off x="858" y="3428"/>
              <a:ext cx="2311" cy="978"/>
              <a:chOff x="858" y="3428"/>
              <a:chExt cx="2311" cy="978"/>
            </a:xfrm>
          </p:grpSpPr>
          <p:sp>
            <p:nvSpPr>
              <p:cNvPr id="48138" name="Line 1049"/>
              <p:cNvSpPr>
                <a:spLocks noChangeShapeType="1"/>
              </p:cNvSpPr>
              <p:nvPr/>
            </p:nvSpPr>
            <p:spPr bwMode="auto">
              <a:xfrm flipH="1" flipV="1">
                <a:off x="1324" y="3448"/>
                <a:ext cx="62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139" name="Group 1052"/>
              <p:cNvGrpSpPr>
                <a:grpSpLocks/>
              </p:cNvGrpSpPr>
              <p:nvPr/>
            </p:nvGrpSpPr>
            <p:grpSpPr bwMode="auto">
              <a:xfrm>
                <a:off x="858" y="4031"/>
                <a:ext cx="2311" cy="375"/>
                <a:chOff x="378" y="4047"/>
                <a:chExt cx="2311" cy="375"/>
              </a:xfrm>
            </p:grpSpPr>
            <p:sp>
              <p:nvSpPr>
                <p:cNvPr id="48141" name="Text Box 1048"/>
                <p:cNvSpPr txBox="1">
                  <a:spLocks noChangeArrowheads="1"/>
                </p:cNvSpPr>
                <p:nvPr/>
              </p:nvSpPr>
              <p:spPr bwMode="auto">
                <a:xfrm>
                  <a:off x="378" y="4056"/>
                  <a:ext cx="2311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image gradients</a:t>
                  </a:r>
                </a:p>
                <a:p>
                  <a:r>
                    <a:rPr lang="en-US" sz="1600">
                      <a:solidFill>
                        <a:srgbClr val="000000"/>
                      </a:solidFill>
                      <a:latin typeface="Tahoma" pitchFamily="34" charset="0"/>
                    </a:rPr>
                    <a:t>are large only directly on the boundary</a:t>
                  </a:r>
                </a:p>
              </p:txBody>
            </p:sp>
            <p:graphicFrame>
              <p:nvGraphicFramePr>
                <p:cNvPr id="48130" name="Object 2"/>
                <p:cNvGraphicFramePr>
                  <a:graphicFrameLocks noChangeAspect="1"/>
                </p:cNvGraphicFramePr>
                <p:nvPr/>
              </p:nvGraphicFramePr>
              <p:xfrm>
                <a:off x="1383" y="4047"/>
                <a:ext cx="254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8155" name="Equation" r:id="rId5" imgW="215640" imgH="177480" progId="Equation.3">
                        <p:embed/>
                      </p:oleObj>
                    </mc:Choice>
                    <mc:Fallback>
                      <p:oleObj name="Equation" r:id="rId5" imgW="215640" imgH="177480" progId="Equation.3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83" y="4047"/>
                              <a:ext cx="254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8140" name="Line 1051"/>
              <p:cNvSpPr>
                <a:spLocks noChangeShapeType="1"/>
              </p:cNvSpPr>
              <p:nvPr/>
            </p:nvSpPr>
            <p:spPr bwMode="auto">
              <a:xfrm flipV="1">
                <a:off x="1955" y="3428"/>
                <a:ext cx="41" cy="6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17"/>
            <a:ext cx="8229600" cy="1143000"/>
          </a:xfrm>
        </p:spPr>
        <p:txBody>
          <a:bodyPr/>
          <a:lstStyle/>
          <a:p>
            <a:r>
              <a:rPr lang="en-US" sz="4000" dirty="0" smtClean="0"/>
              <a:t>Distance transform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8220"/>
            <a:ext cx="8229600" cy="4525963"/>
          </a:xfrm>
        </p:spPr>
        <p:txBody>
          <a:bodyPr/>
          <a:lstStyle/>
          <a:p>
            <a:r>
              <a:rPr lang="en-US" sz="2400" dirty="0" smtClean="0"/>
              <a:t>External image can instead be taken from the </a:t>
            </a:r>
            <a:r>
              <a:rPr lang="en-US" sz="2400" b="1" dirty="0" smtClean="0"/>
              <a:t>distance transform </a:t>
            </a:r>
            <a:r>
              <a:rPr lang="en-US" sz="2400" dirty="0" smtClean="0"/>
              <a:t>of the edge image. </a:t>
            </a:r>
          </a:p>
        </p:txBody>
      </p:sp>
      <p:pic>
        <p:nvPicPr>
          <p:cNvPr id="694287" name="Picture 15" descr="edge_m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36" y="4813272"/>
            <a:ext cx="2081241" cy="1764530"/>
          </a:xfrm>
          <a:prstGeom prst="rect">
            <a:avLst/>
          </a:prstGeom>
          <a:noFill/>
        </p:spPr>
      </p:pic>
      <p:pic>
        <p:nvPicPr>
          <p:cNvPr id="10" name="Picture 9" descr="mouse_dist_transform_color.jpg"/>
          <p:cNvPicPr>
            <a:picLocks noChangeAspect="1"/>
          </p:cNvPicPr>
          <p:nvPr/>
        </p:nvPicPr>
        <p:blipFill>
          <a:blip r:embed="rId4"/>
          <a:srcRect l="26807" t="5269" r="22260" b="9105"/>
          <a:stretch>
            <a:fillRect/>
          </a:stretch>
        </p:blipFill>
        <p:spPr>
          <a:xfrm>
            <a:off x="6215085" y="2260584"/>
            <a:ext cx="2348067" cy="2008215"/>
          </a:xfrm>
          <a:prstGeom prst="rect">
            <a:avLst/>
          </a:prstGeom>
        </p:spPr>
      </p:pic>
      <p:pic>
        <p:nvPicPr>
          <p:cNvPr id="11" name="Picture 10" descr="mou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57" y="2332053"/>
            <a:ext cx="2224454" cy="1885950"/>
          </a:xfrm>
          <a:prstGeom prst="rect">
            <a:avLst/>
          </a:prstGeom>
        </p:spPr>
      </p:pic>
      <p:pic>
        <p:nvPicPr>
          <p:cNvPr id="12" name="Picture 11" descr="mousegradien__color.jpg"/>
          <p:cNvPicPr>
            <a:picLocks noChangeAspect="1"/>
          </p:cNvPicPr>
          <p:nvPr/>
        </p:nvPicPr>
        <p:blipFill>
          <a:blip r:embed="rId6"/>
          <a:srcRect l="26544" t="6529" r="22523" b="11798"/>
          <a:stretch>
            <a:fillRect/>
          </a:stretch>
        </p:blipFill>
        <p:spPr>
          <a:xfrm>
            <a:off x="3330558" y="2297097"/>
            <a:ext cx="2348067" cy="1915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9057" y="4232286"/>
            <a:ext cx="19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76610" y="4268799"/>
            <a:ext cx="19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-gradient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05546" y="4268799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transform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84506" y="6488668"/>
            <a:ext cx="26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86468" y="5099627"/>
            <a:ext cx="3322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Value at (</a:t>
            </a:r>
            <a:r>
              <a:rPr lang="en-US" sz="2000" dirty="0" err="1" smtClean="0"/>
              <a:t>x,y</a:t>
            </a:r>
            <a:r>
              <a:rPr lang="en-US" sz="2000" dirty="0" smtClean="0"/>
              <a:t>) tells how far that position is from the nearest edge point (or other binary mage structure) 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7091397" y="4852213"/>
            <a:ext cx="58420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959494" y="6459579"/>
            <a:ext cx="318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 pitchFamily="49" charset="0"/>
              </a:rPr>
              <a:t>&gt;&gt; help </a:t>
            </a:r>
            <a:r>
              <a:rPr lang="en-US" b="1" dirty="0" err="1" smtClean="0">
                <a:latin typeface="Courier" pitchFamily="49" charset="0"/>
              </a:rPr>
              <a:t>bwdist</a:t>
            </a:r>
            <a:endParaRPr lang="en-US" b="1" dirty="0">
              <a:latin typeface="Courier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0" y="142830"/>
            <a:ext cx="8971029" cy="1143000"/>
          </a:xfrm>
        </p:spPr>
        <p:txBody>
          <a:bodyPr/>
          <a:lstStyle/>
          <a:p>
            <a:r>
              <a:rPr lang="en-US" sz="4000" dirty="0" smtClean="0"/>
              <a:t>Deformable contours: pros and cons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Pros:</a:t>
            </a:r>
          </a:p>
          <a:p>
            <a:r>
              <a:rPr lang="en-US" sz="2400" dirty="0" smtClean="0"/>
              <a:t>Useful to track and fit non-rigid shapes</a:t>
            </a:r>
          </a:p>
          <a:p>
            <a:r>
              <a:rPr lang="en-US" sz="2400" dirty="0" smtClean="0"/>
              <a:t>Contour remains connected</a:t>
            </a:r>
          </a:p>
          <a:p>
            <a:r>
              <a:rPr lang="en-US" sz="2400" dirty="0" smtClean="0"/>
              <a:t>Possible to fill in “subjective” contours</a:t>
            </a:r>
          </a:p>
          <a:p>
            <a:r>
              <a:rPr lang="en-US" sz="2400" dirty="0" smtClean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 smtClean="0"/>
              <a:t>Cons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Must have decent initialization near true boundary, may get stuck in local minimum</a:t>
            </a:r>
          </a:p>
          <a:p>
            <a:r>
              <a:rPr lang="en-US" sz="2400" dirty="0" smtClean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222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31" y="1311246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Deformable shapes and active contours are useful for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Segmentation: fit or “snap” to boundary in image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Tracking: previous frame’s estimate serves to initialize the next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Fitting active contours: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Define terms to encourage certain shapes, smoothness, low curvature, push/pulls, …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Use weights to control relative influence of each component cost 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/>
              <a:t>Can optimize 2d snakes with </a:t>
            </a:r>
            <a:r>
              <a:rPr lang="en-US" sz="2000" dirty="0" err="1" smtClean="0"/>
              <a:t>Viterbi</a:t>
            </a:r>
            <a:r>
              <a:rPr lang="en-US" sz="2000" dirty="0" smtClean="0"/>
              <a:t> algorithm.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smtClean="0"/>
              <a:t>Image structure (esp. gradients) can act as attraction force for </a:t>
            </a:r>
            <a:r>
              <a:rPr lang="en-US" sz="2400" i="1" dirty="0" smtClean="0"/>
              <a:t>interactive</a:t>
            </a:r>
            <a:r>
              <a:rPr lang="en-US" sz="2400" dirty="0" smtClean="0"/>
              <a:t> segmentation methods.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Deformable contours vs. Hough</a:t>
            </a:r>
          </a:p>
        </p:txBody>
      </p:sp>
      <p:grpSp>
        <p:nvGrpSpPr>
          <p:cNvPr id="493572" name="Group 48"/>
          <p:cNvGrpSpPr>
            <a:grpSpLocks/>
          </p:cNvGrpSpPr>
          <p:nvPr/>
        </p:nvGrpSpPr>
        <p:grpSpPr bwMode="auto">
          <a:xfrm>
            <a:off x="4462403" y="2095469"/>
            <a:ext cx="3760788" cy="1219200"/>
            <a:chOff x="4499104" y="2224070"/>
            <a:chExt cx="4224213" cy="1549636"/>
          </a:xfrm>
        </p:grpSpPr>
        <p:grpSp>
          <p:nvGrpSpPr>
            <p:cNvPr id="493587" name="Group 14"/>
            <p:cNvGrpSpPr>
              <a:grpSpLocks/>
            </p:cNvGrpSpPr>
            <p:nvPr/>
          </p:nvGrpSpPr>
          <p:grpSpPr bwMode="auto">
            <a:xfrm>
              <a:off x="4499104" y="2225889"/>
              <a:ext cx="1280450" cy="1079470"/>
              <a:chOff x="562" y="2169"/>
              <a:chExt cx="1408" cy="1187"/>
            </a:xfrm>
          </p:grpSpPr>
          <p:sp>
            <p:nvSpPr>
              <p:cNvPr id="493614" name="Rectangle 4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5" name="Freeform 5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6" name="Freeform 6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7" name="Freeform 7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8" name="Freeform 9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9" name="Freeform 10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0" name="Freeform 11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21" name="Freeform 1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93588" name="Group 42"/>
            <p:cNvGrpSpPr>
              <a:grpSpLocks/>
            </p:cNvGrpSpPr>
            <p:nvPr/>
          </p:nvGrpSpPr>
          <p:grpSpPr bwMode="auto">
            <a:xfrm>
              <a:off x="4883784" y="2523266"/>
              <a:ext cx="770270" cy="1196784"/>
              <a:chOff x="985" y="2496"/>
              <a:chExt cx="847" cy="1316"/>
            </a:xfrm>
          </p:grpSpPr>
          <p:sp>
            <p:nvSpPr>
              <p:cNvPr id="493612" name="Freeform 33"/>
              <p:cNvSpPr>
                <a:spLocks/>
              </p:cNvSpPr>
              <p:nvPr/>
            </p:nvSpPr>
            <p:spPr bwMode="auto">
              <a:xfrm>
                <a:off x="985" y="2496"/>
                <a:ext cx="558" cy="520"/>
              </a:xfrm>
              <a:custGeom>
                <a:avLst/>
                <a:gdLst>
                  <a:gd name="T0" fmla="*/ 364 w 558"/>
                  <a:gd name="T1" fmla="*/ 22 h 520"/>
                  <a:gd name="T2" fmla="*/ 80 w 558"/>
                  <a:gd name="T3" fmla="*/ 43 h 520"/>
                  <a:gd name="T4" fmla="*/ 1 w 558"/>
                  <a:gd name="T5" fmla="*/ 264 h 520"/>
                  <a:gd name="T6" fmla="*/ 73 w 558"/>
                  <a:gd name="T7" fmla="*/ 413 h 520"/>
                  <a:gd name="T8" fmla="*/ 307 w 558"/>
                  <a:gd name="T9" fmla="*/ 513 h 520"/>
                  <a:gd name="T10" fmla="*/ 521 w 558"/>
                  <a:gd name="T11" fmla="*/ 370 h 520"/>
                  <a:gd name="T12" fmla="*/ 528 w 558"/>
                  <a:gd name="T13" fmla="*/ 178 h 520"/>
                  <a:gd name="T14" fmla="*/ 364 w 558"/>
                  <a:gd name="T15" fmla="*/ 22 h 5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8"/>
                  <a:gd name="T25" fmla="*/ 0 h 520"/>
                  <a:gd name="T26" fmla="*/ 558 w 558"/>
                  <a:gd name="T27" fmla="*/ 520 h 5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8" h="520">
                    <a:moveTo>
                      <a:pt x="364" y="22"/>
                    </a:moveTo>
                    <a:cubicBezTo>
                      <a:pt x="289" y="0"/>
                      <a:pt x="141" y="3"/>
                      <a:pt x="80" y="43"/>
                    </a:cubicBezTo>
                    <a:cubicBezTo>
                      <a:pt x="19" y="83"/>
                      <a:pt x="2" y="202"/>
                      <a:pt x="1" y="264"/>
                    </a:cubicBezTo>
                    <a:cubicBezTo>
                      <a:pt x="0" y="326"/>
                      <a:pt x="22" y="372"/>
                      <a:pt x="73" y="413"/>
                    </a:cubicBezTo>
                    <a:cubicBezTo>
                      <a:pt x="124" y="454"/>
                      <a:pt x="232" y="520"/>
                      <a:pt x="307" y="513"/>
                    </a:cubicBezTo>
                    <a:cubicBezTo>
                      <a:pt x="382" y="506"/>
                      <a:pt x="484" y="426"/>
                      <a:pt x="521" y="370"/>
                    </a:cubicBezTo>
                    <a:cubicBezTo>
                      <a:pt x="558" y="314"/>
                      <a:pt x="551" y="235"/>
                      <a:pt x="528" y="178"/>
                    </a:cubicBezTo>
                    <a:cubicBezTo>
                      <a:pt x="505" y="121"/>
                      <a:pt x="439" y="44"/>
                      <a:pt x="364" y="22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3" name="Text Box 36"/>
              <p:cNvSpPr txBox="1">
                <a:spLocks noChangeArrowheads="1"/>
              </p:cNvSpPr>
              <p:nvPr/>
            </p:nvSpPr>
            <p:spPr bwMode="auto">
              <a:xfrm>
                <a:off x="1022" y="3341"/>
                <a:ext cx="810" cy="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initial</a:t>
                </a:r>
              </a:p>
            </p:txBody>
          </p:sp>
        </p:grpSp>
        <p:grpSp>
          <p:nvGrpSpPr>
            <p:cNvPr id="493589" name="Group 15"/>
            <p:cNvGrpSpPr>
              <a:grpSpLocks/>
            </p:cNvGrpSpPr>
            <p:nvPr/>
          </p:nvGrpSpPr>
          <p:grpSpPr bwMode="auto">
            <a:xfrm>
              <a:off x="5948705" y="2224070"/>
              <a:ext cx="1280450" cy="1079470"/>
              <a:chOff x="562" y="2169"/>
              <a:chExt cx="1408" cy="1187"/>
            </a:xfrm>
          </p:grpSpPr>
          <p:sp>
            <p:nvSpPr>
              <p:cNvPr id="493604" name="Rectangle 16"/>
              <p:cNvSpPr>
                <a:spLocks noChangeArrowheads="1"/>
              </p:cNvSpPr>
              <p:nvPr/>
            </p:nvSpPr>
            <p:spPr bwMode="auto">
              <a:xfrm>
                <a:off x="562" y="2169"/>
                <a:ext cx="1408" cy="11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5" name="Freeform 17"/>
              <p:cNvSpPr>
                <a:spLocks/>
              </p:cNvSpPr>
              <p:nvPr/>
            </p:nvSpPr>
            <p:spPr bwMode="auto">
              <a:xfrm>
                <a:off x="711" y="2297"/>
                <a:ext cx="349" cy="419"/>
              </a:xfrm>
              <a:custGeom>
                <a:avLst/>
                <a:gdLst>
                  <a:gd name="T0" fmla="*/ 0 w 349"/>
                  <a:gd name="T1" fmla="*/ 419 h 419"/>
                  <a:gd name="T2" fmla="*/ 50 w 349"/>
                  <a:gd name="T3" fmla="*/ 135 h 419"/>
                  <a:gd name="T4" fmla="*/ 256 w 349"/>
                  <a:gd name="T5" fmla="*/ 35 h 419"/>
                  <a:gd name="T6" fmla="*/ 349 w 349"/>
                  <a:gd name="T7" fmla="*/ 0 h 4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9"/>
                  <a:gd name="T13" fmla="*/ 0 h 419"/>
                  <a:gd name="T14" fmla="*/ 349 w 349"/>
                  <a:gd name="T15" fmla="*/ 419 h 4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9" h="419">
                    <a:moveTo>
                      <a:pt x="0" y="419"/>
                    </a:moveTo>
                    <a:cubicBezTo>
                      <a:pt x="3" y="309"/>
                      <a:pt x="7" y="199"/>
                      <a:pt x="50" y="135"/>
                    </a:cubicBezTo>
                    <a:cubicBezTo>
                      <a:pt x="93" y="71"/>
                      <a:pt x="206" y="58"/>
                      <a:pt x="256" y="35"/>
                    </a:cubicBezTo>
                    <a:cubicBezTo>
                      <a:pt x="306" y="12"/>
                      <a:pt x="327" y="6"/>
                      <a:pt x="34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6" name="Freeform 18"/>
              <p:cNvSpPr>
                <a:spLocks/>
              </p:cNvSpPr>
              <p:nvPr/>
            </p:nvSpPr>
            <p:spPr bwMode="auto">
              <a:xfrm>
                <a:off x="984" y="2688"/>
                <a:ext cx="83" cy="284"/>
              </a:xfrm>
              <a:custGeom>
                <a:avLst/>
                <a:gdLst>
                  <a:gd name="T0" fmla="*/ 12 w 83"/>
                  <a:gd name="T1" fmla="*/ 0 h 284"/>
                  <a:gd name="T2" fmla="*/ 12 w 83"/>
                  <a:gd name="T3" fmla="*/ 235 h 284"/>
                  <a:gd name="T4" fmla="*/ 83 w 83"/>
                  <a:gd name="T5" fmla="*/ 284 h 284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84"/>
                  <a:gd name="T11" fmla="*/ 83 w 83"/>
                  <a:gd name="T12" fmla="*/ 284 h 2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84">
                    <a:moveTo>
                      <a:pt x="12" y="0"/>
                    </a:moveTo>
                    <a:cubicBezTo>
                      <a:pt x="6" y="94"/>
                      <a:pt x="0" y="188"/>
                      <a:pt x="12" y="235"/>
                    </a:cubicBezTo>
                    <a:cubicBezTo>
                      <a:pt x="24" y="282"/>
                      <a:pt x="53" y="283"/>
                      <a:pt x="83" y="2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7" name="Freeform 19"/>
              <p:cNvSpPr>
                <a:spLocks/>
              </p:cNvSpPr>
              <p:nvPr/>
            </p:nvSpPr>
            <p:spPr bwMode="auto">
              <a:xfrm>
                <a:off x="1237" y="2660"/>
                <a:ext cx="258" cy="391"/>
              </a:xfrm>
              <a:custGeom>
                <a:avLst/>
                <a:gdLst>
                  <a:gd name="T0" fmla="*/ 0 w 258"/>
                  <a:gd name="T1" fmla="*/ 384 h 391"/>
                  <a:gd name="T2" fmla="*/ 242 w 258"/>
                  <a:gd name="T3" fmla="*/ 341 h 391"/>
                  <a:gd name="T4" fmla="*/ 93 w 258"/>
                  <a:gd name="T5" fmla="*/ 85 h 391"/>
                  <a:gd name="T6" fmla="*/ 143 w 258"/>
                  <a:gd name="T7" fmla="*/ 0 h 39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391"/>
                  <a:gd name="T14" fmla="*/ 258 w 258"/>
                  <a:gd name="T15" fmla="*/ 391 h 39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391">
                    <a:moveTo>
                      <a:pt x="0" y="384"/>
                    </a:moveTo>
                    <a:cubicBezTo>
                      <a:pt x="113" y="387"/>
                      <a:pt x="226" y="391"/>
                      <a:pt x="242" y="341"/>
                    </a:cubicBezTo>
                    <a:cubicBezTo>
                      <a:pt x="258" y="291"/>
                      <a:pt x="110" y="142"/>
                      <a:pt x="93" y="85"/>
                    </a:cubicBezTo>
                    <a:cubicBezTo>
                      <a:pt x="76" y="28"/>
                      <a:pt x="109" y="14"/>
                      <a:pt x="143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8" name="Freeform 20"/>
              <p:cNvSpPr>
                <a:spLocks/>
              </p:cNvSpPr>
              <p:nvPr/>
            </p:nvSpPr>
            <p:spPr bwMode="auto">
              <a:xfrm>
                <a:off x="1031" y="2432"/>
                <a:ext cx="370" cy="128"/>
              </a:xfrm>
              <a:custGeom>
                <a:avLst/>
                <a:gdLst>
                  <a:gd name="T0" fmla="*/ 0 w 370"/>
                  <a:gd name="T1" fmla="*/ 128 h 128"/>
                  <a:gd name="T2" fmla="*/ 171 w 370"/>
                  <a:gd name="T3" fmla="*/ 0 h 128"/>
                  <a:gd name="T4" fmla="*/ 370 w 370"/>
                  <a:gd name="T5" fmla="*/ 128 h 12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128"/>
                  <a:gd name="T11" fmla="*/ 370 w 370"/>
                  <a:gd name="T12" fmla="*/ 128 h 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128">
                    <a:moveTo>
                      <a:pt x="0" y="128"/>
                    </a:moveTo>
                    <a:cubicBezTo>
                      <a:pt x="54" y="64"/>
                      <a:pt x="109" y="0"/>
                      <a:pt x="171" y="0"/>
                    </a:cubicBezTo>
                    <a:cubicBezTo>
                      <a:pt x="233" y="0"/>
                      <a:pt x="301" y="64"/>
                      <a:pt x="370" y="1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09" name="Freeform 21"/>
              <p:cNvSpPr>
                <a:spLocks/>
              </p:cNvSpPr>
              <p:nvPr/>
            </p:nvSpPr>
            <p:spPr bwMode="auto">
              <a:xfrm>
                <a:off x="562" y="3074"/>
                <a:ext cx="547" cy="162"/>
              </a:xfrm>
              <a:custGeom>
                <a:avLst/>
                <a:gdLst>
                  <a:gd name="T0" fmla="*/ 547 w 547"/>
                  <a:gd name="T1" fmla="*/ 162 h 162"/>
                  <a:gd name="T2" fmla="*/ 277 w 547"/>
                  <a:gd name="T3" fmla="*/ 5 h 162"/>
                  <a:gd name="T4" fmla="*/ 106 w 547"/>
                  <a:gd name="T5" fmla="*/ 133 h 162"/>
                  <a:gd name="T6" fmla="*/ 0 w 547"/>
                  <a:gd name="T7" fmla="*/ 26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7"/>
                  <a:gd name="T13" fmla="*/ 0 h 162"/>
                  <a:gd name="T14" fmla="*/ 547 w 54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7" h="162">
                    <a:moveTo>
                      <a:pt x="547" y="162"/>
                    </a:moveTo>
                    <a:cubicBezTo>
                      <a:pt x="448" y="86"/>
                      <a:pt x="350" y="10"/>
                      <a:pt x="277" y="5"/>
                    </a:cubicBezTo>
                    <a:cubicBezTo>
                      <a:pt x="204" y="0"/>
                      <a:pt x="152" y="130"/>
                      <a:pt x="106" y="133"/>
                    </a:cubicBezTo>
                    <a:cubicBezTo>
                      <a:pt x="60" y="136"/>
                      <a:pt x="30" y="81"/>
                      <a:pt x="0" y="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0" name="Freeform 22"/>
              <p:cNvSpPr>
                <a:spLocks/>
              </p:cNvSpPr>
              <p:nvPr/>
            </p:nvSpPr>
            <p:spPr bwMode="auto">
              <a:xfrm>
                <a:off x="1526" y="2226"/>
                <a:ext cx="354" cy="974"/>
              </a:xfrm>
              <a:custGeom>
                <a:avLst/>
                <a:gdLst>
                  <a:gd name="T0" fmla="*/ 337 w 354"/>
                  <a:gd name="T1" fmla="*/ 0 h 974"/>
                  <a:gd name="T2" fmla="*/ 3 w 354"/>
                  <a:gd name="T3" fmla="*/ 213 h 974"/>
                  <a:gd name="T4" fmla="*/ 316 w 354"/>
                  <a:gd name="T5" fmla="*/ 298 h 974"/>
                  <a:gd name="T6" fmla="*/ 230 w 354"/>
                  <a:gd name="T7" fmla="*/ 583 h 974"/>
                  <a:gd name="T8" fmla="*/ 110 w 354"/>
                  <a:gd name="T9" fmla="*/ 889 h 974"/>
                  <a:gd name="T10" fmla="*/ 302 w 354"/>
                  <a:gd name="T11" fmla="*/ 974 h 9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4"/>
                  <a:gd name="T19" fmla="*/ 0 h 974"/>
                  <a:gd name="T20" fmla="*/ 354 w 354"/>
                  <a:gd name="T21" fmla="*/ 974 h 9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4" h="974">
                    <a:moveTo>
                      <a:pt x="337" y="0"/>
                    </a:moveTo>
                    <a:cubicBezTo>
                      <a:pt x="171" y="81"/>
                      <a:pt x="6" y="163"/>
                      <a:pt x="3" y="213"/>
                    </a:cubicBezTo>
                    <a:cubicBezTo>
                      <a:pt x="0" y="263"/>
                      <a:pt x="278" y="236"/>
                      <a:pt x="316" y="298"/>
                    </a:cubicBezTo>
                    <a:cubicBezTo>
                      <a:pt x="354" y="360"/>
                      <a:pt x="264" y="484"/>
                      <a:pt x="230" y="583"/>
                    </a:cubicBezTo>
                    <a:cubicBezTo>
                      <a:pt x="196" y="682"/>
                      <a:pt x="98" y="824"/>
                      <a:pt x="110" y="889"/>
                    </a:cubicBezTo>
                    <a:cubicBezTo>
                      <a:pt x="122" y="954"/>
                      <a:pt x="212" y="964"/>
                      <a:pt x="302" y="9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611" name="Freeform 23"/>
              <p:cNvSpPr>
                <a:spLocks/>
              </p:cNvSpPr>
              <p:nvPr/>
            </p:nvSpPr>
            <p:spPr bwMode="auto">
              <a:xfrm>
                <a:off x="1308" y="3136"/>
                <a:ext cx="124" cy="220"/>
              </a:xfrm>
              <a:custGeom>
                <a:avLst/>
                <a:gdLst>
                  <a:gd name="T0" fmla="*/ 100 w 124"/>
                  <a:gd name="T1" fmla="*/ 0 h 220"/>
                  <a:gd name="T2" fmla="*/ 107 w 124"/>
                  <a:gd name="T3" fmla="*/ 121 h 220"/>
                  <a:gd name="T4" fmla="*/ 0 w 124"/>
                  <a:gd name="T5" fmla="*/ 220 h 220"/>
                  <a:gd name="T6" fmla="*/ 0 60000 65536"/>
                  <a:gd name="T7" fmla="*/ 0 60000 65536"/>
                  <a:gd name="T8" fmla="*/ 0 60000 65536"/>
                  <a:gd name="T9" fmla="*/ 0 w 124"/>
                  <a:gd name="T10" fmla="*/ 0 h 220"/>
                  <a:gd name="T11" fmla="*/ 124 w 124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" h="220">
                    <a:moveTo>
                      <a:pt x="100" y="0"/>
                    </a:moveTo>
                    <a:cubicBezTo>
                      <a:pt x="112" y="42"/>
                      <a:pt x="124" y="84"/>
                      <a:pt x="107" y="121"/>
                    </a:cubicBezTo>
                    <a:cubicBezTo>
                      <a:pt x="90" y="158"/>
                      <a:pt x="45" y="189"/>
                      <a:pt x="0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3590" name="Freeform 34"/>
            <p:cNvSpPr>
              <a:spLocks/>
            </p:cNvSpPr>
            <p:nvPr/>
          </p:nvSpPr>
          <p:spPr bwMode="auto">
            <a:xfrm>
              <a:off x="6334295" y="2461426"/>
              <a:ext cx="407416" cy="538371"/>
            </a:xfrm>
            <a:custGeom>
              <a:avLst/>
              <a:gdLst>
                <a:gd name="T0" fmla="*/ 909 w 448"/>
                <a:gd name="T1" fmla="*/ 281917 h 592"/>
                <a:gd name="T2" fmla="*/ 40014 w 448"/>
                <a:gd name="T3" fmla="*/ 113676 h 592"/>
                <a:gd name="T4" fmla="*/ 156419 w 448"/>
                <a:gd name="T5" fmla="*/ 16369 h 592"/>
                <a:gd name="T6" fmla="*/ 247360 w 448"/>
                <a:gd name="T7" fmla="*/ 16369 h 592"/>
                <a:gd name="T8" fmla="*/ 350123 w 448"/>
                <a:gd name="T9" fmla="*/ 100945 h 592"/>
                <a:gd name="T10" fmla="*/ 395594 w 448"/>
                <a:gd name="T11" fmla="*/ 269186 h 592"/>
                <a:gd name="T12" fmla="*/ 382862 w 448"/>
                <a:gd name="T13" fmla="*/ 436517 h 592"/>
                <a:gd name="T14" fmla="*/ 247360 w 448"/>
                <a:gd name="T15" fmla="*/ 533824 h 592"/>
                <a:gd name="T16" fmla="*/ 46380 w 448"/>
                <a:gd name="T17" fmla="*/ 462890 h 592"/>
                <a:gd name="T18" fmla="*/ 909 w 448"/>
                <a:gd name="T19" fmla="*/ 281917 h 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8"/>
                <a:gd name="T31" fmla="*/ 0 h 592"/>
                <a:gd name="T32" fmla="*/ 448 w 448"/>
                <a:gd name="T33" fmla="*/ 592 h 5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8" h="592">
                  <a:moveTo>
                    <a:pt x="1" y="310"/>
                  </a:moveTo>
                  <a:cubicBezTo>
                    <a:pt x="0" y="246"/>
                    <a:pt x="16" y="174"/>
                    <a:pt x="44" y="125"/>
                  </a:cubicBezTo>
                  <a:cubicBezTo>
                    <a:pt x="72" y="76"/>
                    <a:pt x="134" y="36"/>
                    <a:pt x="172" y="18"/>
                  </a:cubicBezTo>
                  <a:cubicBezTo>
                    <a:pt x="210" y="0"/>
                    <a:pt x="236" y="2"/>
                    <a:pt x="272" y="18"/>
                  </a:cubicBezTo>
                  <a:cubicBezTo>
                    <a:pt x="308" y="34"/>
                    <a:pt x="358" y="65"/>
                    <a:pt x="385" y="111"/>
                  </a:cubicBezTo>
                  <a:cubicBezTo>
                    <a:pt x="412" y="157"/>
                    <a:pt x="429" y="235"/>
                    <a:pt x="435" y="296"/>
                  </a:cubicBezTo>
                  <a:cubicBezTo>
                    <a:pt x="441" y="357"/>
                    <a:pt x="448" y="432"/>
                    <a:pt x="421" y="480"/>
                  </a:cubicBezTo>
                  <a:cubicBezTo>
                    <a:pt x="394" y="528"/>
                    <a:pt x="334" y="582"/>
                    <a:pt x="272" y="587"/>
                  </a:cubicBezTo>
                  <a:cubicBezTo>
                    <a:pt x="210" y="592"/>
                    <a:pt x="97" y="556"/>
                    <a:pt x="51" y="509"/>
                  </a:cubicBezTo>
                  <a:cubicBezTo>
                    <a:pt x="5" y="462"/>
                    <a:pt x="2" y="374"/>
                    <a:pt x="1" y="31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3591" name="Text Box 37"/>
            <p:cNvSpPr txBox="1">
              <a:spLocks noChangeArrowheads="1"/>
            </p:cNvSpPr>
            <p:nvPr/>
          </p:nvSpPr>
          <p:spPr bwMode="auto">
            <a:xfrm>
              <a:off x="5959480" y="3299534"/>
              <a:ext cx="1469291" cy="427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ahoma" pitchFamily="34" charset="0"/>
                </a:rPr>
                <a:t>intermediate</a:t>
              </a:r>
            </a:p>
          </p:txBody>
        </p:sp>
        <p:grpSp>
          <p:nvGrpSpPr>
            <p:cNvPr id="493592" name="Group 41"/>
            <p:cNvGrpSpPr>
              <a:grpSpLocks/>
            </p:cNvGrpSpPr>
            <p:nvPr/>
          </p:nvGrpSpPr>
          <p:grpSpPr bwMode="auto">
            <a:xfrm>
              <a:off x="7442867" y="2228617"/>
              <a:ext cx="1280450" cy="1545089"/>
              <a:chOff x="3799" y="2172"/>
              <a:chExt cx="1408" cy="1699"/>
            </a:xfrm>
          </p:grpSpPr>
          <p:grpSp>
            <p:nvGrpSpPr>
              <p:cNvPr id="493593" name="Group 24"/>
              <p:cNvGrpSpPr>
                <a:grpSpLocks/>
              </p:cNvGrpSpPr>
              <p:nvPr/>
            </p:nvGrpSpPr>
            <p:grpSpPr bwMode="auto">
              <a:xfrm>
                <a:off x="3799" y="2172"/>
                <a:ext cx="1408" cy="1187"/>
                <a:chOff x="562" y="2169"/>
                <a:chExt cx="1408" cy="1187"/>
              </a:xfrm>
            </p:grpSpPr>
            <p:sp>
              <p:nvSpPr>
                <p:cNvPr id="493596" name="Rectangle 25"/>
                <p:cNvSpPr>
                  <a:spLocks noChangeArrowheads="1"/>
                </p:cNvSpPr>
                <p:nvPr/>
              </p:nvSpPr>
              <p:spPr bwMode="auto">
                <a:xfrm>
                  <a:off x="562" y="2169"/>
                  <a:ext cx="1408" cy="118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7" name="Freeform 26"/>
                <p:cNvSpPr>
                  <a:spLocks/>
                </p:cNvSpPr>
                <p:nvPr/>
              </p:nvSpPr>
              <p:spPr bwMode="auto">
                <a:xfrm>
                  <a:off x="711" y="2297"/>
                  <a:ext cx="349" cy="419"/>
                </a:xfrm>
                <a:custGeom>
                  <a:avLst/>
                  <a:gdLst>
                    <a:gd name="T0" fmla="*/ 0 w 349"/>
                    <a:gd name="T1" fmla="*/ 419 h 419"/>
                    <a:gd name="T2" fmla="*/ 50 w 349"/>
                    <a:gd name="T3" fmla="*/ 135 h 419"/>
                    <a:gd name="T4" fmla="*/ 256 w 349"/>
                    <a:gd name="T5" fmla="*/ 35 h 419"/>
                    <a:gd name="T6" fmla="*/ 349 w 349"/>
                    <a:gd name="T7" fmla="*/ 0 h 41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9"/>
                    <a:gd name="T13" fmla="*/ 0 h 419"/>
                    <a:gd name="T14" fmla="*/ 349 w 349"/>
                    <a:gd name="T15" fmla="*/ 419 h 41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9" h="419">
                      <a:moveTo>
                        <a:pt x="0" y="419"/>
                      </a:moveTo>
                      <a:cubicBezTo>
                        <a:pt x="3" y="309"/>
                        <a:pt x="7" y="199"/>
                        <a:pt x="50" y="135"/>
                      </a:cubicBezTo>
                      <a:cubicBezTo>
                        <a:pt x="93" y="71"/>
                        <a:pt x="206" y="58"/>
                        <a:pt x="256" y="35"/>
                      </a:cubicBezTo>
                      <a:cubicBezTo>
                        <a:pt x="306" y="12"/>
                        <a:pt x="327" y="6"/>
                        <a:pt x="349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8" name="Freeform 27"/>
                <p:cNvSpPr>
                  <a:spLocks/>
                </p:cNvSpPr>
                <p:nvPr/>
              </p:nvSpPr>
              <p:spPr bwMode="auto">
                <a:xfrm>
                  <a:off x="984" y="2688"/>
                  <a:ext cx="83" cy="284"/>
                </a:xfrm>
                <a:custGeom>
                  <a:avLst/>
                  <a:gdLst>
                    <a:gd name="T0" fmla="*/ 12 w 83"/>
                    <a:gd name="T1" fmla="*/ 0 h 284"/>
                    <a:gd name="T2" fmla="*/ 12 w 83"/>
                    <a:gd name="T3" fmla="*/ 235 h 284"/>
                    <a:gd name="T4" fmla="*/ 83 w 83"/>
                    <a:gd name="T5" fmla="*/ 284 h 284"/>
                    <a:gd name="T6" fmla="*/ 0 60000 65536"/>
                    <a:gd name="T7" fmla="*/ 0 60000 65536"/>
                    <a:gd name="T8" fmla="*/ 0 60000 65536"/>
                    <a:gd name="T9" fmla="*/ 0 w 83"/>
                    <a:gd name="T10" fmla="*/ 0 h 284"/>
                    <a:gd name="T11" fmla="*/ 83 w 83"/>
                    <a:gd name="T12" fmla="*/ 284 h 2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3" h="284">
                      <a:moveTo>
                        <a:pt x="12" y="0"/>
                      </a:moveTo>
                      <a:cubicBezTo>
                        <a:pt x="6" y="94"/>
                        <a:pt x="0" y="188"/>
                        <a:pt x="12" y="235"/>
                      </a:cubicBezTo>
                      <a:cubicBezTo>
                        <a:pt x="24" y="282"/>
                        <a:pt x="53" y="283"/>
                        <a:pt x="83" y="28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599" name="Freeform 28"/>
                <p:cNvSpPr>
                  <a:spLocks/>
                </p:cNvSpPr>
                <p:nvPr/>
              </p:nvSpPr>
              <p:spPr bwMode="auto">
                <a:xfrm>
                  <a:off x="1237" y="2660"/>
                  <a:ext cx="258" cy="391"/>
                </a:xfrm>
                <a:custGeom>
                  <a:avLst/>
                  <a:gdLst>
                    <a:gd name="T0" fmla="*/ 0 w 258"/>
                    <a:gd name="T1" fmla="*/ 384 h 391"/>
                    <a:gd name="T2" fmla="*/ 242 w 258"/>
                    <a:gd name="T3" fmla="*/ 341 h 391"/>
                    <a:gd name="T4" fmla="*/ 93 w 258"/>
                    <a:gd name="T5" fmla="*/ 85 h 391"/>
                    <a:gd name="T6" fmla="*/ 143 w 258"/>
                    <a:gd name="T7" fmla="*/ 0 h 39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8"/>
                    <a:gd name="T13" fmla="*/ 0 h 391"/>
                    <a:gd name="T14" fmla="*/ 258 w 258"/>
                    <a:gd name="T15" fmla="*/ 391 h 39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8" h="391">
                      <a:moveTo>
                        <a:pt x="0" y="384"/>
                      </a:moveTo>
                      <a:cubicBezTo>
                        <a:pt x="113" y="387"/>
                        <a:pt x="226" y="391"/>
                        <a:pt x="242" y="341"/>
                      </a:cubicBezTo>
                      <a:cubicBezTo>
                        <a:pt x="258" y="291"/>
                        <a:pt x="110" y="142"/>
                        <a:pt x="93" y="85"/>
                      </a:cubicBezTo>
                      <a:cubicBezTo>
                        <a:pt x="76" y="28"/>
                        <a:pt x="109" y="14"/>
                        <a:pt x="143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0" name="Freeform 29"/>
                <p:cNvSpPr>
                  <a:spLocks/>
                </p:cNvSpPr>
                <p:nvPr/>
              </p:nvSpPr>
              <p:spPr bwMode="auto">
                <a:xfrm>
                  <a:off x="1031" y="2432"/>
                  <a:ext cx="370" cy="128"/>
                </a:xfrm>
                <a:custGeom>
                  <a:avLst/>
                  <a:gdLst>
                    <a:gd name="T0" fmla="*/ 0 w 370"/>
                    <a:gd name="T1" fmla="*/ 128 h 128"/>
                    <a:gd name="T2" fmla="*/ 171 w 370"/>
                    <a:gd name="T3" fmla="*/ 0 h 128"/>
                    <a:gd name="T4" fmla="*/ 370 w 370"/>
                    <a:gd name="T5" fmla="*/ 128 h 128"/>
                    <a:gd name="T6" fmla="*/ 0 60000 65536"/>
                    <a:gd name="T7" fmla="*/ 0 60000 65536"/>
                    <a:gd name="T8" fmla="*/ 0 60000 65536"/>
                    <a:gd name="T9" fmla="*/ 0 w 370"/>
                    <a:gd name="T10" fmla="*/ 0 h 128"/>
                    <a:gd name="T11" fmla="*/ 370 w 370"/>
                    <a:gd name="T12" fmla="*/ 128 h 1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0" h="128">
                      <a:moveTo>
                        <a:pt x="0" y="128"/>
                      </a:moveTo>
                      <a:cubicBezTo>
                        <a:pt x="54" y="64"/>
                        <a:pt x="109" y="0"/>
                        <a:pt x="171" y="0"/>
                      </a:cubicBezTo>
                      <a:cubicBezTo>
                        <a:pt x="233" y="0"/>
                        <a:pt x="301" y="64"/>
                        <a:pt x="370" y="1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1" name="Freeform 30"/>
                <p:cNvSpPr>
                  <a:spLocks/>
                </p:cNvSpPr>
                <p:nvPr/>
              </p:nvSpPr>
              <p:spPr bwMode="auto">
                <a:xfrm>
                  <a:off x="562" y="3074"/>
                  <a:ext cx="547" cy="162"/>
                </a:xfrm>
                <a:custGeom>
                  <a:avLst/>
                  <a:gdLst>
                    <a:gd name="T0" fmla="*/ 547 w 547"/>
                    <a:gd name="T1" fmla="*/ 162 h 162"/>
                    <a:gd name="T2" fmla="*/ 277 w 547"/>
                    <a:gd name="T3" fmla="*/ 5 h 162"/>
                    <a:gd name="T4" fmla="*/ 106 w 547"/>
                    <a:gd name="T5" fmla="*/ 133 h 162"/>
                    <a:gd name="T6" fmla="*/ 0 w 547"/>
                    <a:gd name="T7" fmla="*/ 26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47"/>
                    <a:gd name="T13" fmla="*/ 0 h 162"/>
                    <a:gd name="T14" fmla="*/ 547 w 54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47" h="162">
                      <a:moveTo>
                        <a:pt x="547" y="162"/>
                      </a:moveTo>
                      <a:cubicBezTo>
                        <a:pt x="448" y="86"/>
                        <a:pt x="350" y="10"/>
                        <a:pt x="277" y="5"/>
                      </a:cubicBezTo>
                      <a:cubicBezTo>
                        <a:pt x="204" y="0"/>
                        <a:pt x="152" y="130"/>
                        <a:pt x="106" y="133"/>
                      </a:cubicBezTo>
                      <a:cubicBezTo>
                        <a:pt x="60" y="136"/>
                        <a:pt x="30" y="81"/>
                        <a:pt x="0" y="2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2" name="Freeform 31"/>
                <p:cNvSpPr>
                  <a:spLocks/>
                </p:cNvSpPr>
                <p:nvPr/>
              </p:nvSpPr>
              <p:spPr bwMode="auto">
                <a:xfrm>
                  <a:off x="1526" y="2226"/>
                  <a:ext cx="354" cy="974"/>
                </a:xfrm>
                <a:custGeom>
                  <a:avLst/>
                  <a:gdLst>
                    <a:gd name="T0" fmla="*/ 337 w 354"/>
                    <a:gd name="T1" fmla="*/ 0 h 974"/>
                    <a:gd name="T2" fmla="*/ 3 w 354"/>
                    <a:gd name="T3" fmla="*/ 213 h 974"/>
                    <a:gd name="T4" fmla="*/ 316 w 354"/>
                    <a:gd name="T5" fmla="*/ 298 h 974"/>
                    <a:gd name="T6" fmla="*/ 230 w 354"/>
                    <a:gd name="T7" fmla="*/ 583 h 974"/>
                    <a:gd name="T8" fmla="*/ 110 w 354"/>
                    <a:gd name="T9" fmla="*/ 889 h 974"/>
                    <a:gd name="T10" fmla="*/ 302 w 354"/>
                    <a:gd name="T11" fmla="*/ 974 h 9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4"/>
                    <a:gd name="T19" fmla="*/ 0 h 974"/>
                    <a:gd name="T20" fmla="*/ 354 w 354"/>
                    <a:gd name="T21" fmla="*/ 974 h 9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4" h="974">
                      <a:moveTo>
                        <a:pt x="337" y="0"/>
                      </a:moveTo>
                      <a:cubicBezTo>
                        <a:pt x="171" y="81"/>
                        <a:pt x="6" y="163"/>
                        <a:pt x="3" y="213"/>
                      </a:cubicBezTo>
                      <a:cubicBezTo>
                        <a:pt x="0" y="263"/>
                        <a:pt x="278" y="236"/>
                        <a:pt x="316" y="298"/>
                      </a:cubicBezTo>
                      <a:cubicBezTo>
                        <a:pt x="354" y="360"/>
                        <a:pt x="264" y="484"/>
                        <a:pt x="230" y="583"/>
                      </a:cubicBezTo>
                      <a:cubicBezTo>
                        <a:pt x="196" y="682"/>
                        <a:pt x="98" y="824"/>
                        <a:pt x="110" y="889"/>
                      </a:cubicBezTo>
                      <a:cubicBezTo>
                        <a:pt x="122" y="954"/>
                        <a:pt x="212" y="964"/>
                        <a:pt x="302" y="974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3603" name="Freeform 32"/>
                <p:cNvSpPr>
                  <a:spLocks/>
                </p:cNvSpPr>
                <p:nvPr/>
              </p:nvSpPr>
              <p:spPr bwMode="auto">
                <a:xfrm>
                  <a:off x="1308" y="3136"/>
                  <a:ext cx="124" cy="220"/>
                </a:xfrm>
                <a:custGeom>
                  <a:avLst/>
                  <a:gdLst>
                    <a:gd name="T0" fmla="*/ 100 w 124"/>
                    <a:gd name="T1" fmla="*/ 0 h 220"/>
                    <a:gd name="T2" fmla="*/ 107 w 124"/>
                    <a:gd name="T3" fmla="*/ 121 h 220"/>
                    <a:gd name="T4" fmla="*/ 0 w 124"/>
                    <a:gd name="T5" fmla="*/ 220 h 220"/>
                    <a:gd name="T6" fmla="*/ 0 60000 65536"/>
                    <a:gd name="T7" fmla="*/ 0 60000 65536"/>
                    <a:gd name="T8" fmla="*/ 0 60000 65536"/>
                    <a:gd name="T9" fmla="*/ 0 w 124"/>
                    <a:gd name="T10" fmla="*/ 0 h 220"/>
                    <a:gd name="T11" fmla="*/ 124 w 124"/>
                    <a:gd name="T12" fmla="*/ 220 h 2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4" h="220">
                      <a:moveTo>
                        <a:pt x="100" y="0"/>
                      </a:moveTo>
                      <a:cubicBezTo>
                        <a:pt x="112" y="42"/>
                        <a:pt x="124" y="84"/>
                        <a:pt x="107" y="121"/>
                      </a:cubicBezTo>
                      <a:cubicBezTo>
                        <a:pt x="90" y="158"/>
                        <a:pt x="45" y="189"/>
                        <a:pt x="0" y="22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93594" name="Freeform 35"/>
              <p:cNvSpPr>
                <a:spLocks/>
              </p:cNvSpPr>
              <p:nvPr/>
            </p:nvSpPr>
            <p:spPr bwMode="auto">
              <a:xfrm>
                <a:off x="4212" y="2438"/>
                <a:ext cx="499" cy="608"/>
              </a:xfrm>
              <a:custGeom>
                <a:avLst/>
                <a:gdLst>
                  <a:gd name="T0" fmla="*/ 12 w 499"/>
                  <a:gd name="T1" fmla="*/ 385 h 608"/>
                  <a:gd name="T2" fmla="*/ 33 w 499"/>
                  <a:gd name="T3" fmla="*/ 165 h 608"/>
                  <a:gd name="T4" fmla="*/ 112 w 499"/>
                  <a:gd name="T5" fmla="*/ 58 h 608"/>
                  <a:gd name="T6" fmla="*/ 211 w 499"/>
                  <a:gd name="T7" fmla="*/ 1 h 608"/>
                  <a:gd name="T8" fmla="*/ 353 w 499"/>
                  <a:gd name="T9" fmla="*/ 65 h 608"/>
                  <a:gd name="T10" fmla="*/ 424 w 499"/>
                  <a:gd name="T11" fmla="*/ 179 h 608"/>
                  <a:gd name="T12" fmla="*/ 389 w 499"/>
                  <a:gd name="T13" fmla="*/ 278 h 608"/>
                  <a:gd name="T14" fmla="*/ 417 w 499"/>
                  <a:gd name="T15" fmla="*/ 449 h 608"/>
                  <a:gd name="T16" fmla="*/ 467 w 499"/>
                  <a:gd name="T17" fmla="*/ 513 h 608"/>
                  <a:gd name="T18" fmla="*/ 481 w 499"/>
                  <a:gd name="T19" fmla="*/ 584 h 608"/>
                  <a:gd name="T20" fmla="*/ 360 w 499"/>
                  <a:gd name="T21" fmla="*/ 606 h 608"/>
                  <a:gd name="T22" fmla="*/ 140 w 499"/>
                  <a:gd name="T23" fmla="*/ 570 h 608"/>
                  <a:gd name="T24" fmla="*/ 19 w 499"/>
                  <a:gd name="T25" fmla="*/ 442 h 608"/>
                  <a:gd name="T26" fmla="*/ 26 w 499"/>
                  <a:gd name="T27" fmla="*/ 250 h 608"/>
                  <a:gd name="T28" fmla="*/ 33 w 499"/>
                  <a:gd name="T29" fmla="*/ 193 h 608"/>
                  <a:gd name="T30" fmla="*/ 55 w 499"/>
                  <a:gd name="T31" fmla="*/ 129 h 6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9"/>
                  <a:gd name="T49" fmla="*/ 0 h 608"/>
                  <a:gd name="T50" fmla="*/ 499 w 499"/>
                  <a:gd name="T51" fmla="*/ 608 h 6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9" h="608">
                    <a:moveTo>
                      <a:pt x="12" y="385"/>
                    </a:moveTo>
                    <a:cubicBezTo>
                      <a:pt x="14" y="302"/>
                      <a:pt x="16" y="219"/>
                      <a:pt x="33" y="165"/>
                    </a:cubicBezTo>
                    <a:cubicBezTo>
                      <a:pt x="50" y="111"/>
                      <a:pt x="82" y="85"/>
                      <a:pt x="112" y="58"/>
                    </a:cubicBezTo>
                    <a:cubicBezTo>
                      <a:pt x="142" y="31"/>
                      <a:pt x="171" y="0"/>
                      <a:pt x="211" y="1"/>
                    </a:cubicBezTo>
                    <a:cubicBezTo>
                      <a:pt x="251" y="2"/>
                      <a:pt x="318" y="35"/>
                      <a:pt x="353" y="65"/>
                    </a:cubicBezTo>
                    <a:cubicBezTo>
                      <a:pt x="388" y="95"/>
                      <a:pt x="418" y="144"/>
                      <a:pt x="424" y="179"/>
                    </a:cubicBezTo>
                    <a:cubicBezTo>
                      <a:pt x="430" y="214"/>
                      <a:pt x="390" y="233"/>
                      <a:pt x="389" y="278"/>
                    </a:cubicBezTo>
                    <a:cubicBezTo>
                      <a:pt x="388" y="323"/>
                      <a:pt x="404" y="410"/>
                      <a:pt x="417" y="449"/>
                    </a:cubicBezTo>
                    <a:cubicBezTo>
                      <a:pt x="430" y="488"/>
                      <a:pt x="456" y="491"/>
                      <a:pt x="467" y="513"/>
                    </a:cubicBezTo>
                    <a:cubicBezTo>
                      <a:pt x="478" y="535"/>
                      <a:pt x="499" y="568"/>
                      <a:pt x="481" y="584"/>
                    </a:cubicBezTo>
                    <a:cubicBezTo>
                      <a:pt x="463" y="600"/>
                      <a:pt x="417" y="608"/>
                      <a:pt x="360" y="606"/>
                    </a:cubicBezTo>
                    <a:cubicBezTo>
                      <a:pt x="303" y="604"/>
                      <a:pt x="197" y="597"/>
                      <a:pt x="140" y="570"/>
                    </a:cubicBezTo>
                    <a:cubicBezTo>
                      <a:pt x="83" y="543"/>
                      <a:pt x="38" y="495"/>
                      <a:pt x="19" y="442"/>
                    </a:cubicBezTo>
                    <a:cubicBezTo>
                      <a:pt x="0" y="389"/>
                      <a:pt x="24" y="291"/>
                      <a:pt x="26" y="250"/>
                    </a:cubicBezTo>
                    <a:cubicBezTo>
                      <a:pt x="28" y="209"/>
                      <a:pt x="28" y="213"/>
                      <a:pt x="33" y="193"/>
                    </a:cubicBezTo>
                    <a:cubicBezTo>
                      <a:pt x="38" y="173"/>
                      <a:pt x="46" y="151"/>
                      <a:pt x="55" y="129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3595" name="Text Box 38"/>
              <p:cNvSpPr txBox="1">
                <a:spLocks noChangeArrowheads="1"/>
              </p:cNvSpPr>
              <p:nvPr/>
            </p:nvSpPr>
            <p:spPr bwMode="auto">
              <a:xfrm>
                <a:off x="4217" y="3401"/>
                <a:ext cx="692" cy="4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Tahoma" pitchFamily="34" charset="0"/>
                  </a:rPr>
                  <a:t>final</a:t>
                </a:r>
              </a:p>
            </p:txBody>
          </p:sp>
        </p:grpSp>
      </p:grpSp>
      <p:sp>
        <p:nvSpPr>
          <p:cNvPr id="493574" name="TextBox 44"/>
          <p:cNvSpPr txBox="1">
            <a:spLocks noChangeArrowheads="1"/>
          </p:cNvSpPr>
          <p:nvPr/>
        </p:nvSpPr>
        <p:spPr bwMode="auto">
          <a:xfrm>
            <a:off x="263466" y="1128681"/>
            <a:ext cx="8624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Like generalized Hough transform, useful for shape fitting; but</a:t>
            </a:r>
          </a:p>
          <a:p>
            <a:endParaRPr lang="en-US" sz="2400" dirty="0"/>
          </a:p>
        </p:txBody>
      </p:sp>
      <p:sp>
        <p:nvSpPr>
          <p:cNvPr id="493575" name="TextBox 45"/>
          <p:cNvSpPr txBox="1">
            <a:spLocks noChangeArrowheads="1"/>
          </p:cNvSpPr>
          <p:nvPr/>
        </p:nvSpPr>
        <p:spPr bwMode="auto">
          <a:xfrm>
            <a:off x="373003" y="3540094"/>
            <a:ext cx="3541713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/>
              <a:t>Hough</a:t>
            </a:r>
          </a:p>
          <a:p>
            <a:pPr>
              <a:spcAft>
                <a:spcPct val="20000"/>
              </a:spcAft>
            </a:pPr>
            <a:r>
              <a:rPr lang="en-US" sz="2400" dirty="0" smtClean="0"/>
              <a:t>Rigid model </a:t>
            </a:r>
            <a:r>
              <a:rPr lang="en-US" sz="2400" dirty="0"/>
              <a:t>shape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Single voting pass can detect multiple instances</a:t>
            </a:r>
          </a:p>
        </p:txBody>
      </p:sp>
      <p:sp>
        <p:nvSpPr>
          <p:cNvPr id="493576" name="TextBox 46"/>
          <p:cNvSpPr txBox="1">
            <a:spLocks noChangeArrowheads="1"/>
          </p:cNvSpPr>
          <p:nvPr/>
        </p:nvSpPr>
        <p:spPr bwMode="auto">
          <a:xfrm>
            <a:off x="4329053" y="3549619"/>
            <a:ext cx="4525963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 smtClean="0"/>
              <a:t>Deformable contours</a:t>
            </a:r>
            <a:endParaRPr lang="en-US" sz="2400" u="sng" dirty="0"/>
          </a:p>
          <a:p>
            <a:pPr>
              <a:spcAft>
                <a:spcPct val="20000"/>
              </a:spcAft>
            </a:pPr>
            <a:r>
              <a:rPr lang="en-US" sz="2400" dirty="0"/>
              <a:t>Prior on shape types, but shape iteratively adjusted (</a:t>
            </a:r>
            <a:r>
              <a:rPr lang="en-US" sz="2400" i="1" dirty="0"/>
              <a:t>deforms</a:t>
            </a:r>
            <a:r>
              <a:rPr lang="en-US" sz="2400" dirty="0"/>
              <a:t>)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Requires initialization nearby</a:t>
            </a:r>
          </a:p>
          <a:p>
            <a:pPr>
              <a:spcAft>
                <a:spcPct val="20000"/>
              </a:spcAft>
            </a:pPr>
            <a:r>
              <a:rPr lang="en-US" sz="2400" dirty="0"/>
              <a:t>One optimization “pass” to fit a single contour</a:t>
            </a:r>
          </a:p>
        </p:txBody>
      </p:sp>
      <p:grpSp>
        <p:nvGrpSpPr>
          <p:cNvPr id="493577" name="Group 59"/>
          <p:cNvGrpSpPr>
            <a:grpSpLocks noChangeAspect="1"/>
          </p:cNvGrpSpPr>
          <p:nvPr/>
        </p:nvGrpSpPr>
        <p:grpSpPr bwMode="auto">
          <a:xfrm>
            <a:off x="682566" y="1914494"/>
            <a:ext cx="1925637" cy="1363662"/>
            <a:chOff x="685800" y="1219199"/>
            <a:chExt cx="7315200" cy="5181599"/>
          </a:xfrm>
        </p:grpSpPr>
        <p:graphicFrame>
          <p:nvGraphicFramePr>
            <p:cNvPr id="493570" name="Object 2"/>
            <p:cNvGraphicFramePr>
              <a:graphicFrameLocks noChangeAspect="1"/>
            </p:cNvGraphicFramePr>
            <p:nvPr/>
          </p:nvGraphicFramePr>
          <p:xfrm>
            <a:off x="1509713" y="1219199"/>
            <a:ext cx="6124576" cy="5181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3595" name="Image" r:id="rId4" imgW="8165079" imgH="6907937" progId="">
                    <p:embed/>
                  </p:oleObj>
                </mc:Choice>
                <mc:Fallback>
                  <p:oleObj name="Image" r:id="rId4" imgW="8165079" imgH="690793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9713" y="1219199"/>
                          <a:ext cx="6124576" cy="51815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3578" name="Line 4"/>
            <p:cNvSpPr>
              <a:spLocks noChangeShapeType="1"/>
            </p:cNvSpPr>
            <p:nvPr/>
          </p:nvSpPr>
          <p:spPr bwMode="auto">
            <a:xfrm>
              <a:off x="25146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79" name="Line 5"/>
            <p:cNvSpPr>
              <a:spLocks noChangeShapeType="1"/>
            </p:cNvSpPr>
            <p:nvPr/>
          </p:nvSpPr>
          <p:spPr bwMode="auto">
            <a:xfrm>
              <a:off x="1676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0" name="Line 6"/>
            <p:cNvSpPr>
              <a:spLocks noChangeShapeType="1"/>
            </p:cNvSpPr>
            <p:nvPr/>
          </p:nvSpPr>
          <p:spPr bwMode="auto">
            <a:xfrm>
              <a:off x="38862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1" name="Line 7"/>
            <p:cNvSpPr>
              <a:spLocks noChangeShapeType="1"/>
            </p:cNvSpPr>
            <p:nvPr/>
          </p:nvSpPr>
          <p:spPr bwMode="auto">
            <a:xfrm>
              <a:off x="43434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2" name="Line 8"/>
            <p:cNvSpPr>
              <a:spLocks noChangeShapeType="1"/>
            </p:cNvSpPr>
            <p:nvPr/>
          </p:nvSpPr>
          <p:spPr bwMode="auto">
            <a:xfrm>
              <a:off x="685800" y="3886200"/>
              <a:ext cx="36576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3" name="Line 10"/>
            <p:cNvSpPr>
              <a:spLocks noChangeShapeType="1"/>
            </p:cNvSpPr>
            <p:nvPr/>
          </p:nvSpPr>
          <p:spPr bwMode="auto">
            <a:xfrm>
              <a:off x="2895600" y="2438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4" name="Line 14"/>
            <p:cNvSpPr>
              <a:spLocks noChangeShapeType="1"/>
            </p:cNvSpPr>
            <p:nvPr/>
          </p:nvSpPr>
          <p:spPr bwMode="auto">
            <a:xfrm>
              <a:off x="4102100" y="36576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5" name="Line 18"/>
            <p:cNvSpPr>
              <a:spLocks noChangeShapeType="1"/>
            </p:cNvSpPr>
            <p:nvPr/>
          </p:nvSpPr>
          <p:spPr bwMode="auto">
            <a:xfrm>
              <a:off x="3263900" y="2819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3586" name="Line 22"/>
            <p:cNvSpPr>
              <a:spLocks noChangeShapeType="1"/>
            </p:cNvSpPr>
            <p:nvPr/>
          </p:nvSpPr>
          <p:spPr bwMode="auto">
            <a:xfrm>
              <a:off x="3644900" y="3200400"/>
              <a:ext cx="1828800" cy="1905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pic>
        <p:nvPicPr>
          <p:cNvPr id="727042" name="Picture 2" descr="http://www.vitaminsidan.se/bilder/ban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8877" y="1858007"/>
            <a:ext cx="2095500" cy="1714500"/>
          </a:xfrm>
          <a:prstGeom prst="rect">
            <a:avLst/>
          </a:prstGeom>
          <a:noFill/>
        </p:spPr>
      </p:pic>
      <p:pic>
        <p:nvPicPr>
          <p:cNvPr id="727044" name="Picture 4" descr="http://www.strykowski.net/owoce/Banan_-_zdjecia_bananow_-_banan_fotografie_15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44313">
            <a:off x="2895692" y="2043493"/>
            <a:ext cx="2157621" cy="1419100"/>
          </a:xfrm>
          <a:prstGeom prst="rect">
            <a:avLst/>
          </a:prstGeom>
          <a:noFill/>
        </p:spPr>
      </p:pic>
      <p:pic>
        <p:nvPicPr>
          <p:cNvPr id="727046" name="Picture 6" descr="http://www.cepolina.com/freephoto/f/nature.fruits.food/bana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375286" y="1894520"/>
            <a:ext cx="1862163" cy="1583421"/>
          </a:xfrm>
          <a:prstGeom prst="rect">
            <a:avLst/>
          </a:prstGeom>
          <a:noFill/>
        </p:spPr>
      </p:pic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30" y="3613214"/>
            <a:ext cx="6232554" cy="4525963"/>
          </a:xfrm>
        </p:spPr>
        <p:txBody>
          <a:bodyPr/>
          <a:lstStyle/>
          <a:p>
            <a:r>
              <a:rPr lang="en-US" sz="2400" dirty="0" smtClean="0"/>
              <a:t>Some objects have similar basic form but some variety in the contour shape.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9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778" y="1785915"/>
            <a:ext cx="4801347" cy="417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0" y="6508750"/>
            <a:ext cx="377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Figure from Kass et al. 1987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241272"/>
            <a:ext cx="8229600" cy="1143000"/>
          </a:xfrm>
        </p:spPr>
        <p:txBody>
          <a:bodyPr/>
          <a:lstStyle/>
          <a:p>
            <a:r>
              <a:rPr lang="en-US" dirty="0" smtClean="0"/>
              <a:t>Why do we want to fit deformable shapes?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5546" y="1824077"/>
            <a:ext cx="2543233" cy="4525963"/>
          </a:xfrm>
        </p:spPr>
        <p:txBody>
          <a:bodyPr/>
          <a:lstStyle/>
          <a:p>
            <a:r>
              <a:rPr lang="en-US" sz="2400" dirty="0" smtClean="0"/>
              <a:t>Non-rigid, deformable objects can change their shape over time, e.g. lips, hands…</a:t>
            </a:r>
          </a:p>
        </p:txBody>
      </p:sp>
      <p:pic>
        <p:nvPicPr>
          <p:cNvPr id="6" name="Picture 4" descr="http://www.thingsihavelearnedinmylife.com/files/imagecache/preview/files/ham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979" y="1763721"/>
            <a:ext cx="3048000" cy="2286000"/>
          </a:xfrm>
          <a:prstGeom prst="rect">
            <a:avLst/>
          </a:prstGeom>
          <a:noFill/>
        </p:spPr>
      </p:pic>
      <p:pic>
        <p:nvPicPr>
          <p:cNvPr id="7" name="Picture 6" descr="http://www.panhistoria.com/Stacks/Novels/Character_Homes/homedirs/11387images/syrian-hamster-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10" y="1763721"/>
            <a:ext cx="2761611" cy="2286000"/>
          </a:xfrm>
          <a:prstGeom prst="rect">
            <a:avLst/>
          </a:prstGeom>
          <a:noFill/>
        </p:spPr>
      </p:pic>
      <p:pic>
        <p:nvPicPr>
          <p:cNvPr id="8" name="Picture 8" descr="http://www.funnypictures.net.au/userimages/dwarf-hamst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23986" y="4137066"/>
            <a:ext cx="3041904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0" y="6550223"/>
            <a:ext cx="7924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Figure credit: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Julien</a:t>
            </a:r>
            <a:r>
              <a:rPr lang="en-US" sz="1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</a:rPr>
              <a:t>Jomier</a:t>
            </a:r>
            <a:endParaRPr lang="en-US" sz="1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318" name="Picture 14" descr="C:\Courses\Comp-258\Lecture-Snakes\walk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993" y="1822870"/>
            <a:ext cx="3065445" cy="30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6031" y="2412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do we want to fit deformable shapes?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5" descr="C:\Courses\Comp-258\Lecture-Snakes\highwa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Courses\Comp-258\Lecture-Snakes\heart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8111" y="1822428"/>
            <a:ext cx="306324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11161" y="5145111"/>
            <a:ext cx="78011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Non-rigid, deformable objects can change their shape over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661361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2047</Words>
  <Application>Microsoft Office PowerPoint</Application>
  <PresentationFormat>On-screen Show (4:3)</PresentationFormat>
  <Paragraphs>375</Paragraphs>
  <Slides>46</Slides>
  <Notes>44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Cambria Math</vt:lpstr>
      <vt:lpstr>Courier</vt:lpstr>
      <vt:lpstr>Monotype Sorts</vt:lpstr>
      <vt:lpstr>Tahoma</vt:lpstr>
      <vt:lpstr>Office Theme</vt:lpstr>
      <vt:lpstr>3_Default Design</vt:lpstr>
      <vt:lpstr>2_Default Design</vt:lpstr>
      <vt:lpstr>Image</vt:lpstr>
      <vt:lpstr>Equation</vt:lpstr>
      <vt:lpstr>TP11 - Fitting: Deformable contours</vt:lpstr>
      <vt:lpstr>Deformable contours</vt:lpstr>
      <vt:lpstr>Deformable contours</vt:lpstr>
      <vt:lpstr>Deformable contours: intuition</vt:lpstr>
      <vt:lpstr>Deformable contours vs. Hough</vt:lpstr>
      <vt:lpstr>Why do we want to fit deformable shapes?</vt:lpstr>
      <vt:lpstr>Why do we want to fit deformable shapes?</vt:lpstr>
      <vt:lpstr>Why do we want to fit deformable shapes?</vt:lpstr>
      <vt:lpstr>PowerPoint Presentation</vt:lpstr>
      <vt:lpstr>Aspects we need to consider</vt:lpstr>
      <vt:lpstr>Representation</vt:lpstr>
      <vt:lpstr>Fitting deformable contours</vt:lpstr>
      <vt:lpstr>Energy function</vt:lpstr>
      <vt:lpstr>External energy: intuition</vt:lpstr>
      <vt:lpstr>External image energy</vt:lpstr>
      <vt:lpstr>PowerPoint Presentation</vt:lpstr>
      <vt:lpstr>PowerPoint Presentation</vt:lpstr>
      <vt:lpstr>PowerPoint Presentation</vt:lpstr>
      <vt:lpstr>Internal energy</vt:lpstr>
      <vt:lpstr>PowerPoint Presentation</vt:lpstr>
      <vt:lpstr>Example: compare curvature</vt:lpstr>
      <vt:lpstr>Penalizing elasticity</vt:lpstr>
      <vt:lpstr>Penalizing elasticity</vt:lpstr>
      <vt:lpstr>Dealing with missing data</vt:lpstr>
      <vt:lpstr>Extending the internal energy:  capture shape prior</vt:lpstr>
      <vt:lpstr>Total energy: function of the weights</vt:lpstr>
      <vt:lpstr>Total energy: function of the weights</vt:lpstr>
      <vt:lpstr>Recap: deformable contour</vt:lpstr>
      <vt:lpstr>Energy minimization</vt:lpstr>
      <vt:lpstr>Energy minimization: greedy</vt:lpstr>
      <vt:lpstr>Energy minimization</vt:lpstr>
      <vt:lpstr>Energy minimization:  dynamic programming</vt:lpstr>
      <vt:lpstr>Energy minimization:  dynamic programming</vt:lpstr>
      <vt:lpstr>Snake energy: pair-wise interactions </vt:lpstr>
      <vt:lpstr>PowerPoint Presentation</vt:lpstr>
      <vt:lpstr>Energy minimization:  dynamic programming</vt:lpstr>
      <vt:lpstr>PowerPoint Presentation</vt:lpstr>
      <vt:lpstr>Aspects we need to consider</vt:lpstr>
      <vt:lpstr>Tracking via deformable contours</vt:lpstr>
      <vt:lpstr>PowerPoint Presentation</vt:lpstr>
      <vt:lpstr>3D active contours</vt:lpstr>
      <vt:lpstr>PowerPoint Presentation</vt:lpstr>
      <vt:lpstr>Limitations</vt:lpstr>
      <vt:lpstr>Distance transform</vt:lpstr>
      <vt:lpstr>Deformable contours: pros and cons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mcoimbra</dc:creator>
  <cp:lastModifiedBy>mcoimbra</cp:lastModifiedBy>
  <cp:revision>162</cp:revision>
  <cp:lastPrinted>2011-02-22T01:23:00Z</cp:lastPrinted>
  <dcterms:created xsi:type="dcterms:W3CDTF">2006-08-16T00:00:00Z</dcterms:created>
  <dcterms:modified xsi:type="dcterms:W3CDTF">2017-08-11T17:27:39Z</dcterms:modified>
</cp:coreProperties>
</file>