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2" r:id="rId2"/>
    <p:sldMasterId id="2147483857" r:id="rId3"/>
    <p:sldMasterId id="2147484060" r:id="rId4"/>
    <p:sldMasterId id="2147484072" r:id="rId5"/>
    <p:sldMasterId id="2147484084" r:id="rId6"/>
    <p:sldMasterId id="2147484096" r:id="rId7"/>
    <p:sldMasterId id="2147484108" r:id="rId8"/>
    <p:sldMasterId id="2147484216" r:id="rId9"/>
    <p:sldMasterId id="2147484228" r:id="rId10"/>
    <p:sldMasterId id="2147484240" r:id="rId11"/>
    <p:sldMasterId id="2147484252" r:id="rId12"/>
    <p:sldMasterId id="2147484264" r:id="rId13"/>
    <p:sldMasterId id="2147484276" r:id="rId14"/>
    <p:sldMasterId id="2147484288" r:id="rId15"/>
    <p:sldMasterId id="2147484300" r:id="rId16"/>
    <p:sldMasterId id="2147484312" r:id="rId17"/>
    <p:sldMasterId id="2147484324" r:id="rId18"/>
    <p:sldMasterId id="2147484336" r:id="rId19"/>
    <p:sldMasterId id="2147484349" r:id="rId20"/>
    <p:sldMasterId id="2147484388" r:id="rId21"/>
    <p:sldMasterId id="2147484401" r:id="rId22"/>
  </p:sldMasterIdLst>
  <p:notesMasterIdLst>
    <p:notesMasterId r:id="rId85"/>
  </p:notesMasterIdLst>
  <p:sldIdLst>
    <p:sldId id="256" r:id="rId23"/>
    <p:sldId id="552" r:id="rId24"/>
    <p:sldId id="475" r:id="rId25"/>
    <p:sldId id="477" r:id="rId26"/>
    <p:sldId id="478" r:id="rId27"/>
    <p:sldId id="479" r:id="rId28"/>
    <p:sldId id="483" r:id="rId29"/>
    <p:sldId id="486" r:id="rId30"/>
    <p:sldId id="487" r:id="rId31"/>
    <p:sldId id="488" r:id="rId32"/>
    <p:sldId id="585" r:id="rId33"/>
    <p:sldId id="586" r:id="rId34"/>
    <p:sldId id="587" r:id="rId35"/>
    <p:sldId id="588" r:id="rId36"/>
    <p:sldId id="589" r:id="rId37"/>
    <p:sldId id="493" r:id="rId38"/>
    <p:sldId id="496" r:id="rId39"/>
    <p:sldId id="498" r:id="rId40"/>
    <p:sldId id="537" r:id="rId41"/>
    <p:sldId id="600" r:id="rId42"/>
    <p:sldId id="574" r:id="rId43"/>
    <p:sldId id="575" r:id="rId44"/>
    <p:sldId id="576" r:id="rId45"/>
    <p:sldId id="598" r:id="rId46"/>
    <p:sldId id="538" r:id="rId47"/>
    <p:sldId id="539" r:id="rId48"/>
    <p:sldId id="540" r:id="rId49"/>
    <p:sldId id="541" r:id="rId50"/>
    <p:sldId id="542" r:id="rId51"/>
    <p:sldId id="543" r:id="rId52"/>
    <p:sldId id="544" r:id="rId53"/>
    <p:sldId id="545" r:id="rId54"/>
    <p:sldId id="546" r:id="rId55"/>
    <p:sldId id="547" r:id="rId56"/>
    <p:sldId id="510" r:id="rId57"/>
    <p:sldId id="511" r:id="rId58"/>
    <p:sldId id="553" r:id="rId59"/>
    <p:sldId id="554" r:id="rId60"/>
    <p:sldId id="555" r:id="rId61"/>
    <p:sldId id="556" r:id="rId62"/>
    <p:sldId id="557" r:id="rId63"/>
    <p:sldId id="558" r:id="rId64"/>
    <p:sldId id="559" r:id="rId65"/>
    <p:sldId id="560" r:id="rId66"/>
    <p:sldId id="561" r:id="rId67"/>
    <p:sldId id="562" r:id="rId68"/>
    <p:sldId id="563" r:id="rId69"/>
    <p:sldId id="564" r:id="rId70"/>
    <p:sldId id="565" r:id="rId71"/>
    <p:sldId id="567" r:id="rId72"/>
    <p:sldId id="601" r:id="rId73"/>
    <p:sldId id="450" r:id="rId74"/>
    <p:sldId id="451" r:id="rId75"/>
    <p:sldId id="452" r:id="rId76"/>
    <p:sldId id="453" r:id="rId77"/>
    <p:sldId id="454" r:id="rId78"/>
    <p:sldId id="455" r:id="rId79"/>
    <p:sldId id="569" r:id="rId80"/>
    <p:sldId id="570" r:id="rId81"/>
    <p:sldId id="571" r:id="rId82"/>
    <p:sldId id="572" r:id="rId83"/>
    <p:sldId id="573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979" autoAdjust="0"/>
  </p:normalViewPr>
  <p:slideViewPr>
    <p:cSldViewPr>
      <p:cViewPr varScale="1">
        <p:scale>
          <a:sx n="70" d="100"/>
          <a:sy n="70" d="100"/>
        </p:scale>
        <p:origin x="11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viewProps" Target="viewProps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" Type="http://schemas.openxmlformats.org/officeDocument/2006/relationships/slideMaster" Target="slideMasters/slideMaster1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465ED-A488-4DAD-902E-A267F0337A56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C2C5-82E7-47D2-97FB-E2DE053A92D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29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697AD-F4D0-4EC1-8CC8-0E1CD8D33ED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2B00DE-42B5-429A-B128-69726E691329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44EBB1-502A-431E-B976-739A05AE7E6A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61620-39B4-4979-BF66-4A7A3CD0755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5D4E6-1E4C-486D-9775-C30D0858CB39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8C9833-FB94-4449-A144-81DC303B9E59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5A4FD-F8F8-4775-8610-2EF5393C3C15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1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BE2C5-E1C0-42D2-9873-7DC87BC84889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84D56-A713-4D82-9C06-857391BDD2A3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7C5B5-18F6-499D-8F5A-DFD4922C011A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3115-9BC2-4281-A655-481F68218DD7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19AEE3-AE74-4E07-9EAB-61C5C330DAC7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B10AF-3DE0-4DA9-96F7-7EE5FCD42CED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FBB24-F1BF-45F8-B89D-287CB3E00212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B04E3-224F-49AB-9343-1100167D2BB2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1A782-DB9E-4D1B-AB10-60476392208E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94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9C5D2-CCAD-46A3-BDB5-6F3EAFD0A2F5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BB1E-7B85-44E3-98AA-473DD81D8200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45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AF94D-A915-4A00-B6BC-422075964FF8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AB992-4C79-4316-BE89-9B9DA2F3A987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FB76-33F4-4C50-8805-D6E6CBCA901B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24A99-20BE-453D-B3D2-108C4FA6E670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04DC1-17D2-4F9A-8A86-F2302B36F694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FC9A7-D7CA-4C75-B6E5-5488EBAD6E04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BA24-5263-4325-9AF2-B88758140C1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23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4AF66-7E84-46D3-90CE-CDB33335C22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287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B1450-7E62-4BD2-B388-9D596858B2B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62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4C12B-A70E-4ED3-8335-0BE1F7AE74C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7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94C72-C9A6-4708-B37F-57A9B84D6A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74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E04E1-3F15-4587-9B65-0781D3F2C5C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01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FBB3A-AD33-472E-9153-AB9B1283FD0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483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F11D-D48D-4CF5-85E8-5F7AD342CFE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31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ACF0-8C20-4CE9-8C55-0286F303B0B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646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D239-4614-486E-9F00-E8D9B008C3A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FB76-BDAA-41D1-B14A-110DB31EB53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8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26A3CE-D187-4852-8233-162E7E5DBB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AC0038-49C6-4ED8-8159-AB47F7B0D7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D61F48-BA71-4F66-819F-C9A89DBB67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4D8092-4065-4F99-96EE-8E62A5881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3ABDF9-8773-41FA-9F64-03E04C525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5F8DA-9375-4E11-A479-80B7BF2E2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858E49-4E31-4775-9EA6-D06603357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CC910E-6A77-4A97-8366-D60760029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81EBA5-B8E2-46E8-8860-7B55F71245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961918-6F31-4E1D-89F8-B6455822FA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F2FE0D-2AFB-4E05-AB79-CC6B3042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2132-111E-4D20-8DA7-C0847D4EC45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65D2F-1DA4-4091-8D21-FC13D04839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A8591-65FD-417A-9C85-02CB34FC89C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8D55-FE41-45DF-BDFD-C70B3E25960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40362-77FB-41CB-A34B-B7A6B17D202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95F70-D7C4-4BAD-A3BB-CA190878BDA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2D346-0424-4DB5-A013-9A3009B2AA1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F88C4-4DD5-49CD-9046-3527315B6C7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82BC5-70BC-46B0-AB13-DE23D212524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75400-1652-4F87-821D-3FBA7FAA34C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72690-BA2C-4EE4-B9E3-EA43336E343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D230CC-2082-4BBE-BE68-7C07C4898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8C68F-2498-4D0A-9843-338F912BD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D9017F-4FCE-4024-B724-B41B7C7D8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C7DBE-DC85-4D0B-8BD6-633A58FC6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A8A58A-C606-427E-83B8-5D749A87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EB528D-DC0A-4527-8A84-64D34BA6A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46BAED-F31B-456F-B141-63044CF9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75098-B9CF-4128-8EAF-1415DC303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7BCD8-FA77-47C6-A04A-75142F7BF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9921B-C40A-43A7-AED0-2E5ECF04E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6F4B-F2B2-4ACD-8D55-E62812884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8B98B-2343-4544-84A6-6AE86EA9E7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029D2-035E-498B-97EC-DE51941611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89795-8C60-4B62-A7B4-0C380BD6E1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C4B6-3D62-4C3B-8343-9D40AF9688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12AC1-1169-4BF3-AD56-B542EE7402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11675-8D8C-4AA3-8701-77AD866339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55B9F-8E68-4543-9F3B-CD54A07815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A1BE6-F5E5-4015-866B-0E4B9C7053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94780-DC45-4907-8B57-A431F3F354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BB25-DA0D-461D-808A-BF6769B1F5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2D146-BC97-4CE4-AE44-EC41559E80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668EB-85FF-4C5F-ACE1-CD66917C5F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A736-462A-43FE-80CB-34D738B787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C450C-90DC-4D09-9BEE-157E010D3D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EE5F9-AF15-458F-8E5A-6833BE012B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D7E82-1ACD-415D-8EFB-3E717A1846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4B133-5B2C-4657-8CB9-4510095CEB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D124-9553-4962-9E12-BB892B03C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41D3B-6400-4B3B-B8CA-0C8966B01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749E5-DA2E-4FDB-8689-B55A17EB47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4E49A-A368-4432-8221-E031840220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C8832-B148-4C03-8894-718474ED27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64BB-0115-4F3E-BE7A-9B2D6442F4C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3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0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6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1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0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7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6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25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9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207CD-682E-4D64-8FBB-EBA3104C5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18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C774B7-2CEB-4B76-87BF-619AEB52DF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7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7EEE34-E2F4-4095-8CD1-1454D7985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90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DA678-0E06-4B7F-B44C-2E45059FE5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97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931875-4677-451E-AC0B-6655F6A3B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2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EEC44A-0E84-4B31-8910-7B0C2E16D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779850-1E96-438F-8D98-28A24A8D2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17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BE30F1-0304-487F-8665-C9AF3EEC5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79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DA2117-156B-4290-B8AC-1326C86E3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65507B-7F6F-406B-BE3E-1306DFBE9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8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E9D73-E396-46EA-92A0-644C1643B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0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193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99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0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20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94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77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900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06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95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424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42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86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6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4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45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50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74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145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18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1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6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1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38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96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440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882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9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664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02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573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4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373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40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07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105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897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317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950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971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54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8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0304E-D958-40AD-BF9A-0FFADB609BE9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7310B6-85A6-458A-BCE1-A217BDD4899A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A395C9-798D-438C-BDE6-25AB8D9E07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A41127B-F871-4E8A-87A9-6FA37AE3149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l"/>
        <a:defRPr kumimoji="1"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0DB48-E42D-4999-ACC0-9891DBDF58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  <p:sldLayoutId id="214748434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3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6A2076-4C21-4875-A905-C038BD2880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C7CAC6-968F-4FCA-B170-598B052A47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11AA85-3204-446D-BEB7-21A2F71051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0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7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9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2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7.pn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png"/><Relationship Id="rId4" Type="http://schemas.openxmlformats.org/officeDocument/2006/relationships/image" Target="../media/image6.jpe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jpeg"/><Relationship Id="rId11" Type="http://schemas.openxmlformats.org/officeDocument/2006/relationships/image" Target="../media/image63.jpeg"/><Relationship Id="rId5" Type="http://schemas.openxmlformats.org/officeDocument/2006/relationships/image" Target="../media/image58.wmf"/><Relationship Id="rId10" Type="http://schemas.openxmlformats.org/officeDocument/2006/relationships/image" Target="../media/image62.jpe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79.png"/><Relationship Id="rId4" Type="http://schemas.openxmlformats.org/officeDocument/2006/relationships/image" Target="../media/image7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ubc.ca/~mbrown/autostitch/autostitch.html" TargetMode="External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19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oleObject" Target="../embeddings/oleObject2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sun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04600" y="914400"/>
            <a:ext cx="8810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TP12 - Local features: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detection and description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Computer Vision, FCUP,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2018/19</a:t>
            </a:r>
            <a:endParaRPr lang="en-US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Miguel Coimbra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Slides by Prof. Kristen </a:t>
            </a:r>
            <a:r>
              <a:rPr lang="en-US" dirty="0" err="1">
                <a:solidFill>
                  <a:schemeClr val="tx1"/>
                </a:solidFill>
                <a:latin typeface="Arial" charset="0"/>
                <a:cs typeface="Arial" charset="0"/>
              </a:rPr>
              <a:t>Grauman</a:t>
            </a:r>
            <a:endParaRPr lang="en-US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6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</a:t>
            </a:r>
            <a:r>
              <a:rPr lang="en-US" dirty="0" smtClean="0"/>
              <a:t>corner detector</a:t>
            </a:r>
            <a:endParaRPr lang="ru-RU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763000" cy="2801955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Compute</a:t>
            </a:r>
            <a:r>
              <a:rPr lang="en-US" sz="2800" i="1" dirty="0" smtClean="0"/>
              <a:t> M </a:t>
            </a:r>
            <a:r>
              <a:rPr lang="en-US" sz="2800" dirty="0" smtClean="0"/>
              <a:t>matrix for image window surrounding each pixel to get its </a:t>
            </a:r>
            <a:r>
              <a:rPr lang="en-US" i="1" dirty="0" err="1" smtClean="0"/>
              <a:t>cornerness</a:t>
            </a:r>
            <a:r>
              <a:rPr lang="en-US" i="1" dirty="0" smtClean="0"/>
              <a:t> </a:t>
            </a:r>
            <a:r>
              <a:rPr lang="en-US" sz="2800" dirty="0" smtClean="0"/>
              <a:t>score.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Find points </a:t>
            </a:r>
            <a:r>
              <a:rPr lang="en-US" sz="2800" dirty="0" smtClean="0"/>
              <a:t>with large </a:t>
            </a:r>
            <a:r>
              <a:rPr lang="en-US" sz="2800" dirty="0"/>
              <a:t>corner response </a:t>
            </a:r>
            <a:r>
              <a:rPr lang="en-US" sz="2800" dirty="0" smtClean="0"/>
              <a:t>(</a:t>
            </a:r>
            <a:r>
              <a:rPr lang="en-US" i="1" dirty="0" smtClean="0"/>
              <a:t>f </a:t>
            </a:r>
            <a:r>
              <a:rPr lang="en-US" sz="2800" dirty="0" smtClean="0"/>
              <a:t>&gt; </a:t>
            </a:r>
            <a:r>
              <a:rPr lang="en-US" sz="2800" dirty="0"/>
              <a:t>threshold)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Take the points of local </a:t>
            </a:r>
            <a:r>
              <a:rPr lang="en-US" sz="2800" dirty="0" smtClean="0"/>
              <a:t>maxima</a:t>
            </a:r>
            <a:r>
              <a:rPr lang="en-US" dirty="0" smtClean="0"/>
              <a:t>, i.e., perform non-maximum suppression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174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1747" name="Picture 3" descr="cows_step0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2771" name="Picture 3" descr="cows_step1_corner_respon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838200" y="762000"/>
            <a:ext cx="4052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Compute corner response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7566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Find points with large corner response: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 &gt; 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threshold</a:t>
            </a:r>
            <a:endParaRPr lang="ru-RU" sz="280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3796" name="Picture 4" descr="cows_step2_thre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5656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Take only the points of local maxima of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4820" name="Picture 4" descr="cows_step3_thresh&amp;max"/>
          <p:cNvPicPr>
            <a:picLocks noChangeAspect="1" noChangeArrowheads="1"/>
          </p:cNvPicPr>
          <p:nvPr/>
        </p:nvPicPr>
        <p:blipFill>
          <a:blip r:embed="rId3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533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5843" name="Picture 3" descr="cows_step4_harris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810000" y="22860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400800" y="20574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133600" y="35052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181600" y="39624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aphicFrame>
        <p:nvGraphicFramePr>
          <p:cNvPr id="1415170" name="Object 2"/>
          <p:cNvGraphicFramePr>
            <a:graphicFrameLocks noChangeAspect="1"/>
          </p:cNvGraphicFramePr>
          <p:nvPr/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4" name="Equation" r:id="rId3" imgW="1244600" imgH="482600" progId="Equation.3">
                  <p:embed/>
                </p:oleObj>
              </mc:Choice>
              <mc:Fallback>
                <p:oleObj name="Equation" r:id="rId3" imgW="1244600" imgH="482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1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pSp>
        <p:nvGrpSpPr>
          <p:cNvPr id="3" name="Group 18"/>
          <p:cNvGrpSpPr/>
          <p:nvPr/>
        </p:nvGrpSpPr>
        <p:grpSpPr>
          <a:xfrm>
            <a:off x="1219200" y="3244850"/>
            <a:ext cx="2819400" cy="3232150"/>
            <a:chOff x="1219200" y="3244850"/>
            <a:chExt cx="2819400" cy="323215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95400" y="3463925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9200" y="40227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34893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2688" y="32448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5775325"/>
              <a:ext cx="2590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All points will be classified as </a:t>
              </a:r>
              <a:r>
                <a:rPr lang="en-US" sz="2000" dirty="0">
                  <a:solidFill>
                    <a:srgbClr val="0033CC"/>
                  </a:solidFill>
                  <a:cs typeface="Times New Roman" pitchFamily="18" charset="0"/>
                </a:rPr>
                <a:t>edges</a:t>
              </a:r>
              <a:endParaRPr lang="ru-RU" sz="2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800600" y="3565525"/>
            <a:ext cx="3352800" cy="2667000"/>
            <a:chOff x="4800600" y="3565525"/>
            <a:chExt cx="3352800" cy="26670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7086600" y="3844925"/>
              <a:ext cx="381000" cy="3302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024688" y="37401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800600" y="3565525"/>
              <a:ext cx="1676400" cy="838200"/>
            </a:xfrm>
            <a:custGeom>
              <a:avLst/>
              <a:gdLst>
                <a:gd name="T0" fmla="*/ 1257300 w 21600"/>
                <a:gd name="T1" fmla="*/ 0 h 21600"/>
                <a:gd name="T2" fmla="*/ 0 w 21600"/>
                <a:gd name="T3" fmla="*/ 419100 h 21600"/>
                <a:gd name="T4" fmla="*/ 1257300 w 21600"/>
                <a:gd name="T5" fmla="*/ 838200 h 21600"/>
                <a:gd name="T6" fmla="*/ 16764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781800" y="5775325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pitchFamily="18" charset="0"/>
                </a:rPr>
                <a:t>Corner !</a:t>
              </a:r>
              <a:endParaRPr lang="ru-RU" sz="24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1000" y="2438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10774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invariant interest points</a:t>
            </a:r>
            <a:endParaRPr lang="en-US" dirty="0"/>
          </a:p>
        </p:txBody>
      </p:sp>
      <p:pic>
        <p:nvPicPr>
          <p:cNvPr id="13" name="Picture 12" descr="uttower1.JPG"/>
          <p:cNvPicPr>
            <a:picLocks noChangeAspect="1"/>
          </p:cNvPicPr>
          <p:nvPr/>
        </p:nvPicPr>
        <p:blipFill>
          <a:blip r:embed="rId3" cstate="print"/>
          <a:srcRect l="51667" b="30034"/>
          <a:stretch>
            <a:fillRect/>
          </a:stretch>
        </p:blipFill>
        <p:spPr>
          <a:xfrm>
            <a:off x="5521338" y="2479662"/>
            <a:ext cx="3156856" cy="3048000"/>
          </a:xfrm>
          <a:prstGeom prst="rect">
            <a:avLst/>
          </a:prstGeom>
        </p:spPr>
      </p:pic>
      <p:pic>
        <p:nvPicPr>
          <p:cNvPr id="14" name="Picture 13" descr="uttower2.JPG"/>
          <p:cNvPicPr>
            <a:picLocks noChangeAspect="1"/>
          </p:cNvPicPr>
          <p:nvPr/>
        </p:nvPicPr>
        <p:blipFill>
          <a:blip r:embed="rId4" cstate="print"/>
          <a:srcRect l="20277" t="14319" b="11445"/>
          <a:stretch>
            <a:fillRect/>
          </a:stretch>
        </p:blipFill>
        <p:spPr>
          <a:xfrm>
            <a:off x="525918" y="2479661"/>
            <a:ext cx="4879533" cy="30305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How can we independently select interest points in each image, such that the detections are repeatable across different scales?</a:t>
            </a:r>
          </a:p>
        </p:txBody>
      </p:sp>
    </p:spTree>
    <p:extLst>
      <p:ext uri="{BB962C8B-B14F-4D97-AF65-F5344CB8AC3E}">
        <p14:creationId xmlns:p14="http://schemas.microsoft.com/office/powerpoint/2010/main" val="13177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5"/>
          <p:cNvSpPr>
            <a:spLocks noChangeAspect="1" noChangeArrowheads="1"/>
          </p:cNvSpPr>
          <p:nvPr/>
        </p:nvSpPr>
        <p:spPr bwMode="auto">
          <a:xfrm>
            <a:off x="6432564" y="3611726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2241564" y="3511481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5137164" y="23925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946164" y="23163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scale selection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Intuition: 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Find scale that gives local maxima of some function </a:t>
            </a:r>
            <a:r>
              <a:rPr lang="en-US" sz="2400" i="1" dirty="0" smtClean="0">
                <a:solidFill>
                  <a:srgbClr val="000000"/>
                </a:solidFill>
              </a:rPr>
              <a:t>f </a:t>
            </a:r>
            <a:r>
              <a:rPr lang="en-US" sz="2400" dirty="0" smtClean="0">
                <a:solidFill>
                  <a:srgbClr val="000000"/>
                </a:solidFill>
              </a:rPr>
              <a:t>in both position and scale.</a:t>
            </a: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6788004" y="2456001"/>
            <a:ext cx="620192" cy="1404551"/>
          </a:xfrm>
          <a:custGeom>
            <a:avLst/>
            <a:gdLst>
              <a:gd name="T0" fmla="*/ 0 w 544"/>
              <a:gd name="T1" fmla="*/ 2147483647 h 1232"/>
              <a:gd name="T2" fmla="*/ 1088707408 w 544"/>
              <a:gd name="T3" fmla="*/ 2147483647 h 1232"/>
              <a:gd name="T4" fmla="*/ 1330642300 w 544"/>
              <a:gd name="T5" fmla="*/ 1572577274 h 1232"/>
              <a:gd name="T6" fmla="*/ 846772517 w 544"/>
              <a:gd name="T7" fmla="*/ 604837459 h 1232"/>
              <a:gd name="T8" fmla="*/ 1330642300 w 544"/>
              <a:gd name="T9" fmla="*/ 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232"/>
              <a:gd name="T17" fmla="*/ 544 w 544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232">
                <a:moveTo>
                  <a:pt x="0" y="1104"/>
                </a:moveTo>
                <a:cubicBezTo>
                  <a:pt x="172" y="1168"/>
                  <a:pt x="344" y="1232"/>
                  <a:pt x="432" y="1152"/>
                </a:cubicBezTo>
                <a:cubicBezTo>
                  <a:pt x="520" y="1072"/>
                  <a:pt x="544" y="776"/>
                  <a:pt x="528" y="624"/>
                </a:cubicBezTo>
                <a:cubicBezTo>
                  <a:pt x="512" y="472"/>
                  <a:pt x="336" y="344"/>
                  <a:pt x="336" y="240"/>
                </a:cubicBezTo>
                <a:cubicBezTo>
                  <a:pt x="336" y="136"/>
                  <a:pt x="432" y="68"/>
                  <a:pt x="52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5748272" y="3941497"/>
            <a:ext cx="756998" cy="965629"/>
          </a:xfrm>
          <a:custGeom>
            <a:avLst/>
            <a:gdLst>
              <a:gd name="T0" fmla="*/ 0 w 664"/>
              <a:gd name="T1" fmla="*/ 1993442278 h 847"/>
              <a:gd name="T2" fmla="*/ 1209674952 w 664"/>
              <a:gd name="T3" fmla="*/ 1993442278 h 847"/>
              <a:gd name="T4" fmla="*/ 967740041 w 664"/>
              <a:gd name="T5" fmla="*/ 1146669940 h 847"/>
              <a:gd name="T6" fmla="*/ 1572577319 w 664"/>
              <a:gd name="T7" fmla="*/ 904735100 h 847"/>
              <a:gd name="T8" fmla="*/ 1572577319 w 664"/>
              <a:gd name="T9" fmla="*/ 541832641 h 847"/>
              <a:gd name="T10" fmla="*/ 1514614540 w 664"/>
              <a:gd name="T11" fmla="*/ 0 h 8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4"/>
              <a:gd name="T19" fmla="*/ 0 h 847"/>
              <a:gd name="T20" fmla="*/ 664 w 664"/>
              <a:gd name="T21" fmla="*/ 847 h 8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4" h="847">
                <a:moveTo>
                  <a:pt x="0" y="791"/>
                </a:moveTo>
                <a:cubicBezTo>
                  <a:pt x="208" y="819"/>
                  <a:pt x="416" y="847"/>
                  <a:pt x="480" y="791"/>
                </a:cubicBezTo>
                <a:cubicBezTo>
                  <a:pt x="544" y="735"/>
                  <a:pt x="360" y="527"/>
                  <a:pt x="384" y="455"/>
                </a:cubicBezTo>
                <a:cubicBezTo>
                  <a:pt x="408" y="383"/>
                  <a:pt x="584" y="399"/>
                  <a:pt x="624" y="359"/>
                </a:cubicBezTo>
                <a:cubicBezTo>
                  <a:pt x="664" y="319"/>
                  <a:pt x="628" y="275"/>
                  <a:pt x="624" y="215"/>
                </a:cubicBezTo>
                <a:cubicBezTo>
                  <a:pt x="620" y="155"/>
                  <a:pt x="610" y="77"/>
                  <a:pt x="601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841146" y="3491910"/>
            <a:ext cx="1970020" cy="1441033"/>
          </a:xfrm>
          <a:custGeom>
            <a:avLst/>
            <a:gdLst>
              <a:gd name="T0" fmla="*/ 0 w 1728"/>
              <a:gd name="T1" fmla="*/ 2147483647 h 1264"/>
              <a:gd name="T2" fmla="*/ 241935031 w 1728"/>
              <a:gd name="T3" fmla="*/ 1008062507 h 1264"/>
              <a:gd name="T4" fmla="*/ 1088707589 w 1728"/>
              <a:gd name="T5" fmla="*/ 161289987 h 1264"/>
              <a:gd name="T6" fmla="*/ 2147483647 w 1728"/>
              <a:gd name="T7" fmla="*/ 40322497 h 1264"/>
              <a:gd name="T8" fmla="*/ 2147483647 w 1728"/>
              <a:gd name="T9" fmla="*/ 403224943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179744" y="3457708"/>
            <a:ext cx="273614" cy="27361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036097" y="332774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796684" y="3119111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403364" y="2712110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11"/>
          <p:cNvSpPr>
            <a:spLocks noChangeAspect="1"/>
          </p:cNvSpPr>
          <p:nvPr/>
        </p:nvSpPr>
        <p:spPr bwMode="auto">
          <a:xfrm>
            <a:off x="6430026" y="3683844"/>
            <a:ext cx="357978" cy="261073"/>
          </a:xfrm>
          <a:custGeom>
            <a:avLst/>
            <a:gdLst>
              <a:gd name="T0" fmla="*/ 0 w 1728"/>
              <a:gd name="T1" fmla="*/ 104556285 h 1264"/>
              <a:gd name="T2" fmla="*/ 7988581 w 1728"/>
              <a:gd name="T3" fmla="*/ 33087328 h 1264"/>
              <a:gd name="T4" fmla="*/ 35948758 w 1728"/>
              <a:gd name="T5" fmla="*/ 5294008 h 1264"/>
              <a:gd name="T6" fmla="*/ 87874692 w 1728"/>
              <a:gd name="T7" fmla="*/ 1323574 h 1264"/>
              <a:gd name="T8" fmla="*/ 143794744 w 1728"/>
              <a:gd name="T9" fmla="*/ 13234874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227096" y="342391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5987684" y="3215280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5594364" y="2808279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5"/>
          <p:cNvSpPr>
            <a:spLocks noChangeAspect="1" noChangeArrowheads="1"/>
          </p:cNvSpPr>
          <p:nvPr/>
        </p:nvSpPr>
        <p:spPr bwMode="auto">
          <a:xfrm>
            <a:off x="6350222" y="3542477"/>
            <a:ext cx="328337" cy="327196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3" name="Group 9"/>
          <p:cNvGrpSpPr>
            <a:grpSpLocks/>
          </p:cNvGrpSpPr>
          <p:nvPr/>
        </p:nvGrpSpPr>
        <p:grpSpPr bwMode="auto">
          <a:xfrm>
            <a:off x="76200" y="4879996"/>
            <a:ext cx="3557588" cy="1939925"/>
            <a:chOff x="48" y="3072"/>
            <a:chExt cx="2241" cy="1222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1477" y="4044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1500" y="326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1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5391151" y="4864120"/>
            <a:ext cx="3500438" cy="1960563"/>
            <a:chOff x="3396" y="3072"/>
            <a:chExt cx="2205" cy="1235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4789" y="4057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4812" y="327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2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80 w 1632"/>
                <a:gd name="T3" fmla="*/ 40 h 568"/>
                <a:gd name="T4" fmla="*/ 256 w 1632"/>
                <a:gd name="T5" fmla="*/ 328 h 568"/>
                <a:gd name="T6" fmla="*/ 390 w 1632"/>
                <a:gd name="T7" fmla="*/ 472 h 568"/>
                <a:gd name="T8" fmla="*/ 457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19200" y="5353069"/>
            <a:ext cx="404813" cy="1524000"/>
            <a:chOff x="1219200" y="5353069"/>
            <a:chExt cx="404813" cy="1524000"/>
          </a:xfrm>
        </p:grpSpPr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1295400" y="535306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8" name="Group 25"/>
            <p:cNvGrpSpPr>
              <a:grpSpLocks/>
            </p:cNvGrpSpPr>
            <p:nvPr/>
          </p:nvGrpSpPr>
          <p:grpSpPr bwMode="auto">
            <a:xfrm>
              <a:off x="1219200" y="5505469"/>
              <a:ext cx="404813" cy="1371600"/>
              <a:chOff x="768" y="3456"/>
              <a:chExt cx="255" cy="864"/>
            </a:xfrm>
          </p:grpSpPr>
          <p:sp>
            <p:nvSpPr>
              <p:cNvPr id="49" name="Line 26"/>
              <p:cNvSpPr>
                <a:spLocks noChangeShapeType="1"/>
              </p:cNvSpPr>
              <p:nvPr/>
            </p:nvSpPr>
            <p:spPr bwMode="auto">
              <a:xfrm>
                <a:off x="864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 Box 27"/>
              <p:cNvSpPr txBox="1">
                <a:spLocks noChangeArrowheads="1"/>
              </p:cNvSpPr>
              <p:nvPr/>
            </p:nvSpPr>
            <p:spPr bwMode="auto">
              <a:xfrm>
                <a:off x="768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096000" y="5345160"/>
            <a:ext cx="404813" cy="1552575"/>
            <a:chOff x="6096000" y="5345160"/>
            <a:chExt cx="404813" cy="1552575"/>
          </a:xfrm>
        </p:grpSpPr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6157913" y="534516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6096000" y="5526135"/>
              <a:ext cx="404813" cy="1371600"/>
              <a:chOff x="3840" y="3456"/>
              <a:chExt cx="255" cy="864"/>
            </a:xfrm>
          </p:grpSpPr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>
                <a:off x="3936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 Box 30"/>
              <p:cNvSpPr txBox="1">
                <a:spLocks noChangeArrowheads="1"/>
              </p:cNvSpPr>
              <p:nvPr/>
            </p:nvSpPr>
            <p:spPr bwMode="auto">
              <a:xfrm>
                <a:off x="3840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109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2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endParaRPr lang="en-US" sz="1200" dirty="0" smtClean="0"/>
          </a:p>
          <a:p>
            <a:r>
              <a:rPr lang="en-US" sz="2800" dirty="0" smtClean="0"/>
              <a:t>Local </a:t>
            </a:r>
            <a:r>
              <a:rPr lang="en-US" sz="2800" dirty="0"/>
              <a:t>invariant </a:t>
            </a:r>
            <a:r>
              <a:rPr lang="en-US" sz="2800" dirty="0" smtClean="0"/>
              <a:t>features</a:t>
            </a:r>
          </a:p>
          <a:p>
            <a:pPr lvl="1"/>
            <a:r>
              <a:rPr lang="en-US" sz="2400" dirty="0" smtClean="0"/>
              <a:t>Detection of interest points</a:t>
            </a:r>
          </a:p>
          <a:p>
            <a:pPr lvl="2"/>
            <a:r>
              <a:rPr lang="en-US" dirty="0" smtClean="0"/>
              <a:t>(Harris corner detection)</a:t>
            </a:r>
          </a:p>
          <a:p>
            <a:pPr lvl="2"/>
            <a:r>
              <a:rPr lang="en-US" dirty="0" smtClean="0"/>
              <a:t>Scale invariant blob detection: </a:t>
            </a:r>
            <a:r>
              <a:rPr lang="en-US" dirty="0" err="1" smtClean="0"/>
              <a:t>LoG</a:t>
            </a:r>
            <a:endParaRPr lang="en-US" dirty="0" smtClean="0"/>
          </a:p>
          <a:p>
            <a:pPr lvl="1"/>
            <a:r>
              <a:rPr lang="en-US" sz="2400" dirty="0" smtClean="0"/>
              <a:t>Description of local patches</a:t>
            </a:r>
          </a:p>
          <a:p>
            <a:pPr lvl="2"/>
            <a:r>
              <a:rPr lang="en-US" dirty="0" smtClean="0"/>
              <a:t>SIFT : Histograms of oriented gradients</a:t>
            </a:r>
          </a:p>
          <a:p>
            <a:pPr lvl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be the “signature” function?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924800" cy="838200"/>
          </a:xfrm>
        </p:spPr>
        <p:txBody>
          <a:bodyPr/>
          <a:lstStyle/>
          <a:p>
            <a:r>
              <a:rPr lang="en-US" dirty="0" smtClean="0"/>
              <a:t>Recall: Edge detection</a:t>
            </a:r>
          </a:p>
        </p:txBody>
      </p:sp>
      <p:graphicFrame>
        <p:nvGraphicFramePr>
          <p:cNvPr id="12290" name="Object 6"/>
          <p:cNvGraphicFramePr>
            <a:graphicFrameLocks noChangeAspect="1"/>
          </p:cNvGraphicFramePr>
          <p:nvPr/>
        </p:nvGraphicFramePr>
        <p:xfrm>
          <a:off x="1582738" y="1524000"/>
          <a:ext cx="5516562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70" name="Photo Editor Photo" r:id="rId4" imgW="6001588" imgH="4847619" progId="">
                  <p:embed/>
                </p:oleObj>
              </mc:Choice>
              <mc:Fallback>
                <p:oleObj name="Photo Editor Photo" r:id="rId4" imgW="6001588" imgH="4847619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2738" y="1524000"/>
                        <a:ext cx="5516562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41300" y="4648200"/>
          <a:ext cx="110331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71" name="Equation" r:id="rId6" imgW="558720" imgH="393480" progId="Equation.3">
                  <p:embed/>
                </p:oleObj>
              </mc:Choice>
              <mc:Fallback>
                <p:oleObj name="Equation" r:id="rId6" imgW="55872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4648200"/>
                        <a:ext cx="1103313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792163" y="2066925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2292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65163" y="3286125"/>
          <a:ext cx="67945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72" name="Equation" r:id="rId8" imgW="330120" imgH="393480" progId="Equation.3">
                  <p:embed/>
                </p:oleObj>
              </mc:Choice>
              <mc:Fallback>
                <p:oleObj name="Equation" r:id="rId8" imgW="330120" imgH="3934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3286125"/>
                        <a:ext cx="679450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7023100" y="19050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2297" name="Text Box 13"/>
          <p:cNvSpPr txBox="1">
            <a:spLocks noChangeArrowheads="1"/>
          </p:cNvSpPr>
          <p:nvPr/>
        </p:nvSpPr>
        <p:spPr bwMode="auto">
          <a:xfrm>
            <a:off x="7004050" y="3241675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</a:t>
            </a:r>
          </a:p>
        </p:txBody>
      </p:sp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6946900" y="4616450"/>
            <a:ext cx="1968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maximum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derivative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57313" y="1524000"/>
          <a:ext cx="5500687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94" name="Photo Editor Photo" r:id="rId4" imgW="6125430" imgH="4971429" progId="">
                  <p:embed/>
                </p:oleObj>
              </mc:Choice>
              <mc:Fallback>
                <p:oleObj name="Photo Editor Photo" r:id="rId4" imgW="6125430" imgH="497142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524000"/>
                        <a:ext cx="5500687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6"/>
          <p:cNvGraphicFramePr>
            <a:graphicFrameLocks noChangeAspect="1"/>
          </p:cNvGraphicFramePr>
          <p:nvPr/>
        </p:nvGraphicFramePr>
        <p:xfrm>
          <a:off x="76200" y="4745038"/>
          <a:ext cx="12287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95" name="Equation" r:id="rId6" imgW="622080" imgH="419040" progId="Equation.3">
                  <p:embed/>
                </p:oleObj>
              </mc:Choice>
              <mc:Fallback>
                <p:oleObj name="Equation" r:id="rId6" imgW="622080" imgH="419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745038"/>
                        <a:ext cx="12287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88975" y="2187575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484188" y="3381375"/>
          <a:ext cx="836612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96" name="Equation" r:id="rId8" imgW="406080" imgH="419040" progId="Equation.3">
                  <p:embed/>
                </p:oleObj>
              </mc:Choice>
              <mc:Fallback>
                <p:oleObj name="Equation" r:id="rId8" imgW="406080" imgH="419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3381375"/>
                        <a:ext cx="836612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6858000" y="21336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6838950" y="3276600"/>
            <a:ext cx="200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Second 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 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(Laplacian)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6781800" y="4845050"/>
            <a:ext cx="233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zero crossing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second derivative</a:t>
            </a:r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609600" y="762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Recall: Edge detection</a:t>
            </a:r>
            <a:endParaRPr kumimoji="0" lang="en-US" sz="3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4" descr="ripples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1997075"/>
            <a:ext cx="9077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edges to blobs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Edge = ripple</a:t>
            </a:r>
          </a:p>
          <a:p>
            <a:pPr>
              <a:buFontTx/>
              <a:buChar char="•"/>
            </a:pPr>
            <a:r>
              <a:rPr lang="en-US" smtClean="0"/>
              <a:t>Blob = superposition of two ripples</a:t>
            </a:r>
          </a:p>
        </p:txBody>
      </p:sp>
      <p:sp>
        <p:nvSpPr>
          <p:cNvPr id="1256458" name="Text Box 10"/>
          <p:cNvSpPr txBox="1">
            <a:spLocks noChangeArrowheads="1"/>
          </p:cNvSpPr>
          <p:nvPr/>
        </p:nvSpPr>
        <p:spPr bwMode="auto">
          <a:xfrm>
            <a:off x="561975" y="4905375"/>
            <a:ext cx="82010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Spatial selection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: the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magnitude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response will achieve a maximum at the center of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the blob, provided the scale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is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“matched” to the scale of the blob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315200" y="4235450"/>
            <a:ext cx="1250950" cy="641350"/>
            <a:chOff x="4560" y="2640"/>
            <a:chExt cx="788" cy="574"/>
          </a:xfrm>
        </p:grpSpPr>
        <p:sp>
          <p:nvSpPr>
            <p:cNvPr id="43015" name="Text Box 11"/>
            <p:cNvSpPr txBox="1">
              <a:spLocks noChangeArrowheads="1"/>
            </p:cNvSpPr>
            <p:nvPr/>
          </p:nvSpPr>
          <p:spPr bwMode="auto">
            <a:xfrm>
              <a:off x="4560" y="2886"/>
              <a:ext cx="788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0000"/>
                  </a:solidFill>
                  <a:cs typeface="Arial" pitchFamily="34" charset="0"/>
                </a:rPr>
                <a:t>maximum</a:t>
              </a:r>
            </a:p>
          </p:txBody>
        </p:sp>
        <p:sp>
          <p:nvSpPr>
            <p:cNvPr id="43016" name="Line 12"/>
            <p:cNvSpPr>
              <a:spLocks noChangeShapeType="1"/>
            </p:cNvSpPr>
            <p:nvPr/>
          </p:nvSpPr>
          <p:spPr bwMode="auto">
            <a:xfrm flipV="1">
              <a:off x="4990" y="2640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64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Blob detection in 2D</a:t>
            </a:r>
          </a:p>
        </p:txBody>
      </p:sp>
      <p:sp>
        <p:nvSpPr>
          <p:cNvPr id="1536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Laplacian of Gaussian: Circularly symmetric operator for blob detection in 2D</a:t>
            </a:r>
          </a:p>
        </p:txBody>
      </p:sp>
      <p:pic>
        <p:nvPicPr>
          <p:cNvPr id="15365" name="Picture 5" descr="log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828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293938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2820988" y="5105400"/>
          <a:ext cx="3579812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74" name="Equation" r:id="rId6" imgW="1104840" imgH="444240" progId="Equation.3">
                  <p:embed/>
                </p:oleObj>
              </mc:Choice>
              <mc:Fallback>
                <p:oleObj name="Equation" r:id="rId6" imgW="1104840" imgH="4442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5105400"/>
                        <a:ext cx="3579812" cy="1439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2D: scale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128681"/>
            <a:ext cx="7772400" cy="5257800"/>
          </a:xfrm>
        </p:spPr>
        <p:txBody>
          <a:bodyPr/>
          <a:lstStyle/>
          <a:p>
            <a:r>
              <a:rPr lang="en-US" sz="2400" dirty="0" err="1" smtClean="0"/>
              <a:t>Laplacian</a:t>
            </a:r>
            <a:r>
              <a:rPr lang="en-US" sz="2400" dirty="0" smtClean="0"/>
              <a:t>-of-Gaussian = “blob” detector</a:t>
            </a:r>
            <a:endParaRPr lang="de-CH" sz="2400" dirty="0" smtClean="0"/>
          </a:p>
          <a:p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527272" y="1968480"/>
            <a:ext cx="5915106" cy="3687762"/>
            <a:chOff x="2527272" y="1968480"/>
            <a:chExt cx="5915106" cy="3687762"/>
          </a:xfrm>
        </p:grpSpPr>
        <p:sp>
          <p:nvSpPr>
            <p:cNvPr id="27" name="Freeform 26"/>
            <p:cNvSpPr/>
            <p:nvPr/>
          </p:nvSpPr>
          <p:spPr>
            <a:xfrm>
              <a:off x="2527272" y="3538517"/>
              <a:ext cx="3322683" cy="582982"/>
            </a:xfrm>
            <a:custGeom>
              <a:avLst/>
              <a:gdLst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241778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578270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02728"/>
                <a:gd name="connsiteX1" fmla="*/ 699911 w 2957689"/>
                <a:gd name="connsiteY1" fmla="*/ 557573 h 602728"/>
                <a:gd name="connsiteX2" fmla="*/ 1027289 w 2957689"/>
                <a:gd name="connsiteY2" fmla="*/ 15706 h 602728"/>
                <a:gd name="connsiteX3" fmla="*/ 1215083 w 2957689"/>
                <a:gd name="connsiteY3" fmla="*/ 463336 h 602728"/>
                <a:gd name="connsiteX4" fmla="*/ 1578270 w 2957689"/>
                <a:gd name="connsiteY4" fmla="*/ 501129 h 602728"/>
                <a:gd name="connsiteX5" fmla="*/ 2957689 w 2957689"/>
                <a:gd name="connsiteY5" fmla="*/ 489840 h 602728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615301 h 676133"/>
                <a:gd name="connsiteX1" fmla="*/ 699911 w 2957689"/>
                <a:gd name="connsiteY1" fmla="*/ 615301 h 676133"/>
                <a:gd name="connsiteX2" fmla="*/ 1027289 w 2957689"/>
                <a:gd name="connsiteY2" fmla="*/ 73434 h 676133"/>
                <a:gd name="connsiteX3" fmla="*/ 1215083 w 2957689"/>
                <a:gd name="connsiteY3" fmla="*/ 663894 h 676133"/>
                <a:gd name="connsiteX4" fmla="*/ 1457442 w 2957689"/>
                <a:gd name="connsiteY4" fmla="*/ 0 h 676133"/>
                <a:gd name="connsiteX5" fmla="*/ 1578270 w 2957689"/>
                <a:gd name="connsiteY5" fmla="*/ 558857 h 676133"/>
                <a:gd name="connsiteX6" fmla="*/ 2957689 w 2957689"/>
                <a:gd name="connsiteY6" fmla="*/ 547568 h 676133"/>
                <a:gd name="connsiteX0" fmla="*/ 0 w 2957689"/>
                <a:gd name="connsiteY0" fmla="*/ 696205 h 736612"/>
                <a:gd name="connsiteX1" fmla="*/ 699911 w 2957689"/>
                <a:gd name="connsiteY1" fmla="*/ 696205 h 736612"/>
                <a:gd name="connsiteX2" fmla="*/ 1027289 w 2957689"/>
                <a:gd name="connsiteY2" fmla="*/ 154338 h 736612"/>
                <a:gd name="connsiteX3" fmla="*/ 1457442 w 2957689"/>
                <a:gd name="connsiteY3" fmla="*/ 80904 h 736612"/>
                <a:gd name="connsiteX4" fmla="*/ 1578270 w 2957689"/>
                <a:gd name="connsiteY4" fmla="*/ 639761 h 736612"/>
                <a:gd name="connsiteX5" fmla="*/ 2957689 w 2957689"/>
                <a:gd name="connsiteY5" fmla="*/ 628472 h 736612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02151"/>
                <a:gd name="connsiteX1" fmla="*/ 699911 w 2957689"/>
                <a:gd name="connsiteY1" fmla="*/ 548319 h 602151"/>
                <a:gd name="connsiteX2" fmla="*/ 1027289 w 2957689"/>
                <a:gd name="connsiteY2" fmla="*/ 6452 h 602151"/>
                <a:gd name="connsiteX3" fmla="*/ 1282752 w 2957689"/>
                <a:gd name="connsiteY3" fmla="*/ 587030 h 602151"/>
                <a:gd name="connsiteX4" fmla="*/ 1578270 w 2957689"/>
                <a:gd name="connsiteY4" fmla="*/ 491875 h 602151"/>
                <a:gd name="connsiteX5" fmla="*/ 2957689 w 2957689"/>
                <a:gd name="connsiteY5" fmla="*/ 480586 h 602151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062988 w 2957689"/>
                <a:gd name="connsiteY5" fmla="*/ 490855 h 588726"/>
                <a:gd name="connsiteX6" fmla="*/ 2957689 w 2957689"/>
                <a:gd name="connsiteY6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623416 h 666052"/>
                <a:gd name="connsiteX0" fmla="*/ 0 w 2957689"/>
                <a:gd name="connsiteY0" fmla="*/ 960932 h 1078665"/>
                <a:gd name="connsiteX1" fmla="*/ 699911 w 2957689"/>
                <a:gd name="connsiteY1" fmla="*/ 960932 h 1078665"/>
                <a:gd name="connsiteX2" fmla="*/ 1027289 w 2957689"/>
                <a:gd name="connsiteY2" fmla="*/ 419065 h 1078665"/>
                <a:gd name="connsiteX3" fmla="*/ 1282752 w 2957689"/>
                <a:gd name="connsiteY3" fmla="*/ 999643 h 1078665"/>
                <a:gd name="connsiteX4" fmla="*/ 2957689 w 2957689"/>
                <a:gd name="connsiteY4" fmla="*/ 10443 h 1078665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580459 h 666052"/>
                <a:gd name="connsiteX0" fmla="*/ 0 w 2957689"/>
                <a:gd name="connsiteY0" fmla="*/ 739162 h 779569"/>
                <a:gd name="connsiteX1" fmla="*/ 699911 w 2957689"/>
                <a:gd name="connsiteY1" fmla="*/ 739162 h 779569"/>
                <a:gd name="connsiteX2" fmla="*/ 1027289 w 2957689"/>
                <a:gd name="connsiteY2" fmla="*/ 197295 h 779569"/>
                <a:gd name="connsiteX3" fmla="*/ 1282752 w 2957689"/>
                <a:gd name="connsiteY3" fmla="*/ 80904 h 779569"/>
                <a:gd name="connsiteX4" fmla="*/ 2957689 w 2957689"/>
                <a:gd name="connsiteY4" fmla="*/ 771302 h 779569"/>
                <a:gd name="connsiteX0" fmla="*/ 0 w 2957689"/>
                <a:gd name="connsiteY0" fmla="*/ 542575 h 617351"/>
                <a:gd name="connsiteX1" fmla="*/ 699911 w 2957689"/>
                <a:gd name="connsiteY1" fmla="*/ 542575 h 617351"/>
                <a:gd name="connsiteX2" fmla="*/ 1027289 w 2957689"/>
                <a:gd name="connsiteY2" fmla="*/ 708 h 617351"/>
                <a:gd name="connsiteX3" fmla="*/ 1282752 w 2957689"/>
                <a:gd name="connsiteY3" fmla="*/ 538329 h 617351"/>
                <a:gd name="connsiteX4" fmla="*/ 2957689 w 2957689"/>
                <a:gd name="connsiteY4" fmla="*/ 574715 h 617351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206363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276388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689" h="582982">
                  <a:moveTo>
                    <a:pt x="0" y="542575"/>
                  </a:moveTo>
                  <a:lnTo>
                    <a:pt x="1974502" y="542575"/>
                  </a:lnTo>
                  <a:cubicBezTo>
                    <a:pt x="2156302" y="582982"/>
                    <a:pt x="2184665" y="1416"/>
                    <a:pt x="2276388" y="708"/>
                  </a:cubicBezTo>
                  <a:cubicBezTo>
                    <a:pt x="2368111" y="0"/>
                    <a:pt x="2433011" y="457425"/>
                    <a:pt x="2524841" y="538329"/>
                  </a:cubicBezTo>
                  <a:lnTo>
                    <a:pt x="2957689" y="53175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330578" y="1968480"/>
              <a:ext cx="5111800" cy="3687762"/>
              <a:chOff x="3330578" y="1968480"/>
              <a:chExt cx="5111800" cy="368776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1504954" y="3794104"/>
                <a:ext cx="3687762" cy="3651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330578" y="5656242"/>
                <a:ext cx="3833813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none"/>
              </a:ln>
              <a:effectLst/>
            </p:spPr>
          </p:cxnSp>
          <p:sp>
            <p:nvSpPr>
              <p:cNvPr id="28" name="Freeform 27"/>
              <p:cNvSpPr/>
              <p:nvPr/>
            </p:nvSpPr>
            <p:spPr>
              <a:xfrm>
                <a:off x="3725853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387268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03348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823815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1168961" y="542575"/>
                    </a:lnTo>
                    <a:cubicBezTo>
                      <a:pt x="1350761" y="582982"/>
                      <a:pt x="1433718" y="1416"/>
                      <a:pt x="1542860" y="708"/>
                    </a:cubicBezTo>
                    <a:cubicBezTo>
                      <a:pt x="1652002" y="0"/>
                      <a:pt x="1731985" y="457425"/>
                      <a:pt x="1823815" y="538329"/>
                    </a:cubicBezTo>
                    <a:lnTo>
                      <a:pt x="2957689" y="531758"/>
                    </a:ln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19695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867235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219390" y="542575"/>
                    </a:lnTo>
                    <a:cubicBezTo>
                      <a:pt x="401190" y="582982"/>
                      <a:pt x="497213" y="1416"/>
                      <a:pt x="611772" y="708"/>
                    </a:cubicBezTo>
                    <a:cubicBezTo>
                      <a:pt x="726331" y="0"/>
                      <a:pt x="814917" y="457425"/>
                      <a:pt x="906747" y="538329"/>
                    </a:cubicBezTo>
                    <a:cubicBezTo>
                      <a:pt x="1008147" y="544063"/>
                      <a:pt x="2274042" y="533948"/>
                      <a:pt x="2957689" y="53175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</p:grpSp>
      <p:graphicFrame>
        <p:nvGraphicFramePr>
          <p:cNvPr id="1418242" name="Object 2"/>
          <p:cNvGraphicFramePr>
            <a:graphicFrameLocks noChangeAspect="1"/>
          </p:cNvGraphicFramePr>
          <p:nvPr/>
        </p:nvGraphicFramePr>
        <p:xfrm>
          <a:off x="6251575" y="920750"/>
          <a:ext cx="2336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7" name="Equation" r:id="rId4" imgW="1104840" imgH="444240" progId="Equation.3">
                  <p:embed/>
                </p:oleObj>
              </mc:Choice>
              <mc:Fallback>
                <p:oleObj name="Equation" r:id="rId4" imgW="110484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920750"/>
                        <a:ext cx="23368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738135" y="1931967"/>
            <a:ext cx="2311456" cy="3573463"/>
            <a:chOff x="738135" y="1931967"/>
            <a:chExt cx="2311456" cy="3573463"/>
          </a:xfrm>
        </p:grpSpPr>
        <p:pic>
          <p:nvPicPr>
            <p:cNvPr id="18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322391" y="1931967"/>
              <a:ext cx="1727200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800228" y="4341792"/>
              <a:ext cx="771525" cy="60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7" descr="c-enhedg-laplap"/>
            <p:cNvPicPr>
              <a:picLocks noChangeAspect="1" noChangeArrowheads="1"/>
            </p:cNvPicPr>
            <p:nvPr/>
          </p:nvPicPr>
          <p:blipFill>
            <a:blip r:embed="rId7" cstate="print"/>
            <a:srcRect t="21783"/>
            <a:stretch>
              <a:fillRect/>
            </a:stretch>
          </p:blipFill>
          <p:spPr bwMode="auto">
            <a:xfrm rot="10800000">
              <a:off x="1955803" y="5145067"/>
              <a:ext cx="4603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509716" y="3173392"/>
              <a:ext cx="1352550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-533801" y="3495944"/>
              <a:ext cx="3067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000000"/>
                  </a:solidFill>
                </a:rPr>
                <a:t>filter scales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35168" y="6472583"/>
            <a:ext cx="306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img1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476610" y="5729330"/>
            <a:ext cx="4527612" cy="1204918"/>
            <a:chOff x="3476610" y="5729330"/>
            <a:chExt cx="4527612" cy="1204918"/>
          </a:xfrm>
        </p:grpSpPr>
        <p:sp>
          <p:nvSpPr>
            <p:cNvPr id="24" name="Oval 23"/>
            <p:cNvSpPr/>
            <p:nvPr/>
          </p:nvSpPr>
          <p:spPr>
            <a:xfrm>
              <a:off x="3732243" y="6057943"/>
              <a:ext cx="146050" cy="14605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57768" y="5911893"/>
              <a:ext cx="508000" cy="50800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32531" y="5729330"/>
              <a:ext cx="803275" cy="803275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76610" y="6436070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7130" y="6472583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Bastian </a:t>
            </a:r>
            <a:r>
              <a:rPr lang="en-US" sz="1400" dirty="0" err="1" smtClean="0"/>
              <a:t>Leibe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08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</a:t>
            </a:r>
            <a:endParaRPr lang="en-US" dirty="0"/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</a:t>
            </a:r>
            <a:r>
              <a:rPr lang="en-US" i="1" dirty="0"/>
              <a:t>characteristic scale </a:t>
            </a:r>
            <a:r>
              <a:rPr lang="en-US" dirty="0"/>
              <a:t>as 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grpSp>
        <p:nvGrpSpPr>
          <p:cNvPr id="926724" name="Group 4"/>
          <p:cNvGrpSpPr>
            <a:grpSpLocks/>
          </p:cNvGrpSpPr>
          <p:nvPr/>
        </p:nvGrpSpPr>
        <p:grpSpPr bwMode="auto">
          <a:xfrm>
            <a:off x="1905000" y="2413000"/>
            <a:ext cx="5486400" cy="2768600"/>
            <a:chOff x="576" y="1184"/>
            <a:chExt cx="4464" cy="2252"/>
          </a:xfrm>
        </p:grpSpPr>
        <p:pic>
          <p:nvPicPr>
            <p:cNvPr id="926725" name="Picture 5" descr="scale_sele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184"/>
              <a:ext cx="4464" cy="2252"/>
            </a:xfrm>
            <a:prstGeom prst="rect">
              <a:avLst/>
            </a:prstGeom>
            <a:noFill/>
          </p:spPr>
        </p:pic>
        <p:sp>
          <p:nvSpPr>
            <p:cNvPr id="926726" name="Oval 6"/>
            <p:cNvSpPr>
              <a:spLocks noChangeArrowheads="1"/>
            </p:cNvSpPr>
            <p:nvPr/>
          </p:nvSpPr>
          <p:spPr bwMode="auto">
            <a:xfrm>
              <a:off x="1349" y="1863"/>
              <a:ext cx="706" cy="68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6727" name="Line 7"/>
          <p:cNvSpPr>
            <a:spLocks noChangeShapeType="1"/>
          </p:cNvSpPr>
          <p:nvPr/>
        </p:nvSpPr>
        <p:spPr bwMode="auto">
          <a:xfrm flipH="1" flipV="1">
            <a:off x="3352800" y="4129088"/>
            <a:ext cx="381000" cy="15097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8" name="Line 8"/>
          <p:cNvSpPr>
            <a:spLocks noChangeShapeType="1"/>
          </p:cNvSpPr>
          <p:nvPr/>
        </p:nvSpPr>
        <p:spPr bwMode="auto">
          <a:xfrm flipV="1">
            <a:off x="6248400" y="5029200"/>
            <a:ext cx="228600" cy="685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9" name="Text Box 9"/>
          <p:cNvSpPr txBox="1">
            <a:spLocks noChangeArrowheads="1"/>
          </p:cNvSpPr>
          <p:nvPr/>
        </p:nvSpPr>
        <p:spPr bwMode="auto">
          <a:xfrm>
            <a:off x="3111500" y="5500688"/>
            <a:ext cx="3213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characteristic scale</a:t>
            </a:r>
          </a:p>
        </p:txBody>
      </p:sp>
      <p:sp>
        <p:nvSpPr>
          <p:cNvPr id="926731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</a:t>
            </a:r>
          </a:p>
        </p:txBody>
      </p:sp>
      <p:pic>
        <p:nvPicPr>
          <p:cNvPr id="37891" name="Picture 5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533400"/>
            <a:ext cx="37893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9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Original image at ¾ the size</a:t>
            </a:r>
          </a:p>
        </p:txBody>
      </p:sp>
      <p:pic>
        <p:nvPicPr>
          <p:cNvPr id="37893" name="Picture 10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429000"/>
            <a:ext cx="5046663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87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5" name="Picture 6" descr="sunflower_log_squared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6688"/>
            <a:ext cx="38417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sunflower_out_squared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1638" y="2698750"/>
            <a:ext cx="6669087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sun2_squared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0" y="-623888"/>
            <a:ext cx="6477000" cy="485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10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Original image at ¾ the size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22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39" name="Picture 8" descr="sunflower_out_squared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sunflower_log_squared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sun2_squared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1175" y="-587375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159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62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163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08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3" name="Picture 5" descr="sunflower_out_squared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sunflower_log_squared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sun2_squared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34138" y="2114550"/>
            <a:ext cx="620712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7365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5" descr="sunflower_out_squared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sunflower_log_squared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 descr="sun2_squared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0650" y="5546725"/>
            <a:ext cx="620713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546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5" descr="sunflower_out_squared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sunflower_log_squared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7" descr="sun2_squared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25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5" descr="sunflower_out_squared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sunflower_log_squared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 descr="sun2_squared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489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1" name="Straight Arrow Connector 36"/>
          <p:cNvCxnSpPr>
            <a:cxnSpLocks noChangeShapeType="1"/>
          </p:cNvCxnSpPr>
          <p:nvPr/>
        </p:nvCxnSpPr>
        <p:spPr bwMode="auto">
          <a:xfrm rot="5400000">
            <a:off x="7566819" y="3282156"/>
            <a:ext cx="24828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33563" y="1779588"/>
            <a:ext cx="2397125" cy="4318000"/>
            <a:chOff x="2211388" y="2024063"/>
            <a:chExt cx="2397125" cy="4317444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31" name="Equation" r:id="rId4" imgW="990360" imgH="241200" progId="Equation.3">
                    <p:embed/>
                  </p:oleObj>
                </mc:Choice>
                <mc:Fallback>
                  <p:oleObj name="Equation" r:id="rId4" imgW="990360" imgH="2412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62550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1</a:t>
              </a:r>
            </a:p>
          </p:txBody>
        </p:sp>
        <p:sp>
          <p:nvSpPr>
            <p:cNvPr id="207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552482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2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588995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3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51755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4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5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>
              <a:off x="3857652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27" descr="su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49625"/>
            <a:ext cx="17494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41"/>
          <a:stretch>
            <a:fillRect/>
          </a:stretch>
        </p:blipFill>
        <p:spPr bwMode="auto">
          <a:xfrm>
            <a:off x="6981825" y="2473325"/>
            <a:ext cx="191293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Line 22"/>
          <p:cNvSpPr>
            <a:spLocks noChangeShapeType="1"/>
          </p:cNvSpPr>
          <p:nvPr/>
        </p:nvSpPr>
        <p:spPr bwMode="auto">
          <a:xfrm>
            <a:off x="5886450" y="4049713"/>
            <a:ext cx="1204913" cy="1460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" name="Line 23"/>
          <p:cNvSpPr>
            <a:spLocks noChangeShapeType="1"/>
          </p:cNvSpPr>
          <p:nvPr/>
        </p:nvSpPr>
        <p:spPr bwMode="auto">
          <a:xfrm>
            <a:off x="5886450" y="3062288"/>
            <a:ext cx="1350963" cy="4762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7" name="Line 24"/>
          <p:cNvSpPr>
            <a:spLocks noChangeShapeType="1"/>
          </p:cNvSpPr>
          <p:nvPr/>
        </p:nvSpPr>
        <p:spPr bwMode="auto">
          <a:xfrm>
            <a:off x="5881688" y="2179638"/>
            <a:ext cx="1428750" cy="736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8" name="Text Box 26"/>
          <p:cNvSpPr txBox="1">
            <a:spLocks noChangeArrowheads="1"/>
          </p:cNvSpPr>
          <p:nvPr/>
        </p:nvSpPr>
        <p:spPr bwMode="auto">
          <a:xfrm>
            <a:off x="7072313" y="5181600"/>
            <a:ext cx="2071687" cy="706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2000" b="1" smtClean="0">
                <a:solidFill>
                  <a:srgbClr val="000000"/>
                </a:solidFill>
                <a:sym typeface="Symbol" pitchFamily="18" charset="2"/>
              </a:rPr>
              <a:t></a:t>
            </a:r>
            <a:r>
              <a:rPr lang="en-US" sz="2000" b="1" smtClean="0">
                <a:solidFill>
                  <a:srgbClr val="000000"/>
                </a:solidFill>
                <a:sym typeface="Symbol" pitchFamily="18" charset="2"/>
              </a:rPr>
              <a:t> L</a:t>
            </a:r>
            <a:r>
              <a:rPr lang="pl-PL" sz="2000" b="1" smtClean="0">
                <a:solidFill>
                  <a:srgbClr val="000000"/>
                </a:solidFill>
              </a:rPr>
              <a:t>ist of</a:t>
            </a:r>
            <a:r>
              <a:rPr lang="en-US" sz="2000" b="1" smtClean="0">
                <a:solidFill>
                  <a:srgbClr val="000000"/>
                </a:solidFill>
              </a:rPr>
              <a:t>       </a:t>
            </a:r>
            <a:br>
              <a:rPr lang="en-US" sz="2000" b="1" smtClean="0">
                <a:solidFill>
                  <a:srgbClr val="000000"/>
                </a:solidFill>
              </a:rPr>
            </a:br>
            <a:r>
              <a:rPr lang="en-US" sz="2000" b="1" i="1" smtClean="0">
                <a:solidFill>
                  <a:srgbClr val="000000"/>
                </a:solidFill>
              </a:rPr>
              <a:t>    </a:t>
            </a:r>
            <a:r>
              <a:rPr lang="pl-PL" sz="2000" b="1" i="1" smtClean="0">
                <a:solidFill>
                  <a:srgbClr val="000000"/>
                </a:solidFill>
              </a:rPr>
              <a:t>(x, y, </a:t>
            </a:r>
            <a:r>
              <a:rPr lang="el-GR" sz="2000" smtClean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pl-PL" sz="2000" b="1" i="1" smtClean="0">
                <a:solidFill>
                  <a:srgbClr val="000000"/>
                </a:solidFill>
              </a:rPr>
              <a:t>)</a:t>
            </a:r>
            <a:endParaRPr lang="en-US" sz="2000" b="1" i="1" smtClean="0">
              <a:solidFill>
                <a:srgbClr val="000000"/>
              </a:solidFill>
            </a:endParaRPr>
          </a:p>
        </p:txBody>
      </p:sp>
      <p:sp>
        <p:nvSpPr>
          <p:cNvPr id="2059" name="TextBox 34"/>
          <p:cNvSpPr txBox="1">
            <a:spLocks noChangeArrowheads="1"/>
          </p:cNvSpPr>
          <p:nvPr/>
        </p:nvSpPr>
        <p:spPr bwMode="auto">
          <a:xfrm>
            <a:off x="8413750" y="3171825"/>
            <a:ext cx="7302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scale</a:t>
            </a:r>
          </a:p>
        </p:txBody>
      </p:sp>
      <p:sp>
        <p:nvSpPr>
          <p:cNvPr id="2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/>
              <a:t>Scale invariant interest points</a:t>
            </a:r>
          </a:p>
        </p:txBody>
      </p:sp>
      <p:sp>
        <p:nvSpPr>
          <p:cNvPr id="2061" name="Rectangle 3"/>
          <p:cNvSpPr txBox="1"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Interest points are local maxima in both position and scale.</a:t>
            </a:r>
          </a:p>
        </p:txBody>
      </p:sp>
      <p:grpSp>
        <p:nvGrpSpPr>
          <p:cNvPr id="3" name="Group 44"/>
          <p:cNvGrpSpPr>
            <a:grpSpLocks noChangeAspect="1"/>
          </p:cNvGrpSpPr>
          <p:nvPr/>
        </p:nvGrpSpPr>
        <p:grpSpPr bwMode="auto">
          <a:xfrm>
            <a:off x="3878263" y="1165225"/>
            <a:ext cx="2176462" cy="5915025"/>
            <a:chOff x="3914766" y="654012"/>
            <a:chExt cx="2231073" cy="6063993"/>
          </a:xfrm>
        </p:grpSpPr>
        <p:pic>
          <p:nvPicPr>
            <p:cNvPr id="2064" name="Picture 35" descr="sunflower_out_squared1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1279" y="654012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37" descr="sunflower_out_squared2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9528" y="1783080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41" descr="sunflower_out_squared3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291781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42" descr="sunflower_out_squared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401320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43" descr="sunflower_out_squared5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5072085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3" name="TextBox 45"/>
          <p:cNvSpPr txBox="1">
            <a:spLocks noChangeArrowheads="1"/>
          </p:cNvSpPr>
          <p:nvPr/>
        </p:nvSpPr>
        <p:spPr bwMode="auto">
          <a:xfrm>
            <a:off x="2016125" y="6130925"/>
            <a:ext cx="233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Squared filter response maps</a:t>
            </a:r>
          </a:p>
        </p:txBody>
      </p:sp>
    </p:spTree>
    <p:extLst>
      <p:ext uri="{BB962C8B-B14F-4D97-AF65-F5344CB8AC3E}">
        <p14:creationId xmlns:p14="http://schemas.microsoft.com/office/powerpoint/2010/main" val="37062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Scale-space blob detector: Example</a:t>
            </a:r>
          </a:p>
        </p:txBody>
      </p:sp>
      <p:pic>
        <p:nvPicPr>
          <p:cNvPr id="930819" name="Picture 3" descr="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90" y="1603350"/>
            <a:ext cx="4736579" cy="3420379"/>
          </a:xfrm>
          <a:prstGeom prst="rect">
            <a:avLst/>
          </a:prstGeom>
          <a:noFill/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6872319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pic>
        <p:nvPicPr>
          <p:cNvPr id="5" name="Picture 3" descr="butterfly_circ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388" y="1603350"/>
            <a:ext cx="4706104" cy="3395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326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975656" cy="5257800"/>
          </a:xfrm>
        </p:spPr>
        <p:txBody>
          <a:bodyPr/>
          <a:lstStyle/>
          <a:p>
            <a:r>
              <a:rPr lang="en-US" dirty="0" smtClean="0"/>
              <a:t>We can approximate the </a:t>
            </a:r>
            <a:r>
              <a:rPr lang="en-US" dirty="0" err="1"/>
              <a:t>Laplacian</a:t>
            </a:r>
            <a:r>
              <a:rPr lang="en-US" dirty="0"/>
              <a:t> with a difference of </a:t>
            </a:r>
            <a:r>
              <a:rPr lang="en-US" dirty="0" smtClean="0"/>
              <a:t>Gaussians; more efficient to implement.</a:t>
            </a:r>
            <a:endParaRPr lang="en-US" dirty="0"/>
          </a:p>
        </p:txBody>
      </p:sp>
      <p:graphicFrame>
        <p:nvGraphicFramePr>
          <p:cNvPr id="936963" name="Object 3"/>
          <p:cNvGraphicFramePr>
            <a:graphicFrameLocks noChangeAspect="1"/>
          </p:cNvGraphicFramePr>
          <p:nvPr/>
        </p:nvGraphicFramePr>
        <p:xfrm>
          <a:off x="457200" y="2590800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2" name="Equation" r:id="rId4" imgW="2120900" imgH="279400" progId="">
                  <p:embed/>
                </p:oleObj>
              </mc:Choice>
              <mc:Fallback>
                <p:oleObj name="Equation" r:id="rId4" imgW="2120900" imgH="27940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90800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6964" name="Object 4"/>
          <p:cNvGraphicFramePr>
            <a:graphicFrameLocks noChangeAspect="1"/>
          </p:cNvGraphicFramePr>
          <p:nvPr/>
        </p:nvGraphicFramePr>
        <p:xfrm>
          <a:off x="457200" y="3794125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3" name="Equation" r:id="rId6" imgW="1916868" imgH="203112" progId="">
                  <p:embed/>
                </p:oleObj>
              </mc:Choice>
              <mc:Fallback>
                <p:oleObj name="Equation" r:id="rId6" imgW="1916868" imgH="203112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794125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6966" name="Text Box 6"/>
          <p:cNvSpPr txBox="1">
            <a:spLocks noChangeArrowheads="1"/>
          </p:cNvSpPr>
          <p:nvPr/>
        </p:nvSpPr>
        <p:spPr bwMode="auto">
          <a:xfrm>
            <a:off x="609600" y="3124200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7" name="Text Box 7"/>
          <p:cNvSpPr txBox="1">
            <a:spLocks noChangeArrowheads="1"/>
          </p:cNvSpPr>
          <p:nvPr/>
        </p:nvSpPr>
        <p:spPr bwMode="auto">
          <a:xfrm>
            <a:off x="549275" y="4175125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448312" y="2552688"/>
            <a:ext cx="985851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286000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 l="6250" t="28032" b="33154"/>
          <a:stretch>
            <a:fillRect/>
          </a:stretch>
        </p:blipFill>
        <p:spPr bwMode="auto">
          <a:xfrm>
            <a:off x="292104" y="4744757"/>
            <a:ext cx="6689754" cy="200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43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Detection: </a:t>
            </a:r>
            <a:r>
              <a:rPr lang="en-US" sz="2400" dirty="0" smtClean="0">
                <a:solidFill>
                  <a:schemeClr val="bg2"/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866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6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867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Arial" pitchFamily="34" charset="0"/>
              </a:rPr>
              <a:t>Geometric transformations</a:t>
            </a:r>
          </a:p>
        </p:txBody>
      </p:sp>
      <p:pic>
        <p:nvPicPr>
          <p:cNvPr id="8" name="Picture 5" descr="featExtra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9362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eatExtrac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370012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eatDat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4992687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featDat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25" y="4984750"/>
            <a:ext cx="15906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3"/>
          <p:cNvSpPr>
            <a:spLocks noChangeArrowheads="1"/>
          </p:cNvSpPr>
          <p:nvPr/>
        </p:nvSpPr>
        <p:spPr bwMode="auto">
          <a:xfrm rot="3375002">
            <a:off x="2547937" y="4054475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ight Arrow 14"/>
          <p:cNvSpPr>
            <a:spLocks noChangeArrowheads="1"/>
          </p:cNvSpPr>
          <p:nvPr/>
        </p:nvSpPr>
        <p:spPr bwMode="auto">
          <a:xfrm rot="7715876">
            <a:off x="5618162" y="4083050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33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e.g. scale, translation, rotation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0162"/>
            <a:ext cx="8229600" cy="1143000"/>
          </a:xfrm>
        </p:spPr>
        <p:txBody>
          <a:bodyPr/>
          <a:lstStyle/>
          <a:p>
            <a:r>
              <a:rPr lang="en-US"/>
              <a:t>Photometric transformations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3" cstate="print"/>
          <a:srcRect l="15833" t="31601" r="17084" b="2982"/>
          <a:stretch>
            <a:fillRect/>
          </a:stretch>
        </p:blipFill>
        <p:spPr bwMode="auto">
          <a:xfrm>
            <a:off x="304800" y="1066800"/>
            <a:ext cx="85344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228600" y="6278563"/>
            <a:ext cx="563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Figure from T. Tuytelaars ECCV 2006 tutorial</a:t>
            </a:r>
          </a:p>
        </p:txBody>
      </p:sp>
      <p:sp>
        <p:nvSpPr>
          <p:cNvPr id="358406" name="Rectangle 6"/>
          <p:cNvSpPr>
            <a:spLocks noChangeArrowheads="1"/>
          </p:cNvSpPr>
          <p:nvPr/>
        </p:nvSpPr>
        <p:spPr bwMode="auto">
          <a:xfrm>
            <a:off x="304800" y="4876800"/>
            <a:ext cx="5410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7" name="Rectangle 7"/>
          <p:cNvSpPr>
            <a:spLocks noChangeArrowheads="1"/>
          </p:cNvSpPr>
          <p:nvPr/>
        </p:nvSpPr>
        <p:spPr bwMode="auto">
          <a:xfrm>
            <a:off x="6438900" y="9144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-2133600" y="34290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9" name="Rectangle 9"/>
          <p:cNvSpPr>
            <a:spLocks noChangeArrowheads="1"/>
          </p:cNvSpPr>
          <p:nvPr/>
        </p:nvSpPr>
        <p:spPr bwMode="auto">
          <a:xfrm>
            <a:off x="3886200" y="914400"/>
            <a:ext cx="5410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Goal: interest operator repeatability</a:t>
            </a:r>
            <a:endParaRPr lang="en-US" sz="4000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detect (at least some of) the same points in both images.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Yet we have to be able to run the detection procedure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independently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 per image.</a:t>
            </a:r>
            <a:endParaRPr lang="en-US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514600"/>
            <a:ext cx="7487497" cy="2671465"/>
            <a:chOff x="838200" y="3429000"/>
            <a:chExt cx="7487497" cy="2671465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9343" y="4009571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914" y="4590143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486" y="4880429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5057" y="4445000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5343" y="4299857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914" y="4880429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4200" y="4154714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8200" y="4735286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No </a:t>
              </a:r>
              <a:r>
                <a:rPr lang="en-US" sz="2400" dirty="0">
                  <a:solidFill>
                    <a:srgbClr val="FF3300"/>
                  </a:solidFill>
                  <a:cs typeface="Times New Roman" pitchFamily="18" charset="0"/>
                </a:rPr>
                <a:t>chance </a:t>
              </a: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to find true matches!</a:t>
              </a:r>
              <a:endParaRPr lang="ru-RU" sz="2400" dirty="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4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feature vector.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20574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Use histograms to bin pixels within sub-patches according to their orientation.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2286000"/>
            <a:ext cx="4648200" cy="1905000"/>
            <a:chOff x="1381" y="2880"/>
            <a:chExt cx="3323" cy="129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381" y="2880"/>
              <a:ext cx="3324" cy="1315"/>
              <a:chOff x="1056" y="2544"/>
              <a:chExt cx="4094" cy="1656"/>
            </a:xfrm>
          </p:grpSpPr>
          <p:pic>
            <p:nvPicPr>
              <p:cNvPr id="38963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25" y="2802"/>
                <a:ext cx="2425" cy="1398"/>
                <a:chOff x="2725" y="2802"/>
                <a:chExt cx="2425" cy="1398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3455" y="2802"/>
                  <a:ext cx="1695" cy="1398"/>
                  <a:chOff x="4080" y="3573"/>
                  <a:chExt cx="1075" cy="699"/>
                </a:xfrm>
              </p:grpSpPr>
              <p:sp>
                <p:nvSpPr>
                  <p:cNvPr id="38967" name="Freeform 10"/>
                  <p:cNvSpPr>
                    <a:spLocks/>
                  </p:cNvSpPr>
                  <p:nvPr/>
                </p:nvSpPr>
                <p:spPr bwMode="auto">
                  <a:xfrm>
                    <a:off x="4129" y="3573"/>
                    <a:ext cx="958" cy="11"/>
                  </a:xfrm>
                  <a:custGeom>
                    <a:avLst/>
                    <a:gdLst>
                      <a:gd name="T0" fmla="*/ 106 w 8621"/>
                      <a:gd name="T1" fmla="*/ 1 h 101"/>
                      <a:gd name="T2" fmla="*/ 106 w 8621"/>
                      <a:gd name="T3" fmla="*/ 0 h 101"/>
                      <a:gd name="T4" fmla="*/ 0 w 8621"/>
                      <a:gd name="T5" fmla="*/ 0 h 101"/>
                      <a:gd name="T6" fmla="*/ 0 w 8621"/>
                      <a:gd name="T7" fmla="*/ 1 h 101"/>
                      <a:gd name="T8" fmla="*/ 106 w 8621"/>
                      <a:gd name="T9" fmla="*/ 1 h 101"/>
                      <a:gd name="T10" fmla="*/ 105 w 8621"/>
                      <a:gd name="T11" fmla="*/ 1 h 101"/>
                      <a:gd name="T12" fmla="*/ 106 w 8621"/>
                      <a:gd name="T13" fmla="*/ 1 h 101"/>
                      <a:gd name="T14" fmla="*/ 106 w 8621"/>
                      <a:gd name="T15" fmla="*/ 0 h 101"/>
                      <a:gd name="T16" fmla="*/ 106 w 8621"/>
                      <a:gd name="T17" fmla="*/ 0 h 101"/>
                      <a:gd name="T18" fmla="*/ 106 w 8621"/>
                      <a:gd name="T19" fmla="*/ 1 h 1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1"/>
                      <a:gd name="T31" fmla="*/ 0 h 101"/>
                      <a:gd name="T32" fmla="*/ 8621 w 8621"/>
                      <a:gd name="T33" fmla="*/ 101 h 1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1" h="101">
                        <a:moveTo>
                          <a:pt x="8621" y="51"/>
                        </a:moveTo>
                        <a:lnTo>
                          <a:pt x="8576" y="0"/>
                        </a:lnTo>
                        <a:lnTo>
                          <a:pt x="0" y="0"/>
                        </a:lnTo>
                        <a:lnTo>
                          <a:pt x="0" y="101"/>
                        </a:lnTo>
                        <a:lnTo>
                          <a:pt x="8576" y="101"/>
                        </a:lnTo>
                        <a:lnTo>
                          <a:pt x="8530" y="51"/>
                        </a:lnTo>
                        <a:lnTo>
                          <a:pt x="8621" y="51"/>
                        </a:lnTo>
                        <a:lnTo>
                          <a:pt x="8621" y="0"/>
                        </a:lnTo>
                        <a:lnTo>
                          <a:pt x="8576" y="0"/>
                        </a:lnTo>
                        <a:lnTo>
                          <a:pt x="8621" y="5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8" name="Freeform 11"/>
                  <p:cNvSpPr>
                    <a:spLocks/>
                  </p:cNvSpPr>
                  <p:nvPr/>
                </p:nvSpPr>
                <p:spPr bwMode="auto">
                  <a:xfrm>
                    <a:off x="5076" y="3579"/>
                    <a:ext cx="11" cy="545"/>
                  </a:xfrm>
                  <a:custGeom>
                    <a:avLst/>
                    <a:gdLst>
                      <a:gd name="T0" fmla="*/ 1 w 91"/>
                      <a:gd name="T1" fmla="*/ 54 h 5457"/>
                      <a:gd name="T2" fmla="*/ 1 w 91"/>
                      <a:gd name="T3" fmla="*/ 54 h 5457"/>
                      <a:gd name="T4" fmla="*/ 1 w 91"/>
                      <a:gd name="T5" fmla="*/ 0 h 5457"/>
                      <a:gd name="T6" fmla="*/ 0 w 91"/>
                      <a:gd name="T7" fmla="*/ 0 h 5457"/>
                      <a:gd name="T8" fmla="*/ 0 w 91"/>
                      <a:gd name="T9" fmla="*/ 54 h 5457"/>
                      <a:gd name="T10" fmla="*/ 1 w 91"/>
                      <a:gd name="T11" fmla="*/ 53 h 5457"/>
                      <a:gd name="T12" fmla="*/ 1 w 91"/>
                      <a:gd name="T13" fmla="*/ 54 h 5457"/>
                      <a:gd name="T14" fmla="*/ 1 w 91"/>
                      <a:gd name="T15" fmla="*/ 54 h 5457"/>
                      <a:gd name="T16" fmla="*/ 1 w 91"/>
                      <a:gd name="T17" fmla="*/ 54 h 5457"/>
                      <a:gd name="T18" fmla="*/ 1 w 91"/>
                      <a:gd name="T19" fmla="*/ 54 h 545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7"/>
                      <a:gd name="T32" fmla="*/ 91 w 91"/>
                      <a:gd name="T33" fmla="*/ 5457 h 545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7">
                        <a:moveTo>
                          <a:pt x="46" y="5457"/>
                        </a:moveTo>
                        <a:lnTo>
                          <a:pt x="91" y="5407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5407"/>
                        </a:lnTo>
                        <a:lnTo>
                          <a:pt x="46" y="5357"/>
                        </a:lnTo>
                        <a:lnTo>
                          <a:pt x="46" y="5457"/>
                        </a:lnTo>
                        <a:lnTo>
                          <a:pt x="91" y="5457"/>
                        </a:lnTo>
                        <a:lnTo>
                          <a:pt x="91" y="5407"/>
                        </a:lnTo>
                        <a:lnTo>
                          <a:pt x="46" y="5457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9" name="Freeform 12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958" cy="10"/>
                  </a:xfrm>
                  <a:custGeom>
                    <a:avLst/>
                    <a:gdLst>
                      <a:gd name="T0" fmla="*/ 0 w 8622"/>
                      <a:gd name="T1" fmla="*/ 1 h 100"/>
                      <a:gd name="T2" fmla="*/ 1 w 8622"/>
                      <a:gd name="T3" fmla="*/ 1 h 100"/>
                      <a:gd name="T4" fmla="*/ 106 w 8622"/>
                      <a:gd name="T5" fmla="*/ 1 h 100"/>
                      <a:gd name="T6" fmla="*/ 106 w 8622"/>
                      <a:gd name="T7" fmla="*/ 0 h 100"/>
                      <a:gd name="T8" fmla="*/ 1 w 8622"/>
                      <a:gd name="T9" fmla="*/ 0 h 100"/>
                      <a:gd name="T10" fmla="*/ 1 w 8622"/>
                      <a:gd name="T11" fmla="*/ 1 h 100"/>
                      <a:gd name="T12" fmla="*/ 0 w 8622"/>
                      <a:gd name="T13" fmla="*/ 1 h 100"/>
                      <a:gd name="T14" fmla="*/ 0 w 8622"/>
                      <a:gd name="T15" fmla="*/ 1 h 100"/>
                      <a:gd name="T16" fmla="*/ 1 w 8622"/>
                      <a:gd name="T17" fmla="*/ 1 h 100"/>
                      <a:gd name="T18" fmla="*/ 0 w 8622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2"/>
                      <a:gd name="T31" fmla="*/ 0 h 100"/>
                      <a:gd name="T32" fmla="*/ 8622 w 8622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2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8622" y="100"/>
                        </a:lnTo>
                        <a:lnTo>
                          <a:pt x="8622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0" name="Freeform 13"/>
                  <p:cNvSpPr>
                    <a:spLocks/>
                  </p:cNvSpPr>
                  <p:nvPr/>
                </p:nvSpPr>
                <p:spPr bwMode="auto">
                  <a:xfrm>
                    <a:off x="4124" y="3573"/>
                    <a:ext cx="10" cy="546"/>
                  </a:xfrm>
                  <a:custGeom>
                    <a:avLst/>
                    <a:gdLst>
                      <a:gd name="T0" fmla="*/ 1 w 91"/>
                      <a:gd name="T1" fmla="*/ 0 h 5458"/>
                      <a:gd name="T2" fmla="*/ 0 w 91"/>
                      <a:gd name="T3" fmla="*/ 1 h 5458"/>
                      <a:gd name="T4" fmla="*/ 0 w 91"/>
                      <a:gd name="T5" fmla="*/ 55 h 5458"/>
                      <a:gd name="T6" fmla="*/ 1 w 91"/>
                      <a:gd name="T7" fmla="*/ 55 h 5458"/>
                      <a:gd name="T8" fmla="*/ 1 w 91"/>
                      <a:gd name="T9" fmla="*/ 1 h 5458"/>
                      <a:gd name="T10" fmla="*/ 1 w 91"/>
                      <a:gd name="T11" fmla="*/ 1 h 5458"/>
                      <a:gd name="T12" fmla="*/ 1 w 91"/>
                      <a:gd name="T13" fmla="*/ 0 h 5458"/>
                      <a:gd name="T14" fmla="*/ 0 w 91"/>
                      <a:gd name="T15" fmla="*/ 0 h 5458"/>
                      <a:gd name="T16" fmla="*/ 0 w 91"/>
                      <a:gd name="T17" fmla="*/ 1 h 5458"/>
                      <a:gd name="T18" fmla="*/ 1 w 91"/>
                      <a:gd name="T19" fmla="*/ 0 h 54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8"/>
                      <a:gd name="T32" fmla="*/ 91 w 91"/>
                      <a:gd name="T33" fmla="*/ 5458 h 545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8">
                        <a:moveTo>
                          <a:pt x="46" y="0"/>
                        </a:moveTo>
                        <a:lnTo>
                          <a:pt x="0" y="51"/>
                        </a:lnTo>
                        <a:lnTo>
                          <a:pt x="0" y="5458"/>
                        </a:lnTo>
                        <a:lnTo>
                          <a:pt x="91" y="5458"/>
                        </a:lnTo>
                        <a:lnTo>
                          <a:pt x="91" y="51"/>
                        </a:lnTo>
                        <a:lnTo>
                          <a:pt x="46" y="10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2" name="Freeform 15"/>
                  <p:cNvSpPr>
                    <a:spLocks/>
                  </p:cNvSpPr>
                  <p:nvPr/>
                </p:nvSpPr>
                <p:spPr bwMode="auto">
                  <a:xfrm>
                    <a:off x="4129" y="3979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3" name="Freeform 16"/>
                  <p:cNvSpPr>
                    <a:spLocks/>
                  </p:cNvSpPr>
                  <p:nvPr/>
                </p:nvSpPr>
                <p:spPr bwMode="auto">
                  <a:xfrm>
                    <a:off x="4260" y="3984"/>
                    <a:ext cx="10" cy="140"/>
                  </a:xfrm>
                  <a:custGeom>
                    <a:avLst/>
                    <a:gdLst>
                      <a:gd name="T0" fmla="*/ 1 w 90"/>
                      <a:gd name="T1" fmla="*/ 14 h 1402"/>
                      <a:gd name="T2" fmla="*/ 1 w 90"/>
                      <a:gd name="T3" fmla="*/ 13 h 1402"/>
                      <a:gd name="T4" fmla="*/ 1 w 90"/>
                      <a:gd name="T5" fmla="*/ 0 h 1402"/>
                      <a:gd name="T6" fmla="*/ 0 w 90"/>
                      <a:gd name="T7" fmla="*/ 0 h 1402"/>
                      <a:gd name="T8" fmla="*/ 0 w 90"/>
                      <a:gd name="T9" fmla="*/ 13 h 1402"/>
                      <a:gd name="T10" fmla="*/ 1 w 90"/>
                      <a:gd name="T11" fmla="*/ 13 h 1402"/>
                      <a:gd name="T12" fmla="*/ 1 w 90"/>
                      <a:gd name="T13" fmla="*/ 14 h 1402"/>
                      <a:gd name="T14" fmla="*/ 1 w 90"/>
                      <a:gd name="T15" fmla="*/ 14 h 1402"/>
                      <a:gd name="T16" fmla="*/ 1 w 90"/>
                      <a:gd name="T17" fmla="*/ 13 h 1402"/>
                      <a:gd name="T18" fmla="*/ 1 w 90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1402"/>
                        </a:moveTo>
                        <a:lnTo>
                          <a:pt x="90" y="135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0" y="1402"/>
                        </a:lnTo>
                        <a:lnTo>
                          <a:pt x="90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4" name="Freeform 17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5" name="Freeform 18"/>
                  <p:cNvSpPr>
                    <a:spLocks/>
                  </p:cNvSpPr>
                  <p:nvPr/>
                </p:nvSpPr>
                <p:spPr bwMode="auto">
                  <a:xfrm>
                    <a:off x="4124" y="3979"/>
                    <a:ext cx="10" cy="140"/>
                  </a:xfrm>
                  <a:custGeom>
                    <a:avLst/>
                    <a:gdLst>
                      <a:gd name="T0" fmla="*/ 1 w 91"/>
                      <a:gd name="T1" fmla="*/ 0 h 1402"/>
                      <a:gd name="T2" fmla="*/ 0 w 91"/>
                      <a:gd name="T3" fmla="*/ 0 h 1402"/>
                      <a:gd name="T4" fmla="*/ 0 w 91"/>
                      <a:gd name="T5" fmla="*/ 14 h 1402"/>
                      <a:gd name="T6" fmla="*/ 1 w 91"/>
                      <a:gd name="T7" fmla="*/ 14 h 1402"/>
                      <a:gd name="T8" fmla="*/ 1 w 91"/>
                      <a:gd name="T9" fmla="*/ 0 h 1402"/>
                      <a:gd name="T10" fmla="*/ 1 w 91"/>
                      <a:gd name="T11" fmla="*/ 1 h 1402"/>
                      <a:gd name="T12" fmla="*/ 1 w 91"/>
                      <a:gd name="T13" fmla="*/ 0 h 1402"/>
                      <a:gd name="T14" fmla="*/ 0 w 91"/>
                      <a:gd name="T15" fmla="*/ 0 h 1402"/>
                      <a:gd name="T16" fmla="*/ 0 w 91"/>
                      <a:gd name="T17" fmla="*/ 0 h 1402"/>
                      <a:gd name="T18" fmla="*/ 1 w 91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1" y="140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65" y="3714"/>
                    <a:ext cx="136" cy="40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7" name="Freeform 20"/>
                  <p:cNvSpPr>
                    <a:spLocks/>
                  </p:cNvSpPr>
                  <p:nvPr/>
                </p:nvSpPr>
                <p:spPr bwMode="auto">
                  <a:xfrm>
                    <a:off x="4265" y="370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8" name="Freeform 21"/>
                  <p:cNvSpPr>
                    <a:spLocks/>
                  </p:cNvSpPr>
                  <p:nvPr/>
                </p:nvSpPr>
                <p:spPr bwMode="auto">
                  <a:xfrm>
                    <a:off x="4396" y="3714"/>
                    <a:ext cx="10" cy="410"/>
                  </a:xfrm>
                  <a:custGeom>
                    <a:avLst/>
                    <a:gdLst>
                      <a:gd name="T0" fmla="*/ 1 w 92"/>
                      <a:gd name="T1" fmla="*/ 41 h 4106"/>
                      <a:gd name="T2" fmla="*/ 1 w 92"/>
                      <a:gd name="T3" fmla="*/ 40 h 4106"/>
                      <a:gd name="T4" fmla="*/ 1 w 92"/>
                      <a:gd name="T5" fmla="*/ 0 h 4106"/>
                      <a:gd name="T6" fmla="*/ 0 w 92"/>
                      <a:gd name="T7" fmla="*/ 0 h 4106"/>
                      <a:gd name="T8" fmla="*/ 0 w 92"/>
                      <a:gd name="T9" fmla="*/ 40 h 4106"/>
                      <a:gd name="T10" fmla="*/ 1 w 92"/>
                      <a:gd name="T11" fmla="*/ 40 h 4106"/>
                      <a:gd name="T12" fmla="*/ 1 w 92"/>
                      <a:gd name="T13" fmla="*/ 41 h 4106"/>
                      <a:gd name="T14" fmla="*/ 1 w 92"/>
                      <a:gd name="T15" fmla="*/ 41 h 4106"/>
                      <a:gd name="T16" fmla="*/ 1 w 92"/>
                      <a:gd name="T17" fmla="*/ 40 h 4106"/>
                      <a:gd name="T18" fmla="*/ 1 w 92"/>
                      <a:gd name="T19" fmla="*/ 41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4106"/>
                      <a:gd name="T32" fmla="*/ 92 w 92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4106">
                        <a:moveTo>
                          <a:pt x="46" y="4106"/>
                        </a:moveTo>
                        <a:lnTo>
                          <a:pt x="92" y="4056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4056"/>
                        </a:lnTo>
                        <a:lnTo>
                          <a:pt x="46" y="4006"/>
                        </a:lnTo>
                        <a:lnTo>
                          <a:pt x="46" y="4106"/>
                        </a:lnTo>
                        <a:lnTo>
                          <a:pt x="92" y="4106"/>
                        </a:lnTo>
                        <a:lnTo>
                          <a:pt x="92" y="4056"/>
                        </a:lnTo>
                        <a:lnTo>
                          <a:pt x="46" y="410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9" name="Freeform 22"/>
                  <p:cNvSpPr>
                    <a:spLocks/>
                  </p:cNvSpPr>
                  <p:nvPr/>
                </p:nvSpPr>
                <p:spPr bwMode="auto">
                  <a:xfrm>
                    <a:off x="4260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0" name="Freeform 23"/>
                  <p:cNvSpPr>
                    <a:spLocks/>
                  </p:cNvSpPr>
                  <p:nvPr/>
                </p:nvSpPr>
                <p:spPr bwMode="auto">
                  <a:xfrm>
                    <a:off x="4260" y="3709"/>
                    <a:ext cx="10" cy="410"/>
                  </a:xfrm>
                  <a:custGeom>
                    <a:avLst/>
                    <a:gdLst>
                      <a:gd name="T0" fmla="*/ 1 w 90"/>
                      <a:gd name="T1" fmla="*/ 0 h 4106"/>
                      <a:gd name="T2" fmla="*/ 0 w 90"/>
                      <a:gd name="T3" fmla="*/ 0 h 4106"/>
                      <a:gd name="T4" fmla="*/ 0 w 90"/>
                      <a:gd name="T5" fmla="*/ 41 h 4106"/>
                      <a:gd name="T6" fmla="*/ 1 w 90"/>
                      <a:gd name="T7" fmla="*/ 41 h 4106"/>
                      <a:gd name="T8" fmla="*/ 1 w 90"/>
                      <a:gd name="T9" fmla="*/ 0 h 4106"/>
                      <a:gd name="T10" fmla="*/ 1 w 90"/>
                      <a:gd name="T11" fmla="*/ 1 h 4106"/>
                      <a:gd name="T12" fmla="*/ 1 w 90"/>
                      <a:gd name="T13" fmla="*/ 0 h 4106"/>
                      <a:gd name="T14" fmla="*/ 0 w 90"/>
                      <a:gd name="T15" fmla="*/ 0 h 4106"/>
                      <a:gd name="T16" fmla="*/ 0 w 90"/>
                      <a:gd name="T17" fmla="*/ 0 h 4106"/>
                      <a:gd name="T18" fmla="*/ 1 w 90"/>
                      <a:gd name="T19" fmla="*/ 0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4106"/>
                      <a:gd name="T32" fmla="*/ 90 w 90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4106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4106"/>
                        </a:lnTo>
                        <a:lnTo>
                          <a:pt x="90" y="4106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3849"/>
                    <a:ext cx="136" cy="27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2" name="Freeform 25"/>
                  <p:cNvSpPr>
                    <a:spLocks/>
                  </p:cNvSpPr>
                  <p:nvPr/>
                </p:nvSpPr>
                <p:spPr bwMode="auto">
                  <a:xfrm>
                    <a:off x="4396" y="3844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2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2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3" name="Freeform 26"/>
                  <p:cNvSpPr>
                    <a:spLocks/>
                  </p:cNvSpPr>
                  <p:nvPr/>
                </p:nvSpPr>
                <p:spPr bwMode="auto">
                  <a:xfrm>
                    <a:off x="4396" y="3849"/>
                    <a:ext cx="10" cy="275"/>
                  </a:xfrm>
                  <a:custGeom>
                    <a:avLst/>
                    <a:gdLst>
                      <a:gd name="T0" fmla="*/ 1 w 92"/>
                      <a:gd name="T1" fmla="*/ 26 h 2754"/>
                      <a:gd name="T2" fmla="*/ 1 w 92"/>
                      <a:gd name="T3" fmla="*/ 27 h 2754"/>
                      <a:gd name="T4" fmla="*/ 1 w 92"/>
                      <a:gd name="T5" fmla="*/ 0 h 2754"/>
                      <a:gd name="T6" fmla="*/ 0 w 92"/>
                      <a:gd name="T7" fmla="*/ 0 h 2754"/>
                      <a:gd name="T8" fmla="*/ 0 w 92"/>
                      <a:gd name="T9" fmla="*/ 27 h 2754"/>
                      <a:gd name="T10" fmla="*/ 1 w 92"/>
                      <a:gd name="T11" fmla="*/ 27 h 2754"/>
                      <a:gd name="T12" fmla="*/ 0 w 92"/>
                      <a:gd name="T13" fmla="*/ 27 h 2754"/>
                      <a:gd name="T14" fmla="*/ 0 w 92"/>
                      <a:gd name="T15" fmla="*/ 27 h 2754"/>
                      <a:gd name="T16" fmla="*/ 1 w 92"/>
                      <a:gd name="T17" fmla="*/ 27 h 2754"/>
                      <a:gd name="T18" fmla="*/ 1 w 92"/>
                      <a:gd name="T19" fmla="*/ 26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2754"/>
                      <a:gd name="T32" fmla="*/ 92 w 92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2754">
                        <a:moveTo>
                          <a:pt x="46" y="2654"/>
                        </a:moveTo>
                        <a:lnTo>
                          <a:pt x="92" y="2704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2704"/>
                        </a:lnTo>
                        <a:lnTo>
                          <a:pt x="46" y="2754"/>
                        </a:lnTo>
                        <a:lnTo>
                          <a:pt x="0" y="2704"/>
                        </a:lnTo>
                        <a:lnTo>
                          <a:pt x="0" y="2754"/>
                        </a:lnTo>
                        <a:lnTo>
                          <a:pt x="46" y="2754"/>
                        </a:lnTo>
                        <a:lnTo>
                          <a:pt x="46" y="265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4" name="Freeform 27"/>
                  <p:cNvSpPr>
                    <a:spLocks/>
                  </p:cNvSpPr>
                  <p:nvPr/>
                </p:nvSpPr>
                <p:spPr bwMode="auto">
                  <a:xfrm>
                    <a:off x="4401" y="4114"/>
                    <a:ext cx="141" cy="10"/>
                  </a:xfrm>
                  <a:custGeom>
                    <a:avLst/>
                    <a:gdLst>
                      <a:gd name="T0" fmla="*/ 15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6 w 1270"/>
                      <a:gd name="T11" fmla="*/ 1 h 100"/>
                      <a:gd name="T12" fmla="*/ 15 w 1270"/>
                      <a:gd name="T13" fmla="*/ 1 h 100"/>
                      <a:gd name="T14" fmla="*/ 16 w 1270"/>
                      <a:gd name="T15" fmla="*/ 1 h 100"/>
                      <a:gd name="T16" fmla="*/ 16 w 1270"/>
                      <a:gd name="T17" fmla="*/ 1 h 100"/>
                      <a:gd name="T18" fmla="*/ 15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179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270" y="50"/>
                        </a:lnTo>
                        <a:lnTo>
                          <a:pt x="1225" y="100"/>
                        </a:lnTo>
                        <a:lnTo>
                          <a:pt x="1270" y="100"/>
                        </a:lnTo>
                        <a:lnTo>
                          <a:pt x="1270" y="50"/>
                        </a:lnTo>
                        <a:lnTo>
                          <a:pt x="1179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5" name="Freeform 28"/>
                  <p:cNvSpPr>
                    <a:spLocks/>
                  </p:cNvSpPr>
                  <p:nvPr/>
                </p:nvSpPr>
                <p:spPr bwMode="auto">
                  <a:xfrm>
                    <a:off x="4532" y="3844"/>
                    <a:ext cx="10" cy="275"/>
                  </a:xfrm>
                  <a:custGeom>
                    <a:avLst/>
                    <a:gdLst>
                      <a:gd name="T0" fmla="*/ 1 w 91"/>
                      <a:gd name="T1" fmla="*/ 1 h 2754"/>
                      <a:gd name="T2" fmla="*/ 0 w 91"/>
                      <a:gd name="T3" fmla="*/ 0 h 2754"/>
                      <a:gd name="T4" fmla="*/ 0 w 91"/>
                      <a:gd name="T5" fmla="*/ 27 h 2754"/>
                      <a:gd name="T6" fmla="*/ 1 w 91"/>
                      <a:gd name="T7" fmla="*/ 27 h 2754"/>
                      <a:gd name="T8" fmla="*/ 1 w 91"/>
                      <a:gd name="T9" fmla="*/ 0 h 2754"/>
                      <a:gd name="T10" fmla="*/ 1 w 91"/>
                      <a:gd name="T11" fmla="*/ 0 h 2754"/>
                      <a:gd name="T12" fmla="*/ 1 w 91"/>
                      <a:gd name="T13" fmla="*/ 0 h 2754"/>
                      <a:gd name="T14" fmla="*/ 1 w 91"/>
                      <a:gd name="T15" fmla="*/ 0 h 2754"/>
                      <a:gd name="T16" fmla="*/ 1 w 91"/>
                      <a:gd name="T17" fmla="*/ 0 h 2754"/>
                      <a:gd name="T18" fmla="*/ 1 w 91"/>
                      <a:gd name="T19" fmla="*/ 1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2754"/>
                      <a:gd name="T32" fmla="*/ 91 w 91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2754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2754"/>
                        </a:lnTo>
                        <a:lnTo>
                          <a:pt x="91" y="2754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537" y="4029"/>
                    <a:ext cx="136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7" name="Freeform 30"/>
                  <p:cNvSpPr>
                    <a:spLocks/>
                  </p:cNvSpPr>
                  <p:nvPr/>
                </p:nvSpPr>
                <p:spPr bwMode="auto">
                  <a:xfrm>
                    <a:off x="4537" y="4024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8" name="Freeform 31"/>
                  <p:cNvSpPr>
                    <a:spLocks/>
                  </p:cNvSpPr>
                  <p:nvPr/>
                </p:nvSpPr>
                <p:spPr bwMode="auto">
                  <a:xfrm>
                    <a:off x="4668" y="4029"/>
                    <a:ext cx="10" cy="95"/>
                  </a:xfrm>
                  <a:custGeom>
                    <a:avLst/>
                    <a:gdLst>
                      <a:gd name="T0" fmla="*/ 1 w 90"/>
                      <a:gd name="T1" fmla="*/ 9 h 952"/>
                      <a:gd name="T2" fmla="*/ 1 w 90"/>
                      <a:gd name="T3" fmla="*/ 9 h 952"/>
                      <a:gd name="T4" fmla="*/ 1 w 90"/>
                      <a:gd name="T5" fmla="*/ 0 h 952"/>
                      <a:gd name="T6" fmla="*/ 0 w 90"/>
                      <a:gd name="T7" fmla="*/ 0 h 952"/>
                      <a:gd name="T8" fmla="*/ 0 w 90"/>
                      <a:gd name="T9" fmla="*/ 9 h 952"/>
                      <a:gd name="T10" fmla="*/ 1 w 90"/>
                      <a:gd name="T11" fmla="*/ 8 h 952"/>
                      <a:gd name="T12" fmla="*/ 1 w 90"/>
                      <a:gd name="T13" fmla="*/ 9 h 952"/>
                      <a:gd name="T14" fmla="*/ 1 w 90"/>
                      <a:gd name="T15" fmla="*/ 9 h 952"/>
                      <a:gd name="T16" fmla="*/ 1 w 90"/>
                      <a:gd name="T17" fmla="*/ 9 h 952"/>
                      <a:gd name="T18" fmla="*/ 1 w 90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52"/>
                      <a:gd name="T32" fmla="*/ 90 w 90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52">
                        <a:moveTo>
                          <a:pt x="45" y="952"/>
                        </a:moveTo>
                        <a:lnTo>
                          <a:pt x="90" y="90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5" y="852"/>
                        </a:lnTo>
                        <a:lnTo>
                          <a:pt x="45" y="952"/>
                        </a:lnTo>
                        <a:lnTo>
                          <a:pt x="90" y="952"/>
                        </a:lnTo>
                        <a:lnTo>
                          <a:pt x="90" y="902"/>
                        </a:lnTo>
                        <a:lnTo>
                          <a:pt x="45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9" name="Freeform 32"/>
                  <p:cNvSpPr>
                    <a:spLocks/>
                  </p:cNvSpPr>
                  <p:nvPr/>
                </p:nvSpPr>
                <p:spPr bwMode="auto">
                  <a:xfrm>
                    <a:off x="4532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0" name="Freeform 33"/>
                  <p:cNvSpPr>
                    <a:spLocks/>
                  </p:cNvSpPr>
                  <p:nvPr/>
                </p:nvSpPr>
                <p:spPr bwMode="auto">
                  <a:xfrm>
                    <a:off x="4532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2" name="Freeform 35"/>
                  <p:cNvSpPr>
                    <a:spLocks/>
                  </p:cNvSpPr>
                  <p:nvPr/>
                </p:nvSpPr>
                <p:spPr bwMode="auto">
                  <a:xfrm>
                    <a:off x="4673" y="397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3" name="Freeform 36"/>
                  <p:cNvSpPr>
                    <a:spLocks/>
                  </p:cNvSpPr>
                  <p:nvPr/>
                </p:nvSpPr>
                <p:spPr bwMode="auto">
                  <a:xfrm>
                    <a:off x="4804" y="3984"/>
                    <a:ext cx="10" cy="140"/>
                  </a:xfrm>
                  <a:custGeom>
                    <a:avLst/>
                    <a:gdLst>
                      <a:gd name="T0" fmla="*/ 1 w 91"/>
                      <a:gd name="T1" fmla="*/ 14 h 1402"/>
                      <a:gd name="T2" fmla="*/ 1 w 91"/>
                      <a:gd name="T3" fmla="*/ 13 h 1402"/>
                      <a:gd name="T4" fmla="*/ 1 w 91"/>
                      <a:gd name="T5" fmla="*/ 0 h 1402"/>
                      <a:gd name="T6" fmla="*/ 0 w 91"/>
                      <a:gd name="T7" fmla="*/ 0 h 1402"/>
                      <a:gd name="T8" fmla="*/ 0 w 91"/>
                      <a:gd name="T9" fmla="*/ 13 h 1402"/>
                      <a:gd name="T10" fmla="*/ 1 w 91"/>
                      <a:gd name="T11" fmla="*/ 13 h 1402"/>
                      <a:gd name="T12" fmla="*/ 1 w 91"/>
                      <a:gd name="T13" fmla="*/ 14 h 1402"/>
                      <a:gd name="T14" fmla="*/ 1 w 91"/>
                      <a:gd name="T15" fmla="*/ 14 h 1402"/>
                      <a:gd name="T16" fmla="*/ 1 w 91"/>
                      <a:gd name="T17" fmla="*/ 13 h 1402"/>
                      <a:gd name="T18" fmla="*/ 1 w 91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5" y="1402"/>
                        </a:moveTo>
                        <a:lnTo>
                          <a:pt x="91" y="135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1" y="1402"/>
                        </a:lnTo>
                        <a:lnTo>
                          <a:pt x="91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4" name="Freeform 37"/>
                  <p:cNvSpPr>
                    <a:spLocks/>
                  </p:cNvSpPr>
                  <p:nvPr/>
                </p:nvSpPr>
                <p:spPr bwMode="auto">
                  <a:xfrm>
                    <a:off x="4668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5" name="Freeform 38"/>
                  <p:cNvSpPr>
                    <a:spLocks/>
                  </p:cNvSpPr>
                  <p:nvPr/>
                </p:nvSpPr>
                <p:spPr bwMode="auto">
                  <a:xfrm>
                    <a:off x="4668" y="3979"/>
                    <a:ext cx="10" cy="140"/>
                  </a:xfrm>
                  <a:custGeom>
                    <a:avLst/>
                    <a:gdLst>
                      <a:gd name="T0" fmla="*/ 1 w 90"/>
                      <a:gd name="T1" fmla="*/ 0 h 1402"/>
                      <a:gd name="T2" fmla="*/ 0 w 90"/>
                      <a:gd name="T3" fmla="*/ 0 h 1402"/>
                      <a:gd name="T4" fmla="*/ 0 w 90"/>
                      <a:gd name="T5" fmla="*/ 14 h 1402"/>
                      <a:gd name="T6" fmla="*/ 1 w 90"/>
                      <a:gd name="T7" fmla="*/ 14 h 1402"/>
                      <a:gd name="T8" fmla="*/ 1 w 90"/>
                      <a:gd name="T9" fmla="*/ 0 h 1402"/>
                      <a:gd name="T10" fmla="*/ 1 w 90"/>
                      <a:gd name="T11" fmla="*/ 1 h 1402"/>
                      <a:gd name="T12" fmla="*/ 1 w 90"/>
                      <a:gd name="T13" fmla="*/ 0 h 1402"/>
                      <a:gd name="T14" fmla="*/ 0 w 90"/>
                      <a:gd name="T15" fmla="*/ 0 h 1402"/>
                      <a:gd name="T16" fmla="*/ 0 w 90"/>
                      <a:gd name="T17" fmla="*/ 0 h 1402"/>
                      <a:gd name="T18" fmla="*/ 1 w 90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0" y="1402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09" y="4074"/>
                    <a:ext cx="136" cy="4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7" name="Freeform 40"/>
                  <p:cNvSpPr>
                    <a:spLocks/>
                  </p:cNvSpPr>
                  <p:nvPr/>
                </p:nvSpPr>
                <p:spPr bwMode="auto">
                  <a:xfrm>
                    <a:off x="4804" y="4069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1" y="50"/>
                        </a:moveTo>
                        <a:lnTo>
                          <a:pt x="45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5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8" name="Freeform 41"/>
                  <p:cNvSpPr>
                    <a:spLocks/>
                  </p:cNvSpPr>
                  <p:nvPr/>
                </p:nvSpPr>
                <p:spPr bwMode="auto">
                  <a:xfrm>
                    <a:off x="4804" y="4074"/>
                    <a:ext cx="10" cy="50"/>
                  </a:xfrm>
                  <a:custGeom>
                    <a:avLst/>
                    <a:gdLst>
                      <a:gd name="T0" fmla="*/ 1 w 91"/>
                      <a:gd name="T1" fmla="*/ 4 h 501"/>
                      <a:gd name="T2" fmla="*/ 1 w 91"/>
                      <a:gd name="T3" fmla="*/ 4 h 501"/>
                      <a:gd name="T4" fmla="*/ 1 w 91"/>
                      <a:gd name="T5" fmla="*/ 0 h 501"/>
                      <a:gd name="T6" fmla="*/ 0 w 91"/>
                      <a:gd name="T7" fmla="*/ 0 h 501"/>
                      <a:gd name="T8" fmla="*/ 0 w 91"/>
                      <a:gd name="T9" fmla="*/ 4 h 501"/>
                      <a:gd name="T10" fmla="*/ 1 w 91"/>
                      <a:gd name="T11" fmla="*/ 5 h 501"/>
                      <a:gd name="T12" fmla="*/ 0 w 91"/>
                      <a:gd name="T13" fmla="*/ 4 h 501"/>
                      <a:gd name="T14" fmla="*/ 0 w 91"/>
                      <a:gd name="T15" fmla="*/ 5 h 501"/>
                      <a:gd name="T16" fmla="*/ 1 w 91"/>
                      <a:gd name="T17" fmla="*/ 5 h 501"/>
                      <a:gd name="T18" fmla="*/ 1 w 91"/>
                      <a:gd name="T19" fmla="*/ 4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5" y="401"/>
                        </a:moveTo>
                        <a:lnTo>
                          <a:pt x="91" y="451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451"/>
                        </a:lnTo>
                        <a:lnTo>
                          <a:pt x="45" y="501"/>
                        </a:lnTo>
                        <a:lnTo>
                          <a:pt x="0" y="451"/>
                        </a:lnTo>
                        <a:lnTo>
                          <a:pt x="0" y="501"/>
                        </a:lnTo>
                        <a:lnTo>
                          <a:pt x="45" y="501"/>
                        </a:lnTo>
                        <a:lnTo>
                          <a:pt x="45" y="40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9" name="Freeform 42"/>
                  <p:cNvSpPr>
                    <a:spLocks/>
                  </p:cNvSpPr>
                  <p:nvPr/>
                </p:nvSpPr>
                <p:spPr bwMode="auto">
                  <a:xfrm>
                    <a:off x="4809" y="4114"/>
                    <a:ext cx="141" cy="10"/>
                  </a:xfrm>
                  <a:custGeom>
                    <a:avLst/>
                    <a:gdLst>
                      <a:gd name="T0" fmla="*/ 15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6 w 1271"/>
                      <a:gd name="T11" fmla="*/ 1 h 100"/>
                      <a:gd name="T12" fmla="*/ 15 w 1271"/>
                      <a:gd name="T13" fmla="*/ 1 h 100"/>
                      <a:gd name="T14" fmla="*/ 16 w 1271"/>
                      <a:gd name="T15" fmla="*/ 1 h 100"/>
                      <a:gd name="T16" fmla="*/ 16 w 1271"/>
                      <a:gd name="T17" fmla="*/ 1 h 100"/>
                      <a:gd name="T18" fmla="*/ 15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180" y="50"/>
                        </a:moveTo>
                        <a:lnTo>
                          <a:pt x="122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6" y="100"/>
                        </a:lnTo>
                        <a:lnTo>
                          <a:pt x="1271" y="50"/>
                        </a:lnTo>
                        <a:lnTo>
                          <a:pt x="1226" y="100"/>
                        </a:lnTo>
                        <a:lnTo>
                          <a:pt x="1271" y="100"/>
                        </a:lnTo>
                        <a:lnTo>
                          <a:pt x="1271" y="50"/>
                        </a:lnTo>
                        <a:lnTo>
                          <a:pt x="118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0" name="Freeform 43"/>
                  <p:cNvSpPr>
                    <a:spLocks/>
                  </p:cNvSpPr>
                  <p:nvPr/>
                </p:nvSpPr>
                <p:spPr bwMode="auto">
                  <a:xfrm>
                    <a:off x="4940" y="4069"/>
                    <a:ext cx="10" cy="50"/>
                  </a:xfrm>
                  <a:custGeom>
                    <a:avLst/>
                    <a:gdLst>
                      <a:gd name="T0" fmla="*/ 1 w 91"/>
                      <a:gd name="T1" fmla="*/ 1 h 501"/>
                      <a:gd name="T2" fmla="*/ 0 w 91"/>
                      <a:gd name="T3" fmla="*/ 0 h 501"/>
                      <a:gd name="T4" fmla="*/ 0 w 91"/>
                      <a:gd name="T5" fmla="*/ 5 h 501"/>
                      <a:gd name="T6" fmla="*/ 1 w 91"/>
                      <a:gd name="T7" fmla="*/ 5 h 501"/>
                      <a:gd name="T8" fmla="*/ 1 w 91"/>
                      <a:gd name="T9" fmla="*/ 0 h 501"/>
                      <a:gd name="T10" fmla="*/ 1 w 91"/>
                      <a:gd name="T11" fmla="*/ 0 h 501"/>
                      <a:gd name="T12" fmla="*/ 1 w 91"/>
                      <a:gd name="T13" fmla="*/ 0 h 501"/>
                      <a:gd name="T14" fmla="*/ 1 w 91"/>
                      <a:gd name="T15" fmla="*/ 0 h 501"/>
                      <a:gd name="T16" fmla="*/ 1 w 91"/>
                      <a:gd name="T17" fmla="*/ 0 h 501"/>
                      <a:gd name="T18" fmla="*/ 1 w 91"/>
                      <a:gd name="T19" fmla="*/ 1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501"/>
                        </a:lnTo>
                        <a:lnTo>
                          <a:pt x="91" y="501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45" y="4029"/>
                    <a:ext cx="137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2" name="Freeform 45"/>
                  <p:cNvSpPr>
                    <a:spLocks/>
                  </p:cNvSpPr>
                  <p:nvPr/>
                </p:nvSpPr>
                <p:spPr bwMode="auto">
                  <a:xfrm>
                    <a:off x="4945" y="4024"/>
                    <a:ext cx="142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3" name="Freeform 46"/>
                  <p:cNvSpPr>
                    <a:spLocks/>
                  </p:cNvSpPr>
                  <p:nvPr/>
                </p:nvSpPr>
                <p:spPr bwMode="auto">
                  <a:xfrm>
                    <a:off x="5076" y="4029"/>
                    <a:ext cx="11" cy="95"/>
                  </a:xfrm>
                  <a:custGeom>
                    <a:avLst/>
                    <a:gdLst>
                      <a:gd name="T0" fmla="*/ 1 w 91"/>
                      <a:gd name="T1" fmla="*/ 9 h 952"/>
                      <a:gd name="T2" fmla="*/ 1 w 91"/>
                      <a:gd name="T3" fmla="*/ 9 h 952"/>
                      <a:gd name="T4" fmla="*/ 1 w 91"/>
                      <a:gd name="T5" fmla="*/ 0 h 952"/>
                      <a:gd name="T6" fmla="*/ 0 w 91"/>
                      <a:gd name="T7" fmla="*/ 0 h 952"/>
                      <a:gd name="T8" fmla="*/ 0 w 91"/>
                      <a:gd name="T9" fmla="*/ 9 h 952"/>
                      <a:gd name="T10" fmla="*/ 1 w 91"/>
                      <a:gd name="T11" fmla="*/ 8 h 952"/>
                      <a:gd name="T12" fmla="*/ 1 w 91"/>
                      <a:gd name="T13" fmla="*/ 9 h 952"/>
                      <a:gd name="T14" fmla="*/ 1 w 91"/>
                      <a:gd name="T15" fmla="*/ 9 h 952"/>
                      <a:gd name="T16" fmla="*/ 1 w 91"/>
                      <a:gd name="T17" fmla="*/ 9 h 952"/>
                      <a:gd name="T18" fmla="*/ 1 w 91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952"/>
                        </a:moveTo>
                        <a:lnTo>
                          <a:pt x="91" y="90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6" y="852"/>
                        </a:lnTo>
                        <a:lnTo>
                          <a:pt x="46" y="952"/>
                        </a:lnTo>
                        <a:lnTo>
                          <a:pt x="91" y="952"/>
                        </a:lnTo>
                        <a:lnTo>
                          <a:pt x="91" y="902"/>
                        </a:lnTo>
                        <a:lnTo>
                          <a:pt x="46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4" name="Freeform 47"/>
                  <p:cNvSpPr>
                    <a:spLocks/>
                  </p:cNvSpPr>
                  <p:nvPr/>
                </p:nvSpPr>
                <p:spPr bwMode="auto">
                  <a:xfrm>
                    <a:off x="4940" y="4114"/>
                    <a:ext cx="142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5" name="Freeform 48"/>
                  <p:cNvSpPr>
                    <a:spLocks/>
                  </p:cNvSpPr>
                  <p:nvPr/>
                </p:nvSpPr>
                <p:spPr bwMode="auto">
                  <a:xfrm>
                    <a:off x="4940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4160"/>
                    <a:ext cx="52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0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4145"/>
                    <a:ext cx="53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2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4133"/>
                    <a:ext cx="51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Symbol" pitchFamily="18" charset="2"/>
                        <a:cs typeface="Arial" pitchFamily="34" charset="0"/>
                      </a:rPr>
                      <a:t>p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9" name="Freeform 52"/>
                  <p:cNvSpPr>
                    <a:spLocks/>
                  </p:cNvSpPr>
                  <p:nvPr/>
                </p:nvSpPr>
                <p:spPr bwMode="auto">
                  <a:xfrm>
                    <a:off x="4329" y="4153"/>
                    <a:ext cx="53" cy="47"/>
                  </a:xfrm>
                  <a:custGeom>
                    <a:avLst/>
                    <a:gdLst>
                      <a:gd name="T0" fmla="*/ 6 w 474"/>
                      <a:gd name="T1" fmla="*/ 5 h 476"/>
                      <a:gd name="T2" fmla="*/ 3 w 474"/>
                      <a:gd name="T3" fmla="*/ 0 h 476"/>
                      <a:gd name="T4" fmla="*/ 0 w 474"/>
                      <a:gd name="T5" fmla="*/ 5 h 476"/>
                      <a:gd name="T6" fmla="*/ 6 w 474"/>
                      <a:gd name="T7" fmla="*/ 5 h 476"/>
                      <a:gd name="T8" fmla="*/ 3 w 474"/>
                      <a:gd name="T9" fmla="*/ 0 h 476"/>
                      <a:gd name="T10" fmla="*/ 6 w 474"/>
                      <a:gd name="T11" fmla="*/ 5 h 47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74"/>
                      <a:gd name="T19" fmla="*/ 0 h 476"/>
                      <a:gd name="T20" fmla="*/ 474 w 474"/>
                      <a:gd name="T21" fmla="*/ 476 h 47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74" h="476">
                        <a:moveTo>
                          <a:pt x="474" y="476"/>
                        </a:moveTo>
                        <a:lnTo>
                          <a:pt x="238" y="0"/>
                        </a:lnTo>
                        <a:lnTo>
                          <a:pt x="0" y="476"/>
                        </a:lnTo>
                        <a:lnTo>
                          <a:pt x="474" y="476"/>
                        </a:lnTo>
                        <a:lnTo>
                          <a:pt x="238" y="0"/>
                        </a:lnTo>
                        <a:lnTo>
                          <a:pt x="474" y="47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10" name="Freeform 53"/>
                  <p:cNvSpPr>
                    <a:spLocks/>
                  </p:cNvSpPr>
                  <p:nvPr/>
                </p:nvSpPr>
                <p:spPr bwMode="auto">
                  <a:xfrm>
                    <a:off x="4350" y="4196"/>
                    <a:ext cx="11" cy="76"/>
                  </a:xfrm>
                  <a:custGeom>
                    <a:avLst/>
                    <a:gdLst>
                      <a:gd name="T0" fmla="*/ 1 w 91"/>
                      <a:gd name="T1" fmla="*/ 8 h 760"/>
                      <a:gd name="T2" fmla="*/ 1 w 91"/>
                      <a:gd name="T3" fmla="*/ 8 h 760"/>
                      <a:gd name="T4" fmla="*/ 1 w 91"/>
                      <a:gd name="T5" fmla="*/ 0 h 760"/>
                      <a:gd name="T6" fmla="*/ 0 w 91"/>
                      <a:gd name="T7" fmla="*/ 0 h 760"/>
                      <a:gd name="T8" fmla="*/ 0 w 91"/>
                      <a:gd name="T9" fmla="*/ 8 h 760"/>
                      <a:gd name="T10" fmla="*/ 1 w 91"/>
                      <a:gd name="T11" fmla="*/ 8 h 76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1"/>
                      <a:gd name="T19" fmla="*/ 0 h 760"/>
                      <a:gd name="T20" fmla="*/ 91 w 91"/>
                      <a:gd name="T21" fmla="*/ 760 h 76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1" h="760">
                        <a:moveTo>
                          <a:pt x="46" y="760"/>
                        </a:moveTo>
                        <a:lnTo>
                          <a:pt x="91" y="760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760"/>
                        </a:lnTo>
                        <a:lnTo>
                          <a:pt x="46" y="76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966" name="AutoShape 54"/>
                <p:cNvSpPr>
                  <a:spLocks noChangeArrowheads="1"/>
                </p:cNvSpPr>
                <p:nvPr/>
              </p:nvSpPr>
              <p:spPr bwMode="auto">
                <a:xfrm>
                  <a:off x="2725" y="3063"/>
                  <a:ext cx="539" cy="540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99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8962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6629400" y="2819400"/>
            <a:ext cx="1219200" cy="762000"/>
            <a:chOff x="6324600" y="4953000"/>
            <a:chExt cx="1219200" cy="762000"/>
          </a:xfrm>
        </p:grpSpPr>
        <p:cxnSp>
          <p:nvCxnSpPr>
            <p:cNvPr id="38952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3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5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6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7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8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9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38960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63" y="46482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724400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7" name="Group 6"/>
          <p:cNvGraphicFramePr>
            <a:graphicFrameLocks noGrp="1"/>
          </p:cNvGraphicFramePr>
          <p:nvPr/>
        </p:nvGraphicFramePr>
        <p:xfrm>
          <a:off x="1312863" y="46704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3352800" y="5257800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2590800" y="4648200"/>
            <a:ext cx="533400" cy="5334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49" name="Rectangle 69"/>
          <p:cNvSpPr>
            <a:spLocks noChangeArrowheads="1"/>
          </p:cNvSpPr>
          <p:nvPr/>
        </p:nvSpPr>
        <p:spPr bwMode="auto">
          <a:xfrm>
            <a:off x="6477000" y="2743200"/>
            <a:ext cx="1524000" cy="9906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562600" y="4724400"/>
            <a:ext cx="533400" cy="5334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00800" y="4648200"/>
            <a:ext cx="2667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subpatches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does SIFT have some illumination invariance?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9" grpId="1" animBg="1"/>
      <p:bldP spid="71" grpId="0" animBg="1"/>
      <p:bldP spid="71" grpId="1" animBg="1"/>
      <p:bldP spid="7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3124200" y="450534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457346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>
          <a:xfrm>
            <a:off x="336492" y="131733"/>
            <a:ext cx="8459847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Making descriptor rotation invariant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2741634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5486400" y="2447946"/>
            <a:ext cx="1990725" cy="15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4343400" y="2201884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Image from Matthew Brown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492" y="5035572"/>
            <a:ext cx="8734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Rotate patch according to its dominant gradient orientation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This puts the patches into a canonical orientation.</a:t>
            </a:r>
            <a:endParaRPr lang="ru-RU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2000" dirty="0" smtClean="0"/>
              <a:t>Extraordinarily robust matching technique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changes in viewpoint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Up to about 60 degree out of plane rotation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significant changes in illumination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Sometimes even day vs. night (below)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Fast and efficient—can run in real time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Lots of code available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100" dirty="0" smtClean="0"/>
              <a:t>http://people.csail.mit.edu/albert/ladypack/wiki/index.php/Known_implementations_of_SIFT</a:t>
            </a:r>
          </a:p>
        </p:txBody>
      </p:sp>
      <p:pic>
        <p:nvPicPr>
          <p:cNvPr id="40964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830643"/>
            <a:ext cx="3505248" cy="26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34" y="3835593"/>
            <a:ext cx="3496584" cy="2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8208914" y="6629400"/>
            <a:ext cx="1544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Steve Seitz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300" y="5910263"/>
            <a:ext cx="36195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</a:rPr>
              <a:t>SIFT properties</a:t>
            </a:r>
          </a:p>
        </p:txBody>
      </p:sp>
      <p:sp>
        <p:nvSpPr>
          <p:cNvPr id="4833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400" dirty="0">
                <a:latin typeface="Arial" pitchFamily="34" charset="0"/>
              </a:rPr>
              <a:t>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Scale </a:t>
            </a:r>
          </a:p>
          <a:p>
            <a:pPr lvl="1"/>
            <a:r>
              <a:rPr lang="en-US" sz="2400" dirty="0" smtClean="0">
                <a:latin typeface="Arial" pitchFamily="34" charset="0"/>
              </a:rPr>
              <a:t>Rotation</a:t>
            </a:r>
          </a:p>
          <a:p>
            <a:pPr lvl="1"/>
            <a:endParaRPr lang="en-US" sz="2400" dirty="0">
              <a:latin typeface="Arial" pitchFamily="34" charset="0"/>
            </a:endParaRPr>
          </a:p>
          <a:p>
            <a:r>
              <a:rPr lang="en-US" sz="2400" dirty="0">
                <a:latin typeface="Arial" pitchFamily="34" charset="0"/>
              </a:rPr>
              <a:t>Partially 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Illumination changes</a:t>
            </a:r>
          </a:p>
          <a:p>
            <a:pPr lvl="1"/>
            <a:r>
              <a:rPr lang="en-US" sz="2400" dirty="0">
                <a:latin typeface="Arial" pitchFamily="34" charset="0"/>
              </a:rPr>
              <a:t>Camera viewpoint</a:t>
            </a:r>
          </a:p>
          <a:p>
            <a:pPr lvl="1"/>
            <a:r>
              <a:rPr lang="en-US" sz="2400" dirty="0">
                <a:latin typeface="Arial" pitchFamily="34" charset="0"/>
              </a:rPr>
              <a:t>Occlusion, clutter</a:t>
            </a:r>
          </a:p>
          <a:p>
            <a:endParaRPr lang="en-US" sz="24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Detection: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Description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:Extract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Matching local features</a:t>
            </a:r>
          </a:p>
        </p:txBody>
      </p:sp>
      <p:pic>
        <p:nvPicPr>
          <p:cNvPr id="47107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7108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Matching local features</a:t>
            </a:r>
          </a:p>
        </p:txBody>
      </p:sp>
      <p:pic>
        <p:nvPicPr>
          <p:cNvPr id="48131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8132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uilding2_siftpatches.jpg"/>
          <p:cNvPicPr>
            <a:picLocks noChangeAspect="1"/>
          </p:cNvPicPr>
          <p:nvPr/>
        </p:nvPicPr>
        <p:blipFill>
          <a:blip r:embed="rId4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uilding1_siftpatches.jpg"/>
          <p:cNvPicPr>
            <a:picLocks noChangeAspect="1"/>
          </p:cNvPicPr>
          <p:nvPr/>
        </p:nvPicPr>
        <p:blipFill>
          <a:blip r:embed="rId5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05050" y="2527300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971800" y="2087563"/>
            <a:ext cx="2743200" cy="5334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971800" y="2620963"/>
            <a:ext cx="2895600" cy="3048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2971800" y="2620963"/>
            <a:ext cx="2971800" cy="9906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33800" y="1684338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To generate </a:t>
            </a:r>
            <a:r>
              <a:rPr lang="en-US" sz="2400" b="1">
                <a:solidFill>
                  <a:srgbClr val="000000"/>
                </a:solidFill>
                <a:latin typeface="Arial" pitchFamily="34" charset="0"/>
              </a:rPr>
              <a:t>candidate matches</a:t>
            </a: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, find patches that have the most similar appearance (e.g., lowest SSD)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Simplest approach: compare them all, take the closest (or closest k, or within a thresholded distance)</a:t>
            </a:r>
          </a:p>
        </p:txBody>
      </p:sp>
      <p:sp>
        <p:nvSpPr>
          <p:cNvPr id="48141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48142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print"/>
          <a:srcRect l="48239" t="33333" r="35682" b="40741"/>
          <a:stretch>
            <a:fillRect/>
          </a:stretch>
        </p:blipFill>
        <p:spPr bwMode="auto">
          <a:xfrm>
            <a:off x="6477000" y="3124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00400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000000"/>
                </a:solidFill>
              </a:rPr>
              <a:t>Goal: descriptor distinctiveness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be able to reliably determine which point goes with which.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78758" y="2514600"/>
            <a:ext cx="3464378" cy="2020887"/>
            <a:chOff x="1981200" y="3535362"/>
            <a:chExt cx="1714500" cy="1000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800" y="3840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00" y="41449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000" y="4297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1800" y="4068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43236" y="2514600"/>
            <a:ext cx="3791164" cy="2057400"/>
            <a:chOff x="4495800" y="3611562"/>
            <a:chExt cx="1562100" cy="847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338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625" y="4192587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00" y="36877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400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436" y="3192462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636" y="3192462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636" y="2819401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436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5655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l="22109" r="59801" b="70370"/>
          <a:stretch>
            <a:fillRect/>
          </a:stretch>
        </p:blipFill>
        <p:spPr bwMode="auto">
          <a:xfrm>
            <a:off x="5410200" y="27432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 l="8040" t="33333" r="71861" b="33333"/>
          <a:stretch>
            <a:fillRect/>
          </a:stretch>
        </p:blipFill>
        <p:spPr bwMode="auto">
          <a:xfrm>
            <a:off x="4648200" y="3124200"/>
            <a:ext cx="6096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 l="28139" t="62963" r="55781" b="7407"/>
          <a:stretch>
            <a:fillRect/>
          </a:stretch>
        </p:blipFill>
        <p:spPr bwMode="auto">
          <a:xfrm>
            <a:off x="5638800" y="3733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 cstate="print"/>
          <a:srcRect l="24195" t="20817" r="56009" b="45247"/>
          <a:stretch>
            <a:fillRect/>
          </a:stretch>
        </p:blipFill>
        <p:spPr bwMode="auto">
          <a:xfrm>
            <a:off x="1447800" y="2895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00401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827339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 animBg="1"/>
      <p:bldP spid="17" grpId="0" animBg="1"/>
      <p:bldP spid="18" grpId="0" animBg="1"/>
      <p:bldP spid="19" grpId="0" animBg="1"/>
      <p:bldP spid="20" grpId="0"/>
      <p:bldP spid="46" grpId="0" animBg="1"/>
      <p:bldP spid="47" grpId="0" animBg="1"/>
      <p:bldP spid="4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Ambiguous matches</a:t>
            </a:r>
          </a:p>
        </p:txBody>
      </p:sp>
      <p:pic>
        <p:nvPicPr>
          <p:cNvPr id="50179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50180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building2_siftpatches.jpg"/>
          <p:cNvPicPr>
            <a:picLocks noChangeAspect="1"/>
          </p:cNvPicPr>
          <p:nvPr/>
        </p:nvPicPr>
        <p:blipFill>
          <a:blip r:embed="rId5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building1_siftpatches.jpg"/>
          <p:cNvPicPr>
            <a:picLocks noChangeAspect="1"/>
          </p:cNvPicPr>
          <p:nvPr/>
        </p:nvPicPr>
        <p:blipFill>
          <a:blip r:embed="rId6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46325" y="3222625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At what SSD value do we have a good match?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add robustness to matching, can consider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ratio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: distance to best match  / distance to second best match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low,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first match looks good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If high, could be ambiguous match.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50186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864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008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build="allAtOnce"/>
      <p:bldP spid="12" grpId="0"/>
      <p:bldP spid="13" grpId="0"/>
      <p:bldP spid="14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Arial" pitchFamily="34" charset="0"/>
              </a:rPr>
              <a:t>Lowe IJCV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9103" y="168246"/>
            <a:ext cx="6086502" cy="1143000"/>
          </a:xfrm>
        </p:spPr>
        <p:txBody>
          <a:bodyPr/>
          <a:lstStyle/>
          <a:p>
            <a:r>
              <a:rPr lang="en-US" sz="4000" dirty="0" smtClean="0"/>
              <a:t>Applications of local invariant features</a:t>
            </a:r>
            <a:endParaRPr lang="en-US" sz="4000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31" y="1639863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Wide baseline stereo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Motion tracking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Panoramas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Mobile robot navigation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3D reconstruction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Recognition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…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878" name="Bitmap Image" r:id="rId4" imgW="11447619" imgH="4123810" progId="PBrush">
                    <p:embed/>
                  </p:oleObj>
                </mc:Choice>
                <mc:Fallback>
                  <p:oleObj name="Bitmap Image" r:id="rId4" imgW="11447619" imgH="4123810" progId="PBrush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>
                <a:solidFill>
                  <a:srgbClr val="000000"/>
                </a:solidFill>
                <a:ea typeface="Gulim"/>
                <a:cs typeface="Gulim"/>
                <a:hlinkClick r:id="rId8"/>
              </a:rPr>
              <a:t>http://www.cs.ubc.ca/~mbrown/autostitch/autostitch.html</a:t>
            </a:r>
            <a:endParaRPr lang="en-US" altLang="ko-KR">
              <a:solidFill>
                <a:srgbClr val="000000"/>
              </a:solidFill>
              <a:ea typeface="Gulim"/>
              <a:cs typeface="Guli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2"/>
                </a:solidFill>
              </a:rPr>
              <a:t>Description</a:t>
            </a:r>
            <a:r>
              <a:rPr lang="en-US" sz="2400" dirty="0" err="1" smtClean="0">
                <a:solidFill>
                  <a:schemeClr val="bg2"/>
                </a:solidFill>
              </a:rPr>
              <a:t>:Extract</a:t>
            </a:r>
            <a:r>
              <a:rPr lang="en-US" sz="2400" dirty="0" smtClean="0">
                <a:solidFill>
                  <a:schemeClr val="bg2"/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22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Wide baseline stereo</a:t>
            </a:r>
          </a:p>
        </p:txBody>
      </p:sp>
      <p:pic>
        <p:nvPicPr>
          <p:cNvPr id="503811" name="Picture 3" descr="wide_baseline_ster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401762"/>
            <a:ext cx="86487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3851275" y="6162675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[Image from T. Tuytelaars ECCV 2006 tutorial]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z="2800" dirty="0" smtClean="0"/>
              <a:t>Interest point detection</a:t>
            </a:r>
          </a:p>
          <a:p>
            <a:pPr lvl="1"/>
            <a:r>
              <a:rPr lang="en-US" sz="2400" dirty="0" smtClean="0"/>
              <a:t>Harris corner detector</a:t>
            </a:r>
          </a:p>
          <a:p>
            <a:pPr lvl="1"/>
            <a:r>
              <a:rPr lang="en-US" sz="2400" dirty="0" err="1" smtClean="0"/>
              <a:t>Laplacian</a:t>
            </a:r>
            <a:r>
              <a:rPr lang="en-US" sz="2400" dirty="0" smtClean="0"/>
              <a:t> of Gaussian, automatic scale selection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Invariant descriptors</a:t>
            </a:r>
          </a:p>
          <a:p>
            <a:pPr lvl="1"/>
            <a:r>
              <a:rPr lang="en-US" sz="2400" dirty="0" smtClean="0"/>
              <a:t>Rotation according to dominant gradient direction</a:t>
            </a:r>
          </a:p>
          <a:p>
            <a:pPr lvl="1"/>
            <a:r>
              <a:rPr lang="en-US" sz="2400" dirty="0" smtClean="0"/>
              <a:t>Histograms for robustness to small shifts and translations (SIFT descriptor)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1071563" y="1022350"/>
          <a:ext cx="5556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2" name="Equation" r:id="rId4" imgW="1790700" imgH="482600" progId="Equation.3">
                  <p:embed/>
                </p:oleObj>
              </mc:Choice>
              <mc:Fallback>
                <p:oleObj name="Equation" r:id="rId4" imgW="1790700" imgH="48260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022350"/>
                        <a:ext cx="5556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687667" y="5362583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3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67" y="5362583"/>
                        <a:ext cx="14287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142" y="3990983"/>
            <a:ext cx="165576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 cstate="print"/>
          <a:srcRect l="7629" t="9563" r="47212" b="45161"/>
          <a:stretch>
            <a:fillRect/>
          </a:stretch>
        </p:blipFill>
        <p:spPr bwMode="auto">
          <a:xfrm>
            <a:off x="2606705" y="4013208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 cstate="print"/>
          <a:srcRect l="6955" t="54877" r="45802"/>
          <a:stretch>
            <a:fillRect/>
          </a:stretch>
        </p:blipFill>
        <p:spPr bwMode="auto">
          <a:xfrm>
            <a:off x="6762780" y="4013208"/>
            <a:ext cx="17002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 cstate="print"/>
          <a:srcRect l="53523" t="54877"/>
          <a:stretch>
            <a:fillRect/>
          </a:stretch>
        </p:blipFill>
        <p:spPr bwMode="auto">
          <a:xfrm>
            <a:off x="4668867" y="4013208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6"/>
          <p:cNvGraphicFramePr>
            <a:graphicFrameLocks noChangeAspect="1"/>
          </p:cNvGraphicFramePr>
          <p:nvPr/>
        </p:nvGraphicFramePr>
        <p:xfrm>
          <a:off x="4745067" y="5362583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4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67" y="5362583"/>
                        <a:ext cx="1460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7"/>
          <p:cNvGraphicFramePr>
            <a:graphicFrameLocks noChangeAspect="1"/>
          </p:cNvGraphicFramePr>
          <p:nvPr/>
        </p:nvGraphicFramePr>
        <p:xfrm>
          <a:off x="6497667" y="5362583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5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67" y="5362583"/>
                        <a:ext cx="2222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57213" y="2771766"/>
            <a:ext cx="78137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 x 2 matrix of image derivatives (averaged in neighborhood of a point)</a:t>
            </a:r>
            <a:r>
              <a:rPr lang="en-US" sz="2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.</a:t>
            </a:r>
            <a:endParaRPr lang="en-US" sz="2800" dirty="0" smtClean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596" y="5619780"/>
            <a:ext cx="14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Notation: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5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9" name="Text Box 3"/>
          <p:cNvSpPr txBox="1">
            <a:spLocks noChangeArrowheads="1"/>
          </p:cNvSpPr>
          <p:nvPr/>
        </p:nvSpPr>
        <p:spPr bwMode="auto">
          <a:xfrm>
            <a:off x="609600" y="1233488"/>
            <a:ext cx="7391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Since </a:t>
            </a:r>
            <a:r>
              <a:rPr lang="en-US" sz="2800" i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is symmetric, we have</a:t>
            </a:r>
          </a:p>
        </p:txBody>
      </p:sp>
      <p:graphicFrame>
        <p:nvGraphicFramePr>
          <p:cNvPr id="869380" name="Object 4"/>
          <p:cNvGraphicFramePr>
            <a:graphicFrameLocks noChangeAspect="1"/>
          </p:cNvGraphicFramePr>
          <p:nvPr/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8" name="Equation" r:id="rId4" imgW="1244600" imgH="482600" progId="Equation.3">
                  <p:embed/>
                </p:oleObj>
              </mc:Choice>
              <mc:Fallback>
                <p:oleObj name="Equation" r:id="rId4" imgW="1244600" imgH="4826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9395" name="Object 19"/>
          <p:cNvGraphicFramePr>
            <a:graphicFrameLocks noChangeAspect="1"/>
          </p:cNvGraphicFramePr>
          <p:nvPr/>
        </p:nvGraphicFramePr>
        <p:xfrm>
          <a:off x="5730875" y="2438400"/>
          <a:ext cx="15859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9" name="Equation" r:id="rId6" imgW="660400" imgH="228600" progId="Equation.3">
                  <p:embed/>
                </p:oleObj>
              </mc:Choice>
              <mc:Fallback>
                <p:oleObj name="Equation" r:id="rId6" imgW="660400" imgH="2286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2438400"/>
                        <a:ext cx="1585913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733538" y="1905000"/>
            <a:ext cx="1981200" cy="1981200"/>
            <a:chOff x="3105138" y="3303599"/>
            <a:chExt cx="1981200" cy="1981200"/>
          </a:xfrm>
        </p:grpSpPr>
        <p:pic>
          <p:nvPicPr>
            <p:cNvPr id="24" name="Picture 10" descr="corner"/>
            <p:cNvPicPr>
              <a:picLocks noChangeAspect="1" noChangeArrowheads="1"/>
            </p:cNvPicPr>
            <p:nvPr/>
          </p:nvPicPr>
          <p:blipFill>
            <a:blip r:embed="rId8" cstate="print"/>
            <a:srcRect t="-13333" b="26667"/>
            <a:stretch>
              <a:fillRect/>
            </a:stretch>
          </p:blipFill>
          <p:spPr bwMode="auto">
            <a:xfrm rot="1721913">
              <a:off x="3105138" y="3303599"/>
              <a:ext cx="1981200" cy="198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25" name="Group 6"/>
            <p:cNvGrpSpPr>
              <a:grpSpLocks/>
            </p:cNvGrpSpPr>
            <p:nvPr/>
          </p:nvGrpSpPr>
          <p:grpSpPr bwMode="auto">
            <a:xfrm rot="1721913">
              <a:off x="3418663" y="3758798"/>
              <a:ext cx="1501775" cy="1504950"/>
              <a:chOff x="2510" y="1968"/>
              <a:chExt cx="946" cy="948"/>
            </a:xfrm>
          </p:grpSpPr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H="1">
                <a:off x="2510" y="234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flipH="1">
                <a:off x="2510" y="2532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H="1">
                <a:off x="2510" y="2724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H="1">
                <a:off x="2510" y="2916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rot="5400000" flipH="1">
                <a:off x="2688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rot="5400000" flipH="1">
                <a:off x="2880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rot="5400000" flipH="1">
                <a:off x="3072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rot="5400000" flipH="1">
                <a:off x="3264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85800" y="48006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i="1" dirty="0" err="1" smtClean="0">
                <a:solidFill>
                  <a:srgbClr val="000000"/>
                </a:solidFill>
              </a:rPr>
              <a:t>eigenvalues</a:t>
            </a:r>
            <a:r>
              <a:rPr lang="en-US" sz="2800" dirty="0" smtClean="0">
                <a:solidFill>
                  <a:srgbClr val="000000"/>
                </a:solidFill>
              </a:rPr>
              <a:t> of </a:t>
            </a:r>
            <a:r>
              <a:rPr lang="en-US" sz="2800" i="1" dirty="0" smtClean="0">
                <a:solidFill>
                  <a:srgbClr val="000000"/>
                </a:solidFill>
              </a:rPr>
              <a:t>M </a:t>
            </a:r>
            <a:r>
              <a:rPr lang="en-US" sz="2800" dirty="0" smtClean="0">
                <a:solidFill>
                  <a:srgbClr val="000000"/>
                </a:solidFill>
              </a:rPr>
              <a:t>reveal the amount of intensity change in the two principal orthogonal gradient directions in the window.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5532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5052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6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;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09600" y="5486400"/>
            <a:ext cx="5498656" cy="1019822"/>
            <a:chOff x="609600" y="5486400"/>
            <a:chExt cx="5498656" cy="1019822"/>
          </a:xfrm>
        </p:grpSpPr>
        <p:pic>
          <p:nvPicPr>
            <p:cNvPr id="31" name="Picture 8" descr="txp_fi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5200" y="5486400"/>
              <a:ext cx="2603056" cy="101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609600" y="5638800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One way to score the </a:t>
              </a:r>
              <a:r>
                <a:rPr lang="en-US" sz="2400" dirty="0" err="1" smtClean="0"/>
                <a:t>cornerness</a:t>
              </a:r>
              <a:r>
                <a:rPr lang="en-US" sz="2400" dirty="0" smtClean="0"/>
                <a:t>:</a:t>
              </a:r>
              <a:endParaRPr lang="en-US" sz="2400" dirty="0"/>
            </a:p>
          </p:txBody>
        </p:sp>
      </p:grp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</TotalTime>
  <Words>1399</Words>
  <Application>Microsoft Office PowerPoint</Application>
  <PresentationFormat>Apresentação no Ecrã (4:3)</PresentationFormat>
  <Paragraphs>365</Paragraphs>
  <Slides>62</Slides>
  <Notes>48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10</vt:i4>
      </vt:variant>
      <vt:variant>
        <vt:lpstr>Tema</vt:lpstr>
      </vt:variant>
      <vt:variant>
        <vt:i4>22</vt:i4>
      </vt:variant>
      <vt:variant>
        <vt:lpstr>Servidores OLE incorporados</vt:lpstr>
      </vt:variant>
      <vt:variant>
        <vt:i4>3</vt:i4>
      </vt:variant>
      <vt:variant>
        <vt:lpstr>Títulos dos diapositivos</vt:lpstr>
      </vt:variant>
      <vt:variant>
        <vt:i4>62</vt:i4>
      </vt:variant>
    </vt:vector>
  </HeadingPairs>
  <TitlesOfParts>
    <vt:vector size="97" baseType="lpstr">
      <vt:lpstr>Arial</vt:lpstr>
      <vt:lpstr>Arial Unicode MS</vt:lpstr>
      <vt:lpstr>AvantGarde Bk BT</vt:lpstr>
      <vt:lpstr>Calibri</vt:lpstr>
      <vt:lpstr>Gulim</vt:lpstr>
      <vt:lpstr>Monotype Sorts</vt:lpstr>
      <vt:lpstr>Symbol</vt:lpstr>
      <vt:lpstr>Times New Roman</vt:lpstr>
      <vt:lpstr>Trebuchet MS</vt:lpstr>
      <vt:lpstr>Wingdings</vt:lpstr>
      <vt:lpstr>Office Theme</vt:lpstr>
      <vt:lpstr>2_Blank Presentation</vt:lpstr>
      <vt:lpstr>Custom Design</vt:lpstr>
      <vt:lpstr>3_Default Design</vt:lpstr>
      <vt:lpstr>5_Default Design</vt:lpstr>
      <vt:lpstr>6_Default Design</vt:lpstr>
      <vt:lpstr>3_Blank Presentation</vt:lpstr>
      <vt:lpstr>4_Blank Presentation</vt:lpstr>
      <vt:lpstr>8_Blank Presentation</vt:lpstr>
      <vt:lpstr>12_Blank Presentation</vt:lpstr>
      <vt:lpstr>7_Default Design</vt:lpstr>
      <vt:lpstr>9_Default Design</vt:lpstr>
      <vt:lpstr>2_Office Theme</vt:lpstr>
      <vt:lpstr>10_Default Design</vt:lpstr>
      <vt:lpstr>5_Office Theme</vt:lpstr>
      <vt:lpstr>Dads Tie</vt:lpstr>
      <vt:lpstr>1_Office Theme</vt:lpstr>
      <vt:lpstr>11_Default Design</vt:lpstr>
      <vt:lpstr>Blank Presentation</vt:lpstr>
      <vt:lpstr>9_Blank Presentation</vt:lpstr>
      <vt:lpstr>5_Blank Presentation</vt:lpstr>
      <vt:lpstr>6_Office Theme</vt:lpstr>
      <vt:lpstr>Equation</vt:lpstr>
      <vt:lpstr>Photo Editor Photo</vt:lpstr>
      <vt:lpstr>Bitmap Image</vt:lpstr>
      <vt:lpstr>TP12 - Local features: detection and description  </vt:lpstr>
      <vt:lpstr>Today</vt:lpstr>
      <vt:lpstr>Local features: main components</vt:lpstr>
      <vt:lpstr>Goal: interest operator repeatability</vt:lpstr>
      <vt:lpstr>Apresentação do PowerPoint</vt:lpstr>
      <vt:lpstr>Local features: main components</vt:lpstr>
      <vt:lpstr>Apresentação do PowerPoint</vt:lpstr>
      <vt:lpstr>Apresentação do PowerPoint</vt:lpstr>
      <vt:lpstr>Apresentação do PowerPoint</vt:lpstr>
      <vt:lpstr>Harris corner detector</vt:lpstr>
      <vt:lpstr>Harris Detector: Steps</vt:lpstr>
      <vt:lpstr>Harris Detector: Steps</vt:lpstr>
      <vt:lpstr>Harris Detector: Steps</vt:lpstr>
      <vt:lpstr>Harris Detector: Steps</vt:lpstr>
      <vt:lpstr>Harris Detector: Steps</vt:lpstr>
      <vt:lpstr>Properties of the Harris corner detector</vt:lpstr>
      <vt:lpstr>Properties of the Harris corner detector</vt:lpstr>
      <vt:lpstr>Scale invariant interest points</vt:lpstr>
      <vt:lpstr>Automatic scale selection</vt:lpstr>
      <vt:lpstr>Apresentação do PowerPoint</vt:lpstr>
      <vt:lpstr>Recall: Edge detection</vt:lpstr>
      <vt:lpstr>Apresentação do PowerPoint</vt:lpstr>
      <vt:lpstr>From edges to blobs</vt:lpstr>
      <vt:lpstr>Blob detection in 2D</vt:lpstr>
      <vt:lpstr>Blob detection in 2D: scale selection</vt:lpstr>
      <vt:lpstr>Blob detection in 2D</vt:lpstr>
      <vt:lpstr>Example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Scale invariant interest points</vt:lpstr>
      <vt:lpstr>Scale-space blob detector: Example</vt:lpstr>
      <vt:lpstr>Technical detail</vt:lpstr>
      <vt:lpstr>Local features: main components</vt:lpstr>
      <vt:lpstr>Geometric transformations</vt:lpstr>
      <vt:lpstr>Photometric transformations</vt:lpstr>
      <vt:lpstr>Raw patches as local descriptors</vt:lpstr>
      <vt:lpstr>SIFT descriptor [Lowe 2004] </vt:lpstr>
      <vt:lpstr>Making descriptor rotation invariant</vt:lpstr>
      <vt:lpstr>SIFT descriptor [Lowe 2004] </vt:lpstr>
      <vt:lpstr>Example</vt:lpstr>
      <vt:lpstr>Example</vt:lpstr>
      <vt:lpstr>SIFT properties</vt:lpstr>
      <vt:lpstr>Local features: main components</vt:lpstr>
      <vt:lpstr>Matching local features</vt:lpstr>
      <vt:lpstr>Matching local features</vt:lpstr>
      <vt:lpstr>Ambiguous matches</vt:lpstr>
      <vt:lpstr>Matching SIFT Descriptors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Applications of local invariant features</vt:lpstr>
      <vt:lpstr>Automatic mosaicing</vt:lpstr>
      <vt:lpstr>Wide baseline stereo</vt:lpstr>
      <vt:lpstr>Recognition of specific objects, scenes</vt:lpstr>
      <vt:lpstr>Summary</vt:lpstr>
    </vt:vector>
  </TitlesOfParts>
  <Company>UT-Austin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mcoimbra</cp:lastModifiedBy>
  <cp:revision>57</cp:revision>
  <dcterms:created xsi:type="dcterms:W3CDTF">2011-02-22T03:49:47Z</dcterms:created>
  <dcterms:modified xsi:type="dcterms:W3CDTF">2018-09-21T11:53:05Z</dcterms:modified>
</cp:coreProperties>
</file>