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8" r:id="rId3"/>
    <p:sldMasterId id="2147483720" r:id="rId4"/>
    <p:sldMasterId id="2147483732" r:id="rId5"/>
    <p:sldMasterId id="2147483745" r:id="rId6"/>
    <p:sldMasterId id="2147483757" r:id="rId7"/>
    <p:sldMasterId id="2147483771" r:id="rId8"/>
    <p:sldMasterId id="2147483783" r:id="rId9"/>
    <p:sldMasterId id="2147483795" r:id="rId10"/>
    <p:sldMasterId id="2147483807" r:id="rId11"/>
    <p:sldMasterId id="2147483856" r:id="rId12"/>
  </p:sldMasterIdLst>
  <p:notesMasterIdLst>
    <p:notesMasterId r:id="rId56"/>
  </p:notesMasterIdLst>
  <p:handoutMasterIdLst>
    <p:handoutMasterId r:id="rId57"/>
  </p:handoutMasterIdLst>
  <p:sldIdLst>
    <p:sldId id="256" r:id="rId13"/>
    <p:sldId id="259" r:id="rId14"/>
    <p:sldId id="260" r:id="rId15"/>
    <p:sldId id="261" r:id="rId16"/>
    <p:sldId id="271" r:id="rId17"/>
    <p:sldId id="366" r:id="rId18"/>
    <p:sldId id="270" r:id="rId19"/>
    <p:sldId id="272" r:id="rId20"/>
    <p:sldId id="273" r:id="rId21"/>
    <p:sldId id="274" r:id="rId22"/>
    <p:sldId id="275" r:id="rId23"/>
    <p:sldId id="276" r:id="rId24"/>
    <p:sldId id="277" r:id="rId25"/>
    <p:sldId id="278" r:id="rId26"/>
    <p:sldId id="279" r:id="rId27"/>
    <p:sldId id="280" r:id="rId28"/>
    <p:sldId id="367" r:id="rId29"/>
    <p:sldId id="283" r:id="rId30"/>
    <p:sldId id="284" r:id="rId31"/>
    <p:sldId id="285" r:id="rId32"/>
    <p:sldId id="304" r:id="rId33"/>
    <p:sldId id="287" r:id="rId34"/>
    <p:sldId id="288" r:id="rId35"/>
    <p:sldId id="289" r:id="rId36"/>
    <p:sldId id="290" r:id="rId37"/>
    <p:sldId id="292" r:id="rId38"/>
    <p:sldId id="293" r:id="rId39"/>
    <p:sldId id="294" r:id="rId40"/>
    <p:sldId id="295" r:id="rId41"/>
    <p:sldId id="296" r:id="rId42"/>
    <p:sldId id="297" r:id="rId43"/>
    <p:sldId id="298" r:id="rId44"/>
    <p:sldId id="357" r:id="rId45"/>
    <p:sldId id="307" r:id="rId46"/>
    <p:sldId id="308" r:id="rId47"/>
    <p:sldId id="309" r:id="rId48"/>
    <p:sldId id="310" r:id="rId49"/>
    <p:sldId id="311" r:id="rId50"/>
    <p:sldId id="312" r:id="rId51"/>
    <p:sldId id="313" r:id="rId52"/>
    <p:sldId id="314" r:id="rId53"/>
    <p:sldId id="315" r:id="rId54"/>
    <p:sldId id="316"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979" autoAdjust="0"/>
  </p:normalViewPr>
  <p:slideViewPr>
    <p:cSldViewPr>
      <p:cViewPr varScale="1">
        <p:scale>
          <a:sx n="70" d="100"/>
          <a:sy n="70" d="100"/>
        </p:scale>
        <p:origin x="1180" y="32"/>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handoutMaster" Target="handoutMasters/handoutMaster1.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4D19F4-5B01-45EC-89A3-0A1B15992834}" type="datetimeFigureOut">
              <a:rPr lang="en-US" smtClean="0"/>
              <a:t>9/21/2018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CS 376 Lecture 18</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A7E303-30E8-497A-A68A-13DD722AE90E}" type="slidenum">
              <a:rPr lang="en-US" smtClean="0"/>
              <a:t>‹nº›</a:t>
            </a:fld>
            <a:endParaRPr lang="en-US"/>
          </a:p>
        </p:txBody>
      </p:sp>
    </p:spTree>
    <p:extLst>
      <p:ext uri="{BB962C8B-B14F-4D97-AF65-F5344CB8AC3E}">
        <p14:creationId xmlns:p14="http://schemas.microsoft.com/office/powerpoint/2010/main" val="157412864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81D3A7-4E22-47EA-A66D-DE445A0F5989}" type="datetimeFigureOut">
              <a:rPr lang="en-US" smtClean="0"/>
              <a:t>9/21/2018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CS 376 Lecture 18</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9F5177-1066-4495-A76E-A324FFFC813F}" type="slidenum">
              <a:rPr lang="en-US" smtClean="0"/>
              <a:t>‹nº›</a:t>
            </a:fld>
            <a:endParaRPr lang="en-US"/>
          </a:p>
        </p:txBody>
      </p:sp>
    </p:spTree>
    <p:extLst>
      <p:ext uri="{BB962C8B-B14F-4D97-AF65-F5344CB8AC3E}">
        <p14:creationId xmlns:p14="http://schemas.microsoft.com/office/powerpoint/2010/main" val="273217033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F72BE7E-636D-4EB2-85E0-CC46BC961AB3}" type="slidenum">
              <a:rPr lang="en-US">
                <a:solidFill>
                  <a:srgbClr val="000000"/>
                </a:solidFill>
              </a:rPr>
              <a:pPr/>
              <a:t>2</a:t>
            </a:fld>
            <a:endParaRPr lang="en-US">
              <a:solidFill>
                <a:srgbClr val="000000"/>
              </a:solidFill>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715CE08-8067-42D2-A1DE-BBC742948869}" type="slidenum">
              <a:rPr lang="en-US">
                <a:solidFill>
                  <a:srgbClr val="000000"/>
                </a:solidFill>
              </a:rPr>
              <a:pPr/>
              <a:t>20</a:t>
            </a:fld>
            <a:endParaRPr lang="en-US">
              <a:solidFill>
                <a:srgbClr val="000000"/>
              </a:solidFill>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C91956D-8353-4B01-BDE7-DC7754519820}" type="slidenum">
              <a:rPr lang="en-US">
                <a:solidFill>
                  <a:prstClr val="black"/>
                </a:solidFill>
              </a:rPr>
              <a:pPr/>
              <a:t>23</a:t>
            </a:fld>
            <a:endParaRPr lang="en-US">
              <a:solidFill>
                <a:prstClr val="black"/>
              </a:solidFill>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1047239-B7C5-4465-BD77-A2353C9106D6}" type="slidenum">
              <a:rPr lang="en-US">
                <a:solidFill>
                  <a:srgbClr val="000000"/>
                </a:solidFill>
              </a:rPr>
              <a:pPr/>
              <a:t>25</a:t>
            </a:fld>
            <a:endParaRPr lang="en-US">
              <a:solidFill>
                <a:srgbClr val="000000"/>
              </a:solidFill>
            </a:endParaRPr>
          </a:p>
        </p:txBody>
      </p:sp>
      <p:sp>
        <p:nvSpPr>
          <p:cNvPr id="141315" name="Rectangle 2"/>
          <p:cNvSpPr>
            <a:spLocks noGrp="1" noRot="1" noChangeAspect="1" noTextEdit="1"/>
          </p:cNvSpPr>
          <p:nvPr>
            <p:ph type="sldImg"/>
          </p:nvPr>
        </p:nvSpPr>
        <p:spPr>
          <a:ln/>
        </p:spPr>
      </p:sp>
      <p:sp>
        <p:nvSpPr>
          <p:cNvPr id="141316"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D458847-0545-4149-87FC-E6F7C6347A52}" type="slidenum">
              <a:rPr lang="en-US">
                <a:solidFill>
                  <a:srgbClr val="000000"/>
                </a:solidFill>
              </a:rPr>
              <a:pPr/>
              <a:t>26</a:t>
            </a:fld>
            <a:endParaRPr lang="en-US">
              <a:solidFill>
                <a:srgbClr val="000000"/>
              </a:solidFill>
            </a:endParaRPr>
          </a:p>
        </p:txBody>
      </p:sp>
      <p:sp>
        <p:nvSpPr>
          <p:cNvPr id="143363" name="Rectangle 2"/>
          <p:cNvSpPr>
            <a:spLocks noGrp="1" noRot="1" noChangeAspect="1" noTextEdit="1"/>
          </p:cNvSpPr>
          <p:nvPr>
            <p:ph type="sldImg"/>
          </p:nvPr>
        </p:nvSpPr>
        <p:spPr>
          <a:ln/>
        </p:spPr>
      </p:sp>
      <p:sp>
        <p:nvSpPr>
          <p:cNvPr id="143364"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8E09E8E-F1D0-4B93-BF98-03D1D2D5B684}" type="slidenum">
              <a:rPr lang="en-US">
                <a:solidFill>
                  <a:srgbClr val="000000"/>
                </a:solidFill>
              </a:rPr>
              <a:pPr/>
              <a:t>27</a:t>
            </a:fld>
            <a:endParaRPr lang="en-US">
              <a:solidFill>
                <a:srgbClr val="000000"/>
              </a:solidFill>
            </a:endParaRPr>
          </a:p>
        </p:txBody>
      </p:sp>
      <p:sp>
        <p:nvSpPr>
          <p:cNvPr id="144387" name="Slide Image Placeholder 1"/>
          <p:cNvSpPr>
            <a:spLocks noGrp="1" noRot="1" noChangeAspect="1" noTextEdit="1"/>
          </p:cNvSpPr>
          <p:nvPr>
            <p:ph type="sldImg"/>
          </p:nvPr>
        </p:nvSpPr>
        <p:spPr>
          <a:xfrm>
            <a:off x="1143000" y="684213"/>
            <a:ext cx="4572000" cy="3429000"/>
          </a:xfrm>
          <a:ln/>
        </p:spPr>
      </p:sp>
      <p:sp>
        <p:nvSpPr>
          <p:cNvPr id="144388" name="Notes Placeholder 2"/>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144389" name="Slide Number Placeholder 3"/>
          <p:cNvSpPr txBox="1">
            <a:spLocks noGrp="1"/>
          </p:cNvSpPr>
          <p:nvPr/>
        </p:nvSpPr>
        <p:spPr bwMode="auto">
          <a:xfrm>
            <a:off x="3887788"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884" tIns="46441" rIns="92884" bIns="46441" anchor="b"/>
          <a:lstStyle>
            <a:lvl1pPr defTabSz="927100">
              <a:defRPr>
                <a:solidFill>
                  <a:schemeClr val="tx1"/>
                </a:solidFill>
                <a:latin typeface="Arial" pitchFamily="34" charset="0"/>
              </a:defRPr>
            </a:lvl1pPr>
            <a:lvl2pPr marL="742950" indent="-285750" defTabSz="927100">
              <a:defRPr>
                <a:solidFill>
                  <a:schemeClr val="tx1"/>
                </a:solidFill>
                <a:latin typeface="Arial" pitchFamily="34" charset="0"/>
              </a:defRPr>
            </a:lvl2pPr>
            <a:lvl3pPr marL="1143000" indent="-228600" defTabSz="927100">
              <a:defRPr>
                <a:solidFill>
                  <a:schemeClr val="tx1"/>
                </a:solidFill>
                <a:latin typeface="Arial" pitchFamily="34" charset="0"/>
              </a:defRPr>
            </a:lvl3pPr>
            <a:lvl4pPr marL="1600200" indent="-228600" defTabSz="927100">
              <a:defRPr>
                <a:solidFill>
                  <a:schemeClr val="tx1"/>
                </a:solidFill>
                <a:latin typeface="Arial" pitchFamily="34" charset="0"/>
              </a:defRPr>
            </a:lvl4pPr>
            <a:lvl5pPr marL="2057400" indent="-228600" defTabSz="927100">
              <a:defRPr>
                <a:solidFill>
                  <a:schemeClr val="tx1"/>
                </a:solidFill>
                <a:latin typeface="Arial" pitchFamily="34" charset="0"/>
              </a:defRPr>
            </a:lvl5pPr>
            <a:lvl6pPr marL="2514600" indent="-228600" defTabSz="927100" eaLnBrk="0" fontAlgn="base" hangingPunct="0">
              <a:spcBef>
                <a:spcPct val="0"/>
              </a:spcBef>
              <a:spcAft>
                <a:spcPct val="0"/>
              </a:spcAft>
              <a:defRPr>
                <a:solidFill>
                  <a:schemeClr val="tx1"/>
                </a:solidFill>
                <a:latin typeface="Arial" pitchFamily="34" charset="0"/>
              </a:defRPr>
            </a:lvl6pPr>
            <a:lvl7pPr marL="2971800" indent="-228600" defTabSz="927100" eaLnBrk="0" fontAlgn="base" hangingPunct="0">
              <a:spcBef>
                <a:spcPct val="0"/>
              </a:spcBef>
              <a:spcAft>
                <a:spcPct val="0"/>
              </a:spcAft>
              <a:defRPr>
                <a:solidFill>
                  <a:schemeClr val="tx1"/>
                </a:solidFill>
                <a:latin typeface="Arial" pitchFamily="34" charset="0"/>
              </a:defRPr>
            </a:lvl7pPr>
            <a:lvl8pPr marL="3429000" indent="-228600" defTabSz="927100" eaLnBrk="0" fontAlgn="base" hangingPunct="0">
              <a:spcBef>
                <a:spcPct val="0"/>
              </a:spcBef>
              <a:spcAft>
                <a:spcPct val="0"/>
              </a:spcAft>
              <a:defRPr>
                <a:solidFill>
                  <a:schemeClr val="tx1"/>
                </a:solidFill>
                <a:latin typeface="Arial" pitchFamily="34" charset="0"/>
              </a:defRPr>
            </a:lvl8pPr>
            <a:lvl9pPr marL="3886200" indent="-228600" defTabSz="9271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fld id="{9B56B1CA-0D8F-41B5-91CA-D292BE1FEF9E}" type="slidenum">
              <a:rPr lang="de-CH" sz="1200" smtClean="0">
                <a:solidFill>
                  <a:srgbClr val="000000"/>
                </a:solidFill>
                <a:latin typeface="Times New Roman" pitchFamily="18" charset="0"/>
              </a:rPr>
              <a:pPr algn="r" eaLnBrk="0" fontAlgn="base" hangingPunct="0">
                <a:spcBef>
                  <a:spcPct val="0"/>
                </a:spcBef>
                <a:spcAft>
                  <a:spcPct val="0"/>
                </a:spcAft>
              </a:pPr>
              <a:t>27</a:t>
            </a:fld>
            <a:endParaRPr lang="de-CH" sz="1200" smtClean="0">
              <a:solidFill>
                <a:srgbClr val="000000"/>
              </a:solidFill>
              <a:latin typeface="Times New Roman" pitchFamily="18" charset="0"/>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TextEdit="1"/>
          </p:cNvSpPr>
          <p:nvPr>
            <p:ph type="sldImg"/>
          </p:nvPr>
        </p:nvSpPr>
        <p:spPr>
          <a:ln/>
        </p:spPr>
      </p:sp>
      <p:sp>
        <p:nvSpPr>
          <p:cNvPr id="14541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a:ln/>
        </p:spPr>
      </p:sp>
      <p:sp>
        <p:nvSpPr>
          <p:cNvPr id="14643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CFDD2CA-1A5F-4252-864B-813FD62AC445}" type="slidenum">
              <a:rPr lang="en-US">
                <a:solidFill>
                  <a:srgbClr val="000000"/>
                </a:solidFill>
              </a:rPr>
              <a:pPr/>
              <a:t>30</a:t>
            </a:fld>
            <a:endParaRPr lang="en-US">
              <a:solidFill>
                <a:srgbClr val="000000"/>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356AB5C-67AF-47F1-823B-55742E4831FE}" type="slidenum">
              <a:rPr lang="en-US">
                <a:solidFill>
                  <a:srgbClr val="000000"/>
                </a:solidFill>
              </a:rPr>
              <a:pPr/>
              <a:t>31</a:t>
            </a:fld>
            <a:endParaRPr lang="en-US">
              <a:solidFill>
                <a:srgbClr val="000000"/>
              </a:solidFill>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E102932-1630-48A4-91CE-7ECEC0345D45}" type="slidenum">
              <a:rPr lang="en-US">
                <a:solidFill>
                  <a:srgbClr val="000000"/>
                </a:solidFill>
              </a:rPr>
              <a:pPr/>
              <a:t>32</a:t>
            </a:fld>
            <a:endParaRPr lang="en-US">
              <a:solidFill>
                <a:srgbClr val="000000"/>
              </a:solidFill>
            </a:endParaRPr>
          </a:p>
        </p:txBody>
      </p:sp>
      <p:sp>
        <p:nvSpPr>
          <p:cNvPr id="149507" name="Slide Image Placeholder 1"/>
          <p:cNvSpPr>
            <a:spLocks noGrp="1" noRot="1" noChangeAspect="1" noTextEdit="1"/>
          </p:cNvSpPr>
          <p:nvPr>
            <p:ph type="sldImg"/>
          </p:nvPr>
        </p:nvSpPr>
        <p:spPr>
          <a:xfrm>
            <a:off x="1143000" y="684213"/>
            <a:ext cx="4572000" cy="3429000"/>
          </a:xfrm>
          <a:ln/>
        </p:spPr>
      </p:sp>
      <p:sp>
        <p:nvSpPr>
          <p:cNvPr id="149508" name="Notes Placeholder 2"/>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149509" name="Slide Number Placeholder 3"/>
          <p:cNvSpPr txBox="1">
            <a:spLocks noGrp="1"/>
          </p:cNvSpPr>
          <p:nvPr/>
        </p:nvSpPr>
        <p:spPr bwMode="auto">
          <a:xfrm>
            <a:off x="3887788"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884" tIns="46441" rIns="92884" bIns="46441" anchor="b"/>
          <a:lstStyle>
            <a:lvl1pPr defTabSz="927100">
              <a:defRPr>
                <a:solidFill>
                  <a:schemeClr val="tx1"/>
                </a:solidFill>
                <a:latin typeface="Arial" pitchFamily="34" charset="0"/>
              </a:defRPr>
            </a:lvl1pPr>
            <a:lvl2pPr marL="742950" indent="-285750" defTabSz="927100">
              <a:defRPr>
                <a:solidFill>
                  <a:schemeClr val="tx1"/>
                </a:solidFill>
                <a:latin typeface="Arial" pitchFamily="34" charset="0"/>
              </a:defRPr>
            </a:lvl2pPr>
            <a:lvl3pPr marL="1143000" indent="-228600" defTabSz="927100">
              <a:defRPr>
                <a:solidFill>
                  <a:schemeClr val="tx1"/>
                </a:solidFill>
                <a:latin typeface="Arial" pitchFamily="34" charset="0"/>
              </a:defRPr>
            </a:lvl3pPr>
            <a:lvl4pPr marL="1600200" indent="-228600" defTabSz="927100">
              <a:defRPr>
                <a:solidFill>
                  <a:schemeClr val="tx1"/>
                </a:solidFill>
                <a:latin typeface="Arial" pitchFamily="34" charset="0"/>
              </a:defRPr>
            </a:lvl4pPr>
            <a:lvl5pPr marL="2057400" indent="-228600" defTabSz="927100">
              <a:defRPr>
                <a:solidFill>
                  <a:schemeClr val="tx1"/>
                </a:solidFill>
                <a:latin typeface="Arial" pitchFamily="34" charset="0"/>
              </a:defRPr>
            </a:lvl5pPr>
            <a:lvl6pPr marL="2514600" indent="-228600" defTabSz="927100" eaLnBrk="0" fontAlgn="base" hangingPunct="0">
              <a:spcBef>
                <a:spcPct val="0"/>
              </a:spcBef>
              <a:spcAft>
                <a:spcPct val="0"/>
              </a:spcAft>
              <a:defRPr>
                <a:solidFill>
                  <a:schemeClr val="tx1"/>
                </a:solidFill>
                <a:latin typeface="Arial" pitchFamily="34" charset="0"/>
              </a:defRPr>
            </a:lvl6pPr>
            <a:lvl7pPr marL="2971800" indent="-228600" defTabSz="927100" eaLnBrk="0" fontAlgn="base" hangingPunct="0">
              <a:spcBef>
                <a:spcPct val="0"/>
              </a:spcBef>
              <a:spcAft>
                <a:spcPct val="0"/>
              </a:spcAft>
              <a:defRPr>
                <a:solidFill>
                  <a:schemeClr val="tx1"/>
                </a:solidFill>
                <a:latin typeface="Arial" pitchFamily="34" charset="0"/>
              </a:defRPr>
            </a:lvl7pPr>
            <a:lvl8pPr marL="3429000" indent="-228600" defTabSz="927100" eaLnBrk="0" fontAlgn="base" hangingPunct="0">
              <a:spcBef>
                <a:spcPct val="0"/>
              </a:spcBef>
              <a:spcAft>
                <a:spcPct val="0"/>
              </a:spcAft>
              <a:defRPr>
                <a:solidFill>
                  <a:schemeClr val="tx1"/>
                </a:solidFill>
                <a:latin typeface="Arial" pitchFamily="34" charset="0"/>
              </a:defRPr>
            </a:lvl8pPr>
            <a:lvl9pPr marL="3886200" indent="-228600" defTabSz="9271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fld id="{1186167A-3D51-4196-B877-F0A7D18C73F9}" type="slidenum">
              <a:rPr lang="de-CH" sz="1200" smtClean="0">
                <a:solidFill>
                  <a:srgbClr val="000000"/>
                </a:solidFill>
                <a:latin typeface="Times New Roman" pitchFamily="18" charset="0"/>
              </a:rPr>
              <a:pPr algn="r" eaLnBrk="0" fontAlgn="base" hangingPunct="0">
                <a:spcBef>
                  <a:spcPct val="0"/>
                </a:spcBef>
                <a:spcAft>
                  <a:spcPct val="0"/>
                </a:spcAft>
              </a:pPr>
              <a:t>32</a:t>
            </a:fld>
            <a:endParaRPr lang="de-CH" sz="1200" smtClean="0">
              <a:solidFill>
                <a:srgbClr val="000000"/>
              </a:solidFill>
              <a:latin typeface="Times New Roman" pitchFamily="18" charset="0"/>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3392E4B-694E-4DE7-BB60-5AF238EF6514}" type="slidenum">
              <a:rPr lang="en-US">
                <a:solidFill>
                  <a:prstClr val="black"/>
                </a:solidFill>
              </a:rPr>
              <a:pPr/>
              <a:t>5</a:t>
            </a:fld>
            <a:endParaRPr lang="en-US">
              <a:solidFill>
                <a:prstClr val="black"/>
              </a:solidFill>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9F5177-1066-4495-A76E-A324FFFC813F}" type="slidenum">
              <a:rPr lang="en-US" smtClean="0"/>
              <a:t>33</a:t>
            </a:fld>
            <a:endParaRPr lang="en-US"/>
          </a:p>
        </p:txBody>
      </p:sp>
      <p:sp>
        <p:nvSpPr>
          <p:cNvPr id="5" name="Footer Placeholder 4"/>
          <p:cNvSpPr>
            <a:spLocks noGrp="1"/>
          </p:cNvSpPr>
          <p:nvPr>
            <p:ph type="ftr" sz="quarter" idx="11"/>
          </p:nvPr>
        </p:nvSpPr>
        <p:spPr/>
        <p:txBody>
          <a:bodyPr/>
          <a:lstStyle/>
          <a:p>
            <a:r>
              <a:rPr lang="en-US" smtClean="0"/>
              <a:t>CS 376 Lecture 18</a:t>
            </a:r>
            <a:endParaRPr lang="en-US"/>
          </a:p>
        </p:txBody>
      </p:sp>
    </p:spTree>
    <p:extLst>
      <p:ext uri="{BB962C8B-B14F-4D97-AF65-F5344CB8AC3E}">
        <p14:creationId xmlns:p14="http://schemas.microsoft.com/office/powerpoint/2010/main" val="225687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5E1E3A2-A360-4A4D-849C-0610671EE4B8}" type="slidenum">
              <a:rPr lang="en-US">
                <a:solidFill>
                  <a:srgbClr val="000000"/>
                </a:solidFill>
              </a:rPr>
              <a:pPr/>
              <a:t>34</a:t>
            </a:fld>
            <a:endParaRPr lang="en-US">
              <a:solidFill>
                <a:srgbClr val="000000"/>
              </a:solidFill>
            </a:endParaRPr>
          </a:p>
        </p:txBody>
      </p:sp>
      <p:sp>
        <p:nvSpPr>
          <p:cNvPr id="152579" name="Rectangle 2"/>
          <p:cNvSpPr>
            <a:spLocks noGrp="1" noRot="1" noChangeAspect="1" noChangeArrowheads="1" noTextEdit="1"/>
          </p:cNvSpPr>
          <p:nvPr>
            <p:ph type="sldImg"/>
          </p:nvPr>
        </p:nvSpPr>
        <p:spPr>
          <a:xfrm>
            <a:off x="1143000" y="684213"/>
            <a:ext cx="4572000" cy="3429000"/>
          </a:xfrm>
          <a:ln/>
        </p:spPr>
      </p:sp>
      <p:sp>
        <p:nvSpPr>
          <p:cNvPr id="152580"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ABE70F3-4EB8-4A75-AC6F-599C1ECF16D3}" type="slidenum">
              <a:rPr lang="en-US">
                <a:solidFill>
                  <a:srgbClr val="000000"/>
                </a:solidFill>
              </a:rPr>
              <a:pPr/>
              <a:t>35</a:t>
            </a:fld>
            <a:endParaRPr lang="en-US">
              <a:solidFill>
                <a:srgbClr val="000000"/>
              </a:solidFill>
            </a:endParaRPr>
          </a:p>
        </p:txBody>
      </p:sp>
      <p:sp>
        <p:nvSpPr>
          <p:cNvPr id="153603" name="Rectangle 2"/>
          <p:cNvSpPr>
            <a:spLocks noGrp="1" noRot="1" noChangeAspect="1" noChangeArrowheads="1" noTextEdit="1"/>
          </p:cNvSpPr>
          <p:nvPr>
            <p:ph type="sldImg"/>
          </p:nvPr>
        </p:nvSpPr>
        <p:spPr>
          <a:xfrm>
            <a:off x="1143000" y="684213"/>
            <a:ext cx="4572000" cy="3429000"/>
          </a:xfrm>
          <a:ln/>
        </p:spPr>
      </p:sp>
      <p:sp>
        <p:nvSpPr>
          <p:cNvPr id="153604"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90B89F3-DF01-4305-9186-6FBD8747FB03}" type="slidenum">
              <a:rPr lang="en-US">
                <a:solidFill>
                  <a:srgbClr val="000000"/>
                </a:solidFill>
              </a:rPr>
              <a:pPr/>
              <a:t>36</a:t>
            </a:fld>
            <a:endParaRPr lang="en-US">
              <a:solidFill>
                <a:srgbClr val="000000"/>
              </a:solidFill>
            </a:endParaRPr>
          </a:p>
        </p:txBody>
      </p:sp>
      <p:sp>
        <p:nvSpPr>
          <p:cNvPr id="154627" name="Rectangle 2"/>
          <p:cNvSpPr>
            <a:spLocks noGrp="1" noRot="1" noChangeAspect="1" noChangeArrowheads="1" noTextEdit="1"/>
          </p:cNvSpPr>
          <p:nvPr>
            <p:ph type="sldImg"/>
          </p:nvPr>
        </p:nvSpPr>
        <p:spPr>
          <a:xfrm>
            <a:off x="1143000" y="684213"/>
            <a:ext cx="4572000" cy="3429000"/>
          </a:xfrm>
          <a:ln/>
        </p:spPr>
      </p:sp>
      <p:sp>
        <p:nvSpPr>
          <p:cNvPr id="154628"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0A5F106-D3DD-4653-97E5-2AF769B536AE}" type="slidenum">
              <a:rPr lang="en-US">
                <a:solidFill>
                  <a:srgbClr val="000000"/>
                </a:solidFill>
              </a:rPr>
              <a:pPr/>
              <a:t>37</a:t>
            </a:fld>
            <a:endParaRPr lang="en-US">
              <a:solidFill>
                <a:srgbClr val="000000"/>
              </a:solidFill>
            </a:endParaRPr>
          </a:p>
        </p:txBody>
      </p:sp>
      <p:sp>
        <p:nvSpPr>
          <p:cNvPr id="155651" name="Rectangle 2"/>
          <p:cNvSpPr>
            <a:spLocks noGrp="1" noRot="1" noChangeAspect="1" noChangeArrowheads="1" noTextEdit="1"/>
          </p:cNvSpPr>
          <p:nvPr>
            <p:ph type="sldImg"/>
          </p:nvPr>
        </p:nvSpPr>
        <p:spPr>
          <a:xfrm>
            <a:off x="1143000" y="684213"/>
            <a:ext cx="4572000" cy="3429000"/>
          </a:xfrm>
          <a:ln/>
        </p:spPr>
      </p:sp>
      <p:sp>
        <p:nvSpPr>
          <p:cNvPr id="155652"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AB7C235-22D9-421E-8A02-8E30E3CD1368}" type="slidenum">
              <a:rPr lang="en-US">
                <a:solidFill>
                  <a:srgbClr val="000000"/>
                </a:solidFill>
              </a:rPr>
              <a:pPr/>
              <a:t>38</a:t>
            </a:fld>
            <a:endParaRPr lang="en-US">
              <a:solidFill>
                <a:srgbClr val="000000"/>
              </a:solidFill>
            </a:endParaRPr>
          </a:p>
        </p:txBody>
      </p:sp>
      <p:sp>
        <p:nvSpPr>
          <p:cNvPr id="156675" name="Rectangle 2"/>
          <p:cNvSpPr>
            <a:spLocks noGrp="1" noRot="1" noChangeAspect="1" noChangeArrowheads="1" noTextEdit="1"/>
          </p:cNvSpPr>
          <p:nvPr>
            <p:ph type="sldImg"/>
          </p:nvPr>
        </p:nvSpPr>
        <p:spPr>
          <a:xfrm>
            <a:off x="1143000" y="684213"/>
            <a:ext cx="4572000" cy="3429000"/>
          </a:xfrm>
          <a:ln/>
        </p:spPr>
      </p:sp>
      <p:sp>
        <p:nvSpPr>
          <p:cNvPr id="156676"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D69986C-8332-4858-959B-94EC15F2140F}" type="slidenum">
              <a:rPr lang="en-US">
                <a:solidFill>
                  <a:srgbClr val="000000"/>
                </a:solidFill>
              </a:rPr>
              <a:pPr/>
              <a:t>39</a:t>
            </a:fld>
            <a:endParaRPr lang="en-US">
              <a:solidFill>
                <a:srgbClr val="000000"/>
              </a:solidFill>
            </a:endParaRPr>
          </a:p>
        </p:txBody>
      </p:sp>
      <p:sp>
        <p:nvSpPr>
          <p:cNvPr id="157699" name="Rectangle 2"/>
          <p:cNvSpPr>
            <a:spLocks noGrp="1" noRot="1" noChangeAspect="1" noChangeArrowheads="1" noTextEdit="1"/>
          </p:cNvSpPr>
          <p:nvPr>
            <p:ph type="sldImg"/>
          </p:nvPr>
        </p:nvSpPr>
        <p:spPr>
          <a:xfrm>
            <a:off x="1143000" y="684213"/>
            <a:ext cx="4572000" cy="3429000"/>
          </a:xfrm>
          <a:ln/>
        </p:spPr>
      </p:sp>
      <p:sp>
        <p:nvSpPr>
          <p:cNvPr id="157700"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9A2E25D-1F3B-477D-9B07-1B16BDE09AB6}" type="slidenum">
              <a:rPr lang="en-US">
                <a:solidFill>
                  <a:prstClr val="black"/>
                </a:solidFill>
              </a:rPr>
              <a:pPr/>
              <a:t>40</a:t>
            </a:fld>
            <a:endParaRPr lang="en-US">
              <a:solidFill>
                <a:prstClr val="black"/>
              </a:solidFill>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40B8B32-1BE7-4A4B-BBC2-05DBDB05E1B7}" type="slidenum">
              <a:rPr lang="en-US">
                <a:solidFill>
                  <a:srgbClr val="000000"/>
                </a:solidFill>
              </a:rPr>
              <a:pPr/>
              <a:t>41</a:t>
            </a:fld>
            <a:endParaRPr lang="en-US">
              <a:solidFill>
                <a:srgbClr val="000000"/>
              </a:solidFill>
            </a:endParaRPr>
          </a:p>
        </p:txBody>
      </p:sp>
      <p:sp>
        <p:nvSpPr>
          <p:cNvPr id="159747" name="Rectangle 2"/>
          <p:cNvSpPr>
            <a:spLocks noGrp="1" noRot="1" noChangeAspect="1" noChangeArrowheads="1" noTextEdit="1"/>
          </p:cNvSpPr>
          <p:nvPr>
            <p:ph type="sldImg"/>
          </p:nvPr>
        </p:nvSpPr>
        <p:spPr>
          <a:xfrm>
            <a:off x="1143000" y="684213"/>
            <a:ext cx="4572000" cy="3429000"/>
          </a:xfrm>
          <a:ln/>
        </p:spPr>
      </p:sp>
      <p:sp>
        <p:nvSpPr>
          <p:cNvPr id="159748"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05D8054-05DA-49E6-9897-BD47C94C6CC8}" type="slidenum">
              <a:rPr lang="en-US">
                <a:solidFill>
                  <a:srgbClr val="000000"/>
                </a:solidFill>
              </a:rPr>
              <a:pPr/>
              <a:t>42</a:t>
            </a:fld>
            <a:endParaRPr lang="en-US">
              <a:solidFill>
                <a:srgbClr val="000000"/>
              </a:solidFill>
            </a:endParaRPr>
          </a:p>
        </p:txBody>
      </p:sp>
      <p:sp>
        <p:nvSpPr>
          <p:cNvPr id="160771" name="Slide Image Placeholder 1"/>
          <p:cNvSpPr>
            <a:spLocks noGrp="1" noRot="1" noChangeAspect="1" noTextEdit="1"/>
          </p:cNvSpPr>
          <p:nvPr>
            <p:ph type="sldImg"/>
          </p:nvPr>
        </p:nvSpPr>
        <p:spPr>
          <a:xfrm>
            <a:off x="1143000" y="684213"/>
            <a:ext cx="4572000" cy="3429000"/>
          </a:xfrm>
          <a:ln/>
        </p:spPr>
      </p:sp>
      <p:sp>
        <p:nvSpPr>
          <p:cNvPr id="160772" name="Notes Placeholder 2"/>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160773" name="Slide Number Placeholder 3"/>
          <p:cNvSpPr txBox="1">
            <a:spLocks noGrp="1"/>
          </p:cNvSpPr>
          <p:nvPr/>
        </p:nvSpPr>
        <p:spPr bwMode="auto">
          <a:xfrm>
            <a:off x="3887788"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884" tIns="46441" rIns="92884" bIns="46441" anchor="b"/>
          <a:lstStyle>
            <a:lvl1pPr defTabSz="927100">
              <a:defRPr>
                <a:solidFill>
                  <a:schemeClr val="tx1"/>
                </a:solidFill>
                <a:latin typeface="Arial" pitchFamily="34" charset="0"/>
              </a:defRPr>
            </a:lvl1pPr>
            <a:lvl2pPr marL="742950" indent="-285750" defTabSz="927100">
              <a:defRPr>
                <a:solidFill>
                  <a:schemeClr val="tx1"/>
                </a:solidFill>
                <a:latin typeface="Arial" pitchFamily="34" charset="0"/>
              </a:defRPr>
            </a:lvl2pPr>
            <a:lvl3pPr marL="1143000" indent="-228600" defTabSz="927100">
              <a:defRPr>
                <a:solidFill>
                  <a:schemeClr val="tx1"/>
                </a:solidFill>
                <a:latin typeface="Arial" pitchFamily="34" charset="0"/>
              </a:defRPr>
            </a:lvl3pPr>
            <a:lvl4pPr marL="1600200" indent="-228600" defTabSz="927100">
              <a:defRPr>
                <a:solidFill>
                  <a:schemeClr val="tx1"/>
                </a:solidFill>
                <a:latin typeface="Arial" pitchFamily="34" charset="0"/>
              </a:defRPr>
            </a:lvl4pPr>
            <a:lvl5pPr marL="2057400" indent="-228600" defTabSz="927100">
              <a:defRPr>
                <a:solidFill>
                  <a:schemeClr val="tx1"/>
                </a:solidFill>
                <a:latin typeface="Arial" pitchFamily="34" charset="0"/>
              </a:defRPr>
            </a:lvl5pPr>
            <a:lvl6pPr marL="2514600" indent="-228600" defTabSz="927100" eaLnBrk="0" fontAlgn="base" hangingPunct="0">
              <a:spcBef>
                <a:spcPct val="0"/>
              </a:spcBef>
              <a:spcAft>
                <a:spcPct val="0"/>
              </a:spcAft>
              <a:defRPr>
                <a:solidFill>
                  <a:schemeClr val="tx1"/>
                </a:solidFill>
                <a:latin typeface="Arial" pitchFamily="34" charset="0"/>
              </a:defRPr>
            </a:lvl6pPr>
            <a:lvl7pPr marL="2971800" indent="-228600" defTabSz="927100" eaLnBrk="0" fontAlgn="base" hangingPunct="0">
              <a:spcBef>
                <a:spcPct val="0"/>
              </a:spcBef>
              <a:spcAft>
                <a:spcPct val="0"/>
              </a:spcAft>
              <a:defRPr>
                <a:solidFill>
                  <a:schemeClr val="tx1"/>
                </a:solidFill>
                <a:latin typeface="Arial" pitchFamily="34" charset="0"/>
              </a:defRPr>
            </a:lvl7pPr>
            <a:lvl8pPr marL="3429000" indent="-228600" defTabSz="927100" eaLnBrk="0" fontAlgn="base" hangingPunct="0">
              <a:spcBef>
                <a:spcPct val="0"/>
              </a:spcBef>
              <a:spcAft>
                <a:spcPct val="0"/>
              </a:spcAft>
              <a:defRPr>
                <a:solidFill>
                  <a:schemeClr val="tx1"/>
                </a:solidFill>
                <a:latin typeface="Arial" pitchFamily="34" charset="0"/>
              </a:defRPr>
            </a:lvl8pPr>
            <a:lvl9pPr marL="3886200" indent="-228600" defTabSz="9271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fld id="{E3EFDE47-DD8C-4A4A-B602-30A443C7CF59}" type="slidenum">
              <a:rPr lang="de-CH" sz="1200" smtClean="0">
                <a:solidFill>
                  <a:srgbClr val="000000"/>
                </a:solidFill>
                <a:latin typeface="Times New Roman" pitchFamily="18" charset="0"/>
              </a:rPr>
              <a:pPr algn="r" eaLnBrk="0" fontAlgn="base" hangingPunct="0">
                <a:spcBef>
                  <a:spcPct val="0"/>
                </a:spcBef>
                <a:spcAft>
                  <a:spcPct val="0"/>
                </a:spcAft>
              </a:pPr>
              <a:t>42</a:t>
            </a:fld>
            <a:endParaRPr lang="de-CH" sz="1200" smtClean="0">
              <a:solidFill>
                <a:srgbClr val="000000"/>
              </a:solidFill>
              <a:latin typeface="Times New Roman" pitchFamily="18" charset="0"/>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9D1CC06-7775-4C59-AC98-25D6484A2034}" type="slidenum">
              <a:rPr lang="en-US">
                <a:solidFill>
                  <a:srgbClr val="000000"/>
                </a:solidFill>
              </a:rPr>
              <a:pPr/>
              <a:t>6</a:t>
            </a:fld>
            <a:endParaRPr lang="en-US">
              <a:solidFill>
                <a:srgbClr val="000000"/>
              </a:solidFill>
            </a:endParaRPr>
          </a:p>
        </p:txBody>
      </p:sp>
      <p:sp>
        <p:nvSpPr>
          <p:cNvPr id="132099" name="Slide Image Placeholder 1"/>
          <p:cNvSpPr>
            <a:spLocks noGrp="1" noRot="1" noChangeAspect="1" noTextEdit="1"/>
          </p:cNvSpPr>
          <p:nvPr>
            <p:ph type="sldImg"/>
          </p:nvPr>
        </p:nvSpPr>
        <p:spPr>
          <a:xfrm>
            <a:off x="1143000" y="684213"/>
            <a:ext cx="4572000" cy="3429000"/>
          </a:xfrm>
          <a:ln/>
        </p:spPr>
      </p:sp>
      <p:sp>
        <p:nvSpPr>
          <p:cNvPr id="132100" name="Notes Placeholder 2"/>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dirty="0" smtClean="0"/>
          </a:p>
        </p:txBody>
      </p:sp>
      <p:sp>
        <p:nvSpPr>
          <p:cNvPr id="132101" name="Slide Number Placeholder 3"/>
          <p:cNvSpPr txBox="1">
            <a:spLocks noGrp="1"/>
          </p:cNvSpPr>
          <p:nvPr/>
        </p:nvSpPr>
        <p:spPr bwMode="auto">
          <a:xfrm>
            <a:off x="3887788"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884" tIns="46441" rIns="92884" bIns="46441" anchor="b"/>
          <a:lstStyle>
            <a:lvl1pPr defTabSz="927100">
              <a:defRPr>
                <a:solidFill>
                  <a:schemeClr val="tx1"/>
                </a:solidFill>
                <a:latin typeface="Arial" pitchFamily="34" charset="0"/>
              </a:defRPr>
            </a:lvl1pPr>
            <a:lvl2pPr marL="742950" indent="-285750" defTabSz="927100">
              <a:defRPr>
                <a:solidFill>
                  <a:schemeClr val="tx1"/>
                </a:solidFill>
                <a:latin typeface="Arial" pitchFamily="34" charset="0"/>
              </a:defRPr>
            </a:lvl2pPr>
            <a:lvl3pPr marL="1143000" indent="-228600" defTabSz="927100">
              <a:defRPr>
                <a:solidFill>
                  <a:schemeClr val="tx1"/>
                </a:solidFill>
                <a:latin typeface="Arial" pitchFamily="34" charset="0"/>
              </a:defRPr>
            </a:lvl3pPr>
            <a:lvl4pPr marL="1600200" indent="-228600" defTabSz="927100">
              <a:defRPr>
                <a:solidFill>
                  <a:schemeClr val="tx1"/>
                </a:solidFill>
                <a:latin typeface="Arial" pitchFamily="34" charset="0"/>
              </a:defRPr>
            </a:lvl4pPr>
            <a:lvl5pPr marL="2057400" indent="-228600" defTabSz="927100">
              <a:defRPr>
                <a:solidFill>
                  <a:schemeClr val="tx1"/>
                </a:solidFill>
                <a:latin typeface="Arial" pitchFamily="34" charset="0"/>
              </a:defRPr>
            </a:lvl5pPr>
            <a:lvl6pPr marL="2514600" indent="-228600" defTabSz="927100" eaLnBrk="0" fontAlgn="base" hangingPunct="0">
              <a:spcBef>
                <a:spcPct val="0"/>
              </a:spcBef>
              <a:spcAft>
                <a:spcPct val="0"/>
              </a:spcAft>
              <a:defRPr>
                <a:solidFill>
                  <a:schemeClr val="tx1"/>
                </a:solidFill>
                <a:latin typeface="Arial" pitchFamily="34" charset="0"/>
              </a:defRPr>
            </a:lvl6pPr>
            <a:lvl7pPr marL="2971800" indent="-228600" defTabSz="927100" eaLnBrk="0" fontAlgn="base" hangingPunct="0">
              <a:spcBef>
                <a:spcPct val="0"/>
              </a:spcBef>
              <a:spcAft>
                <a:spcPct val="0"/>
              </a:spcAft>
              <a:defRPr>
                <a:solidFill>
                  <a:schemeClr val="tx1"/>
                </a:solidFill>
                <a:latin typeface="Arial" pitchFamily="34" charset="0"/>
              </a:defRPr>
            </a:lvl7pPr>
            <a:lvl8pPr marL="3429000" indent="-228600" defTabSz="927100" eaLnBrk="0" fontAlgn="base" hangingPunct="0">
              <a:spcBef>
                <a:spcPct val="0"/>
              </a:spcBef>
              <a:spcAft>
                <a:spcPct val="0"/>
              </a:spcAft>
              <a:defRPr>
                <a:solidFill>
                  <a:schemeClr val="tx1"/>
                </a:solidFill>
                <a:latin typeface="Arial" pitchFamily="34" charset="0"/>
              </a:defRPr>
            </a:lvl8pPr>
            <a:lvl9pPr marL="3886200" indent="-228600" defTabSz="9271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fld id="{4E4DA985-9E0D-4AB4-98D7-E0A9ED8E04C0}" type="slidenum">
              <a:rPr lang="de-CH" sz="1200" smtClean="0">
                <a:solidFill>
                  <a:srgbClr val="000000"/>
                </a:solidFill>
                <a:latin typeface="Times New Roman" pitchFamily="18" charset="0"/>
              </a:rPr>
              <a:pPr algn="r" eaLnBrk="0" fontAlgn="base" hangingPunct="0">
                <a:spcBef>
                  <a:spcPct val="0"/>
                </a:spcBef>
                <a:spcAft>
                  <a:spcPct val="0"/>
                </a:spcAft>
              </a:pPr>
              <a:t>6</a:t>
            </a:fld>
            <a:endParaRPr lang="de-CH" sz="1200" smtClean="0">
              <a:solidFill>
                <a:srgbClr val="000000"/>
              </a:solidFill>
              <a:latin typeface="Times New Roman" pitchFamily="18" charset="0"/>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6A0D3E4-4F7F-48D0-AAC6-E5893A88D89E}" type="slidenum">
              <a:rPr lang="en-US">
                <a:solidFill>
                  <a:prstClr val="black"/>
                </a:solidFill>
              </a:rPr>
              <a:pPr/>
              <a:t>43</a:t>
            </a:fld>
            <a:endParaRPr lang="en-US">
              <a:solidFill>
                <a:prstClr val="black"/>
              </a:solidFill>
            </a:endParaRPr>
          </a:p>
        </p:txBody>
      </p:sp>
      <p:sp>
        <p:nvSpPr>
          <p:cNvPr id="161795" name="Rectangle 2"/>
          <p:cNvSpPr>
            <a:spLocks noGrp="1" noRot="1" noChangeAspect="1" noTextEdit="1"/>
          </p:cNvSpPr>
          <p:nvPr>
            <p:ph type="sldImg"/>
          </p:nvPr>
        </p:nvSpPr>
        <p:spPr>
          <a:ln/>
        </p:spPr>
      </p:sp>
      <p:sp>
        <p:nvSpPr>
          <p:cNvPr id="161796"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6DCF678-5B78-4FE8-95E0-217635C8B72B}" type="slidenum">
              <a:rPr lang="en-US">
                <a:solidFill>
                  <a:srgbClr val="000000"/>
                </a:solidFill>
              </a:rPr>
              <a:pPr/>
              <a:t>7</a:t>
            </a:fld>
            <a:endParaRPr lang="en-US">
              <a:solidFill>
                <a:srgbClr val="000000"/>
              </a:solidFill>
            </a:endParaRPr>
          </a:p>
        </p:txBody>
      </p:sp>
      <p:sp>
        <p:nvSpPr>
          <p:cNvPr id="133123" name="Rectangle 2"/>
          <p:cNvSpPr>
            <a:spLocks noGrp="1" noRot="1" noChangeAspect="1" noTextEdit="1"/>
          </p:cNvSpPr>
          <p:nvPr>
            <p:ph type="sldImg"/>
          </p:nvPr>
        </p:nvSpPr>
        <p:spPr>
          <a:xfrm>
            <a:off x="1143000" y="684213"/>
            <a:ext cx="4572000" cy="3429000"/>
          </a:xfrm>
          <a:ln/>
        </p:spPr>
      </p:sp>
      <p:sp>
        <p:nvSpPr>
          <p:cNvPr id="133124" name="Rectangle 3"/>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3EE06A5-9FC9-4F56-B8B5-0FDD120C6A9B}" type="slidenum">
              <a:rPr lang="en-US">
                <a:solidFill>
                  <a:srgbClr val="000000"/>
                </a:solidFill>
              </a:rPr>
              <a:pPr/>
              <a:t>8</a:t>
            </a:fld>
            <a:endParaRPr lang="en-US">
              <a:solidFill>
                <a:srgbClr val="000000"/>
              </a:solidFill>
            </a:endParaRPr>
          </a:p>
        </p:txBody>
      </p:sp>
      <p:sp>
        <p:nvSpPr>
          <p:cNvPr id="135171" name="Slide Image Placeholder 1"/>
          <p:cNvSpPr>
            <a:spLocks noGrp="1" noRot="1" noChangeAspect="1" noTextEdit="1"/>
          </p:cNvSpPr>
          <p:nvPr>
            <p:ph type="sldImg"/>
          </p:nvPr>
        </p:nvSpPr>
        <p:spPr>
          <a:xfrm>
            <a:off x="1143000" y="684213"/>
            <a:ext cx="4572000" cy="3429000"/>
          </a:xfrm>
          <a:ln/>
        </p:spPr>
      </p:sp>
      <p:sp>
        <p:nvSpPr>
          <p:cNvPr id="135172" name="Notes Placeholder 2"/>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135173" name="Slide Number Placeholder 3"/>
          <p:cNvSpPr txBox="1">
            <a:spLocks noGrp="1"/>
          </p:cNvSpPr>
          <p:nvPr/>
        </p:nvSpPr>
        <p:spPr bwMode="auto">
          <a:xfrm>
            <a:off x="3887788"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884" tIns="46441" rIns="92884" bIns="46441" anchor="b"/>
          <a:lstStyle>
            <a:lvl1pPr defTabSz="927100">
              <a:defRPr>
                <a:solidFill>
                  <a:schemeClr val="tx1"/>
                </a:solidFill>
                <a:latin typeface="Arial" pitchFamily="34" charset="0"/>
              </a:defRPr>
            </a:lvl1pPr>
            <a:lvl2pPr marL="742950" indent="-285750" defTabSz="927100">
              <a:defRPr>
                <a:solidFill>
                  <a:schemeClr val="tx1"/>
                </a:solidFill>
                <a:latin typeface="Arial" pitchFamily="34" charset="0"/>
              </a:defRPr>
            </a:lvl2pPr>
            <a:lvl3pPr marL="1143000" indent="-228600" defTabSz="927100">
              <a:defRPr>
                <a:solidFill>
                  <a:schemeClr val="tx1"/>
                </a:solidFill>
                <a:latin typeface="Arial" pitchFamily="34" charset="0"/>
              </a:defRPr>
            </a:lvl3pPr>
            <a:lvl4pPr marL="1600200" indent="-228600" defTabSz="927100">
              <a:defRPr>
                <a:solidFill>
                  <a:schemeClr val="tx1"/>
                </a:solidFill>
                <a:latin typeface="Arial" pitchFamily="34" charset="0"/>
              </a:defRPr>
            </a:lvl4pPr>
            <a:lvl5pPr marL="2057400" indent="-228600" defTabSz="927100">
              <a:defRPr>
                <a:solidFill>
                  <a:schemeClr val="tx1"/>
                </a:solidFill>
                <a:latin typeface="Arial" pitchFamily="34" charset="0"/>
              </a:defRPr>
            </a:lvl5pPr>
            <a:lvl6pPr marL="2514600" indent="-228600" defTabSz="927100" eaLnBrk="0" fontAlgn="base" hangingPunct="0">
              <a:spcBef>
                <a:spcPct val="0"/>
              </a:spcBef>
              <a:spcAft>
                <a:spcPct val="0"/>
              </a:spcAft>
              <a:defRPr>
                <a:solidFill>
                  <a:schemeClr val="tx1"/>
                </a:solidFill>
                <a:latin typeface="Arial" pitchFamily="34" charset="0"/>
              </a:defRPr>
            </a:lvl6pPr>
            <a:lvl7pPr marL="2971800" indent="-228600" defTabSz="927100" eaLnBrk="0" fontAlgn="base" hangingPunct="0">
              <a:spcBef>
                <a:spcPct val="0"/>
              </a:spcBef>
              <a:spcAft>
                <a:spcPct val="0"/>
              </a:spcAft>
              <a:defRPr>
                <a:solidFill>
                  <a:schemeClr val="tx1"/>
                </a:solidFill>
                <a:latin typeface="Arial" pitchFamily="34" charset="0"/>
              </a:defRPr>
            </a:lvl7pPr>
            <a:lvl8pPr marL="3429000" indent="-228600" defTabSz="927100" eaLnBrk="0" fontAlgn="base" hangingPunct="0">
              <a:spcBef>
                <a:spcPct val="0"/>
              </a:spcBef>
              <a:spcAft>
                <a:spcPct val="0"/>
              </a:spcAft>
              <a:defRPr>
                <a:solidFill>
                  <a:schemeClr val="tx1"/>
                </a:solidFill>
                <a:latin typeface="Arial" pitchFamily="34" charset="0"/>
              </a:defRPr>
            </a:lvl8pPr>
            <a:lvl9pPr marL="3886200" indent="-228600" defTabSz="9271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fld id="{DFFC608E-4789-4037-95EE-16C2B9D69461}" type="slidenum">
              <a:rPr lang="de-CH" sz="1200" smtClean="0">
                <a:solidFill>
                  <a:srgbClr val="000000"/>
                </a:solidFill>
                <a:latin typeface="Times New Roman" pitchFamily="18" charset="0"/>
              </a:rPr>
              <a:pPr algn="r" eaLnBrk="0" fontAlgn="base" hangingPunct="0">
                <a:spcBef>
                  <a:spcPct val="0"/>
                </a:spcBef>
                <a:spcAft>
                  <a:spcPct val="0"/>
                </a:spcAft>
              </a:pPr>
              <a:t>8</a:t>
            </a:fld>
            <a:endParaRPr lang="de-CH" sz="1200" smtClean="0">
              <a:solidFill>
                <a:srgbClr val="000000"/>
              </a:solidFill>
              <a:latin typeface="Times New Roman" pitchFamily="18" charset="0"/>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DD48EF5-971E-4575-A542-EFC3E0BE4159}" type="slidenum">
              <a:rPr lang="en-US">
                <a:solidFill>
                  <a:prstClr val="black"/>
                </a:solidFill>
              </a:rPr>
              <a:pPr/>
              <a:t>10</a:t>
            </a:fld>
            <a:endParaRPr lang="en-US">
              <a:solidFill>
                <a:prstClr val="black"/>
              </a:solidFill>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6DCF678-5B78-4FE8-95E0-217635C8B72B}" type="slidenum">
              <a:rPr lang="en-US">
                <a:solidFill>
                  <a:srgbClr val="000000"/>
                </a:solidFill>
              </a:rPr>
              <a:pPr/>
              <a:t>17</a:t>
            </a:fld>
            <a:endParaRPr lang="en-US">
              <a:solidFill>
                <a:srgbClr val="000000"/>
              </a:solidFill>
            </a:endParaRPr>
          </a:p>
        </p:txBody>
      </p:sp>
      <p:sp>
        <p:nvSpPr>
          <p:cNvPr id="133123" name="Rectangle 2"/>
          <p:cNvSpPr>
            <a:spLocks noGrp="1" noRot="1" noChangeAspect="1" noTextEdit="1"/>
          </p:cNvSpPr>
          <p:nvPr>
            <p:ph type="sldImg"/>
          </p:nvPr>
        </p:nvSpPr>
        <p:spPr>
          <a:xfrm>
            <a:off x="1143000" y="684213"/>
            <a:ext cx="4572000" cy="3429000"/>
          </a:xfrm>
          <a:ln/>
        </p:spPr>
      </p:sp>
      <p:sp>
        <p:nvSpPr>
          <p:cNvPr id="133124" name="Rectangle 3"/>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dirty="0" smtClean="0"/>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D05BEAF-E8F9-4BA6-9538-3EF5563BF7BA}" type="slidenum">
              <a:rPr lang="en-US">
                <a:solidFill>
                  <a:prstClr val="black"/>
                </a:solidFill>
              </a:rPr>
              <a:pPr/>
              <a:t>18</a:t>
            </a:fld>
            <a:endParaRPr lang="en-US">
              <a:solidFill>
                <a:prstClr val="black"/>
              </a:solidFill>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660ACFE-85FB-445F-831D-E2A8289A8B8E}" type="slidenum">
              <a:rPr lang="en-US">
                <a:solidFill>
                  <a:prstClr val="black"/>
                </a:solidFill>
              </a:rPr>
              <a:pPr/>
              <a:t>19</a:t>
            </a:fld>
            <a:endParaRPr lang="en-US">
              <a:solidFill>
                <a:prstClr val="black"/>
              </a:solidFill>
            </a:endParaRPr>
          </a:p>
        </p:txBody>
      </p:sp>
      <p:sp>
        <p:nvSpPr>
          <p:cNvPr id="2" name="Footer Placeholder 1"/>
          <p:cNvSpPr>
            <a:spLocks noGrp="1"/>
          </p:cNvSpPr>
          <p:nvPr>
            <p:ph type="ftr" sz="quarter" idx="10"/>
          </p:nvPr>
        </p:nvSpPr>
        <p:spPr/>
        <p:txBody>
          <a:bodyPr/>
          <a:lstStyle/>
          <a:p>
            <a:r>
              <a:rPr lang="en-US" smtClean="0"/>
              <a:t>CS 376 Lecture 18</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CS 376 Lecture 18 </a:t>
            </a:r>
            <a:endParaRPr lang="en-US"/>
          </a:p>
        </p:txBody>
      </p:sp>
      <p:sp>
        <p:nvSpPr>
          <p:cNvPr id="6" name="Slide Number Placeholder 5"/>
          <p:cNvSpPr>
            <a:spLocks noGrp="1"/>
          </p:cNvSpPr>
          <p:nvPr>
            <p:ph type="sldNum" sz="quarter" idx="12"/>
          </p:nvPr>
        </p:nvSpPr>
        <p:spPr/>
        <p:txBody>
          <a:bodyPr/>
          <a:lstStyle/>
          <a:p>
            <a:fld id="{9647B721-A308-4150-A9A6-F33049C59B87}" type="slidenum">
              <a:rPr lang="en-US" smtClean="0"/>
              <a:t>‹nº›</a:t>
            </a:fld>
            <a:endParaRPr lang="en-US"/>
          </a:p>
        </p:txBody>
      </p:sp>
    </p:spTree>
    <p:extLst>
      <p:ext uri="{BB962C8B-B14F-4D97-AF65-F5344CB8AC3E}">
        <p14:creationId xmlns:p14="http://schemas.microsoft.com/office/powerpoint/2010/main" val="1497806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CS 376 Lecture 18 </a:t>
            </a:r>
            <a:endParaRPr lang="en-US"/>
          </a:p>
        </p:txBody>
      </p:sp>
      <p:sp>
        <p:nvSpPr>
          <p:cNvPr id="6" name="Slide Number Placeholder 5"/>
          <p:cNvSpPr>
            <a:spLocks noGrp="1"/>
          </p:cNvSpPr>
          <p:nvPr>
            <p:ph type="sldNum" sz="quarter" idx="12"/>
          </p:nvPr>
        </p:nvSpPr>
        <p:spPr/>
        <p:txBody>
          <a:bodyPr/>
          <a:lstStyle/>
          <a:p>
            <a:fld id="{9647B721-A308-4150-A9A6-F33049C59B87}" type="slidenum">
              <a:rPr lang="en-US" smtClean="0"/>
              <a:t>‹nº›</a:t>
            </a:fld>
            <a:endParaRPr lang="en-US"/>
          </a:p>
        </p:txBody>
      </p:sp>
    </p:spTree>
    <p:extLst>
      <p:ext uri="{BB962C8B-B14F-4D97-AF65-F5344CB8AC3E}">
        <p14:creationId xmlns:p14="http://schemas.microsoft.com/office/powerpoint/2010/main" val="15486554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E9B8A9-14FA-4853-9719-80663DA4FF30}" type="slidenum">
              <a:rPr lang="en-US"/>
              <a:pPr>
                <a:defRPr/>
              </a:pPr>
              <a:t>‹nº›</a:t>
            </a:fld>
            <a:endParaRPr lang="en-US"/>
          </a:p>
        </p:txBody>
      </p:sp>
    </p:spTree>
    <p:extLst>
      <p:ext uri="{BB962C8B-B14F-4D97-AF65-F5344CB8AC3E}">
        <p14:creationId xmlns:p14="http://schemas.microsoft.com/office/powerpoint/2010/main" val="26649150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BE381D-1473-407D-A246-AFE7931ADCBE}" type="slidenum">
              <a:rPr lang="en-US"/>
              <a:pPr>
                <a:defRPr/>
              </a:pPr>
              <a:t>‹nº›</a:t>
            </a:fld>
            <a:endParaRPr lang="en-US"/>
          </a:p>
        </p:txBody>
      </p:sp>
    </p:spTree>
    <p:extLst>
      <p:ext uri="{BB962C8B-B14F-4D97-AF65-F5344CB8AC3E}">
        <p14:creationId xmlns:p14="http://schemas.microsoft.com/office/powerpoint/2010/main" val="239591551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EA07E1-693E-459D-A703-3CC1207FF3B5}" type="slidenum">
              <a:rPr lang="en-US"/>
              <a:pPr>
                <a:defRPr/>
              </a:pPr>
              <a:t>‹nº›</a:t>
            </a:fld>
            <a:endParaRPr lang="en-US"/>
          </a:p>
        </p:txBody>
      </p:sp>
    </p:spTree>
    <p:extLst>
      <p:ext uri="{BB962C8B-B14F-4D97-AF65-F5344CB8AC3E}">
        <p14:creationId xmlns:p14="http://schemas.microsoft.com/office/powerpoint/2010/main" val="29661192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D086D4-C0FC-4CEA-B797-71D24C79BF3D}"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72721006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D528AE-3A66-4F8D-84B4-8854F317FD0B}"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1211289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0BB53D-CE0D-4A11-9B35-27C554D92748}"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47301581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51C95F-B08B-493D-97DC-AC691812C5D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266386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5C5A76C-572C-47FA-9E5F-0654CC20841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8041494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04F2782-7001-4AAE-A089-669445B51BCB}"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5435961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A674E74-607D-43FF-97E2-396326D534E6}"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742229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CS 376 Lecture 18 </a:t>
            </a:r>
            <a:endParaRPr lang="en-US"/>
          </a:p>
        </p:txBody>
      </p:sp>
      <p:sp>
        <p:nvSpPr>
          <p:cNvPr id="6" name="Slide Number Placeholder 5"/>
          <p:cNvSpPr>
            <a:spLocks noGrp="1"/>
          </p:cNvSpPr>
          <p:nvPr>
            <p:ph type="sldNum" sz="quarter" idx="12"/>
          </p:nvPr>
        </p:nvSpPr>
        <p:spPr/>
        <p:txBody>
          <a:bodyPr/>
          <a:lstStyle/>
          <a:p>
            <a:fld id="{9647B721-A308-4150-A9A6-F33049C59B87}" type="slidenum">
              <a:rPr lang="en-US" smtClean="0"/>
              <a:t>‹nº›</a:t>
            </a:fld>
            <a:endParaRPr lang="en-US"/>
          </a:p>
        </p:txBody>
      </p:sp>
    </p:spTree>
    <p:extLst>
      <p:ext uri="{BB962C8B-B14F-4D97-AF65-F5344CB8AC3E}">
        <p14:creationId xmlns:p14="http://schemas.microsoft.com/office/powerpoint/2010/main" val="384627886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AD57F0-2CD6-4D19-9E98-2EE2C6081ECF}"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36487422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BE7EA0-98FD-4876-9BF4-4D229CD09004}"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44342481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27BD15-2073-401D-A3EB-5EA1076973F0}"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11081145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8AC549-FA64-4EF4-96A8-ED9B22815424}"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697033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B864E5-5886-42AA-A2CD-4C7DBC8C1927}"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13904748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C4F1FE-929B-4617-9ECC-7FDFAFB7F18E}"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7977257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E09E10-DB65-4F72-9C5B-BF301F7F971A}"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01912396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1929D9-9C2F-4E33-8C3D-CFC65E77B2BE}"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78968959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0590439-998D-4F06-86CB-5CECD5497B2D}"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02366815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6AB0F73-AE6F-4200-8650-C97F6D751F6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13021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6" name="Slide Number Placeholder 5"/>
          <p:cNvSpPr>
            <a:spLocks noGrp="1"/>
          </p:cNvSpPr>
          <p:nvPr>
            <p:ph type="sldNum" sz="quarter" idx="12"/>
          </p:nvPr>
        </p:nvSpPr>
        <p:spPr/>
        <p:txBody>
          <a:bodyPr/>
          <a:lstStyle>
            <a:lvl1pPr>
              <a:defRPr/>
            </a:lvl1pPr>
          </a:lstStyle>
          <a:p>
            <a:pPr>
              <a:defRPr/>
            </a:pPr>
            <a:fld id="{1710ACD5-CE40-4CA9-8214-A7A841D0ADE1}" type="slidenum">
              <a:rPr lang="en-US"/>
              <a:pPr>
                <a:defRPr/>
              </a:pPr>
              <a:t>‹nº›</a:t>
            </a:fld>
            <a:endParaRPr lang="en-US"/>
          </a:p>
        </p:txBody>
      </p:sp>
    </p:spTree>
    <p:extLst>
      <p:ext uri="{BB962C8B-B14F-4D97-AF65-F5344CB8AC3E}">
        <p14:creationId xmlns:p14="http://schemas.microsoft.com/office/powerpoint/2010/main" val="10425749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D63D2E1-D587-4799-B532-739FB3543B6A}"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6647390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E8E0E6-3CD3-4577-8F86-ABA8BFA80113}"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6274321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9C894B-0BF5-49F2-91B2-5BE6C4AF2EDA}"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7166773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0590DE-DA74-4AC0-941D-21B52D1E201E}"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16987088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621557-5705-4BB4-B1D4-CAA50ED80C51}"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36880374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DC6FD6-FF4C-4A07-A6C4-69E6F02FB22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60755911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DC6FD6-FF4C-4A07-A6C4-69E6F02FB22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8182716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DC6FD6-FF4C-4A07-A6C4-69E6F02FB22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43911012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DC6FD6-FF4C-4A07-A6C4-69E6F02FB22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09166096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DC6FD6-FF4C-4A07-A6C4-69E6F02FB22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469790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6" name="Slide Number Placeholder 5"/>
          <p:cNvSpPr>
            <a:spLocks noGrp="1"/>
          </p:cNvSpPr>
          <p:nvPr>
            <p:ph type="sldNum" sz="quarter" idx="12"/>
          </p:nvPr>
        </p:nvSpPr>
        <p:spPr/>
        <p:txBody>
          <a:bodyPr/>
          <a:lstStyle>
            <a:lvl1pPr>
              <a:defRPr/>
            </a:lvl1pPr>
          </a:lstStyle>
          <a:p>
            <a:pPr>
              <a:defRPr/>
            </a:pPr>
            <a:fld id="{E6DE1E7E-3295-4B4B-98CF-4E460E8DEA9B}" type="slidenum">
              <a:rPr lang="en-US"/>
              <a:pPr>
                <a:defRPr/>
              </a:pPr>
              <a:t>‹nº›</a:t>
            </a:fld>
            <a:endParaRPr lang="en-US"/>
          </a:p>
        </p:txBody>
      </p:sp>
    </p:spTree>
    <p:extLst>
      <p:ext uri="{BB962C8B-B14F-4D97-AF65-F5344CB8AC3E}">
        <p14:creationId xmlns:p14="http://schemas.microsoft.com/office/powerpoint/2010/main" val="366476513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DC6FD6-FF4C-4A07-A6C4-69E6F02FB22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18056257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DC6FD6-FF4C-4A07-A6C4-69E6F02FB22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56696244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DC6FD6-FF4C-4A07-A6C4-69E6F02FB22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3778928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DC6FD6-FF4C-4A07-A6C4-69E6F02FB22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0538200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DC6FD6-FF4C-4A07-A6C4-69E6F02FB22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21066542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CS 376 Lecture 18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DC6FD6-FF4C-4A07-A6C4-69E6F02FB22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491992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6" name="Slide Number Placeholder 5"/>
          <p:cNvSpPr>
            <a:spLocks noGrp="1"/>
          </p:cNvSpPr>
          <p:nvPr>
            <p:ph type="sldNum" sz="quarter" idx="12"/>
          </p:nvPr>
        </p:nvSpPr>
        <p:spPr/>
        <p:txBody>
          <a:bodyPr/>
          <a:lstStyle>
            <a:lvl1pPr>
              <a:defRPr/>
            </a:lvl1pPr>
          </a:lstStyle>
          <a:p>
            <a:pPr>
              <a:defRPr/>
            </a:pPr>
            <a:fld id="{F1195F53-7B36-4547-9561-555DF87ED3DF}" type="slidenum">
              <a:rPr lang="en-US"/>
              <a:pPr>
                <a:defRPr/>
              </a:pPr>
              <a:t>‹nº›</a:t>
            </a:fld>
            <a:endParaRPr lang="en-US"/>
          </a:p>
        </p:txBody>
      </p:sp>
    </p:spTree>
    <p:extLst>
      <p:ext uri="{BB962C8B-B14F-4D97-AF65-F5344CB8AC3E}">
        <p14:creationId xmlns:p14="http://schemas.microsoft.com/office/powerpoint/2010/main" val="2311449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7" name="Slide Number Placeholder 5"/>
          <p:cNvSpPr>
            <a:spLocks noGrp="1"/>
          </p:cNvSpPr>
          <p:nvPr>
            <p:ph type="sldNum" sz="quarter" idx="12"/>
          </p:nvPr>
        </p:nvSpPr>
        <p:spPr/>
        <p:txBody>
          <a:bodyPr/>
          <a:lstStyle>
            <a:lvl1pPr>
              <a:defRPr/>
            </a:lvl1pPr>
          </a:lstStyle>
          <a:p>
            <a:pPr>
              <a:defRPr/>
            </a:pPr>
            <a:fld id="{B2984B48-DC5D-4F8E-BC1B-FAD3D5EAC230}" type="slidenum">
              <a:rPr lang="en-US"/>
              <a:pPr>
                <a:defRPr/>
              </a:pPr>
              <a:t>‹nº›</a:t>
            </a:fld>
            <a:endParaRPr lang="en-US"/>
          </a:p>
        </p:txBody>
      </p:sp>
    </p:spTree>
    <p:extLst>
      <p:ext uri="{BB962C8B-B14F-4D97-AF65-F5344CB8AC3E}">
        <p14:creationId xmlns:p14="http://schemas.microsoft.com/office/powerpoint/2010/main" val="2242600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9" name="Slide Number Placeholder 5"/>
          <p:cNvSpPr>
            <a:spLocks noGrp="1"/>
          </p:cNvSpPr>
          <p:nvPr>
            <p:ph type="sldNum" sz="quarter" idx="12"/>
          </p:nvPr>
        </p:nvSpPr>
        <p:spPr/>
        <p:txBody>
          <a:bodyPr/>
          <a:lstStyle>
            <a:lvl1pPr>
              <a:defRPr/>
            </a:lvl1pPr>
          </a:lstStyle>
          <a:p>
            <a:pPr>
              <a:defRPr/>
            </a:pPr>
            <a:fld id="{A01989EF-0C7F-4828-9941-600C4C89D597}" type="slidenum">
              <a:rPr lang="en-US"/>
              <a:pPr>
                <a:defRPr/>
              </a:pPr>
              <a:t>‹nº›</a:t>
            </a:fld>
            <a:endParaRPr lang="en-US"/>
          </a:p>
        </p:txBody>
      </p:sp>
    </p:spTree>
    <p:extLst>
      <p:ext uri="{BB962C8B-B14F-4D97-AF65-F5344CB8AC3E}">
        <p14:creationId xmlns:p14="http://schemas.microsoft.com/office/powerpoint/2010/main" val="478710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5" name="Slide Number Placeholder 5"/>
          <p:cNvSpPr>
            <a:spLocks noGrp="1"/>
          </p:cNvSpPr>
          <p:nvPr>
            <p:ph type="sldNum" sz="quarter" idx="12"/>
          </p:nvPr>
        </p:nvSpPr>
        <p:spPr/>
        <p:txBody>
          <a:bodyPr/>
          <a:lstStyle>
            <a:lvl1pPr>
              <a:defRPr/>
            </a:lvl1pPr>
          </a:lstStyle>
          <a:p>
            <a:pPr>
              <a:defRPr/>
            </a:pPr>
            <a:fld id="{EAE1A4C1-D3DB-45E0-A9D1-3EE07A362D70}" type="slidenum">
              <a:rPr lang="en-US"/>
              <a:pPr>
                <a:defRPr/>
              </a:pPr>
              <a:t>‹nº›</a:t>
            </a:fld>
            <a:endParaRPr lang="en-US"/>
          </a:p>
        </p:txBody>
      </p:sp>
    </p:spTree>
    <p:extLst>
      <p:ext uri="{BB962C8B-B14F-4D97-AF65-F5344CB8AC3E}">
        <p14:creationId xmlns:p14="http://schemas.microsoft.com/office/powerpoint/2010/main" val="1260220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4" name="Slide Number Placeholder 5"/>
          <p:cNvSpPr>
            <a:spLocks noGrp="1"/>
          </p:cNvSpPr>
          <p:nvPr>
            <p:ph type="sldNum" sz="quarter" idx="12"/>
          </p:nvPr>
        </p:nvSpPr>
        <p:spPr/>
        <p:txBody>
          <a:bodyPr/>
          <a:lstStyle>
            <a:lvl1pPr>
              <a:defRPr/>
            </a:lvl1pPr>
          </a:lstStyle>
          <a:p>
            <a:pPr>
              <a:defRPr/>
            </a:pPr>
            <a:fld id="{B848C358-264E-4D32-9324-7C21CCA7A901}" type="slidenum">
              <a:rPr lang="en-US"/>
              <a:pPr>
                <a:defRPr/>
              </a:pPr>
              <a:t>‹nº›</a:t>
            </a:fld>
            <a:endParaRPr lang="en-US"/>
          </a:p>
        </p:txBody>
      </p:sp>
    </p:spTree>
    <p:extLst>
      <p:ext uri="{BB962C8B-B14F-4D97-AF65-F5344CB8AC3E}">
        <p14:creationId xmlns:p14="http://schemas.microsoft.com/office/powerpoint/2010/main" val="3137668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7" name="Slide Number Placeholder 5"/>
          <p:cNvSpPr>
            <a:spLocks noGrp="1"/>
          </p:cNvSpPr>
          <p:nvPr>
            <p:ph type="sldNum" sz="quarter" idx="12"/>
          </p:nvPr>
        </p:nvSpPr>
        <p:spPr/>
        <p:txBody>
          <a:bodyPr/>
          <a:lstStyle>
            <a:lvl1pPr>
              <a:defRPr/>
            </a:lvl1pPr>
          </a:lstStyle>
          <a:p>
            <a:pPr>
              <a:defRPr/>
            </a:pPr>
            <a:fld id="{C0AF134D-93AA-4F0D-8E9C-6F12A59FA44E}" type="slidenum">
              <a:rPr lang="en-US"/>
              <a:pPr>
                <a:defRPr/>
              </a:pPr>
              <a:t>‹nº›</a:t>
            </a:fld>
            <a:endParaRPr lang="en-US"/>
          </a:p>
        </p:txBody>
      </p:sp>
    </p:spTree>
    <p:extLst>
      <p:ext uri="{BB962C8B-B14F-4D97-AF65-F5344CB8AC3E}">
        <p14:creationId xmlns:p14="http://schemas.microsoft.com/office/powerpoint/2010/main" val="2782372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CS 376 Lecture 18 </a:t>
            </a:r>
            <a:endParaRPr lang="en-US"/>
          </a:p>
        </p:txBody>
      </p:sp>
      <p:sp>
        <p:nvSpPr>
          <p:cNvPr id="6" name="Slide Number Placeholder 5"/>
          <p:cNvSpPr>
            <a:spLocks noGrp="1"/>
          </p:cNvSpPr>
          <p:nvPr>
            <p:ph type="sldNum" sz="quarter" idx="12"/>
          </p:nvPr>
        </p:nvSpPr>
        <p:spPr/>
        <p:txBody>
          <a:bodyPr/>
          <a:lstStyle/>
          <a:p>
            <a:fld id="{9647B721-A308-4150-A9A6-F33049C59B87}" type="slidenum">
              <a:rPr lang="en-US" smtClean="0"/>
              <a:t>‹nº›</a:t>
            </a:fld>
            <a:endParaRPr lang="en-US"/>
          </a:p>
        </p:txBody>
      </p:sp>
    </p:spTree>
    <p:extLst>
      <p:ext uri="{BB962C8B-B14F-4D97-AF65-F5344CB8AC3E}">
        <p14:creationId xmlns:p14="http://schemas.microsoft.com/office/powerpoint/2010/main" val="2039417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7" name="Slide Number Placeholder 5"/>
          <p:cNvSpPr>
            <a:spLocks noGrp="1"/>
          </p:cNvSpPr>
          <p:nvPr>
            <p:ph type="sldNum" sz="quarter" idx="12"/>
          </p:nvPr>
        </p:nvSpPr>
        <p:spPr/>
        <p:txBody>
          <a:bodyPr/>
          <a:lstStyle>
            <a:lvl1pPr>
              <a:defRPr/>
            </a:lvl1pPr>
          </a:lstStyle>
          <a:p>
            <a:pPr>
              <a:defRPr/>
            </a:pPr>
            <a:fld id="{50F53F6A-490F-4657-8FB4-1DEC8D9F27BF}" type="slidenum">
              <a:rPr lang="en-US"/>
              <a:pPr>
                <a:defRPr/>
              </a:pPr>
              <a:t>‹nº›</a:t>
            </a:fld>
            <a:endParaRPr lang="en-US"/>
          </a:p>
        </p:txBody>
      </p:sp>
    </p:spTree>
    <p:extLst>
      <p:ext uri="{BB962C8B-B14F-4D97-AF65-F5344CB8AC3E}">
        <p14:creationId xmlns:p14="http://schemas.microsoft.com/office/powerpoint/2010/main" val="3660206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6" name="Slide Number Placeholder 5"/>
          <p:cNvSpPr>
            <a:spLocks noGrp="1"/>
          </p:cNvSpPr>
          <p:nvPr>
            <p:ph type="sldNum" sz="quarter" idx="12"/>
          </p:nvPr>
        </p:nvSpPr>
        <p:spPr/>
        <p:txBody>
          <a:bodyPr/>
          <a:lstStyle>
            <a:lvl1pPr>
              <a:defRPr/>
            </a:lvl1pPr>
          </a:lstStyle>
          <a:p>
            <a:pPr>
              <a:defRPr/>
            </a:pPr>
            <a:fld id="{0EFBD415-56C1-454B-BF67-68B77DF8D290}" type="slidenum">
              <a:rPr lang="en-US"/>
              <a:pPr>
                <a:defRPr/>
              </a:pPr>
              <a:t>‹nº›</a:t>
            </a:fld>
            <a:endParaRPr lang="en-US"/>
          </a:p>
        </p:txBody>
      </p:sp>
    </p:spTree>
    <p:extLst>
      <p:ext uri="{BB962C8B-B14F-4D97-AF65-F5344CB8AC3E}">
        <p14:creationId xmlns:p14="http://schemas.microsoft.com/office/powerpoint/2010/main" val="2029353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CS 376 Lecture 18 </a:t>
            </a:r>
            <a:endParaRPr lang="en-US"/>
          </a:p>
        </p:txBody>
      </p:sp>
      <p:sp>
        <p:nvSpPr>
          <p:cNvPr id="6" name="Slide Number Placeholder 5"/>
          <p:cNvSpPr>
            <a:spLocks noGrp="1"/>
          </p:cNvSpPr>
          <p:nvPr>
            <p:ph type="sldNum" sz="quarter" idx="12"/>
          </p:nvPr>
        </p:nvSpPr>
        <p:spPr/>
        <p:txBody>
          <a:bodyPr/>
          <a:lstStyle>
            <a:lvl1pPr>
              <a:defRPr/>
            </a:lvl1pPr>
          </a:lstStyle>
          <a:p>
            <a:pPr>
              <a:defRPr/>
            </a:pPr>
            <a:fld id="{3EFE2F86-0C81-4991-B354-FF60FF9095FD}" type="slidenum">
              <a:rPr lang="en-US"/>
              <a:pPr>
                <a:defRPr/>
              </a:pPr>
              <a:t>‹nº›</a:t>
            </a:fld>
            <a:endParaRPr lang="en-US"/>
          </a:p>
        </p:txBody>
      </p:sp>
    </p:spTree>
    <p:extLst>
      <p:ext uri="{BB962C8B-B14F-4D97-AF65-F5344CB8AC3E}">
        <p14:creationId xmlns:p14="http://schemas.microsoft.com/office/powerpoint/2010/main" val="3390217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31BDF85-1456-4467-A66C-BE165E7D8820}" type="slidenum">
              <a:rPr lang="en-US">
                <a:solidFill>
                  <a:srgbClr val="000000">
                    <a:tint val="75000"/>
                  </a:srgbClr>
                </a:solidFill>
              </a:rPr>
              <a:pPr>
                <a:defRPr/>
              </a:pPr>
              <a:t>‹nº›</a:t>
            </a:fld>
            <a:endParaRPr lang="en-US">
              <a:solidFill>
                <a:srgbClr val="000000">
                  <a:tint val="75000"/>
                </a:srgbClr>
              </a:solidFill>
            </a:endParaRPr>
          </a:p>
        </p:txBody>
      </p:sp>
    </p:spTree>
    <p:extLst>
      <p:ext uri="{BB962C8B-B14F-4D97-AF65-F5344CB8AC3E}">
        <p14:creationId xmlns:p14="http://schemas.microsoft.com/office/powerpoint/2010/main" val="3461222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06E71E2-51D6-4385-A36A-210EC8DC474B}" type="slidenum">
              <a:rPr lang="en-US">
                <a:solidFill>
                  <a:srgbClr val="000000">
                    <a:tint val="75000"/>
                  </a:srgbClr>
                </a:solidFill>
              </a:rPr>
              <a:pPr>
                <a:defRPr/>
              </a:pPr>
              <a:t>‹nº›</a:t>
            </a:fld>
            <a:endParaRPr lang="en-US">
              <a:solidFill>
                <a:srgbClr val="000000">
                  <a:tint val="75000"/>
                </a:srgbClr>
              </a:solidFill>
            </a:endParaRPr>
          </a:p>
        </p:txBody>
      </p:sp>
    </p:spTree>
    <p:extLst>
      <p:ext uri="{BB962C8B-B14F-4D97-AF65-F5344CB8AC3E}">
        <p14:creationId xmlns:p14="http://schemas.microsoft.com/office/powerpoint/2010/main" val="2093769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007A55D3-93AA-4467-9473-2417E8447A03}" type="slidenum">
              <a:rPr lang="en-US">
                <a:solidFill>
                  <a:srgbClr val="000000">
                    <a:tint val="75000"/>
                  </a:srgbClr>
                </a:solidFill>
              </a:rPr>
              <a:pPr>
                <a:defRPr/>
              </a:pPr>
              <a:t>‹nº›</a:t>
            </a:fld>
            <a:endParaRPr lang="en-US">
              <a:solidFill>
                <a:srgbClr val="000000">
                  <a:tint val="75000"/>
                </a:srgbClr>
              </a:solidFill>
            </a:endParaRPr>
          </a:p>
        </p:txBody>
      </p:sp>
    </p:spTree>
    <p:extLst>
      <p:ext uri="{BB962C8B-B14F-4D97-AF65-F5344CB8AC3E}">
        <p14:creationId xmlns:p14="http://schemas.microsoft.com/office/powerpoint/2010/main" val="11948497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2E5997A9-034D-471C-9D9B-FFF3BAD58466}" type="slidenum">
              <a:rPr lang="en-US">
                <a:solidFill>
                  <a:srgbClr val="000000">
                    <a:tint val="75000"/>
                  </a:srgbClr>
                </a:solidFill>
              </a:rPr>
              <a:pPr>
                <a:defRPr/>
              </a:pPr>
              <a:t>‹nº›</a:t>
            </a:fld>
            <a:endParaRPr lang="en-US">
              <a:solidFill>
                <a:srgbClr val="000000">
                  <a:tint val="75000"/>
                </a:srgbClr>
              </a:solidFill>
            </a:endParaRPr>
          </a:p>
        </p:txBody>
      </p:sp>
    </p:spTree>
    <p:extLst>
      <p:ext uri="{BB962C8B-B14F-4D97-AF65-F5344CB8AC3E}">
        <p14:creationId xmlns:p14="http://schemas.microsoft.com/office/powerpoint/2010/main" val="18470788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DD4E1BCE-56D1-4FA9-A90A-4DA06161A375}" type="slidenum">
              <a:rPr lang="en-US">
                <a:solidFill>
                  <a:srgbClr val="000000">
                    <a:tint val="75000"/>
                  </a:srgbClr>
                </a:solidFill>
              </a:rPr>
              <a:pPr>
                <a:defRPr/>
              </a:pPr>
              <a:t>‹nº›</a:t>
            </a:fld>
            <a:endParaRPr lang="en-US">
              <a:solidFill>
                <a:srgbClr val="000000">
                  <a:tint val="75000"/>
                </a:srgbClr>
              </a:solidFill>
            </a:endParaRPr>
          </a:p>
        </p:txBody>
      </p:sp>
    </p:spTree>
    <p:extLst>
      <p:ext uri="{BB962C8B-B14F-4D97-AF65-F5344CB8AC3E}">
        <p14:creationId xmlns:p14="http://schemas.microsoft.com/office/powerpoint/2010/main" val="1032969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A0D63404-FC07-4CE1-BCA1-DDAC627A0CF5}" type="slidenum">
              <a:rPr lang="en-US">
                <a:solidFill>
                  <a:srgbClr val="000000">
                    <a:tint val="75000"/>
                  </a:srgbClr>
                </a:solidFill>
              </a:rPr>
              <a:pPr>
                <a:defRPr/>
              </a:pPr>
              <a:t>‹nº›</a:t>
            </a:fld>
            <a:endParaRPr lang="en-US">
              <a:solidFill>
                <a:srgbClr val="000000">
                  <a:tint val="75000"/>
                </a:srgbClr>
              </a:solidFill>
            </a:endParaRPr>
          </a:p>
        </p:txBody>
      </p:sp>
    </p:spTree>
    <p:extLst>
      <p:ext uri="{BB962C8B-B14F-4D97-AF65-F5344CB8AC3E}">
        <p14:creationId xmlns:p14="http://schemas.microsoft.com/office/powerpoint/2010/main" val="282568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02C96E0E-4FB5-4888-B0E7-62353E0234C1}" type="slidenum">
              <a:rPr lang="en-US">
                <a:solidFill>
                  <a:srgbClr val="000000">
                    <a:tint val="75000"/>
                  </a:srgbClr>
                </a:solidFill>
              </a:rPr>
              <a:pPr>
                <a:defRPr/>
              </a:pPr>
              <a:t>‹nº›</a:t>
            </a:fld>
            <a:endParaRPr lang="en-US">
              <a:solidFill>
                <a:srgbClr val="000000">
                  <a:tint val="75000"/>
                </a:srgbClr>
              </a:solidFill>
            </a:endParaRPr>
          </a:p>
        </p:txBody>
      </p:sp>
    </p:spTree>
    <p:extLst>
      <p:ext uri="{BB962C8B-B14F-4D97-AF65-F5344CB8AC3E}">
        <p14:creationId xmlns:p14="http://schemas.microsoft.com/office/powerpoint/2010/main" val="2810790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CS 376 Lecture 18 </a:t>
            </a:r>
            <a:endParaRPr lang="en-US"/>
          </a:p>
        </p:txBody>
      </p:sp>
      <p:sp>
        <p:nvSpPr>
          <p:cNvPr id="6" name="Slide Number Placeholder 5"/>
          <p:cNvSpPr>
            <a:spLocks noGrp="1"/>
          </p:cNvSpPr>
          <p:nvPr>
            <p:ph type="sldNum" sz="quarter" idx="12"/>
          </p:nvPr>
        </p:nvSpPr>
        <p:spPr/>
        <p:txBody>
          <a:bodyPr/>
          <a:lstStyle/>
          <a:p>
            <a:fld id="{9647B721-A308-4150-A9A6-F33049C59B87}" type="slidenum">
              <a:rPr lang="en-US" smtClean="0"/>
              <a:t>‹nº›</a:t>
            </a:fld>
            <a:endParaRPr lang="en-US"/>
          </a:p>
        </p:txBody>
      </p:sp>
    </p:spTree>
    <p:extLst>
      <p:ext uri="{BB962C8B-B14F-4D97-AF65-F5344CB8AC3E}">
        <p14:creationId xmlns:p14="http://schemas.microsoft.com/office/powerpoint/2010/main" val="8010700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B848CAAA-916B-48BD-917E-AEA0C88A1599}" type="slidenum">
              <a:rPr lang="en-US">
                <a:solidFill>
                  <a:srgbClr val="000000">
                    <a:tint val="75000"/>
                  </a:srgbClr>
                </a:solidFill>
              </a:rPr>
              <a:pPr>
                <a:defRPr/>
              </a:pPr>
              <a:t>‹nº›</a:t>
            </a:fld>
            <a:endParaRPr lang="en-US">
              <a:solidFill>
                <a:srgbClr val="000000">
                  <a:tint val="75000"/>
                </a:srgbClr>
              </a:solidFill>
            </a:endParaRPr>
          </a:p>
        </p:txBody>
      </p:sp>
    </p:spTree>
    <p:extLst>
      <p:ext uri="{BB962C8B-B14F-4D97-AF65-F5344CB8AC3E}">
        <p14:creationId xmlns:p14="http://schemas.microsoft.com/office/powerpoint/2010/main" val="23446046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2400BC0D-9E96-41F7-B67E-4CEDA72B02F6}" type="slidenum">
              <a:rPr lang="en-US">
                <a:solidFill>
                  <a:srgbClr val="000000">
                    <a:tint val="75000"/>
                  </a:srgbClr>
                </a:solidFill>
              </a:rPr>
              <a:pPr>
                <a:defRPr/>
              </a:pPr>
              <a:t>‹nº›</a:t>
            </a:fld>
            <a:endParaRPr lang="en-US">
              <a:solidFill>
                <a:srgbClr val="000000">
                  <a:tint val="75000"/>
                </a:srgbClr>
              </a:solidFill>
            </a:endParaRPr>
          </a:p>
        </p:txBody>
      </p:sp>
    </p:spTree>
    <p:extLst>
      <p:ext uri="{BB962C8B-B14F-4D97-AF65-F5344CB8AC3E}">
        <p14:creationId xmlns:p14="http://schemas.microsoft.com/office/powerpoint/2010/main" val="1625822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232352A3-F1EE-4054-95B3-0E20ED5A8762}" type="slidenum">
              <a:rPr lang="en-US">
                <a:solidFill>
                  <a:srgbClr val="000000">
                    <a:tint val="75000"/>
                  </a:srgbClr>
                </a:solidFill>
              </a:rPr>
              <a:pPr>
                <a:defRPr/>
              </a:pPr>
              <a:t>‹nº›</a:t>
            </a:fld>
            <a:endParaRPr lang="en-US">
              <a:solidFill>
                <a:srgbClr val="000000">
                  <a:tint val="75000"/>
                </a:srgbClr>
              </a:solidFill>
            </a:endParaRPr>
          </a:p>
        </p:txBody>
      </p:sp>
    </p:spTree>
    <p:extLst>
      <p:ext uri="{BB962C8B-B14F-4D97-AF65-F5344CB8AC3E}">
        <p14:creationId xmlns:p14="http://schemas.microsoft.com/office/powerpoint/2010/main" val="237123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569E5EB1-BB8D-4A2C-8986-989FDAC6379E}" type="slidenum">
              <a:rPr lang="en-US">
                <a:solidFill>
                  <a:srgbClr val="000000">
                    <a:tint val="75000"/>
                  </a:srgbClr>
                </a:solidFill>
              </a:rPr>
              <a:pPr>
                <a:defRPr/>
              </a:pPr>
              <a:t>‹nº›</a:t>
            </a:fld>
            <a:endParaRPr lang="en-US">
              <a:solidFill>
                <a:srgbClr val="000000">
                  <a:tint val="75000"/>
                </a:srgbClr>
              </a:solidFill>
            </a:endParaRPr>
          </a:p>
        </p:txBody>
      </p:sp>
    </p:spTree>
    <p:extLst>
      <p:ext uri="{BB962C8B-B14F-4D97-AF65-F5344CB8AC3E}">
        <p14:creationId xmlns:p14="http://schemas.microsoft.com/office/powerpoint/2010/main" val="2852991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EB897A-D967-4B36-BF70-5FAB21C9BD03}"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3516611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2F1AA8-09C6-4957-A401-DC6FC4765BD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1640889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DCF033-27D2-44A2-9E20-447284A6D994}"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853985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FDF379-AD98-4D47-BC29-AB6D160F6F33}"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9772188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B2EB492-45B0-48FB-8C1D-AA0B44A2D25C}"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8746305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F4AA181-C266-46AA-B644-17442AFAF3F6}"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50506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CS 376 Lecture 18 </a:t>
            </a:r>
            <a:endParaRPr lang="en-US"/>
          </a:p>
        </p:txBody>
      </p:sp>
      <p:sp>
        <p:nvSpPr>
          <p:cNvPr id="7" name="Slide Number Placeholder 6"/>
          <p:cNvSpPr>
            <a:spLocks noGrp="1"/>
          </p:cNvSpPr>
          <p:nvPr>
            <p:ph type="sldNum" sz="quarter" idx="12"/>
          </p:nvPr>
        </p:nvSpPr>
        <p:spPr/>
        <p:txBody>
          <a:bodyPr/>
          <a:lstStyle/>
          <a:p>
            <a:fld id="{9647B721-A308-4150-A9A6-F33049C59B87}" type="slidenum">
              <a:rPr lang="en-US" smtClean="0"/>
              <a:t>‹nº›</a:t>
            </a:fld>
            <a:endParaRPr lang="en-US"/>
          </a:p>
        </p:txBody>
      </p:sp>
    </p:spTree>
    <p:extLst>
      <p:ext uri="{BB962C8B-B14F-4D97-AF65-F5344CB8AC3E}">
        <p14:creationId xmlns:p14="http://schemas.microsoft.com/office/powerpoint/2010/main" val="1263496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C5F62F2-DE6E-406A-B686-B4FC988CBC21}"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9469906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CD74DB-B42A-4370-83D1-8967C08D7FD3}"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1638000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8640BF-693F-4EF8-A319-145F274D2BF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924720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C94034-33A0-4E74-BADB-BFD227D9CB7A}"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5457236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CS 376 Lecture 18 </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2261A7-8AB4-4FD7-98B2-94712E765667}"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1752890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2C41E4-D02A-4BC6-BA99-04DA08BC7C44}" type="slidenum">
              <a:rPr lang="en-US"/>
              <a:pPr>
                <a:defRPr/>
              </a:pPr>
              <a:t>‹nº›</a:t>
            </a:fld>
            <a:endParaRPr lang="en-US"/>
          </a:p>
        </p:txBody>
      </p:sp>
    </p:spTree>
    <p:extLst>
      <p:ext uri="{BB962C8B-B14F-4D97-AF65-F5344CB8AC3E}">
        <p14:creationId xmlns:p14="http://schemas.microsoft.com/office/powerpoint/2010/main" val="20137665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5C8E2A-2325-43F4-822F-4923BCCFE3B0}" type="slidenum">
              <a:rPr lang="en-US"/>
              <a:pPr>
                <a:defRPr/>
              </a:pPr>
              <a:t>‹nº›</a:t>
            </a:fld>
            <a:endParaRPr lang="en-US"/>
          </a:p>
        </p:txBody>
      </p:sp>
    </p:spTree>
    <p:extLst>
      <p:ext uri="{BB962C8B-B14F-4D97-AF65-F5344CB8AC3E}">
        <p14:creationId xmlns:p14="http://schemas.microsoft.com/office/powerpoint/2010/main" val="652131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756821-8A09-4146-911D-8ADF28E9CC17}" type="slidenum">
              <a:rPr lang="en-US"/>
              <a:pPr>
                <a:defRPr/>
              </a:pPr>
              <a:t>‹nº›</a:t>
            </a:fld>
            <a:endParaRPr lang="en-US"/>
          </a:p>
        </p:txBody>
      </p:sp>
    </p:spTree>
    <p:extLst>
      <p:ext uri="{BB962C8B-B14F-4D97-AF65-F5344CB8AC3E}">
        <p14:creationId xmlns:p14="http://schemas.microsoft.com/office/powerpoint/2010/main" val="16782577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A94820-8EDA-4E12-90CD-AC40CD70E07D}" type="slidenum">
              <a:rPr lang="en-US"/>
              <a:pPr>
                <a:defRPr/>
              </a:pPr>
              <a:t>‹nº›</a:t>
            </a:fld>
            <a:endParaRPr lang="en-US"/>
          </a:p>
        </p:txBody>
      </p:sp>
    </p:spTree>
    <p:extLst>
      <p:ext uri="{BB962C8B-B14F-4D97-AF65-F5344CB8AC3E}">
        <p14:creationId xmlns:p14="http://schemas.microsoft.com/office/powerpoint/2010/main" val="25550546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46D56B-859A-4E8F-96BB-1FD35FC5C81D}" type="slidenum">
              <a:rPr lang="en-US"/>
              <a:pPr>
                <a:defRPr/>
              </a:pPr>
              <a:t>‹nº›</a:t>
            </a:fld>
            <a:endParaRPr lang="en-US"/>
          </a:p>
        </p:txBody>
      </p:sp>
    </p:spTree>
    <p:extLst>
      <p:ext uri="{BB962C8B-B14F-4D97-AF65-F5344CB8AC3E}">
        <p14:creationId xmlns:p14="http://schemas.microsoft.com/office/powerpoint/2010/main" val="3014477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CS 376 Lecture 18 </a:t>
            </a:r>
            <a:endParaRPr lang="en-US"/>
          </a:p>
        </p:txBody>
      </p:sp>
      <p:sp>
        <p:nvSpPr>
          <p:cNvPr id="9" name="Slide Number Placeholder 8"/>
          <p:cNvSpPr>
            <a:spLocks noGrp="1"/>
          </p:cNvSpPr>
          <p:nvPr>
            <p:ph type="sldNum" sz="quarter" idx="12"/>
          </p:nvPr>
        </p:nvSpPr>
        <p:spPr/>
        <p:txBody>
          <a:bodyPr/>
          <a:lstStyle/>
          <a:p>
            <a:fld id="{9647B721-A308-4150-A9A6-F33049C59B87}" type="slidenum">
              <a:rPr lang="en-US" smtClean="0"/>
              <a:t>‹nº›</a:t>
            </a:fld>
            <a:endParaRPr lang="en-US"/>
          </a:p>
        </p:txBody>
      </p:sp>
    </p:spTree>
    <p:extLst>
      <p:ext uri="{BB962C8B-B14F-4D97-AF65-F5344CB8AC3E}">
        <p14:creationId xmlns:p14="http://schemas.microsoft.com/office/powerpoint/2010/main" val="11633273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8C2F744-6D41-4AB4-B87C-44EDEFBCF1E1}" type="slidenum">
              <a:rPr lang="en-US"/>
              <a:pPr>
                <a:defRPr/>
              </a:pPr>
              <a:t>‹nº›</a:t>
            </a:fld>
            <a:endParaRPr lang="en-US"/>
          </a:p>
        </p:txBody>
      </p:sp>
    </p:spTree>
    <p:extLst>
      <p:ext uri="{BB962C8B-B14F-4D97-AF65-F5344CB8AC3E}">
        <p14:creationId xmlns:p14="http://schemas.microsoft.com/office/powerpoint/2010/main" val="29111097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7D03361-FFAA-470A-8C91-9391F3E0B05D}" type="slidenum">
              <a:rPr lang="en-US"/>
              <a:pPr>
                <a:defRPr/>
              </a:pPr>
              <a:t>‹nº›</a:t>
            </a:fld>
            <a:endParaRPr lang="en-US"/>
          </a:p>
        </p:txBody>
      </p:sp>
    </p:spTree>
    <p:extLst>
      <p:ext uri="{BB962C8B-B14F-4D97-AF65-F5344CB8AC3E}">
        <p14:creationId xmlns:p14="http://schemas.microsoft.com/office/powerpoint/2010/main" val="22577743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39E107-8BDB-48C5-BEF0-C0AAD939EFA6}" type="slidenum">
              <a:rPr lang="en-US"/>
              <a:pPr>
                <a:defRPr/>
              </a:pPr>
              <a:t>‹nº›</a:t>
            </a:fld>
            <a:endParaRPr lang="en-US"/>
          </a:p>
        </p:txBody>
      </p:sp>
    </p:spTree>
    <p:extLst>
      <p:ext uri="{BB962C8B-B14F-4D97-AF65-F5344CB8AC3E}">
        <p14:creationId xmlns:p14="http://schemas.microsoft.com/office/powerpoint/2010/main" val="15144103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CA8176-08A6-4800-AF14-1598D1105137}" type="slidenum">
              <a:rPr lang="en-US"/>
              <a:pPr>
                <a:defRPr/>
              </a:pPr>
              <a:t>‹nº›</a:t>
            </a:fld>
            <a:endParaRPr lang="en-US"/>
          </a:p>
        </p:txBody>
      </p:sp>
    </p:spTree>
    <p:extLst>
      <p:ext uri="{BB962C8B-B14F-4D97-AF65-F5344CB8AC3E}">
        <p14:creationId xmlns:p14="http://schemas.microsoft.com/office/powerpoint/2010/main" val="10861397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3BA9E1-D817-430D-AF17-8F00EC798B42}" type="slidenum">
              <a:rPr lang="en-US"/>
              <a:pPr>
                <a:defRPr/>
              </a:pPr>
              <a:t>‹nº›</a:t>
            </a:fld>
            <a:endParaRPr lang="en-US"/>
          </a:p>
        </p:txBody>
      </p:sp>
    </p:spTree>
    <p:extLst>
      <p:ext uri="{BB962C8B-B14F-4D97-AF65-F5344CB8AC3E}">
        <p14:creationId xmlns:p14="http://schemas.microsoft.com/office/powerpoint/2010/main" val="38806567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9EAD6F-E075-46F0-B5E6-9DEAFBDC272C}" type="slidenum">
              <a:rPr lang="en-US"/>
              <a:pPr>
                <a:defRPr/>
              </a:pPr>
              <a:t>‹nº›</a:t>
            </a:fld>
            <a:endParaRPr lang="en-US"/>
          </a:p>
        </p:txBody>
      </p:sp>
    </p:spTree>
    <p:extLst>
      <p:ext uri="{BB962C8B-B14F-4D97-AF65-F5344CB8AC3E}">
        <p14:creationId xmlns:p14="http://schemas.microsoft.com/office/powerpoint/2010/main" val="32247237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F3989B-35C3-49F5-BA71-8A9596BA652C}" type="slidenum">
              <a:rPr lang="en-US"/>
              <a:pPr>
                <a:defRPr/>
              </a:pPr>
              <a:t>‹nº›</a:t>
            </a:fld>
            <a:endParaRPr lang="en-US"/>
          </a:p>
        </p:txBody>
      </p:sp>
    </p:spTree>
    <p:extLst>
      <p:ext uri="{BB962C8B-B14F-4D97-AF65-F5344CB8AC3E}">
        <p14:creationId xmlns:p14="http://schemas.microsoft.com/office/powerpoint/2010/main" val="27408170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4DB991-BBA2-44A8-946B-912390995830}" type="slidenum">
              <a:rPr lang="en-US"/>
              <a:pPr>
                <a:defRPr/>
              </a:pPr>
              <a:t>‹nº›</a:t>
            </a:fld>
            <a:endParaRPr lang="en-US"/>
          </a:p>
        </p:txBody>
      </p:sp>
    </p:spTree>
    <p:extLst>
      <p:ext uri="{BB962C8B-B14F-4D97-AF65-F5344CB8AC3E}">
        <p14:creationId xmlns:p14="http://schemas.microsoft.com/office/powerpoint/2010/main" val="15316425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EC907C-22F1-405A-BE63-93EEF9205F46}" type="slidenum">
              <a:rPr lang="en-US"/>
              <a:pPr>
                <a:defRPr/>
              </a:pPr>
              <a:t>‹nº›</a:t>
            </a:fld>
            <a:endParaRPr lang="en-US"/>
          </a:p>
        </p:txBody>
      </p:sp>
    </p:spTree>
    <p:extLst>
      <p:ext uri="{BB962C8B-B14F-4D97-AF65-F5344CB8AC3E}">
        <p14:creationId xmlns:p14="http://schemas.microsoft.com/office/powerpoint/2010/main" val="20315551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F058C6-F769-4320-847B-BD44AA1C4751}" type="slidenum">
              <a:rPr lang="en-US"/>
              <a:pPr>
                <a:defRPr/>
              </a:pPr>
              <a:t>‹nº›</a:t>
            </a:fld>
            <a:endParaRPr lang="en-US"/>
          </a:p>
        </p:txBody>
      </p:sp>
    </p:spTree>
    <p:extLst>
      <p:ext uri="{BB962C8B-B14F-4D97-AF65-F5344CB8AC3E}">
        <p14:creationId xmlns:p14="http://schemas.microsoft.com/office/powerpoint/2010/main" val="2597142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CS 376 Lecture 18 </a:t>
            </a:r>
            <a:endParaRPr lang="en-US"/>
          </a:p>
        </p:txBody>
      </p:sp>
      <p:sp>
        <p:nvSpPr>
          <p:cNvPr id="5" name="Slide Number Placeholder 4"/>
          <p:cNvSpPr>
            <a:spLocks noGrp="1"/>
          </p:cNvSpPr>
          <p:nvPr>
            <p:ph type="sldNum" sz="quarter" idx="12"/>
          </p:nvPr>
        </p:nvSpPr>
        <p:spPr/>
        <p:txBody>
          <a:bodyPr/>
          <a:lstStyle/>
          <a:p>
            <a:fld id="{9647B721-A308-4150-A9A6-F33049C59B87}" type="slidenum">
              <a:rPr lang="en-US" smtClean="0"/>
              <a:t>‹nº›</a:t>
            </a:fld>
            <a:endParaRPr lang="en-US"/>
          </a:p>
        </p:txBody>
      </p:sp>
    </p:spTree>
    <p:extLst>
      <p:ext uri="{BB962C8B-B14F-4D97-AF65-F5344CB8AC3E}">
        <p14:creationId xmlns:p14="http://schemas.microsoft.com/office/powerpoint/2010/main" val="2575572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DC5F2B-BEE3-4BE2-BC68-B1D66A21D372}" type="slidenum">
              <a:rPr lang="en-US"/>
              <a:pPr>
                <a:defRPr/>
              </a:pPr>
              <a:t>‹nº›</a:t>
            </a:fld>
            <a:endParaRPr lang="en-US"/>
          </a:p>
        </p:txBody>
      </p:sp>
    </p:spTree>
    <p:extLst>
      <p:ext uri="{BB962C8B-B14F-4D97-AF65-F5344CB8AC3E}">
        <p14:creationId xmlns:p14="http://schemas.microsoft.com/office/powerpoint/2010/main" val="1047403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14EA3B-F4E4-48BE-9D73-61008545674D}" type="slidenum">
              <a:rPr lang="en-US"/>
              <a:pPr>
                <a:defRPr/>
              </a:pPr>
              <a:t>‹nº›</a:t>
            </a:fld>
            <a:endParaRPr lang="en-US"/>
          </a:p>
        </p:txBody>
      </p:sp>
    </p:spTree>
    <p:extLst>
      <p:ext uri="{BB962C8B-B14F-4D97-AF65-F5344CB8AC3E}">
        <p14:creationId xmlns:p14="http://schemas.microsoft.com/office/powerpoint/2010/main" val="12618072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23193EE-6DA2-4CD4-B506-FA1CC5960F85}" type="slidenum">
              <a:rPr lang="en-US"/>
              <a:pPr>
                <a:defRPr/>
              </a:pPr>
              <a:t>‹nº›</a:t>
            </a:fld>
            <a:endParaRPr lang="en-US"/>
          </a:p>
        </p:txBody>
      </p:sp>
    </p:spTree>
    <p:extLst>
      <p:ext uri="{BB962C8B-B14F-4D97-AF65-F5344CB8AC3E}">
        <p14:creationId xmlns:p14="http://schemas.microsoft.com/office/powerpoint/2010/main" val="39536284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664FDFC-37C2-4583-A665-1AFED6814B40}" type="slidenum">
              <a:rPr lang="en-US"/>
              <a:pPr>
                <a:defRPr/>
              </a:pPr>
              <a:t>‹nº›</a:t>
            </a:fld>
            <a:endParaRPr lang="en-US"/>
          </a:p>
        </p:txBody>
      </p:sp>
    </p:spTree>
    <p:extLst>
      <p:ext uri="{BB962C8B-B14F-4D97-AF65-F5344CB8AC3E}">
        <p14:creationId xmlns:p14="http://schemas.microsoft.com/office/powerpoint/2010/main" val="17129540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D789B0-FE66-47F9-976C-0898822EBE54}" type="slidenum">
              <a:rPr lang="en-US"/>
              <a:pPr>
                <a:defRPr/>
              </a:pPr>
              <a:t>‹nº›</a:t>
            </a:fld>
            <a:endParaRPr lang="en-US"/>
          </a:p>
        </p:txBody>
      </p:sp>
    </p:spTree>
    <p:extLst>
      <p:ext uri="{BB962C8B-B14F-4D97-AF65-F5344CB8AC3E}">
        <p14:creationId xmlns:p14="http://schemas.microsoft.com/office/powerpoint/2010/main" val="32918051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ECE45C-B828-4C53-8603-39F03B709F08}" type="slidenum">
              <a:rPr lang="en-US"/>
              <a:pPr>
                <a:defRPr/>
              </a:pPr>
              <a:t>‹nº›</a:t>
            </a:fld>
            <a:endParaRPr lang="en-US"/>
          </a:p>
        </p:txBody>
      </p:sp>
    </p:spTree>
    <p:extLst>
      <p:ext uri="{BB962C8B-B14F-4D97-AF65-F5344CB8AC3E}">
        <p14:creationId xmlns:p14="http://schemas.microsoft.com/office/powerpoint/2010/main" val="38351979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84CAD3-718E-4C16-960B-A38A61D83740}" type="slidenum">
              <a:rPr lang="en-US"/>
              <a:pPr>
                <a:defRPr/>
              </a:pPr>
              <a:t>‹nº›</a:t>
            </a:fld>
            <a:endParaRPr lang="en-US"/>
          </a:p>
        </p:txBody>
      </p:sp>
    </p:spTree>
    <p:extLst>
      <p:ext uri="{BB962C8B-B14F-4D97-AF65-F5344CB8AC3E}">
        <p14:creationId xmlns:p14="http://schemas.microsoft.com/office/powerpoint/2010/main" val="23795985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F5F2A3-DA35-4032-8DDE-77E9F8438E09}" type="slidenum">
              <a:rPr lang="en-US"/>
              <a:pPr>
                <a:defRPr/>
              </a:pPr>
              <a:t>‹nº›</a:t>
            </a:fld>
            <a:endParaRPr lang="en-US"/>
          </a:p>
        </p:txBody>
      </p:sp>
    </p:spTree>
    <p:extLst>
      <p:ext uri="{BB962C8B-B14F-4D97-AF65-F5344CB8AC3E}">
        <p14:creationId xmlns:p14="http://schemas.microsoft.com/office/powerpoint/2010/main" val="36509994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852E96-C010-45CE-B292-94C93F285778}" type="slidenum">
              <a:rPr lang="en-US"/>
              <a:pPr>
                <a:defRPr/>
              </a:pPr>
              <a:t>‹nº›</a:t>
            </a:fld>
            <a:endParaRPr lang="en-US"/>
          </a:p>
        </p:txBody>
      </p:sp>
    </p:spTree>
    <p:extLst>
      <p:ext uri="{BB962C8B-B14F-4D97-AF65-F5344CB8AC3E}">
        <p14:creationId xmlns:p14="http://schemas.microsoft.com/office/powerpoint/2010/main" val="38900929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264CFA-8530-492E-A62D-285496C9819E}" type="slidenum">
              <a:rPr lang="en-US"/>
              <a:pPr>
                <a:defRPr/>
              </a:pPr>
              <a:t>‹nº›</a:t>
            </a:fld>
            <a:endParaRPr lang="en-US"/>
          </a:p>
        </p:txBody>
      </p:sp>
    </p:spTree>
    <p:extLst>
      <p:ext uri="{BB962C8B-B14F-4D97-AF65-F5344CB8AC3E}">
        <p14:creationId xmlns:p14="http://schemas.microsoft.com/office/powerpoint/2010/main" val="1716324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CS 376 Lecture 18 </a:t>
            </a:r>
            <a:endParaRPr lang="en-US"/>
          </a:p>
        </p:txBody>
      </p:sp>
      <p:sp>
        <p:nvSpPr>
          <p:cNvPr id="4" name="Slide Number Placeholder 3"/>
          <p:cNvSpPr>
            <a:spLocks noGrp="1"/>
          </p:cNvSpPr>
          <p:nvPr>
            <p:ph type="sldNum" sz="quarter" idx="12"/>
          </p:nvPr>
        </p:nvSpPr>
        <p:spPr/>
        <p:txBody>
          <a:bodyPr/>
          <a:lstStyle/>
          <a:p>
            <a:fld id="{9647B721-A308-4150-A9A6-F33049C59B87}" type="slidenum">
              <a:rPr lang="en-US" smtClean="0"/>
              <a:t>‹nº›</a:t>
            </a:fld>
            <a:endParaRPr lang="en-US"/>
          </a:p>
        </p:txBody>
      </p:sp>
    </p:spTree>
    <p:extLst>
      <p:ext uri="{BB962C8B-B14F-4D97-AF65-F5344CB8AC3E}">
        <p14:creationId xmlns:p14="http://schemas.microsoft.com/office/powerpoint/2010/main" val="17716667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9CBB3F-F688-4ADC-8F4B-47FA07689911}" type="slidenum">
              <a:rPr lang="en-US"/>
              <a:pPr>
                <a:defRPr/>
              </a:pPr>
              <a:t>‹nº›</a:t>
            </a:fld>
            <a:endParaRPr lang="en-US"/>
          </a:p>
        </p:txBody>
      </p:sp>
    </p:spTree>
    <p:extLst>
      <p:ext uri="{BB962C8B-B14F-4D97-AF65-F5344CB8AC3E}">
        <p14:creationId xmlns:p14="http://schemas.microsoft.com/office/powerpoint/2010/main" val="27946798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46F44D-D9EA-4DF3-8DEC-37D40E0FE7DA}" type="slidenum">
              <a:rPr lang="en-US"/>
              <a:pPr>
                <a:defRPr/>
              </a:pPr>
              <a:t>‹nº›</a:t>
            </a:fld>
            <a:endParaRPr lang="en-US"/>
          </a:p>
        </p:txBody>
      </p:sp>
    </p:spTree>
    <p:extLst>
      <p:ext uri="{BB962C8B-B14F-4D97-AF65-F5344CB8AC3E}">
        <p14:creationId xmlns:p14="http://schemas.microsoft.com/office/powerpoint/2010/main" val="32051833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37D77B0-7081-4024-AC0C-2A6DD404FDC6}" type="slidenum">
              <a:rPr lang="en-US"/>
              <a:pPr>
                <a:defRPr/>
              </a:pPr>
              <a:t>‹nº›</a:t>
            </a:fld>
            <a:endParaRPr lang="en-US"/>
          </a:p>
        </p:txBody>
      </p:sp>
    </p:spTree>
    <p:extLst>
      <p:ext uri="{BB962C8B-B14F-4D97-AF65-F5344CB8AC3E}">
        <p14:creationId xmlns:p14="http://schemas.microsoft.com/office/powerpoint/2010/main" val="9522329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5662EA7-0CC8-43C6-BB9E-DB243B4DC744}" type="slidenum">
              <a:rPr lang="en-US"/>
              <a:pPr>
                <a:defRPr/>
              </a:pPr>
              <a:t>‹nº›</a:t>
            </a:fld>
            <a:endParaRPr lang="en-US"/>
          </a:p>
        </p:txBody>
      </p:sp>
    </p:spTree>
    <p:extLst>
      <p:ext uri="{BB962C8B-B14F-4D97-AF65-F5344CB8AC3E}">
        <p14:creationId xmlns:p14="http://schemas.microsoft.com/office/powerpoint/2010/main" val="25567031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D75105E-B5E9-4E86-8813-5333CD5107BA}" type="slidenum">
              <a:rPr lang="en-US"/>
              <a:pPr>
                <a:defRPr/>
              </a:pPr>
              <a:t>‹nº›</a:t>
            </a:fld>
            <a:endParaRPr lang="en-US"/>
          </a:p>
        </p:txBody>
      </p:sp>
    </p:spTree>
    <p:extLst>
      <p:ext uri="{BB962C8B-B14F-4D97-AF65-F5344CB8AC3E}">
        <p14:creationId xmlns:p14="http://schemas.microsoft.com/office/powerpoint/2010/main" val="36962621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859EFB-D975-4CF7-A774-DA81CA062C98}" type="slidenum">
              <a:rPr lang="en-US"/>
              <a:pPr>
                <a:defRPr/>
              </a:pPr>
              <a:t>‹nº›</a:t>
            </a:fld>
            <a:endParaRPr lang="en-US"/>
          </a:p>
        </p:txBody>
      </p:sp>
    </p:spTree>
    <p:extLst>
      <p:ext uri="{BB962C8B-B14F-4D97-AF65-F5344CB8AC3E}">
        <p14:creationId xmlns:p14="http://schemas.microsoft.com/office/powerpoint/2010/main" val="13262662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18177B-1F7C-4E47-84BC-EE82D94FD66E}" type="slidenum">
              <a:rPr lang="en-US"/>
              <a:pPr>
                <a:defRPr/>
              </a:pPr>
              <a:t>‹nº›</a:t>
            </a:fld>
            <a:endParaRPr lang="en-US"/>
          </a:p>
        </p:txBody>
      </p:sp>
    </p:spTree>
    <p:extLst>
      <p:ext uri="{BB962C8B-B14F-4D97-AF65-F5344CB8AC3E}">
        <p14:creationId xmlns:p14="http://schemas.microsoft.com/office/powerpoint/2010/main" val="17030956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EDCC37-557F-4BF7-BD76-4BFFB208A1AB}" type="slidenum">
              <a:rPr lang="en-US"/>
              <a:pPr>
                <a:defRPr/>
              </a:pPr>
              <a:t>‹nº›</a:t>
            </a:fld>
            <a:endParaRPr lang="en-US"/>
          </a:p>
        </p:txBody>
      </p:sp>
    </p:spTree>
    <p:extLst>
      <p:ext uri="{BB962C8B-B14F-4D97-AF65-F5344CB8AC3E}">
        <p14:creationId xmlns:p14="http://schemas.microsoft.com/office/powerpoint/2010/main" val="37165846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132B30-DCF0-483F-8F65-42357EC6D923}" type="slidenum">
              <a:rPr lang="en-US"/>
              <a:pPr>
                <a:defRPr/>
              </a:pPr>
              <a:t>‹nº›</a:t>
            </a:fld>
            <a:endParaRPr lang="en-US"/>
          </a:p>
        </p:txBody>
      </p:sp>
    </p:spTree>
    <p:extLst>
      <p:ext uri="{BB962C8B-B14F-4D97-AF65-F5344CB8AC3E}">
        <p14:creationId xmlns:p14="http://schemas.microsoft.com/office/powerpoint/2010/main" val="34331621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1FF7830-F649-411C-BB36-38180BA3AC1F}" type="slidenum">
              <a:rPr lang="en-US"/>
              <a:pPr>
                <a:defRPr/>
              </a:pPr>
              <a:t>‹nº›</a:t>
            </a:fld>
            <a:endParaRPr lang="en-US"/>
          </a:p>
        </p:txBody>
      </p:sp>
    </p:spTree>
    <p:extLst>
      <p:ext uri="{BB962C8B-B14F-4D97-AF65-F5344CB8AC3E}">
        <p14:creationId xmlns:p14="http://schemas.microsoft.com/office/powerpoint/2010/main" val="396206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CS 376 Lecture 18 </a:t>
            </a:r>
            <a:endParaRPr lang="en-US"/>
          </a:p>
        </p:txBody>
      </p:sp>
      <p:sp>
        <p:nvSpPr>
          <p:cNvPr id="7" name="Slide Number Placeholder 6"/>
          <p:cNvSpPr>
            <a:spLocks noGrp="1"/>
          </p:cNvSpPr>
          <p:nvPr>
            <p:ph type="sldNum" sz="quarter" idx="12"/>
          </p:nvPr>
        </p:nvSpPr>
        <p:spPr/>
        <p:txBody>
          <a:bodyPr/>
          <a:lstStyle/>
          <a:p>
            <a:fld id="{9647B721-A308-4150-A9A6-F33049C59B87}" type="slidenum">
              <a:rPr lang="en-US" smtClean="0"/>
              <a:t>‹nº›</a:t>
            </a:fld>
            <a:endParaRPr lang="en-US"/>
          </a:p>
        </p:txBody>
      </p:sp>
    </p:spTree>
    <p:extLst>
      <p:ext uri="{BB962C8B-B14F-4D97-AF65-F5344CB8AC3E}">
        <p14:creationId xmlns:p14="http://schemas.microsoft.com/office/powerpoint/2010/main" val="27626559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F0FFB6-428C-450F-B7A5-AFB3C7190777}" type="slidenum">
              <a:rPr lang="en-US"/>
              <a:pPr>
                <a:defRPr/>
              </a:pPr>
              <a:t>‹nº›</a:t>
            </a:fld>
            <a:endParaRPr lang="en-US"/>
          </a:p>
        </p:txBody>
      </p:sp>
    </p:spTree>
    <p:extLst>
      <p:ext uri="{BB962C8B-B14F-4D97-AF65-F5344CB8AC3E}">
        <p14:creationId xmlns:p14="http://schemas.microsoft.com/office/powerpoint/2010/main" val="12008305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3E2DDE33-E0C6-48FF-BCFA-1EDB1DFE3916}" type="slidenum">
              <a:rPr lang="de-DE"/>
              <a:pPr>
                <a:defRPr/>
              </a:pPr>
              <a:t>‹nº›</a:t>
            </a:fld>
            <a:endParaRPr lang="de-DE"/>
          </a:p>
        </p:txBody>
      </p:sp>
      <p:sp>
        <p:nvSpPr>
          <p:cNvPr id="5"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13723486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9A077263-8E8B-4701-B06E-A96D698BB975}" type="slidenum">
              <a:rPr lang="de-DE"/>
              <a:pPr>
                <a:defRPr/>
              </a:pPr>
              <a:t>‹nº›</a:t>
            </a:fld>
            <a:endParaRPr lang="de-DE"/>
          </a:p>
        </p:txBody>
      </p:sp>
      <p:sp>
        <p:nvSpPr>
          <p:cNvPr id="5"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6945397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396DA119-1C54-4D3F-8938-6390A627D6D4}" type="slidenum">
              <a:rPr lang="de-DE"/>
              <a:pPr>
                <a:defRPr/>
              </a:pPr>
              <a:t>‹nº›</a:t>
            </a:fld>
            <a:endParaRPr lang="de-DE"/>
          </a:p>
        </p:txBody>
      </p:sp>
      <p:sp>
        <p:nvSpPr>
          <p:cNvPr id="5"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17315710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267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219200"/>
            <a:ext cx="4267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2319A71E-D542-4B9D-931E-B12DD9CC7A5D}" type="slidenum">
              <a:rPr lang="de-DE"/>
              <a:pPr>
                <a:defRPr/>
              </a:pPr>
              <a:t>‹nº›</a:t>
            </a:fld>
            <a:endParaRPr lang="de-DE"/>
          </a:p>
        </p:txBody>
      </p:sp>
      <p:sp>
        <p:nvSpPr>
          <p:cNvPr id="6"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32074329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B1E230F9-14B9-44E4-9D0A-9712C0B0BD4C}" type="slidenum">
              <a:rPr lang="de-DE"/>
              <a:pPr>
                <a:defRPr/>
              </a:pPr>
              <a:t>‹nº›</a:t>
            </a:fld>
            <a:endParaRPr lang="de-DE"/>
          </a:p>
        </p:txBody>
      </p:sp>
      <p:sp>
        <p:nvSpPr>
          <p:cNvPr id="8"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11586012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9FD8F4A3-86AD-4196-B0E6-EF9CFD1BD020}" type="slidenum">
              <a:rPr lang="de-DE"/>
              <a:pPr>
                <a:defRPr/>
              </a:pPr>
              <a:t>‹nº›</a:t>
            </a:fld>
            <a:endParaRPr lang="de-DE"/>
          </a:p>
        </p:txBody>
      </p:sp>
      <p:sp>
        <p:nvSpPr>
          <p:cNvPr id="4"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22827352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34889E67-47A7-41E4-BBBE-4D02CE4441B8}" type="slidenum">
              <a:rPr lang="de-DE"/>
              <a:pPr>
                <a:defRPr/>
              </a:pPr>
              <a:t>‹nº›</a:t>
            </a:fld>
            <a:endParaRPr lang="de-DE"/>
          </a:p>
        </p:txBody>
      </p:sp>
      <p:sp>
        <p:nvSpPr>
          <p:cNvPr id="3"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30329588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4E4E7183-108A-4B0F-8C5D-024734E1A34C}" type="slidenum">
              <a:rPr lang="de-DE"/>
              <a:pPr>
                <a:defRPr/>
              </a:pPr>
              <a:t>‹nº›</a:t>
            </a:fld>
            <a:endParaRPr lang="de-DE"/>
          </a:p>
        </p:txBody>
      </p:sp>
      <p:sp>
        <p:nvSpPr>
          <p:cNvPr id="6"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3389328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66A66BBD-BA06-4392-9054-8752E327905A}" type="slidenum">
              <a:rPr lang="de-DE"/>
              <a:pPr>
                <a:defRPr/>
              </a:pPr>
              <a:t>‹nº›</a:t>
            </a:fld>
            <a:endParaRPr lang="de-DE"/>
          </a:p>
        </p:txBody>
      </p:sp>
      <p:sp>
        <p:nvSpPr>
          <p:cNvPr id="6"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1825536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CS 376 Lecture 18 </a:t>
            </a:r>
            <a:endParaRPr lang="en-US"/>
          </a:p>
        </p:txBody>
      </p:sp>
      <p:sp>
        <p:nvSpPr>
          <p:cNvPr id="7" name="Slide Number Placeholder 6"/>
          <p:cNvSpPr>
            <a:spLocks noGrp="1"/>
          </p:cNvSpPr>
          <p:nvPr>
            <p:ph type="sldNum" sz="quarter" idx="12"/>
          </p:nvPr>
        </p:nvSpPr>
        <p:spPr/>
        <p:txBody>
          <a:bodyPr/>
          <a:lstStyle/>
          <a:p>
            <a:fld id="{9647B721-A308-4150-A9A6-F33049C59B87}" type="slidenum">
              <a:rPr lang="en-US" smtClean="0"/>
              <a:t>‹nº›</a:t>
            </a:fld>
            <a:endParaRPr lang="en-US"/>
          </a:p>
        </p:txBody>
      </p:sp>
    </p:spTree>
    <p:extLst>
      <p:ext uri="{BB962C8B-B14F-4D97-AF65-F5344CB8AC3E}">
        <p14:creationId xmlns:p14="http://schemas.microsoft.com/office/powerpoint/2010/main" val="17206320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AC0EAEE1-FB5F-4BD2-B246-086A3185BFA5}" type="slidenum">
              <a:rPr lang="de-DE"/>
              <a:pPr>
                <a:defRPr/>
              </a:pPr>
              <a:t>‹nº›</a:t>
            </a:fld>
            <a:endParaRPr lang="de-DE"/>
          </a:p>
        </p:txBody>
      </p:sp>
      <p:sp>
        <p:nvSpPr>
          <p:cNvPr id="5"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37359288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381000"/>
            <a:ext cx="21717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3627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6D24B49-CE81-42DE-A552-9CB44D3DF692}" type="slidenum">
              <a:rPr lang="de-DE"/>
              <a:pPr>
                <a:defRPr/>
              </a:pPr>
              <a:t>‹nº›</a:t>
            </a:fld>
            <a:endParaRPr lang="de-DE"/>
          </a:p>
        </p:txBody>
      </p:sp>
      <p:sp>
        <p:nvSpPr>
          <p:cNvPr id="5" name="Rectangle 7"/>
          <p:cNvSpPr>
            <a:spLocks noGrp="1" noChangeArrowheads="1"/>
          </p:cNvSpPr>
          <p:nvPr>
            <p:ph type="ftr" sz="quarter" idx="11"/>
          </p:nvPr>
        </p:nvSpPr>
        <p:spPr>
          <a:ln/>
        </p:spPr>
        <p:txBody>
          <a:bodyPr/>
          <a:lstStyle>
            <a:lvl1pPr>
              <a:defRPr/>
            </a:lvl1pPr>
          </a:lstStyle>
          <a:p>
            <a:pPr>
              <a:defRPr/>
            </a:pPr>
            <a:r>
              <a:rPr lang="de-DE" smtClean="0"/>
              <a:t>CS 376 Lecture 18 </a:t>
            </a:r>
            <a:endParaRPr lang="de-DE"/>
          </a:p>
        </p:txBody>
      </p:sp>
    </p:spTree>
    <p:extLst>
      <p:ext uri="{BB962C8B-B14F-4D97-AF65-F5344CB8AC3E}">
        <p14:creationId xmlns:p14="http://schemas.microsoft.com/office/powerpoint/2010/main" val="7783527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DCEAD0-071C-4803-8E5E-FE12D6FEC331}" type="slidenum">
              <a:rPr lang="en-US"/>
              <a:pPr>
                <a:defRPr/>
              </a:pPr>
              <a:t>‹nº›</a:t>
            </a:fld>
            <a:endParaRPr lang="en-US"/>
          </a:p>
        </p:txBody>
      </p:sp>
    </p:spTree>
    <p:extLst>
      <p:ext uri="{BB962C8B-B14F-4D97-AF65-F5344CB8AC3E}">
        <p14:creationId xmlns:p14="http://schemas.microsoft.com/office/powerpoint/2010/main" val="41150359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F56140-CC91-40FD-BD2B-704A297FD831}" type="slidenum">
              <a:rPr lang="en-US"/>
              <a:pPr>
                <a:defRPr/>
              </a:pPr>
              <a:t>‹nº›</a:t>
            </a:fld>
            <a:endParaRPr lang="en-US"/>
          </a:p>
        </p:txBody>
      </p:sp>
    </p:spTree>
    <p:extLst>
      <p:ext uri="{BB962C8B-B14F-4D97-AF65-F5344CB8AC3E}">
        <p14:creationId xmlns:p14="http://schemas.microsoft.com/office/powerpoint/2010/main" val="8404471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EE3A20-43C1-4F8F-8E22-024522FB0DAA}" type="slidenum">
              <a:rPr lang="en-US"/>
              <a:pPr>
                <a:defRPr/>
              </a:pPr>
              <a:t>‹nº›</a:t>
            </a:fld>
            <a:endParaRPr lang="en-US"/>
          </a:p>
        </p:txBody>
      </p:sp>
    </p:spTree>
    <p:extLst>
      <p:ext uri="{BB962C8B-B14F-4D97-AF65-F5344CB8AC3E}">
        <p14:creationId xmlns:p14="http://schemas.microsoft.com/office/powerpoint/2010/main" val="29926801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D7A851-787F-4013-8266-8EF3CDDC69F2}" type="slidenum">
              <a:rPr lang="en-US"/>
              <a:pPr>
                <a:defRPr/>
              </a:pPr>
              <a:t>‹nº›</a:t>
            </a:fld>
            <a:endParaRPr lang="en-US"/>
          </a:p>
        </p:txBody>
      </p:sp>
    </p:spTree>
    <p:extLst>
      <p:ext uri="{BB962C8B-B14F-4D97-AF65-F5344CB8AC3E}">
        <p14:creationId xmlns:p14="http://schemas.microsoft.com/office/powerpoint/2010/main" val="132073371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510397B-D070-4BA4-9F5E-161CF409B726}" type="slidenum">
              <a:rPr lang="en-US"/>
              <a:pPr>
                <a:defRPr/>
              </a:pPr>
              <a:t>‹nº›</a:t>
            </a:fld>
            <a:endParaRPr lang="en-US"/>
          </a:p>
        </p:txBody>
      </p:sp>
    </p:spTree>
    <p:extLst>
      <p:ext uri="{BB962C8B-B14F-4D97-AF65-F5344CB8AC3E}">
        <p14:creationId xmlns:p14="http://schemas.microsoft.com/office/powerpoint/2010/main" val="15131720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2DF19C-6011-42E1-86F1-8AD8756CFAC9}" type="slidenum">
              <a:rPr lang="en-US"/>
              <a:pPr>
                <a:defRPr/>
              </a:pPr>
              <a:t>‹nº›</a:t>
            </a:fld>
            <a:endParaRPr lang="en-US"/>
          </a:p>
        </p:txBody>
      </p:sp>
    </p:spTree>
    <p:extLst>
      <p:ext uri="{BB962C8B-B14F-4D97-AF65-F5344CB8AC3E}">
        <p14:creationId xmlns:p14="http://schemas.microsoft.com/office/powerpoint/2010/main" val="37915128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A511949-34BB-4054-B0FA-448F5CE341D4}" type="slidenum">
              <a:rPr lang="en-US"/>
              <a:pPr>
                <a:defRPr/>
              </a:pPr>
              <a:t>‹nº›</a:t>
            </a:fld>
            <a:endParaRPr lang="en-US"/>
          </a:p>
        </p:txBody>
      </p:sp>
    </p:spTree>
    <p:extLst>
      <p:ext uri="{BB962C8B-B14F-4D97-AF65-F5344CB8AC3E}">
        <p14:creationId xmlns:p14="http://schemas.microsoft.com/office/powerpoint/2010/main" val="315295167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CS 376 Lecture 18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B14444-D3BE-4C6E-BE3D-F6057C1FB519}" type="slidenum">
              <a:rPr lang="en-US"/>
              <a:pPr>
                <a:defRPr/>
              </a:pPr>
              <a:t>‹nº›</a:t>
            </a:fld>
            <a:endParaRPr lang="en-US"/>
          </a:p>
        </p:txBody>
      </p:sp>
    </p:spTree>
    <p:extLst>
      <p:ext uri="{BB962C8B-B14F-4D97-AF65-F5344CB8AC3E}">
        <p14:creationId xmlns:p14="http://schemas.microsoft.com/office/powerpoint/2010/main" val="4289164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CS 376 Lecture 18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7B721-A308-4150-A9A6-F33049C59B87}" type="slidenum">
              <a:rPr lang="en-US" smtClean="0"/>
              <a:t>‹nº›</a:t>
            </a:fld>
            <a:endParaRPr lang="en-US"/>
          </a:p>
        </p:txBody>
      </p:sp>
    </p:spTree>
    <p:extLst>
      <p:ext uri="{BB962C8B-B14F-4D97-AF65-F5344CB8AC3E}">
        <p14:creationId xmlns:p14="http://schemas.microsoft.com/office/powerpoint/2010/main" val="3746883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64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r>
              <a:rPr lang="en-US" smtClean="0">
                <a:solidFill>
                  <a:srgbClr val="000000"/>
                </a:solidFill>
              </a:rPr>
              <a:t>CS 376 Lecture 18 </a:t>
            </a:r>
            <a:endParaRPr lang="en-US">
              <a:solidFill>
                <a:srgbClr val="000000"/>
              </a:solidFill>
            </a:endParaRPr>
          </a:p>
        </p:txBody>
      </p:sp>
      <p:sp>
        <p:nvSpPr>
          <p:cNvPr id="64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0FB4DB8-2BD8-4012-953F-6DE137EBA378}" type="slidenum">
              <a:rPr lang="en-US">
                <a:solidFill>
                  <a:srgbClr val="000000"/>
                </a:solidFill>
              </a:rPr>
              <a:pPr fontAlgn="base">
                <a:spcBef>
                  <a:spcPct val="0"/>
                </a:spcBef>
                <a:spcAft>
                  <a:spcPct val="0"/>
                </a:spcAft>
                <a:defRPr/>
              </a:pPr>
              <a:t>‹nº›</a:t>
            </a:fld>
            <a:endParaRPr lang="en-US">
              <a:solidFill>
                <a:srgbClr val="000000"/>
              </a:solidFill>
            </a:endParaRPr>
          </a:p>
        </p:txBody>
      </p:sp>
    </p:spTree>
    <p:extLst>
      <p:ext uri="{BB962C8B-B14F-4D97-AF65-F5344CB8AC3E}">
        <p14:creationId xmlns:p14="http://schemas.microsoft.com/office/powerpoint/2010/main" val="1421107615"/>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34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fontAlgn="base">
              <a:spcBef>
                <a:spcPct val="0"/>
              </a:spcBef>
              <a:spcAft>
                <a:spcPct val="0"/>
              </a:spcAft>
              <a:defRPr/>
            </a:pPr>
            <a:endParaRPr lang="en-US">
              <a:solidFill>
                <a:srgbClr val="000000"/>
              </a:solidFill>
            </a:endParaRPr>
          </a:p>
        </p:txBody>
      </p:sp>
      <p:sp>
        <p:nvSpPr>
          <p:cNvPr id="4034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fontAlgn="base">
              <a:spcBef>
                <a:spcPct val="0"/>
              </a:spcBef>
              <a:spcAft>
                <a:spcPct val="0"/>
              </a:spcAft>
              <a:defRPr/>
            </a:pPr>
            <a:r>
              <a:rPr lang="en-US" smtClean="0">
                <a:solidFill>
                  <a:srgbClr val="000000"/>
                </a:solidFill>
              </a:rPr>
              <a:t>CS 376 Lecture 18 </a:t>
            </a:r>
            <a:endParaRPr lang="en-US">
              <a:solidFill>
                <a:srgbClr val="000000"/>
              </a:solidFill>
            </a:endParaRPr>
          </a:p>
        </p:txBody>
      </p:sp>
      <p:sp>
        <p:nvSpPr>
          <p:cNvPr id="4034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cs typeface="+mn-cs"/>
              </a:defRPr>
            </a:lvl1pPr>
          </a:lstStyle>
          <a:p>
            <a:pPr fontAlgn="base">
              <a:spcBef>
                <a:spcPct val="0"/>
              </a:spcBef>
              <a:spcAft>
                <a:spcPct val="0"/>
              </a:spcAft>
              <a:defRPr/>
            </a:pPr>
            <a:fld id="{51A44C9E-1102-499E-85FA-CFC21BA6090B}" type="slidenum">
              <a:rPr lang="en-US">
                <a:solidFill>
                  <a:srgbClr val="000000"/>
                </a:solidFill>
              </a:rPr>
              <a:pPr fontAlgn="base">
                <a:spcBef>
                  <a:spcPct val="0"/>
                </a:spcBef>
                <a:spcAft>
                  <a:spcPct val="0"/>
                </a:spcAft>
                <a:defRPr/>
              </a:pPr>
              <a:t>‹nº›</a:t>
            </a:fld>
            <a:endParaRPr lang="en-US">
              <a:solidFill>
                <a:srgbClr val="000000"/>
              </a:solidFill>
            </a:endParaRPr>
          </a:p>
        </p:txBody>
      </p:sp>
    </p:spTree>
    <p:extLst>
      <p:ext uri="{BB962C8B-B14F-4D97-AF65-F5344CB8AC3E}">
        <p14:creationId xmlns:p14="http://schemas.microsoft.com/office/powerpoint/2010/main" val="1391217318"/>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pitchFamily="34" charset="0"/>
        </a:defRPr>
      </a:lvl2pPr>
      <a:lvl3pPr algn="ctr" rtl="0" eaLnBrk="0" fontAlgn="base" hangingPunct="0">
        <a:spcBef>
          <a:spcPct val="0"/>
        </a:spcBef>
        <a:spcAft>
          <a:spcPct val="0"/>
        </a:spcAft>
        <a:defRPr sz="4400">
          <a:solidFill>
            <a:schemeClr val="tx2"/>
          </a:solidFill>
          <a:latin typeface="Times New Roman" pitchFamily="18" charset="0"/>
          <a:cs typeface="Arial" pitchFamily="34" charset="0"/>
        </a:defRPr>
      </a:lvl3pPr>
      <a:lvl4pPr algn="ctr" rtl="0" eaLnBrk="0" fontAlgn="base" hangingPunct="0">
        <a:spcBef>
          <a:spcPct val="0"/>
        </a:spcBef>
        <a:spcAft>
          <a:spcPct val="0"/>
        </a:spcAft>
        <a:defRPr sz="4400">
          <a:solidFill>
            <a:schemeClr val="tx2"/>
          </a:solidFill>
          <a:latin typeface="Times New Roman" pitchFamily="18" charset="0"/>
          <a:cs typeface="Arial" pitchFamily="34" charset="0"/>
        </a:defRPr>
      </a:lvl4pPr>
      <a:lvl5pPr algn="ctr" rtl="0" eaLnBrk="0" fontAlgn="base" hangingPunct="0">
        <a:spcBef>
          <a:spcPct val="0"/>
        </a:spcBef>
        <a:spcAft>
          <a:spcPct val="0"/>
        </a:spcAft>
        <a:defRPr sz="4400">
          <a:solidFill>
            <a:schemeClr val="tx2"/>
          </a:solidFill>
          <a:latin typeface="Times New Roman" pitchFamily="18" charset="0"/>
          <a:cs typeface="Arial" pitchFamily="34" charset="0"/>
        </a:defRPr>
      </a:lvl5pPr>
      <a:lvl6pPr marL="457200" algn="ctr" rtl="0" fontAlgn="base">
        <a:spcBef>
          <a:spcPct val="0"/>
        </a:spcBef>
        <a:spcAft>
          <a:spcPct val="0"/>
        </a:spcAft>
        <a:defRPr sz="4400">
          <a:solidFill>
            <a:schemeClr val="tx2"/>
          </a:solidFill>
          <a:latin typeface="Times New Roman" pitchFamily="18" charset="0"/>
          <a:cs typeface="Arial" pitchFamily="34" charset="0"/>
        </a:defRPr>
      </a:lvl6pPr>
      <a:lvl7pPr marL="914400" algn="ctr" rtl="0" fontAlgn="base">
        <a:spcBef>
          <a:spcPct val="0"/>
        </a:spcBef>
        <a:spcAft>
          <a:spcPct val="0"/>
        </a:spcAft>
        <a:defRPr sz="4400">
          <a:solidFill>
            <a:schemeClr val="tx2"/>
          </a:solidFill>
          <a:latin typeface="Times New Roman" pitchFamily="18" charset="0"/>
          <a:cs typeface="Arial" pitchFamily="34" charset="0"/>
        </a:defRPr>
      </a:lvl7pPr>
      <a:lvl8pPr marL="1371600" algn="ctr" rtl="0" fontAlgn="base">
        <a:spcBef>
          <a:spcPct val="0"/>
        </a:spcBef>
        <a:spcAft>
          <a:spcPct val="0"/>
        </a:spcAft>
        <a:defRPr sz="4400">
          <a:solidFill>
            <a:schemeClr val="tx2"/>
          </a:solidFill>
          <a:latin typeface="Times New Roman" pitchFamily="18" charset="0"/>
          <a:cs typeface="Arial" pitchFamily="34" charset="0"/>
        </a:defRPr>
      </a:lvl8pPr>
      <a:lvl9pPr marL="1828800" algn="ctr" rtl="0"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CS 376 Lecture 18 </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DC6FD6-FF4C-4A07-A6C4-69E6F02FB222}"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37709971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0000">
                    <a:tint val="75000"/>
                  </a:srgb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000000">
                    <a:tint val="75000"/>
                  </a:srgbClr>
                </a:solidFill>
                <a:latin typeface="+mn-lt"/>
              </a:defRPr>
            </a:lvl1pPr>
          </a:lstStyle>
          <a:p>
            <a:pPr>
              <a:defRPr/>
            </a:pPr>
            <a:r>
              <a:rPr lang="en-US" smtClean="0"/>
              <a:t>CS 376 Lecture 18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000000">
                    <a:tint val="75000"/>
                  </a:srgbClr>
                </a:solidFill>
                <a:latin typeface="+mn-lt"/>
              </a:defRPr>
            </a:lvl1pPr>
          </a:lstStyle>
          <a:p>
            <a:pPr>
              <a:defRPr/>
            </a:pPr>
            <a:fld id="{56B03CEB-7DF7-449D-A497-CB201F818833}" type="slidenum">
              <a:rPr lang="en-US"/>
              <a:pPr>
                <a:defRPr/>
              </a:pPr>
              <a:t>‹nº›</a:t>
            </a:fld>
            <a:endParaRPr lang="en-US"/>
          </a:p>
        </p:txBody>
      </p:sp>
    </p:spTree>
    <p:extLst>
      <p:ext uri="{BB962C8B-B14F-4D97-AF65-F5344CB8AC3E}">
        <p14:creationId xmlns:p14="http://schemas.microsoft.com/office/powerpoint/2010/main" val="999304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smtClean="0">
                <a:solidFill>
                  <a:srgbClr val="000000">
                    <a:tint val="75000"/>
                  </a:srgbClr>
                </a:solidFill>
              </a:rPr>
              <a:t>CS 376 Lecture 18 </a:t>
            </a: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18B8A173-4C9A-41B4-8E9C-92CDC54BEF40}" type="slidenum">
              <a:rPr lang="en-US">
                <a:solidFill>
                  <a:srgbClr val="000000">
                    <a:tint val="75000"/>
                  </a:srgbClr>
                </a:solidFill>
              </a:rPr>
              <a:pPr>
                <a:defRPr/>
              </a:pPr>
              <a:t>‹nº›</a:t>
            </a:fld>
            <a:endParaRPr lang="en-US">
              <a:solidFill>
                <a:srgbClr val="000000">
                  <a:tint val="75000"/>
                </a:srgbClr>
              </a:solidFill>
            </a:endParaRPr>
          </a:p>
        </p:txBody>
      </p:sp>
    </p:spTree>
    <p:extLst>
      <p:ext uri="{BB962C8B-B14F-4D97-AF65-F5344CB8AC3E}">
        <p14:creationId xmlns:p14="http://schemas.microsoft.com/office/powerpoint/2010/main" val="281807432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r>
              <a:rPr lang="en-US" smtClean="0">
                <a:solidFill>
                  <a:srgbClr val="000000"/>
                </a:solidFill>
              </a:rPr>
              <a:t>CS 376 Lecture 18 </a:t>
            </a: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78F2686F-0E47-4543-9A47-7ADB652DE05A}" type="slidenum">
              <a:rPr lang="en-US">
                <a:solidFill>
                  <a:srgbClr val="000000"/>
                </a:solidFill>
              </a:rPr>
              <a:pPr fontAlgn="base">
                <a:spcBef>
                  <a:spcPct val="0"/>
                </a:spcBef>
                <a:spcAft>
                  <a:spcPct val="0"/>
                </a:spcAft>
                <a:defRPr/>
              </a:pPr>
              <a:t>‹nº›</a:t>
            </a:fld>
            <a:endParaRPr lang="en-US">
              <a:solidFill>
                <a:srgbClr val="000000"/>
              </a:solidFill>
            </a:endParaRPr>
          </a:p>
        </p:txBody>
      </p:sp>
    </p:spTree>
    <p:extLst>
      <p:ext uri="{BB962C8B-B14F-4D97-AF65-F5344CB8AC3E}">
        <p14:creationId xmlns:p14="http://schemas.microsoft.com/office/powerpoint/2010/main" val="356558318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fontAlgn="base">
              <a:spcBef>
                <a:spcPct val="0"/>
              </a:spcBef>
              <a:spcAft>
                <a:spcPct val="0"/>
              </a:spcAft>
              <a:defRPr/>
            </a:pPr>
            <a:r>
              <a:rPr lang="en-US" smtClean="0"/>
              <a:t>CS 376 Lecture 18 </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fontAlgn="base">
              <a:spcBef>
                <a:spcPct val="0"/>
              </a:spcBef>
              <a:spcAft>
                <a:spcPct val="0"/>
              </a:spcAft>
              <a:defRPr/>
            </a:pPr>
            <a:fld id="{188D59E2-775E-47F8-B20D-5F031243F8E6}" type="slidenum">
              <a:rPr lang="en-US"/>
              <a:pPr fontAlgn="base">
                <a:spcBef>
                  <a:spcPct val="0"/>
                </a:spcBef>
                <a:spcAft>
                  <a:spcPct val="0"/>
                </a:spcAft>
                <a:defRPr/>
              </a:pPr>
              <a:t>‹nº›</a:t>
            </a:fld>
            <a:endParaRPr lang="en-US"/>
          </a:p>
        </p:txBody>
      </p:sp>
    </p:spTree>
    <p:extLst>
      <p:ext uri="{BB962C8B-B14F-4D97-AF65-F5344CB8AC3E}">
        <p14:creationId xmlns:p14="http://schemas.microsoft.com/office/powerpoint/2010/main" val="104272344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fontAlgn="base">
              <a:spcBef>
                <a:spcPct val="0"/>
              </a:spcBef>
              <a:spcAft>
                <a:spcPct val="0"/>
              </a:spcAft>
              <a:defRPr/>
            </a:pPr>
            <a:endParaRPr lang="en-US"/>
          </a:p>
        </p:txBody>
      </p:sp>
      <p:sp>
        <p:nvSpPr>
          <p:cNvPr id="64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r>
              <a:rPr lang="en-US" smtClean="0"/>
              <a:t>CS 376 Lecture 18 </a:t>
            </a:r>
            <a:endParaRPr lang="en-US"/>
          </a:p>
        </p:txBody>
      </p:sp>
      <p:sp>
        <p:nvSpPr>
          <p:cNvPr id="64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E3011972-CB2F-4DF5-AFBD-2FD3BC3AE3B0}" type="slidenum">
              <a:rPr lang="en-US"/>
              <a:pPr fontAlgn="base">
                <a:spcBef>
                  <a:spcPct val="0"/>
                </a:spcBef>
                <a:spcAft>
                  <a:spcPct val="0"/>
                </a:spcAft>
                <a:defRPr/>
              </a:pPr>
              <a:t>‹nº›</a:t>
            </a:fld>
            <a:endParaRPr lang="en-US"/>
          </a:p>
        </p:txBody>
      </p:sp>
    </p:spTree>
    <p:extLst>
      <p:ext uri="{BB962C8B-B14F-4D97-AF65-F5344CB8AC3E}">
        <p14:creationId xmlns:p14="http://schemas.microsoft.com/office/powerpoint/2010/main" val="8466941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eaLnBrk="0" fontAlgn="base" hangingPunct="0">
              <a:spcBef>
                <a:spcPct val="0"/>
              </a:spcBef>
              <a:spcAft>
                <a:spcPct val="0"/>
              </a:spcAft>
              <a:defRPr/>
            </a:pPr>
            <a:endParaRPr lang="en-US"/>
          </a:p>
        </p:txBody>
      </p:sp>
      <p:sp>
        <p:nvSpPr>
          <p:cNvPr id="64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eaLnBrk="0" fontAlgn="base" hangingPunct="0">
              <a:spcBef>
                <a:spcPct val="0"/>
              </a:spcBef>
              <a:spcAft>
                <a:spcPct val="0"/>
              </a:spcAft>
              <a:defRPr/>
            </a:pPr>
            <a:r>
              <a:rPr lang="en-US" smtClean="0"/>
              <a:t>CS 376 Lecture 18 </a:t>
            </a:r>
            <a:endParaRPr lang="en-US"/>
          </a:p>
        </p:txBody>
      </p:sp>
      <p:sp>
        <p:nvSpPr>
          <p:cNvPr id="64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eaLnBrk="0" fontAlgn="base" hangingPunct="0">
              <a:spcBef>
                <a:spcPct val="0"/>
              </a:spcBef>
              <a:spcAft>
                <a:spcPct val="0"/>
              </a:spcAft>
              <a:defRPr/>
            </a:pPr>
            <a:fld id="{8BFD3B93-C466-4A09-8F1B-67484F6295EA}" type="slidenum">
              <a:rPr lang="en-US"/>
              <a:pPr eaLnBrk="0" fontAlgn="base" hangingPunct="0">
                <a:spcBef>
                  <a:spcPct val="0"/>
                </a:spcBef>
                <a:spcAft>
                  <a:spcPct val="0"/>
                </a:spcAft>
                <a:defRPr/>
              </a:pPr>
              <a:t>‹nº›</a:t>
            </a:fld>
            <a:endParaRPr lang="en-US"/>
          </a:p>
        </p:txBody>
      </p:sp>
    </p:spTree>
    <p:extLst>
      <p:ext uri="{BB962C8B-B14F-4D97-AF65-F5344CB8AC3E}">
        <p14:creationId xmlns:p14="http://schemas.microsoft.com/office/powerpoint/2010/main" val="159721110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381000"/>
            <a:ext cx="731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Titelmasterformat durch Klicken bearbeiten</a:t>
            </a:r>
          </a:p>
        </p:txBody>
      </p:sp>
      <p:sp>
        <p:nvSpPr>
          <p:cNvPr id="14339" name="Rectangle 3"/>
          <p:cNvSpPr>
            <a:spLocks noGrp="1" noChangeArrowheads="1"/>
          </p:cNvSpPr>
          <p:nvPr>
            <p:ph type="body" idx="1"/>
          </p:nvPr>
        </p:nvSpPr>
        <p:spPr bwMode="auto">
          <a:xfrm>
            <a:off x="457200" y="1219200"/>
            <a:ext cx="8686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Textmasterformate durch Klicken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2265092" name="Rectangle 4"/>
          <p:cNvSpPr>
            <a:spLocks noGrp="1" noChangeArrowheads="1"/>
          </p:cNvSpPr>
          <p:nvPr>
            <p:ph type="sldNum" sz="quarter" idx="4"/>
          </p:nvPr>
        </p:nvSpPr>
        <p:spPr bwMode="auto">
          <a:xfrm>
            <a:off x="7239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7B4D6473-ACC7-4210-A134-623F7EA7836C}" type="slidenum">
              <a:rPr lang="de-DE"/>
              <a:pPr eaLnBrk="0" fontAlgn="base" hangingPunct="0">
                <a:spcBef>
                  <a:spcPct val="0"/>
                </a:spcBef>
                <a:spcAft>
                  <a:spcPct val="0"/>
                </a:spcAft>
                <a:defRPr/>
              </a:pPr>
              <a:t>‹nº›</a:t>
            </a:fld>
            <a:endParaRPr lang="de-DE"/>
          </a:p>
        </p:txBody>
      </p:sp>
      <p:sp>
        <p:nvSpPr>
          <p:cNvPr id="2265093" name="Rectangle 5"/>
          <p:cNvSpPr>
            <a:spLocks noChangeArrowheads="1"/>
          </p:cNvSpPr>
          <p:nvPr/>
        </p:nvSpPr>
        <p:spPr bwMode="auto">
          <a:xfrm>
            <a:off x="0" y="1588"/>
            <a:ext cx="381000" cy="6856412"/>
          </a:xfrm>
          <a:prstGeom prst="rect">
            <a:avLst/>
          </a:prstGeom>
          <a:gradFill rotWithShape="0">
            <a:gsLst>
              <a:gs pos="0">
                <a:schemeClr val="bg1"/>
              </a:gs>
              <a:gs pos="100000">
                <a:schemeClr val="bg1">
                  <a:gamma/>
                  <a:tint val="48627"/>
                  <a:invGamma/>
                </a:schemeClr>
              </a:gs>
            </a:gsLst>
            <a:lin ang="5400000" scaled="1"/>
          </a:gradFill>
          <a:ln w="25400">
            <a:noFill/>
            <a:miter lim="800000"/>
            <a:headEnd/>
            <a:tailEnd/>
          </a:ln>
          <a:effectLst/>
        </p:spPr>
        <p:txBody>
          <a:bodyPr wrap="none" anchor="ctr"/>
          <a:lstStyle/>
          <a:p>
            <a:pPr eaLnBrk="0" fontAlgn="base" hangingPunct="0">
              <a:spcBef>
                <a:spcPct val="0"/>
              </a:spcBef>
              <a:spcAft>
                <a:spcPct val="0"/>
              </a:spcAft>
              <a:defRPr/>
            </a:pPr>
            <a:endParaRPr lang="de-CH" sz="2000">
              <a:solidFill>
                <a:srgbClr val="FFFFFF"/>
              </a:solidFill>
            </a:endParaRPr>
          </a:p>
        </p:txBody>
      </p:sp>
      <p:sp>
        <p:nvSpPr>
          <p:cNvPr id="2265094" name="Rectangle 6"/>
          <p:cNvSpPr>
            <a:spLocks noChangeArrowheads="1"/>
          </p:cNvSpPr>
          <p:nvPr/>
        </p:nvSpPr>
        <p:spPr bwMode="auto">
          <a:xfrm rot="16200000">
            <a:off x="-3144837" y="3100387"/>
            <a:ext cx="6629400" cy="333375"/>
          </a:xfrm>
          <a:prstGeom prst="rect">
            <a:avLst/>
          </a:prstGeom>
          <a:noFill/>
          <a:ln w="12700">
            <a:noFill/>
            <a:miter lim="800000"/>
            <a:headEnd/>
            <a:tailEnd/>
          </a:ln>
          <a:effectLst/>
        </p:spPr>
        <p:txBody>
          <a:bodyPr lIns="90488" tIns="44450" rIns="90488" bIns="44450">
            <a:spAutoFit/>
          </a:bodyPr>
          <a:lstStyle/>
          <a:p>
            <a:pPr eaLnBrk="0" fontAlgn="base" hangingPunct="0">
              <a:spcBef>
                <a:spcPct val="0"/>
              </a:spcBef>
              <a:spcAft>
                <a:spcPct val="0"/>
              </a:spcAft>
              <a:defRPr/>
            </a:pPr>
            <a:r>
              <a:rPr lang="en-US" sz="1600" b="1">
                <a:solidFill>
                  <a:srgbClr val="FFFFFF"/>
                </a:solidFill>
              </a:rPr>
              <a:t>Perceptual and Sensory Augmented Computing</a:t>
            </a:r>
          </a:p>
        </p:txBody>
      </p:sp>
      <p:sp>
        <p:nvSpPr>
          <p:cNvPr id="2265095" name="Rectangle 7"/>
          <p:cNvSpPr>
            <a:spLocks noGrp="1" noChangeArrowheads="1"/>
          </p:cNvSpPr>
          <p:nvPr>
            <p:ph type="ftr" sz="quarter" idx="3"/>
          </p:nvPr>
        </p:nvSpPr>
        <p:spPr bwMode="auto">
          <a:xfrm>
            <a:off x="2376488" y="6553200"/>
            <a:ext cx="4572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000000"/>
                </a:solidFill>
                <a:latin typeface="+mn-lt"/>
              </a:defRPr>
            </a:lvl1pPr>
          </a:lstStyle>
          <a:p>
            <a:pPr eaLnBrk="0" fontAlgn="base" hangingPunct="0">
              <a:spcBef>
                <a:spcPct val="0"/>
              </a:spcBef>
              <a:spcAft>
                <a:spcPct val="0"/>
              </a:spcAft>
              <a:defRPr/>
            </a:pPr>
            <a:r>
              <a:rPr lang="de-DE" smtClean="0"/>
              <a:t>CS 376 Lecture 18 </a:t>
            </a:r>
            <a:endParaRPr lang="de-DE"/>
          </a:p>
        </p:txBody>
      </p:sp>
      <p:sp>
        <p:nvSpPr>
          <p:cNvPr id="2265097" name="Rectangle 9"/>
          <p:cNvSpPr>
            <a:spLocks noChangeArrowheads="1"/>
          </p:cNvSpPr>
          <p:nvPr/>
        </p:nvSpPr>
        <p:spPr bwMode="auto">
          <a:xfrm>
            <a:off x="0" y="1588"/>
            <a:ext cx="381000" cy="6884987"/>
          </a:xfrm>
          <a:prstGeom prst="rect">
            <a:avLst/>
          </a:prstGeom>
          <a:gradFill rotWithShape="0">
            <a:gsLst>
              <a:gs pos="0">
                <a:schemeClr val="bg1"/>
              </a:gs>
              <a:gs pos="100000">
                <a:schemeClr val="bg1">
                  <a:gamma/>
                  <a:tint val="48627"/>
                  <a:invGamma/>
                </a:schemeClr>
              </a:gs>
            </a:gsLst>
            <a:lin ang="5400000" scaled="1"/>
          </a:gradFill>
          <a:ln w="25400">
            <a:noFill/>
            <a:miter lim="800000"/>
            <a:headEnd/>
            <a:tailEnd/>
          </a:ln>
          <a:effectLst/>
        </p:spPr>
        <p:txBody>
          <a:bodyPr wrap="none" anchor="ctr"/>
          <a:lstStyle/>
          <a:p>
            <a:pPr eaLnBrk="0" fontAlgn="base" hangingPunct="0">
              <a:spcBef>
                <a:spcPct val="0"/>
              </a:spcBef>
              <a:spcAft>
                <a:spcPct val="0"/>
              </a:spcAft>
              <a:defRPr/>
            </a:pPr>
            <a:endParaRPr lang="de-CH" sz="2000">
              <a:solidFill>
                <a:srgbClr val="FFFFFF"/>
              </a:solidFill>
            </a:endParaRPr>
          </a:p>
        </p:txBody>
      </p:sp>
      <p:sp>
        <p:nvSpPr>
          <p:cNvPr id="2265098" name="Rectangle 10"/>
          <p:cNvSpPr>
            <a:spLocks noChangeArrowheads="1"/>
          </p:cNvSpPr>
          <p:nvPr/>
        </p:nvSpPr>
        <p:spPr bwMode="auto">
          <a:xfrm rot="16200000">
            <a:off x="-3144837" y="3106737"/>
            <a:ext cx="6629400" cy="333375"/>
          </a:xfrm>
          <a:prstGeom prst="rect">
            <a:avLst/>
          </a:prstGeom>
          <a:noFill/>
          <a:ln w="12700">
            <a:noFill/>
            <a:miter lim="800000"/>
            <a:headEnd/>
            <a:tailEnd/>
          </a:ln>
          <a:effectLst/>
        </p:spPr>
        <p:txBody>
          <a:bodyPr lIns="90488" tIns="44450" rIns="90488" bIns="44450">
            <a:spAutoFit/>
          </a:bodyPr>
          <a:lstStyle/>
          <a:p>
            <a:pPr eaLnBrk="0" fontAlgn="base" hangingPunct="0">
              <a:spcBef>
                <a:spcPct val="0"/>
              </a:spcBef>
              <a:spcAft>
                <a:spcPct val="0"/>
              </a:spcAft>
              <a:defRPr/>
            </a:pPr>
            <a:r>
              <a:rPr lang="en-US" sz="1600" b="1">
                <a:solidFill>
                  <a:srgbClr val="FFFFFF"/>
                </a:solidFill>
                <a:latin typeface="ETH-Light" charset="0"/>
              </a:rPr>
              <a:t>Visual Object Recognition Tutorial</a:t>
            </a:r>
          </a:p>
        </p:txBody>
      </p:sp>
    </p:spTree>
    <p:extLst>
      <p:ext uri="{BB962C8B-B14F-4D97-AF65-F5344CB8AC3E}">
        <p14:creationId xmlns:p14="http://schemas.microsoft.com/office/powerpoint/2010/main" val="4226340697"/>
      </p:ext>
    </p:extLst>
  </p:cSld>
  <p:clrMap bg1="dk2" tx1="lt1" bg2="dk1"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200" b="1">
          <a:solidFill>
            <a:schemeClr val="bg1"/>
          </a:solidFill>
          <a:latin typeface="+mj-lt"/>
          <a:ea typeface="+mj-ea"/>
          <a:cs typeface="+mj-cs"/>
        </a:defRPr>
      </a:lvl1pPr>
      <a:lvl2pPr algn="l" rtl="0" eaLnBrk="0" fontAlgn="base" hangingPunct="0">
        <a:spcBef>
          <a:spcPct val="0"/>
        </a:spcBef>
        <a:spcAft>
          <a:spcPct val="0"/>
        </a:spcAft>
        <a:defRPr kumimoji="1" sz="3200" b="1">
          <a:solidFill>
            <a:schemeClr val="bg1"/>
          </a:solidFill>
          <a:latin typeface="Trebuchet MS" pitchFamily="34" charset="0"/>
        </a:defRPr>
      </a:lvl2pPr>
      <a:lvl3pPr algn="l" rtl="0" eaLnBrk="0" fontAlgn="base" hangingPunct="0">
        <a:spcBef>
          <a:spcPct val="0"/>
        </a:spcBef>
        <a:spcAft>
          <a:spcPct val="0"/>
        </a:spcAft>
        <a:defRPr kumimoji="1" sz="3200" b="1">
          <a:solidFill>
            <a:schemeClr val="bg1"/>
          </a:solidFill>
          <a:latin typeface="Trebuchet MS" pitchFamily="34" charset="0"/>
        </a:defRPr>
      </a:lvl3pPr>
      <a:lvl4pPr algn="l" rtl="0" eaLnBrk="0" fontAlgn="base" hangingPunct="0">
        <a:spcBef>
          <a:spcPct val="0"/>
        </a:spcBef>
        <a:spcAft>
          <a:spcPct val="0"/>
        </a:spcAft>
        <a:defRPr kumimoji="1" sz="3200" b="1">
          <a:solidFill>
            <a:schemeClr val="bg1"/>
          </a:solidFill>
          <a:latin typeface="Trebuchet MS" pitchFamily="34" charset="0"/>
        </a:defRPr>
      </a:lvl4pPr>
      <a:lvl5pPr algn="l" rtl="0" eaLnBrk="0" fontAlgn="base" hangingPunct="0">
        <a:spcBef>
          <a:spcPct val="0"/>
        </a:spcBef>
        <a:spcAft>
          <a:spcPct val="0"/>
        </a:spcAft>
        <a:defRPr kumimoji="1" sz="3200" b="1">
          <a:solidFill>
            <a:schemeClr val="bg1"/>
          </a:solidFill>
          <a:latin typeface="Trebuchet MS" pitchFamily="34" charset="0"/>
        </a:defRPr>
      </a:lvl5pPr>
      <a:lvl6pPr marL="457200" algn="l" rtl="0" fontAlgn="base">
        <a:spcBef>
          <a:spcPct val="0"/>
        </a:spcBef>
        <a:spcAft>
          <a:spcPct val="0"/>
        </a:spcAft>
        <a:defRPr kumimoji="1" sz="3200" b="1">
          <a:solidFill>
            <a:schemeClr val="bg1"/>
          </a:solidFill>
          <a:latin typeface="Trebuchet MS" pitchFamily="34" charset="0"/>
        </a:defRPr>
      </a:lvl6pPr>
      <a:lvl7pPr marL="914400" algn="l" rtl="0" fontAlgn="base">
        <a:spcBef>
          <a:spcPct val="0"/>
        </a:spcBef>
        <a:spcAft>
          <a:spcPct val="0"/>
        </a:spcAft>
        <a:defRPr kumimoji="1" sz="3200" b="1">
          <a:solidFill>
            <a:schemeClr val="bg1"/>
          </a:solidFill>
          <a:latin typeface="Trebuchet MS" pitchFamily="34" charset="0"/>
        </a:defRPr>
      </a:lvl7pPr>
      <a:lvl8pPr marL="1371600" algn="l" rtl="0" fontAlgn="base">
        <a:spcBef>
          <a:spcPct val="0"/>
        </a:spcBef>
        <a:spcAft>
          <a:spcPct val="0"/>
        </a:spcAft>
        <a:defRPr kumimoji="1" sz="3200" b="1">
          <a:solidFill>
            <a:schemeClr val="bg1"/>
          </a:solidFill>
          <a:latin typeface="Trebuchet MS" pitchFamily="34" charset="0"/>
        </a:defRPr>
      </a:lvl8pPr>
      <a:lvl9pPr marL="1828800" algn="l" rtl="0" fontAlgn="base">
        <a:spcBef>
          <a:spcPct val="0"/>
        </a:spcBef>
        <a:spcAft>
          <a:spcPct val="0"/>
        </a:spcAft>
        <a:defRPr kumimoji="1" sz="3200" b="1">
          <a:solidFill>
            <a:schemeClr val="bg1"/>
          </a:solidFill>
          <a:latin typeface="Trebuchet MS" pitchFamily="34" charset="0"/>
        </a:defRPr>
      </a:lvl9pPr>
    </p:titleStyle>
    <p:bodyStyle>
      <a:lvl1pPr marL="342900" indent="-342900" algn="l" rtl="0" eaLnBrk="0" fontAlgn="base" hangingPunct="0">
        <a:spcBef>
          <a:spcPct val="20000"/>
        </a:spcBef>
        <a:spcAft>
          <a:spcPct val="0"/>
        </a:spcAft>
        <a:buClr>
          <a:schemeClr val="bg1"/>
        </a:buClr>
        <a:buSzPct val="115000"/>
        <a:buChar char="•"/>
        <a:defRPr kumimoji="1" sz="2400" b="1">
          <a:solidFill>
            <a:schemeClr val="bg2"/>
          </a:solidFill>
          <a:latin typeface="+mn-lt"/>
          <a:ea typeface="+mn-ea"/>
          <a:cs typeface="+mn-cs"/>
        </a:defRPr>
      </a:lvl1pPr>
      <a:lvl2pPr marL="742950" indent="-285750" algn="l" rtl="0" eaLnBrk="0" fontAlgn="base" hangingPunct="0">
        <a:spcBef>
          <a:spcPct val="20000"/>
        </a:spcBef>
        <a:spcAft>
          <a:spcPct val="0"/>
        </a:spcAft>
        <a:buClr>
          <a:schemeClr val="bg1"/>
        </a:buClr>
        <a:buSzPct val="50000"/>
        <a:buFont typeface="Wingdings" pitchFamily="2" charset="2"/>
        <a:buChar char="Ø"/>
        <a:defRPr kumimoji="1" sz="2000" b="1">
          <a:solidFill>
            <a:schemeClr val="bg2"/>
          </a:solidFill>
          <a:latin typeface="+mn-lt"/>
        </a:defRPr>
      </a:lvl2pPr>
      <a:lvl3pPr marL="1143000" indent="-228600" algn="l" rtl="0" eaLnBrk="0" fontAlgn="base" hangingPunct="0">
        <a:spcBef>
          <a:spcPct val="20000"/>
        </a:spcBef>
        <a:spcAft>
          <a:spcPct val="0"/>
        </a:spcAft>
        <a:buClr>
          <a:schemeClr val="bg1"/>
        </a:buClr>
        <a:buChar char="–"/>
        <a:defRPr kumimoji="1" sz="2400" b="1">
          <a:solidFill>
            <a:schemeClr val="bg2"/>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fontAlgn="base">
        <a:spcBef>
          <a:spcPct val="20000"/>
        </a:spcBef>
        <a:spcAft>
          <a:spcPct val="0"/>
        </a:spcAft>
        <a:buClr>
          <a:schemeClr val="accent2"/>
        </a:buClr>
        <a:buChar char="»"/>
        <a:defRPr kumimoji="1" sz="2000">
          <a:solidFill>
            <a:schemeClr val="tx1"/>
          </a:solidFill>
          <a:latin typeface="+mn-lt"/>
        </a:defRPr>
      </a:lvl6pPr>
      <a:lvl7pPr marL="2971800" indent="-228600" algn="l" rtl="0" fontAlgn="base">
        <a:spcBef>
          <a:spcPct val="20000"/>
        </a:spcBef>
        <a:spcAft>
          <a:spcPct val="0"/>
        </a:spcAft>
        <a:buClr>
          <a:schemeClr val="accent2"/>
        </a:buClr>
        <a:buChar char="»"/>
        <a:defRPr kumimoji="1" sz="2000">
          <a:solidFill>
            <a:schemeClr val="tx1"/>
          </a:solidFill>
          <a:latin typeface="+mn-lt"/>
        </a:defRPr>
      </a:lvl7pPr>
      <a:lvl8pPr marL="3429000" indent="-228600" algn="l" rtl="0" fontAlgn="base">
        <a:spcBef>
          <a:spcPct val="20000"/>
        </a:spcBef>
        <a:spcAft>
          <a:spcPct val="0"/>
        </a:spcAft>
        <a:buClr>
          <a:schemeClr val="accent2"/>
        </a:buClr>
        <a:buChar char="»"/>
        <a:defRPr kumimoji="1" sz="2000">
          <a:solidFill>
            <a:schemeClr val="tx1"/>
          </a:solidFill>
          <a:latin typeface="+mn-lt"/>
        </a:defRPr>
      </a:lvl8pPr>
      <a:lvl9pPr marL="3886200" indent="-228600" algn="l" rtl="0" fontAlgn="base">
        <a:spcBef>
          <a:spcPct val="20000"/>
        </a:spcBef>
        <a:spcAft>
          <a:spcPct val="0"/>
        </a:spcAft>
        <a:buClr>
          <a:schemeClr val="accent2"/>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fontAlgn="base">
              <a:spcBef>
                <a:spcPct val="0"/>
              </a:spcBef>
              <a:spcAft>
                <a:spcPct val="0"/>
              </a:spcAft>
              <a:defRPr/>
            </a:pPr>
            <a:r>
              <a:rPr lang="en-US" smtClean="0"/>
              <a:t>CS 376 Lecture 18 </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mn-lt"/>
              </a:defRPr>
            </a:lvl1pPr>
          </a:lstStyle>
          <a:p>
            <a:pPr fontAlgn="base">
              <a:spcBef>
                <a:spcPct val="0"/>
              </a:spcBef>
              <a:spcAft>
                <a:spcPct val="0"/>
              </a:spcAft>
              <a:defRPr/>
            </a:pPr>
            <a:fld id="{6D880D47-6EB0-457B-9E64-21ED8708C29B}" type="slidenum">
              <a:rPr lang="en-US"/>
              <a:pPr fontAlgn="base">
                <a:spcBef>
                  <a:spcPct val="0"/>
                </a:spcBef>
                <a:spcAft>
                  <a:spcPct val="0"/>
                </a:spcAft>
                <a:defRPr/>
              </a:pPr>
              <a:t>‹nº›</a:t>
            </a:fld>
            <a:endParaRPr lang="en-US"/>
          </a:p>
        </p:txBody>
      </p:sp>
    </p:spTree>
    <p:extLst>
      <p:ext uri="{BB962C8B-B14F-4D97-AF65-F5344CB8AC3E}">
        <p14:creationId xmlns:p14="http://schemas.microsoft.com/office/powerpoint/2010/main" val="1915461321"/>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3.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7.jpeg"/><Relationship Id="rId7" Type="http://schemas.openxmlformats.org/officeDocument/2006/relationships/image" Target="../media/image25.png"/><Relationship Id="rId12"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0.xml"/><Relationship Id="rId6" Type="http://schemas.openxmlformats.org/officeDocument/2006/relationships/image" Target="../media/image24.png"/><Relationship Id="rId11" Type="http://schemas.openxmlformats.org/officeDocument/2006/relationships/image" Target="../media/image32.png"/><Relationship Id="rId5" Type="http://schemas.openxmlformats.org/officeDocument/2006/relationships/image" Target="../media/image26.jpeg"/><Relationship Id="rId10" Type="http://schemas.openxmlformats.org/officeDocument/2006/relationships/image" Target="../media/image31.png"/><Relationship Id="rId4" Type="http://schemas.openxmlformats.org/officeDocument/2006/relationships/image" Target="../media/image28.jpeg"/><Relationship Id="rId9" Type="http://schemas.openxmlformats.org/officeDocument/2006/relationships/image" Target="../media/image30.png"/></Relationships>
</file>

<file path=ppt/slides/_rels/slide28.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oleObject" Target="../embeddings/oleObject2.bin"/><Relationship Id="rId3" Type="http://schemas.openxmlformats.org/officeDocument/2006/relationships/notesSlide" Target="../notesSlides/notesSlide15.xml"/><Relationship Id="rId7" Type="http://schemas.openxmlformats.org/officeDocument/2006/relationships/image" Target="../media/image38.jpeg"/><Relationship Id="rId12" Type="http://schemas.openxmlformats.org/officeDocument/2006/relationships/image" Target="../media/image34.wmf"/><Relationship Id="rId2" Type="http://schemas.openxmlformats.org/officeDocument/2006/relationships/slideLayout" Target="../slideLayouts/slideLayout69.xml"/><Relationship Id="rId16" Type="http://schemas.openxmlformats.org/officeDocument/2006/relationships/image" Target="../media/image1040.png"/><Relationship Id="rId1" Type="http://schemas.openxmlformats.org/officeDocument/2006/relationships/vmlDrawing" Target="../drawings/vmlDrawing1.vml"/><Relationship Id="rId6" Type="http://schemas.openxmlformats.org/officeDocument/2006/relationships/image" Target="../media/image37.png"/><Relationship Id="rId11" Type="http://schemas.openxmlformats.org/officeDocument/2006/relationships/oleObject" Target="../embeddings/oleObject1.bin"/><Relationship Id="rId5" Type="http://schemas.openxmlformats.org/officeDocument/2006/relationships/image" Target="../media/image24.png"/><Relationship Id="rId15" Type="http://schemas.openxmlformats.org/officeDocument/2006/relationships/image" Target="../media/image103.png"/><Relationship Id="rId10" Type="http://schemas.openxmlformats.org/officeDocument/2006/relationships/image" Target="../media/image41.png"/><Relationship Id="rId4" Type="http://schemas.openxmlformats.org/officeDocument/2006/relationships/image" Target="../media/image36.jpeg"/><Relationship Id="rId9" Type="http://schemas.openxmlformats.org/officeDocument/2006/relationships/image" Target="../media/image40.png"/><Relationship Id="rId14" Type="http://schemas.openxmlformats.org/officeDocument/2006/relationships/image" Target="../media/image35.wmf"/></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hyperlink" Target="http://www.robots.ox.ac.uk/~vgg/research/vgoogle/index.htm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9.xml"/><Relationship Id="rId4" Type="http://schemas.openxmlformats.org/officeDocument/2006/relationships/hyperlink" Target="http://www.robots.ox.ac.uk/~vgg/research/vgoogle/index.html"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jpeg"/><Relationship Id="rId3" Type="http://schemas.openxmlformats.org/officeDocument/2006/relationships/image" Target="../media/image45.jpeg"/><Relationship Id="rId7" Type="http://schemas.openxmlformats.org/officeDocument/2006/relationships/image" Target="../media/image49.jpeg"/><Relationship Id="rId12" Type="http://schemas.openxmlformats.org/officeDocument/2006/relationships/image" Target="../media/image54.jpeg"/><Relationship Id="rId2" Type="http://schemas.openxmlformats.org/officeDocument/2006/relationships/notesSlide" Target="../notesSlides/notesSlide19.xml"/><Relationship Id="rId1" Type="http://schemas.openxmlformats.org/officeDocument/2006/relationships/slideLayout" Target="../slideLayouts/slideLayout87.xml"/><Relationship Id="rId6" Type="http://schemas.openxmlformats.org/officeDocument/2006/relationships/image" Target="../media/image48.jpeg"/><Relationship Id="rId11" Type="http://schemas.openxmlformats.org/officeDocument/2006/relationships/image" Target="../media/image53.jpeg"/><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s>
</file>

<file path=ppt/slides/_rels/slide33.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jpe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130.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7.xml"/></Relationships>
</file>

<file path=ppt/slides/_rels/slide3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3.xml"/><Relationship Id="rId1" Type="http://schemas.openxmlformats.org/officeDocument/2006/relationships/slideLayout" Target="../slideLayouts/slideLayout87.xml"/><Relationship Id="rId4" Type="http://schemas.openxmlformats.org/officeDocument/2006/relationships/image" Target="../media/image68.jpeg"/></Relationships>
</file>

<file path=ppt/slides/_rels/slide3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4.xml"/><Relationship Id="rId1" Type="http://schemas.openxmlformats.org/officeDocument/2006/relationships/slideLayout" Target="../slideLayouts/slideLayout87.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38.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notesSlide" Target="../notesSlides/notesSlide25.xml"/><Relationship Id="rId1" Type="http://schemas.openxmlformats.org/officeDocument/2006/relationships/slideLayout" Target="../slideLayouts/slideLayout87.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39.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notesSlide" Target="../notesSlides/notesSlide26.xml"/><Relationship Id="rId1" Type="http://schemas.openxmlformats.org/officeDocument/2006/relationships/slideLayout" Target="../slideLayouts/slideLayout87.xml"/><Relationship Id="rId6" Type="http://schemas.openxmlformats.org/officeDocument/2006/relationships/image" Target="../media/image70.jpeg"/><Relationship Id="rId5" Type="http://schemas.openxmlformats.org/officeDocument/2006/relationships/image" Target="../media/image69.jpeg"/><Relationship Id="rId10" Type="http://schemas.openxmlformats.org/officeDocument/2006/relationships/image" Target="../media/image74.jpeg"/><Relationship Id="rId4" Type="http://schemas.openxmlformats.org/officeDocument/2006/relationships/image" Target="../media/image68.jpeg"/><Relationship Id="rId9" Type="http://schemas.openxmlformats.org/officeDocument/2006/relationships/image" Target="../media/image73.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5.xml"/></Relationships>
</file>

<file path=ppt/slides/_rels/slide41.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notesSlide" Target="../notesSlides/notesSlide28.xml"/><Relationship Id="rId1" Type="http://schemas.openxmlformats.org/officeDocument/2006/relationships/slideLayout" Target="../slideLayouts/slideLayout87.xml"/><Relationship Id="rId6" Type="http://schemas.openxmlformats.org/officeDocument/2006/relationships/image" Target="../media/image70.jpeg"/><Relationship Id="rId11" Type="http://schemas.openxmlformats.org/officeDocument/2006/relationships/image" Target="../media/image75.jpeg"/><Relationship Id="rId5" Type="http://schemas.openxmlformats.org/officeDocument/2006/relationships/image" Target="../media/image69.jpeg"/><Relationship Id="rId10" Type="http://schemas.openxmlformats.org/officeDocument/2006/relationships/image" Target="../media/image74.jpeg"/><Relationship Id="rId4" Type="http://schemas.openxmlformats.org/officeDocument/2006/relationships/image" Target="../media/image68.jpeg"/><Relationship Id="rId9" Type="http://schemas.openxmlformats.org/officeDocument/2006/relationships/image" Target="../media/image73.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9.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9.xml"/><Relationship Id="rId6" Type="http://schemas.openxmlformats.org/officeDocument/2006/relationships/image" Target="../media/image10.jpeg"/><Relationship Id="rId5" Type="http://schemas.openxmlformats.org/officeDocument/2006/relationships/image" Target="../media/image11.JP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lstStyle/>
          <a:p>
            <a:r>
              <a:rPr lang="en-US" dirty="0" smtClean="0">
                <a:latin typeface="Arial" pitchFamily="34" charset="0"/>
                <a:cs typeface="Arial" pitchFamily="34" charset="0"/>
              </a:rPr>
              <a:t>TP13 - Indexing local features</a:t>
            </a:r>
            <a:endParaRPr lang="en-US" dirty="0">
              <a:latin typeface="Arial" pitchFamily="34" charset="0"/>
              <a:cs typeface="Arial" pitchFamily="34" charset="0"/>
            </a:endParaRPr>
          </a:p>
        </p:txBody>
      </p:sp>
      <p:sp>
        <p:nvSpPr>
          <p:cNvPr id="3" name="Subtitle 2"/>
          <p:cNvSpPr>
            <a:spLocks noGrp="1"/>
          </p:cNvSpPr>
          <p:nvPr>
            <p:ph type="subTitle" idx="1"/>
          </p:nvPr>
        </p:nvSpPr>
        <p:spPr>
          <a:xfrm>
            <a:off x="1313598" y="3292510"/>
            <a:ext cx="6400800" cy="1752600"/>
          </a:xfrm>
        </p:spPr>
        <p:txBody>
          <a:bodyPr/>
          <a:lstStyle/>
          <a:p>
            <a:pPr>
              <a:lnSpc>
                <a:spcPct val="80000"/>
              </a:lnSpc>
            </a:pPr>
            <a:r>
              <a:rPr lang="en-US" dirty="0">
                <a:solidFill>
                  <a:schemeClr val="tx1"/>
                </a:solidFill>
                <a:latin typeface="Arial" charset="0"/>
                <a:cs typeface="Arial" charset="0"/>
              </a:rPr>
              <a:t>Computer Vision, FCUP, </a:t>
            </a:r>
            <a:r>
              <a:rPr lang="en-US" dirty="0" smtClean="0">
                <a:solidFill>
                  <a:schemeClr val="tx1"/>
                </a:solidFill>
                <a:latin typeface="Arial" charset="0"/>
                <a:cs typeface="Arial" charset="0"/>
              </a:rPr>
              <a:t>2018/19</a:t>
            </a:r>
            <a:endParaRPr lang="en-US" dirty="0">
              <a:solidFill>
                <a:schemeClr val="tx1"/>
              </a:solidFill>
              <a:latin typeface="Arial" charset="0"/>
              <a:cs typeface="Arial" charset="0"/>
            </a:endParaRPr>
          </a:p>
          <a:p>
            <a:pPr>
              <a:lnSpc>
                <a:spcPct val="80000"/>
              </a:lnSpc>
            </a:pPr>
            <a:r>
              <a:rPr lang="en-US" dirty="0">
                <a:solidFill>
                  <a:schemeClr val="tx1"/>
                </a:solidFill>
                <a:latin typeface="Arial" charset="0"/>
                <a:cs typeface="Arial" charset="0"/>
              </a:rPr>
              <a:t>Miguel Coimbra</a:t>
            </a:r>
          </a:p>
          <a:p>
            <a:pPr>
              <a:lnSpc>
                <a:spcPct val="80000"/>
              </a:lnSpc>
            </a:pPr>
            <a:r>
              <a:rPr lang="en-US" dirty="0">
                <a:solidFill>
                  <a:schemeClr val="tx1"/>
                </a:solidFill>
                <a:latin typeface="Arial" charset="0"/>
                <a:cs typeface="Arial" charset="0"/>
              </a:rPr>
              <a:t>Slides by Prof. Kristen </a:t>
            </a:r>
            <a:r>
              <a:rPr lang="en-US" dirty="0" err="1">
                <a:solidFill>
                  <a:schemeClr val="tx1"/>
                </a:solidFill>
                <a:latin typeface="Arial" charset="0"/>
                <a:cs typeface="Arial" charset="0"/>
              </a:rPr>
              <a:t>Grauman</a:t>
            </a:r>
            <a:endParaRPr lang="en-US" dirty="0">
              <a:solidFill>
                <a:schemeClr val="tx1"/>
              </a:solidFill>
              <a:latin typeface="Arial" charset="0"/>
              <a:cs typeface="Arial" charset="0"/>
            </a:endParaRPr>
          </a:p>
        </p:txBody>
      </p:sp>
      <p:pic>
        <p:nvPicPr>
          <p:cNvPr id="7" name="Picture 8"/>
          <p:cNvPicPr>
            <a:picLocks noChangeAspect="1" noChangeArrowheads="1"/>
          </p:cNvPicPr>
          <p:nvPr/>
        </p:nvPicPr>
        <p:blipFill>
          <a:blip r:embed="rId2" cstate="print"/>
          <a:srcRect/>
          <a:stretch>
            <a:fillRect/>
          </a:stretch>
        </p:blipFill>
        <p:spPr bwMode="auto">
          <a:xfrm>
            <a:off x="152400" y="228600"/>
            <a:ext cx="2591264" cy="1878641"/>
          </a:xfrm>
          <a:prstGeom prst="rect">
            <a:avLst/>
          </a:prstGeom>
          <a:noFill/>
          <a:ln w="9525">
            <a:noFill/>
            <a:miter lim="800000"/>
            <a:headEnd/>
            <a:tailEnd/>
          </a:ln>
          <a:effectLst/>
        </p:spPr>
      </p:pic>
      <p:grpSp>
        <p:nvGrpSpPr>
          <p:cNvPr id="12" name="Group 35"/>
          <p:cNvGrpSpPr>
            <a:grpSpLocks/>
          </p:cNvGrpSpPr>
          <p:nvPr/>
        </p:nvGrpSpPr>
        <p:grpSpPr bwMode="auto">
          <a:xfrm>
            <a:off x="3768910" y="193935"/>
            <a:ext cx="5160427" cy="1913306"/>
            <a:chOff x="1637" y="3261"/>
            <a:chExt cx="2290" cy="832"/>
          </a:xfrm>
        </p:grpSpPr>
        <p:pic>
          <p:nvPicPr>
            <p:cNvPr id="13" name="Picture 36" descr="herE44"/>
            <p:cNvPicPr>
              <a:picLocks noChangeAspect="1" noChangeArrowheads="1"/>
            </p:cNvPicPr>
            <p:nvPr/>
          </p:nvPicPr>
          <p:blipFill>
            <a:blip r:embed="rId3" cstate="print"/>
            <a:srcRect/>
            <a:stretch>
              <a:fillRect/>
            </a:stretch>
          </p:blipFill>
          <p:spPr bwMode="auto">
            <a:xfrm>
              <a:off x="1637" y="3262"/>
              <a:ext cx="1105" cy="831"/>
            </a:xfrm>
            <a:prstGeom prst="rect">
              <a:avLst/>
            </a:prstGeom>
            <a:noFill/>
          </p:spPr>
        </p:pic>
        <p:pic>
          <p:nvPicPr>
            <p:cNvPr id="14" name="Picture 37" descr="herE46"/>
            <p:cNvPicPr>
              <a:picLocks noChangeAspect="1" noChangeArrowheads="1"/>
            </p:cNvPicPr>
            <p:nvPr/>
          </p:nvPicPr>
          <p:blipFill>
            <a:blip r:embed="rId4" cstate="print"/>
            <a:srcRect/>
            <a:stretch>
              <a:fillRect/>
            </a:stretch>
          </p:blipFill>
          <p:spPr bwMode="auto">
            <a:xfrm>
              <a:off x="2822" y="3261"/>
              <a:ext cx="1105" cy="831"/>
            </a:xfrm>
            <a:prstGeom prst="rect">
              <a:avLst/>
            </a:prstGeom>
            <a:noFill/>
          </p:spPr>
        </p:pic>
      </p:grpSp>
      <p:sp>
        <p:nvSpPr>
          <p:cNvPr id="17" name="Right Arrow 16"/>
          <p:cNvSpPr/>
          <p:nvPr/>
        </p:nvSpPr>
        <p:spPr>
          <a:xfrm>
            <a:off x="2895600" y="838200"/>
            <a:ext cx="72091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a:grpSpLocks noChangeAspect="1"/>
          </p:cNvGrpSpPr>
          <p:nvPr/>
        </p:nvGrpSpPr>
        <p:grpSpPr>
          <a:xfrm>
            <a:off x="6278334" y="4038600"/>
            <a:ext cx="2408466" cy="2640013"/>
            <a:chOff x="3743325" y="1028700"/>
            <a:chExt cx="4029075" cy="4416425"/>
          </a:xfrm>
        </p:grpSpPr>
        <p:sp>
          <p:nvSpPr>
            <p:cNvPr id="18" name="Line 4"/>
            <p:cNvSpPr>
              <a:spLocks noChangeShapeType="1"/>
            </p:cNvSpPr>
            <p:nvPr/>
          </p:nvSpPr>
          <p:spPr bwMode="auto">
            <a:xfrm flipV="1">
              <a:off x="7043738" y="40147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9" name="Line 5"/>
            <p:cNvSpPr>
              <a:spLocks noChangeShapeType="1"/>
            </p:cNvSpPr>
            <p:nvPr/>
          </p:nvSpPr>
          <p:spPr bwMode="auto">
            <a:xfrm>
              <a:off x="7350125" y="40354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0" name="Line 6"/>
            <p:cNvSpPr>
              <a:spLocks noChangeShapeType="1"/>
            </p:cNvSpPr>
            <p:nvPr/>
          </p:nvSpPr>
          <p:spPr bwMode="auto">
            <a:xfrm>
              <a:off x="7391400" y="40497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1" name="Oval 7"/>
            <p:cNvSpPr>
              <a:spLocks noChangeArrowheads="1"/>
            </p:cNvSpPr>
            <p:nvPr/>
          </p:nvSpPr>
          <p:spPr bwMode="auto">
            <a:xfrm>
              <a:off x="7239000" y="46593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2" name="Oval 8"/>
            <p:cNvSpPr>
              <a:spLocks noChangeArrowheads="1"/>
            </p:cNvSpPr>
            <p:nvPr/>
          </p:nvSpPr>
          <p:spPr bwMode="auto">
            <a:xfrm>
              <a:off x="7543800" y="49641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3" name="Oval 9"/>
            <p:cNvSpPr>
              <a:spLocks noChangeArrowheads="1"/>
            </p:cNvSpPr>
            <p:nvPr/>
          </p:nvSpPr>
          <p:spPr bwMode="auto">
            <a:xfrm>
              <a:off x="6934200" y="43545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4" name="Line 10"/>
            <p:cNvSpPr>
              <a:spLocks noChangeShapeType="1"/>
            </p:cNvSpPr>
            <p:nvPr/>
          </p:nvSpPr>
          <p:spPr bwMode="auto">
            <a:xfrm flipV="1">
              <a:off x="6127750" y="3138488"/>
              <a:ext cx="306388" cy="46037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5" name="Line 11"/>
            <p:cNvSpPr>
              <a:spLocks noChangeShapeType="1"/>
            </p:cNvSpPr>
            <p:nvPr/>
          </p:nvSpPr>
          <p:spPr bwMode="auto">
            <a:xfrm>
              <a:off x="6435725" y="31591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6" name="Line 12"/>
            <p:cNvSpPr>
              <a:spLocks noChangeShapeType="1"/>
            </p:cNvSpPr>
            <p:nvPr/>
          </p:nvSpPr>
          <p:spPr bwMode="auto">
            <a:xfrm>
              <a:off x="6477000" y="31734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7" name="Oval 13"/>
            <p:cNvSpPr>
              <a:spLocks noChangeArrowheads="1"/>
            </p:cNvSpPr>
            <p:nvPr/>
          </p:nvSpPr>
          <p:spPr bwMode="auto">
            <a:xfrm>
              <a:off x="6324600" y="37830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8" name="Oval 14"/>
            <p:cNvSpPr>
              <a:spLocks noChangeArrowheads="1"/>
            </p:cNvSpPr>
            <p:nvPr/>
          </p:nvSpPr>
          <p:spPr bwMode="auto">
            <a:xfrm>
              <a:off x="6629400" y="40878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 name="Oval 15"/>
            <p:cNvSpPr>
              <a:spLocks noChangeArrowheads="1"/>
            </p:cNvSpPr>
            <p:nvPr/>
          </p:nvSpPr>
          <p:spPr bwMode="auto">
            <a:xfrm>
              <a:off x="6019800" y="34782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30" name="Line 16"/>
            <p:cNvSpPr>
              <a:spLocks noChangeShapeType="1"/>
            </p:cNvSpPr>
            <p:nvPr/>
          </p:nvSpPr>
          <p:spPr bwMode="auto">
            <a:xfrm flipV="1">
              <a:off x="5214938" y="22240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1" name="Line 17"/>
            <p:cNvSpPr>
              <a:spLocks noChangeShapeType="1"/>
            </p:cNvSpPr>
            <p:nvPr/>
          </p:nvSpPr>
          <p:spPr bwMode="auto">
            <a:xfrm>
              <a:off x="5521325" y="22447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2" name="Line 18"/>
            <p:cNvSpPr>
              <a:spLocks noChangeShapeType="1"/>
            </p:cNvSpPr>
            <p:nvPr/>
          </p:nvSpPr>
          <p:spPr bwMode="auto">
            <a:xfrm>
              <a:off x="5562600" y="22590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3" name="Oval 19"/>
            <p:cNvSpPr>
              <a:spLocks noChangeArrowheads="1"/>
            </p:cNvSpPr>
            <p:nvPr/>
          </p:nvSpPr>
          <p:spPr bwMode="auto">
            <a:xfrm>
              <a:off x="5410200" y="28686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34" name="Oval 20"/>
            <p:cNvSpPr>
              <a:spLocks noChangeArrowheads="1"/>
            </p:cNvSpPr>
            <p:nvPr/>
          </p:nvSpPr>
          <p:spPr bwMode="auto">
            <a:xfrm>
              <a:off x="5715000" y="31734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35" name="Line 21"/>
            <p:cNvSpPr>
              <a:spLocks noChangeShapeType="1"/>
            </p:cNvSpPr>
            <p:nvPr/>
          </p:nvSpPr>
          <p:spPr bwMode="auto">
            <a:xfrm flipV="1">
              <a:off x="5562600" y="1306513"/>
              <a:ext cx="685800" cy="9144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6" name="Line 22"/>
            <p:cNvSpPr>
              <a:spLocks noChangeShapeType="1"/>
            </p:cNvSpPr>
            <p:nvPr/>
          </p:nvSpPr>
          <p:spPr bwMode="auto">
            <a:xfrm flipV="1">
              <a:off x="6400800" y="1382713"/>
              <a:ext cx="0" cy="1752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7" name="Line 23"/>
            <p:cNvSpPr>
              <a:spLocks noChangeShapeType="1"/>
            </p:cNvSpPr>
            <p:nvPr/>
          </p:nvSpPr>
          <p:spPr bwMode="auto">
            <a:xfrm flipH="1" flipV="1">
              <a:off x="6553200" y="1382713"/>
              <a:ext cx="838200" cy="2667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8" name="AutoShape 24"/>
            <p:cNvSpPr>
              <a:spLocks noChangeAspect="1" noChangeArrowheads="1"/>
            </p:cNvSpPr>
            <p:nvPr/>
          </p:nvSpPr>
          <p:spPr bwMode="auto">
            <a:xfrm>
              <a:off x="6134100" y="1028700"/>
              <a:ext cx="569913" cy="571500"/>
            </a:xfrm>
            <a:prstGeom prst="diamond">
              <a:avLst/>
            </a:prstGeom>
            <a:solidFill>
              <a:schemeClr val="bg2"/>
            </a:solidFill>
            <a:ln w="9525">
              <a:solidFill>
                <a:schemeClr val="bg2"/>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39" name="AutoShape 25"/>
            <p:cNvSpPr>
              <a:spLocks noChangeAspect="1" noChangeArrowheads="1"/>
            </p:cNvSpPr>
            <p:nvPr/>
          </p:nvSpPr>
          <p:spPr bwMode="auto">
            <a:xfrm>
              <a:off x="5105400" y="2601913"/>
              <a:ext cx="244475" cy="244475"/>
            </a:xfrm>
            <a:prstGeom prst="flowChartConnector">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40" name="AutoShape 26"/>
            <p:cNvSpPr>
              <a:spLocks noChangeAspect="1" noChangeArrowheads="1"/>
            </p:cNvSpPr>
            <p:nvPr/>
          </p:nvSpPr>
          <p:spPr bwMode="auto">
            <a:xfrm>
              <a:off x="5334000" y="19923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41" name="AutoShape 27"/>
            <p:cNvSpPr>
              <a:spLocks noChangeAspect="1" noChangeArrowheads="1"/>
            </p:cNvSpPr>
            <p:nvPr/>
          </p:nvSpPr>
          <p:spPr bwMode="auto">
            <a:xfrm>
              <a:off x="6248400" y="28305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42" name="AutoShape 28"/>
            <p:cNvSpPr>
              <a:spLocks noChangeAspect="1" noChangeArrowheads="1"/>
            </p:cNvSpPr>
            <p:nvPr/>
          </p:nvSpPr>
          <p:spPr bwMode="auto">
            <a:xfrm>
              <a:off x="7162800" y="37449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43" name="Group 29"/>
            <p:cNvGrpSpPr>
              <a:grpSpLocks/>
            </p:cNvGrpSpPr>
            <p:nvPr/>
          </p:nvGrpSpPr>
          <p:grpSpPr bwMode="auto">
            <a:xfrm>
              <a:off x="6486525" y="5083175"/>
              <a:ext cx="533400" cy="361950"/>
              <a:chOff x="3504" y="1728"/>
              <a:chExt cx="336" cy="228"/>
            </a:xfrm>
          </p:grpSpPr>
          <p:sp>
            <p:nvSpPr>
              <p:cNvPr id="44" name="Line 30"/>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45" name="Picture 31" descr="114_146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 name="Group 32"/>
            <p:cNvGrpSpPr>
              <a:grpSpLocks/>
            </p:cNvGrpSpPr>
            <p:nvPr/>
          </p:nvGrpSpPr>
          <p:grpSpPr bwMode="auto">
            <a:xfrm>
              <a:off x="5876925" y="3940175"/>
              <a:ext cx="533400" cy="361950"/>
              <a:chOff x="3504" y="1728"/>
              <a:chExt cx="336" cy="228"/>
            </a:xfrm>
          </p:grpSpPr>
          <p:sp>
            <p:nvSpPr>
              <p:cNvPr id="47" name="Line 33"/>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48" name="Picture 34" descr="114_146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 name="Group 35"/>
            <p:cNvGrpSpPr>
              <a:grpSpLocks/>
            </p:cNvGrpSpPr>
            <p:nvPr/>
          </p:nvGrpSpPr>
          <p:grpSpPr bwMode="auto">
            <a:xfrm>
              <a:off x="7096125" y="5083175"/>
              <a:ext cx="533400" cy="361950"/>
              <a:chOff x="3504" y="1728"/>
              <a:chExt cx="336" cy="228"/>
            </a:xfrm>
          </p:grpSpPr>
          <p:sp>
            <p:nvSpPr>
              <p:cNvPr id="50" name="Line 36"/>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51" name="Picture 37" descr="114_146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 name="Group 38"/>
            <p:cNvGrpSpPr>
              <a:grpSpLocks/>
            </p:cNvGrpSpPr>
            <p:nvPr/>
          </p:nvGrpSpPr>
          <p:grpSpPr bwMode="auto">
            <a:xfrm>
              <a:off x="5572125" y="3711575"/>
              <a:ext cx="533400" cy="361950"/>
              <a:chOff x="3504" y="1728"/>
              <a:chExt cx="336" cy="228"/>
            </a:xfrm>
          </p:grpSpPr>
          <p:sp>
            <p:nvSpPr>
              <p:cNvPr id="53" name="Line 39"/>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54" name="Picture 40" descr="114_146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5" name="Group 41"/>
            <p:cNvGrpSpPr>
              <a:grpSpLocks/>
            </p:cNvGrpSpPr>
            <p:nvPr/>
          </p:nvGrpSpPr>
          <p:grpSpPr bwMode="auto">
            <a:xfrm>
              <a:off x="6810375" y="4813300"/>
              <a:ext cx="533400" cy="361950"/>
              <a:chOff x="3504" y="1728"/>
              <a:chExt cx="336" cy="228"/>
            </a:xfrm>
          </p:grpSpPr>
          <p:sp>
            <p:nvSpPr>
              <p:cNvPr id="56" name="Line 42"/>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57" name="Picture 43" descr="114_146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8" name="Picture 44" descr="114_146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43325" y="2263775"/>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Oval 45"/>
            <p:cNvSpPr>
              <a:spLocks noChangeArrowheads="1"/>
            </p:cNvSpPr>
            <p:nvPr/>
          </p:nvSpPr>
          <p:spPr bwMode="auto">
            <a:xfrm>
              <a:off x="4200525" y="233997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60" name="Oval 46"/>
            <p:cNvSpPr>
              <a:spLocks noChangeArrowheads="1"/>
            </p:cNvSpPr>
            <p:nvPr/>
          </p:nvSpPr>
          <p:spPr bwMode="auto">
            <a:xfrm>
              <a:off x="4330700" y="2297113"/>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61" name="Oval 47"/>
            <p:cNvSpPr>
              <a:spLocks noChangeArrowheads="1"/>
            </p:cNvSpPr>
            <p:nvPr/>
          </p:nvSpPr>
          <p:spPr bwMode="auto">
            <a:xfrm>
              <a:off x="3919538" y="26114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62" name="Oval 48"/>
            <p:cNvSpPr>
              <a:spLocks noChangeArrowheads="1"/>
            </p:cNvSpPr>
            <p:nvPr/>
          </p:nvSpPr>
          <p:spPr bwMode="auto">
            <a:xfrm>
              <a:off x="4117975" y="27638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63" name="Oval 49"/>
            <p:cNvSpPr>
              <a:spLocks noChangeArrowheads="1"/>
            </p:cNvSpPr>
            <p:nvPr/>
          </p:nvSpPr>
          <p:spPr bwMode="auto">
            <a:xfrm>
              <a:off x="3968750" y="2546350"/>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64" name="Line 50"/>
            <p:cNvSpPr>
              <a:spLocks noChangeShapeType="1"/>
            </p:cNvSpPr>
            <p:nvPr/>
          </p:nvSpPr>
          <p:spPr bwMode="auto">
            <a:xfrm flipV="1">
              <a:off x="4352925" y="1349375"/>
              <a:ext cx="2057400" cy="990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65" name="Line 51"/>
            <p:cNvSpPr>
              <a:spLocks noChangeShapeType="1"/>
            </p:cNvSpPr>
            <p:nvPr/>
          </p:nvSpPr>
          <p:spPr bwMode="auto">
            <a:xfrm>
              <a:off x="6410325" y="1349375"/>
              <a:ext cx="0" cy="1828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66" name="Line 52"/>
            <p:cNvSpPr>
              <a:spLocks noChangeShapeType="1"/>
            </p:cNvSpPr>
            <p:nvPr/>
          </p:nvSpPr>
          <p:spPr bwMode="auto">
            <a:xfrm flipH="1">
              <a:off x="6105525" y="3111500"/>
              <a:ext cx="314325" cy="600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67" name="Line 53"/>
            <p:cNvSpPr>
              <a:spLocks noChangeShapeType="1"/>
            </p:cNvSpPr>
            <p:nvPr/>
          </p:nvSpPr>
          <p:spPr bwMode="auto">
            <a:xfrm flipV="1">
              <a:off x="4229100" y="1273175"/>
              <a:ext cx="2257425" cy="11144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68" name="Line 54"/>
            <p:cNvSpPr>
              <a:spLocks noChangeShapeType="1"/>
            </p:cNvSpPr>
            <p:nvPr/>
          </p:nvSpPr>
          <p:spPr bwMode="auto">
            <a:xfrm>
              <a:off x="6486525" y="1273175"/>
              <a:ext cx="862013" cy="267811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69" name="Line 55"/>
            <p:cNvSpPr>
              <a:spLocks noChangeShapeType="1"/>
            </p:cNvSpPr>
            <p:nvPr/>
          </p:nvSpPr>
          <p:spPr bwMode="auto">
            <a:xfrm>
              <a:off x="7366000" y="3959225"/>
              <a:ext cx="7938" cy="854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0" name="Line 56"/>
            <p:cNvSpPr>
              <a:spLocks noChangeShapeType="1"/>
            </p:cNvSpPr>
            <p:nvPr/>
          </p:nvSpPr>
          <p:spPr bwMode="auto">
            <a:xfrm flipV="1">
              <a:off x="4181475" y="1284288"/>
              <a:ext cx="2201863" cy="15478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1" name="Line 57"/>
            <p:cNvSpPr>
              <a:spLocks noChangeShapeType="1"/>
            </p:cNvSpPr>
            <p:nvPr/>
          </p:nvSpPr>
          <p:spPr bwMode="auto">
            <a:xfrm>
              <a:off x="6410325" y="1349375"/>
              <a:ext cx="0" cy="1828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2" name="Line 58"/>
            <p:cNvSpPr>
              <a:spLocks noChangeShapeType="1"/>
            </p:cNvSpPr>
            <p:nvPr/>
          </p:nvSpPr>
          <p:spPr bwMode="auto">
            <a:xfrm flipH="1">
              <a:off x="6448425" y="3132138"/>
              <a:ext cx="0" cy="8001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3" name="Line 59"/>
            <p:cNvSpPr>
              <a:spLocks noChangeShapeType="1"/>
            </p:cNvSpPr>
            <p:nvPr/>
          </p:nvSpPr>
          <p:spPr bwMode="auto">
            <a:xfrm>
              <a:off x="6486525" y="1273175"/>
              <a:ext cx="838200" cy="2667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4" name="Line 60"/>
            <p:cNvSpPr>
              <a:spLocks noChangeShapeType="1"/>
            </p:cNvSpPr>
            <p:nvPr/>
          </p:nvSpPr>
          <p:spPr bwMode="auto">
            <a:xfrm>
              <a:off x="7324725" y="3940175"/>
              <a:ext cx="0" cy="838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5" name="Line 61"/>
            <p:cNvSpPr>
              <a:spLocks noChangeShapeType="1"/>
            </p:cNvSpPr>
            <p:nvPr/>
          </p:nvSpPr>
          <p:spPr bwMode="auto">
            <a:xfrm flipV="1">
              <a:off x="3971925" y="1273175"/>
              <a:ext cx="2514600" cy="14287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6" name="Line 62"/>
            <p:cNvSpPr>
              <a:spLocks noChangeShapeType="1"/>
            </p:cNvSpPr>
            <p:nvPr/>
          </p:nvSpPr>
          <p:spPr bwMode="auto">
            <a:xfrm flipV="1">
              <a:off x="4035425" y="1287463"/>
              <a:ext cx="2427288" cy="13668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7" name="Line 63"/>
            <p:cNvSpPr>
              <a:spLocks noChangeShapeType="1"/>
            </p:cNvSpPr>
            <p:nvPr/>
          </p:nvSpPr>
          <p:spPr bwMode="auto">
            <a:xfrm>
              <a:off x="6467475" y="1276350"/>
              <a:ext cx="917575" cy="27019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78" name="Line 64"/>
            <p:cNvSpPr>
              <a:spLocks noChangeShapeType="1"/>
            </p:cNvSpPr>
            <p:nvPr/>
          </p:nvSpPr>
          <p:spPr bwMode="auto">
            <a:xfrm>
              <a:off x="7370763" y="3940175"/>
              <a:ext cx="258762" cy="11620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pic>
        <p:nvPicPr>
          <p:cNvPr id="80" name="Picture 4" descr="BookIndex1"/>
          <p:cNvPicPr>
            <a:picLocks noChangeAspect="1" noChangeArrowheads="1"/>
          </p:cNvPicPr>
          <p:nvPr/>
        </p:nvPicPr>
        <p:blipFill rotWithShape="1">
          <a:blip r:embed="rId7">
            <a:extLst>
              <a:ext uri="{28A0092B-C50C-407E-A947-70E740481C1C}">
                <a14:useLocalDpi xmlns:a14="http://schemas.microsoft.com/office/drawing/2010/main" val="0"/>
              </a:ext>
            </a:extLst>
          </a:blip>
          <a:srcRect r="33283" b="51348"/>
          <a:stretch/>
        </p:blipFill>
        <p:spPr bwMode="auto">
          <a:xfrm>
            <a:off x="0" y="4582236"/>
            <a:ext cx="3304494" cy="352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9097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p:txBody>
          <a:bodyPr/>
          <a:lstStyle/>
          <a:p>
            <a:r>
              <a:rPr lang="en-US" smtClean="0">
                <a:latin typeface="Arial" pitchFamily="34" charset="0"/>
                <a:cs typeface="Arial" pitchFamily="34" charset="0"/>
              </a:rPr>
              <a:t>Text retrieval vs. image search</a:t>
            </a:r>
          </a:p>
        </p:txBody>
      </p:sp>
      <p:sp>
        <p:nvSpPr>
          <p:cNvPr id="65539" name="Rectangle 3"/>
          <p:cNvSpPr>
            <a:spLocks noGrp="1"/>
          </p:cNvSpPr>
          <p:nvPr>
            <p:ph type="body" idx="1"/>
          </p:nvPr>
        </p:nvSpPr>
        <p:spPr/>
        <p:txBody>
          <a:bodyPr/>
          <a:lstStyle/>
          <a:p>
            <a:r>
              <a:rPr lang="en-US" sz="2800" smtClean="0">
                <a:latin typeface="Arial" pitchFamily="34" charset="0"/>
                <a:cs typeface="Arial" pitchFamily="34" charset="0"/>
              </a:rPr>
              <a:t>What makes the problems similar, different?</a:t>
            </a:r>
          </a:p>
        </p:txBody>
      </p:sp>
      <p:sp>
        <p:nvSpPr>
          <p:cNvPr id="4" name="TextBox 3"/>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535900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33338"/>
            <a:ext cx="8229600" cy="1143000"/>
          </a:xfrm>
        </p:spPr>
        <p:txBody>
          <a:bodyPr/>
          <a:lstStyle/>
          <a:p>
            <a:r>
              <a:rPr lang="en-US" smtClean="0">
                <a:latin typeface="Arial" pitchFamily="34" charset="0"/>
                <a:cs typeface="Arial" pitchFamily="34" charset="0"/>
              </a:rPr>
              <a:t>Visual words: main idea</a:t>
            </a:r>
          </a:p>
        </p:txBody>
      </p:sp>
      <p:sp>
        <p:nvSpPr>
          <p:cNvPr id="66563" name="Content Placeholder 2"/>
          <p:cNvSpPr>
            <a:spLocks noGrp="1"/>
          </p:cNvSpPr>
          <p:nvPr>
            <p:ph idx="1"/>
          </p:nvPr>
        </p:nvSpPr>
        <p:spPr/>
        <p:txBody>
          <a:bodyPr/>
          <a:lstStyle/>
          <a:p>
            <a:endParaRPr lang="en-US" smtClean="0">
              <a:latin typeface="Arial" pitchFamily="34" charset="0"/>
              <a:cs typeface="Arial" pitchFamily="34" charset="0"/>
            </a:endParaRPr>
          </a:p>
        </p:txBody>
      </p:sp>
      <p:sp>
        <p:nvSpPr>
          <p:cNvPr id="94" name="Content Placeholder 6"/>
          <p:cNvSpPr txBox="1">
            <a:spLocks/>
          </p:cNvSpPr>
          <p:nvPr/>
        </p:nvSpPr>
        <p:spPr bwMode="auto">
          <a:xfrm>
            <a:off x="457200" y="1146175"/>
            <a:ext cx="8686800" cy="4495800"/>
          </a:xfrm>
          <a:prstGeom prst="rect">
            <a:avLst/>
          </a:prstGeom>
          <a:noFill/>
          <a:ln w="9525">
            <a:noFill/>
            <a:miter lim="800000"/>
            <a:headEnd/>
            <a:tailEnd/>
          </a:ln>
        </p:spPr>
        <p:txBody>
          <a:bodyPr/>
          <a:lstStyle/>
          <a:p>
            <a:pPr marL="342900" indent="-342900" fontAlgn="base">
              <a:spcBef>
                <a:spcPct val="20000"/>
              </a:spcBef>
              <a:spcAft>
                <a:spcPct val="0"/>
              </a:spcAft>
              <a:buClr>
                <a:srgbClr val="000099"/>
              </a:buClr>
              <a:buSzPct val="115000"/>
              <a:buFontTx/>
              <a:buChar char="•"/>
              <a:defRPr/>
            </a:pPr>
            <a:r>
              <a:rPr kumimoji="1" lang="en-US" sz="2400" kern="0" dirty="0">
                <a:solidFill>
                  <a:srgbClr val="000000"/>
                </a:solidFill>
                <a:latin typeface="Arial" pitchFamily="34" charset="0"/>
                <a:cs typeface="Arial" pitchFamily="34" charset="0"/>
              </a:rPr>
              <a:t>Extract some local features from a number of images …</a:t>
            </a:r>
          </a:p>
          <a:p>
            <a:pPr marL="342900" indent="-342900" fontAlgn="base">
              <a:spcBef>
                <a:spcPct val="20000"/>
              </a:spcBef>
              <a:spcAft>
                <a:spcPct val="0"/>
              </a:spcAft>
              <a:buClr>
                <a:srgbClr val="000099"/>
              </a:buClr>
              <a:buSzPct val="115000"/>
              <a:buFontTx/>
              <a:buChar char="•"/>
              <a:defRPr/>
            </a:pPr>
            <a:endParaRPr kumimoji="1" lang="en-US" sz="2400" kern="0" dirty="0">
              <a:solidFill>
                <a:srgbClr val="000000"/>
              </a:solidFill>
              <a:latin typeface="Arial" pitchFamily="34" charset="0"/>
              <a:cs typeface="Arial" pitchFamily="34" charset="0"/>
            </a:endParaRPr>
          </a:p>
        </p:txBody>
      </p:sp>
      <p:sp>
        <p:nvSpPr>
          <p:cNvPr id="66565" name="Rectangle 2"/>
          <p:cNvSpPr>
            <a:spLocks noChangeArrowheads="1"/>
          </p:cNvSpPr>
          <p:nvPr/>
        </p:nvSpPr>
        <p:spPr bwMode="auto">
          <a:xfrm>
            <a:off x="5029200" y="1577975"/>
            <a:ext cx="3733800" cy="312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pic>
        <p:nvPicPr>
          <p:cNvPr id="96" name="Picture 3" descr="115_15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77975"/>
            <a:ext cx="419100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
          <p:cNvGrpSpPr>
            <a:grpSpLocks/>
          </p:cNvGrpSpPr>
          <p:nvPr/>
        </p:nvGrpSpPr>
        <p:grpSpPr bwMode="auto">
          <a:xfrm>
            <a:off x="1123950" y="1912938"/>
            <a:ext cx="3143250" cy="2546350"/>
            <a:chOff x="708" y="499"/>
            <a:chExt cx="1980" cy="1604"/>
          </a:xfrm>
        </p:grpSpPr>
        <p:sp>
          <p:nvSpPr>
            <p:cNvPr id="66628" name="Oval 5"/>
            <p:cNvSpPr>
              <a:spLocks noChangeArrowheads="1"/>
            </p:cNvSpPr>
            <p:nvPr/>
          </p:nvSpPr>
          <p:spPr bwMode="auto">
            <a:xfrm rot="613854">
              <a:off x="1265" y="1805"/>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9" name="Oval 6"/>
            <p:cNvSpPr>
              <a:spLocks noChangeArrowheads="1"/>
            </p:cNvSpPr>
            <p:nvPr/>
          </p:nvSpPr>
          <p:spPr bwMode="auto">
            <a:xfrm>
              <a:off x="864" y="1037"/>
              <a:ext cx="768" cy="52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0" name="Oval 7"/>
            <p:cNvSpPr>
              <a:spLocks noChangeArrowheads="1"/>
            </p:cNvSpPr>
            <p:nvPr/>
          </p:nvSpPr>
          <p:spPr bwMode="auto">
            <a:xfrm rot="-1606730">
              <a:off x="2016" y="1701"/>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1" name="Oval 8"/>
            <p:cNvSpPr>
              <a:spLocks noChangeArrowheads="1"/>
            </p:cNvSpPr>
            <p:nvPr/>
          </p:nvSpPr>
          <p:spPr bwMode="auto">
            <a:xfrm>
              <a:off x="1668" y="500"/>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2" name="Oval 9"/>
            <p:cNvSpPr>
              <a:spLocks noChangeArrowheads="1"/>
            </p:cNvSpPr>
            <p:nvPr/>
          </p:nvSpPr>
          <p:spPr bwMode="auto">
            <a:xfrm rot="613854">
              <a:off x="1448" y="1867"/>
              <a:ext cx="184" cy="189"/>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3" name="Oval 10"/>
            <p:cNvSpPr>
              <a:spLocks noChangeArrowheads="1"/>
            </p:cNvSpPr>
            <p:nvPr/>
          </p:nvSpPr>
          <p:spPr bwMode="auto">
            <a:xfrm rot="2358062">
              <a:off x="917" y="1644"/>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4" name="Oval 11"/>
            <p:cNvSpPr>
              <a:spLocks noChangeArrowheads="1"/>
            </p:cNvSpPr>
            <p:nvPr/>
          </p:nvSpPr>
          <p:spPr bwMode="auto">
            <a:xfrm flipH="1">
              <a:off x="2385" y="1229"/>
              <a:ext cx="288" cy="144"/>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5" name="Oval 12"/>
            <p:cNvSpPr>
              <a:spLocks noChangeArrowheads="1"/>
            </p:cNvSpPr>
            <p:nvPr/>
          </p:nvSpPr>
          <p:spPr bwMode="auto">
            <a:xfrm rot="1176257">
              <a:off x="1152" y="1776"/>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6" name="Oval 13"/>
            <p:cNvSpPr>
              <a:spLocks noChangeArrowheads="1"/>
            </p:cNvSpPr>
            <p:nvPr/>
          </p:nvSpPr>
          <p:spPr bwMode="auto">
            <a:xfrm rot="613854">
              <a:off x="1839" y="499"/>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7" name="Oval 14"/>
            <p:cNvSpPr>
              <a:spLocks noChangeArrowheads="1"/>
            </p:cNvSpPr>
            <p:nvPr/>
          </p:nvSpPr>
          <p:spPr bwMode="auto">
            <a:xfrm>
              <a:off x="1577" y="686"/>
              <a:ext cx="336" cy="1104"/>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8" name="Oval 15"/>
            <p:cNvSpPr>
              <a:spLocks noChangeArrowheads="1"/>
            </p:cNvSpPr>
            <p:nvPr/>
          </p:nvSpPr>
          <p:spPr bwMode="auto">
            <a:xfrm rot="-1855333">
              <a:off x="974" y="816"/>
              <a:ext cx="121" cy="234"/>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39" name="Oval 16"/>
            <p:cNvSpPr>
              <a:spLocks noChangeArrowheads="1"/>
            </p:cNvSpPr>
            <p:nvPr/>
          </p:nvSpPr>
          <p:spPr bwMode="auto">
            <a:xfrm rot="2771294">
              <a:off x="2309" y="681"/>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0" name="Oval 17"/>
            <p:cNvSpPr>
              <a:spLocks noChangeArrowheads="1"/>
            </p:cNvSpPr>
            <p:nvPr/>
          </p:nvSpPr>
          <p:spPr bwMode="auto">
            <a:xfrm rot="2771294">
              <a:off x="799" y="1504"/>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1" name="Oval 18"/>
            <p:cNvSpPr>
              <a:spLocks noChangeArrowheads="1"/>
            </p:cNvSpPr>
            <p:nvPr/>
          </p:nvSpPr>
          <p:spPr bwMode="auto">
            <a:xfrm rot="18828706" flipH="1">
              <a:off x="2198" y="1536"/>
              <a:ext cx="226"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2" name="Oval 19"/>
            <p:cNvSpPr>
              <a:spLocks noChangeArrowheads="1"/>
            </p:cNvSpPr>
            <p:nvPr/>
          </p:nvSpPr>
          <p:spPr bwMode="auto">
            <a:xfrm rot="3765951">
              <a:off x="2405" y="777"/>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3" name="Oval 20"/>
            <p:cNvSpPr>
              <a:spLocks noChangeArrowheads="1"/>
            </p:cNvSpPr>
            <p:nvPr/>
          </p:nvSpPr>
          <p:spPr bwMode="auto">
            <a:xfrm rot="18828706" flipH="1">
              <a:off x="900" y="907"/>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4" name="Oval 21"/>
            <p:cNvSpPr>
              <a:spLocks noChangeArrowheads="1"/>
            </p:cNvSpPr>
            <p:nvPr/>
          </p:nvSpPr>
          <p:spPr bwMode="auto">
            <a:xfrm rot="1635042">
              <a:off x="1010" y="1715"/>
              <a:ext cx="144"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5" name="Oval 22"/>
            <p:cNvSpPr>
              <a:spLocks noChangeArrowheads="1"/>
            </p:cNvSpPr>
            <p:nvPr/>
          </p:nvSpPr>
          <p:spPr bwMode="auto">
            <a:xfrm rot="-215175">
              <a:off x="1968" y="886"/>
              <a:ext cx="192" cy="65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6" name="Oval 23"/>
            <p:cNvSpPr>
              <a:spLocks noChangeArrowheads="1"/>
            </p:cNvSpPr>
            <p:nvPr/>
          </p:nvSpPr>
          <p:spPr bwMode="auto">
            <a:xfrm rot="-1140700">
              <a:off x="1783" y="1777"/>
              <a:ext cx="178"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7" name="Oval 24"/>
            <p:cNvSpPr>
              <a:spLocks noChangeArrowheads="1"/>
            </p:cNvSpPr>
            <p:nvPr/>
          </p:nvSpPr>
          <p:spPr bwMode="auto">
            <a:xfrm rot="-1140700">
              <a:off x="1670" y="1815"/>
              <a:ext cx="178"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8" name="Oval 25"/>
            <p:cNvSpPr>
              <a:spLocks noChangeArrowheads="1"/>
            </p:cNvSpPr>
            <p:nvPr/>
          </p:nvSpPr>
          <p:spPr bwMode="auto">
            <a:xfrm rot="-1140700">
              <a:off x="1246" y="665"/>
              <a:ext cx="138" cy="19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49" name="Oval 26"/>
            <p:cNvSpPr>
              <a:spLocks noChangeArrowheads="1"/>
            </p:cNvSpPr>
            <p:nvPr/>
          </p:nvSpPr>
          <p:spPr bwMode="auto">
            <a:xfrm rot="-1140700">
              <a:off x="2031" y="586"/>
              <a:ext cx="192" cy="189"/>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50" name="Oval 27"/>
            <p:cNvSpPr>
              <a:spLocks noChangeArrowheads="1"/>
            </p:cNvSpPr>
            <p:nvPr/>
          </p:nvSpPr>
          <p:spPr bwMode="auto">
            <a:xfrm rot="-3299226">
              <a:off x="2352" y="1421"/>
              <a:ext cx="178"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51" name="Oval 28"/>
            <p:cNvSpPr>
              <a:spLocks noChangeArrowheads="1"/>
            </p:cNvSpPr>
            <p:nvPr/>
          </p:nvSpPr>
          <p:spPr bwMode="auto">
            <a:xfrm rot="-3299226">
              <a:off x="2398" y="1315"/>
              <a:ext cx="178"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52" name="Oval 29"/>
            <p:cNvSpPr>
              <a:spLocks noChangeArrowheads="1"/>
            </p:cNvSpPr>
            <p:nvPr/>
          </p:nvSpPr>
          <p:spPr bwMode="auto">
            <a:xfrm flipH="1">
              <a:off x="2400" y="1028"/>
              <a:ext cx="288" cy="18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53" name="Oval 30"/>
            <p:cNvSpPr>
              <a:spLocks noChangeArrowheads="1"/>
            </p:cNvSpPr>
            <p:nvPr/>
          </p:nvSpPr>
          <p:spPr bwMode="auto">
            <a:xfrm flipH="1">
              <a:off x="708" y="1348"/>
              <a:ext cx="187" cy="1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54" name="Oval 31"/>
            <p:cNvSpPr>
              <a:spLocks noChangeArrowheads="1"/>
            </p:cNvSpPr>
            <p:nvPr/>
          </p:nvSpPr>
          <p:spPr bwMode="auto">
            <a:xfrm rot="613854">
              <a:off x="1465" y="581"/>
              <a:ext cx="184" cy="189"/>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5" name="Group 32"/>
          <p:cNvGrpSpPr>
            <a:grpSpLocks/>
          </p:cNvGrpSpPr>
          <p:nvPr/>
        </p:nvGrpSpPr>
        <p:grpSpPr bwMode="auto">
          <a:xfrm>
            <a:off x="5562600" y="1958975"/>
            <a:ext cx="3011488" cy="2671763"/>
            <a:chOff x="3504" y="525"/>
            <a:chExt cx="1897" cy="1683"/>
          </a:xfrm>
        </p:grpSpPr>
        <p:sp>
          <p:nvSpPr>
            <p:cNvPr id="66599" name="Oval 33"/>
            <p:cNvSpPr>
              <a:spLocks noChangeArrowheads="1"/>
            </p:cNvSpPr>
            <p:nvPr/>
          </p:nvSpPr>
          <p:spPr bwMode="auto">
            <a:xfrm>
              <a:off x="3870" y="125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0" name="Oval 34"/>
            <p:cNvSpPr>
              <a:spLocks noChangeArrowheads="1"/>
            </p:cNvSpPr>
            <p:nvPr/>
          </p:nvSpPr>
          <p:spPr bwMode="auto">
            <a:xfrm>
              <a:off x="3915"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1" name="Oval 35"/>
            <p:cNvSpPr>
              <a:spLocks noChangeArrowheads="1"/>
            </p:cNvSpPr>
            <p:nvPr/>
          </p:nvSpPr>
          <p:spPr bwMode="auto">
            <a:xfrm>
              <a:off x="4167" y="195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2" name="Oval 36"/>
            <p:cNvSpPr>
              <a:spLocks noChangeArrowheads="1"/>
            </p:cNvSpPr>
            <p:nvPr/>
          </p:nvSpPr>
          <p:spPr bwMode="auto">
            <a:xfrm>
              <a:off x="4281" y="178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3" name="Oval 37"/>
            <p:cNvSpPr>
              <a:spLocks noChangeArrowheads="1"/>
            </p:cNvSpPr>
            <p:nvPr/>
          </p:nvSpPr>
          <p:spPr bwMode="auto">
            <a:xfrm>
              <a:off x="4304" y="206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4" name="Oval 38"/>
            <p:cNvSpPr>
              <a:spLocks noChangeArrowheads="1"/>
            </p:cNvSpPr>
            <p:nvPr/>
          </p:nvSpPr>
          <p:spPr bwMode="auto">
            <a:xfrm>
              <a:off x="4075" y="204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5" name="Oval 39"/>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6" name="Oval 40"/>
            <p:cNvSpPr>
              <a:spLocks noChangeArrowheads="1"/>
            </p:cNvSpPr>
            <p:nvPr/>
          </p:nvSpPr>
          <p:spPr bwMode="auto">
            <a:xfrm>
              <a:off x="4647" y="167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7" name="Oval 41"/>
            <p:cNvSpPr>
              <a:spLocks noChangeArrowheads="1"/>
            </p:cNvSpPr>
            <p:nvPr/>
          </p:nvSpPr>
          <p:spPr bwMode="auto">
            <a:xfrm>
              <a:off x="4944" y="164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8" name="Oval 42"/>
            <p:cNvSpPr>
              <a:spLocks noChangeArrowheads="1"/>
            </p:cNvSpPr>
            <p:nvPr/>
          </p:nvSpPr>
          <p:spPr bwMode="auto">
            <a:xfrm>
              <a:off x="4350"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09" name="Oval 43"/>
            <p:cNvSpPr>
              <a:spLocks noChangeArrowheads="1"/>
            </p:cNvSpPr>
            <p:nvPr/>
          </p:nvSpPr>
          <p:spPr bwMode="auto">
            <a:xfrm>
              <a:off x="3824" y="132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0" name="Oval 44"/>
            <p:cNvSpPr>
              <a:spLocks noChangeArrowheads="1"/>
            </p:cNvSpPr>
            <p:nvPr/>
          </p:nvSpPr>
          <p:spPr bwMode="auto">
            <a:xfrm>
              <a:off x="4007" y="111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1" name="Oval 45"/>
            <p:cNvSpPr>
              <a:spLocks noChangeArrowheads="1"/>
            </p:cNvSpPr>
            <p:nvPr/>
          </p:nvSpPr>
          <p:spPr bwMode="auto">
            <a:xfrm>
              <a:off x="4030"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2" name="Oval 46"/>
            <p:cNvSpPr>
              <a:spLocks noChangeArrowheads="1"/>
            </p:cNvSpPr>
            <p:nvPr/>
          </p:nvSpPr>
          <p:spPr bwMode="auto">
            <a:xfrm>
              <a:off x="4258"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3" name="Oval 47"/>
            <p:cNvSpPr>
              <a:spLocks noChangeArrowheads="1"/>
            </p:cNvSpPr>
            <p:nvPr/>
          </p:nvSpPr>
          <p:spPr bwMode="auto">
            <a:xfrm>
              <a:off x="4624" y="122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4" name="Oval 48"/>
            <p:cNvSpPr>
              <a:spLocks noChangeArrowheads="1"/>
            </p:cNvSpPr>
            <p:nvPr/>
          </p:nvSpPr>
          <p:spPr bwMode="auto">
            <a:xfrm>
              <a:off x="4578"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5" name="Oval 49"/>
            <p:cNvSpPr>
              <a:spLocks noChangeArrowheads="1"/>
            </p:cNvSpPr>
            <p:nvPr/>
          </p:nvSpPr>
          <p:spPr bwMode="auto">
            <a:xfrm>
              <a:off x="3710" y="525"/>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6" name="Oval 50"/>
            <p:cNvSpPr>
              <a:spLocks noChangeArrowheads="1"/>
            </p:cNvSpPr>
            <p:nvPr/>
          </p:nvSpPr>
          <p:spPr bwMode="auto">
            <a:xfrm>
              <a:off x="4670" y="66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7" name="Oval 51"/>
            <p:cNvSpPr>
              <a:spLocks noChangeArrowheads="1"/>
            </p:cNvSpPr>
            <p:nvPr/>
          </p:nvSpPr>
          <p:spPr bwMode="auto">
            <a:xfrm>
              <a:off x="4578"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8" name="Oval 52"/>
            <p:cNvSpPr>
              <a:spLocks noChangeArrowheads="1"/>
            </p:cNvSpPr>
            <p:nvPr/>
          </p:nvSpPr>
          <p:spPr bwMode="auto">
            <a:xfrm>
              <a:off x="5104"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19" name="Oval 53"/>
            <p:cNvSpPr>
              <a:spLocks noChangeArrowheads="1"/>
            </p:cNvSpPr>
            <p:nvPr/>
          </p:nvSpPr>
          <p:spPr bwMode="auto">
            <a:xfrm>
              <a:off x="5081"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0" name="Oval 54"/>
            <p:cNvSpPr>
              <a:spLocks noChangeArrowheads="1"/>
            </p:cNvSpPr>
            <p:nvPr/>
          </p:nvSpPr>
          <p:spPr bwMode="auto">
            <a:xfrm>
              <a:off x="5378"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1" name="Oval 55"/>
            <p:cNvSpPr>
              <a:spLocks noChangeArrowheads="1"/>
            </p:cNvSpPr>
            <p:nvPr/>
          </p:nvSpPr>
          <p:spPr bwMode="auto">
            <a:xfrm>
              <a:off x="5333" y="94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2" name="Oval 56"/>
            <p:cNvSpPr>
              <a:spLocks noChangeArrowheads="1"/>
            </p:cNvSpPr>
            <p:nvPr/>
          </p:nvSpPr>
          <p:spPr bwMode="auto">
            <a:xfrm>
              <a:off x="4258" y="2185"/>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3" name="Oval 57"/>
            <p:cNvSpPr>
              <a:spLocks noChangeArrowheads="1"/>
            </p:cNvSpPr>
            <p:nvPr/>
          </p:nvSpPr>
          <p:spPr bwMode="auto">
            <a:xfrm>
              <a:off x="4030" y="75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4" name="Oval 58"/>
            <p:cNvSpPr>
              <a:spLocks noChangeArrowheads="1"/>
            </p:cNvSpPr>
            <p:nvPr/>
          </p:nvSpPr>
          <p:spPr bwMode="auto">
            <a:xfrm>
              <a:off x="3504" y="59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5" name="Oval 59"/>
            <p:cNvSpPr>
              <a:spLocks noChangeArrowheads="1"/>
            </p:cNvSpPr>
            <p:nvPr/>
          </p:nvSpPr>
          <p:spPr bwMode="auto">
            <a:xfrm>
              <a:off x="4533" y="132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6" name="Oval 60"/>
            <p:cNvSpPr>
              <a:spLocks noChangeArrowheads="1"/>
            </p:cNvSpPr>
            <p:nvPr/>
          </p:nvSpPr>
          <p:spPr bwMode="auto">
            <a:xfrm>
              <a:off x="4533" y="1086"/>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6627" name="Oval 61"/>
            <p:cNvSpPr>
              <a:spLocks noChangeArrowheads="1"/>
            </p:cNvSpPr>
            <p:nvPr/>
          </p:nvSpPr>
          <p:spPr bwMode="auto">
            <a:xfrm>
              <a:off x="4578"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 name="Group 62"/>
          <p:cNvGrpSpPr>
            <a:grpSpLocks/>
          </p:cNvGrpSpPr>
          <p:nvPr/>
        </p:nvGrpSpPr>
        <p:grpSpPr bwMode="auto">
          <a:xfrm>
            <a:off x="1219200" y="1970088"/>
            <a:ext cx="7304088" cy="2655887"/>
            <a:chOff x="768" y="535"/>
            <a:chExt cx="4601" cy="1673"/>
          </a:xfrm>
        </p:grpSpPr>
        <p:sp>
          <p:nvSpPr>
            <p:cNvPr id="156" name="Line 63"/>
            <p:cNvSpPr>
              <a:spLocks noChangeShapeType="1"/>
            </p:cNvSpPr>
            <p:nvPr/>
          </p:nvSpPr>
          <p:spPr bwMode="auto">
            <a:xfrm>
              <a:off x="2112" y="1824"/>
              <a:ext cx="1968" cy="24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7" name="Line 64"/>
            <p:cNvSpPr>
              <a:spLocks noChangeShapeType="1"/>
            </p:cNvSpPr>
            <p:nvPr/>
          </p:nvSpPr>
          <p:spPr bwMode="auto">
            <a:xfrm>
              <a:off x="2352" y="1680"/>
              <a:ext cx="1968" cy="38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8" name="Line 65"/>
            <p:cNvSpPr>
              <a:spLocks noChangeShapeType="1"/>
            </p:cNvSpPr>
            <p:nvPr/>
          </p:nvSpPr>
          <p:spPr bwMode="auto">
            <a:xfrm>
              <a:off x="2448" y="1584"/>
              <a:ext cx="1829" cy="211"/>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9" name="Line 66"/>
            <p:cNvSpPr>
              <a:spLocks noChangeShapeType="1"/>
            </p:cNvSpPr>
            <p:nvPr/>
          </p:nvSpPr>
          <p:spPr bwMode="auto">
            <a:xfrm>
              <a:off x="1872" y="1920"/>
              <a:ext cx="2400" cy="288"/>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0" name="Line 67"/>
            <p:cNvSpPr>
              <a:spLocks noChangeShapeType="1"/>
            </p:cNvSpPr>
            <p:nvPr/>
          </p:nvSpPr>
          <p:spPr bwMode="auto">
            <a:xfrm flipV="1">
              <a:off x="1728" y="1200"/>
              <a:ext cx="1872" cy="768"/>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1" name="Line 68"/>
            <p:cNvSpPr>
              <a:spLocks noChangeShapeType="1"/>
            </p:cNvSpPr>
            <p:nvPr/>
          </p:nvSpPr>
          <p:spPr bwMode="auto">
            <a:xfrm>
              <a:off x="2448" y="1488"/>
              <a:ext cx="1728" cy="48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2" name="Line 69"/>
            <p:cNvSpPr>
              <a:spLocks noChangeShapeType="1"/>
            </p:cNvSpPr>
            <p:nvPr/>
          </p:nvSpPr>
          <p:spPr bwMode="auto">
            <a:xfrm>
              <a:off x="2544" y="1296"/>
              <a:ext cx="1682" cy="266"/>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3" name="Line 70"/>
            <p:cNvSpPr>
              <a:spLocks noChangeShapeType="1"/>
            </p:cNvSpPr>
            <p:nvPr/>
          </p:nvSpPr>
          <p:spPr bwMode="auto">
            <a:xfrm>
              <a:off x="2544" y="1104"/>
              <a:ext cx="1826" cy="365"/>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4" name="Line 71"/>
            <p:cNvSpPr>
              <a:spLocks noChangeShapeType="1"/>
            </p:cNvSpPr>
            <p:nvPr/>
          </p:nvSpPr>
          <p:spPr bwMode="auto">
            <a:xfrm>
              <a:off x="2448" y="912"/>
              <a:ext cx="1824" cy="36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5" name="Line 72"/>
            <p:cNvSpPr>
              <a:spLocks noChangeShapeType="1"/>
            </p:cNvSpPr>
            <p:nvPr/>
          </p:nvSpPr>
          <p:spPr bwMode="auto">
            <a:xfrm>
              <a:off x="2352" y="816"/>
              <a:ext cx="2199" cy="27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6" name="Line 73"/>
            <p:cNvSpPr>
              <a:spLocks noChangeShapeType="1"/>
            </p:cNvSpPr>
            <p:nvPr/>
          </p:nvSpPr>
          <p:spPr bwMode="auto">
            <a:xfrm>
              <a:off x="2112" y="672"/>
              <a:ext cx="2486" cy="27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7" name="Line 74"/>
            <p:cNvSpPr>
              <a:spLocks noChangeShapeType="1"/>
            </p:cNvSpPr>
            <p:nvPr/>
          </p:nvSpPr>
          <p:spPr bwMode="auto">
            <a:xfrm>
              <a:off x="1920" y="624"/>
              <a:ext cx="3177" cy="511"/>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8" name="Line 75"/>
            <p:cNvSpPr>
              <a:spLocks noChangeShapeType="1"/>
            </p:cNvSpPr>
            <p:nvPr/>
          </p:nvSpPr>
          <p:spPr bwMode="auto">
            <a:xfrm>
              <a:off x="2064" y="1200"/>
              <a:ext cx="2594" cy="475"/>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9" name="Line 76"/>
            <p:cNvSpPr>
              <a:spLocks noChangeShapeType="1"/>
            </p:cNvSpPr>
            <p:nvPr/>
          </p:nvSpPr>
          <p:spPr bwMode="auto">
            <a:xfrm flipV="1">
              <a:off x="1728" y="535"/>
              <a:ext cx="1989" cy="71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0" name="Line 77"/>
            <p:cNvSpPr>
              <a:spLocks noChangeShapeType="1"/>
            </p:cNvSpPr>
            <p:nvPr/>
          </p:nvSpPr>
          <p:spPr bwMode="auto">
            <a:xfrm>
              <a:off x="1728" y="672"/>
              <a:ext cx="3393" cy="19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1" name="Line 78"/>
            <p:cNvSpPr>
              <a:spLocks noChangeShapeType="1"/>
            </p:cNvSpPr>
            <p:nvPr/>
          </p:nvSpPr>
          <p:spPr bwMode="auto">
            <a:xfrm>
              <a:off x="1536" y="672"/>
              <a:ext cx="3135" cy="7"/>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2" name="Line 79"/>
            <p:cNvSpPr>
              <a:spLocks noChangeShapeType="1"/>
            </p:cNvSpPr>
            <p:nvPr/>
          </p:nvSpPr>
          <p:spPr bwMode="auto">
            <a:xfrm flipV="1">
              <a:off x="1248" y="1223"/>
              <a:ext cx="4121" cy="7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3" name="Line 80"/>
            <p:cNvSpPr>
              <a:spLocks noChangeShapeType="1"/>
            </p:cNvSpPr>
            <p:nvPr/>
          </p:nvSpPr>
          <p:spPr bwMode="auto">
            <a:xfrm flipV="1">
              <a:off x="1344" y="588"/>
              <a:ext cx="3264" cy="18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4" name="Line 81"/>
            <p:cNvSpPr>
              <a:spLocks noChangeShapeType="1"/>
            </p:cNvSpPr>
            <p:nvPr/>
          </p:nvSpPr>
          <p:spPr bwMode="auto">
            <a:xfrm flipV="1">
              <a:off x="1008" y="768"/>
              <a:ext cx="3024" cy="14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5" name="Line 82"/>
            <p:cNvSpPr>
              <a:spLocks noChangeShapeType="1"/>
            </p:cNvSpPr>
            <p:nvPr/>
          </p:nvSpPr>
          <p:spPr bwMode="auto">
            <a:xfrm flipV="1">
              <a:off x="960" y="912"/>
              <a:ext cx="3084" cy="14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6" name="Line 83"/>
            <p:cNvSpPr>
              <a:spLocks noChangeShapeType="1"/>
            </p:cNvSpPr>
            <p:nvPr/>
          </p:nvSpPr>
          <p:spPr bwMode="auto">
            <a:xfrm flipV="1">
              <a:off x="768" y="1159"/>
              <a:ext cx="3840" cy="281"/>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7" name="Line 84"/>
            <p:cNvSpPr>
              <a:spLocks noChangeShapeType="1"/>
            </p:cNvSpPr>
            <p:nvPr/>
          </p:nvSpPr>
          <p:spPr bwMode="auto">
            <a:xfrm flipV="1">
              <a:off x="864" y="1126"/>
              <a:ext cx="3163" cy="55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8" name="Line 85"/>
            <p:cNvSpPr>
              <a:spLocks noChangeShapeType="1"/>
            </p:cNvSpPr>
            <p:nvPr/>
          </p:nvSpPr>
          <p:spPr bwMode="auto">
            <a:xfrm flipV="1">
              <a:off x="1008" y="948"/>
              <a:ext cx="4344" cy="828"/>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79" name="Line 86"/>
            <p:cNvSpPr>
              <a:spLocks noChangeShapeType="1"/>
            </p:cNvSpPr>
            <p:nvPr/>
          </p:nvSpPr>
          <p:spPr bwMode="auto">
            <a:xfrm flipV="1">
              <a:off x="1056" y="1267"/>
              <a:ext cx="2839" cy="605"/>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80" name="Line 87"/>
            <p:cNvSpPr>
              <a:spLocks noChangeShapeType="1"/>
            </p:cNvSpPr>
            <p:nvPr/>
          </p:nvSpPr>
          <p:spPr bwMode="auto">
            <a:xfrm flipV="1">
              <a:off x="1200" y="1337"/>
              <a:ext cx="3351" cy="58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81" name="Line 88"/>
            <p:cNvSpPr>
              <a:spLocks noChangeShapeType="1"/>
            </p:cNvSpPr>
            <p:nvPr/>
          </p:nvSpPr>
          <p:spPr bwMode="auto">
            <a:xfrm flipV="1">
              <a:off x="1344" y="1344"/>
              <a:ext cx="2493" cy="576"/>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82" name="Line 89"/>
            <p:cNvSpPr>
              <a:spLocks noChangeShapeType="1"/>
            </p:cNvSpPr>
            <p:nvPr/>
          </p:nvSpPr>
          <p:spPr bwMode="auto">
            <a:xfrm flipV="1">
              <a:off x="1536" y="1665"/>
              <a:ext cx="3408" cy="30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grpSp>
      <p:sp>
        <p:nvSpPr>
          <p:cNvPr id="66570" name="Text Box 92"/>
          <p:cNvSpPr txBox="1">
            <a:spLocks noChangeArrowheads="1"/>
          </p:cNvSpPr>
          <p:nvPr/>
        </p:nvSpPr>
        <p:spPr bwMode="auto">
          <a:xfrm>
            <a:off x="5037138" y="4797425"/>
            <a:ext cx="3743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50000"/>
              </a:spcBef>
              <a:spcAft>
                <a:spcPct val="0"/>
              </a:spcAft>
            </a:pPr>
            <a:r>
              <a:rPr lang="en-US" smtClean="0">
                <a:solidFill>
                  <a:srgbClr val="000000"/>
                </a:solidFill>
                <a:latin typeface="Trebuchet MS" pitchFamily="34" charset="0"/>
              </a:rPr>
              <a:t>e.g., SIFT descriptor space: each point is 128-dimensional</a:t>
            </a:r>
          </a:p>
        </p:txBody>
      </p:sp>
      <p:sp>
        <p:nvSpPr>
          <p:cNvPr id="185" name="Text Box 90"/>
          <p:cNvSpPr txBox="1">
            <a:spLocks noChangeArrowheads="1"/>
          </p:cNvSpPr>
          <p:nvPr/>
        </p:nvSpPr>
        <p:spPr bwMode="auto">
          <a:xfrm>
            <a:off x="449263" y="6538913"/>
            <a:ext cx="5688012" cy="304800"/>
          </a:xfrm>
          <a:prstGeom prst="rect">
            <a:avLst/>
          </a:prstGeom>
          <a:noFill/>
          <a:ln w="9525">
            <a:noFill/>
            <a:miter lim="800000"/>
            <a:headEnd/>
            <a:tailEnd/>
          </a:ln>
        </p:spPr>
        <p:txBody>
          <a:bodyPr>
            <a:spAutoFit/>
          </a:bodyPr>
          <a:lstStyle/>
          <a:p>
            <a:pPr>
              <a:spcBef>
                <a:spcPct val="50000"/>
              </a:spcBef>
              <a:defRPr/>
            </a:pPr>
            <a:r>
              <a:rPr lang="en-US" sz="1400" kern="0" dirty="0">
                <a:solidFill>
                  <a:srgbClr val="000000"/>
                </a:solidFill>
                <a:latin typeface="Trebuchet MS" pitchFamily="34" charset="0"/>
              </a:rPr>
              <a:t>Slide credit: D. </a:t>
            </a:r>
            <a:r>
              <a:rPr lang="en-US" sz="1400" kern="0" dirty="0" err="1">
                <a:solidFill>
                  <a:srgbClr val="000000"/>
                </a:solidFill>
                <a:latin typeface="Trebuchet MS" pitchFamily="34" charset="0"/>
              </a:rPr>
              <a:t>Nister</a:t>
            </a:r>
            <a:r>
              <a:rPr lang="en-US" sz="1400" kern="0" dirty="0">
                <a:solidFill>
                  <a:srgbClr val="000000"/>
                </a:solidFill>
                <a:latin typeface="Trebuchet MS" pitchFamily="34" charset="0"/>
              </a:rPr>
              <a:t>, CVPR 2006</a:t>
            </a:r>
          </a:p>
        </p:txBody>
      </p:sp>
    </p:spTree>
    <p:extLst>
      <p:ext uri="{BB962C8B-B14F-4D97-AF65-F5344CB8AC3E}">
        <p14:creationId xmlns:p14="http://schemas.microsoft.com/office/powerpoint/2010/main" val="37184258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500"/>
                                        <p:tgtEl>
                                          <p:spTgt spid="96"/>
                                        </p:tgtEl>
                                      </p:cBhvr>
                                    </p:animEffect>
                                    <p:anim calcmode="lin" valueType="num">
                                      <p:cBhvr>
                                        <p:cTn id="8" dur="500" fill="hold"/>
                                        <p:tgtEl>
                                          <p:spTgt spid="96"/>
                                        </p:tgtEl>
                                        <p:attrNameLst>
                                          <p:attrName>ppt_x</p:attrName>
                                        </p:attrNameLst>
                                      </p:cBhvr>
                                      <p:tavLst>
                                        <p:tav tm="0">
                                          <p:val>
                                            <p:strVal val="#ppt_x"/>
                                          </p:val>
                                        </p:tav>
                                        <p:tav tm="100000">
                                          <p:val>
                                            <p:strVal val="#ppt_x"/>
                                          </p:val>
                                        </p:tav>
                                      </p:tavLst>
                                    </p:anim>
                                    <p:anim calcmode="lin" valueType="num">
                                      <p:cBhvr>
                                        <p:cTn id="9" dur="500" fill="hold"/>
                                        <p:tgtEl>
                                          <p:spTgt spid="9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subTnLst>
                                    <p:set>
                                      <p:cBhvr override="childStyle">
                                        <p:cTn dur="1" fill="hold" display="0" masterRel="sameClick" afterEffect="1">
                                          <p:stCondLst>
                                            <p:cond evt="end" delay="0">
                                              <p:tn val="16"/>
                                            </p:cond>
                                          </p:stCondLst>
                                        </p:cTn>
                                        <p:tgtEl>
                                          <p:spTgt spid="6"/>
                                        </p:tgtEl>
                                        <p:attrNameLst>
                                          <p:attrName>style.visibility</p:attrName>
                                        </p:attrNameLst>
                                      </p:cBhvr>
                                      <p:to>
                                        <p:strVal val="hidden"/>
                                      </p:to>
                                    </p:set>
                                  </p:subTnLst>
                                </p:cTn>
                              </p:par>
                            </p:childTnLst>
                          </p:cTn>
                        </p:par>
                        <p:par>
                          <p:cTn id="19" fill="hold" nodeType="afterGroup">
                            <p:stCondLst>
                              <p:cond delay="500"/>
                            </p:stCondLst>
                            <p:childTnLst>
                              <p:par>
                                <p:cTn id="20" presetID="1"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par>
                          <p:cTn id="22" fill="hold" nodeType="afterGroup">
                            <p:stCondLst>
                              <p:cond delay="500"/>
                            </p:stCondLst>
                            <p:childTnLst>
                              <p:par>
                                <p:cTn id="23" presetID="54" presetClass="exit" presetSubtype="0" decel="100000" fill="hold" nodeType="afterEffect">
                                  <p:stCondLst>
                                    <p:cond delay="0"/>
                                  </p:stCondLst>
                                  <p:childTnLst>
                                    <p:anim calcmode="lin" valueType="num">
                                      <p:cBhvr>
                                        <p:cTn id="24" dur="500"/>
                                        <p:tgtEl>
                                          <p:spTgt spid="96"/>
                                        </p:tgtEl>
                                        <p:attrNameLst>
                                          <p:attrName>ppt_w</p:attrName>
                                        </p:attrNameLst>
                                      </p:cBhvr>
                                      <p:tavLst>
                                        <p:tav tm="0">
                                          <p:val>
                                            <p:strVal val="ppt_w"/>
                                          </p:val>
                                        </p:tav>
                                        <p:tav tm="100000">
                                          <p:val>
                                            <p:strVal val="ppt_w*0.05"/>
                                          </p:val>
                                        </p:tav>
                                      </p:tavLst>
                                    </p:anim>
                                    <p:anim calcmode="lin" valueType="num">
                                      <p:cBhvr>
                                        <p:cTn id="25" dur="500"/>
                                        <p:tgtEl>
                                          <p:spTgt spid="96"/>
                                        </p:tgtEl>
                                        <p:attrNameLst>
                                          <p:attrName>ppt_h</p:attrName>
                                        </p:attrNameLst>
                                      </p:cBhvr>
                                      <p:tavLst>
                                        <p:tav tm="0">
                                          <p:val>
                                            <p:strVal val="ppt_h"/>
                                          </p:val>
                                        </p:tav>
                                        <p:tav tm="100000">
                                          <p:val>
                                            <p:strVal val="ppt_h"/>
                                          </p:val>
                                        </p:tav>
                                      </p:tavLst>
                                    </p:anim>
                                    <p:anim calcmode="lin" valueType="num">
                                      <p:cBhvr>
                                        <p:cTn id="26" dur="500"/>
                                        <p:tgtEl>
                                          <p:spTgt spid="96"/>
                                        </p:tgtEl>
                                        <p:attrNameLst>
                                          <p:attrName>ppt_x</p:attrName>
                                        </p:attrNameLst>
                                      </p:cBhvr>
                                      <p:tavLst>
                                        <p:tav tm="0">
                                          <p:val>
                                            <p:strVal val="ppt_x"/>
                                          </p:val>
                                        </p:tav>
                                        <p:tav tm="100000">
                                          <p:val>
                                            <p:strVal val="ppt_x-.2"/>
                                          </p:val>
                                        </p:tav>
                                      </p:tavLst>
                                    </p:anim>
                                    <p:anim calcmode="lin" valueType="num">
                                      <p:cBhvr>
                                        <p:cTn id="27" dur="500"/>
                                        <p:tgtEl>
                                          <p:spTgt spid="96"/>
                                        </p:tgtEl>
                                        <p:attrNameLst>
                                          <p:attrName>ppt_y</p:attrName>
                                        </p:attrNameLst>
                                      </p:cBhvr>
                                      <p:tavLst>
                                        <p:tav tm="0">
                                          <p:val>
                                            <p:strVal val="ppt_y"/>
                                          </p:val>
                                        </p:tav>
                                        <p:tav tm="100000">
                                          <p:val>
                                            <p:strVal val="ppt_y"/>
                                          </p:val>
                                        </p:tav>
                                      </p:tavLst>
                                    </p:anim>
                                    <p:animEffect transition="out" filter="fade">
                                      <p:cBhvr>
                                        <p:cTn id="28" dur="500"/>
                                        <p:tgtEl>
                                          <p:spTgt spid="96"/>
                                        </p:tgtEl>
                                      </p:cBhvr>
                                    </p:animEffect>
                                    <p:set>
                                      <p:cBhvr>
                                        <p:cTn id="29" dur="1" fill="hold">
                                          <p:stCondLst>
                                            <p:cond delay="499"/>
                                          </p:stCondLst>
                                        </p:cTn>
                                        <p:tgtEl>
                                          <p:spTgt spid="96"/>
                                        </p:tgtEl>
                                        <p:attrNameLst>
                                          <p:attrName>style.visibility</p:attrName>
                                        </p:attrNameLst>
                                      </p:cBhvr>
                                      <p:to>
                                        <p:strVal val="hidden"/>
                                      </p:to>
                                    </p:set>
                                  </p:childTnLst>
                                </p:cTn>
                              </p:par>
                              <p:par>
                                <p:cTn id="30" presetID="54" presetClass="exit" presetSubtype="0" decel="100000" fill="hold" nodeType="withEffect">
                                  <p:stCondLst>
                                    <p:cond delay="500"/>
                                  </p:stCondLst>
                                  <p:childTnLst>
                                    <p:anim calcmode="lin" valueType="num">
                                      <p:cBhvr>
                                        <p:cTn id="31" dur="500"/>
                                        <p:tgtEl>
                                          <p:spTgt spid="4"/>
                                        </p:tgtEl>
                                        <p:attrNameLst>
                                          <p:attrName>ppt_w</p:attrName>
                                        </p:attrNameLst>
                                      </p:cBhvr>
                                      <p:tavLst>
                                        <p:tav tm="0">
                                          <p:val>
                                            <p:strVal val="ppt_w"/>
                                          </p:val>
                                        </p:tav>
                                        <p:tav tm="100000">
                                          <p:val>
                                            <p:strVal val="ppt_w*0.05"/>
                                          </p:val>
                                        </p:tav>
                                      </p:tavLst>
                                    </p:anim>
                                    <p:anim calcmode="lin" valueType="num">
                                      <p:cBhvr>
                                        <p:cTn id="32" dur="500"/>
                                        <p:tgtEl>
                                          <p:spTgt spid="4"/>
                                        </p:tgtEl>
                                        <p:attrNameLst>
                                          <p:attrName>ppt_h</p:attrName>
                                        </p:attrNameLst>
                                      </p:cBhvr>
                                      <p:tavLst>
                                        <p:tav tm="0">
                                          <p:val>
                                            <p:strVal val="ppt_h"/>
                                          </p:val>
                                        </p:tav>
                                        <p:tav tm="100000">
                                          <p:val>
                                            <p:strVal val="ppt_h"/>
                                          </p:val>
                                        </p:tav>
                                      </p:tavLst>
                                    </p:anim>
                                    <p:anim calcmode="lin" valueType="num">
                                      <p:cBhvr>
                                        <p:cTn id="33" dur="500"/>
                                        <p:tgtEl>
                                          <p:spTgt spid="4"/>
                                        </p:tgtEl>
                                        <p:attrNameLst>
                                          <p:attrName>ppt_x</p:attrName>
                                        </p:attrNameLst>
                                      </p:cBhvr>
                                      <p:tavLst>
                                        <p:tav tm="0">
                                          <p:val>
                                            <p:strVal val="ppt_x"/>
                                          </p:val>
                                        </p:tav>
                                        <p:tav tm="100000">
                                          <p:val>
                                            <p:strVal val="ppt_x-.2"/>
                                          </p:val>
                                        </p:tav>
                                      </p:tavLst>
                                    </p:anim>
                                    <p:anim calcmode="lin" valueType="num">
                                      <p:cBhvr>
                                        <p:cTn id="34" dur="500"/>
                                        <p:tgtEl>
                                          <p:spTgt spid="4"/>
                                        </p:tgtEl>
                                        <p:attrNameLst>
                                          <p:attrName>ppt_y</p:attrName>
                                        </p:attrNameLst>
                                      </p:cBhvr>
                                      <p:tavLst>
                                        <p:tav tm="0">
                                          <p:val>
                                            <p:strVal val="ppt_y"/>
                                          </p:val>
                                        </p:tav>
                                        <p:tav tm="100000">
                                          <p:val>
                                            <p:strVal val="ppt_y"/>
                                          </p:val>
                                        </p:tav>
                                      </p:tavLst>
                                    </p:anim>
                                    <p:animEffect transition="out" filter="fade">
                                      <p:cBhvr>
                                        <p:cTn id="35" dur="500"/>
                                        <p:tgtEl>
                                          <p:spTgt spid="4"/>
                                        </p:tgtEl>
                                      </p:cBhvr>
                                    </p:animEffect>
                                    <p:set>
                                      <p:cBhvr>
                                        <p:cTn id="3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p:cNvSpPr>
            <a:spLocks noGrp="1"/>
          </p:cNvSpPr>
          <p:nvPr>
            <p:ph idx="1"/>
          </p:nvPr>
        </p:nvSpPr>
        <p:spPr/>
        <p:txBody>
          <a:bodyPr/>
          <a:lstStyle/>
          <a:p>
            <a:endParaRPr lang="en-US" smtClean="0">
              <a:latin typeface="Arial" pitchFamily="34" charset="0"/>
              <a:cs typeface="Arial" pitchFamily="34" charset="0"/>
            </a:endParaRPr>
          </a:p>
        </p:txBody>
      </p:sp>
      <p:pic>
        <p:nvPicPr>
          <p:cNvPr id="78" name="Picture 2" descr="115_15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77975"/>
            <a:ext cx="419100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3"/>
          <p:cNvSpPr>
            <a:spLocks noChangeArrowheads="1"/>
          </p:cNvSpPr>
          <p:nvPr/>
        </p:nvSpPr>
        <p:spPr bwMode="auto">
          <a:xfrm>
            <a:off x="5029200" y="1577975"/>
            <a:ext cx="3733800" cy="312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2" name="Group 4"/>
          <p:cNvGrpSpPr>
            <a:grpSpLocks/>
          </p:cNvGrpSpPr>
          <p:nvPr/>
        </p:nvGrpSpPr>
        <p:grpSpPr bwMode="auto">
          <a:xfrm>
            <a:off x="5635625" y="1917700"/>
            <a:ext cx="2322513" cy="2560638"/>
            <a:chOff x="3550" y="502"/>
            <a:chExt cx="1463" cy="1613"/>
          </a:xfrm>
        </p:grpSpPr>
        <p:sp>
          <p:nvSpPr>
            <p:cNvPr id="67647" name="Oval 5"/>
            <p:cNvSpPr>
              <a:spLocks noChangeArrowheads="1"/>
            </p:cNvSpPr>
            <p:nvPr/>
          </p:nvSpPr>
          <p:spPr bwMode="auto">
            <a:xfrm>
              <a:off x="4235" y="190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8" name="Oval 6"/>
            <p:cNvSpPr>
              <a:spLocks noChangeArrowheads="1"/>
            </p:cNvSpPr>
            <p:nvPr/>
          </p:nvSpPr>
          <p:spPr bwMode="auto">
            <a:xfrm>
              <a:off x="4304" y="192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9" name="Oval 7"/>
            <p:cNvSpPr>
              <a:spLocks noChangeArrowheads="1"/>
            </p:cNvSpPr>
            <p:nvPr/>
          </p:nvSpPr>
          <p:spPr bwMode="auto">
            <a:xfrm>
              <a:off x="4441"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0" name="Oval 8"/>
            <p:cNvSpPr>
              <a:spLocks noChangeArrowheads="1"/>
            </p:cNvSpPr>
            <p:nvPr/>
          </p:nvSpPr>
          <p:spPr bwMode="auto">
            <a:xfrm>
              <a:off x="4258"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1" name="Oval 9"/>
            <p:cNvSpPr>
              <a:spLocks noChangeArrowheads="1"/>
            </p:cNvSpPr>
            <p:nvPr/>
          </p:nvSpPr>
          <p:spPr bwMode="auto">
            <a:xfrm>
              <a:off x="3870"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2" name="Oval 10"/>
            <p:cNvSpPr>
              <a:spLocks noChangeArrowheads="1"/>
            </p:cNvSpPr>
            <p:nvPr/>
          </p:nvSpPr>
          <p:spPr bwMode="auto">
            <a:xfrm>
              <a:off x="3573" y="712"/>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3" name="Oval 11"/>
            <p:cNvSpPr>
              <a:spLocks noChangeArrowheads="1"/>
            </p:cNvSpPr>
            <p:nvPr/>
          </p:nvSpPr>
          <p:spPr bwMode="auto">
            <a:xfrm>
              <a:off x="4738"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4" name="Oval 12"/>
            <p:cNvSpPr>
              <a:spLocks noChangeArrowheads="1"/>
            </p:cNvSpPr>
            <p:nvPr/>
          </p:nvSpPr>
          <p:spPr bwMode="auto">
            <a:xfrm>
              <a:off x="4921" y="99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5" name="Oval 13"/>
            <p:cNvSpPr>
              <a:spLocks noChangeArrowheads="1"/>
            </p:cNvSpPr>
            <p:nvPr/>
          </p:nvSpPr>
          <p:spPr bwMode="auto">
            <a:xfrm>
              <a:off x="4441"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6" name="Oval 14"/>
            <p:cNvSpPr>
              <a:spLocks noChangeArrowheads="1"/>
            </p:cNvSpPr>
            <p:nvPr/>
          </p:nvSpPr>
          <p:spPr bwMode="auto">
            <a:xfrm>
              <a:off x="4510"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7" name="Oval 15"/>
            <p:cNvSpPr>
              <a:spLocks noChangeArrowheads="1"/>
            </p:cNvSpPr>
            <p:nvPr/>
          </p:nvSpPr>
          <p:spPr bwMode="auto">
            <a:xfrm>
              <a:off x="4190" y="2091"/>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8" name="Oval 16"/>
            <p:cNvSpPr>
              <a:spLocks noChangeArrowheads="1"/>
            </p:cNvSpPr>
            <p:nvPr/>
          </p:nvSpPr>
          <p:spPr bwMode="auto">
            <a:xfrm>
              <a:off x="4990" y="183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59" name="Oval 17"/>
            <p:cNvSpPr>
              <a:spLocks noChangeArrowheads="1"/>
            </p:cNvSpPr>
            <p:nvPr/>
          </p:nvSpPr>
          <p:spPr bwMode="auto">
            <a:xfrm>
              <a:off x="4327"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60" name="Oval 18"/>
            <p:cNvSpPr>
              <a:spLocks noChangeArrowheads="1"/>
            </p:cNvSpPr>
            <p:nvPr/>
          </p:nvSpPr>
          <p:spPr bwMode="auto">
            <a:xfrm>
              <a:off x="4007" y="139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61" name="Oval 19"/>
            <p:cNvSpPr>
              <a:spLocks noChangeArrowheads="1"/>
            </p:cNvSpPr>
            <p:nvPr/>
          </p:nvSpPr>
          <p:spPr bwMode="auto">
            <a:xfrm>
              <a:off x="3550" y="50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4" name="Group 20"/>
          <p:cNvGrpSpPr>
            <a:grpSpLocks/>
          </p:cNvGrpSpPr>
          <p:nvPr/>
        </p:nvGrpSpPr>
        <p:grpSpPr bwMode="auto">
          <a:xfrm>
            <a:off x="927100" y="1423988"/>
            <a:ext cx="3286125" cy="3281362"/>
            <a:chOff x="584" y="191"/>
            <a:chExt cx="2070" cy="2067"/>
          </a:xfrm>
        </p:grpSpPr>
        <p:sp>
          <p:nvSpPr>
            <p:cNvPr id="67635" name="Oval 21"/>
            <p:cNvSpPr>
              <a:spLocks noChangeArrowheads="1"/>
            </p:cNvSpPr>
            <p:nvPr/>
          </p:nvSpPr>
          <p:spPr bwMode="auto">
            <a:xfrm>
              <a:off x="1503" y="314"/>
              <a:ext cx="348" cy="55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36" name="Oval 22"/>
            <p:cNvSpPr>
              <a:spLocks noChangeArrowheads="1"/>
            </p:cNvSpPr>
            <p:nvPr/>
          </p:nvSpPr>
          <p:spPr bwMode="auto">
            <a:xfrm rot="1683787" flipH="1">
              <a:off x="1934" y="1337"/>
              <a:ext cx="720" cy="40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37" name="Oval 23"/>
            <p:cNvSpPr>
              <a:spLocks noChangeArrowheads="1"/>
            </p:cNvSpPr>
            <p:nvPr/>
          </p:nvSpPr>
          <p:spPr bwMode="auto">
            <a:xfrm rot="613854">
              <a:off x="1952" y="868"/>
              <a:ext cx="281" cy="461"/>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38" name="Oval 24"/>
            <p:cNvSpPr>
              <a:spLocks noChangeArrowheads="1"/>
            </p:cNvSpPr>
            <p:nvPr/>
          </p:nvSpPr>
          <p:spPr bwMode="auto">
            <a:xfrm rot="613854">
              <a:off x="1536" y="1440"/>
              <a:ext cx="336" cy="81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39" name="Oval 25"/>
            <p:cNvSpPr>
              <a:spLocks noChangeArrowheads="1"/>
            </p:cNvSpPr>
            <p:nvPr/>
          </p:nvSpPr>
          <p:spPr bwMode="auto">
            <a:xfrm>
              <a:off x="1056" y="912"/>
              <a:ext cx="528" cy="960"/>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0" name="Oval 26"/>
            <p:cNvSpPr>
              <a:spLocks noChangeArrowheads="1"/>
            </p:cNvSpPr>
            <p:nvPr/>
          </p:nvSpPr>
          <p:spPr bwMode="auto">
            <a:xfrm rot="613854">
              <a:off x="1584" y="720"/>
              <a:ext cx="528"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1" name="Oval 27"/>
            <p:cNvSpPr>
              <a:spLocks noChangeArrowheads="1"/>
            </p:cNvSpPr>
            <p:nvPr/>
          </p:nvSpPr>
          <p:spPr bwMode="auto">
            <a:xfrm rot="-1205321">
              <a:off x="584" y="958"/>
              <a:ext cx="816" cy="480"/>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2" name="Oval 28"/>
            <p:cNvSpPr>
              <a:spLocks noChangeArrowheads="1"/>
            </p:cNvSpPr>
            <p:nvPr/>
          </p:nvSpPr>
          <p:spPr bwMode="auto">
            <a:xfrm rot="737102">
              <a:off x="713" y="826"/>
              <a:ext cx="672" cy="33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3" name="Oval 29"/>
            <p:cNvSpPr>
              <a:spLocks noChangeArrowheads="1"/>
            </p:cNvSpPr>
            <p:nvPr/>
          </p:nvSpPr>
          <p:spPr bwMode="auto">
            <a:xfrm rot="737102">
              <a:off x="912" y="413"/>
              <a:ext cx="672" cy="33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4" name="Oval 30"/>
            <p:cNvSpPr>
              <a:spLocks noChangeArrowheads="1"/>
            </p:cNvSpPr>
            <p:nvPr/>
          </p:nvSpPr>
          <p:spPr bwMode="auto">
            <a:xfrm rot="20862898" flipH="1">
              <a:off x="1829" y="623"/>
              <a:ext cx="672" cy="384"/>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5" name="Oval 31"/>
            <p:cNvSpPr>
              <a:spLocks noChangeArrowheads="1"/>
            </p:cNvSpPr>
            <p:nvPr/>
          </p:nvSpPr>
          <p:spPr bwMode="auto">
            <a:xfrm rot="737102">
              <a:off x="1525" y="1102"/>
              <a:ext cx="384" cy="43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46" name="Oval 32"/>
            <p:cNvSpPr>
              <a:spLocks noChangeArrowheads="1"/>
            </p:cNvSpPr>
            <p:nvPr/>
          </p:nvSpPr>
          <p:spPr bwMode="auto">
            <a:xfrm rot="737102">
              <a:off x="1727" y="191"/>
              <a:ext cx="432" cy="623"/>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5" name="Group 33"/>
          <p:cNvGrpSpPr>
            <a:grpSpLocks/>
          </p:cNvGrpSpPr>
          <p:nvPr/>
        </p:nvGrpSpPr>
        <p:grpSpPr bwMode="auto">
          <a:xfrm>
            <a:off x="1600200" y="1951038"/>
            <a:ext cx="6318250" cy="2498725"/>
            <a:chOff x="1008" y="523"/>
            <a:chExt cx="3980" cy="1574"/>
          </a:xfrm>
        </p:grpSpPr>
        <p:sp>
          <p:nvSpPr>
            <p:cNvPr id="110" name="Line 34"/>
            <p:cNvSpPr>
              <a:spLocks noChangeShapeType="1"/>
            </p:cNvSpPr>
            <p:nvPr/>
          </p:nvSpPr>
          <p:spPr bwMode="auto">
            <a:xfrm>
              <a:off x="2304" y="1536"/>
              <a:ext cx="1880" cy="561"/>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1" name="Line 35"/>
            <p:cNvSpPr>
              <a:spLocks noChangeShapeType="1"/>
            </p:cNvSpPr>
            <p:nvPr/>
          </p:nvSpPr>
          <p:spPr bwMode="auto">
            <a:xfrm>
              <a:off x="1680" y="1824"/>
              <a:ext cx="2619" cy="11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2" name="Line 36"/>
            <p:cNvSpPr>
              <a:spLocks noChangeShapeType="1"/>
            </p:cNvSpPr>
            <p:nvPr/>
          </p:nvSpPr>
          <p:spPr bwMode="auto">
            <a:xfrm>
              <a:off x="1296" y="1392"/>
              <a:ext cx="3692" cy="449"/>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3" name="Line 37"/>
            <p:cNvSpPr>
              <a:spLocks noChangeShapeType="1"/>
            </p:cNvSpPr>
            <p:nvPr/>
          </p:nvSpPr>
          <p:spPr bwMode="auto">
            <a:xfrm>
              <a:off x="1008" y="1200"/>
              <a:ext cx="3504" cy="38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4" name="Line 38"/>
            <p:cNvSpPr>
              <a:spLocks noChangeShapeType="1"/>
            </p:cNvSpPr>
            <p:nvPr/>
          </p:nvSpPr>
          <p:spPr bwMode="auto">
            <a:xfrm>
              <a:off x="1044" y="981"/>
              <a:ext cx="3273" cy="392"/>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5" name="Line 39"/>
            <p:cNvSpPr>
              <a:spLocks noChangeShapeType="1"/>
            </p:cNvSpPr>
            <p:nvPr/>
          </p:nvSpPr>
          <p:spPr bwMode="auto">
            <a:xfrm>
              <a:off x="1728" y="1344"/>
              <a:ext cx="2282" cy="67"/>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6" name="Line 40"/>
            <p:cNvSpPr>
              <a:spLocks noChangeShapeType="1"/>
            </p:cNvSpPr>
            <p:nvPr/>
          </p:nvSpPr>
          <p:spPr bwMode="auto">
            <a:xfrm>
              <a:off x="2112" y="1104"/>
              <a:ext cx="2319" cy="646"/>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7" name="Line 41"/>
            <p:cNvSpPr>
              <a:spLocks noChangeShapeType="1"/>
            </p:cNvSpPr>
            <p:nvPr/>
          </p:nvSpPr>
          <p:spPr bwMode="auto">
            <a:xfrm>
              <a:off x="1248" y="576"/>
              <a:ext cx="2618" cy="59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8" name="Line 42"/>
            <p:cNvSpPr>
              <a:spLocks noChangeShapeType="1"/>
            </p:cNvSpPr>
            <p:nvPr/>
          </p:nvSpPr>
          <p:spPr bwMode="auto">
            <a:xfrm>
              <a:off x="1680" y="576"/>
              <a:ext cx="3245" cy="435"/>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19" name="Line 43"/>
            <p:cNvSpPr>
              <a:spLocks noChangeShapeType="1"/>
            </p:cNvSpPr>
            <p:nvPr/>
          </p:nvSpPr>
          <p:spPr bwMode="auto">
            <a:xfrm flipV="1">
              <a:off x="2160" y="727"/>
              <a:ext cx="1411" cy="89"/>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20" name="Line 44"/>
            <p:cNvSpPr>
              <a:spLocks noChangeShapeType="1"/>
            </p:cNvSpPr>
            <p:nvPr/>
          </p:nvSpPr>
          <p:spPr bwMode="auto">
            <a:xfrm flipV="1">
              <a:off x="1920" y="523"/>
              <a:ext cx="1639" cy="5"/>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21" name="Line 45"/>
            <p:cNvSpPr>
              <a:spLocks noChangeShapeType="1"/>
            </p:cNvSpPr>
            <p:nvPr/>
          </p:nvSpPr>
          <p:spPr bwMode="auto">
            <a:xfrm>
              <a:off x="1824" y="864"/>
              <a:ext cx="2921" cy="5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grpSp>
      <p:grpSp>
        <p:nvGrpSpPr>
          <p:cNvPr id="67592" name="Group 46"/>
          <p:cNvGrpSpPr>
            <a:grpSpLocks/>
          </p:cNvGrpSpPr>
          <p:nvPr/>
        </p:nvGrpSpPr>
        <p:grpSpPr bwMode="auto">
          <a:xfrm>
            <a:off x="5562600" y="1958975"/>
            <a:ext cx="3011488" cy="2671763"/>
            <a:chOff x="3504" y="525"/>
            <a:chExt cx="1897" cy="1683"/>
          </a:xfrm>
        </p:grpSpPr>
        <p:sp>
          <p:nvSpPr>
            <p:cNvPr id="67594" name="Oval 47"/>
            <p:cNvSpPr>
              <a:spLocks noChangeArrowheads="1"/>
            </p:cNvSpPr>
            <p:nvPr/>
          </p:nvSpPr>
          <p:spPr bwMode="auto">
            <a:xfrm>
              <a:off x="3870" y="125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595" name="Oval 48"/>
            <p:cNvSpPr>
              <a:spLocks noChangeArrowheads="1"/>
            </p:cNvSpPr>
            <p:nvPr/>
          </p:nvSpPr>
          <p:spPr bwMode="auto">
            <a:xfrm>
              <a:off x="3915"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596" name="Oval 49"/>
            <p:cNvSpPr>
              <a:spLocks noChangeArrowheads="1"/>
            </p:cNvSpPr>
            <p:nvPr/>
          </p:nvSpPr>
          <p:spPr bwMode="auto">
            <a:xfrm>
              <a:off x="4167" y="195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597" name="Oval 50"/>
            <p:cNvSpPr>
              <a:spLocks noChangeArrowheads="1"/>
            </p:cNvSpPr>
            <p:nvPr/>
          </p:nvSpPr>
          <p:spPr bwMode="auto">
            <a:xfrm>
              <a:off x="4281" y="178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598" name="Oval 51"/>
            <p:cNvSpPr>
              <a:spLocks noChangeArrowheads="1"/>
            </p:cNvSpPr>
            <p:nvPr/>
          </p:nvSpPr>
          <p:spPr bwMode="auto">
            <a:xfrm>
              <a:off x="4304" y="206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599" name="Oval 52"/>
            <p:cNvSpPr>
              <a:spLocks noChangeArrowheads="1"/>
            </p:cNvSpPr>
            <p:nvPr/>
          </p:nvSpPr>
          <p:spPr bwMode="auto">
            <a:xfrm>
              <a:off x="4075" y="204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0" name="Oval 53"/>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1" name="Oval 54"/>
            <p:cNvSpPr>
              <a:spLocks noChangeArrowheads="1"/>
            </p:cNvSpPr>
            <p:nvPr/>
          </p:nvSpPr>
          <p:spPr bwMode="auto">
            <a:xfrm>
              <a:off x="4647" y="167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2" name="Oval 55"/>
            <p:cNvSpPr>
              <a:spLocks noChangeArrowheads="1"/>
            </p:cNvSpPr>
            <p:nvPr/>
          </p:nvSpPr>
          <p:spPr bwMode="auto">
            <a:xfrm>
              <a:off x="4944" y="164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3" name="Oval 56"/>
            <p:cNvSpPr>
              <a:spLocks noChangeArrowheads="1"/>
            </p:cNvSpPr>
            <p:nvPr/>
          </p:nvSpPr>
          <p:spPr bwMode="auto">
            <a:xfrm>
              <a:off x="4350"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4" name="Oval 57"/>
            <p:cNvSpPr>
              <a:spLocks noChangeArrowheads="1"/>
            </p:cNvSpPr>
            <p:nvPr/>
          </p:nvSpPr>
          <p:spPr bwMode="auto">
            <a:xfrm>
              <a:off x="3824" y="132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5" name="Oval 58"/>
            <p:cNvSpPr>
              <a:spLocks noChangeArrowheads="1"/>
            </p:cNvSpPr>
            <p:nvPr/>
          </p:nvSpPr>
          <p:spPr bwMode="auto">
            <a:xfrm>
              <a:off x="4007" y="111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6" name="Oval 59"/>
            <p:cNvSpPr>
              <a:spLocks noChangeArrowheads="1"/>
            </p:cNvSpPr>
            <p:nvPr/>
          </p:nvSpPr>
          <p:spPr bwMode="auto">
            <a:xfrm>
              <a:off x="4030"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7" name="Oval 60"/>
            <p:cNvSpPr>
              <a:spLocks noChangeArrowheads="1"/>
            </p:cNvSpPr>
            <p:nvPr/>
          </p:nvSpPr>
          <p:spPr bwMode="auto">
            <a:xfrm>
              <a:off x="4258"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8" name="Oval 61"/>
            <p:cNvSpPr>
              <a:spLocks noChangeArrowheads="1"/>
            </p:cNvSpPr>
            <p:nvPr/>
          </p:nvSpPr>
          <p:spPr bwMode="auto">
            <a:xfrm>
              <a:off x="4624" y="122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09" name="Oval 62"/>
            <p:cNvSpPr>
              <a:spLocks noChangeArrowheads="1"/>
            </p:cNvSpPr>
            <p:nvPr/>
          </p:nvSpPr>
          <p:spPr bwMode="auto">
            <a:xfrm>
              <a:off x="4578"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0" name="Oval 63"/>
            <p:cNvSpPr>
              <a:spLocks noChangeArrowheads="1"/>
            </p:cNvSpPr>
            <p:nvPr/>
          </p:nvSpPr>
          <p:spPr bwMode="auto">
            <a:xfrm>
              <a:off x="3710" y="525"/>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1" name="Oval 64"/>
            <p:cNvSpPr>
              <a:spLocks noChangeArrowheads="1"/>
            </p:cNvSpPr>
            <p:nvPr/>
          </p:nvSpPr>
          <p:spPr bwMode="auto">
            <a:xfrm>
              <a:off x="4670" y="66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2" name="Oval 65"/>
            <p:cNvSpPr>
              <a:spLocks noChangeArrowheads="1"/>
            </p:cNvSpPr>
            <p:nvPr/>
          </p:nvSpPr>
          <p:spPr bwMode="auto">
            <a:xfrm>
              <a:off x="4578"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3" name="Oval 66"/>
            <p:cNvSpPr>
              <a:spLocks noChangeArrowheads="1"/>
            </p:cNvSpPr>
            <p:nvPr/>
          </p:nvSpPr>
          <p:spPr bwMode="auto">
            <a:xfrm>
              <a:off x="5104"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4" name="Oval 67"/>
            <p:cNvSpPr>
              <a:spLocks noChangeArrowheads="1"/>
            </p:cNvSpPr>
            <p:nvPr/>
          </p:nvSpPr>
          <p:spPr bwMode="auto">
            <a:xfrm>
              <a:off x="5081"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5" name="Oval 68"/>
            <p:cNvSpPr>
              <a:spLocks noChangeArrowheads="1"/>
            </p:cNvSpPr>
            <p:nvPr/>
          </p:nvSpPr>
          <p:spPr bwMode="auto">
            <a:xfrm>
              <a:off x="5378"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6" name="Oval 69"/>
            <p:cNvSpPr>
              <a:spLocks noChangeArrowheads="1"/>
            </p:cNvSpPr>
            <p:nvPr/>
          </p:nvSpPr>
          <p:spPr bwMode="auto">
            <a:xfrm>
              <a:off x="5333" y="94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7" name="Oval 70"/>
            <p:cNvSpPr>
              <a:spLocks noChangeArrowheads="1"/>
            </p:cNvSpPr>
            <p:nvPr/>
          </p:nvSpPr>
          <p:spPr bwMode="auto">
            <a:xfrm>
              <a:off x="4258" y="2185"/>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8" name="Oval 71"/>
            <p:cNvSpPr>
              <a:spLocks noChangeArrowheads="1"/>
            </p:cNvSpPr>
            <p:nvPr/>
          </p:nvSpPr>
          <p:spPr bwMode="auto">
            <a:xfrm>
              <a:off x="4030" y="75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19" name="Oval 72"/>
            <p:cNvSpPr>
              <a:spLocks noChangeArrowheads="1"/>
            </p:cNvSpPr>
            <p:nvPr/>
          </p:nvSpPr>
          <p:spPr bwMode="auto">
            <a:xfrm>
              <a:off x="3504" y="59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20" name="Oval 73"/>
            <p:cNvSpPr>
              <a:spLocks noChangeArrowheads="1"/>
            </p:cNvSpPr>
            <p:nvPr/>
          </p:nvSpPr>
          <p:spPr bwMode="auto">
            <a:xfrm>
              <a:off x="4533" y="132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21" name="Oval 74"/>
            <p:cNvSpPr>
              <a:spLocks noChangeArrowheads="1"/>
            </p:cNvSpPr>
            <p:nvPr/>
          </p:nvSpPr>
          <p:spPr bwMode="auto">
            <a:xfrm>
              <a:off x="4533" y="1086"/>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7622" name="Oval 75"/>
            <p:cNvSpPr>
              <a:spLocks noChangeArrowheads="1"/>
            </p:cNvSpPr>
            <p:nvPr/>
          </p:nvSpPr>
          <p:spPr bwMode="auto">
            <a:xfrm>
              <a:off x="4578"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sp>
        <p:nvSpPr>
          <p:cNvPr id="152" name="Title 1"/>
          <p:cNvSpPr txBox="1">
            <a:spLocks/>
          </p:cNvSpPr>
          <p:nvPr/>
        </p:nvSpPr>
        <p:spPr bwMode="auto">
          <a:xfrm>
            <a:off x="457200" y="33338"/>
            <a:ext cx="8229600" cy="1143000"/>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4400" kern="0">
                <a:solidFill>
                  <a:srgbClr val="000000"/>
                </a:solidFill>
                <a:latin typeface="Arial" pitchFamily="34" charset="0"/>
                <a:cs typeface="Arial" pitchFamily="34" charset="0"/>
              </a:rPr>
              <a:t>Visual words: main idea</a:t>
            </a:r>
            <a:endParaRPr lang="en-US" sz="4400" kern="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68975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subTnLst>
                                    <p:set>
                                      <p:cBhvr override="childStyle">
                                        <p:cTn dur="1" fill="hold" display="0" masterRel="sameClick" afterEffect="1">
                                          <p:stCondLst>
                                            <p:cond evt="end" delay="0">
                                              <p:tn val="15"/>
                                            </p:cond>
                                          </p:stCondLst>
                                        </p:cTn>
                                        <p:tgtEl>
                                          <p:spTgt spid="5"/>
                                        </p:tgtEl>
                                        <p:attrNameLst>
                                          <p:attrName>style.visibility</p:attrName>
                                        </p:attrNameLst>
                                      </p:cBhvr>
                                      <p:to>
                                        <p:strVal val="hidden"/>
                                      </p:to>
                                    </p:set>
                                  </p:subTnLst>
                                </p:cTn>
                              </p:par>
                            </p:childTnLst>
                          </p:cTn>
                        </p:par>
                        <p:par>
                          <p:cTn id="18" fill="hold" nodeType="afterGroup">
                            <p:stCondLst>
                              <p:cond delay="1500"/>
                            </p:stCondLst>
                            <p:childTnLst>
                              <p:par>
                                <p:cTn id="19" presetID="1"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par>
                          <p:cTn id="21" fill="hold" nodeType="afterGroup">
                            <p:stCondLst>
                              <p:cond delay="1500"/>
                            </p:stCondLst>
                            <p:childTnLst>
                              <p:par>
                                <p:cTn id="22" presetID="54" presetClass="exit" presetSubtype="0" decel="100000" fill="hold" nodeType="afterEffect">
                                  <p:stCondLst>
                                    <p:cond delay="0"/>
                                  </p:stCondLst>
                                  <p:childTnLst>
                                    <p:anim calcmode="lin" valueType="num">
                                      <p:cBhvr>
                                        <p:cTn id="23" dur="500"/>
                                        <p:tgtEl>
                                          <p:spTgt spid="78"/>
                                        </p:tgtEl>
                                        <p:attrNameLst>
                                          <p:attrName>ppt_w</p:attrName>
                                        </p:attrNameLst>
                                      </p:cBhvr>
                                      <p:tavLst>
                                        <p:tav tm="0">
                                          <p:val>
                                            <p:strVal val="ppt_w"/>
                                          </p:val>
                                        </p:tav>
                                        <p:tav tm="100000">
                                          <p:val>
                                            <p:strVal val="ppt_w*0.05"/>
                                          </p:val>
                                        </p:tav>
                                      </p:tavLst>
                                    </p:anim>
                                    <p:anim calcmode="lin" valueType="num">
                                      <p:cBhvr>
                                        <p:cTn id="24" dur="500"/>
                                        <p:tgtEl>
                                          <p:spTgt spid="78"/>
                                        </p:tgtEl>
                                        <p:attrNameLst>
                                          <p:attrName>ppt_h</p:attrName>
                                        </p:attrNameLst>
                                      </p:cBhvr>
                                      <p:tavLst>
                                        <p:tav tm="0">
                                          <p:val>
                                            <p:strVal val="ppt_h"/>
                                          </p:val>
                                        </p:tav>
                                        <p:tav tm="100000">
                                          <p:val>
                                            <p:strVal val="ppt_h"/>
                                          </p:val>
                                        </p:tav>
                                      </p:tavLst>
                                    </p:anim>
                                    <p:anim calcmode="lin" valueType="num">
                                      <p:cBhvr>
                                        <p:cTn id="25" dur="500"/>
                                        <p:tgtEl>
                                          <p:spTgt spid="78"/>
                                        </p:tgtEl>
                                        <p:attrNameLst>
                                          <p:attrName>ppt_x</p:attrName>
                                        </p:attrNameLst>
                                      </p:cBhvr>
                                      <p:tavLst>
                                        <p:tav tm="0">
                                          <p:val>
                                            <p:strVal val="ppt_x"/>
                                          </p:val>
                                        </p:tav>
                                        <p:tav tm="100000">
                                          <p:val>
                                            <p:strVal val="ppt_x-.2"/>
                                          </p:val>
                                        </p:tav>
                                      </p:tavLst>
                                    </p:anim>
                                    <p:anim calcmode="lin" valueType="num">
                                      <p:cBhvr>
                                        <p:cTn id="26" dur="500"/>
                                        <p:tgtEl>
                                          <p:spTgt spid="78"/>
                                        </p:tgtEl>
                                        <p:attrNameLst>
                                          <p:attrName>ppt_y</p:attrName>
                                        </p:attrNameLst>
                                      </p:cBhvr>
                                      <p:tavLst>
                                        <p:tav tm="0">
                                          <p:val>
                                            <p:strVal val="ppt_y"/>
                                          </p:val>
                                        </p:tav>
                                        <p:tav tm="100000">
                                          <p:val>
                                            <p:strVal val="ppt_y"/>
                                          </p:val>
                                        </p:tav>
                                      </p:tavLst>
                                    </p:anim>
                                    <p:animEffect transition="out" filter="fade">
                                      <p:cBhvr>
                                        <p:cTn id="27" dur="500"/>
                                        <p:tgtEl>
                                          <p:spTgt spid="78"/>
                                        </p:tgtEl>
                                      </p:cBhvr>
                                    </p:animEffect>
                                    <p:set>
                                      <p:cBhvr>
                                        <p:cTn id="28" dur="1" fill="hold">
                                          <p:stCondLst>
                                            <p:cond delay="499"/>
                                          </p:stCondLst>
                                        </p:cTn>
                                        <p:tgtEl>
                                          <p:spTgt spid="78"/>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4"/>
                                        </p:tgtEl>
                                        <p:attrNameLst>
                                          <p:attrName>ppt_w</p:attrName>
                                        </p:attrNameLst>
                                      </p:cBhvr>
                                      <p:tavLst>
                                        <p:tav tm="0">
                                          <p:val>
                                            <p:strVal val="ppt_w"/>
                                          </p:val>
                                        </p:tav>
                                        <p:tav tm="100000">
                                          <p:val>
                                            <p:strVal val="ppt_w*0.05"/>
                                          </p:val>
                                        </p:tav>
                                      </p:tavLst>
                                    </p:anim>
                                    <p:anim calcmode="lin" valueType="num">
                                      <p:cBhvr>
                                        <p:cTn id="31" dur="500"/>
                                        <p:tgtEl>
                                          <p:spTgt spid="4"/>
                                        </p:tgtEl>
                                        <p:attrNameLst>
                                          <p:attrName>ppt_h</p:attrName>
                                        </p:attrNameLst>
                                      </p:cBhvr>
                                      <p:tavLst>
                                        <p:tav tm="0">
                                          <p:val>
                                            <p:strVal val="ppt_h"/>
                                          </p:val>
                                        </p:tav>
                                        <p:tav tm="100000">
                                          <p:val>
                                            <p:strVal val="ppt_h"/>
                                          </p:val>
                                        </p:tav>
                                      </p:tavLst>
                                    </p:anim>
                                    <p:anim calcmode="lin" valueType="num">
                                      <p:cBhvr>
                                        <p:cTn id="32" dur="500"/>
                                        <p:tgtEl>
                                          <p:spTgt spid="4"/>
                                        </p:tgtEl>
                                        <p:attrNameLst>
                                          <p:attrName>ppt_x</p:attrName>
                                        </p:attrNameLst>
                                      </p:cBhvr>
                                      <p:tavLst>
                                        <p:tav tm="0">
                                          <p:val>
                                            <p:strVal val="ppt_x"/>
                                          </p:val>
                                        </p:tav>
                                        <p:tav tm="100000">
                                          <p:val>
                                            <p:strVal val="ppt_x-.2"/>
                                          </p:val>
                                        </p:tav>
                                      </p:tavLst>
                                    </p:anim>
                                    <p:anim calcmode="lin" valueType="num">
                                      <p:cBhvr>
                                        <p:cTn id="33" dur="500"/>
                                        <p:tgtEl>
                                          <p:spTgt spid="4"/>
                                        </p:tgtEl>
                                        <p:attrNameLst>
                                          <p:attrName>ppt_y</p:attrName>
                                        </p:attrNameLst>
                                      </p:cBhvr>
                                      <p:tavLst>
                                        <p:tav tm="0">
                                          <p:val>
                                            <p:strVal val="ppt_y"/>
                                          </p:val>
                                        </p:tav>
                                        <p:tav tm="100000">
                                          <p:val>
                                            <p:strVal val="ppt_y"/>
                                          </p:val>
                                        </p:tav>
                                      </p:tavLst>
                                    </p:anim>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endParaRPr lang="en-US" smtClean="0">
              <a:latin typeface="Arial" pitchFamily="34" charset="0"/>
              <a:cs typeface="Arial" pitchFamily="34" charset="0"/>
            </a:endParaRPr>
          </a:p>
        </p:txBody>
      </p:sp>
      <p:sp>
        <p:nvSpPr>
          <p:cNvPr id="68611" name="Content Placeholder 2"/>
          <p:cNvSpPr>
            <a:spLocks noGrp="1"/>
          </p:cNvSpPr>
          <p:nvPr>
            <p:ph idx="1"/>
          </p:nvPr>
        </p:nvSpPr>
        <p:spPr/>
        <p:txBody>
          <a:bodyPr/>
          <a:lstStyle/>
          <a:p>
            <a:endParaRPr lang="en-US" smtClean="0">
              <a:latin typeface="Arial" pitchFamily="34" charset="0"/>
              <a:cs typeface="Arial" pitchFamily="34" charset="0"/>
            </a:endParaRPr>
          </a:p>
        </p:txBody>
      </p:sp>
      <p:pic>
        <p:nvPicPr>
          <p:cNvPr id="124" name="Picture 2" descr="115_15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77975"/>
            <a:ext cx="419100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Rectangle 3"/>
          <p:cNvSpPr>
            <a:spLocks noChangeArrowheads="1"/>
          </p:cNvSpPr>
          <p:nvPr/>
        </p:nvSpPr>
        <p:spPr bwMode="auto">
          <a:xfrm>
            <a:off x="5029200" y="1577975"/>
            <a:ext cx="3733800" cy="312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4" name="Group 4"/>
          <p:cNvGrpSpPr>
            <a:grpSpLocks/>
          </p:cNvGrpSpPr>
          <p:nvPr/>
        </p:nvGrpSpPr>
        <p:grpSpPr bwMode="auto">
          <a:xfrm>
            <a:off x="762000" y="1870075"/>
            <a:ext cx="3863975" cy="2670175"/>
            <a:chOff x="480" y="472"/>
            <a:chExt cx="2434" cy="1682"/>
          </a:xfrm>
        </p:grpSpPr>
        <p:sp>
          <p:nvSpPr>
            <p:cNvPr id="68714" name="Oval 5"/>
            <p:cNvSpPr>
              <a:spLocks noChangeArrowheads="1"/>
            </p:cNvSpPr>
            <p:nvPr/>
          </p:nvSpPr>
          <p:spPr bwMode="auto">
            <a:xfrm rot="613854">
              <a:off x="959" y="1444"/>
              <a:ext cx="384" cy="43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15" name="Oval 6"/>
            <p:cNvSpPr>
              <a:spLocks noChangeArrowheads="1"/>
            </p:cNvSpPr>
            <p:nvPr/>
          </p:nvSpPr>
          <p:spPr bwMode="auto">
            <a:xfrm rot="613854">
              <a:off x="814" y="575"/>
              <a:ext cx="384" cy="335"/>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16" name="Oval 7"/>
            <p:cNvSpPr>
              <a:spLocks noChangeArrowheads="1"/>
            </p:cNvSpPr>
            <p:nvPr/>
          </p:nvSpPr>
          <p:spPr bwMode="auto">
            <a:xfrm>
              <a:off x="480" y="864"/>
              <a:ext cx="463" cy="81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17" name="Oval 8"/>
            <p:cNvSpPr>
              <a:spLocks noChangeArrowheads="1"/>
            </p:cNvSpPr>
            <p:nvPr/>
          </p:nvSpPr>
          <p:spPr bwMode="auto">
            <a:xfrm rot="-659712">
              <a:off x="714" y="1546"/>
              <a:ext cx="288" cy="240"/>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18" name="Oval 9"/>
            <p:cNvSpPr>
              <a:spLocks noChangeArrowheads="1"/>
            </p:cNvSpPr>
            <p:nvPr/>
          </p:nvSpPr>
          <p:spPr bwMode="auto">
            <a:xfrm rot="-659712">
              <a:off x="964" y="815"/>
              <a:ext cx="384" cy="383"/>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19" name="Oval 10"/>
            <p:cNvSpPr>
              <a:spLocks noChangeArrowheads="1"/>
            </p:cNvSpPr>
            <p:nvPr/>
          </p:nvSpPr>
          <p:spPr bwMode="auto">
            <a:xfrm rot="-659712">
              <a:off x="1160" y="662"/>
              <a:ext cx="472" cy="48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0" name="Oval 11"/>
            <p:cNvSpPr>
              <a:spLocks noChangeArrowheads="1"/>
            </p:cNvSpPr>
            <p:nvPr/>
          </p:nvSpPr>
          <p:spPr bwMode="auto">
            <a:xfrm rot="-659712">
              <a:off x="1571" y="992"/>
              <a:ext cx="384" cy="145"/>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1" name="Oval 12"/>
            <p:cNvSpPr>
              <a:spLocks noChangeArrowheads="1"/>
            </p:cNvSpPr>
            <p:nvPr/>
          </p:nvSpPr>
          <p:spPr bwMode="auto">
            <a:xfrm rot="-323525">
              <a:off x="1932" y="1240"/>
              <a:ext cx="236" cy="19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2" name="Oval 13"/>
            <p:cNvSpPr>
              <a:spLocks noChangeArrowheads="1"/>
            </p:cNvSpPr>
            <p:nvPr/>
          </p:nvSpPr>
          <p:spPr bwMode="auto">
            <a:xfrm rot="-323525">
              <a:off x="1891" y="1465"/>
              <a:ext cx="236" cy="19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3" name="Oval 14"/>
            <p:cNvSpPr>
              <a:spLocks noChangeArrowheads="1"/>
            </p:cNvSpPr>
            <p:nvPr/>
          </p:nvSpPr>
          <p:spPr bwMode="auto">
            <a:xfrm rot="-323525">
              <a:off x="1942" y="1134"/>
              <a:ext cx="236" cy="19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4" name="Oval 15"/>
            <p:cNvSpPr>
              <a:spLocks noChangeArrowheads="1"/>
            </p:cNvSpPr>
            <p:nvPr/>
          </p:nvSpPr>
          <p:spPr bwMode="auto">
            <a:xfrm rot="613854">
              <a:off x="1001" y="1057"/>
              <a:ext cx="410" cy="489"/>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5" name="Oval 16"/>
            <p:cNvSpPr>
              <a:spLocks noChangeArrowheads="1"/>
            </p:cNvSpPr>
            <p:nvPr/>
          </p:nvSpPr>
          <p:spPr bwMode="auto">
            <a:xfrm rot="-323525">
              <a:off x="1824" y="1677"/>
              <a:ext cx="236" cy="16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6" name="Oval 17"/>
            <p:cNvSpPr>
              <a:spLocks noChangeArrowheads="1"/>
            </p:cNvSpPr>
            <p:nvPr/>
          </p:nvSpPr>
          <p:spPr bwMode="auto">
            <a:xfrm rot="-323525">
              <a:off x="1879" y="813"/>
              <a:ext cx="236" cy="19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7" name="Oval 18"/>
            <p:cNvSpPr>
              <a:spLocks noChangeArrowheads="1"/>
            </p:cNvSpPr>
            <p:nvPr/>
          </p:nvSpPr>
          <p:spPr bwMode="auto">
            <a:xfrm rot="608847">
              <a:off x="1779" y="612"/>
              <a:ext cx="256" cy="19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8" name="Oval 19"/>
            <p:cNvSpPr>
              <a:spLocks noChangeArrowheads="1"/>
            </p:cNvSpPr>
            <p:nvPr/>
          </p:nvSpPr>
          <p:spPr bwMode="auto">
            <a:xfrm rot="608847">
              <a:off x="1680" y="480"/>
              <a:ext cx="189" cy="15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29" name="Oval 20"/>
            <p:cNvSpPr>
              <a:spLocks noChangeArrowheads="1"/>
            </p:cNvSpPr>
            <p:nvPr/>
          </p:nvSpPr>
          <p:spPr bwMode="auto">
            <a:xfrm rot="608847">
              <a:off x="971" y="472"/>
              <a:ext cx="432" cy="288"/>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30" name="Oval 21"/>
            <p:cNvSpPr>
              <a:spLocks noChangeArrowheads="1"/>
            </p:cNvSpPr>
            <p:nvPr/>
          </p:nvSpPr>
          <p:spPr bwMode="auto">
            <a:xfrm rot="608847">
              <a:off x="1531" y="1007"/>
              <a:ext cx="449" cy="624"/>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31" name="Oval 22"/>
            <p:cNvSpPr>
              <a:spLocks noChangeArrowheads="1"/>
            </p:cNvSpPr>
            <p:nvPr/>
          </p:nvSpPr>
          <p:spPr bwMode="auto">
            <a:xfrm rot="608847">
              <a:off x="1854" y="643"/>
              <a:ext cx="1060" cy="1153"/>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732" name="Oval 23"/>
            <p:cNvSpPr>
              <a:spLocks noChangeArrowheads="1"/>
            </p:cNvSpPr>
            <p:nvPr/>
          </p:nvSpPr>
          <p:spPr bwMode="auto">
            <a:xfrm rot="1501949">
              <a:off x="1346" y="1452"/>
              <a:ext cx="528" cy="70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5" name="Group 24"/>
          <p:cNvGrpSpPr>
            <a:grpSpLocks/>
          </p:cNvGrpSpPr>
          <p:nvPr/>
        </p:nvGrpSpPr>
        <p:grpSpPr bwMode="auto">
          <a:xfrm>
            <a:off x="1066800" y="1890713"/>
            <a:ext cx="7467600" cy="2227262"/>
            <a:chOff x="672" y="485"/>
            <a:chExt cx="4704" cy="1403"/>
          </a:xfrm>
        </p:grpSpPr>
        <p:sp>
          <p:nvSpPr>
            <p:cNvPr id="147" name="Line 25"/>
            <p:cNvSpPr>
              <a:spLocks noChangeShapeType="1"/>
            </p:cNvSpPr>
            <p:nvPr/>
          </p:nvSpPr>
          <p:spPr bwMode="auto">
            <a:xfrm flipV="1">
              <a:off x="2054" y="1152"/>
              <a:ext cx="3322" cy="76"/>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48" name="Line 26"/>
            <p:cNvSpPr>
              <a:spLocks noChangeShapeType="1"/>
            </p:cNvSpPr>
            <p:nvPr/>
          </p:nvSpPr>
          <p:spPr bwMode="auto">
            <a:xfrm flipV="1">
              <a:off x="1776" y="978"/>
              <a:ext cx="3279" cy="366"/>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49" name="Line 27"/>
            <p:cNvSpPr>
              <a:spLocks noChangeShapeType="1"/>
            </p:cNvSpPr>
            <p:nvPr/>
          </p:nvSpPr>
          <p:spPr bwMode="auto">
            <a:xfrm>
              <a:off x="2385" y="1209"/>
              <a:ext cx="2079" cy="26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0" name="Line 28"/>
            <p:cNvSpPr>
              <a:spLocks noChangeShapeType="1"/>
            </p:cNvSpPr>
            <p:nvPr/>
          </p:nvSpPr>
          <p:spPr bwMode="auto">
            <a:xfrm>
              <a:off x="1602" y="1809"/>
              <a:ext cx="2726" cy="79"/>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1" name="Line 29"/>
            <p:cNvSpPr>
              <a:spLocks noChangeShapeType="1"/>
            </p:cNvSpPr>
            <p:nvPr/>
          </p:nvSpPr>
          <p:spPr bwMode="auto">
            <a:xfrm>
              <a:off x="1152" y="1680"/>
              <a:ext cx="3062" cy="18"/>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2" name="Line 30"/>
            <p:cNvSpPr>
              <a:spLocks noChangeShapeType="1"/>
            </p:cNvSpPr>
            <p:nvPr/>
          </p:nvSpPr>
          <p:spPr bwMode="auto">
            <a:xfrm>
              <a:off x="1948" y="1754"/>
              <a:ext cx="2973" cy="6"/>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3" name="Line 31"/>
            <p:cNvSpPr>
              <a:spLocks noChangeShapeType="1"/>
            </p:cNvSpPr>
            <p:nvPr/>
          </p:nvSpPr>
          <p:spPr bwMode="auto">
            <a:xfrm>
              <a:off x="1993" y="1571"/>
              <a:ext cx="2289" cy="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4" name="Line 32"/>
            <p:cNvSpPr>
              <a:spLocks noChangeShapeType="1"/>
            </p:cNvSpPr>
            <p:nvPr/>
          </p:nvSpPr>
          <p:spPr bwMode="auto">
            <a:xfrm flipV="1">
              <a:off x="2064" y="841"/>
              <a:ext cx="1744" cy="50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5" name="Line 33"/>
            <p:cNvSpPr>
              <a:spLocks noChangeShapeType="1"/>
            </p:cNvSpPr>
            <p:nvPr/>
          </p:nvSpPr>
          <p:spPr bwMode="auto">
            <a:xfrm>
              <a:off x="1968" y="912"/>
              <a:ext cx="2253" cy="2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6" name="Line 34"/>
            <p:cNvSpPr>
              <a:spLocks noChangeShapeType="1"/>
            </p:cNvSpPr>
            <p:nvPr/>
          </p:nvSpPr>
          <p:spPr bwMode="auto">
            <a:xfrm flipV="1">
              <a:off x="1776" y="731"/>
              <a:ext cx="1945" cy="325"/>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7" name="Line 35"/>
            <p:cNvSpPr>
              <a:spLocks noChangeShapeType="1"/>
            </p:cNvSpPr>
            <p:nvPr/>
          </p:nvSpPr>
          <p:spPr bwMode="auto">
            <a:xfrm>
              <a:off x="1920" y="720"/>
              <a:ext cx="2392" cy="27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8" name="Line 36"/>
            <p:cNvSpPr>
              <a:spLocks noChangeShapeType="1"/>
            </p:cNvSpPr>
            <p:nvPr/>
          </p:nvSpPr>
          <p:spPr bwMode="auto">
            <a:xfrm>
              <a:off x="1776" y="576"/>
              <a:ext cx="2931" cy="546"/>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59" name="Line 37"/>
            <p:cNvSpPr>
              <a:spLocks noChangeShapeType="1"/>
            </p:cNvSpPr>
            <p:nvPr/>
          </p:nvSpPr>
          <p:spPr bwMode="auto">
            <a:xfrm flipV="1">
              <a:off x="1392" y="632"/>
              <a:ext cx="3400" cy="280"/>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0" name="Line 38"/>
            <p:cNvSpPr>
              <a:spLocks noChangeShapeType="1"/>
            </p:cNvSpPr>
            <p:nvPr/>
          </p:nvSpPr>
          <p:spPr bwMode="auto">
            <a:xfrm>
              <a:off x="1200" y="624"/>
              <a:ext cx="3643" cy="242"/>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1" name="Line 39"/>
            <p:cNvSpPr>
              <a:spLocks noChangeShapeType="1"/>
            </p:cNvSpPr>
            <p:nvPr/>
          </p:nvSpPr>
          <p:spPr bwMode="auto">
            <a:xfrm>
              <a:off x="1000" y="742"/>
              <a:ext cx="3885" cy="197"/>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2" name="Line 40"/>
            <p:cNvSpPr>
              <a:spLocks noChangeShapeType="1"/>
            </p:cNvSpPr>
            <p:nvPr/>
          </p:nvSpPr>
          <p:spPr bwMode="auto">
            <a:xfrm flipV="1">
              <a:off x="1152" y="515"/>
              <a:ext cx="3575" cy="493"/>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3" name="Line 41"/>
            <p:cNvSpPr>
              <a:spLocks noChangeShapeType="1"/>
            </p:cNvSpPr>
            <p:nvPr/>
          </p:nvSpPr>
          <p:spPr bwMode="auto">
            <a:xfrm flipV="1">
              <a:off x="1200" y="742"/>
              <a:ext cx="3568" cy="55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4" name="Line 42"/>
            <p:cNvSpPr>
              <a:spLocks noChangeShapeType="1"/>
            </p:cNvSpPr>
            <p:nvPr/>
          </p:nvSpPr>
          <p:spPr bwMode="auto">
            <a:xfrm flipV="1">
              <a:off x="864" y="1316"/>
              <a:ext cx="2885" cy="364"/>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sp>
          <p:nvSpPr>
            <p:cNvPr id="165" name="Line 43"/>
            <p:cNvSpPr>
              <a:spLocks noChangeShapeType="1"/>
            </p:cNvSpPr>
            <p:nvPr/>
          </p:nvSpPr>
          <p:spPr bwMode="auto">
            <a:xfrm flipV="1">
              <a:off x="672" y="485"/>
              <a:ext cx="3878" cy="811"/>
            </a:xfrm>
            <a:prstGeom prst="line">
              <a:avLst/>
            </a:prstGeom>
            <a:noFill/>
            <a:ln w="38100">
              <a:solidFill>
                <a:srgbClr val="800080"/>
              </a:solidFill>
              <a:round/>
              <a:headEnd/>
              <a:tailEnd type="triangle" w="med" len="med"/>
            </a:ln>
          </p:spPr>
          <p:txBody>
            <a:bodyPr/>
            <a:lstStyle/>
            <a:p>
              <a:pPr>
                <a:defRPr/>
              </a:pPr>
              <a:endParaRPr lang="en-US" kern="0">
                <a:solidFill>
                  <a:sysClr val="windowText" lastClr="000000"/>
                </a:solidFill>
                <a:latin typeface="Arial" pitchFamily="34" charset="0"/>
              </a:endParaRPr>
            </a:p>
          </p:txBody>
        </p:sp>
      </p:grpSp>
      <p:grpSp>
        <p:nvGrpSpPr>
          <p:cNvPr id="6" name="Group 44"/>
          <p:cNvGrpSpPr>
            <a:grpSpLocks/>
          </p:cNvGrpSpPr>
          <p:nvPr/>
        </p:nvGrpSpPr>
        <p:grpSpPr bwMode="auto">
          <a:xfrm>
            <a:off x="5889625" y="1881188"/>
            <a:ext cx="2647950" cy="2262187"/>
            <a:chOff x="3710" y="479"/>
            <a:chExt cx="1668" cy="1425"/>
          </a:xfrm>
        </p:grpSpPr>
        <p:sp>
          <p:nvSpPr>
            <p:cNvPr id="68675" name="Oval 45"/>
            <p:cNvSpPr>
              <a:spLocks noChangeArrowheads="1"/>
            </p:cNvSpPr>
            <p:nvPr/>
          </p:nvSpPr>
          <p:spPr bwMode="auto">
            <a:xfrm>
              <a:off x="3755" y="129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6" name="Oval 46"/>
            <p:cNvSpPr>
              <a:spLocks noChangeArrowheads="1"/>
            </p:cNvSpPr>
            <p:nvPr/>
          </p:nvSpPr>
          <p:spPr bwMode="auto">
            <a:xfrm>
              <a:off x="4327" y="188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7" name="Oval 47"/>
            <p:cNvSpPr>
              <a:spLocks noChangeArrowheads="1"/>
            </p:cNvSpPr>
            <p:nvPr/>
          </p:nvSpPr>
          <p:spPr bwMode="auto">
            <a:xfrm>
              <a:off x="4281"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8" name="Oval 48"/>
            <p:cNvSpPr>
              <a:spLocks noChangeArrowheads="1"/>
            </p:cNvSpPr>
            <p:nvPr/>
          </p:nvSpPr>
          <p:spPr bwMode="auto">
            <a:xfrm>
              <a:off x="4213" y="1694"/>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9" name="Oval 49"/>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0" name="Oval 50"/>
            <p:cNvSpPr>
              <a:spLocks noChangeArrowheads="1"/>
            </p:cNvSpPr>
            <p:nvPr/>
          </p:nvSpPr>
          <p:spPr bwMode="auto">
            <a:xfrm>
              <a:off x="4921"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1" name="Oval 51"/>
            <p:cNvSpPr>
              <a:spLocks noChangeArrowheads="1"/>
            </p:cNvSpPr>
            <p:nvPr/>
          </p:nvSpPr>
          <p:spPr bwMode="auto">
            <a:xfrm>
              <a:off x="3710" y="71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2" name="Oval 52"/>
            <p:cNvSpPr>
              <a:spLocks noChangeArrowheads="1"/>
            </p:cNvSpPr>
            <p:nvPr/>
          </p:nvSpPr>
          <p:spPr bwMode="auto">
            <a:xfrm>
              <a:off x="4693" y="111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3" name="Oval 53"/>
            <p:cNvSpPr>
              <a:spLocks noChangeArrowheads="1"/>
            </p:cNvSpPr>
            <p:nvPr/>
          </p:nvSpPr>
          <p:spPr bwMode="auto">
            <a:xfrm>
              <a:off x="3801" y="82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4" name="Oval 54"/>
            <p:cNvSpPr>
              <a:spLocks noChangeArrowheads="1"/>
            </p:cNvSpPr>
            <p:nvPr/>
          </p:nvSpPr>
          <p:spPr bwMode="auto">
            <a:xfrm>
              <a:off x="4761" y="619"/>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5" name="Oval 55"/>
            <p:cNvSpPr>
              <a:spLocks noChangeArrowheads="1"/>
            </p:cNvSpPr>
            <p:nvPr/>
          </p:nvSpPr>
          <p:spPr bwMode="auto">
            <a:xfrm>
              <a:off x="4464"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6" name="Oval 56"/>
            <p:cNvSpPr>
              <a:spLocks noChangeArrowheads="1"/>
            </p:cNvSpPr>
            <p:nvPr/>
          </p:nvSpPr>
          <p:spPr bwMode="auto">
            <a:xfrm>
              <a:off x="4875"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7" name="Oval 57"/>
            <p:cNvSpPr>
              <a:spLocks noChangeArrowheads="1"/>
            </p:cNvSpPr>
            <p:nvPr/>
          </p:nvSpPr>
          <p:spPr bwMode="auto">
            <a:xfrm>
              <a:off x="4830"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8" name="Oval 58"/>
            <p:cNvSpPr>
              <a:spLocks noChangeArrowheads="1"/>
            </p:cNvSpPr>
            <p:nvPr/>
          </p:nvSpPr>
          <p:spPr bwMode="auto">
            <a:xfrm>
              <a:off x="4213" y="923"/>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89" name="Oval 59"/>
            <p:cNvSpPr>
              <a:spLocks noChangeArrowheads="1"/>
            </p:cNvSpPr>
            <p:nvPr/>
          </p:nvSpPr>
          <p:spPr bwMode="auto">
            <a:xfrm>
              <a:off x="4304" y="96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90" name="Oval 60"/>
            <p:cNvSpPr>
              <a:spLocks noChangeArrowheads="1"/>
            </p:cNvSpPr>
            <p:nvPr/>
          </p:nvSpPr>
          <p:spPr bwMode="auto">
            <a:xfrm>
              <a:off x="4761" y="73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91" name="Oval 61"/>
            <p:cNvSpPr>
              <a:spLocks noChangeArrowheads="1"/>
            </p:cNvSpPr>
            <p:nvPr/>
          </p:nvSpPr>
          <p:spPr bwMode="auto">
            <a:xfrm>
              <a:off x="4715" y="50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92" name="Oval 62"/>
            <p:cNvSpPr>
              <a:spLocks noChangeArrowheads="1"/>
            </p:cNvSpPr>
            <p:nvPr/>
          </p:nvSpPr>
          <p:spPr bwMode="auto">
            <a:xfrm>
              <a:off x="4533" y="479"/>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93" name="Oval 63"/>
            <p:cNvSpPr>
              <a:spLocks noChangeArrowheads="1"/>
            </p:cNvSpPr>
            <p:nvPr/>
          </p:nvSpPr>
          <p:spPr bwMode="auto">
            <a:xfrm>
              <a:off x="5355"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94" name="Oval 64"/>
            <p:cNvSpPr>
              <a:spLocks noChangeArrowheads="1"/>
            </p:cNvSpPr>
            <p:nvPr/>
          </p:nvSpPr>
          <p:spPr bwMode="auto">
            <a:xfrm>
              <a:off x="5035" y="96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8617" name="Group 65"/>
          <p:cNvGrpSpPr>
            <a:grpSpLocks/>
          </p:cNvGrpSpPr>
          <p:nvPr/>
        </p:nvGrpSpPr>
        <p:grpSpPr bwMode="auto">
          <a:xfrm>
            <a:off x="5562600" y="1806575"/>
            <a:ext cx="3011488" cy="2824163"/>
            <a:chOff x="3504" y="432"/>
            <a:chExt cx="1897" cy="1779"/>
          </a:xfrm>
        </p:grpSpPr>
        <p:grpSp>
          <p:nvGrpSpPr>
            <p:cNvPr id="68619" name="Group 66"/>
            <p:cNvGrpSpPr>
              <a:grpSpLocks/>
            </p:cNvGrpSpPr>
            <p:nvPr/>
          </p:nvGrpSpPr>
          <p:grpSpPr bwMode="auto">
            <a:xfrm>
              <a:off x="4075" y="432"/>
              <a:ext cx="1075" cy="1355"/>
              <a:chOff x="4075" y="432"/>
              <a:chExt cx="1075" cy="1355"/>
            </a:xfrm>
          </p:grpSpPr>
          <p:sp>
            <p:nvSpPr>
              <p:cNvPr id="68666" name="Oval 67"/>
              <p:cNvSpPr>
                <a:spLocks noChangeArrowheads="1"/>
              </p:cNvSpPr>
              <p:nvPr/>
            </p:nvSpPr>
            <p:spPr bwMode="auto">
              <a:xfrm>
                <a:off x="4761" y="176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7" name="Oval 68"/>
              <p:cNvSpPr>
                <a:spLocks noChangeArrowheads="1"/>
              </p:cNvSpPr>
              <p:nvPr/>
            </p:nvSpPr>
            <p:spPr bwMode="auto">
              <a:xfrm>
                <a:off x="4533" y="1437"/>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8" name="Oval 69"/>
              <p:cNvSpPr>
                <a:spLocks noChangeArrowheads="1"/>
              </p:cNvSpPr>
              <p:nvPr/>
            </p:nvSpPr>
            <p:spPr bwMode="auto">
              <a:xfrm>
                <a:off x="4693" y="80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9" name="Oval 70"/>
              <p:cNvSpPr>
                <a:spLocks noChangeArrowheads="1"/>
              </p:cNvSpPr>
              <p:nvPr/>
            </p:nvSpPr>
            <p:spPr bwMode="auto">
              <a:xfrm>
                <a:off x="4555" y="689"/>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0" name="Oval 71"/>
              <p:cNvSpPr>
                <a:spLocks noChangeArrowheads="1"/>
              </p:cNvSpPr>
              <p:nvPr/>
            </p:nvSpPr>
            <p:spPr bwMode="auto">
              <a:xfrm>
                <a:off x="5127" y="106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1" name="Oval 72"/>
              <p:cNvSpPr>
                <a:spLocks noChangeArrowheads="1"/>
              </p:cNvSpPr>
              <p:nvPr/>
            </p:nvSpPr>
            <p:spPr bwMode="auto">
              <a:xfrm>
                <a:off x="4304" y="108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2" name="Oval 73"/>
              <p:cNvSpPr>
                <a:spLocks noChangeArrowheads="1"/>
              </p:cNvSpPr>
              <p:nvPr/>
            </p:nvSpPr>
            <p:spPr bwMode="auto">
              <a:xfrm>
                <a:off x="4075"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3" name="Oval 74"/>
              <p:cNvSpPr>
                <a:spLocks noChangeArrowheads="1"/>
              </p:cNvSpPr>
              <p:nvPr/>
            </p:nvSpPr>
            <p:spPr bwMode="auto">
              <a:xfrm>
                <a:off x="4578" y="43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74" name="Oval 75"/>
              <p:cNvSpPr>
                <a:spLocks noChangeArrowheads="1"/>
              </p:cNvSpPr>
              <p:nvPr/>
            </p:nvSpPr>
            <p:spPr bwMode="auto">
              <a:xfrm>
                <a:off x="4464"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8620" name="Group 76"/>
            <p:cNvGrpSpPr>
              <a:grpSpLocks/>
            </p:cNvGrpSpPr>
            <p:nvPr/>
          </p:nvGrpSpPr>
          <p:grpSpPr bwMode="auto">
            <a:xfrm>
              <a:off x="3550" y="502"/>
              <a:ext cx="1463" cy="1613"/>
              <a:chOff x="3550" y="502"/>
              <a:chExt cx="1463" cy="1613"/>
            </a:xfrm>
          </p:grpSpPr>
          <p:sp>
            <p:nvSpPr>
              <p:cNvPr id="68651" name="Oval 77"/>
              <p:cNvSpPr>
                <a:spLocks noChangeArrowheads="1"/>
              </p:cNvSpPr>
              <p:nvPr/>
            </p:nvSpPr>
            <p:spPr bwMode="auto">
              <a:xfrm>
                <a:off x="4235" y="190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2" name="Oval 78"/>
              <p:cNvSpPr>
                <a:spLocks noChangeArrowheads="1"/>
              </p:cNvSpPr>
              <p:nvPr/>
            </p:nvSpPr>
            <p:spPr bwMode="auto">
              <a:xfrm>
                <a:off x="4304" y="192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3" name="Oval 79"/>
              <p:cNvSpPr>
                <a:spLocks noChangeArrowheads="1"/>
              </p:cNvSpPr>
              <p:nvPr/>
            </p:nvSpPr>
            <p:spPr bwMode="auto">
              <a:xfrm>
                <a:off x="4441"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4" name="Oval 80"/>
              <p:cNvSpPr>
                <a:spLocks noChangeArrowheads="1"/>
              </p:cNvSpPr>
              <p:nvPr/>
            </p:nvSpPr>
            <p:spPr bwMode="auto">
              <a:xfrm>
                <a:off x="4258"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5" name="Oval 81"/>
              <p:cNvSpPr>
                <a:spLocks noChangeArrowheads="1"/>
              </p:cNvSpPr>
              <p:nvPr/>
            </p:nvSpPr>
            <p:spPr bwMode="auto">
              <a:xfrm>
                <a:off x="3870"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6" name="Oval 82"/>
              <p:cNvSpPr>
                <a:spLocks noChangeArrowheads="1"/>
              </p:cNvSpPr>
              <p:nvPr/>
            </p:nvSpPr>
            <p:spPr bwMode="auto">
              <a:xfrm>
                <a:off x="3573" y="712"/>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7" name="Oval 83"/>
              <p:cNvSpPr>
                <a:spLocks noChangeArrowheads="1"/>
              </p:cNvSpPr>
              <p:nvPr/>
            </p:nvSpPr>
            <p:spPr bwMode="auto">
              <a:xfrm>
                <a:off x="4738"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8" name="Oval 84"/>
              <p:cNvSpPr>
                <a:spLocks noChangeArrowheads="1"/>
              </p:cNvSpPr>
              <p:nvPr/>
            </p:nvSpPr>
            <p:spPr bwMode="auto">
              <a:xfrm>
                <a:off x="4921" y="99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9" name="Oval 85"/>
              <p:cNvSpPr>
                <a:spLocks noChangeArrowheads="1"/>
              </p:cNvSpPr>
              <p:nvPr/>
            </p:nvSpPr>
            <p:spPr bwMode="auto">
              <a:xfrm>
                <a:off x="4441"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0" name="Oval 86"/>
              <p:cNvSpPr>
                <a:spLocks noChangeArrowheads="1"/>
              </p:cNvSpPr>
              <p:nvPr/>
            </p:nvSpPr>
            <p:spPr bwMode="auto">
              <a:xfrm>
                <a:off x="4510"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1" name="Oval 87"/>
              <p:cNvSpPr>
                <a:spLocks noChangeArrowheads="1"/>
              </p:cNvSpPr>
              <p:nvPr/>
            </p:nvSpPr>
            <p:spPr bwMode="auto">
              <a:xfrm>
                <a:off x="4190" y="2091"/>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2" name="Oval 88"/>
              <p:cNvSpPr>
                <a:spLocks noChangeArrowheads="1"/>
              </p:cNvSpPr>
              <p:nvPr/>
            </p:nvSpPr>
            <p:spPr bwMode="auto">
              <a:xfrm>
                <a:off x="4990" y="183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3" name="Oval 89"/>
              <p:cNvSpPr>
                <a:spLocks noChangeArrowheads="1"/>
              </p:cNvSpPr>
              <p:nvPr/>
            </p:nvSpPr>
            <p:spPr bwMode="auto">
              <a:xfrm>
                <a:off x="4327"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4" name="Oval 90"/>
              <p:cNvSpPr>
                <a:spLocks noChangeArrowheads="1"/>
              </p:cNvSpPr>
              <p:nvPr/>
            </p:nvSpPr>
            <p:spPr bwMode="auto">
              <a:xfrm>
                <a:off x="4007" y="139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65" name="Oval 91"/>
              <p:cNvSpPr>
                <a:spLocks noChangeArrowheads="1"/>
              </p:cNvSpPr>
              <p:nvPr/>
            </p:nvSpPr>
            <p:spPr bwMode="auto">
              <a:xfrm>
                <a:off x="3550" y="50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8621" name="Group 92"/>
            <p:cNvGrpSpPr>
              <a:grpSpLocks/>
            </p:cNvGrpSpPr>
            <p:nvPr/>
          </p:nvGrpSpPr>
          <p:grpSpPr bwMode="auto">
            <a:xfrm>
              <a:off x="3504" y="528"/>
              <a:ext cx="1897" cy="1683"/>
              <a:chOff x="3504" y="525"/>
              <a:chExt cx="1897" cy="1683"/>
            </a:xfrm>
          </p:grpSpPr>
          <p:sp>
            <p:nvSpPr>
              <p:cNvPr id="68622" name="Oval 93"/>
              <p:cNvSpPr>
                <a:spLocks noChangeArrowheads="1"/>
              </p:cNvSpPr>
              <p:nvPr/>
            </p:nvSpPr>
            <p:spPr bwMode="auto">
              <a:xfrm>
                <a:off x="3870" y="125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23" name="Oval 94"/>
              <p:cNvSpPr>
                <a:spLocks noChangeArrowheads="1"/>
              </p:cNvSpPr>
              <p:nvPr/>
            </p:nvSpPr>
            <p:spPr bwMode="auto">
              <a:xfrm>
                <a:off x="3915"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24" name="Oval 95"/>
              <p:cNvSpPr>
                <a:spLocks noChangeArrowheads="1"/>
              </p:cNvSpPr>
              <p:nvPr/>
            </p:nvSpPr>
            <p:spPr bwMode="auto">
              <a:xfrm>
                <a:off x="4167" y="195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25" name="Oval 96"/>
              <p:cNvSpPr>
                <a:spLocks noChangeArrowheads="1"/>
              </p:cNvSpPr>
              <p:nvPr/>
            </p:nvSpPr>
            <p:spPr bwMode="auto">
              <a:xfrm>
                <a:off x="4281" y="178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26" name="Oval 97"/>
              <p:cNvSpPr>
                <a:spLocks noChangeArrowheads="1"/>
              </p:cNvSpPr>
              <p:nvPr/>
            </p:nvSpPr>
            <p:spPr bwMode="auto">
              <a:xfrm>
                <a:off x="4304" y="206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27" name="Oval 98"/>
              <p:cNvSpPr>
                <a:spLocks noChangeArrowheads="1"/>
              </p:cNvSpPr>
              <p:nvPr/>
            </p:nvSpPr>
            <p:spPr bwMode="auto">
              <a:xfrm>
                <a:off x="4075" y="204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28" name="Oval 99"/>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29" name="Oval 100"/>
              <p:cNvSpPr>
                <a:spLocks noChangeArrowheads="1"/>
              </p:cNvSpPr>
              <p:nvPr/>
            </p:nvSpPr>
            <p:spPr bwMode="auto">
              <a:xfrm>
                <a:off x="4647" y="167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0" name="Oval 101"/>
              <p:cNvSpPr>
                <a:spLocks noChangeArrowheads="1"/>
              </p:cNvSpPr>
              <p:nvPr/>
            </p:nvSpPr>
            <p:spPr bwMode="auto">
              <a:xfrm>
                <a:off x="4944" y="164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1" name="Oval 102"/>
              <p:cNvSpPr>
                <a:spLocks noChangeArrowheads="1"/>
              </p:cNvSpPr>
              <p:nvPr/>
            </p:nvSpPr>
            <p:spPr bwMode="auto">
              <a:xfrm>
                <a:off x="4350"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2" name="Oval 103"/>
              <p:cNvSpPr>
                <a:spLocks noChangeArrowheads="1"/>
              </p:cNvSpPr>
              <p:nvPr/>
            </p:nvSpPr>
            <p:spPr bwMode="auto">
              <a:xfrm>
                <a:off x="3824" y="132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3" name="Oval 104"/>
              <p:cNvSpPr>
                <a:spLocks noChangeArrowheads="1"/>
              </p:cNvSpPr>
              <p:nvPr/>
            </p:nvSpPr>
            <p:spPr bwMode="auto">
              <a:xfrm>
                <a:off x="4007" y="111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4" name="Oval 105"/>
              <p:cNvSpPr>
                <a:spLocks noChangeArrowheads="1"/>
              </p:cNvSpPr>
              <p:nvPr/>
            </p:nvSpPr>
            <p:spPr bwMode="auto">
              <a:xfrm>
                <a:off x="4030"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5" name="Oval 106"/>
              <p:cNvSpPr>
                <a:spLocks noChangeArrowheads="1"/>
              </p:cNvSpPr>
              <p:nvPr/>
            </p:nvSpPr>
            <p:spPr bwMode="auto">
              <a:xfrm>
                <a:off x="4258"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6" name="Oval 107"/>
              <p:cNvSpPr>
                <a:spLocks noChangeArrowheads="1"/>
              </p:cNvSpPr>
              <p:nvPr/>
            </p:nvSpPr>
            <p:spPr bwMode="auto">
              <a:xfrm>
                <a:off x="4624" y="122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7" name="Oval 108"/>
              <p:cNvSpPr>
                <a:spLocks noChangeArrowheads="1"/>
              </p:cNvSpPr>
              <p:nvPr/>
            </p:nvSpPr>
            <p:spPr bwMode="auto">
              <a:xfrm>
                <a:off x="4578"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8" name="Oval 109"/>
              <p:cNvSpPr>
                <a:spLocks noChangeArrowheads="1"/>
              </p:cNvSpPr>
              <p:nvPr/>
            </p:nvSpPr>
            <p:spPr bwMode="auto">
              <a:xfrm>
                <a:off x="3710" y="525"/>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39" name="Oval 110"/>
              <p:cNvSpPr>
                <a:spLocks noChangeArrowheads="1"/>
              </p:cNvSpPr>
              <p:nvPr/>
            </p:nvSpPr>
            <p:spPr bwMode="auto">
              <a:xfrm>
                <a:off x="4670" y="66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0" name="Oval 111"/>
              <p:cNvSpPr>
                <a:spLocks noChangeArrowheads="1"/>
              </p:cNvSpPr>
              <p:nvPr/>
            </p:nvSpPr>
            <p:spPr bwMode="auto">
              <a:xfrm>
                <a:off x="4578"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1" name="Oval 112"/>
              <p:cNvSpPr>
                <a:spLocks noChangeArrowheads="1"/>
              </p:cNvSpPr>
              <p:nvPr/>
            </p:nvSpPr>
            <p:spPr bwMode="auto">
              <a:xfrm>
                <a:off x="5104"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2" name="Oval 113"/>
              <p:cNvSpPr>
                <a:spLocks noChangeArrowheads="1"/>
              </p:cNvSpPr>
              <p:nvPr/>
            </p:nvSpPr>
            <p:spPr bwMode="auto">
              <a:xfrm>
                <a:off x="5081"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3" name="Oval 114"/>
              <p:cNvSpPr>
                <a:spLocks noChangeArrowheads="1"/>
              </p:cNvSpPr>
              <p:nvPr/>
            </p:nvSpPr>
            <p:spPr bwMode="auto">
              <a:xfrm>
                <a:off x="5378"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4" name="Oval 115"/>
              <p:cNvSpPr>
                <a:spLocks noChangeArrowheads="1"/>
              </p:cNvSpPr>
              <p:nvPr/>
            </p:nvSpPr>
            <p:spPr bwMode="auto">
              <a:xfrm>
                <a:off x="5333" y="94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5" name="Oval 116"/>
              <p:cNvSpPr>
                <a:spLocks noChangeArrowheads="1"/>
              </p:cNvSpPr>
              <p:nvPr/>
            </p:nvSpPr>
            <p:spPr bwMode="auto">
              <a:xfrm>
                <a:off x="4258" y="2185"/>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6" name="Oval 117"/>
              <p:cNvSpPr>
                <a:spLocks noChangeArrowheads="1"/>
              </p:cNvSpPr>
              <p:nvPr/>
            </p:nvSpPr>
            <p:spPr bwMode="auto">
              <a:xfrm>
                <a:off x="4030" y="75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7" name="Oval 118"/>
              <p:cNvSpPr>
                <a:spLocks noChangeArrowheads="1"/>
              </p:cNvSpPr>
              <p:nvPr/>
            </p:nvSpPr>
            <p:spPr bwMode="auto">
              <a:xfrm>
                <a:off x="3504" y="59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8" name="Oval 119"/>
              <p:cNvSpPr>
                <a:spLocks noChangeArrowheads="1"/>
              </p:cNvSpPr>
              <p:nvPr/>
            </p:nvSpPr>
            <p:spPr bwMode="auto">
              <a:xfrm>
                <a:off x="4533" y="132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49" name="Oval 120"/>
              <p:cNvSpPr>
                <a:spLocks noChangeArrowheads="1"/>
              </p:cNvSpPr>
              <p:nvPr/>
            </p:nvSpPr>
            <p:spPr bwMode="auto">
              <a:xfrm>
                <a:off x="4533" y="1086"/>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8650" name="Oval 121"/>
              <p:cNvSpPr>
                <a:spLocks noChangeArrowheads="1"/>
              </p:cNvSpPr>
              <p:nvPr/>
            </p:nvSpPr>
            <p:spPr bwMode="auto">
              <a:xfrm>
                <a:off x="4578"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sp>
        <p:nvSpPr>
          <p:cNvPr id="244" name="Title 1"/>
          <p:cNvSpPr txBox="1">
            <a:spLocks/>
          </p:cNvSpPr>
          <p:nvPr/>
        </p:nvSpPr>
        <p:spPr bwMode="auto">
          <a:xfrm>
            <a:off x="457200" y="33338"/>
            <a:ext cx="8229600" cy="1143000"/>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4400" kern="0">
                <a:solidFill>
                  <a:srgbClr val="000000"/>
                </a:solidFill>
                <a:latin typeface="Arial" pitchFamily="34" charset="0"/>
                <a:cs typeface="Arial" pitchFamily="34" charset="0"/>
              </a:rPr>
              <a:t>Visual words: main idea</a:t>
            </a:r>
            <a:endParaRPr lang="en-US" sz="4400" kern="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061995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anim calcmode="lin" valueType="num">
                                      <p:cBhvr>
                                        <p:cTn id="8" dur="500" fill="hold"/>
                                        <p:tgtEl>
                                          <p:spTgt spid="124"/>
                                        </p:tgtEl>
                                        <p:attrNameLst>
                                          <p:attrName>ppt_x</p:attrName>
                                        </p:attrNameLst>
                                      </p:cBhvr>
                                      <p:tavLst>
                                        <p:tav tm="0">
                                          <p:val>
                                            <p:strVal val="#ppt_x"/>
                                          </p:val>
                                        </p:tav>
                                        <p:tav tm="100000">
                                          <p:val>
                                            <p:strVal val="#ppt_x"/>
                                          </p:val>
                                        </p:tav>
                                      </p:tavLst>
                                    </p:anim>
                                    <p:anim calcmode="lin" valueType="num">
                                      <p:cBhvr>
                                        <p:cTn id="9" dur="500" fill="hold"/>
                                        <p:tgtEl>
                                          <p:spTgt spid="12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subTnLst>
                                    <p:set>
                                      <p:cBhvr override="childStyle">
                                        <p:cTn dur="1" fill="hold" display="0" masterRel="sameClick" afterEffect="1">
                                          <p:stCondLst>
                                            <p:cond evt="end" delay="0">
                                              <p:tn val="15"/>
                                            </p:cond>
                                          </p:stCondLst>
                                        </p:cTn>
                                        <p:tgtEl>
                                          <p:spTgt spid="5"/>
                                        </p:tgtEl>
                                        <p:attrNameLst>
                                          <p:attrName>style.visibility</p:attrName>
                                        </p:attrNameLst>
                                      </p:cBhvr>
                                      <p:to>
                                        <p:strVal val="hidden"/>
                                      </p:to>
                                    </p:set>
                                  </p:subTnLst>
                                </p:cTn>
                              </p:par>
                            </p:childTnLst>
                          </p:cTn>
                        </p:par>
                        <p:par>
                          <p:cTn id="18" fill="hold" nodeType="afterGroup">
                            <p:stCondLst>
                              <p:cond delay="1500"/>
                            </p:stCondLst>
                            <p:childTnLst>
                              <p:par>
                                <p:cTn id="19" presetID="1"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nodeType="afterGroup">
                            <p:stCondLst>
                              <p:cond delay="1500"/>
                            </p:stCondLst>
                            <p:childTnLst>
                              <p:par>
                                <p:cTn id="22" presetID="54" presetClass="exit" presetSubtype="0" decel="100000" fill="hold" nodeType="afterEffect">
                                  <p:stCondLst>
                                    <p:cond delay="0"/>
                                  </p:stCondLst>
                                  <p:childTnLst>
                                    <p:anim calcmode="lin" valueType="num">
                                      <p:cBhvr>
                                        <p:cTn id="23" dur="500"/>
                                        <p:tgtEl>
                                          <p:spTgt spid="124"/>
                                        </p:tgtEl>
                                        <p:attrNameLst>
                                          <p:attrName>ppt_w</p:attrName>
                                        </p:attrNameLst>
                                      </p:cBhvr>
                                      <p:tavLst>
                                        <p:tav tm="0">
                                          <p:val>
                                            <p:strVal val="ppt_w"/>
                                          </p:val>
                                        </p:tav>
                                        <p:tav tm="100000">
                                          <p:val>
                                            <p:strVal val="ppt_w*0.05"/>
                                          </p:val>
                                        </p:tav>
                                      </p:tavLst>
                                    </p:anim>
                                    <p:anim calcmode="lin" valueType="num">
                                      <p:cBhvr>
                                        <p:cTn id="24" dur="500"/>
                                        <p:tgtEl>
                                          <p:spTgt spid="124"/>
                                        </p:tgtEl>
                                        <p:attrNameLst>
                                          <p:attrName>ppt_h</p:attrName>
                                        </p:attrNameLst>
                                      </p:cBhvr>
                                      <p:tavLst>
                                        <p:tav tm="0">
                                          <p:val>
                                            <p:strVal val="ppt_h"/>
                                          </p:val>
                                        </p:tav>
                                        <p:tav tm="100000">
                                          <p:val>
                                            <p:strVal val="ppt_h"/>
                                          </p:val>
                                        </p:tav>
                                      </p:tavLst>
                                    </p:anim>
                                    <p:anim calcmode="lin" valueType="num">
                                      <p:cBhvr>
                                        <p:cTn id="25" dur="500"/>
                                        <p:tgtEl>
                                          <p:spTgt spid="124"/>
                                        </p:tgtEl>
                                        <p:attrNameLst>
                                          <p:attrName>ppt_x</p:attrName>
                                        </p:attrNameLst>
                                      </p:cBhvr>
                                      <p:tavLst>
                                        <p:tav tm="0">
                                          <p:val>
                                            <p:strVal val="ppt_x"/>
                                          </p:val>
                                        </p:tav>
                                        <p:tav tm="100000">
                                          <p:val>
                                            <p:strVal val="ppt_x-.2"/>
                                          </p:val>
                                        </p:tav>
                                      </p:tavLst>
                                    </p:anim>
                                    <p:anim calcmode="lin" valueType="num">
                                      <p:cBhvr>
                                        <p:cTn id="26" dur="500"/>
                                        <p:tgtEl>
                                          <p:spTgt spid="124"/>
                                        </p:tgtEl>
                                        <p:attrNameLst>
                                          <p:attrName>ppt_y</p:attrName>
                                        </p:attrNameLst>
                                      </p:cBhvr>
                                      <p:tavLst>
                                        <p:tav tm="0">
                                          <p:val>
                                            <p:strVal val="ppt_y"/>
                                          </p:val>
                                        </p:tav>
                                        <p:tav tm="100000">
                                          <p:val>
                                            <p:strVal val="ppt_y"/>
                                          </p:val>
                                        </p:tav>
                                      </p:tavLst>
                                    </p:anim>
                                    <p:animEffect transition="out" filter="fade">
                                      <p:cBhvr>
                                        <p:cTn id="27" dur="500"/>
                                        <p:tgtEl>
                                          <p:spTgt spid="124"/>
                                        </p:tgtEl>
                                      </p:cBhvr>
                                    </p:animEffect>
                                    <p:set>
                                      <p:cBhvr>
                                        <p:cTn id="28" dur="1" fill="hold">
                                          <p:stCondLst>
                                            <p:cond delay="499"/>
                                          </p:stCondLst>
                                        </p:cTn>
                                        <p:tgtEl>
                                          <p:spTgt spid="124"/>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4"/>
                                        </p:tgtEl>
                                        <p:attrNameLst>
                                          <p:attrName>ppt_w</p:attrName>
                                        </p:attrNameLst>
                                      </p:cBhvr>
                                      <p:tavLst>
                                        <p:tav tm="0">
                                          <p:val>
                                            <p:strVal val="ppt_w"/>
                                          </p:val>
                                        </p:tav>
                                        <p:tav tm="100000">
                                          <p:val>
                                            <p:strVal val="ppt_w*0.05"/>
                                          </p:val>
                                        </p:tav>
                                      </p:tavLst>
                                    </p:anim>
                                    <p:anim calcmode="lin" valueType="num">
                                      <p:cBhvr>
                                        <p:cTn id="31" dur="500"/>
                                        <p:tgtEl>
                                          <p:spTgt spid="4"/>
                                        </p:tgtEl>
                                        <p:attrNameLst>
                                          <p:attrName>ppt_h</p:attrName>
                                        </p:attrNameLst>
                                      </p:cBhvr>
                                      <p:tavLst>
                                        <p:tav tm="0">
                                          <p:val>
                                            <p:strVal val="ppt_h"/>
                                          </p:val>
                                        </p:tav>
                                        <p:tav tm="100000">
                                          <p:val>
                                            <p:strVal val="ppt_h"/>
                                          </p:val>
                                        </p:tav>
                                      </p:tavLst>
                                    </p:anim>
                                    <p:anim calcmode="lin" valueType="num">
                                      <p:cBhvr>
                                        <p:cTn id="32" dur="500"/>
                                        <p:tgtEl>
                                          <p:spTgt spid="4"/>
                                        </p:tgtEl>
                                        <p:attrNameLst>
                                          <p:attrName>ppt_x</p:attrName>
                                        </p:attrNameLst>
                                      </p:cBhvr>
                                      <p:tavLst>
                                        <p:tav tm="0">
                                          <p:val>
                                            <p:strVal val="ppt_x"/>
                                          </p:val>
                                        </p:tav>
                                        <p:tav tm="100000">
                                          <p:val>
                                            <p:strVal val="ppt_x-.2"/>
                                          </p:val>
                                        </p:tav>
                                      </p:tavLst>
                                    </p:anim>
                                    <p:anim calcmode="lin" valueType="num">
                                      <p:cBhvr>
                                        <p:cTn id="33" dur="500"/>
                                        <p:tgtEl>
                                          <p:spTgt spid="4"/>
                                        </p:tgtEl>
                                        <p:attrNameLst>
                                          <p:attrName>ppt_y</p:attrName>
                                        </p:attrNameLst>
                                      </p:cBhvr>
                                      <p:tavLst>
                                        <p:tav tm="0">
                                          <p:val>
                                            <p:strVal val="ppt_y"/>
                                          </p:val>
                                        </p:tav>
                                        <p:tav tm="100000">
                                          <p:val>
                                            <p:strVal val="ppt_y"/>
                                          </p:val>
                                        </p:tav>
                                      </p:tavLst>
                                    </p:anim>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endParaRPr lang="en-US" smtClean="0">
              <a:latin typeface="Arial" pitchFamily="34" charset="0"/>
              <a:cs typeface="Arial" pitchFamily="34" charset="0"/>
            </a:endParaRPr>
          </a:p>
        </p:txBody>
      </p:sp>
      <p:pic>
        <p:nvPicPr>
          <p:cNvPr id="126" name="Picture 2" descr="115_15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8115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3"/>
          <p:cNvGrpSpPr>
            <a:grpSpLocks/>
          </p:cNvGrpSpPr>
          <p:nvPr/>
        </p:nvGrpSpPr>
        <p:grpSpPr bwMode="auto">
          <a:xfrm>
            <a:off x="906463" y="1519238"/>
            <a:ext cx="3584575" cy="2511425"/>
            <a:chOff x="571" y="249"/>
            <a:chExt cx="2258" cy="1582"/>
          </a:xfrm>
        </p:grpSpPr>
        <p:sp>
          <p:nvSpPr>
            <p:cNvPr id="69762" name="Oval 4"/>
            <p:cNvSpPr>
              <a:spLocks noChangeArrowheads="1"/>
            </p:cNvSpPr>
            <p:nvPr/>
          </p:nvSpPr>
          <p:spPr bwMode="auto">
            <a:xfrm rot="613854">
              <a:off x="2197" y="253"/>
              <a:ext cx="632" cy="32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63" name="Oval 5"/>
            <p:cNvSpPr>
              <a:spLocks noChangeArrowheads="1"/>
            </p:cNvSpPr>
            <p:nvPr/>
          </p:nvSpPr>
          <p:spPr bwMode="auto">
            <a:xfrm rot="613854">
              <a:off x="571" y="863"/>
              <a:ext cx="184" cy="141"/>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64" name="Oval 6"/>
            <p:cNvSpPr>
              <a:spLocks noChangeArrowheads="1"/>
            </p:cNvSpPr>
            <p:nvPr/>
          </p:nvSpPr>
          <p:spPr bwMode="auto">
            <a:xfrm rot="613854">
              <a:off x="1945" y="973"/>
              <a:ext cx="298" cy="471"/>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65" name="Oval 7"/>
            <p:cNvSpPr>
              <a:spLocks noChangeArrowheads="1"/>
            </p:cNvSpPr>
            <p:nvPr/>
          </p:nvSpPr>
          <p:spPr bwMode="auto">
            <a:xfrm rot="613854">
              <a:off x="1696" y="818"/>
              <a:ext cx="344" cy="900"/>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66" name="Oval 8"/>
            <p:cNvSpPr>
              <a:spLocks noChangeArrowheads="1"/>
            </p:cNvSpPr>
            <p:nvPr/>
          </p:nvSpPr>
          <p:spPr bwMode="auto">
            <a:xfrm rot="1593798">
              <a:off x="607" y="249"/>
              <a:ext cx="462" cy="860"/>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67" name="Oval 9"/>
            <p:cNvSpPr>
              <a:spLocks noChangeArrowheads="1"/>
            </p:cNvSpPr>
            <p:nvPr/>
          </p:nvSpPr>
          <p:spPr bwMode="auto">
            <a:xfrm rot="613854">
              <a:off x="2256" y="1152"/>
              <a:ext cx="184" cy="189"/>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68" name="Oval 10"/>
            <p:cNvSpPr>
              <a:spLocks noChangeArrowheads="1"/>
            </p:cNvSpPr>
            <p:nvPr/>
          </p:nvSpPr>
          <p:spPr bwMode="auto">
            <a:xfrm rot="613854">
              <a:off x="1967" y="1615"/>
              <a:ext cx="320" cy="21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69" name="Oval 11"/>
            <p:cNvSpPr>
              <a:spLocks noChangeArrowheads="1"/>
            </p:cNvSpPr>
            <p:nvPr/>
          </p:nvSpPr>
          <p:spPr bwMode="auto">
            <a:xfrm rot="613854">
              <a:off x="2217" y="834"/>
              <a:ext cx="219" cy="153"/>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0" name="Oval 12"/>
            <p:cNvSpPr>
              <a:spLocks noChangeArrowheads="1"/>
            </p:cNvSpPr>
            <p:nvPr/>
          </p:nvSpPr>
          <p:spPr bwMode="auto">
            <a:xfrm rot="613854">
              <a:off x="2125" y="1522"/>
              <a:ext cx="184" cy="189"/>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1" name="Oval 13"/>
            <p:cNvSpPr>
              <a:spLocks noChangeArrowheads="1"/>
            </p:cNvSpPr>
            <p:nvPr/>
          </p:nvSpPr>
          <p:spPr bwMode="auto">
            <a:xfrm rot="613854">
              <a:off x="2214" y="1306"/>
              <a:ext cx="184" cy="225"/>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2" name="Oval 14"/>
            <p:cNvSpPr>
              <a:spLocks noChangeArrowheads="1"/>
            </p:cNvSpPr>
            <p:nvPr/>
          </p:nvSpPr>
          <p:spPr bwMode="auto">
            <a:xfrm rot="613854">
              <a:off x="2447" y="1261"/>
              <a:ext cx="184" cy="336"/>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3" name="Oval 15"/>
            <p:cNvSpPr>
              <a:spLocks noChangeArrowheads="1"/>
            </p:cNvSpPr>
            <p:nvPr/>
          </p:nvSpPr>
          <p:spPr bwMode="auto">
            <a:xfrm rot="613854">
              <a:off x="1226" y="395"/>
              <a:ext cx="275" cy="683"/>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4" name="Oval 16"/>
            <p:cNvSpPr>
              <a:spLocks noChangeArrowheads="1"/>
            </p:cNvSpPr>
            <p:nvPr/>
          </p:nvSpPr>
          <p:spPr bwMode="auto">
            <a:xfrm rot="1985307">
              <a:off x="726" y="622"/>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5" name="Oval 17"/>
            <p:cNvSpPr>
              <a:spLocks noChangeArrowheads="1"/>
            </p:cNvSpPr>
            <p:nvPr/>
          </p:nvSpPr>
          <p:spPr bwMode="auto">
            <a:xfrm rot="1985307">
              <a:off x="860" y="308"/>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6" name="Oval 18"/>
            <p:cNvSpPr>
              <a:spLocks noChangeArrowheads="1"/>
            </p:cNvSpPr>
            <p:nvPr/>
          </p:nvSpPr>
          <p:spPr bwMode="auto">
            <a:xfrm rot="1985307">
              <a:off x="1807" y="1355"/>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7" name="Oval 19"/>
            <p:cNvSpPr>
              <a:spLocks noChangeArrowheads="1"/>
            </p:cNvSpPr>
            <p:nvPr/>
          </p:nvSpPr>
          <p:spPr bwMode="auto">
            <a:xfrm rot="1985307">
              <a:off x="1746" y="1135"/>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8" name="Oval 20"/>
            <p:cNvSpPr>
              <a:spLocks noChangeArrowheads="1"/>
            </p:cNvSpPr>
            <p:nvPr/>
          </p:nvSpPr>
          <p:spPr bwMode="auto">
            <a:xfrm rot="1985307">
              <a:off x="2250" y="1040"/>
              <a:ext cx="194" cy="111"/>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79" name="Oval 21"/>
            <p:cNvSpPr>
              <a:spLocks noChangeArrowheads="1"/>
            </p:cNvSpPr>
            <p:nvPr/>
          </p:nvSpPr>
          <p:spPr bwMode="auto">
            <a:xfrm rot="1985307">
              <a:off x="913" y="475"/>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80" name="Oval 22"/>
            <p:cNvSpPr>
              <a:spLocks noChangeArrowheads="1"/>
            </p:cNvSpPr>
            <p:nvPr/>
          </p:nvSpPr>
          <p:spPr bwMode="auto">
            <a:xfrm rot="1985307">
              <a:off x="761" y="771"/>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81" name="Oval 23"/>
            <p:cNvSpPr>
              <a:spLocks noChangeArrowheads="1"/>
            </p:cNvSpPr>
            <p:nvPr/>
          </p:nvSpPr>
          <p:spPr bwMode="auto">
            <a:xfrm rot="1985307">
              <a:off x="784" y="452"/>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82" name="Oval 24"/>
            <p:cNvSpPr>
              <a:spLocks noChangeArrowheads="1"/>
            </p:cNvSpPr>
            <p:nvPr/>
          </p:nvSpPr>
          <p:spPr bwMode="auto">
            <a:xfrm rot="1985307">
              <a:off x="1829" y="999"/>
              <a:ext cx="156" cy="137"/>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sp>
        <p:nvSpPr>
          <p:cNvPr id="69637" name="Rectangle 25"/>
          <p:cNvSpPr>
            <a:spLocks noChangeArrowheads="1"/>
          </p:cNvSpPr>
          <p:nvPr/>
        </p:nvSpPr>
        <p:spPr bwMode="auto">
          <a:xfrm>
            <a:off x="5029200" y="1581150"/>
            <a:ext cx="3733800" cy="312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4" name="Group 26"/>
          <p:cNvGrpSpPr>
            <a:grpSpLocks/>
          </p:cNvGrpSpPr>
          <p:nvPr/>
        </p:nvGrpSpPr>
        <p:grpSpPr bwMode="auto">
          <a:xfrm>
            <a:off x="1050925" y="1714500"/>
            <a:ext cx="7559675" cy="2228850"/>
            <a:chOff x="662" y="372"/>
            <a:chExt cx="4762" cy="1404"/>
          </a:xfrm>
        </p:grpSpPr>
        <p:sp>
          <p:nvSpPr>
            <p:cNvPr id="69741" name="Line 27"/>
            <p:cNvSpPr>
              <a:spLocks noChangeShapeType="1"/>
            </p:cNvSpPr>
            <p:nvPr/>
          </p:nvSpPr>
          <p:spPr bwMode="auto">
            <a:xfrm>
              <a:off x="1920" y="1056"/>
              <a:ext cx="3504" cy="0"/>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2" name="Line 28"/>
            <p:cNvSpPr>
              <a:spLocks noChangeShapeType="1"/>
            </p:cNvSpPr>
            <p:nvPr/>
          </p:nvSpPr>
          <p:spPr bwMode="auto">
            <a:xfrm flipV="1">
              <a:off x="2112" y="1698"/>
              <a:ext cx="2223" cy="78"/>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3" name="Line 29"/>
            <p:cNvSpPr>
              <a:spLocks noChangeShapeType="1"/>
            </p:cNvSpPr>
            <p:nvPr/>
          </p:nvSpPr>
          <p:spPr bwMode="auto">
            <a:xfrm flipV="1">
              <a:off x="2544" y="1281"/>
              <a:ext cx="1420" cy="159"/>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4" name="Line 30"/>
            <p:cNvSpPr>
              <a:spLocks noChangeShapeType="1"/>
            </p:cNvSpPr>
            <p:nvPr/>
          </p:nvSpPr>
          <p:spPr bwMode="auto">
            <a:xfrm>
              <a:off x="2208" y="1632"/>
              <a:ext cx="2087" cy="8"/>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5" name="Line 31"/>
            <p:cNvSpPr>
              <a:spLocks noChangeShapeType="1"/>
            </p:cNvSpPr>
            <p:nvPr/>
          </p:nvSpPr>
          <p:spPr bwMode="auto">
            <a:xfrm flipV="1">
              <a:off x="2304" y="1349"/>
              <a:ext cx="1670" cy="91"/>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6" name="Line 32"/>
            <p:cNvSpPr>
              <a:spLocks noChangeShapeType="1"/>
            </p:cNvSpPr>
            <p:nvPr/>
          </p:nvSpPr>
          <p:spPr bwMode="auto">
            <a:xfrm flipV="1">
              <a:off x="2352" y="1096"/>
              <a:ext cx="1821" cy="152"/>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7" name="Line 33"/>
            <p:cNvSpPr>
              <a:spLocks noChangeShapeType="1"/>
            </p:cNvSpPr>
            <p:nvPr/>
          </p:nvSpPr>
          <p:spPr bwMode="auto">
            <a:xfrm flipV="1">
              <a:off x="2352" y="587"/>
              <a:ext cx="1427" cy="325"/>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8" name="Line 34"/>
            <p:cNvSpPr>
              <a:spLocks noChangeShapeType="1"/>
            </p:cNvSpPr>
            <p:nvPr/>
          </p:nvSpPr>
          <p:spPr bwMode="auto">
            <a:xfrm>
              <a:off x="2496" y="432"/>
              <a:ext cx="1245" cy="356"/>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49" name="Line 35"/>
            <p:cNvSpPr>
              <a:spLocks noChangeShapeType="1"/>
            </p:cNvSpPr>
            <p:nvPr/>
          </p:nvSpPr>
          <p:spPr bwMode="auto">
            <a:xfrm flipV="1">
              <a:off x="2112" y="1041"/>
              <a:ext cx="1837" cy="159"/>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0" name="Line 36"/>
            <p:cNvSpPr>
              <a:spLocks noChangeShapeType="1"/>
            </p:cNvSpPr>
            <p:nvPr/>
          </p:nvSpPr>
          <p:spPr bwMode="auto">
            <a:xfrm flipV="1">
              <a:off x="1872" y="854"/>
              <a:ext cx="2413" cy="394"/>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1" name="Line 37"/>
            <p:cNvSpPr>
              <a:spLocks noChangeShapeType="1"/>
            </p:cNvSpPr>
            <p:nvPr/>
          </p:nvSpPr>
          <p:spPr bwMode="auto">
            <a:xfrm flipV="1">
              <a:off x="1344" y="539"/>
              <a:ext cx="3284" cy="181"/>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2" name="Line 38"/>
            <p:cNvSpPr>
              <a:spLocks noChangeShapeType="1"/>
            </p:cNvSpPr>
            <p:nvPr/>
          </p:nvSpPr>
          <p:spPr bwMode="auto">
            <a:xfrm>
              <a:off x="864" y="672"/>
              <a:ext cx="3929" cy="962"/>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3" name="Line 39"/>
            <p:cNvSpPr>
              <a:spLocks noChangeShapeType="1"/>
            </p:cNvSpPr>
            <p:nvPr/>
          </p:nvSpPr>
          <p:spPr bwMode="auto">
            <a:xfrm>
              <a:off x="662" y="937"/>
              <a:ext cx="3823" cy="713"/>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4" name="Line 40"/>
            <p:cNvSpPr>
              <a:spLocks noChangeShapeType="1"/>
            </p:cNvSpPr>
            <p:nvPr/>
          </p:nvSpPr>
          <p:spPr bwMode="auto">
            <a:xfrm flipV="1">
              <a:off x="2342" y="1032"/>
              <a:ext cx="1731" cy="60"/>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5" name="Line 41"/>
            <p:cNvSpPr>
              <a:spLocks noChangeShapeType="1"/>
            </p:cNvSpPr>
            <p:nvPr/>
          </p:nvSpPr>
          <p:spPr bwMode="auto">
            <a:xfrm flipV="1">
              <a:off x="1811" y="652"/>
              <a:ext cx="2398" cy="553"/>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6" name="Line 42"/>
            <p:cNvSpPr>
              <a:spLocks noChangeShapeType="1"/>
            </p:cNvSpPr>
            <p:nvPr/>
          </p:nvSpPr>
          <p:spPr bwMode="auto">
            <a:xfrm flipV="1">
              <a:off x="1887" y="1167"/>
              <a:ext cx="2087" cy="265"/>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7" name="Line 43"/>
            <p:cNvSpPr>
              <a:spLocks noChangeShapeType="1"/>
            </p:cNvSpPr>
            <p:nvPr/>
          </p:nvSpPr>
          <p:spPr bwMode="auto">
            <a:xfrm>
              <a:off x="833" y="849"/>
              <a:ext cx="3754" cy="895"/>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8" name="Line 44"/>
            <p:cNvSpPr>
              <a:spLocks noChangeShapeType="1"/>
            </p:cNvSpPr>
            <p:nvPr/>
          </p:nvSpPr>
          <p:spPr bwMode="auto">
            <a:xfrm>
              <a:off x="788" y="697"/>
              <a:ext cx="4072" cy="887"/>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59" name="Line 45"/>
            <p:cNvSpPr>
              <a:spLocks noChangeShapeType="1"/>
            </p:cNvSpPr>
            <p:nvPr/>
          </p:nvSpPr>
          <p:spPr bwMode="auto">
            <a:xfrm>
              <a:off x="985" y="546"/>
              <a:ext cx="3573" cy="955"/>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60" name="Line 46"/>
            <p:cNvSpPr>
              <a:spLocks noChangeShapeType="1"/>
            </p:cNvSpPr>
            <p:nvPr/>
          </p:nvSpPr>
          <p:spPr bwMode="auto">
            <a:xfrm>
              <a:off x="856" y="515"/>
              <a:ext cx="3633" cy="811"/>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69761" name="Line 47"/>
            <p:cNvSpPr>
              <a:spLocks noChangeShapeType="1"/>
            </p:cNvSpPr>
            <p:nvPr/>
          </p:nvSpPr>
          <p:spPr bwMode="auto">
            <a:xfrm>
              <a:off x="940" y="372"/>
              <a:ext cx="3496" cy="728"/>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grpSp>
      <p:grpSp>
        <p:nvGrpSpPr>
          <p:cNvPr id="5" name="Group 48"/>
          <p:cNvGrpSpPr>
            <a:grpSpLocks/>
          </p:cNvGrpSpPr>
          <p:nvPr/>
        </p:nvGrpSpPr>
        <p:grpSpPr bwMode="auto">
          <a:xfrm>
            <a:off x="5926138" y="1957388"/>
            <a:ext cx="2684462" cy="1966912"/>
            <a:chOff x="3733" y="525"/>
            <a:chExt cx="1691" cy="1239"/>
          </a:xfrm>
        </p:grpSpPr>
        <p:sp>
          <p:nvSpPr>
            <p:cNvPr id="69720" name="Oval 49"/>
            <p:cNvSpPr>
              <a:spLocks noChangeArrowheads="1"/>
            </p:cNvSpPr>
            <p:nvPr/>
          </p:nvSpPr>
          <p:spPr bwMode="auto">
            <a:xfrm>
              <a:off x="3961"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1" name="Oval 50"/>
            <p:cNvSpPr>
              <a:spLocks noChangeArrowheads="1"/>
            </p:cNvSpPr>
            <p:nvPr/>
          </p:nvSpPr>
          <p:spPr bwMode="auto">
            <a:xfrm>
              <a:off x="3733" y="783"/>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2" name="Oval 51"/>
            <p:cNvSpPr>
              <a:spLocks noChangeArrowheads="1"/>
            </p:cNvSpPr>
            <p:nvPr/>
          </p:nvSpPr>
          <p:spPr bwMode="auto">
            <a:xfrm>
              <a:off x="4304" y="162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3" name="Oval 52"/>
            <p:cNvSpPr>
              <a:spLocks noChangeArrowheads="1"/>
            </p:cNvSpPr>
            <p:nvPr/>
          </p:nvSpPr>
          <p:spPr bwMode="auto">
            <a:xfrm>
              <a:off x="4578"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4" name="Oval 53"/>
            <p:cNvSpPr>
              <a:spLocks noChangeArrowheads="1"/>
            </p:cNvSpPr>
            <p:nvPr/>
          </p:nvSpPr>
          <p:spPr bwMode="auto">
            <a:xfrm>
              <a:off x="4784" y="162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5" name="Oval 54"/>
            <p:cNvSpPr>
              <a:spLocks noChangeArrowheads="1"/>
            </p:cNvSpPr>
            <p:nvPr/>
          </p:nvSpPr>
          <p:spPr bwMode="auto">
            <a:xfrm>
              <a:off x="3961"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6" name="Oval 55"/>
            <p:cNvSpPr>
              <a:spLocks noChangeArrowheads="1"/>
            </p:cNvSpPr>
            <p:nvPr/>
          </p:nvSpPr>
          <p:spPr bwMode="auto">
            <a:xfrm>
              <a:off x="3961" y="134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7" name="Oval 56"/>
            <p:cNvSpPr>
              <a:spLocks noChangeArrowheads="1"/>
            </p:cNvSpPr>
            <p:nvPr/>
          </p:nvSpPr>
          <p:spPr bwMode="auto">
            <a:xfrm>
              <a:off x="4167" y="108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8" name="Oval 57"/>
            <p:cNvSpPr>
              <a:spLocks noChangeArrowheads="1"/>
            </p:cNvSpPr>
            <p:nvPr/>
          </p:nvSpPr>
          <p:spPr bwMode="auto">
            <a:xfrm>
              <a:off x="4075" y="101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29" name="Oval 58"/>
            <p:cNvSpPr>
              <a:spLocks noChangeArrowheads="1"/>
            </p:cNvSpPr>
            <p:nvPr/>
          </p:nvSpPr>
          <p:spPr bwMode="auto">
            <a:xfrm>
              <a:off x="4555" y="148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0" name="Oval 59"/>
            <p:cNvSpPr>
              <a:spLocks noChangeArrowheads="1"/>
            </p:cNvSpPr>
            <p:nvPr/>
          </p:nvSpPr>
          <p:spPr bwMode="auto">
            <a:xfrm>
              <a:off x="4624" y="525"/>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1" name="Oval 60"/>
            <p:cNvSpPr>
              <a:spLocks noChangeArrowheads="1"/>
            </p:cNvSpPr>
            <p:nvPr/>
          </p:nvSpPr>
          <p:spPr bwMode="auto">
            <a:xfrm>
              <a:off x="4418" y="108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2" name="Oval 61"/>
            <p:cNvSpPr>
              <a:spLocks noChangeArrowheads="1"/>
            </p:cNvSpPr>
            <p:nvPr/>
          </p:nvSpPr>
          <p:spPr bwMode="auto">
            <a:xfrm>
              <a:off x="3961" y="101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3" name="Oval 62"/>
            <p:cNvSpPr>
              <a:spLocks noChangeArrowheads="1"/>
            </p:cNvSpPr>
            <p:nvPr/>
          </p:nvSpPr>
          <p:spPr bwMode="auto">
            <a:xfrm>
              <a:off x="4464" y="164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4" name="Oval 63"/>
            <p:cNvSpPr>
              <a:spLocks noChangeArrowheads="1"/>
            </p:cNvSpPr>
            <p:nvPr/>
          </p:nvSpPr>
          <p:spPr bwMode="auto">
            <a:xfrm>
              <a:off x="4853" y="1577"/>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5" name="Oval 64"/>
            <p:cNvSpPr>
              <a:spLocks noChangeArrowheads="1"/>
            </p:cNvSpPr>
            <p:nvPr/>
          </p:nvSpPr>
          <p:spPr bwMode="auto">
            <a:xfrm>
              <a:off x="4190" y="64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6" name="Oval 65"/>
            <p:cNvSpPr>
              <a:spLocks noChangeArrowheads="1"/>
            </p:cNvSpPr>
            <p:nvPr/>
          </p:nvSpPr>
          <p:spPr bwMode="auto">
            <a:xfrm>
              <a:off x="4258"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7" name="Oval 66"/>
            <p:cNvSpPr>
              <a:spLocks noChangeArrowheads="1"/>
            </p:cNvSpPr>
            <p:nvPr/>
          </p:nvSpPr>
          <p:spPr bwMode="auto">
            <a:xfrm>
              <a:off x="3778"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8" name="Oval 67"/>
            <p:cNvSpPr>
              <a:spLocks noChangeArrowheads="1"/>
            </p:cNvSpPr>
            <p:nvPr/>
          </p:nvSpPr>
          <p:spPr bwMode="auto">
            <a:xfrm>
              <a:off x="4464" y="132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39" name="Oval 68"/>
            <p:cNvSpPr>
              <a:spLocks noChangeArrowheads="1"/>
            </p:cNvSpPr>
            <p:nvPr/>
          </p:nvSpPr>
          <p:spPr bwMode="auto">
            <a:xfrm>
              <a:off x="4350" y="169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40" name="Oval 69"/>
            <p:cNvSpPr>
              <a:spLocks noChangeArrowheads="1"/>
            </p:cNvSpPr>
            <p:nvPr/>
          </p:nvSpPr>
          <p:spPr bwMode="auto">
            <a:xfrm>
              <a:off x="5401" y="104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9640" name="Group 70"/>
          <p:cNvGrpSpPr>
            <a:grpSpLocks/>
          </p:cNvGrpSpPr>
          <p:nvPr/>
        </p:nvGrpSpPr>
        <p:grpSpPr bwMode="auto">
          <a:xfrm>
            <a:off x="5562600" y="1809750"/>
            <a:ext cx="3011488" cy="2824163"/>
            <a:chOff x="3504" y="432"/>
            <a:chExt cx="1897" cy="1779"/>
          </a:xfrm>
        </p:grpSpPr>
        <p:grpSp>
          <p:nvGrpSpPr>
            <p:cNvPr id="69642" name="Group 71"/>
            <p:cNvGrpSpPr>
              <a:grpSpLocks/>
            </p:cNvGrpSpPr>
            <p:nvPr/>
          </p:nvGrpSpPr>
          <p:grpSpPr bwMode="auto">
            <a:xfrm>
              <a:off x="3710" y="479"/>
              <a:ext cx="1668" cy="1425"/>
              <a:chOff x="3710" y="479"/>
              <a:chExt cx="1668" cy="1425"/>
            </a:xfrm>
          </p:grpSpPr>
          <p:sp>
            <p:nvSpPr>
              <p:cNvPr id="69700" name="Oval 72"/>
              <p:cNvSpPr>
                <a:spLocks noChangeArrowheads="1"/>
              </p:cNvSpPr>
              <p:nvPr/>
            </p:nvSpPr>
            <p:spPr bwMode="auto">
              <a:xfrm>
                <a:off x="3755" y="129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1" name="Oval 73"/>
              <p:cNvSpPr>
                <a:spLocks noChangeArrowheads="1"/>
              </p:cNvSpPr>
              <p:nvPr/>
            </p:nvSpPr>
            <p:spPr bwMode="auto">
              <a:xfrm>
                <a:off x="4327" y="188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2" name="Oval 74"/>
              <p:cNvSpPr>
                <a:spLocks noChangeArrowheads="1"/>
              </p:cNvSpPr>
              <p:nvPr/>
            </p:nvSpPr>
            <p:spPr bwMode="auto">
              <a:xfrm>
                <a:off x="4281"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3" name="Oval 75"/>
              <p:cNvSpPr>
                <a:spLocks noChangeArrowheads="1"/>
              </p:cNvSpPr>
              <p:nvPr/>
            </p:nvSpPr>
            <p:spPr bwMode="auto">
              <a:xfrm>
                <a:off x="4213" y="1694"/>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4" name="Oval 76"/>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5" name="Oval 77"/>
              <p:cNvSpPr>
                <a:spLocks noChangeArrowheads="1"/>
              </p:cNvSpPr>
              <p:nvPr/>
            </p:nvSpPr>
            <p:spPr bwMode="auto">
              <a:xfrm>
                <a:off x="4921"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6" name="Oval 78"/>
              <p:cNvSpPr>
                <a:spLocks noChangeArrowheads="1"/>
              </p:cNvSpPr>
              <p:nvPr/>
            </p:nvSpPr>
            <p:spPr bwMode="auto">
              <a:xfrm>
                <a:off x="3710" y="71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7" name="Oval 79"/>
              <p:cNvSpPr>
                <a:spLocks noChangeArrowheads="1"/>
              </p:cNvSpPr>
              <p:nvPr/>
            </p:nvSpPr>
            <p:spPr bwMode="auto">
              <a:xfrm>
                <a:off x="4693" y="111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8" name="Oval 80"/>
              <p:cNvSpPr>
                <a:spLocks noChangeArrowheads="1"/>
              </p:cNvSpPr>
              <p:nvPr/>
            </p:nvSpPr>
            <p:spPr bwMode="auto">
              <a:xfrm>
                <a:off x="3801" y="82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09" name="Oval 81"/>
              <p:cNvSpPr>
                <a:spLocks noChangeArrowheads="1"/>
              </p:cNvSpPr>
              <p:nvPr/>
            </p:nvSpPr>
            <p:spPr bwMode="auto">
              <a:xfrm>
                <a:off x="4761" y="619"/>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0" name="Oval 82"/>
              <p:cNvSpPr>
                <a:spLocks noChangeArrowheads="1"/>
              </p:cNvSpPr>
              <p:nvPr/>
            </p:nvSpPr>
            <p:spPr bwMode="auto">
              <a:xfrm>
                <a:off x="4464"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1" name="Oval 83"/>
              <p:cNvSpPr>
                <a:spLocks noChangeArrowheads="1"/>
              </p:cNvSpPr>
              <p:nvPr/>
            </p:nvSpPr>
            <p:spPr bwMode="auto">
              <a:xfrm>
                <a:off x="4875"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2" name="Oval 84"/>
              <p:cNvSpPr>
                <a:spLocks noChangeArrowheads="1"/>
              </p:cNvSpPr>
              <p:nvPr/>
            </p:nvSpPr>
            <p:spPr bwMode="auto">
              <a:xfrm>
                <a:off x="4830"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3" name="Oval 85"/>
              <p:cNvSpPr>
                <a:spLocks noChangeArrowheads="1"/>
              </p:cNvSpPr>
              <p:nvPr/>
            </p:nvSpPr>
            <p:spPr bwMode="auto">
              <a:xfrm>
                <a:off x="4213" y="923"/>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4" name="Oval 86"/>
              <p:cNvSpPr>
                <a:spLocks noChangeArrowheads="1"/>
              </p:cNvSpPr>
              <p:nvPr/>
            </p:nvSpPr>
            <p:spPr bwMode="auto">
              <a:xfrm>
                <a:off x="4304" y="96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5" name="Oval 87"/>
              <p:cNvSpPr>
                <a:spLocks noChangeArrowheads="1"/>
              </p:cNvSpPr>
              <p:nvPr/>
            </p:nvSpPr>
            <p:spPr bwMode="auto">
              <a:xfrm>
                <a:off x="4761" y="73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6" name="Oval 88"/>
              <p:cNvSpPr>
                <a:spLocks noChangeArrowheads="1"/>
              </p:cNvSpPr>
              <p:nvPr/>
            </p:nvSpPr>
            <p:spPr bwMode="auto">
              <a:xfrm>
                <a:off x="4715" y="50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7" name="Oval 89"/>
              <p:cNvSpPr>
                <a:spLocks noChangeArrowheads="1"/>
              </p:cNvSpPr>
              <p:nvPr/>
            </p:nvSpPr>
            <p:spPr bwMode="auto">
              <a:xfrm>
                <a:off x="4533" y="479"/>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8" name="Oval 90"/>
              <p:cNvSpPr>
                <a:spLocks noChangeArrowheads="1"/>
              </p:cNvSpPr>
              <p:nvPr/>
            </p:nvSpPr>
            <p:spPr bwMode="auto">
              <a:xfrm>
                <a:off x="5355"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719" name="Oval 91"/>
              <p:cNvSpPr>
                <a:spLocks noChangeArrowheads="1"/>
              </p:cNvSpPr>
              <p:nvPr/>
            </p:nvSpPr>
            <p:spPr bwMode="auto">
              <a:xfrm>
                <a:off x="5035" y="96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9643" name="Group 92"/>
            <p:cNvGrpSpPr>
              <a:grpSpLocks/>
            </p:cNvGrpSpPr>
            <p:nvPr/>
          </p:nvGrpSpPr>
          <p:grpSpPr bwMode="auto">
            <a:xfrm>
              <a:off x="3504" y="432"/>
              <a:ext cx="1897" cy="1779"/>
              <a:chOff x="3504" y="432"/>
              <a:chExt cx="1897" cy="1779"/>
            </a:xfrm>
          </p:grpSpPr>
          <p:grpSp>
            <p:nvGrpSpPr>
              <p:cNvPr id="69644" name="Group 93"/>
              <p:cNvGrpSpPr>
                <a:grpSpLocks/>
              </p:cNvGrpSpPr>
              <p:nvPr/>
            </p:nvGrpSpPr>
            <p:grpSpPr bwMode="auto">
              <a:xfrm>
                <a:off x="4075" y="432"/>
                <a:ext cx="1075" cy="1355"/>
                <a:chOff x="4075" y="432"/>
                <a:chExt cx="1075" cy="1355"/>
              </a:xfrm>
            </p:grpSpPr>
            <p:sp>
              <p:nvSpPr>
                <p:cNvPr id="69691" name="Oval 94"/>
                <p:cNvSpPr>
                  <a:spLocks noChangeArrowheads="1"/>
                </p:cNvSpPr>
                <p:nvPr/>
              </p:nvSpPr>
              <p:spPr bwMode="auto">
                <a:xfrm>
                  <a:off x="4761" y="176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2" name="Oval 95"/>
                <p:cNvSpPr>
                  <a:spLocks noChangeArrowheads="1"/>
                </p:cNvSpPr>
                <p:nvPr/>
              </p:nvSpPr>
              <p:spPr bwMode="auto">
                <a:xfrm>
                  <a:off x="4533" y="1437"/>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3" name="Oval 96"/>
                <p:cNvSpPr>
                  <a:spLocks noChangeArrowheads="1"/>
                </p:cNvSpPr>
                <p:nvPr/>
              </p:nvSpPr>
              <p:spPr bwMode="auto">
                <a:xfrm>
                  <a:off x="4693" y="80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4" name="Oval 97"/>
                <p:cNvSpPr>
                  <a:spLocks noChangeArrowheads="1"/>
                </p:cNvSpPr>
                <p:nvPr/>
              </p:nvSpPr>
              <p:spPr bwMode="auto">
                <a:xfrm>
                  <a:off x="4555" y="689"/>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5" name="Oval 98"/>
                <p:cNvSpPr>
                  <a:spLocks noChangeArrowheads="1"/>
                </p:cNvSpPr>
                <p:nvPr/>
              </p:nvSpPr>
              <p:spPr bwMode="auto">
                <a:xfrm>
                  <a:off x="5127" y="106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6" name="Oval 99"/>
                <p:cNvSpPr>
                  <a:spLocks noChangeArrowheads="1"/>
                </p:cNvSpPr>
                <p:nvPr/>
              </p:nvSpPr>
              <p:spPr bwMode="auto">
                <a:xfrm>
                  <a:off x="4304" y="108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7" name="Oval 100"/>
                <p:cNvSpPr>
                  <a:spLocks noChangeArrowheads="1"/>
                </p:cNvSpPr>
                <p:nvPr/>
              </p:nvSpPr>
              <p:spPr bwMode="auto">
                <a:xfrm>
                  <a:off x="4075"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8" name="Oval 101"/>
                <p:cNvSpPr>
                  <a:spLocks noChangeArrowheads="1"/>
                </p:cNvSpPr>
                <p:nvPr/>
              </p:nvSpPr>
              <p:spPr bwMode="auto">
                <a:xfrm>
                  <a:off x="4578" y="43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9" name="Oval 102"/>
                <p:cNvSpPr>
                  <a:spLocks noChangeArrowheads="1"/>
                </p:cNvSpPr>
                <p:nvPr/>
              </p:nvSpPr>
              <p:spPr bwMode="auto">
                <a:xfrm>
                  <a:off x="4464"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9645" name="Group 103"/>
              <p:cNvGrpSpPr>
                <a:grpSpLocks/>
              </p:cNvGrpSpPr>
              <p:nvPr/>
            </p:nvGrpSpPr>
            <p:grpSpPr bwMode="auto">
              <a:xfrm>
                <a:off x="3550" y="502"/>
                <a:ext cx="1463" cy="1613"/>
                <a:chOff x="3550" y="502"/>
                <a:chExt cx="1463" cy="1613"/>
              </a:xfrm>
            </p:grpSpPr>
            <p:sp>
              <p:nvSpPr>
                <p:cNvPr id="69676" name="Oval 104"/>
                <p:cNvSpPr>
                  <a:spLocks noChangeArrowheads="1"/>
                </p:cNvSpPr>
                <p:nvPr/>
              </p:nvSpPr>
              <p:spPr bwMode="auto">
                <a:xfrm>
                  <a:off x="4235" y="190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7" name="Oval 105"/>
                <p:cNvSpPr>
                  <a:spLocks noChangeArrowheads="1"/>
                </p:cNvSpPr>
                <p:nvPr/>
              </p:nvSpPr>
              <p:spPr bwMode="auto">
                <a:xfrm>
                  <a:off x="4304" y="192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8" name="Oval 106"/>
                <p:cNvSpPr>
                  <a:spLocks noChangeArrowheads="1"/>
                </p:cNvSpPr>
                <p:nvPr/>
              </p:nvSpPr>
              <p:spPr bwMode="auto">
                <a:xfrm>
                  <a:off x="4441"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9" name="Oval 107"/>
                <p:cNvSpPr>
                  <a:spLocks noChangeArrowheads="1"/>
                </p:cNvSpPr>
                <p:nvPr/>
              </p:nvSpPr>
              <p:spPr bwMode="auto">
                <a:xfrm>
                  <a:off x="4258"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0" name="Oval 108"/>
                <p:cNvSpPr>
                  <a:spLocks noChangeArrowheads="1"/>
                </p:cNvSpPr>
                <p:nvPr/>
              </p:nvSpPr>
              <p:spPr bwMode="auto">
                <a:xfrm>
                  <a:off x="3870"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1" name="Oval 109"/>
                <p:cNvSpPr>
                  <a:spLocks noChangeArrowheads="1"/>
                </p:cNvSpPr>
                <p:nvPr/>
              </p:nvSpPr>
              <p:spPr bwMode="auto">
                <a:xfrm>
                  <a:off x="3573" y="712"/>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2" name="Oval 110"/>
                <p:cNvSpPr>
                  <a:spLocks noChangeArrowheads="1"/>
                </p:cNvSpPr>
                <p:nvPr/>
              </p:nvSpPr>
              <p:spPr bwMode="auto">
                <a:xfrm>
                  <a:off x="4738"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3" name="Oval 111"/>
                <p:cNvSpPr>
                  <a:spLocks noChangeArrowheads="1"/>
                </p:cNvSpPr>
                <p:nvPr/>
              </p:nvSpPr>
              <p:spPr bwMode="auto">
                <a:xfrm>
                  <a:off x="4921" y="99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4" name="Oval 112"/>
                <p:cNvSpPr>
                  <a:spLocks noChangeArrowheads="1"/>
                </p:cNvSpPr>
                <p:nvPr/>
              </p:nvSpPr>
              <p:spPr bwMode="auto">
                <a:xfrm>
                  <a:off x="4441"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5" name="Oval 113"/>
                <p:cNvSpPr>
                  <a:spLocks noChangeArrowheads="1"/>
                </p:cNvSpPr>
                <p:nvPr/>
              </p:nvSpPr>
              <p:spPr bwMode="auto">
                <a:xfrm>
                  <a:off x="4510"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6" name="Oval 114"/>
                <p:cNvSpPr>
                  <a:spLocks noChangeArrowheads="1"/>
                </p:cNvSpPr>
                <p:nvPr/>
              </p:nvSpPr>
              <p:spPr bwMode="auto">
                <a:xfrm>
                  <a:off x="4190" y="2091"/>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7" name="Oval 115"/>
                <p:cNvSpPr>
                  <a:spLocks noChangeArrowheads="1"/>
                </p:cNvSpPr>
                <p:nvPr/>
              </p:nvSpPr>
              <p:spPr bwMode="auto">
                <a:xfrm>
                  <a:off x="4990" y="183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8" name="Oval 116"/>
                <p:cNvSpPr>
                  <a:spLocks noChangeArrowheads="1"/>
                </p:cNvSpPr>
                <p:nvPr/>
              </p:nvSpPr>
              <p:spPr bwMode="auto">
                <a:xfrm>
                  <a:off x="4327"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89" name="Oval 117"/>
                <p:cNvSpPr>
                  <a:spLocks noChangeArrowheads="1"/>
                </p:cNvSpPr>
                <p:nvPr/>
              </p:nvSpPr>
              <p:spPr bwMode="auto">
                <a:xfrm>
                  <a:off x="4007" y="139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90" name="Oval 118"/>
                <p:cNvSpPr>
                  <a:spLocks noChangeArrowheads="1"/>
                </p:cNvSpPr>
                <p:nvPr/>
              </p:nvSpPr>
              <p:spPr bwMode="auto">
                <a:xfrm>
                  <a:off x="3550" y="50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69646" name="Group 119"/>
              <p:cNvGrpSpPr>
                <a:grpSpLocks/>
              </p:cNvGrpSpPr>
              <p:nvPr/>
            </p:nvGrpSpPr>
            <p:grpSpPr bwMode="auto">
              <a:xfrm>
                <a:off x="3504" y="528"/>
                <a:ext cx="1897" cy="1683"/>
                <a:chOff x="3504" y="525"/>
                <a:chExt cx="1897" cy="1683"/>
              </a:xfrm>
            </p:grpSpPr>
            <p:sp>
              <p:nvSpPr>
                <p:cNvPr id="69647" name="Oval 120"/>
                <p:cNvSpPr>
                  <a:spLocks noChangeArrowheads="1"/>
                </p:cNvSpPr>
                <p:nvPr/>
              </p:nvSpPr>
              <p:spPr bwMode="auto">
                <a:xfrm>
                  <a:off x="3870" y="125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48" name="Oval 121"/>
                <p:cNvSpPr>
                  <a:spLocks noChangeArrowheads="1"/>
                </p:cNvSpPr>
                <p:nvPr/>
              </p:nvSpPr>
              <p:spPr bwMode="auto">
                <a:xfrm>
                  <a:off x="3915"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49" name="Oval 122"/>
                <p:cNvSpPr>
                  <a:spLocks noChangeArrowheads="1"/>
                </p:cNvSpPr>
                <p:nvPr/>
              </p:nvSpPr>
              <p:spPr bwMode="auto">
                <a:xfrm>
                  <a:off x="4167" y="195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0" name="Oval 123"/>
                <p:cNvSpPr>
                  <a:spLocks noChangeArrowheads="1"/>
                </p:cNvSpPr>
                <p:nvPr/>
              </p:nvSpPr>
              <p:spPr bwMode="auto">
                <a:xfrm>
                  <a:off x="4281" y="178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1" name="Oval 124"/>
                <p:cNvSpPr>
                  <a:spLocks noChangeArrowheads="1"/>
                </p:cNvSpPr>
                <p:nvPr/>
              </p:nvSpPr>
              <p:spPr bwMode="auto">
                <a:xfrm>
                  <a:off x="4304" y="206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2" name="Oval 125"/>
                <p:cNvSpPr>
                  <a:spLocks noChangeArrowheads="1"/>
                </p:cNvSpPr>
                <p:nvPr/>
              </p:nvSpPr>
              <p:spPr bwMode="auto">
                <a:xfrm>
                  <a:off x="4075" y="204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3" name="Oval 126"/>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4" name="Oval 127"/>
                <p:cNvSpPr>
                  <a:spLocks noChangeArrowheads="1"/>
                </p:cNvSpPr>
                <p:nvPr/>
              </p:nvSpPr>
              <p:spPr bwMode="auto">
                <a:xfrm>
                  <a:off x="4647" y="167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5" name="Oval 128"/>
                <p:cNvSpPr>
                  <a:spLocks noChangeArrowheads="1"/>
                </p:cNvSpPr>
                <p:nvPr/>
              </p:nvSpPr>
              <p:spPr bwMode="auto">
                <a:xfrm>
                  <a:off x="4944" y="164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6" name="Oval 129"/>
                <p:cNvSpPr>
                  <a:spLocks noChangeArrowheads="1"/>
                </p:cNvSpPr>
                <p:nvPr/>
              </p:nvSpPr>
              <p:spPr bwMode="auto">
                <a:xfrm>
                  <a:off x="4350"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7" name="Oval 130"/>
                <p:cNvSpPr>
                  <a:spLocks noChangeArrowheads="1"/>
                </p:cNvSpPr>
                <p:nvPr/>
              </p:nvSpPr>
              <p:spPr bwMode="auto">
                <a:xfrm>
                  <a:off x="3824" y="132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8" name="Oval 131"/>
                <p:cNvSpPr>
                  <a:spLocks noChangeArrowheads="1"/>
                </p:cNvSpPr>
                <p:nvPr/>
              </p:nvSpPr>
              <p:spPr bwMode="auto">
                <a:xfrm>
                  <a:off x="4007" y="111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59" name="Oval 132"/>
                <p:cNvSpPr>
                  <a:spLocks noChangeArrowheads="1"/>
                </p:cNvSpPr>
                <p:nvPr/>
              </p:nvSpPr>
              <p:spPr bwMode="auto">
                <a:xfrm>
                  <a:off x="4030"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0" name="Oval 133"/>
                <p:cNvSpPr>
                  <a:spLocks noChangeArrowheads="1"/>
                </p:cNvSpPr>
                <p:nvPr/>
              </p:nvSpPr>
              <p:spPr bwMode="auto">
                <a:xfrm>
                  <a:off x="4258"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1" name="Oval 134"/>
                <p:cNvSpPr>
                  <a:spLocks noChangeArrowheads="1"/>
                </p:cNvSpPr>
                <p:nvPr/>
              </p:nvSpPr>
              <p:spPr bwMode="auto">
                <a:xfrm>
                  <a:off x="4624" y="122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2" name="Oval 135"/>
                <p:cNvSpPr>
                  <a:spLocks noChangeArrowheads="1"/>
                </p:cNvSpPr>
                <p:nvPr/>
              </p:nvSpPr>
              <p:spPr bwMode="auto">
                <a:xfrm>
                  <a:off x="4578"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3" name="Oval 136"/>
                <p:cNvSpPr>
                  <a:spLocks noChangeArrowheads="1"/>
                </p:cNvSpPr>
                <p:nvPr/>
              </p:nvSpPr>
              <p:spPr bwMode="auto">
                <a:xfrm>
                  <a:off x="3710" y="525"/>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4" name="Oval 137"/>
                <p:cNvSpPr>
                  <a:spLocks noChangeArrowheads="1"/>
                </p:cNvSpPr>
                <p:nvPr/>
              </p:nvSpPr>
              <p:spPr bwMode="auto">
                <a:xfrm>
                  <a:off x="4670" y="66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5" name="Oval 138"/>
                <p:cNvSpPr>
                  <a:spLocks noChangeArrowheads="1"/>
                </p:cNvSpPr>
                <p:nvPr/>
              </p:nvSpPr>
              <p:spPr bwMode="auto">
                <a:xfrm>
                  <a:off x="4578"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6" name="Oval 139"/>
                <p:cNvSpPr>
                  <a:spLocks noChangeArrowheads="1"/>
                </p:cNvSpPr>
                <p:nvPr/>
              </p:nvSpPr>
              <p:spPr bwMode="auto">
                <a:xfrm>
                  <a:off x="5104"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7" name="Oval 140"/>
                <p:cNvSpPr>
                  <a:spLocks noChangeArrowheads="1"/>
                </p:cNvSpPr>
                <p:nvPr/>
              </p:nvSpPr>
              <p:spPr bwMode="auto">
                <a:xfrm>
                  <a:off x="5081"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8" name="Oval 141"/>
                <p:cNvSpPr>
                  <a:spLocks noChangeArrowheads="1"/>
                </p:cNvSpPr>
                <p:nvPr/>
              </p:nvSpPr>
              <p:spPr bwMode="auto">
                <a:xfrm>
                  <a:off x="5378"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69" name="Oval 142"/>
                <p:cNvSpPr>
                  <a:spLocks noChangeArrowheads="1"/>
                </p:cNvSpPr>
                <p:nvPr/>
              </p:nvSpPr>
              <p:spPr bwMode="auto">
                <a:xfrm>
                  <a:off x="5333" y="94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0" name="Oval 143"/>
                <p:cNvSpPr>
                  <a:spLocks noChangeArrowheads="1"/>
                </p:cNvSpPr>
                <p:nvPr/>
              </p:nvSpPr>
              <p:spPr bwMode="auto">
                <a:xfrm>
                  <a:off x="4258" y="2185"/>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1" name="Oval 144"/>
                <p:cNvSpPr>
                  <a:spLocks noChangeArrowheads="1"/>
                </p:cNvSpPr>
                <p:nvPr/>
              </p:nvSpPr>
              <p:spPr bwMode="auto">
                <a:xfrm>
                  <a:off x="4030" y="75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2" name="Oval 145"/>
                <p:cNvSpPr>
                  <a:spLocks noChangeArrowheads="1"/>
                </p:cNvSpPr>
                <p:nvPr/>
              </p:nvSpPr>
              <p:spPr bwMode="auto">
                <a:xfrm>
                  <a:off x="3504" y="59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3" name="Oval 146"/>
                <p:cNvSpPr>
                  <a:spLocks noChangeArrowheads="1"/>
                </p:cNvSpPr>
                <p:nvPr/>
              </p:nvSpPr>
              <p:spPr bwMode="auto">
                <a:xfrm>
                  <a:off x="4533" y="132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4" name="Oval 147"/>
                <p:cNvSpPr>
                  <a:spLocks noChangeArrowheads="1"/>
                </p:cNvSpPr>
                <p:nvPr/>
              </p:nvSpPr>
              <p:spPr bwMode="auto">
                <a:xfrm>
                  <a:off x="4533" y="1086"/>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69675" name="Oval 148"/>
                <p:cNvSpPr>
                  <a:spLocks noChangeArrowheads="1"/>
                </p:cNvSpPr>
                <p:nvPr/>
              </p:nvSpPr>
              <p:spPr bwMode="auto">
                <a:xfrm>
                  <a:off x="4578"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grpSp>
      <p:sp>
        <p:nvSpPr>
          <p:cNvPr id="384" name="Title 1"/>
          <p:cNvSpPr txBox="1">
            <a:spLocks/>
          </p:cNvSpPr>
          <p:nvPr/>
        </p:nvSpPr>
        <p:spPr bwMode="auto">
          <a:xfrm>
            <a:off x="457200" y="33338"/>
            <a:ext cx="8229600" cy="1143000"/>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4400" kern="0" dirty="0">
                <a:solidFill>
                  <a:srgbClr val="000000"/>
                </a:solidFill>
                <a:latin typeface="Arial" pitchFamily="34" charset="0"/>
                <a:cs typeface="Arial" pitchFamily="34" charset="0"/>
              </a:rPr>
              <a:t>Visual words: main idea</a:t>
            </a:r>
          </a:p>
        </p:txBody>
      </p:sp>
    </p:spTree>
    <p:extLst>
      <p:ext uri="{BB962C8B-B14F-4D97-AF65-F5344CB8AC3E}">
        <p14:creationId xmlns:p14="http://schemas.microsoft.com/office/powerpoint/2010/main" val="1052432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500"/>
                                        <p:tgtEl>
                                          <p:spTgt spid="126"/>
                                        </p:tgtEl>
                                      </p:cBhvr>
                                    </p:animEffect>
                                    <p:anim calcmode="lin" valueType="num">
                                      <p:cBhvr>
                                        <p:cTn id="8" dur="500" fill="hold"/>
                                        <p:tgtEl>
                                          <p:spTgt spid="126"/>
                                        </p:tgtEl>
                                        <p:attrNameLst>
                                          <p:attrName>ppt_x</p:attrName>
                                        </p:attrNameLst>
                                      </p:cBhvr>
                                      <p:tavLst>
                                        <p:tav tm="0">
                                          <p:val>
                                            <p:strVal val="#ppt_x"/>
                                          </p:val>
                                        </p:tav>
                                        <p:tav tm="100000">
                                          <p:val>
                                            <p:strVal val="#ppt_x"/>
                                          </p:val>
                                        </p:tav>
                                      </p:tavLst>
                                    </p:anim>
                                    <p:anim calcmode="lin" valueType="num">
                                      <p:cBhvr>
                                        <p:cTn id="9" dur="500" fill="hold"/>
                                        <p:tgtEl>
                                          <p:spTgt spid="12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subTnLst>
                                    <p:set>
                                      <p:cBhvr override="childStyle">
                                        <p:cTn dur="1" fill="hold" display="0" masterRel="sameClick" afterEffect="1">
                                          <p:stCondLst>
                                            <p:cond evt="end" delay="0">
                                              <p:tn val="15"/>
                                            </p:cond>
                                          </p:stCondLst>
                                        </p:cTn>
                                        <p:tgtEl>
                                          <p:spTgt spid="4"/>
                                        </p:tgtEl>
                                        <p:attrNameLst>
                                          <p:attrName>style.visibility</p:attrName>
                                        </p:attrNameLst>
                                      </p:cBhvr>
                                      <p:to>
                                        <p:strVal val="hidden"/>
                                      </p:to>
                                    </p:set>
                                  </p:subTnLst>
                                </p:cTn>
                              </p:par>
                            </p:childTnLst>
                          </p:cTn>
                        </p:par>
                        <p:par>
                          <p:cTn id="18" fill="hold" nodeType="afterGroup">
                            <p:stCondLst>
                              <p:cond delay="1500"/>
                            </p:stCondLst>
                            <p:childTnLst>
                              <p:par>
                                <p:cTn id="19" presetID="1"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par>
                          <p:cTn id="21" fill="hold" nodeType="afterGroup">
                            <p:stCondLst>
                              <p:cond delay="1500"/>
                            </p:stCondLst>
                            <p:childTnLst>
                              <p:par>
                                <p:cTn id="22" presetID="54" presetClass="exit" presetSubtype="0" decel="100000" fill="hold" nodeType="afterEffect">
                                  <p:stCondLst>
                                    <p:cond delay="0"/>
                                  </p:stCondLst>
                                  <p:childTnLst>
                                    <p:anim calcmode="lin" valueType="num">
                                      <p:cBhvr>
                                        <p:cTn id="23" dur="500"/>
                                        <p:tgtEl>
                                          <p:spTgt spid="126"/>
                                        </p:tgtEl>
                                        <p:attrNameLst>
                                          <p:attrName>ppt_w</p:attrName>
                                        </p:attrNameLst>
                                      </p:cBhvr>
                                      <p:tavLst>
                                        <p:tav tm="0">
                                          <p:val>
                                            <p:strVal val="ppt_w"/>
                                          </p:val>
                                        </p:tav>
                                        <p:tav tm="100000">
                                          <p:val>
                                            <p:strVal val="ppt_w*0.05"/>
                                          </p:val>
                                        </p:tav>
                                      </p:tavLst>
                                    </p:anim>
                                    <p:anim calcmode="lin" valueType="num">
                                      <p:cBhvr>
                                        <p:cTn id="24" dur="500"/>
                                        <p:tgtEl>
                                          <p:spTgt spid="126"/>
                                        </p:tgtEl>
                                        <p:attrNameLst>
                                          <p:attrName>ppt_h</p:attrName>
                                        </p:attrNameLst>
                                      </p:cBhvr>
                                      <p:tavLst>
                                        <p:tav tm="0">
                                          <p:val>
                                            <p:strVal val="ppt_h"/>
                                          </p:val>
                                        </p:tav>
                                        <p:tav tm="100000">
                                          <p:val>
                                            <p:strVal val="ppt_h"/>
                                          </p:val>
                                        </p:tav>
                                      </p:tavLst>
                                    </p:anim>
                                    <p:anim calcmode="lin" valueType="num">
                                      <p:cBhvr>
                                        <p:cTn id="25" dur="500"/>
                                        <p:tgtEl>
                                          <p:spTgt spid="126"/>
                                        </p:tgtEl>
                                        <p:attrNameLst>
                                          <p:attrName>ppt_x</p:attrName>
                                        </p:attrNameLst>
                                      </p:cBhvr>
                                      <p:tavLst>
                                        <p:tav tm="0">
                                          <p:val>
                                            <p:strVal val="ppt_x"/>
                                          </p:val>
                                        </p:tav>
                                        <p:tav tm="100000">
                                          <p:val>
                                            <p:strVal val="ppt_x-.2"/>
                                          </p:val>
                                        </p:tav>
                                      </p:tavLst>
                                    </p:anim>
                                    <p:anim calcmode="lin" valueType="num">
                                      <p:cBhvr>
                                        <p:cTn id="26" dur="500"/>
                                        <p:tgtEl>
                                          <p:spTgt spid="126"/>
                                        </p:tgtEl>
                                        <p:attrNameLst>
                                          <p:attrName>ppt_y</p:attrName>
                                        </p:attrNameLst>
                                      </p:cBhvr>
                                      <p:tavLst>
                                        <p:tav tm="0">
                                          <p:val>
                                            <p:strVal val="ppt_y"/>
                                          </p:val>
                                        </p:tav>
                                        <p:tav tm="100000">
                                          <p:val>
                                            <p:strVal val="ppt_y"/>
                                          </p:val>
                                        </p:tav>
                                      </p:tavLst>
                                    </p:anim>
                                    <p:animEffect transition="out" filter="fade">
                                      <p:cBhvr>
                                        <p:cTn id="27" dur="500"/>
                                        <p:tgtEl>
                                          <p:spTgt spid="126"/>
                                        </p:tgtEl>
                                      </p:cBhvr>
                                    </p:animEffect>
                                    <p:set>
                                      <p:cBhvr>
                                        <p:cTn id="28" dur="1" fill="hold">
                                          <p:stCondLst>
                                            <p:cond delay="499"/>
                                          </p:stCondLst>
                                        </p:cTn>
                                        <p:tgtEl>
                                          <p:spTgt spid="126"/>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3"/>
                                        </p:tgtEl>
                                        <p:attrNameLst>
                                          <p:attrName>ppt_w</p:attrName>
                                        </p:attrNameLst>
                                      </p:cBhvr>
                                      <p:tavLst>
                                        <p:tav tm="0">
                                          <p:val>
                                            <p:strVal val="ppt_w"/>
                                          </p:val>
                                        </p:tav>
                                        <p:tav tm="100000">
                                          <p:val>
                                            <p:strVal val="ppt_w*0.05"/>
                                          </p:val>
                                        </p:tav>
                                      </p:tavLst>
                                    </p:anim>
                                    <p:anim calcmode="lin" valueType="num">
                                      <p:cBhvr>
                                        <p:cTn id="31" dur="500"/>
                                        <p:tgtEl>
                                          <p:spTgt spid="3"/>
                                        </p:tgtEl>
                                        <p:attrNameLst>
                                          <p:attrName>ppt_h</p:attrName>
                                        </p:attrNameLst>
                                      </p:cBhvr>
                                      <p:tavLst>
                                        <p:tav tm="0">
                                          <p:val>
                                            <p:strVal val="ppt_h"/>
                                          </p:val>
                                        </p:tav>
                                        <p:tav tm="100000">
                                          <p:val>
                                            <p:strVal val="ppt_h"/>
                                          </p:val>
                                        </p:tav>
                                      </p:tavLst>
                                    </p:anim>
                                    <p:anim calcmode="lin" valueType="num">
                                      <p:cBhvr>
                                        <p:cTn id="32" dur="500"/>
                                        <p:tgtEl>
                                          <p:spTgt spid="3"/>
                                        </p:tgtEl>
                                        <p:attrNameLst>
                                          <p:attrName>ppt_x</p:attrName>
                                        </p:attrNameLst>
                                      </p:cBhvr>
                                      <p:tavLst>
                                        <p:tav tm="0">
                                          <p:val>
                                            <p:strVal val="ppt_x"/>
                                          </p:val>
                                        </p:tav>
                                        <p:tav tm="100000">
                                          <p:val>
                                            <p:strVal val="ppt_x-.2"/>
                                          </p:val>
                                        </p:tav>
                                      </p:tavLst>
                                    </p:anim>
                                    <p:anim calcmode="lin" valueType="num">
                                      <p:cBhvr>
                                        <p:cTn id="33" dur="500"/>
                                        <p:tgtEl>
                                          <p:spTgt spid="3"/>
                                        </p:tgtEl>
                                        <p:attrNameLst>
                                          <p:attrName>ppt_y</p:attrName>
                                        </p:attrNameLst>
                                      </p:cBhvr>
                                      <p:tavLst>
                                        <p:tav tm="0">
                                          <p:val>
                                            <p:strVal val="ppt_y"/>
                                          </p:val>
                                        </p:tav>
                                        <p:tav tm="100000">
                                          <p:val>
                                            <p:strVal val="ppt_y"/>
                                          </p:val>
                                        </p:tav>
                                      </p:tavLst>
                                    </p:anim>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endParaRPr lang="en-US" smtClean="0">
              <a:latin typeface="Arial" pitchFamily="34" charset="0"/>
              <a:cs typeface="Arial" pitchFamily="34" charset="0"/>
            </a:endParaRPr>
          </a:p>
        </p:txBody>
      </p:sp>
      <p:sp>
        <p:nvSpPr>
          <p:cNvPr id="70659" name="Content Placeholder 2"/>
          <p:cNvSpPr>
            <a:spLocks noGrp="1"/>
          </p:cNvSpPr>
          <p:nvPr>
            <p:ph idx="1"/>
          </p:nvPr>
        </p:nvSpPr>
        <p:spPr/>
        <p:txBody>
          <a:bodyPr/>
          <a:lstStyle/>
          <a:p>
            <a:endParaRPr lang="en-US" smtClean="0">
              <a:latin typeface="Arial" pitchFamily="34" charset="0"/>
              <a:cs typeface="Arial" pitchFamily="34" charset="0"/>
            </a:endParaRPr>
          </a:p>
        </p:txBody>
      </p:sp>
      <p:grpSp>
        <p:nvGrpSpPr>
          <p:cNvPr id="4" name="Group 2"/>
          <p:cNvGrpSpPr>
            <a:grpSpLocks/>
          </p:cNvGrpSpPr>
          <p:nvPr/>
        </p:nvGrpSpPr>
        <p:grpSpPr bwMode="auto">
          <a:xfrm>
            <a:off x="5029200" y="1562100"/>
            <a:ext cx="3733800" cy="3124200"/>
            <a:chOff x="3168" y="288"/>
            <a:chExt cx="2352" cy="1968"/>
          </a:xfrm>
        </p:grpSpPr>
        <p:sp>
          <p:nvSpPr>
            <p:cNvPr id="71020" name="Rectangle 3"/>
            <p:cNvSpPr>
              <a:spLocks noChangeArrowheads="1"/>
            </p:cNvSpPr>
            <p:nvPr/>
          </p:nvSpPr>
          <p:spPr bwMode="auto">
            <a:xfrm>
              <a:off x="3168" y="288"/>
              <a:ext cx="2352" cy="19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71021" name="Group 4"/>
            <p:cNvGrpSpPr>
              <a:grpSpLocks/>
            </p:cNvGrpSpPr>
            <p:nvPr/>
          </p:nvGrpSpPr>
          <p:grpSpPr bwMode="auto">
            <a:xfrm>
              <a:off x="3618" y="783"/>
              <a:ext cx="1623" cy="911"/>
              <a:chOff x="3618" y="783"/>
              <a:chExt cx="1623" cy="911"/>
            </a:xfrm>
          </p:grpSpPr>
          <p:sp>
            <p:nvSpPr>
              <p:cNvPr id="71125" name="Oval 5"/>
              <p:cNvSpPr>
                <a:spLocks noChangeArrowheads="1"/>
              </p:cNvSpPr>
              <p:nvPr/>
            </p:nvSpPr>
            <p:spPr bwMode="auto">
              <a:xfrm>
                <a:off x="3915" y="129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6" name="Oval 6"/>
              <p:cNvSpPr>
                <a:spLocks noChangeArrowheads="1"/>
              </p:cNvSpPr>
              <p:nvPr/>
            </p:nvSpPr>
            <p:spPr bwMode="auto">
              <a:xfrm>
                <a:off x="3870" y="99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7" name="Oval 7"/>
              <p:cNvSpPr>
                <a:spLocks noChangeArrowheads="1"/>
              </p:cNvSpPr>
              <p:nvPr/>
            </p:nvSpPr>
            <p:spPr bwMode="auto">
              <a:xfrm>
                <a:off x="4487" y="167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8" name="Oval 8"/>
              <p:cNvSpPr>
                <a:spLocks noChangeArrowheads="1"/>
              </p:cNvSpPr>
              <p:nvPr/>
            </p:nvSpPr>
            <p:spPr bwMode="auto">
              <a:xfrm>
                <a:off x="4121"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9" name="Oval 9"/>
              <p:cNvSpPr>
                <a:spLocks noChangeArrowheads="1"/>
              </p:cNvSpPr>
              <p:nvPr/>
            </p:nvSpPr>
            <p:spPr bwMode="auto">
              <a:xfrm>
                <a:off x="4030" y="106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0" name="Oval 10"/>
              <p:cNvSpPr>
                <a:spLocks noChangeArrowheads="1"/>
              </p:cNvSpPr>
              <p:nvPr/>
            </p:nvSpPr>
            <p:spPr bwMode="auto">
              <a:xfrm>
                <a:off x="4807" y="104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1" name="Oval 11"/>
              <p:cNvSpPr>
                <a:spLocks noChangeArrowheads="1"/>
              </p:cNvSpPr>
              <p:nvPr/>
            </p:nvSpPr>
            <p:spPr bwMode="auto">
              <a:xfrm>
                <a:off x="4624" y="104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2" name="Oval 12"/>
              <p:cNvSpPr>
                <a:spLocks noChangeArrowheads="1"/>
              </p:cNvSpPr>
              <p:nvPr/>
            </p:nvSpPr>
            <p:spPr bwMode="auto">
              <a:xfrm>
                <a:off x="4967" y="104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3" name="Oval 13"/>
              <p:cNvSpPr>
                <a:spLocks noChangeArrowheads="1"/>
              </p:cNvSpPr>
              <p:nvPr/>
            </p:nvSpPr>
            <p:spPr bwMode="auto">
              <a:xfrm>
                <a:off x="5218" y="94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4" name="Oval 14"/>
              <p:cNvSpPr>
                <a:spLocks noChangeArrowheads="1"/>
              </p:cNvSpPr>
              <p:nvPr/>
            </p:nvSpPr>
            <p:spPr bwMode="auto">
              <a:xfrm>
                <a:off x="4144"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5" name="Oval 15"/>
              <p:cNvSpPr>
                <a:spLocks noChangeArrowheads="1"/>
              </p:cNvSpPr>
              <p:nvPr/>
            </p:nvSpPr>
            <p:spPr bwMode="auto">
              <a:xfrm>
                <a:off x="4967"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6" name="Oval 16"/>
              <p:cNvSpPr>
                <a:spLocks noChangeArrowheads="1"/>
              </p:cNvSpPr>
              <p:nvPr/>
            </p:nvSpPr>
            <p:spPr bwMode="auto">
              <a:xfrm>
                <a:off x="3618" y="118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7" name="Oval 17"/>
              <p:cNvSpPr>
                <a:spLocks noChangeArrowheads="1"/>
              </p:cNvSpPr>
              <p:nvPr/>
            </p:nvSpPr>
            <p:spPr bwMode="auto">
              <a:xfrm>
                <a:off x="3755" y="118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8" name="Oval 18"/>
              <p:cNvSpPr>
                <a:spLocks noChangeArrowheads="1"/>
              </p:cNvSpPr>
              <p:nvPr/>
            </p:nvSpPr>
            <p:spPr bwMode="auto">
              <a:xfrm>
                <a:off x="3733" y="1133"/>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39" name="Oval 19"/>
              <p:cNvSpPr>
                <a:spLocks noChangeArrowheads="1"/>
              </p:cNvSpPr>
              <p:nvPr/>
            </p:nvSpPr>
            <p:spPr bwMode="auto">
              <a:xfrm>
                <a:off x="4121" y="141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40" name="Oval 20"/>
              <p:cNvSpPr>
                <a:spLocks noChangeArrowheads="1"/>
              </p:cNvSpPr>
              <p:nvPr/>
            </p:nvSpPr>
            <p:spPr bwMode="auto">
              <a:xfrm>
                <a:off x="4213" y="139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41" name="Oval 21"/>
              <p:cNvSpPr>
                <a:spLocks noChangeArrowheads="1"/>
              </p:cNvSpPr>
              <p:nvPr/>
            </p:nvSpPr>
            <p:spPr bwMode="auto">
              <a:xfrm>
                <a:off x="3641" y="78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1022" name="Group 22"/>
            <p:cNvGrpSpPr>
              <a:grpSpLocks/>
            </p:cNvGrpSpPr>
            <p:nvPr/>
          </p:nvGrpSpPr>
          <p:grpSpPr bwMode="auto">
            <a:xfrm>
              <a:off x="3168" y="288"/>
              <a:ext cx="2352" cy="1968"/>
              <a:chOff x="3168" y="288"/>
              <a:chExt cx="2352" cy="1968"/>
            </a:xfrm>
          </p:grpSpPr>
          <p:sp>
            <p:nvSpPr>
              <p:cNvPr id="71023" name="Rectangle 23"/>
              <p:cNvSpPr>
                <a:spLocks noChangeArrowheads="1"/>
              </p:cNvSpPr>
              <p:nvPr/>
            </p:nvSpPr>
            <p:spPr bwMode="auto">
              <a:xfrm>
                <a:off x="3168" y="288"/>
                <a:ext cx="2352" cy="196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71024" name="Group 24"/>
              <p:cNvGrpSpPr>
                <a:grpSpLocks/>
              </p:cNvGrpSpPr>
              <p:nvPr/>
            </p:nvGrpSpPr>
            <p:grpSpPr bwMode="auto">
              <a:xfrm>
                <a:off x="3733" y="525"/>
                <a:ext cx="1691" cy="1239"/>
                <a:chOff x="3733" y="525"/>
                <a:chExt cx="1691" cy="1239"/>
              </a:xfrm>
            </p:grpSpPr>
            <p:sp>
              <p:nvSpPr>
                <p:cNvPr id="71104" name="Oval 25"/>
                <p:cNvSpPr>
                  <a:spLocks noChangeArrowheads="1"/>
                </p:cNvSpPr>
                <p:nvPr/>
              </p:nvSpPr>
              <p:spPr bwMode="auto">
                <a:xfrm>
                  <a:off x="3961"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5" name="Oval 26"/>
                <p:cNvSpPr>
                  <a:spLocks noChangeArrowheads="1"/>
                </p:cNvSpPr>
                <p:nvPr/>
              </p:nvSpPr>
              <p:spPr bwMode="auto">
                <a:xfrm>
                  <a:off x="3733" y="783"/>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6" name="Oval 27"/>
                <p:cNvSpPr>
                  <a:spLocks noChangeArrowheads="1"/>
                </p:cNvSpPr>
                <p:nvPr/>
              </p:nvSpPr>
              <p:spPr bwMode="auto">
                <a:xfrm>
                  <a:off x="4304" y="162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7" name="Oval 28"/>
                <p:cNvSpPr>
                  <a:spLocks noChangeArrowheads="1"/>
                </p:cNvSpPr>
                <p:nvPr/>
              </p:nvSpPr>
              <p:spPr bwMode="auto">
                <a:xfrm>
                  <a:off x="4578"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8" name="Oval 29"/>
                <p:cNvSpPr>
                  <a:spLocks noChangeArrowheads="1"/>
                </p:cNvSpPr>
                <p:nvPr/>
              </p:nvSpPr>
              <p:spPr bwMode="auto">
                <a:xfrm>
                  <a:off x="4784" y="162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9" name="Oval 30"/>
                <p:cNvSpPr>
                  <a:spLocks noChangeArrowheads="1"/>
                </p:cNvSpPr>
                <p:nvPr/>
              </p:nvSpPr>
              <p:spPr bwMode="auto">
                <a:xfrm>
                  <a:off x="3961"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0" name="Oval 31"/>
                <p:cNvSpPr>
                  <a:spLocks noChangeArrowheads="1"/>
                </p:cNvSpPr>
                <p:nvPr/>
              </p:nvSpPr>
              <p:spPr bwMode="auto">
                <a:xfrm>
                  <a:off x="3961" y="134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1" name="Oval 32"/>
                <p:cNvSpPr>
                  <a:spLocks noChangeArrowheads="1"/>
                </p:cNvSpPr>
                <p:nvPr/>
              </p:nvSpPr>
              <p:spPr bwMode="auto">
                <a:xfrm>
                  <a:off x="4167" y="108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2" name="Oval 33"/>
                <p:cNvSpPr>
                  <a:spLocks noChangeArrowheads="1"/>
                </p:cNvSpPr>
                <p:nvPr/>
              </p:nvSpPr>
              <p:spPr bwMode="auto">
                <a:xfrm>
                  <a:off x="4075" y="101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3" name="Oval 34"/>
                <p:cNvSpPr>
                  <a:spLocks noChangeArrowheads="1"/>
                </p:cNvSpPr>
                <p:nvPr/>
              </p:nvSpPr>
              <p:spPr bwMode="auto">
                <a:xfrm>
                  <a:off x="4555" y="148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4" name="Oval 35"/>
                <p:cNvSpPr>
                  <a:spLocks noChangeArrowheads="1"/>
                </p:cNvSpPr>
                <p:nvPr/>
              </p:nvSpPr>
              <p:spPr bwMode="auto">
                <a:xfrm>
                  <a:off x="4624" y="525"/>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5" name="Oval 36"/>
                <p:cNvSpPr>
                  <a:spLocks noChangeArrowheads="1"/>
                </p:cNvSpPr>
                <p:nvPr/>
              </p:nvSpPr>
              <p:spPr bwMode="auto">
                <a:xfrm>
                  <a:off x="4418" y="108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6" name="Oval 37"/>
                <p:cNvSpPr>
                  <a:spLocks noChangeArrowheads="1"/>
                </p:cNvSpPr>
                <p:nvPr/>
              </p:nvSpPr>
              <p:spPr bwMode="auto">
                <a:xfrm>
                  <a:off x="3961" y="101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7" name="Oval 38"/>
                <p:cNvSpPr>
                  <a:spLocks noChangeArrowheads="1"/>
                </p:cNvSpPr>
                <p:nvPr/>
              </p:nvSpPr>
              <p:spPr bwMode="auto">
                <a:xfrm>
                  <a:off x="4464" y="164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8" name="Oval 39"/>
                <p:cNvSpPr>
                  <a:spLocks noChangeArrowheads="1"/>
                </p:cNvSpPr>
                <p:nvPr/>
              </p:nvSpPr>
              <p:spPr bwMode="auto">
                <a:xfrm>
                  <a:off x="4853" y="1577"/>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19" name="Oval 40"/>
                <p:cNvSpPr>
                  <a:spLocks noChangeArrowheads="1"/>
                </p:cNvSpPr>
                <p:nvPr/>
              </p:nvSpPr>
              <p:spPr bwMode="auto">
                <a:xfrm>
                  <a:off x="4190" y="64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0" name="Oval 41"/>
                <p:cNvSpPr>
                  <a:spLocks noChangeArrowheads="1"/>
                </p:cNvSpPr>
                <p:nvPr/>
              </p:nvSpPr>
              <p:spPr bwMode="auto">
                <a:xfrm>
                  <a:off x="4258"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1" name="Oval 42"/>
                <p:cNvSpPr>
                  <a:spLocks noChangeArrowheads="1"/>
                </p:cNvSpPr>
                <p:nvPr/>
              </p:nvSpPr>
              <p:spPr bwMode="auto">
                <a:xfrm>
                  <a:off x="3778"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2" name="Oval 43"/>
                <p:cNvSpPr>
                  <a:spLocks noChangeArrowheads="1"/>
                </p:cNvSpPr>
                <p:nvPr/>
              </p:nvSpPr>
              <p:spPr bwMode="auto">
                <a:xfrm>
                  <a:off x="4464" y="132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3" name="Oval 44"/>
                <p:cNvSpPr>
                  <a:spLocks noChangeArrowheads="1"/>
                </p:cNvSpPr>
                <p:nvPr/>
              </p:nvSpPr>
              <p:spPr bwMode="auto">
                <a:xfrm>
                  <a:off x="4350" y="169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24" name="Oval 45"/>
                <p:cNvSpPr>
                  <a:spLocks noChangeArrowheads="1"/>
                </p:cNvSpPr>
                <p:nvPr/>
              </p:nvSpPr>
              <p:spPr bwMode="auto">
                <a:xfrm>
                  <a:off x="5401" y="104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1025" name="Group 46"/>
              <p:cNvGrpSpPr>
                <a:grpSpLocks/>
              </p:cNvGrpSpPr>
              <p:nvPr/>
            </p:nvGrpSpPr>
            <p:grpSpPr bwMode="auto">
              <a:xfrm>
                <a:off x="3504" y="432"/>
                <a:ext cx="1897" cy="1779"/>
                <a:chOff x="3504" y="432"/>
                <a:chExt cx="1897" cy="1779"/>
              </a:xfrm>
            </p:grpSpPr>
            <p:grpSp>
              <p:nvGrpSpPr>
                <p:cNvPr id="71026" name="Group 47"/>
                <p:cNvGrpSpPr>
                  <a:grpSpLocks/>
                </p:cNvGrpSpPr>
                <p:nvPr/>
              </p:nvGrpSpPr>
              <p:grpSpPr bwMode="auto">
                <a:xfrm>
                  <a:off x="3710" y="479"/>
                  <a:ext cx="1668" cy="1425"/>
                  <a:chOff x="3710" y="479"/>
                  <a:chExt cx="1668" cy="1425"/>
                </a:xfrm>
              </p:grpSpPr>
              <p:sp>
                <p:nvSpPr>
                  <p:cNvPr id="71084" name="Oval 48"/>
                  <p:cNvSpPr>
                    <a:spLocks noChangeArrowheads="1"/>
                  </p:cNvSpPr>
                  <p:nvPr/>
                </p:nvSpPr>
                <p:spPr bwMode="auto">
                  <a:xfrm>
                    <a:off x="3755" y="129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5" name="Oval 49"/>
                  <p:cNvSpPr>
                    <a:spLocks noChangeArrowheads="1"/>
                  </p:cNvSpPr>
                  <p:nvPr/>
                </p:nvSpPr>
                <p:spPr bwMode="auto">
                  <a:xfrm>
                    <a:off x="4327" y="188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6" name="Oval 50"/>
                  <p:cNvSpPr>
                    <a:spLocks noChangeArrowheads="1"/>
                  </p:cNvSpPr>
                  <p:nvPr/>
                </p:nvSpPr>
                <p:spPr bwMode="auto">
                  <a:xfrm>
                    <a:off x="4281"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7" name="Oval 51"/>
                  <p:cNvSpPr>
                    <a:spLocks noChangeArrowheads="1"/>
                  </p:cNvSpPr>
                  <p:nvPr/>
                </p:nvSpPr>
                <p:spPr bwMode="auto">
                  <a:xfrm>
                    <a:off x="4213" y="1694"/>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8" name="Oval 52"/>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9" name="Oval 53"/>
                  <p:cNvSpPr>
                    <a:spLocks noChangeArrowheads="1"/>
                  </p:cNvSpPr>
                  <p:nvPr/>
                </p:nvSpPr>
                <p:spPr bwMode="auto">
                  <a:xfrm>
                    <a:off x="4921"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0" name="Oval 54"/>
                  <p:cNvSpPr>
                    <a:spLocks noChangeArrowheads="1"/>
                  </p:cNvSpPr>
                  <p:nvPr/>
                </p:nvSpPr>
                <p:spPr bwMode="auto">
                  <a:xfrm>
                    <a:off x="3710" y="71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1" name="Oval 55"/>
                  <p:cNvSpPr>
                    <a:spLocks noChangeArrowheads="1"/>
                  </p:cNvSpPr>
                  <p:nvPr/>
                </p:nvSpPr>
                <p:spPr bwMode="auto">
                  <a:xfrm>
                    <a:off x="4693" y="111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2" name="Oval 56"/>
                  <p:cNvSpPr>
                    <a:spLocks noChangeArrowheads="1"/>
                  </p:cNvSpPr>
                  <p:nvPr/>
                </p:nvSpPr>
                <p:spPr bwMode="auto">
                  <a:xfrm>
                    <a:off x="3801" y="82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3" name="Oval 57"/>
                  <p:cNvSpPr>
                    <a:spLocks noChangeArrowheads="1"/>
                  </p:cNvSpPr>
                  <p:nvPr/>
                </p:nvSpPr>
                <p:spPr bwMode="auto">
                  <a:xfrm>
                    <a:off x="4761" y="619"/>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4" name="Oval 58"/>
                  <p:cNvSpPr>
                    <a:spLocks noChangeArrowheads="1"/>
                  </p:cNvSpPr>
                  <p:nvPr/>
                </p:nvSpPr>
                <p:spPr bwMode="auto">
                  <a:xfrm>
                    <a:off x="4464"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5" name="Oval 59"/>
                  <p:cNvSpPr>
                    <a:spLocks noChangeArrowheads="1"/>
                  </p:cNvSpPr>
                  <p:nvPr/>
                </p:nvSpPr>
                <p:spPr bwMode="auto">
                  <a:xfrm>
                    <a:off x="4875"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6" name="Oval 60"/>
                  <p:cNvSpPr>
                    <a:spLocks noChangeArrowheads="1"/>
                  </p:cNvSpPr>
                  <p:nvPr/>
                </p:nvSpPr>
                <p:spPr bwMode="auto">
                  <a:xfrm>
                    <a:off x="4830"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7" name="Oval 61"/>
                  <p:cNvSpPr>
                    <a:spLocks noChangeArrowheads="1"/>
                  </p:cNvSpPr>
                  <p:nvPr/>
                </p:nvSpPr>
                <p:spPr bwMode="auto">
                  <a:xfrm>
                    <a:off x="4213" y="923"/>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8" name="Oval 62"/>
                  <p:cNvSpPr>
                    <a:spLocks noChangeArrowheads="1"/>
                  </p:cNvSpPr>
                  <p:nvPr/>
                </p:nvSpPr>
                <p:spPr bwMode="auto">
                  <a:xfrm>
                    <a:off x="4304" y="96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99" name="Oval 63"/>
                  <p:cNvSpPr>
                    <a:spLocks noChangeArrowheads="1"/>
                  </p:cNvSpPr>
                  <p:nvPr/>
                </p:nvSpPr>
                <p:spPr bwMode="auto">
                  <a:xfrm>
                    <a:off x="4761" y="73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0" name="Oval 64"/>
                  <p:cNvSpPr>
                    <a:spLocks noChangeArrowheads="1"/>
                  </p:cNvSpPr>
                  <p:nvPr/>
                </p:nvSpPr>
                <p:spPr bwMode="auto">
                  <a:xfrm>
                    <a:off x="4715" y="50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1" name="Oval 65"/>
                  <p:cNvSpPr>
                    <a:spLocks noChangeArrowheads="1"/>
                  </p:cNvSpPr>
                  <p:nvPr/>
                </p:nvSpPr>
                <p:spPr bwMode="auto">
                  <a:xfrm>
                    <a:off x="4533" y="479"/>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2" name="Oval 66"/>
                  <p:cNvSpPr>
                    <a:spLocks noChangeArrowheads="1"/>
                  </p:cNvSpPr>
                  <p:nvPr/>
                </p:nvSpPr>
                <p:spPr bwMode="auto">
                  <a:xfrm>
                    <a:off x="5355"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103" name="Oval 67"/>
                  <p:cNvSpPr>
                    <a:spLocks noChangeArrowheads="1"/>
                  </p:cNvSpPr>
                  <p:nvPr/>
                </p:nvSpPr>
                <p:spPr bwMode="auto">
                  <a:xfrm>
                    <a:off x="5035" y="96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1027" name="Group 68"/>
                <p:cNvGrpSpPr>
                  <a:grpSpLocks/>
                </p:cNvGrpSpPr>
                <p:nvPr/>
              </p:nvGrpSpPr>
              <p:grpSpPr bwMode="auto">
                <a:xfrm>
                  <a:off x="3504" y="432"/>
                  <a:ext cx="1897" cy="1779"/>
                  <a:chOff x="3504" y="432"/>
                  <a:chExt cx="1897" cy="1779"/>
                </a:xfrm>
              </p:grpSpPr>
              <p:grpSp>
                <p:nvGrpSpPr>
                  <p:cNvPr id="71028" name="Group 69"/>
                  <p:cNvGrpSpPr>
                    <a:grpSpLocks/>
                  </p:cNvGrpSpPr>
                  <p:nvPr/>
                </p:nvGrpSpPr>
                <p:grpSpPr bwMode="auto">
                  <a:xfrm>
                    <a:off x="4075" y="432"/>
                    <a:ext cx="1075" cy="1355"/>
                    <a:chOff x="4075" y="432"/>
                    <a:chExt cx="1075" cy="1355"/>
                  </a:xfrm>
                </p:grpSpPr>
                <p:sp>
                  <p:nvSpPr>
                    <p:cNvPr id="71075" name="Oval 70"/>
                    <p:cNvSpPr>
                      <a:spLocks noChangeArrowheads="1"/>
                    </p:cNvSpPr>
                    <p:nvPr/>
                  </p:nvSpPr>
                  <p:spPr bwMode="auto">
                    <a:xfrm>
                      <a:off x="4761" y="176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6" name="Oval 71"/>
                    <p:cNvSpPr>
                      <a:spLocks noChangeArrowheads="1"/>
                    </p:cNvSpPr>
                    <p:nvPr/>
                  </p:nvSpPr>
                  <p:spPr bwMode="auto">
                    <a:xfrm>
                      <a:off x="4533" y="1437"/>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7" name="Oval 72"/>
                    <p:cNvSpPr>
                      <a:spLocks noChangeArrowheads="1"/>
                    </p:cNvSpPr>
                    <p:nvPr/>
                  </p:nvSpPr>
                  <p:spPr bwMode="auto">
                    <a:xfrm>
                      <a:off x="4693" y="80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8" name="Oval 73"/>
                    <p:cNvSpPr>
                      <a:spLocks noChangeArrowheads="1"/>
                    </p:cNvSpPr>
                    <p:nvPr/>
                  </p:nvSpPr>
                  <p:spPr bwMode="auto">
                    <a:xfrm>
                      <a:off x="4555" y="689"/>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9" name="Oval 74"/>
                    <p:cNvSpPr>
                      <a:spLocks noChangeArrowheads="1"/>
                    </p:cNvSpPr>
                    <p:nvPr/>
                  </p:nvSpPr>
                  <p:spPr bwMode="auto">
                    <a:xfrm>
                      <a:off x="5127" y="106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0" name="Oval 75"/>
                    <p:cNvSpPr>
                      <a:spLocks noChangeArrowheads="1"/>
                    </p:cNvSpPr>
                    <p:nvPr/>
                  </p:nvSpPr>
                  <p:spPr bwMode="auto">
                    <a:xfrm>
                      <a:off x="4304" y="108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1" name="Oval 76"/>
                    <p:cNvSpPr>
                      <a:spLocks noChangeArrowheads="1"/>
                    </p:cNvSpPr>
                    <p:nvPr/>
                  </p:nvSpPr>
                  <p:spPr bwMode="auto">
                    <a:xfrm>
                      <a:off x="4075"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2" name="Oval 77"/>
                    <p:cNvSpPr>
                      <a:spLocks noChangeArrowheads="1"/>
                    </p:cNvSpPr>
                    <p:nvPr/>
                  </p:nvSpPr>
                  <p:spPr bwMode="auto">
                    <a:xfrm>
                      <a:off x="4578" y="43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83" name="Oval 78"/>
                    <p:cNvSpPr>
                      <a:spLocks noChangeArrowheads="1"/>
                    </p:cNvSpPr>
                    <p:nvPr/>
                  </p:nvSpPr>
                  <p:spPr bwMode="auto">
                    <a:xfrm>
                      <a:off x="4464"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1029" name="Group 79"/>
                  <p:cNvGrpSpPr>
                    <a:grpSpLocks/>
                  </p:cNvGrpSpPr>
                  <p:nvPr/>
                </p:nvGrpSpPr>
                <p:grpSpPr bwMode="auto">
                  <a:xfrm>
                    <a:off x="3550" y="502"/>
                    <a:ext cx="1463" cy="1613"/>
                    <a:chOff x="3550" y="502"/>
                    <a:chExt cx="1463" cy="1613"/>
                  </a:xfrm>
                </p:grpSpPr>
                <p:sp>
                  <p:nvSpPr>
                    <p:cNvPr id="71060" name="Oval 80"/>
                    <p:cNvSpPr>
                      <a:spLocks noChangeArrowheads="1"/>
                    </p:cNvSpPr>
                    <p:nvPr/>
                  </p:nvSpPr>
                  <p:spPr bwMode="auto">
                    <a:xfrm>
                      <a:off x="4235" y="190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1" name="Oval 81"/>
                    <p:cNvSpPr>
                      <a:spLocks noChangeArrowheads="1"/>
                    </p:cNvSpPr>
                    <p:nvPr/>
                  </p:nvSpPr>
                  <p:spPr bwMode="auto">
                    <a:xfrm>
                      <a:off x="4304" y="192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2" name="Oval 82"/>
                    <p:cNvSpPr>
                      <a:spLocks noChangeArrowheads="1"/>
                    </p:cNvSpPr>
                    <p:nvPr/>
                  </p:nvSpPr>
                  <p:spPr bwMode="auto">
                    <a:xfrm>
                      <a:off x="4441" y="174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3" name="Oval 83"/>
                    <p:cNvSpPr>
                      <a:spLocks noChangeArrowheads="1"/>
                    </p:cNvSpPr>
                    <p:nvPr/>
                  </p:nvSpPr>
                  <p:spPr bwMode="auto">
                    <a:xfrm>
                      <a:off x="4258"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4" name="Oval 84"/>
                    <p:cNvSpPr>
                      <a:spLocks noChangeArrowheads="1"/>
                    </p:cNvSpPr>
                    <p:nvPr/>
                  </p:nvSpPr>
                  <p:spPr bwMode="auto">
                    <a:xfrm>
                      <a:off x="3870"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5" name="Oval 85"/>
                    <p:cNvSpPr>
                      <a:spLocks noChangeArrowheads="1"/>
                    </p:cNvSpPr>
                    <p:nvPr/>
                  </p:nvSpPr>
                  <p:spPr bwMode="auto">
                    <a:xfrm>
                      <a:off x="3573" y="712"/>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6" name="Oval 86"/>
                    <p:cNvSpPr>
                      <a:spLocks noChangeArrowheads="1"/>
                    </p:cNvSpPr>
                    <p:nvPr/>
                  </p:nvSpPr>
                  <p:spPr bwMode="auto">
                    <a:xfrm>
                      <a:off x="4738"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7" name="Oval 87"/>
                    <p:cNvSpPr>
                      <a:spLocks noChangeArrowheads="1"/>
                    </p:cNvSpPr>
                    <p:nvPr/>
                  </p:nvSpPr>
                  <p:spPr bwMode="auto">
                    <a:xfrm>
                      <a:off x="4921" y="99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8" name="Oval 88"/>
                    <p:cNvSpPr>
                      <a:spLocks noChangeArrowheads="1"/>
                    </p:cNvSpPr>
                    <p:nvPr/>
                  </p:nvSpPr>
                  <p:spPr bwMode="auto">
                    <a:xfrm>
                      <a:off x="4441"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69" name="Oval 89"/>
                    <p:cNvSpPr>
                      <a:spLocks noChangeArrowheads="1"/>
                    </p:cNvSpPr>
                    <p:nvPr/>
                  </p:nvSpPr>
                  <p:spPr bwMode="auto">
                    <a:xfrm>
                      <a:off x="4510" y="157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0" name="Oval 90"/>
                    <p:cNvSpPr>
                      <a:spLocks noChangeArrowheads="1"/>
                    </p:cNvSpPr>
                    <p:nvPr/>
                  </p:nvSpPr>
                  <p:spPr bwMode="auto">
                    <a:xfrm>
                      <a:off x="4190" y="2091"/>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1" name="Oval 91"/>
                    <p:cNvSpPr>
                      <a:spLocks noChangeArrowheads="1"/>
                    </p:cNvSpPr>
                    <p:nvPr/>
                  </p:nvSpPr>
                  <p:spPr bwMode="auto">
                    <a:xfrm>
                      <a:off x="4990" y="183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2" name="Oval 92"/>
                    <p:cNvSpPr>
                      <a:spLocks noChangeArrowheads="1"/>
                    </p:cNvSpPr>
                    <p:nvPr/>
                  </p:nvSpPr>
                  <p:spPr bwMode="auto">
                    <a:xfrm>
                      <a:off x="4327" y="136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3" name="Oval 93"/>
                    <p:cNvSpPr>
                      <a:spLocks noChangeArrowheads="1"/>
                    </p:cNvSpPr>
                    <p:nvPr/>
                  </p:nvSpPr>
                  <p:spPr bwMode="auto">
                    <a:xfrm>
                      <a:off x="4007" y="139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74" name="Oval 94"/>
                    <p:cNvSpPr>
                      <a:spLocks noChangeArrowheads="1"/>
                    </p:cNvSpPr>
                    <p:nvPr/>
                  </p:nvSpPr>
                  <p:spPr bwMode="auto">
                    <a:xfrm>
                      <a:off x="3550" y="502"/>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1030" name="Group 95"/>
                  <p:cNvGrpSpPr>
                    <a:grpSpLocks/>
                  </p:cNvGrpSpPr>
                  <p:nvPr/>
                </p:nvGrpSpPr>
                <p:grpSpPr bwMode="auto">
                  <a:xfrm>
                    <a:off x="3504" y="528"/>
                    <a:ext cx="1897" cy="1683"/>
                    <a:chOff x="3504" y="525"/>
                    <a:chExt cx="1897" cy="1683"/>
                  </a:xfrm>
                </p:grpSpPr>
                <p:sp>
                  <p:nvSpPr>
                    <p:cNvPr id="71031" name="Oval 96"/>
                    <p:cNvSpPr>
                      <a:spLocks noChangeArrowheads="1"/>
                    </p:cNvSpPr>
                    <p:nvPr/>
                  </p:nvSpPr>
                  <p:spPr bwMode="auto">
                    <a:xfrm>
                      <a:off x="3870" y="125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2" name="Oval 97"/>
                    <p:cNvSpPr>
                      <a:spLocks noChangeArrowheads="1"/>
                    </p:cNvSpPr>
                    <p:nvPr/>
                  </p:nvSpPr>
                  <p:spPr bwMode="auto">
                    <a:xfrm>
                      <a:off x="3915"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3" name="Oval 98"/>
                    <p:cNvSpPr>
                      <a:spLocks noChangeArrowheads="1"/>
                    </p:cNvSpPr>
                    <p:nvPr/>
                  </p:nvSpPr>
                  <p:spPr bwMode="auto">
                    <a:xfrm>
                      <a:off x="4167" y="195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4" name="Oval 99"/>
                    <p:cNvSpPr>
                      <a:spLocks noChangeArrowheads="1"/>
                    </p:cNvSpPr>
                    <p:nvPr/>
                  </p:nvSpPr>
                  <p:spPr bwMode="auto">
                    <a:xfrm>
                      <a:off x="4281" y="178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5" name="Oval 100"/>
                    <p:cNvSpPr>
                      <a:spLocks noChangeArrowheads="1"/>
                    </p:cNvSpPr>
                    <p:nvPr/>
                  </p:nvSpPr>
                  <p:spPr bwMode="auto">
                    <a:xfrm>
                      <a:off x="4304" y="2068"/>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6" name="Oval 101"/>
                    <p:cNvSpPr>
                      <a:spLocks noChangeArrowheads="1"/>
                    </p:cNvSpPr>
                    <p:nvPr/>
                  </p:nvSpPr>
                  <p:spPr bwMode="auto">
                    <a:xfrm>
                      <a:off x="4075" y="2044"/>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7" name="Oval 102"/>
                    <p:cNvSpPr>
                      <a:spLocks noChangeArrowheads="1"/>
                    </p:cNvSpPr>
                    <p:nvPr/>
                  </p:nvSpPr>
                  <p:spPr bwMode="auto">
                    <a:xfrm>
                      <a:off x="4235" y="1554"/>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8" name="Oval 103"/>
                    <p:cNvSpPr>
                      <a:spLocks noChangeArrowheads="1"/>
                    </p:cNvSpPr>
                    <p:nvPr/>
                  </p:nvSpPr>
                  <p:spPr bwMode="auto">
                    <a:xfrm>
                      <a:off x="4647" y="1671"/>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39" name="Oval 104"/>
                    <p:cNvSpPr>
                      <a:spLocks noChangeArrowheads="1"/>
                    </p:cNvSpPr>
                    <p:nvPr/>
                  </p:nvSpPr>
                  <p:spPr bwMode="auto">
                    <a:xfrm>
                      <a:off x="4944" y="1647"/>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0" name="Oval 105"/>
                    <p:cNvSpPr>
                      <a:spLocks noChangeArrowheads="1"/>
                    </p:cNvSpPr>
                    <p:nvPr/>
                  </p:nvSpPr>
                  <p:spPr bwMode="auto">
                    <a:xfrm>
                      <a:off x="4350" y="1460"/>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1" name="Oval 106"/>
                    <p:cNvSpPr>
                      <a:spLocks noChangeArrowheads="1"/>
                    </p:cNvSpPr>
                    <p:nvPr/>
                  </p:nvSpPr>
                  <p:spPr bwMode="auto">
                    <a:xfrm>
                      <a:off x="3824" y="132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2" name="Oval 107"/>
                    <p:cNvSpPr>
                      <a:spLocks noChangeArrowheads="1"/>
                    </p:cNvSpPr>
                    <p:nvPr/>
                  </p:nvSpPr>
                  <p:spPr bwMode="auto">
                    <a:xfrm>
                      <a:off x="4007" y="1110"/>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3" name="Oval 108"/>
                    <p:cNvSpPr>
                      <a:spLocks noChangeArrowheads="1"/>
                    </p:cNvSpPr>
                    <p:nvPr/>
                  </p:nvSpPr>
                  <p:spPr bwMode="auto">
                    <a:xfrm>
                      <a:off x="4030" y="89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4" name="Oval 109"/>
                    <p:cNvSpPr>
                      <a:spLocks noChangeArrowheads="1"/>
                    </p:cNvSpPr>
                    <p:nvPr/>
                  </p:nvSpPr>
                  <p:spPr bwMode="auto">
                    <a:xfrm>
                      <a:off x="4258" y="127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5" name="Oval 110"/>
                    <p:cNvSpPr>
                      <a:spLocks noChangeArrowheads="1"/>
                    </p:cNvSpPr>
                    <p:nvPr/>
                  </p:nvSpPr>
                  <p:spPr bwMode="auto">
                    <a:xfrm>
                      <a:off x="4624" y="1227"/>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6" name="Oval 111"/>
                    <p:cNvSpPr>
                      <a:spLocks noChangeArrowheads="1"/>
                    </p:cNvSpPr>
                    <p:nvPr/>
                  </p:nvSpPr>
                  <p:spPr bwMode="auto">
                    <a:xfrm>
                      <a:off x="4578" y="92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7" name="Oval 112"/>
                    <p:cNvSpPr>
                      <a:spLocks noChangeArrowheads="1"/>
                    </p:cNvSpPr>
                    <p:nvPr/>
                  </p:nvSpPr>
                  <p:spPr bwMode="auto">
                    <a:xfrm>
                      <a:off x="3710" y="525"/>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8" name="Oval 113"/>
                    <p:cNvSpPr>
                      <a:spLocks noChangeArrowheads="1"/>
                    </p:cNvSpPr>
                    <p:nvPr/>
                  </p:nvSpPr>
                  <p:spPr bwMode="auto">
                    <a:xfrm>
                      <a:off x="4670" y="66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49" name="Oval 114"/>
                    <p:cNvSpPr>
                      <a:spLocks noChangeArrowheads="1"/>
                    </p:cNvSpPr>
                    <p:nvPr/>
                  </p:nvSpPr>
                  <p:spPr bwMode="auto">
                    <a:xfrm>
                      <a:off x="4578" y="572"/>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0" name="Oval 115"/>
                    <p:cNvSpPr>
                      <a:spLocks noChangeArrowheads="1"/>
                    </p:cNvSpPr>
                    <p:nvPr/>
                  </p:nvSpPr>
                  <p:spPr bwMode="auto">
                    <a:xfrm>
                      <a:off x="5104" y="85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1" name="Oval 116"/>
                    <p:cNvSpPr>
                      <a:spLocks noChangeArrowheads="1"/>
                    </p:cNvSpPr>
                    <p:nvPr/>
                  </p:nvSpPr>
                  <p:spPr bwMode="auto">
                    <a:xfrm>
                      <a:off x="5081" y="1133"/>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2" name="Oval 117"/>
                    <p:cNvSpPr>
                      <a:spLocks noChangeArrowheads="1"/>
                    </p:cNvSpPr>
                    <p:nvPr/>
                  </p:nvSpPr>
                  <p:spPr bwMode="auto">
                    <a:xfrm>
                      <a:off x="5378" y="1203"/>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3" name="Oval 118"/>
                    <p:cNvSpPr>
                      <a:spLocks noChangeArrowheads="1"/>
                    </p:cNvSpPr>
                    <p:nvPr/>
                  </p:nvSpPr>
                  <p:spPr bwMode="auto">
                    <a:xfrm>
                      <a:off x="5333" y="946"/>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4" name="Oval 119"/>
                    <p:cNvSpPr>
                      <a:spLocks noChangeArrowheads="1"/>
                    </p:cNvSpPr>
                    <p:nvPr/>
                  </p:nvSpPr>
                  <p:spPr bwMode="auto">
                    <a:xfrm>
                      <a:off x="4258" y="2185"/>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5" name="Oval 120"/>
                    <p:cNvSpPr>
                      <a:spLocks noChangeArrowheads="1"/>
                    </p:cNvSpPr>
                    <p:nvPr/>
                  </p:nvSpPr>
                  <p:spPr bwMode="auto">
                    <a:xfrm>
                      <a:off x="4030" y="759"/>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6" name="Oval 121"/>
                    <p:cNvSpPr>
                      <a:spLocks noChangeArrowheads="1"/>
                    </p:cNvSpPr>
                    <p:nvPr/>
                  </p:nvSpPr>
                  <p:spPr bwMode="auto">
                    <a:xfrm>
                      <a:off x="3504" y="596"/>
                      <a:ext cx="23"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7" name="Oval 122"/>
                    <p:cNvSpPr>
                      <a:spLocks noChangeArrowheads="1"/>
                    </p:cNvSpPr>
                    <p:nvPr/>
                  </p:nvSpPr>
                  <p:spPr bwMode="auto">
                    <a:xfrm>
                      <a:off x="4533" y="1320"/>
                      <a:ext cx="22" cy="23"/>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8" name="Oval 123"/>
                    <p:cNvSpPr>
                      <a:spLocks noChangeArrowheads="1"/>
                    </p:cNvSpPr>
                    <p:nvPr/>
                  </p:nvSpPr>
                  <p:spPr bwMode="auto">
                    <a:xfrm>
                      <a:off x="4533" y="1086"/>
                      <a:ext cx="22"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59" name="Oval 124"/>
                    <p:cNvSpPr>
                      <a:spLocks noChangeArrowheads="1"/>
                    </p:cNvSpPr>
                    <p:nvPr/>
                  </p:nvSpPr>
                  <p:spPr bwMode="auto">
                    <a:xfrm>
                      <a:off x="4578" y="1156"/>
                      <a:ext cx="23" cy="24"/>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grpSp>
        </p:grpSp>
      </p:grpSp>
      <p:grpSp>
        <p:nvGrpSpPr>
          <p:cNvPr id="14" name="Group 125"/>
          <p:cNvGrpSpPr>
            <a:grpSpLocks noChangeAspect="1"/>
          </p:cNvGrpSpPr>
          <p:nvPr/>
        </p:nvGrpSpPr>
        <p:grpSpPr bwMode="auto">
          <a:xfrm>
            <a:off x="3517900" y="1549400"/>
            <a:ext cx="4889500" cy="4090988"/>
            <a:chOff x="3168" y="288"/>
            <a:chExt cx="2352" cy="1968"/>
          </a:xfrm>
        </p:grpSpPr>
        <p:sp>
          <p:nvSpPr>
            <p:cNvPr id="70898" name="Rectangle 126"/>
            <p:cNvSpPr>
              <a:spLocks noChangeAspect="1" noChangeArrowheads="1"/>
            </p:cNvSpPr>
            <p:nvPr/>
          </p:nvSpPr>
          <p:spPr bwMode="auto">
            <a:xfrm>
              <a:off x="3168" y="288"/>
              <a:ext cx="2352"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70899" name="Group 127"/>
            <p:cNvGrpSpPr>
              <a:grpSpLocks noChangeAspect="1"/>
            </p:cNvGrpSpPr>
            <p:nvPr/>
          </p:nvGrpSpPr>
          <p:grpSpPr bwMode="auto">
            <a:xfrm>
              <a:off x="3618" y="783"/>
              <a:ext cx="1623" cy="911"/>
              <a:chOff x="3618" y="783"/>
              <a:chExt cx="1623" cy="911"/>
            </a:xfrm>
          </p:grpSpPr>
          <p:sp>
            <p:nvSpPr>
              <p:cNvPr id="71003" name="Oval 128"/>
              <p:cNvSpPr>
                <a:spLocks noChangeAspect="1" noChangeArrowheads="1"/>
              </p:cNvSpPr>
              <p:nvPr/>
            </p:nvSpPr>
            <p:spPr bwMode="auto">
              <a:xfrm>
                <a:off x="3915" y="129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4" name="Oval 129"/>
              <p:cNvSpPr>
                <a:spLocks noChangeAspect="1" noChangeArrowheads="1"/>
              </p:cNvSpPr>
              <p:nvPr/>
            </p:nvSpPr>
            <p:spPr bwMode="auto">
              <a:xfrm>
                <a:off x="3870" y="99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5" name="Oval 130"/>
              <p:cNvSpPr>
                <a:spLocks noChangeAspect="1" noChangeArrowheads="1"/>
              </p:cNvSpPr>
              <p:nvPr/>
            </p:nvSpPr>
            <p:spPr bwMode="auto">
              <a:xfrm>
                <a:off x="4487" y="167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6" name="Oval 131"/>
              <p:cNvSpPr>
                <a:spLocks noChangeAspect="1" noChangeArrowheads="1"/>
              </p:cNvSpPr>
              <p:nvPr/>
            </p:nvSpPr>
            <p:spPr bwMode="auto">
              <a:xfrm>
                <a:off x="4121" y="120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7" name="Oval 132"/>
              <p:cNvSpPr>
                <a:spLocks noChangeAspect="1" noChangeArrowheads="1"/>
              </p:cNvSpPr>
              <p:nvPr/>
            </p:nvSpPr>
            <p:spPr bwMode="auto">
              <a:xfrm>
                <a:off x="4030" y="106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8" name="Oval 133"/>
              <p:cNvSpPr>
                <a:spLocks noChangeAspect="1" noChangeArrowheads="1"/>
              </p:cNvSpPr>
              <p:nvPr/>
            </p:nvSpPr>
            <p:spPr bwMode="auto">
              <a:xfrm>
                <a:off x="4807" y="1040"/>
                <a:ext cx="24"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9" name="Oval 134"/>
              <p:cNvSpPr>
                <a:spLocks noChangeAspect="1" noChangeArrowheads="1"/>
              </p:cNvSpPr>
              <p:nvPr/>
            </p:nvSpPr>
            <p:spPr bwMode="auto">
              <a:xfrm>
                <a:off x="4624" y="104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0" name="Oval 135"/>
              <p:cNvSpPr>
                <a:spLocks noChangeAspect="1" noChangeArrowheads="1"/>
              </p:cNvSpPr>
              <p:nvPr/>
            </p:nvSpPr>
            <p:spPr bwMode="auto">
              <a:xfrm>
                <a:off x="4967" y="104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1" name="Oval 136"/>
              <p:cNvSpPr>
                <a:spLocks noChangeAspect="1" noChangeArrowheads="1"/>
              </p:cNvSpPr>
              <p:nvPr/>
            </p:nvSpPr>
            <p:spPr bwMode="auto">
              <a:xfrm>
                <a:off x="5218" y="94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2" name="Oval 137"/>
              <p:cNvSpPr>
                <a:spLocks noChangeAspect="1" noChangeArrowheads="1"/>
              </p:cNvSpPr>
              <p:nvPr/>
            </p:nvSpPr>
            <p:spPr bwMode="auto">
              <a:xfrm>
                <a:off x="4144" y="136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3" name="Oval 138"/>
              <p:cNvSpPr>
                <a:spLocks noChangeAspect="1" noChangeArrowheads="1"/>
              </p:cNvSpPr>
              <p:nvPr/>
            </p:nvSpPr>
            <p:spPr bwMode="auto">
              <a:xfrm>
                <a:off x="4967" y="92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4" name="Oval 139"/>
              <p:cNvSpPr>
                <a:spLocks noChangeAspect="1" noChangeArrowheads="1"/>
              </p:cNvSpPr>
              <p:nvPr/>
            </p:nvSpPr>
            <p:spPr bwMode="auto">
              <a:xfrm>
                <a:off x="3618" y="118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5" name="Oval 140"/>
              <p:cNvSpPr>
                <a:spLocks noChangeAspect="1" noChangeArrowheads="1"/>
              </p:cNvSpPr>
              <p:nvPr/>
            </p:nvSpPr>
            <p:spPr bwMode="auto">
              <a:xfrm>
                <a:off x="3754" y="1180"/>
                <a:ext cx="24"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6" name="Oval 141"/>
              <p:cNvSpPr>
                <a:spLocks noChangeAspect="1" noChangeArrowheads="1"/>
              </p:cNvSpPr>
              <p:nvPr/>
            </p:nvSpPr>
            <p:spPr bwMode="auto">
              <a:xfrm>
                <a:off x="3733" y="1133"/>
                <a:ext cx="21"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7" name="Oval 142"/>
              <p:cNvSpPr>
                <a:spLocks noChangeAspect="1" noChangeArrowheads="1"/>
              </p:cNvSpPr>
              <p:nvPr/>
            </p:nvSpPr>
            <p:spPr bwMode="auto">
              <a:xfrm>
                <a:off x="4121" y="141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8" name="Oval 143"/>
              <p:cNvSpPr>
                <a:spLocks noChangeAspect="1" noChangeArrowheads="1"/>
              </p:cNvSpPr>
              <p:nvPr/>
            </p:nvSpPr>
            <p:spPr bwMode="auto">
              <a:xfrm>
                <a:off x="4213" y="1390"/>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19" name="Oval 144"/>
              <p:cNvSpPr>
                <a:spLocks noChangeAspect="1" noChangeArrowheads="1"/>
              </p:cNvSpPr>
              <p:nvPr/>
            </p:nvSpPr>
            <p:spPr bwMode="auto">
              <a:xfrm>
                <a:off x="3641" y="78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900" name="Group 145"/>
            <p:cNvGrpSpPr>
              <a:grpSpLocks noChangeAspect="1"/>
            </p:cNvGrpSpPr>
            <p:nvPr/>
          </p:nvGrpSpPr>
          <p:grpSpPr bwMode="auto">
            <a:xfrm>
              <a:off x="3168" y="288"/>
              <a:ext cx="2352" cy="1968"/>
              <a:chOff x="3168" y="288"/>
              <a:chExt cx="2352" cy="1968"/>
            </a:xfrm>
          </p:grpSpPr>
          <p:sp>
            <p:nvSpPr>
              <p:cNvPr id="70901" name="Rectangle 146"/>
              <p:cNvSpPr>
                <a:spLocks noChangeAspect="1" noChangeArrowheads="1"/>
              </p:cNvSpPr>
              <p:nvPr/>
            </p:nvSpPr>
            <p:spPr bwMode="auto">
              <a:xfrm>
                <a:off x="3168" y="288"/>
                <a:ext cx="2352"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70902" name="Group 147"/>
              <p:cNvGrpSpPr>
                <a:grpSpLocks noChangeAspect="1"/>
              </p:cNvGrpSpPr>
              <p:nvPr/>
            </p:nvGrpSpPr>
            <p:grpSpPr bwMode="auto">
              <a:xfrm>
                <a:off x="3733" y="525"/>
                <a:ext cx="1691" cy="1239"/>
                <a:chOff x="3733" y="525"/>
                <a:chExt cx="1691" cy="1239"/>
              </a:xfrm>
            </p:grpSpPr>
            <p:sp>
              <p:nvSpPr>
                <p:cNvPr id="70982" name="Oval 148"/>
                <p:cNvSpPr>
                  <a:spLocks noChangeAspect="1" noChangeArrowheads="1"/>
                </p:cNvSpPr>
                <p:nvPr/>
              </p:nvSpPr>
              <p:spPr bwMode="auto">
                <a:xfrm>
                  <a:off x="3961" y="115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3" name="Oval 149"/>
                <p:cNvSpPr>
                  <a:spLocks noChangeAspect="1" noChangeArrowheads="1"/>
                </p:cNvSpPr>
                <p:nvPr/>
              </p:nvSpPr>
              <p:spPr bwMode="auto">
                <a:xfrm>
                  <a:off x="3733" y="783"/>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4" name="Oval 150"/>
                <p:cNvSpPr>
                  <a:spLocks noChangeAspect="1" noChangeArrowheads="1"/>
                </p:cNvSpPr>
                <p:nvPr/>
              </p:nvSpPr>
              <p:spPr bwMode="auto">
                <a:xfrm>
                  <a:off x="4304" y="162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5" name="Oval 151"/>
                <p:cNvSpPr>
                  <a:spLocks noChangeAspect="1" noChangeArrowheads="1"/>
                </p:cNvSpPr>
                <p:nvPr/>
              </p:nvSpPr>
              <p:spPr bwMode="auto">
                <a:xfrm>
                  <a:off x="4578" y="174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6" name="Oval 152"/>
                <p:cNvSpPr>
                  <a:spLocks noChangeAspect="1" noChangeArrowheads="1"/>
                </p:cNvSpPr>
                <p:nvPr/>
              </p:nvSpPr>
              <p:spPr bwMode="auto">
                <a:xfrm>
                  <a:off x="4784" y="162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7" name="Oval 153"/>
                <p:cNvSpPr>
                  <a:spLocks noChangeAspect="1" noChangeArrowheads="1"/>
                </p:cNvSpPr>
                <p:nvPr/>
              </p:nvSpPr>
              <p:spPr bwMode="auto">
                <a:xfrm>
                  <a:off x="3961" y="127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8" name="Oval 154"/>
                <p:cNvSpPr>
                  <a:spLocks noChangeAspect="1" noChangeArrowheads="1"/>
                </p:cNvSpPr>
                <p:nvPr/>
              </p:nvSpPr>
              <p:spPr bwMode="auto">
                <a:xfrm>
                  <a:off x="3961" y="134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9" name="Oval 155"/>
                <p:cNvSpPr>
                  <a:spLocks noChangeAspect="1" noChangeArrowheads="1"/>
                </p:cNvSpPr>
                <p:nvPr/>
              </p:nvSpPr>
              <p:spPr bwMode="auto">
                <a:xfrm>
                  <a:off x="4167" y="108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0" name="Oval 156"/>
                <p:cNvSpPr>
                  <a:spLocks noChangeAspect="1" noChangeArrowheads="1"/>
                </p:cNvSpPr>
                <p:nvPr/>
              </p:nvSpPr>
              <p:spPr bwMode="auto">
                <a:xfrm>
                  <a:off x="4075" y="101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1" name="Oval 157"/>
                <p:cNvSpPr>
                  <a:spLocks noChangeAspect="1" noChangeArrowheads="1"/>
                </p:cNvSpPr>
                <p:nvPr/>
              </p:nvSpPr>
              <p:spPr bwMode="auto">
                <a:xfrm>
                  <a:off x="4555" y="148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2" name="Oval 158"/>
                <p:cNvSpPr>
                  <a:spLocks noChangeAspect="1" noChangeArrowheads="1"/>
                </p:cNvSpPr>
                <p:nvPr/>
              </p:nvSpPr>
              <p:spPr bwMode="auto">
                <a:xfrm>
                  <a:off x="4624" y="525"/>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3" name="Oval 159"/>
                <p:cNvSpPr>
                  <a:spLocks noChangeAspect="1" noChangeArrowheads="1"/>
                </p:cNvSpPr>
                <p:nvPr/>
              </p:nvSpPr>
              <p:spPr bwMode="auto">
                <a:xfrm>
                  <a:off x="4418" y="108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4" name="Oval 160"/>
                <p:cNvSpPr>
                  <a:spLocks noChangeAspect="1" noChangeArrowheads="1"/>
                </p:cNvSpPr>
                <p:nvPr/>
              </p:nvSpPr>
              <p:spPr bwMode="auto">
                <a:xfrm>
                  <a:off x="3961" y="101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5" name="Oval 161"/>
                <p:cNvSpPr>
                  <a:spLocks noChangeAspect="1" noChangeArrowheads="1"/>
                </p:cNvSpPr>
                <p:nvPr/>
              </p:nvSpPr>
              <p:spPr bwMode="auto">
                <a:xfrm>
                  <a:off x="4464" y="1647"/>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6" name="Oval 162"/>
                <p:cNvSpPr>
                  <a:spLocks noChangeAspect="1" noChangeArrowheads="1"/>
                </p:cNvSpPr>
                <p:nvPr/>
              </p:nvSpPr>
              <p:spPr bwMode="auto">
                <a:xfrm>
                  <a:off x="4853" y="1577"/>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7" name="Oval 163"/>
                <p:cNvSpPr>
                  <a:spLocks noChangeAspect="1" noChangeArrowheads="1"/>
                </p:cNvSpPr>
                <p:nvPr/>
              </p:nvSpPr>
              <p:spPr bwMode="auto">
                <a:xfrm>
                  <a:off x="4190" y="642"/>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8" name="Oval 164"/>
                <p:cNvSpPr>
                  <a:spLocks noChangeAspect="1" noChangeArrowheads="1"/>
                </p:cNvSpPr>
                <p:nvPr/>
              </p:nvSpPr>
              <p:spPr bwMode="auto">
                <a:xfrm>
                  <a:off x="4258" y="85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99" name="Oval 165"/>
                <p:cNvSpPr>
                  <a:spLocks noChangeAspect="1" noChangeArrowheads="1"/>
                </p:cNvSpPr>
                <p:nvPr/>
              </p:nvSpPr>
              <p:spPr bwMode="auto">
                <a:xfrm>
                  <a:off x="3778" y="572"/>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0" name="Oval 166"/>
                <p:cNvSpPr>
                  <a:spLocks noChangeAspect="1" noChangeArrowheads="1"/>
                </p:cNvSpPr>
                <p:nvPr/>
              </p:nvSpPr>
              <p:spPr bwMode="auto">
                <a:xfrm>
                  <a:off x="4464" y="1320"/>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1" name="Oval 167"/>
                <p:cNvSpPr>
                  <a:spLocks noChangeAspect="1" noChangeArrowheads="1"/>
                </p:cNvSpPr>
                <p:nvPr/>
              </p:nvSpPr>
              <p:spPr bwMode="auto">
                <a:xfrm>
                  <a:off x="4350" y="169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002" name="Oval 168"/>
                <p:cNvSpPr>
                  <a:spLocks noChangeAspect="1" noChangeArrowheads="1"/>
                </p:cNvSpPr>
                <p:nvPr/>
              </p:nvSpPr>
              <p:spPr bwMode="auto">
                <a:xfrm>
                  <a:off x="5401" y="104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903" name="Group 169"/>
              <p:cNvGrpSpPr>
                <a:grpSpLocks noChangeAspect="1"/>
              </p:cNvGrpSpPr>
              <p:nvPr/>
            </p:nvGrpSpPr>
            <p:grpSpPr bwMode="auto">
              <a:xfrm>
                <a:off x="3504" y="432"/>
                <a:ext cx="1897" cy="1779"/>
                <a:chOff x="3504" y="432"/>
                <a:chExt cx="1897" cy="1779"/>
              </a:xfrm>
            </p:grpSpPr>
            <p:grpSp>
              <p:nvGrpSpPr>
                <p:cNvPr id="70904" name="Group 170"/>
                <p:cNvGrpSpPr>
                  <a:grpSpLocks noChangeAspect="1"/>
                </p:cNvGrpSpPr>
                <p:nvPr/>
              </p:nvGrpSpPr>
              <p:grpSpPr bwMode="auto">
                <a:xfrm>
                  <a:off x="3710" y="480"/>
                  <a:ext cx="1668" cy="1424"/>
                  <a:chOff x="3710" y="480"/>
                  <a:chExt cx="1668" cy="1424"/>
                </a:xfrm>
              </p:grpSpPr>
              <p:sp>
                <p:nvSpPr>
                  <p:cNvPr id="70962" name="Oval 171"/>
                  <p:cNvSpPr>
                    <a:spLocks noChangeAspect="1" noChangeArrowheads="1"/>
                  </p:cNvSpPr>
                  <p:nvPr/>
                </p:nvSpPr>
                <p:spPr bwMode="auto">
                  <a:xfrm>
                    <a:off x="3755" y="1298"/>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3" name="Oval 172"/>
                  <p:cNvSpPr>
                    <a:spLocks noChangeAspect="1" noChangeArrowheads="1"/>
                  </p:cNvSpPr>
                  <p:nvPr/>
                </p:nvSpPr>
                <p:spPr bwMode="auto">
                  <a:xfrm>
                    <a:off x="4327" y="188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4" name="Oval 173"/>
                  <p:cNvSpPr>
                    <a:spLocks noChangeAspect="1" noChangeArrowheads="1"/>
                  </p:cNvSpPr>
                  <p:nvPr/>
                </p:nvSpPr>
                <p:spPr bwMode="auto">
                  <a:xfrm>
                    <a:off x="4281" y="155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5" name="Oval 174"/>
                  <p:cNvSpPr>
                    <a:spLocks noChangeAspect="1" noChangeArrowheads="1"/>
                  </p:cNvSpPr>
                  <p:nvPr/>
                </p:nvSpPr>
                <p:spPr bwMode="auto">
                  <a:xfrm>
                    <a:off x="4213" y="1694"/>
                    <a:ext cx="21"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6" name="Oval 175"/>
                  <p:cNvSpPr>
                    <a:spLocks noChangeAspect="1" noChangeArrowheads="1"/>
                  </p:cNvSpPr>
                  <p:nvPr/>
                </p:nvSpPr>
                <p:spPr bwMode="auto">
                  <a:xfrm>
                    <a:off x="4235" y="1554"/>
                    <a:ext cx="24"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7" name="Oval 176"/>
                  <p:cNvSpPr>
                    <a:spLocks noChangeAspect="1" noChangeArrowheads="1"/>
                  </p:cNvSpPr>
                  <p:nvPr/>
                </p:nvSpPr>
                <p:spPr bwMode="auto">
                  <a:xfrm>
                    <a:off x="4921" y="174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8" name="Oval 177"/>
                  <p:cNvSpPr>
                    <a:spLocks noChangeAspect="1" noChangeArrowheads="1"/>
                  </p:cNvSpPr>
                  <p:nvPr/>
                </p:nvSpPr>
                <p:spPr bwMode="auto">
                  <a:xfrm>
                    <a:off x="3710" y="71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9" name="Oval 178"/>
                  <p:cNvSpPr>
                    <a:spLocks noChangeAspect="1" noChangeArrowheads="1"/>
                  </p:cNvSpPr>
                  <p:nvPr/>
                </p:nvSpPr>
                <p:spPr bwMode="auto">
                  <a:xfrm>
                    <a:off x="4693" y="1110"/>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0" name="Oval 179"/>
                  <p:cNvSpPr>
                    <a:spLocks noChangeAspect="1" noChangeArrowheads="1"/>
                  </p:cNvSpPr>
                  <p:nvPr/>
                </p:nvSpPr>
                <p:spPr bwMode="auto">
                  <a:xfrm>
                    <a:off x="3801" y="82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1" name="Oval 180"/>
                  <p:cNvSpPr>
                    <a:spLocks noChangeAspect="1" noChangeArrowheads="1"/>
                  </p:cNvSpPr>
                  <p:nvPr/>
                </p:nvSpPr>
                <p:spPr bwMode="auto">
                  <a:xfrm>
                    <a:off x="4761" y="619"/>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2" name="Oval 181"/>
                  <p:cNvSpPr>
                    <a:spLocks noChangeAspect="1" noChangeArrowheads="1"/>
                  </p:cNvSpPr>
                  <p:nvPr/>
                </p:nvSpPr>
                <p:spPr bwMode="auto">
                  <a:xfrm>
                    <a:off x="4464" y="1460"/>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3" name="Oval 182"/>
                  <p:cNvSpPr>
                    <a:spLocks noChangeAspect="1" noChangeArrowheads="1"/>
                  </p:cNvSpPr>
                  <p:nvPr/>
                </p:nvSpPr>
                <p:spPr bwMode="auto">
                  <a:xfrm>
                    <a:off x="4875" y="923"/>
                    <a:ext cx="24"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4" name="Oval 183"/>
                  <p:cNvSpPr>
                    <a:spLocks noChangeAspect="1" noChangeArrowheads="1"/>
                  </p:cNvSpPr>
                  <p:nvPr/>
                </p:nvSpPr>
                <p:spPr bwMode="auto">
                  <a:xfrm>
                    <a:off x="4830" y="853"/>
                    <a:ext cx="24"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5" name="Oval 184"/>
                  <p:cNvSpPr>
                    <a:spLocks noChangeAspect="1" noChangeArrowheads="1"/>
                  </p:cNvSpPr>
                  <p:nvPr/>
                </p:nvSpPr>
                <p:spPr bwMode="auto">
                  <a:xfrm>
                    <a:off x="4213" y="923"/>
                    <a:ext cx="21"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6" name="Oval 185"/>
                  <p:cNvSpPr>
                    <a:spLocks noChangeAspect="1" noChangeArrowheads="1"/>
                  </p:cNvSpPr>
                  <p:nvPr/>
                </p:nvSpPr>
                <p:spPr bwMode="auto">
                  <a:xfrm>
                    <a:off x="4304" y="96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7" name="Oval 186"/>
                  <p:cNvSpPr>
                    <a:spLocks noChangeAspect="1" noChangeArrowheads="1"/>
                  </p:cNvSpPr>
                  <p:nvPr/>
                </p:nvSpPr>
                <p:spPr bwMode="auto">
                  <a:xfrm>
                    <a:off x="4761" y="736"/>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8" name="Oval 187"/>
                  <p:cNvSpPr>
                    <a:spLocks noChangeAspect="1" noChangeArrowheads="1"/>
                  </p:cNvSpPr>
                  <p:nvPr/>
                </p:nvSpPr>
                <p:spPr bwMode="auto">
                  <a:xfrm>
                    <a:off x="4715" y="50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79" name="Oval 188"/>
                  <p:cNvSpPr>
                    <a:spLocks noChangeAspect="1" noChangeArrowheads="1"/>
                  </p:cNvSpPr>
                  <p:nvPr/>
                </p:nvSpPr>
                <p:spPr bwMode="auto">
                  <a:xfrm>
                    <a:off x="4533" y="480"/>
                    <a:ext cx="21"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0" name="Oval 189"/>
                  <p:cNvSpPr>
                    <a:spLocks noChangeAspect="1" noChangeArrowheads="1"/>
                  </p:cNvSpPr>
                  <p:nvPr/>
                </p:nvSpPr>
                <p:spPr bwMode="auto">
                  <a:xfrm>
                    <a:off x="5355" y="113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81" name="Oval 190"/>
                  <p:cNvSpPr>
                    <a:spLocks noChangeAspect="1" noChangeArrowheads="1"/>
                  </p:cNvSpPr>
                  <p:nvPr/>
                </p:nvSpPr>
                <p:spPr bwMode="auto">
                  <a:xfrm>
                    <a:off x="5035" y="96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905" name="Group 191"/>
                <p:cNvGrpSpPr>
                  <a:grpSpLocks noChangeAspect="1"/>
                </p:cNvGrpSpPr>
                <p:nvPr/>
              </p:nvGrpSpPr>
              <p:grpSpPr bwMode="auto">
                <a:xfrm>
                  <a:off x="3504" y="432"/>
                  <a:ext cx="1897" cy="1779"/>
                  <a:chOff x="3504" y="432"/>
                  <a:chExt cx="1897" cy="1779"/>
                </a:xfrm>
              </p:grpSpPr>
              <p:grpSp>
                <p:nvGrpSpPr>
                  <p:cNvPr id="70906" name="Group 192"/>
                  <p:cNvGrpSpPr>
                    <a:grpSpLocks noChangeAspect="1"/>
                  </p:cNvGrpSpPr>
                  <p:nvPr/>
                </p:nvGrpSpPr>
                <p:grpSpPr bwMode="auto">
                  <a:xfrm>
                    <a:off x="4075" y="432"/>
                    <a:ext cx="1075" cy="1355"/>
                    <a:chOff x="4075" y="432"/>
                    <a:chExt cx="1075" cy="1355"/>
                  </a:xfrm>
                </p:grpSpPr>
                <p:sp>
                  <p:nvSpPr>
                    <p:cNvPr id="70953" name="Oval 193"/>
                    <p:cNvSpPr>
                      <a:spLocks noChangeAspect="1" noChangeArrowheads="1"/>
                    </p:cNvSpPr>
                    <p:nvPr/>
                  </p:nvSpPr>
                  <p:spPr bwMode="auto">
                    <a:xfrm>
                      <a:off x="4761" y="176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4" name="Oval 194"/>
                    <p:cNvSpPr>
                      <a:spLocks noChangeAspect="1" noChangeArrowheads="1"/>
                    </p:cNvSpPr>
                    <p:nvPr/>
                  </p:nvSpPr>
                  <p:spPr bwMode="auto">
                    <a:xfrm>
                      <a:off x="4533" y="1437"/>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5" name="Oval 195"/>
                    <p:cNvSpPr>
                      <a:spLocks noChangeAspect="1" noChangeArrowheads="1"/>
                    </p:cNvSpPr>
                    <p:nvPr/>
                  </p:nvSpPr>
                  <p:spPr bwMode="auto">
                    <a:xfrm>
                      <a:off x="4693" y="807"/>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6" name="Oval 196"/>
                    <p:cNvSpPr>
                      <a:spLocks noChangeAspect="1" noChangeArrowheads="1"/>
                    </p:cNvSpPr>
                    <p:nvPr/>
                  </p:nvSpPr>
                  <p:spPr bwMode="auto">
                    <a:xfrm>
                      <a:off x="4555" y="68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7" name="Oval 197"/>
                    <p:cNvSpPr>
                      <a:spLocks noChangeAspect="1" noChangeArrowheads="1"/>
                    </p:cNvSpPr>
                    <p:nvPr/>
                  </p:nvSpPr>
                  <p:spPr bwMode="auto">
                    <a:xfrm>
                      <a:off x="5127" y="106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8" name="Oval 198"/>
                    <p:cNvSpPr>
                      <a:spLocks noChangeAspect="1" noChangeArrowheads="1"/>
                    </p:cNvSpPr>
                    <p:nvPr/>
                  </p:nvSpPr>
                  <p:spPr bwMode="auto">
                    <a:xfrm>
                      <a:off x="4304" y="108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9" name="Oval 199"/>
                    <p:cNvSpPr>
                      <a:spLocks noChangeAspect="1" noChangeArrowheads="1"/>
                    </p:cNvSpPr>
                    <p:nvPr/>
                  </p:nvSpPr>
                  <p:spPr bwMode="auto">
                    <a:xfrm>
                      <a:off x="4075" y="127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0" name="Oval 200"/>
                    <p:cNvSpPr>
                      <a:spLocks noChangeAspect="1" noChangeArrowheads="1"/>
                    </p:cNvSpPr>
                    <p:nvPr/>
                  </p:nvSpPr>
                  <p:spPr bwMode="auto">
                    <a:xfrm>
                      <a:off x="4578" y="432"/>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61" name="Oval 201"/>
                    <p:cNvSpPr>
                      <a:spLocks noChangeAspect="1" noChangeArrowheads="1"/>
                    </p:cNvSpPr>
                    <p:nvPr/>
                  </p:nvSpPr>
                  <p:spPr bwMode="auto">
                    <a:xfrm>
                      <a:off x="4464" y="572"/>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907" name="Group 202"/>
                  <p:cNvGrpSpPr>
                    <a:grpSpLocks noChangeAspect="1"/>
                  </p:cNvGrpSpPr>
                  <p:nvPr/>
                </p:nvGrpSpPr>
                <p:grpSpPr bwMode="auto">
                  <a:xfrm>
                    <a:off x="3550" y="503"/>
                    <a:ext cx="1463" cy="1612"/>
                    <a:chOff x="3550" y="503"/>
                    <a:chExt cx="1463" cy="1612"/>
                  </a:xfrm>
                </p:grpSpPr>
                <p:sp>
                  <p:nvSpPr>
                    <p:cNvPr id="70938" name="Oval 203"/>
                    <p:cNvSpPr>
                      <a:spLocks noChangeAspect="1" noChangeArrowheads="1"/>
                    </p:cNvSpPr>
                    <p:nvPr/>
                  </p:nvSpPr>
                  <p:spPr bwMode="auto">
                    <a:xfrm>
                      <a:off x="4235" y="1904"/>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9" name="Oval 204"/>
                    <p:cNvSpPr>
                      <a:spLocks noChangeAspect="1" noChangeArrowheads="1"/>
                    </p:cNvSpPr>
                    <p:nvPr/>
                  </p:nvSpPr>
                  <p:spPr bwMode="auto">
                    <a:xfrm>
                      <a:off x="4304" y="1928"/>
                      <a:ext cx="24"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0" name="Oval 205"/>
                    <p:cNvSpPr>
                      <a:spLocks noChangeAspect="1" noChangeArrowheads="1"/>
                    </p:cNvSpPr>
                    <p:nvPr/>
                  </p:nvSpPr>
                  <p:spPr bwMode="auto">
                    <a:xfrm>
                      <a:off x="4441" y="174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1" name="Oval 206"/>
                    <p:cNvSpPr>
                      <a:spLocks noChangeAspect="1" noChangeArrowheads="1"/>
                    </p:cNvSpPr>
                    <p:nvPr/>
                  </p:nvSpPr>
                  <p:spPr bwMode="auto">
                    <a:xfrm>
                      <a:off x="4258" y="136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2" name="Oval 207"/>
                    <p:cNvSpPr>
                      <a:spLocks noChangeAspect="1" noChangeArrowheads="1"/>
                    </p:cNvSpPr>
                    <p:nvPr/>
                  </p:nvSpPr>
                  <p:spPr bwMode="auto">
                    <a:xfrm>
                      <a:off x="3870" y="115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3" name="Oval 208"/>
                    <p:cNvSpPr>
                      <a:spLocks noChangeAspect="1" noChangeArrowheads="1"/>
                    </p:cNvSpPr>
                    <p:nvPr/>
                  </p:nvSpPr>
                  <p:spPr bwMode="auto">
                    <a:xfrm>
                      <a:off x="3573" y="713"/>
                      <a:ext cx="22"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4" name="Oval 209"/>
                    <p:cNvSpPr>
                      <a:spLocks noChangeAspect="1" noChangeArrowheads="1"/>
                    </p:cNvSpPr>
                    <p:nvPr/>
                  </p:nvSpPr>
                  <p:spPr bwMode="auto">
                    <a:xfrm>
                      <a:off x="4738" y="900"/>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5" name="Oval 210"/>
                    <p:cNvSpPr>
                      <a:spLocks noChangeAspect="1" noChangeArrowheads="1"/>
                    </p:cNvSpPr>
                    <p:nvPr/>
                  </p:nvSpPr>
                  <p:spPr bwMode="auto">
                    <a:xfrm>
                      <a:off x="4921" y="99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6" name="Oval 211"/>
                    <p:cNvSpPr>
                      <a:spLocks noChangeAspect="1" noChangeArrowheads="1"/>
                    </p:cNvSpPr>
                    <p:nvPr/>
                  </p:nvSpPr>
                  <p:spPr bwMode="auto">
                    <a:xfrm>
                      <a:off x="4441" y="157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7" name="Oval 212"/>
                    <p:cNvSpPr>
                      <a:spLocks noChangeAspect="1" noChangeArrowheads="1"/>
                    </p:cNvSpPr>
                    <p:nvPr/>
                  </p:nvSpPr>
                  <p:spPr bwMode="auto">
                    <a:xfrm>
                      <a:off x="4510" y="157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8" name="Oval 213"/>
                    <p:cNvSpPr>
                      <a:spLocks noChangeAspect="1" noChangeArrowheads="1"/>
                    </p:cNvSpPr>
                    <p:nvPr/>
                  </p:nvSpPr>
                  <p:spPr bwMode="auto">
                    <a:xfrm>
                      <a:off x="4190" y="2091"/>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49" name="Oval 214"/>
                    <p:cNvSpPr>
                      <a:spLocks noChangeAspect="1" noChangeArrowheads="1"/>
                    </p:cNvSpPr>
                    <p:nvPr/>
                  </p:nvSpPr>
                  <p:spPr bwMode="auto">
                    <a:xfrm>
                      <a:off x="4990" y="183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0" name="Oval 215"/>
                    <p:cNvSpPr>
                      <a:spLocks noChangeAspect="1" noChangeArrowheads="1"/>
                    </p:cNvSpPr>
                    <p:nvPr/>
                  </p:nvSpPr>
                  <p:spPr bwMode="auto">
                    <a:xfrm>
                      <a:off x="4327" y="136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1" name="Oval 216"/>
                    <p:cNvSpPr>
                      <a:spLocks noChangeAspect="1" noChangeArrowheads="1"/>
                    </p:cNvSpPr>
                    <p:nvPr/>
                  </p:nvSpPr>
                  <p:spPr bwMode="auto">
                    <a:xfrm>
                      <a:off x="4007" y="139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52" name="Oval 217"/>
                    <p:cNvSpPr>
                      <a:spLocks noChangeAspect="1" noChangeArrowheads="1"/>
                    </p:cNvSpPr>
                    <p:nvPr/>
                  </p:nvSpPr>
                  <p:spPr bwMode="auto">
                    <a:xfrm>
                      <a:off x="3550" y="50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908" name="Group 218"/>
                  <p:cNvGrpSpPr>
                    <a:grpSpLocks noChangeAspect="1"/>
                  </p:cNvGrpSpPr>
                  <p:nvPr/>
                </p:nvGrpSpPr>
                <p:grpSpPr bwMode="auto">
                  <a:xfrm>
                    <a:off x="3504" y="529"/>
                    <a:ext cx="1897" cy="1682"/>
                    <a:chOff x="3504" y="526"/>
                    <a:chExt cx="1897" cy="1682"/>
                  </a:xfrm>
                </p:grpSpPr>
                <p:sp>
                  <p:nvSpPr>
                    <p:cNvPr id="70909" name="Oval 219"/>
                    <p:cNvSpPr>
                      <a:spLocks noChangeAspect="1" noChangeArrowheads="1"/>
                    </p:cNvSpPr>
                    <p:nvPr/>
                  </p:nvSpPr>
                  <p:spPr bwMode="auto">
                    <a:xfrm>
                      <a:off x="3870" y="125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0" name="Oval 220"/>
                    <p:cNvSpPr>
                      <a:spLocks noChangeAspect="1" noChangeArrowheads="1"/>
                    </p:cNvSpPr>
                    <p:nvPr/>
                  </p:nvSpPr>
                  <p:spPr bwMode="auto">
                    <a:xfrm>
                      <a:off x="3915" y="120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1" name="Oval 221"/>
                    <p:cNvSpPr>
                      <a:spLocks noChangeAspect="1" noChangeArrowheads="1"/>
                    </p:cNvSpPr>
                    <p:nvPr/>
                  </p:nvSpPr>
                  <p:spPr bwMode="auto">
                    <a:xfrm>
                      <a:off x="4167" y="195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2" name="Oval 222"/>
                    <p:cNvSpPr>
                      <a:spLocks noChangeAspect="1" noChangeArrowheads="1"/>
                    </p:cNvSpPr>
                    <p:nvPr/>
                  </p:nvSpPr>
                  <p:spPr bwMode="auto">
                    <a:xfrm>
                      <a:off x="4281" y="1787"/>
                      <a:ext cx="24"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3" name="Oval 223"/>
                    <p:cNvSpPr>
                      <a:spLocks noChangeAspect="1" noChangeArrowheads="1"/>
                    </p:cNvSpPr>
                    <p:nvPr/>
                  </p:nvSpPr>
                  <p:spPr bwMode="auto">
                    <a:xfrm>
                      <a:off x="4304" y="2068"/>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4" name="Oval 224"/>
                    <p:cNvSpPr>
                      <a:spLocks noChangeAspect="1" noChangeArrowheads="1"/>
                    </p:cNvSpPr>
                    <p:nvPr/>
                  </p:nvSpPr>
                  <p:spPr bwMode="auto">
                    <a:xfrm>
                      <a:off x="4075" y="2044"/>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5" name="Oval 225"/>
                    <p:cNvSpPr>
                      <a:spLocks noChangeAspect="1" noChangeArrowheads="1"/>
                    </p:cNvSpPr>
                    <p:nvPr/>
                  </p:nvSpPr>
                  <p:spPr bwMode="auto">
                    <a:xfrm>
                      <a:off x="4235" y="155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6" name="Oval 226"/>
                    <p:cNvSpPr>
                      <a:spLocks noChangeAspect="1" noChangeArrowheads="1"/>
                    </p:cNvSpPr>
                    <p:nvPr/>
                  </p:nvSpPr>
                  <p:spPr bwMode="auto">
                    <a:xfrm>
                      <a:off x="4647" y="167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7" name="Oval 227"/>
                    <p:cNvSpPr>
                      <a:spLocks noChangeAspect="1" noChangeArrowheads="1"/>
                    </p:cNvSpPr>
                    <p:nvPr/>
                  </p:nvSpPr>
                  <p:spPr bwMode="auto">
                    <a:xfrm>
                      <a:off x="4944" y="1647"/>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8" name="Oval 228"/>
                    <p:cNvSpPr>
                      <a:spLocks noChangeAspect="1" noChangeArrowheads="1"/>
                    </p:cNvSpPr>
                    <p:nvPr/>
                  </p:nvSpPr>
                  <p:spPr bwMode="auto">
                    <a:xfrm>
                      <a:off x="4350" y="1460"/>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19" name="Oval 229"/>
                    <p:cNvSpPr>
                      <a:spLocks noChangeAspect="1" noChangeArrowheads="1"/>
                    </p:cNvSpPr>
                    <p:nvPr/>
                  </p:nvSpPr>
                  <p:spPr bwMode="auto">
                    <a:xfrm>
                      <a:off x="3824" y="132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0" name="Oval 230"/>
                    <p:cNvSpPr>
                      <a:spLocks noChangeAspect="1" noChangeArrowheads="1"/>
                    </p:cNvSpPr>
                    <p:nvPr/>
                  </p:nvSpPr>
                  <p:spPr bwMode="auto">
                    <a:xfrm>
                      <a:off x="4007" y="111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1" name="Oval 231"/>
                    <p:cNvSpPr>
                      <a:spLocks noChangeAspect="1" noChangeArrowheads="1"/>
                    </p:cNvSpPr>
                    <p:nvPr/>
                  </p:nvSpPr>
                  <p:spPr bwMode="auto">
                    <a:xfrm>
                      <a:off x="4030" y="901"/>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2" name="Oval 232"/>
                    <p:cNvSpPr>
                      <a:spLocks noChangeAspect="1" noChangeArrowheads="1"/>
                    </p:cNvSpPr>
                    <p:nvPr/>
                  </p:nvSpPr>
                  <p:spPr bwMode="auto">
                    <a:xfrm>
                      <a:off x="4258" y="127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3" name="Oval 233"/>
                    <p:cNvSpPr>
                      <a:spLocks noChangeAspect="1" noChangeArrowheads="1"/>
                    </p:cNvSpPr>
                    <p:nvPr/>
                  </p:nvSpPr>
                  <p:spPr bwMode="auto">
                    <a:xfrm>
                      <a:off x="4624" y="122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4" name="Oval 234"/>
                    <p:cNvSpPr>
                      <a:spLocks noChangeAspect="1" noChangeArrowheads="1"/>
                    </p:cNvSpPr>
                    <p:nvPr/>
                  </p:nvSpPr>
                  <p:spPr bwMode="auto">
                    <a:xfrm>
                      <a:off x="4578" y="92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5" name="Oval 235"/>
                    <p:cNvSpPr>
                      <a:spLocks noChangeAspect="1" noChangeArrowheads="1"/>
                    </p:cNvSpPr>
                    <p:nvPr/>
                  </p:nvSpPr>
                  <p:spPr bwMode="auto">
                    <a:xfrm>
                      <a:off x="3710" y="52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6" name="Oval 236"/>
                    <p:cNvSpPr>
                      <a:spLocks noChangeAspect="1" noChangeArrowheads="1"/>
                    </p:cNvSpPr>
                    <p:nvPr/>
                  </p:nvSpPr>
                  <p:spPr bwMode="auto">
                    <a:xfrm>
                      <a:off x="4670" y="668"/>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7" name="Oval 237"/>
                    <p:cNvSpPr>
                      <a:spLocks noChangeAspect="1" noChangeArrowheads="1"/>
                    </p:cNvSpPr>
                    <p:nvPr/>
                  </p:nvSpPr>
                  <p:spPr bwMode="auto">
                    <a:xfrm>
                      <a:off x="4578" y="574"/>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8" name="Oval 238"/>
                    <p:cNvSpPr>
                      <a:spLocks noChangeAspect="1" noChangeArrowheads="1"/>
                    </p:cNvSpPr>
                    <p:nvPr/>
                  </p:nvSpPr>
                  <p:spPr bwMode="auto">
                    <a:xfrm>
                      <a:off x="5104" y="85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29" name="Oval 239"/>
                    <p:cNvSpPr>
                      <a:spLocks noChangeAspect="1" noChangeArrowheads="1"/>
                    </p:cNvSpPr>
                    <p:nvPr/>
                  </p:nvSpPr>
                  <p:spPr bwMode="auto">
                    <a:xfrm>
                      <a:off x="5081" y="113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0" name="Oval 240"/>
                    <p:cNvSpPr>
                      <a:spLocks noChangeAspect="1" noChangeArrowheads="1"/>
                    </p:cNvSpPr>
                    <p:nvPr/>
                  </p:nvSpPr>
                  <p:spPr bwMode="auto">
                    <a:xfrm>
                      <a:off x="5378" y="120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1" name="Oval 241"/>
                    <p:cNvSpPr>
                      <a:spLocks noChangeAspect="1" noChangeArrowheads="1"/>
                    </p:cNvSpPr>
                    <p:nvPr/>
                  </p:nvSpPr>
                  <p:spPr bwMode="auto">
                    <a:xfrm>
                      <a:off x="5333" y="946"/>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2" name="Oval 242"/>
                    <p:cNvSpPr>
                      <a:spLocks noChangeAspect="1" noChangeArrowheads="1"/>
                    </p:cNvSpPr>
                    <p:nvPr/>
                  </p:nvSpPr>
                  <p:spPr bwMode="auto">
                    <a:xfrm>
                      <a:off x="4258" y="2185"/>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3" name="Oval 243"/>
                    <p:cNvSpPr>
                      <a:spLocks noChangeAspect="1" noChangeArrowheads="1"/>
                    </p:cNvSpPr>
                    <p:nvPr/>
                  </p:nvSpPr>
                  <p:spPr bwMode="auto">
                    <a:xfrm>
                      <a:off x="4030" y="75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4" name="Oval 244"/>
                    <p:cNvSpPr>
                      <a:spLocks noChangeAspect="1" noChangeArrowheads="1"/>
                    </p:cNvSpPr>
                    <p:nvPr/>
                  </p:nvSpPr>
                  <p:spPr bwMode="auto">
                    <a:xfrm>
                      <a:off x="3504" y="59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5" name="Oval 245"/>
                    <p:cNvSpPr>
                      <a:spLocks noChangeAspect="1" noChangeArrowheads="1"/>
                    </p:cNvSpPr>
                    <p:nvPr/>
                  </p:nvSpPr>
                  <p:spPr bwMode="auto">
                    <a:xfrm>
                      <a:off x="4533" y="1321"/>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6" name="Oval 246"/>
                    <p:cNvSpPr>
                      <a:spLocks noChangeAspect="1" noChangeArrowheads="1"/>
                    </p:cNvSpPr>
                    <p:nvPr/>
                  </p:nvSpPr>
                  <p:spPr bwMode="auto">
                    <a:xfrm>
                      <a:off x="4533" y="1086"/>
                      <a:ext cx="22"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937" name="Oval 247"/>
                    <p:cNvSpPr>
                      <a:spLocks noChangeAspect="1" noChangeArrowheads="1"/>
                    </p:cNvSpPr>
                    <p:nvPr/>
                  </p:nvSpPr>
                  <p:spPr bwMode="auto">
                    <a:xfrm>
                      <a:off x="4578" y="115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grpSp>
        </p:grpSp>
      </p:grpSp>
      <p:grpSp>
        <p:nvGrpSpPr>
          <p:cNvPr id="24" name="Group 248"/>
          <p:cNvGrpSpPr>
            <a:grpSpLocks noChangeAspect="1"/>
          </p:cNvGrpSpPr>
          <p:nvPr/>
        </p:nvGrpSpPr>
        <p:grpSpPr bwMode="auto">
          <a:xfrm>
            <a:off x="2005013" y="1411288"/>
            <a:ext cx="6362700" cy="5324475"/>
            <a:chOff x="3168" y="288"/>
            <a:chExt cx="2352" cy="1968"/>
          </a:xfrm>
        </p:grpSpPr>
        <p:sp>
          <p:nvSpPr>
            <p:cNvPr id="70776" name="Rectangle 249"/>
            <p:cNvSpPr>
              <a:spLocks noChangeAspect="1" noChangeArrowheads="1"/>
            </p:cNvSpPr>
            <p:nvPr/>
          </p:nvSpPr>
          <p:spPr bwMode="auto">
            <a:xfrm>
              <a:off x="3168" y="288"/>
              <a:ext cx="2352"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70777" name="Group 250"/>
            <p:cNvGrpSpPr>
              <a:grpSpLocks noChangeAspect="1"/>
            </p:cNvGrpSpPr>
            <p:nvPr/>
          </p:nvGrpSpPr>
          <p:grpSpPr bwMode="auto">
            <a:xfrm>
              <a:off x="3618" y="783"/>
              <a:ext cx="1623" cy="911"/>
              <a:chOff x="3618" y="783"/>
              <a:chExt cx="1623" cy="911"/>
            </a:xfrm>
          </p:grpSpPr>
          <p:sp>
            <p:nvSpPr>
              <p:cNvPr id="70881" name="Oval 251"/>
              <p:cNvSpPr>
                <a:spLocks noChangeAspect="1" noChangeArrowheads="1"/>
              </p:cNvSpPr>
              <p:nvPr/>
            </p:nvSpPr>
            <p:spPr bwMode="auto">
              <a:xfrm>
                <a:off x="3915" y="129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2" name="Oval 252"/>
              <p:cNvSpPr>
                <a:spLocks noChangeAspect="1" noChangeArrowheads="1"/>
              </p:cNvSpPr>
              <p:nvPr/>
            </p:nvSpPr>
            <p:spPr bwMode="auto">
              <a:xfrm>
                <a:off x="3870" y="99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3" name="Oval 253"/>
              <p:cNvSpPr>
                <a:spLocks noChangeAspect="1" noChangeArrowheads="1"/>
              </p:cNvSpPr>
              <p:nvPr/>
            </p:nvSpPr>
            <p:spPr bwMode="auto">
              <a:xfrm>
                <a:off x="4487" y="167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4" name="Oval 254"/>
              <p:cNvSpPr>
                <a:spLocks noChangeAspect="1" noChangeArrowheads="1"/>
              </p:cNvSpPr>
              <p:nvPr/>
            </p:nvSpPr>
            <p:spPr bwMode="auto">
              <a:xfrm>
                <a:off x="4121" y="120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5" name="Oval 255"/>
              <p:cNvSpPr>
                <a:spLocks noChangeAspect="1" noChangeArrowheads="1"/>
              </p:cNvSpPr>
              <p:nvPr/>
            </p:nvSpPr>
            <p:spPr bwMode="auto">
              <a:xfrm>
                <a:off x="4030" y="106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6" name="Oval 256"/>
              <p:cNvSpPr>
                <a:spLocks noChangeAspect="1" noChangeArrowheads="1"/>
              </p:cNvSpPr>
              <p:nvPr/>
            </p:nvSpPr>
            <p:spPr bwMode="auto">
              <a:xfrm>
                <a:off x="4807" y="104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7" name="Oval 257"/>
              <p:cNvSpPr>
                <a:spLocks noChangeAspect="1" noChangeArrowheads="1"/>
              </p:cNvSpPr>
              <p:nvPr/>
            </p:nvSpPr>
            <p:spPr bwMode="auto">
              <a:xfrm>
                <a:off x="4624" y="104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8" name="Oval 258"/>
              <p:cNvSpPr>
                <a:spLocks noChangeAspect="1" noChangeArrowheads="1"/>
              </p:cNvSpPr>
              <p:nvPr/>
            </p:nvSpPr>
            <p:spPr bwMode="auto">
              <a:xfrm>
                <a:off x="4967" y="104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9" name="Oval 259"/>
              <p:cNvSpPr>
                <a:spLocks noChangeAspect="1" noChangeArrowheads="1"/>
              </p:cNvSpPr>
              <p:nvPr/>
            </p:nvSpPr>
            <p:spPr bwMode="auto">
              <a:xfrm>
                <a:off x="5218" y="946"/>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0" name="Oval 260"/>
              <p:cNvSpPr>
                <a:spLocks noChangeAspect="1" noChangeArrowheads="1"/>
              </p:cNvSpPr>
              <p:nvPr/>
            </p:nvSpPr>
            <p:spPr bwMode="auto">
              <a:xfrm>
                <a:off x="4144" y="136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1" name="Oval 261"/>
              <p:cNvSpPr>
                <a:spLocks noChangeAspect="1" noChangeArrowheads="1"/>
              </p:cNvSpPr>
              <p:nvPr/>
            </p:nvSpPr>
            <p:spPr bwMode="auto">
              <a:xfrm>
                <a:off x="4967" y="92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2" name="Oval 262"/>
              <p:cNvSpPr>
                <a:spLocks noChangeAspect="1" noChangeArrowheads="1"/>
              </p:cNvSpPr>
              <p:nvPr/>
            </p:nvSpPr>
            <p:spPr bwMode="auto">
              <a:xfrm>
                <a:off x="3618" y="118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3" name="Oval 263"/>
              <p:cNvSpPr>
                <a:spLocks noChangeAspect="1" noChangeArrowheads="1"/>
              </p:cNvSpPr>
              <p:nvPr/>
            </p:nvSpPr>
            <p:spPr bwMode="auto">
              <a:xfrm>
                <a:off x="3755" y="118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4" name="Oval 264"/>
              <p:cNvSpPr>
                <a:spLocks noChangeAspect="1" noChangeArrowheads="1"/>
              </p:cNvSpPr>
              <p:nvPr/>
            </p:nvSpPr>
            <p:spPr bwMode="auto">
              <a:xfrm>
                <a:off x="3733" y="1133"/>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5" name="Oval 265"/>
              <p:cNvSpPr>
                <a:spLocks noChangeAspect="1" noChangeArrowheads="1"/>
              </p:cNvSpPr>
              <p:nvPr/>
            </p:nvSpPr>
            <p:spPr bwMode="auto">
              <a:xfrm>
                <a:off x="4121" y="141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6" name="Oval 266"/>
              <p:cNvSpPr>
                <a:spLocks noChangeAspect="1" noChangeArrowheads="1"/>
              </p:cNvSpPr>
              <p:nvPr/>
            </p:nvSpPr>
            <p:spPr bwMode="auto">
              <a:xfrm>
                <a:off x="4213" y="1390"/>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97" name="Oval 267"/>
              <p:cNvSpPr>
                <a:spLocks noChangeAspect="1" noChangeArrowheads="1"/>
              </p:cNvSpPr>
              <p:nvPr/>
            </p:nvSpPr>
            <p:spPr bwMode="auto">
              <a:xfrm>
                <a:off x="3641" y="78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778" name="Group 268"/>
            <p:cNvGrpSpPr>
              <a:grpSpLocks noChangeAspect="1"/>
            </p:cNvGrpSpPr>
            <p:nvPr/>
          </p:nvGrpSpPr>
          <p:grpSpPr bwMode="auto">
            <a:xfrm>
              <a:off x="3168" y="288"/>
              <a:ext cx="2352" cy="1968"/>
              <a:chOff x="3168" y="288"/>
              <a:chExt cx="2352" cy="1968"/>
            </a:xfrm>
          </p:grpSpPr>
          <p:sp>
            <p:nvSpPr>
              <p:cNvPr id="70779" name="Rectangle 269"/>
              <p:cNvSpPr>
                <a:spLocks noChangeAspect="1" noChangeArrowheads="1"/>
              </p:cNvSpPr>
              <p:nvPr/>
            </p:nvSpPr>
            <p:spPr bwMode="auto">
              <a:xfrm>
                <a:off x="3168" y="288"/>
                <a:ext cx="2352"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nvGrpSpPr>
              <p:cNvPr id="70780" name="Group 270"/>
              <p:cNvGrpSpPr>
                <a:grpSpLocks noChangeAspect="1"/>
              </p:cNvGrpSpPr>
              <p:nvPr/>
            </p:nvGrpSpPr>
            <p:grpSpPr bwMode="auto">
              <a:xfrm>
                <a:off x="3733" y="525"/>
                <a:ext cx="1691" cy="1239"/>
                <a:chOff x="3733" y="525"/>
                <a:chExt cx="1691" cy="1239"/>
              </a:xfrm>
            </p:grpSpPr>
            <p:sp>
              <p:nvSpPr>
                <p:cNvPr id="70860" name="Oval 271"/>
                <p:cNvSpPr>
                  <a:spLocks noChangeAspect="1" noChangeArrowheads="1"/>
                </p:cNvSpPr>
                <p:nvPr/>
              </p:nvSpPr>
              <p:spPr bwMode="auto">
                <a:xfrm>
                  <a:off x="3961" y="115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1" name="Oval 272"/>
                <p:cNvSpPr>
                  <a:spLocks noChangeAspect="1" noChangeArrowheads="1"/>
                </p:cNvSpPr>
                <p:nvPr/>
              </p:nvSpPr>
              <p:spPr bwMode="auto">
                <a:xfrm>
                  <a:off x="3733" y="783"/>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2" name="Oval 273"/>
                <p:cNvSpPr>
                  <a:spLocks noChangeAspect="1" noChangeArrowheads="1"/>
                </p:cNvSpPr>
                <p:nvPr/>
              </p:nvSpPr>
              <p:spPr bwMode="auto">
                <a:xfrm>
                  <a:off x="4304" y="162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3" name="Oval 274"/>
                <p:cNvSpPr>
                  <a:spLocks noChangeAspect="1" noChangeArrowheads="1"/>
                </p:cNvSpPr>
                <p:nvPr/>
              </p:nvSpPr>
              <p:spPr bwMode="auto">
                <a:xfrm>
                  <a:off x="4578" y="174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4" name="Oval 275"/>
                <p:cNvSpPr>
                  <a:spLocks noChangeAspect="1" noChangeArrowheads="1"/>
                </p:cNvSpPr>
                <p:nvPr/>
              </p:nvSpPr>
              <p:spPr bwMode="auto">
                <a:xfrm>
                  <a:off x="4784" y="162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5" name="Oval 276"/>
                <p:cNvSpPr>
                  <a:spLocks noChangeAspect="1" noChangeArrowheads="1"/>
                </p:cNvSpPr>
                <p:nvPr/>
              </p:nvSpPr>
              <p:spPr bwMode="auto">
                <a:xfrm>
                  <a:off x="3961" y="127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6" name="Oval 277"/>
                <p:cNvSpPr>
                  <a:spLocks noChangeAspect="1" noChangeArrowheads="1"/>
                </p:cNvSpPr>
                <p:nvPr/>
              </p:nvSpPr>
              <p:spPr bwMode="auto">
                <a:xfrm>
                  <a:off x="3961" y="134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7" name="Oval 278"/>
                <p:cNvSpPr>
                  <a:spLocks noChangeAspect="1" noChangeArrowheads="1"/>
                </p:cNvSpPr>
                <p:nvPr/>
              </p:nvSpPr>
              <p:spPr bwMode="auto">
                <a:xfrm>
                  <a:off x="4167" y="108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8" name="Oval 279"/>
                <p:cNvSpPr>
                  <a:spLocks noChangeAspect="1" noChangeArrowheads="1"/>
                </p:cNvSpPr>
                <p:nvPr/>
              </p:nvSpPr>
              <p:spPr bwMode="auto">
                <a:xfrm>
                  <a:off x="4075" y="101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69" name="Oval 280"/>
                <p:cNvSpPr>
                  <a:spLocks noChangeAspect="1" noChangeArrowheads="1"/>
                </p:cNvSpPr>
                <p:nvPr/>
              </p:nvSpPr>
              <p:spPr bwMode="auto">
                <a:xfrm>
                  <a:off x="4555" y="148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0" name="Oval 281"/>
                <p:cNvSpPr>
                  <a:spLocks noChangeAspect="1" noChangeArrowheads="1"/>
                </p:cNvSpPr>
                <p:nvPr/>
              </p:nvSpPr>
              <p:spPr bwMode="auto">
                <a:xfrm>
                  <a:off x="4624" y="525"/>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1" name="Oval 282"/>
                <p:cNvSpPr>
                  <a:spLocks noChangeAspect="1" noChangeArrowheads="1"/>
                </p:cNvSpPr>
                <p:nvPr/>
              </p:nvSpPr>
              <p:spPr bwMode="auto">
                <a:xfrm>
                  <a:off x="4418" y="108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2" name="Oval 283"/>
                <p:cNvSpPr>
                  <a:spLocks noChangeAspect="1" noChangeArrowheads="1"/>
                </p:cNvSpPr>
                <p:nvPr/>
              </p:nvSpPr>
              <p:spPr bwMode="auto">
                <a:xfrm>
                  <a:off x="3961" y="101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3" name="Oval 284"/>
                <p:cNvSpPr>
                  <a:spLocks noChangeAspect="1" noChangeArrowheads="1"/>
                </p:cNvSpPr>
                <p:nvPr/>
              </p:nvSpPr>
              <p:spPr bwMode="auto">
                <a:xfrm>
                  <a:off x="4464" y="1648"/>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4" name="Oval 285"/>
                <p:cNvSpPr>
                  <a:spLocks noChangeAspect="1" noChangeArrowheads="1"/>
                </p:cNvSpPr>
                <p:nvPr/>
              </p:nvSpPr>
              <p:spPr bwMode="auto">
                <a:xfrm>
                  <a:off x="4853" y="1577"/>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5" name="Oval 286"/>
                <p:cNvSpPr>
                  <a:spLocks noChangeAspect="1" noChangeArrowheads="1"/>
                </p:cNvSpPr>
                <p:nvPr/>
              </p:nvSpPr>
              <p:spPr bwMode="auto">
                <a:xfrm>
                  <a:off x="4190" y="642"/>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6" name="Oval 287"/>
                <p:cNvSpPr>
                  <a:spLocks noChangeAspect="1" noChangeArrowheads="1"/>
                </p:cNvSpPr>
                <p:nvPr/>
              </p:nvSpPr>
              <p:spPr bwMode="auto">
                <a:xfrm>
                  <a:off x="4258" y="85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7" name="Oval 288"/>
                <p:cNvSpPr>
                  <a:spLocks noChangeAspect="1" noChangeArrowheads="1"/>
                </p:cNvSpPr>
                <p:nvPr/>
              </p:nvSpPr>
              <p:spPr bwMode="auto">
                <a:xfrm>
                  <a:off x="3778" y="572"/>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8" name="Oval 289"/>
                <p:cNvSpPr>
                  <a:spLocks noChangeAspect="1" noChangeArrowheads="1"/>
                </p:cNvSpPr>
                <p:nvPr/>
              </p:nvSpPr>
              <p:spPr bwMode="auto">
                <a:xfrm>
                  <a:off x="4464" y="132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79" name="Oval 290"/>
                <p:cNvSpPr>
                  <a:spLocks noChangeAspect="1" noChangeArrowheads="1"/>
                </p:cNvSpPr>
                <p:nvPr/>
              </p:nvSpPr>
              <p:spPr bwMode="auto">
                <a:xfrm>
                  <a:off x="4350" y="169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80" name="Oval 291"/>
                <p:cNvSpPr>
                  <a:spLocks noChangeAspect="1" noChangeArrowheads="1"/>
                </p:cNvSpPr>
                <p:nvPr/>
              </p:nvSpPr>
              <p:spPr bwMode="auto">
                <a:xfrm>
                  <a:off x="5401" y="104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781" name="Group 292"/>
              <p:cNvGrpSpPr>
                <a:grpSpLocks noChangeAspect="1"/>
              </p:cNvGrpSpPr>
              <p:nvPr/>
            </p:nvGrpSpPr>
            <p:grpSpPr bwMode="auto">
              <a:xfrm>
                <a:off x="3504" y="432"/>
                <a:ext cx="1897" cy="1779"/>
                <a:chOff x="3504" y="432"/>
                <a:chExt cx="1897" cy="1779"/>
              </a:xfrm>
            </p:grpSpPr>
            <p:grpSp>
              <p:nvGrpSpPr>
                <p:cNvPr id="70782" name="Group 293"/>
                <p:cNvGrpSpPr>
                  <a:grpSpLocks noChangeAspect="1"/>
                </p:cNvGrpSpPr>
                <p:nvPr/>
              </p:nvGrpSpPr>
              <p:grpSpPr bwMode="auto">
                <a:xfrm>
                  <a:off x="3710" y="479"/>
                  <a:ext cx="1668" cy="1425"/>
                  <a:chOff x="3710" y="479"/>
                  <a:chExt cx="1668" cy="1425"/>
                </a:xfrm>
              </p:grpSpPr>
              <p:sp>
                <p:nvSpPr>
                  <p:cNvPr id="70840" name="Oval 294"/>
                  <p:cNvSpPr>
                    <a:spLocks noChangeAspect="1" noChangeArrowheads="1"/>
                  </p:cNvSpPr>
                  <p:nvPr/>
                </p:nvSpPr>
                <p:spPr bwMode="auto">
                  <a:xfrm>
                    <a:off x="3755" y="129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1" name="Oval 295"/>
                  <p:cNvSpPr>
                    <a:spLocks noChangeAspect="1" noChangeArrowheads="1"/>
                  </p:cNvSpPr>
                  <p:nvPr/>
                </p:nvSpPr>
                <p:spPr bwMode="auto">
                  <a:xfrm>
                    <a:off x="4327" y="188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2" name="Oval 296"/>
                  <p:cNvSpPr>
                    <a:spLocks noChangeAspect="1" noChangeArrowheads="1"/>
                  </p:cNvSpPr>
                  <p:nvPr/>
                </p:nvSpPr>
                <p:spPr bwMode="auto">
                  <a:xfrm>
                    <a:off x="4281" y="155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3" name="Oval 297"/>
                  <p:cNvSpPr>
                    <a:spLocks noChangeAspect="1" noChangeArrowheads="1"/>
                  </p:cNvSpPr>
                  <p:nvPr/>
                </p:nvSpPr>
                <p:spPr bwMode="auto">
                  <a:xfrm>
                    <a:off x="4213" y="1694"/>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4" name="Oval 298"/>
                  <p:cNvSpPr>
                    <a:spLocks noChangeAspect="1" noChangeArrowheads="1"/>
                  </p:cNvSpPr>
                  <p:nvPr/>
                </p:nvSpPr>
                <p:spPr bwMode="auto">
                  <a:xfrm>
                    <a:off x="4235" y="155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5" name="Oval 299"/>
                  <p:cNvSpPr>
                    <a:spLocks noChangeAspect="1" noChangeArrowheads="1"/>
                  </p:cNvSpPr>
                  <p:nvPr/>
                </p:nvSpPr>
                <p:spPr bwMode="auto">
                  <a:xfrm>
                    <a:off x="4921" y="174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6" name="Oval 300"/>
                  <p:cNvSpPr>
                    <a:spLocks noChangeAspect="1" noChangeArrowheads="1"/>
                  </p:cNvSpPr>
                  <p:nvPr/>
                </p:nvSpPr>
                <p:spPr bwMode="auto">
                  <a:xfrm>
                    <a:off x="3710" y="712"/>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7" name="Oval 301"/>
                  <p:cNvSpPr>
                    <a:spLocks noChangeAspect="1" noChangeArrowheads="1"/>
                  </p:cNvSpPr>
                  <p:nvPr/>
                </p:nvSpPr>
                <p:spPr bwMode="auto">
                  <a:xfrm>
                    <a:off x="4693" y="1110"/>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8" name="Oval 302"/>
                  <p:cNvSpPr>
                    <a:spLocks noChangeAspect="1" noChangeArrowheads="1"/>
                  </p:cNvSpPr>
                  <p:nvPr/>
                </p:nvSpPr>
                <p:spPr bwMode="auto">
                  <a:xfrm>
                    <a:off x="3801" y="82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49" name="Oval 303"/>
                  <p:cNvSpPr>
                    <a:spLocks noChangeAspect="1" noChangeArrowheads="1"/>
                  </p:cNvSpPr>
                  <p:nvPr/>
                </p:nvSpPr>
                <p:spPr bwMode="auto">
                  <a:xfrm>
                    <a:off x="4761" y="619"/>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0" name="Oval 304"/>
                  <p:cNvSpPr>
                    <a:spLocks noChangeAspect="1" noChangeArrowheads="1"/>
                  </p:cNvSpPr>
                  <p:nvPr/>
                </p:nvSpPr>
                <p:spPr bwMode="auto">
                  <a:xfrm>
                    <a:off x="4464" y="1460"/>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1" name="Oval 305"/>
                  <p:cNvSpPr>
                    <a:spLocks noChangeAspect="1" noChangeArrowheads="1"/>
                  </p:cNvSpPr>
                  <p:nvPr/>
                </p:nvSpPr>
                <p:spPr bwMode="auto">
                  <a:xfrm>
                    <a:off x="4875" y="92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2" name="Oval 306"/>
                  <p:cNvSpPr>
                    <a:spLocks noChangeAspect="1" noChangeArrowheads="1"/>
                  </p:cNvSpPr>
                  <p:nvPr/>
                </p:nvSpPr>
                <p:spPr bwMode="auto">
                  <a:xfrm>
                    <a:off x="4830" y="85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3" name="Oval 307"/>
                  <p:cNvSpPr>
                    <a:spLocks noChangeAspect="1" noChangeArrowheads="1"/>
                  </p:cNvSpPr>
                  <p:nvPr/>
                </p:nvSpPr>
                <p:spPr bwMode="auto">
                  <a:xfrm>
                    <a:off x="4213" y="923"/>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4" name="Oval 308"/>
                  <p:cNvSpPr>
                    <a:spLocks noChangeAspect="1" noChangeArrowheads="1"/>
                  </p:cNvSpPr>
                  <p:nvPr/>
                </p:nvSpPr>
                <p:spPr bwMode="auto">
                  <a:xfrm>
                    <a:off x="4304" y="96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5" name="Oval 309"/>
                  <p:cNvSpPr>
                    <a:spLocks noChangeAspect="1" noChangeArrowheads="1"/>
                  </p:cNvSpPr>
                  <p:nvPr/>
                </p:nvSpPr>
                <p:spPr bwMode="auto">
                  <a:xfrm>
                    <a:off x="4761" y="736"/>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6" name="Oval 310"/>
                  <p:cNvSpPr>
                    <a:spLocks noChangeAspect="1" noChangeArrowheads="1"/>
                  </p:cNvSpPr>
                  <p:nvPr/>
                </p:nvSpPr>
                <p:spPr bwMode="auto">
                  <a:xfrm>
                    <a:off x="4715" y="502"/>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7" name="Oval 311"/>
                  <p:cNvSpPr>
                    <a:spLocks noChangeAspect="1" noChangeArrowheads="1"/>
                  </p:cNvSpPr>
                  <p:nvPr/>
                </p:nvSpPr>
                <p:spPr bwMode="auto">
                  <a:xfrm>
                    <a:off x="4533" y="479"/>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8" name="Oval 312"/>
                  <p:cNvSpPr>
                    <a:spLocks noChangeAspect="1" noChangeArrowheads="1"/>
                  </p:cNvSpPr>
                  <p:nvPr/>
                </p:nvSpPr>
                <p:spPr bwMode="auto">
                  <a:xfrm>
                    <a:off x="5355" y="113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59" name="Oval 313"/>
                  <p:cNvSpPr>
                    <a:spLocks noChangeAspect="1" noChangeArrowheads="1"/>
                  </p:cNvSpPr>
                  <p:nvPr/>
                </p:nvSpPr>
                <p:spPr bwMode="auto">
                  <a:xfrm>
                    <a:off x="5035" y="96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783" name="Group 314"/>
                <p:cNvGrpSpPr>
                  <a:grpSpLocks noChangeAspect="1"/>
                </p:cNvGrpSpPr>
                <p:nvPr/>
              </p:nvGrpSpPr>
              <p:grpSpPr bwMode="auto">
                <a:xfrm>
                  <a:off x="3504" y="432"/>
                  <a:ext cx="1897" cy="1779"/>
                  <a:chOff x="3504" y="432"/>
                  <a:chExt cx="1897" cy="1779"/>
                </a:xfrm>
              </p:grpSpPr>
              <p:grpSp>
                <p:nvGrpSpPr>
                  <p:cNvPr id="70784" name="Group 315"/>
                  <p:cNvGrpSpPr>
                    <a:grpSpLocks noChangeAspect="1"/>
                  </p:cNvGrpSpPr>
                  <p:nvPr/>
                </p:nvGrpSpPr>
                <p:grpSpPr bwMode="auto">
                  <a:xfrm>
                    <a:off x="4075" y="432"/>
                    <a:ext cx="1075" cy="1355"/>
                    <a:chOff x="4075" y="432"/>
                    <a:chExt cx="1075" cy="1355"/>
                  </a:xfrm>
                </p:grpSpPr>
                <p:sp>
                  <p:nvSpPr>
                    <p:cNvPr id="70831" name="Oval 316"/>
                    <p:cNvSpPr>
                      <a:spLocks noChangeAspect="1" noChangeArrowheads="1"/>
                    </p:cNvSpPr>
                    <p:nvPr/>
                  </p:nvSpPr>
                  <p:spPr bwMode="auto">
                    <a:xfrm>
                      <a:off x="4761" y="176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2" name="Oval 317"/>
                    <p:cNvSpPr>
                      <a:spLocks noChangeAspect="1" noChangeArrowheads="1"/>
                    </p:cNvSpPr>
                    <p:nvPr/>
                  </p:nvSpPr>
                  <p:spPr bwMode="auto">
                    <a:xfrm>
                      <a:off x="4533" y="1437"/>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3" name="Oval 318"/>
                    <p:cNvSpPr>
                      <a:spLocks noChangeAspect="1" noChangeArrowheads="1"/>
                    </p:cNvSpPr>
                    <p:nvPr/>
                  </p:nvSpPr>
                  <p:spPr bwMode="auto">
                    <a:xfrm>
                      <a:off x="4693" y="806"/>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4" name="Oval 319"/>
                    <p:cNvSpPr>
                      <a:spLocks noChangeAspect="1" noChangeArrowheads="1"/>
                    </p:cNvSpPr>
                    <p:nvPr/>
                  </p:nvSpPr>
                  <p:spPr bwMode="auto">
                    <a:xfrm>
                      <a:off x="4555" y="689"/>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5" name="Oval 320"/>
                    <p:cNvSpPr>
                      <a:spLocks noChangeAspect="1" noChangeArrowheads="1"/>
                    </p:cNvSpPr>
                    <p:nvPr/>
                  </p:nvSpPr>
                  <p:spPr bwMode="auto">
                    <a:xfrm>
                      <a:off x="5127" y="106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6" name="Oval 321"/>
                    <p:cNvSpPr>
                      <a:spLocks noChangeAspect="1" noChangeArrowheads="1"/>
                    </p:cNvSpPr>
                    <p:nvPr/>
                  </p:nvSpPr>
                  <p:spPr bwMode="auto">
                    <a:xfrm>
                      <a:off x="4304" y="1085"/>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7" name="Oval 322"/>
                    <p:cNvSpPr>
                      <a:spLocks noChangeAspect="1" noChangeArrowheads="1"/>
                    </p:cNvSpPr>
                    <p:nvPr/>
                  </p:nvSpPr>
                  <p:spPr bwMode="auto">
                    <a:xfrm>
                      <a:off x="4075" y="127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8" name="Oval 323"/>
                    <p:cNvSpPr>
                      <a:spLocks noChangeAspect="1" noChangeArrowheads="1"/>
                    </p:cNvSpPr>
                    <p:nvPr/>
                  </p:nvSpPr>
                  <p:spPr bwMode="auto">
                    <a:xfrm>
                      <a:off x="4578" y="432"/>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9" name="Oval 324"/>
                    <p:cNvSpPr>
                      <a:spLocks noChangeAspect="1" noChangeArrowheads="1"/>
                    </p:cNvSpPr>
                    <p:nvPr/>
                  </p:nvSpPr>
                  <p:spPr bwMode="auto">
                    <a:xfrm>
                      <a:off x="4464" y="572"/>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785" name="Group 325"/>
                  <p:cNvGrpSpPr>
                    <a:grpSpLocks noChangeAspect="1"/>
                  </p:cNvGrpSpPr>
                  <p:nvPr/>
                </p:nvGrpSpPr>
                <p:grpSpPr bwMode="auto">
                  <a:xfrm>
                    <a:off x="3550" y="502"/>
                    <a:ext cx="1463" cy="1613"/>
                    <a:chOff x="3550" y="502"/>
                    <a:chExt cx="1463" cy="1613"/>
                  </a:xfrm>
                </p:grpSpPr>
                <p:sp>
                  <p:nvSpPr>
                    <p:cNvPr id="70816" name="Oval 326"/>
                    <p:cNvSpPr>
                      <a:spLocks noChangeAspect="1" noChangeArrowheads="1"/>
                    </p:cNvSpPr>
                    <p:nvPr/>
                  </p:nvSpPr>
                  <p:spPr bwMode="auto">
                    <a:xfrm>
                      <a:off x="4235" y="190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7" name="Oval 327"/>
                    <p:cNvSpPr>
                      <a:spLocks noChangeAspect="1" noChangeArrowheads="1"/>
                    </p:cNvSpPr>
                    <p:nvPr/>
                  </p:nvSpPr>
                  <p:spPr bwMode="auto">
                    <a:xfrm>
                      <a:off x="4304" y="192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8" name="Oval 328"/>
                    <p:cNvSpPr>
                      <a:spLocks noChangeAspect="1" noChangeArrowheads="1"/>
                    </p:cNvSpPr>
                    <p:nvPr/>
                  </p:nvSpPr>
                  <p:spPr bwMode="auto">
                    <a:xfrm>
                      <a:off x="4441" y="174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9" name="Oval 329"/>
                    <p:cNvSpPr>
                      <a:spLocks noChangeAspect="1" noChangeArrowheads="1"/>
                    </p:cNvSpPr>
                    <p:nvPr/>
                  </p:nvSpPr>
                  <p:spPr bwMode="auto">
                    <a:xfrm>
                      <a:off x="4258" y="1365"/>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0" name="Oval 330"/>
                    <p:cNvSpPr>
                      <a:spLocks noChangeAspect="1" noChangeArrowheads="1"/>
                    </p:cNvSpPr>
                    <p:nvPr/>
                  </p:nvSpPr>
                  <p:spPr bwMode="auto">
                    <a:xfrm>
                      <a:off x="3870" y="115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1" name="Oval 331"/>
                    <p:cNvSpPr>
                      <a:spLocks noChangeAspect="1" noChangeArrowheads="1"/>
                    </p:cNvSpPr>
                    <p:nvPr/>
                  </p:nvSpPr>
                  <p:spPr bwMode="auto">
                    <a:xfrm>
                      <a:off x="3573" y="712"/>
                      <a:ext cx="22"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2" name="Oval 332"/>
                    <p:cNvSpPr>
                      <a:spLocks noChangeAspect="1" noChangeArrowheads="1"/>
                    </p:cNvSpPr>
                    <p:nvPr/>
                  </p:nvSpPr>
                  <p:spPr bwMode="auto">
                    <a:xfrm>
                      <a:off x="4738" y="89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3" name="Oval 333"/>
                    <p:cNvSpPr>
                      <a:spLocks noChangeAspect="1" noChangeArrowheads="1"/>
                    </p:cNvSpPr>
                    <p:nvPr/>
                  </p:nvSpPr>
                  <p:spPr bwMode="auto">
                    <a:xfrm>
                      <a:off x="4921" y="99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4" name="Oval 334"/>
                    <p:cNvSpPr>
                      <a:spLocks noChangeAspect="1" noChangeArrowheads="1"/>
                    </p:cNvSpPr>
                    <p:nvPr/>
                  </p:nvSpPr>
                  <p:spPr bwMode="auto">
                    <a:xfrm>
                      <a:off x="4441" y="157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5" name="Oval 335"/>
                    <p:cNvSpPr>
                      <a:spLocks noChangeAspect="1" noChangeArrowheads="1"/>
                    </p:cNvSpPr>
                    <p:nvPr/>
                  </p:nvSpPr>
                  <p:spPr bwMode="auto">
                    <a:xfrm>
                      <a:off x="4510" y="157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6" name="Oval 336"/>
                    <p:cNvSpPr>
                      <a:spLocks noChangeAspect="1" noChangeArrowheads="1"/>
                    </p:cNvSpPr>
                    <p:nvPr/>
                  </p:nvSpPr>
                  <p:spPr bwMode="auto">
                    <a:xfrm>
                      <a:off x="4190" y="2091"/>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7" name="Oval 337"/>
                    <p:cNvSpPr>
                      <a:spLocks noChangeAspect="1" noChangeArrowheads="1"/>
                    </p:cNvSpPr>
                    <p:nvPr/>
                  </p:nvSpPr>
                  <p:spPr bwMode="auto">
                    <a:xfrm>
                      <a:off x="4990" y="183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8" name="Oval 338"/>
                    <p:cNvSpPr>
                      <a:spLocks noChangeAspect="1" noChangeArrowheads="1"/>
                    </p:cNvSpPr>
                    <p:nvPr/>
                  </p:nvSpPr>
                  <p:spPr bwMode="auto">
                    <a:xfrm>
                      <a:off x="4327" y="1365"/>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29" name="Oval 339"/>
                    <p:cNvSpPr>
                      <a:spLocks noChangeAspect="1" noChangeArrowheads="1"/>
                    </p:cNvSpPr>
                    <p:nvPr/>
                  </p:nvSpPr>
                  <p:spPr bwMode="auto">
                    <a:xfrm>
                      <a:off x="4007" y="1389"/>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30" name="Oval 340"/>
                    <p:cNvSpPr>
                      <a:spLocks noChangeAspect="1" noChangeArrowheads="1"/>
                    </p:cNvSpPr>
                    <p:nvPr/>
                  </p:nvSpPr>
                  <p:spPr bwMode="auto">
                    <a:xfrm>
                      <a:off x="3550" y="502"/>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70786" name="Group 341"/>
                  <p:cNvGrpSpPr>
                    <a:grpSpLocks noChangeAspect="1"/>
                  </p:cNvGrpSpPr>
                  <p:nvPr/>
                </p:nvGrpSpPr>
                <p:grpSpPr bwMode="auto">
                  <a:xfrm>
                    <a:off x="3504" y="528"/>
                    <a:ext cx="1897" cy="1683"/>
                    <a:chOff x="3504" y="525"/>
                    <a:chExt cx="1897" cy="1683"/>
                  </a:xfrm>
                </p:grpSpPr>
                <p:sp>
                  <p:nvSpPr>
                    <p:cNvPr id="70787" name="Oval 342"/>
                    <p:cNvSpPr>
                      <a:spLocks noChangeAspect="1" noChangeArrowheads="1"/>
                    </p:cNvSpPr>
                    <p:nvPr/>
                  </p:nvSpPr>
                  <p:spPr bwMode="auto">
                    <a:xfrm>
                      <a:off x="3870" y="125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88" name="Oval 343"/>
                    <p:cNvSpPr>
                      <a:spLocks noChangeAspect="1" noChangeArrowheads="1"/>
                    </p:cNvSpPr>
                    <p:nvPr/>
                  </p:nvSpPr>
                  <p:spPr bwMode="auto">
                    <a:xfrm>
                      <a:off x="3915" y="120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89" name="Oval 344"/>
                    <p:cNvSpPr>
                      <a:spLocks noChangeAspect="1" noChangeArrowheads="1"/>
                    </p:cNvSpPr>
                    <p:nvPr/>
                  </p:nvSpPr>
                  <p:spPr bwMode="auto">
                    <a:xfrm>
                      <a:off x="4167" y="195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0" name="Oval 345"/>
                    <p:cNvSpPr>
                      <a:spLocks noChangeAspect="1" noChangeArrowheads="1"/>
                    </p:cNvSpPr>
                    <p:nvPr/>
                  </p:nvSpPr>
                  <p:spPr bwMode="auto">
                    <a:xfrm>
                      <a:off x="4281" y="178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1" name="Oval 346"/>
                    <p:cNvSpPr>
                      <a:spLocks noChangeAspect="1" noChangeArrowheads="1"/>
                    </p:cNvSpPr>
                    <p:nvPr/>
                  </p:nvSpPr>
                  <p:spPr bwMode="auto">
                    <a:xfrm>
                      <a:off x="4304" y="2068"/>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2" name="Oval 347"/>
                    <p:cNvSpPr>
                      <a:spLocks noChangeAspect="1" noChangeArrowheads="1"/>
                    </p:cNvSpPr>
                    <p:nvPr/>
                  </p:nvSpPr>
                  <p:spPr bwMode="auto">
                    <a:xfrm>
                      <a:off x="4075" y="204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3" name="Oval 348"/>
                    <p:cNvSpPr>
                      <a:spLocks noChangeAspect="1" noChangeArrowheads="1"/>
                    </p:cNvSpPr>
                    <p:nvPr/>
                  </p:nvSpPr>
                  <p:spPr bwMode="auto">
                    <a:xfrm>
                      <a:off x="4235" y="1554"/>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4" name="Oval 349"/>
                    <p:cNvSpPr>
                      <a:spLocks noChangeAspect="1" noChangeArrowheads="1"/>
                    </p:cNvSpPr>
                    <p:nvPr/>
                  </p:nvSpPr>
                  <p:spPr bwMode="auto">
                    <a:xfrm>
                      <a:off x="4647" y="167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5" name="Oval 350"/>
                    <p:cNvSpPr>
                      <a:spLocks noChangeAspect="1" noChangeArrowheads="1"/>
                    </p:cNvSpPr>
                    <p:nvPr/>
                  </p:nvSpPr>
                  <p:spPr bwMode="auto">
                    <a:xfrm>
                      <a:off x="4944" y="1647"/>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6" name="Oval 351"/>
                    <p:cNvSpPr>
                      <a:spLocks noChangeAspect="1" noChangeArrowheads="1"/>
                    </p:cNvSpPr>
                    <p:nvPr/>
                  </p:nvSpPr>
                  <p:spPr bwMode="auto">
                    <a:xfrm>
                      <a:off x="4350" y="1460"/>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7" name="Oval 352"/>
                    <p:cNvSpPr>
                      <a:spLocks noChangeAspect="1" noChangeArrowheads="1"/>
                    </p:cNvSpPr>
                    <p:nvPr/>
                  </p:nvSpPr>
                  <p:spPr bwMode="auto">
                    <a:xfrm>
                      <a:off x="3824" y="132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8" name="Oval 353"/>
                    <p:cNvSpPr>
                      <a:spLocks noChangeAspect="1" noChangeArrowheads="1"/>
                    </p:cNvSpPr>
                    <p:nvPr/>
                  </p:nvSpPr>
                  <p:spPr bwMode="auto">
                    <a:xfrm>
                      <a:off x="4007" y="1110"/>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99" name="Oval 354"/>
                    <p:cNvSpPr>
                      <a:spLocks noChangeAspect="1" noChangeArrowheads="1"/>
                    </p:cNvSpPr>
                    <p:nvPr/>
                  </p:nvSpPr>
                  <p:spPr bwMode="auto">
                    <a:xfrm>
                      <a:off x="4030" y="89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0" name="Oval 355"/>
                    <p:cNvSpPr>
                      <a:spLocks noChangeAspect="1" noChangeArrowheads="1"/>
                    </p:cNvSpPr>
                    <p:nvPr/>
                  </p:nvSpPr>
                  <p:spPr bwMode="auto">
                    <a:xfrm>
                      <a:off x="4258" y="127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1" name="Oval 356"/>
                    <p:cNvSpPr>
                      <a:spLocks noChangeAspect="1" noChangeArrowheads="1"/>
                    </p:cNvSpPr>
                    <p:nvPr/>
                  </p:nvSpPr>
                  <p:spPr bwMode="auto">
                    <a:xfrm>
                      <a:off x="4624" y="1227"/>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2" name="Oval 357"/>
                    <p:cNvSpPr>
                      <a:spLocks noChangeAspect="1" noChangeArrowheads="1"/>
                    </p:cNvSpPr>
                    <p:nvPr/>
                  </p:nvSpPr>
                  <p:spPr bwMode="auto">
                    <a:xfrm>
                      <a:off x="4578" y="92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3" name="Oval 358"/>
                    <p:cNvSpPr>
                      <a:spLocks noChangeAspect="1" noChangeArrowheads="1"/>
                    </p:cNvSpPr>
                    <p:nvPr/>
                  </p:nvSpPr>
                  <p:spPr bwMode="auto">
                    <a:xfrm>
                      <a:off x="3710" y="525"/>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4" name="Oval 359"/>
                    <p:cNvSpPr>
                      <a:spLocks noChangeAspect="1" noChangeArrowheads="1"/>
                    </p:cNvSpPr>
                    <p:nvPr/>
                  </p:nvSpPr>
                  <p:spPr bwMode="auto">
                    <a:xfrm>
                      <a:off x="4670" y="666"/>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5" name="Oval 360"/>
                    <p:cNvSpPr>
                      <a:spLocks noChangeAspect="1" noChangeArrowheads="1"/>
                    </p:cNvSpPr>
                    <p:nvPr/>
                  </p:nvSpPr>
                  <p:spPr bwMode="auto">
                    <a:xfrm>
                      <a:off x="4578" y="572"/>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6" name="Oval 361"/>
                    <p:cNvSpPr>
                      <a:spLocks noChangeAspect="1" noChangeArrowheads="1"/>
                    </p:cNvSpPr>
                    <p:nvPr/>
                  </p:nvSpPr>
                  <p:spPr bwMode="auto">
                    <a:xfrm>
                      <a:off x="5104" y="85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7" name="Oval 362"/>
                    <p:cNvSpPr>
                      <a:spLocks noChangeAspect="1" noChangeArrowheads="1"/>
                    </p:cNvSpPr>
                    <p:nvPr/>
                  </p:nvSpPr>
                  <p:spPr bwMode="auto">
                    <a:xfrm>
                      <a:off x="5081" y="1133"/>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8" name="Oval 363"/>
                    <p:cNvSpPr>
                      <a:spLocks noChangeAspect="1" noChangeArrowheads="1"/>
                    </p:cNvSpPr>
                    <p:nvPr/>
                  </p:nvSpPr>
                  <p:spPr bwMode="auto">
                    <a:xfrm>
                      <a:off x="5378" y="1203"/>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09" name="Oval 364"/>
                    <p:cNvSpPr>
                      <a:spLocks noChangeAspect="1" noChangeArrowheads="1"/>
                    </p:cNvSpPr>
                    <p:nvPr/>
                  </p:nvSpPr>
                  <p:spPr bwMode="auto">
                    <a:xfrm>
                      <a:off x="5333" y="946"/>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0" name="Oval 365"/>
                    <p:cNvSpPr>
                      <a:spLocks noChangeAspect="1" noChangeArrowheads="1"/>
                    </p:cNvSpPr>
                    <p:nvPr/>
                  </p:nvSpPr>
                  <p:spPr bwMode="auto">
                    <a:xfrm>
                      <a:off x="4258" y="2185"/>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1" name="Oval 366"/>
                    <p:cNvSpPr>
                      <a:spLocks noChangeAspect="1" noChangeArrowheads="1"/>
                    </p:cNvSpPr>
                    <p:nvPr/>
                  </p:nvSpPr>
                  <p:spPr bwMode="auto">
                    <a:xfrm>
                      <a:off x="4030" y="759"/>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2" name="Oval 367"/>
                    <p:cNvSpPr>
                      <a:spLocks noChangeAspect="1" noChangeArrowheads="1"/>
                    </p:cNvSpPr>
                    <p:nvPr/>
                  </p:nvSpPr>
                  <p:spPr bwMode="auto">
                    <a:xfrm>
                      <a:off x="3504" y="596"/>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3" name="Oval 368"/>
                    <p:cNvSpPr>
                      <a:spLocks noChangeAspect="1" noChangeArrowheads="1"/>
                    </p:cNvSpPr>
                    <p:nvPr/>
                  </p:nvSpPr>
                  <p:spPr bwMode="auto">
                    <a:xfrm>
                      <a:off x="4533" y="1320"/>
                      <a:ext cx="22"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4" name="Oval 369"/>
                    <p:cNvSpPr>
                      <a:spLocks noChangeAspect="1" noChangeArrowheads="1"/>
                    </p:cNvSpPr>
                    <p:nvPr/>
                  </p:nvSpPr>
                  <p:spPr bwMode="auto">
                    <a:xfrm>
                      <a:off x="4533" y="1086"/>
                      <a:ext cx="22"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815" name="Oval 370"/>
                    <p:cNvSpPr>
                      <a:spLocks noChangeAspect="1" noChangeArrowheads="1"/>
                    </p:cNvSpPr>
                    <p:nvPr/>
                  </p:nvSpPr>
                  <p:spPr bwMode="auto">
                    <a:xfrm>
                      <a:off x="4578" y="1156"/>
                      <a:ext cx="23" cy="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grpSp>
        </p:grpSp>
      </p:grpSp>
      <p:grpSp>
        <p:nvGrpSpPr>
          <p:cNvPr id="740" name="Group 371"/>
          <p:cNvGrpSpPr>
            <a:grpSpLocks noChangeAspect="1"/>
          </p:cNvGrpSpPr>
          <p:nvPr/>
        </p:nvGrpSpPr>
        <p:grpSpPr bwMode="auto">
          <a:xfrm>
            <a:off x="1244600" y="227013"/>
            <a:ext cx="6853238" cy="6200775"/>
            <a:chOff x="1056" y="288"/>
            <a:chExt cx="4032" cy="3648"/>
          </a:xfrm>
        </p:grpSpPr>
        <p:sp>
          <p:nvSpPr>
            <p:cNvPr id="70665" name="Oval 372"/>
            <p:cNvSpPr>
              <a:spLocks noChangeAspect="1" noChangeArrowheads="1"/>
            </p:cNvSpPr>
            <p:nvPr/>
          </p:nvSpPr>
          <p:spPr bwMode="auto">
            <a:xfrm>
              <a:off x="1824" y="196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66" name="Oval 373"/>
            <p:cNvSpPr>
              <a:spLocks noChangeAspect="1" noChangeArrowheads="1"/>
            </p:cNvSpPr>
            <p:nvPr/>
          </p:nvSpPr>
          <p:spPr bwMode="auto">
            <a:xfrm>
              <a:off x="1584" y="206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67" name="Oval 374"/>
            <p:cNvSpPr>
              <a:spLocks noChangeAspect="1" noChangeArrowheads="1"/>
            </p:cNvSpPr>
            <p:nvPr/>
          </p:nvSpPr>
          <p:spPr bwMode="auto">
            <a:xfrm>
              <a:off x="1920" y="187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68" name="Oval 375"/>
            <p:cNvSpPr>
              <a:spLocks noChangeAspect="1" noChangeArrowheads="1"/>
            </p:cNvSpPr>
            <p:nvPr/>
          </p:nvSpPr>
          <p:spPr bwMode="auto">
            <a:xfrm>
              <a:off x="2016" y="177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69" name="Oval 376"/>
            <p:cNvSpPr>
              <a:spLocks noChangeAspect="1" noChangeArrowheads="1"/>
            </p:cNvSpPr>
            <p:nvPr/>
          </p:nvSpPr>
          <p:spPr bwMode="auto">
            <a:xfrm>
              <a:off x="1920" y="206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0" name="Oval 377"/>
            <p:cNvSpPr>
              <a:spLocks noChangeAspect="1" noChangeArrowheads="1"/>
            </p:cNvSpPr>
            <p:nvPr/>
          </p:nvSpPr>
          <p:spPr bwMode="auto">
            <a:xfrm>
              <a:off x="1536" y="100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1" name="Oval 378"/>
            <p:cNvSpPr>
              <a:spLocks noChangeAspect="1" noChangeArrowheads="1"/>
            </p:cNvSpPr>
            <p:nvPr/>
          </p:nvSpPr>
          <p:spPr bwMode="auto">
            <a:xfrm>
              <a:off x="1824" y="14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2" name="Oval 379"/>
            <p:cNvSpPr>
              <a:spLocks noChangeAspect="1" noChangeArrowheads="1"/>
            </p:cNvSpPr>
            <p:nvPr/>
          </p:nvSpPr>
          <p:spPr bwMode="auto">
            <a:xfrm>
              <a:off x="2592" y="33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3" name="Oval 380"/>
            <p:cNvSpPr>
              <a:spLocks noChangeAspect="1" noChangeArrowheads="1"/>
            </p:cNvSpPr>
            <p:nvPr/>
          </p:nvSpPr>
          <p:spPr bwMode="auto">
            <a:xfrm>
              <a:off x="2448" y="340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4" name="Oval 381"/>
            <p:cNvSpPr>
              <a:spLocks noChangeAspect="1" noChangeArrowheads="1"/>
            </p:cNvSpPr>
            <p:nvPr/>
          </p:nvSpPr>
          <p:spPr bwMode="auto">
            <a:xfrm>
              <a:off x="2736" y="336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5" name="Oval 382"/>
            <p:cNvSpPr>
              <a:spLocks noChangeAspect="1" noChangeArrowheads="1"/>
            </p:cNvSpPr>
            <p:nvPr/>
          </p:nvSpPr>
          <p:spPr bwMode="auto">
            <a:xfrm>
              <a:off x="2784" y="3264"/>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6" name="Oval 383"/>
            <p:cNvSpPr>
              <a:spLocks noChangeAspect="1" noChangeArrowheads="1"/>
            </p:cNvSpPr>
            <p:nvPr/>
          </p:nvSpPr>
          <p:spPr bwMode="auto">
            <a:xfrm>
              <a:off x="2688" y="307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7" name="Oval 384"/>
            <p:cNvSpPr>
              <a:spLocks noChangeAspect="1" noChangeArrowheads="1"/>
            </p:cNvSpPr>
            <p:nvPr/>
          </p:nvSpPr>
          <p:spPr bwMode="auto">
            <a:xfrm>
              <a:off x="2832" y="288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8" name="Oval 385"/>
            <p:cNvSpPr>
              <a:spLocks noChangeAspect="1" noChangeArrowheads="1"/>
            </p:cNvSpPr>
            <p:nvPr/>
          </p:nvSpPr>
          <p:spPr bwMode="auto">
            <a:xfrm>
              <a:off x="3024" y="29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79" name="Oval 386"/>
            <p:cNvSpPr>
              <a:spLocks noChangeAspect="1" noChangeArrowheads="1"/>
            </p:cNvSpPr>
            <p:nvPr/>
          </p:nvSpPr>
          <p:spPr bwMode="auto">
            <a:xfrm>
              <a:off x="2688" y="259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0" name="Oval 387"/>
            <p:cNvSpPr>
              <a:spLocks noChangeAspect="1" noChangeArrowheads="1"/>
            </p:cNvSpPr>
            <p:nvPr/>
          </p:nvSpPr>
          <p:spPr bwMode="auto">
            <a:xfrm>
              <a:off x="2736" y="273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1" name="Oval 388"/>
            <p:cNvSpPr>
              <a:spLocks noChangeAspect="1" noChangeArrowheads="1"/>
            </p:cNvSpPr>
            <p:nvPr/>
          </p:nvSpPr>
          <p:spPr bwMode="auto">
            <a:xfrm>
              <a:off x="3312" y="29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2" name="Oval 389"/>
            <p:cNvSpPr>
              <a:spLocks noChangeAspect="1" noChangeArrowheads="1"/>
            </p:cNvSpPr>
            <p:nvPr/>
          </p:nvSpPr>
          <p:spPr bwMode="auto">
            <a:xfrm>
              <a:off x="3120" y="28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3" name="Oval 390"/>
            <p:cNvSpPr>
              <a:spLocks noChangeAspect="1" noChangeArrowheads="1"/>
            </p:cNvSpPr>
            <p:nvPr/>
          </p:nvSpPr>
          <p:spPr bwMode="auto">
            <a:xfrm>
              <a:off x="3696" y="302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4" name="Oval 391"/>
            <p:cNvSpPr>
              <a:spLocks noChangeAspect="1" noChangeArrowheads="1"/>
            </p:cNvSpPr>
            <p:nvPr/>
          </p:nvSpPr>
          <p:spPr bwMode="auto">
            <a:xfrm>
              <a:off x="2736" y="364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5" name="Oval 392"/>
            <p:cNvSpPr>
              <a:spLocks noChangeAspect="1" noChangeArrowheads="1"/>
            </p:cNvSpPr>
            <p:nvPr/>
          </p:nvSpPr>
          <p:spPr bwMode="auto">
            <a:xfrm>
              <a:off x="2256" y="360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6" name="Oval 393"/>
            <p:cNvSpPr>
              <a:spLocks noChangeAspect="1" noChangeArrowheads="1"/>
            </p:cNvSpPr>
            <p:nvPr/>
          </p:nvSpPr>
          <p:spPr bwMode="auto">
            <a:xfrm>
              <a:off x="2544" y="288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7" name="Oval 394"/>
            <p:cNvSpPr>
              <a:spLocks noChangeAspect="1" noChangeArrowheads="1"/>
            </p:cNvSpPr>
            <p:nvPr/>
          </p:nvSpPr>
          <p:spPr bwMode="auto">
            <a:xfrm>
              <a:off x="2592" y="259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8" name="Oval 395"/>
            <p:cNvSpPr>
              <a:spLocks noChangeAspect="1" noChangeArrowheads="1"/>
            </p:cNvSpPr>
            <p:nvPr/>
          </p:nvSpPr>
          <p:spPr bwMode="auto">
            <a:xfrm>
              <a:off x="4032" y="29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89" name="Oval 396"/>
            <p:cNvSpPr>
              <a:spLocks noChangeAspect="1" noChangeArrowheads="1"/>
            </p:cNvSpPr>
            <p:nvPr/>
          </p:nvSpPr>
          <p:spPr bwMode="auto">
            <a:xfrm>
              <a:off x="3456" y="28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0" name="Oval 397"/>
            <p:cNvSpPr>
              <a:spLocks noChangeAspect="1" noChangeArrowheads="1"/>
            </p:cNvSpPr>
            <p:nvPr/>
          </p:nvSpPr>
          <p:spPr bwMode="auto">
            <a:xfrm>
              <a:off x="4080" y="27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1" name="Oval 398"/>
            <p:cNvSpPr>
              <a:spLocks noChangeAspect="1" noChangeArrowheads="1"/>
            </p:cNvSpPr>
            <p:nvPr/>
          </p:nvSpPr>
          <p:spPr bwMode="auto">
            <a:xfrm>
              <a:off x="3744" y="273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2" name="Oval 399"/>
            <p:cNvSpPr>
              <a:spLocks noChangeAspect="1" noChangeArrowheads="1"/>
            </p:cNvSpPr>
            <p:nvPr/>
          </p:nvSpPr>
          <p:spPr bwMode="auto">
            <a:xfrm>
              <a:off x="2832" y="240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3" name="Oval 400"/>
            <p:cNvSpPr>
              <a:spLocks noChangeAspect="1" noChangeArrowheads="1"/>
            </p:cNvSpPr>
            <p:nvPr/>
          </p:nvSpPr>
          <p:spPr bwMode="auto">
            <a:xfrm>
              <a:off x="2640" y="220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4" name="Oval 401"/>
            <p:cNvSpPr>
              <a:spLocks noChangeAspect="1" noChangeArrowheads="1"/>
            </p:cNvSpPr>
            <p:nvPr/>
          </p:nvSpPr>
          <p:spPr bwMode="auto">
            <a:xfrm>
              <a:off x="2016" y="20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5" name="Oval 402"/>
            <p:cNvSpPr>
              <a:spLocks noChangeAspect="1" noChangeArrowheads="1"/>
            </p:cNvSpPr>
            <p:nvPr/>
          </p:nvSpPr>
          <p:spPr bwMode="auto">
            <a:xfrm>
              <a:off x="1488" y="86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6" name="Oval 403"/>
            <p:cNvSpPr>
              <a:spLocks noChangeAspect="1" noChangeArrowheads="1"/>
            </p:cNvSpPr>
            <p:nvPr/>
          </p:nvSpPr>
          <p:spPr bwMode="auto">
            <a:xfrm>
              <a:off x="2016" y="216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7" name="Oval 404"/>
            <p:cNvSpPr>
              <a:spLocks noChangeAspect="1" noChangeArrowheads="1"/>
            </p:cNvSpPr>
            <p:nvPr/>
          </p:nvSpPr>
          <p:spPr bwMode="auto">
            <a:xfrm>
              <a:off x="1728" y="21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8" name="Oval 405"/>
            <p:cNvSpPr>
              <a:spLocks noChangeAspect="1" noChangeArrowheads="1"/>
            </p:cNvSpPr>
            <p:nvPr/>
          </p:nvSpPr>
          <p:spPr bwMode="auto">
            <a:xfrm>
              <a:off x="1824" y="17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699" name="Oval 406"/>
            <p:cNvSpPr>
              <a:spLocks noChangeAspect="1" noChangeArrowheads="1"/>
            </p:cNvSpPr>
            <p:nvPr/>
          </p:nvSpPr>
          <p:spPr bwMode="auto">
            <a:xfrm>
              <a:off x="1440" y="192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0" name="Oval 407"/>
            <p:cNvSpPr>
              <a:spLocks noChangeAspect="1" noChangeArrowheads="1"/>
            </p:cNvSpPr>
            <p:nvPr/>
          </p:nvSpPr>
          <p:spPr bwMode="auto">
            <a:xfrm>
              <a:off x="2112" y="168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1" name="Oval 408"/>
            <p:cNvSpPr>
              <a:spLocks noChangeAspect="1" noChangeArrowheads="1"/>
            </p:cNvSpPr>
            <p:nvPr/>
          </p:nvSpPr>
          <p:spPr bwMode="auto">
            <a:xfrm>
              <a:off x="2352" y="187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2" name="Oval 409"/>
            <p:cNvSpPr>
              <a:spLocks noChangeAspect="1" noChangeArrowheads="1"/>
            </p:cNvSpPr>
            <p:nvPr/>
          </p:nvSpPr>
          <p:spPr bwMode="auto">
            <a:xfrm>
              <a:off x="2448" y="163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3" name="Oval 410"/>
            <p:cNvSpPr>
              <a:spLocks noChangeAspect="1" noChangeArrowheads="1"/>
            </p:cNvSpPr>
            <p:nvPr/>
          </p:nvSpPr>
          <p:spPr bwMode="auto">
            <a:xfrm>
              <a:off x="2256" y="148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4" name="Oval 411"/>
            <p:cNvSpPr>
              <a:spLocks noChangeAspect="1" noChangeArrowheads="1"/>
            </p:cNvSpPr>
            <p:nvPr/>
          </p:nvSpPr>
          <p:spPr bwMode="auto">
            <a:xfrm>
              <a:off x="2160" y="124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5" name="Oval 412"/>
            <p:cNvSpPr>
              <a:spLocks noChangeAspect="1" noChangeArrowheads="1"/>
            </p:cNvSpPr>
            <p:nvPr/>
          </p:nvSpPr>
          <p:spPr bwMode="auto">
            <a:xfrm>
              <a:off x="2160" y="15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6" name="Oval 413"/>
            <p:cNvSpPr>
              <a:spLocks noChangeAspect="1" noChangeArrowheads="1"/>
            </p:cNvSpPr>
            <p:nvPr/>
          </p:nvSpPr>
          <p:spPr bwMode="auto">
            <a:xfrm>
              <a:off x="2640" y="20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7" name="Oval 414"/>
            <p:cNvSpPr>
              <a:spLocks noChangeAspect="1" noChangeArrowheads="1"/>
            </p:cNvSpPr>
            <p:nvPr/>
          </p:nvSpPr>
          <p:spPr bwMode="auto">
            <a:xfrm>
              <a:off x="3408" y="192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8" name="Oval 415"/>
            <p:cNvSpPr>
              <a:spLocks noChangeAspect="1" noChangeArrowheads="1"/>
            </p:cNvSpPr>
            <p:nvPr/>
          </p:nvSpPr>
          <p:spPr bwMode="auto">
            <a:xfrm>
              <a:off x="3216" y="235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09" name="Oval 416"/>
            <p:cNvSpPr>
              <a:spLocks noChangeAspect="1" noChangeArrowheads="1"/>
            </p:cNvSpPr>
            <p:nvPr/>
          </p:nvSpPr>
          <p:spPr bwMode="auto">
            <a:xfrm>
              <a:off x="3264" y="244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0" name="Oval 417"/>
            <p:cNvSpPr>
              <a:spLocks noChangeAspect="1" noChangeArrowheads="1"/>
            </p:cNvSpPr>
            <p:nvPr/>
          </p:nvSpPr>
          <p:spPr bwMode="auto">
            <a:xfrm>
              <a:off x="3792" y="153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1" name="Oval 418"/>
            <p:cNvSpPr>
              <a:spLocks noChangeAspect="1" noChangeArrowheads="1"/>
            </p:cNvSpPr>
            <p:nvPr/>
          </p:nvSpPr>
          <p:spPr bwMode="auto">
            <a:xfrm>
              <a:off x="3408" y="153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2" name="Oval 419"/>
            <p:cNvSpPr>
              <a:spLocks noChangeAspect="1" noChangeArrowheads="1"/>
            </p:cNvSpPr>
            <p:nvPr/>
          </p:nvSpPr>
          <p:spPr bwMode="auto">
            <a:xfrm>
              <a:off x="3552" y="168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3" name="Oval 420"/>
            <p:cNvSpPr>
              <a:spLocks noChangeAspect="1" noChangeArrowheads="1"/>
            </p:cNvSpPr>
            <p:nvPr/>
          </p:nvSpPr>
          <p:spPr bwMode="auto">
            <a:xfrm>
              <a:off x="4128" y="153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4" name="Oval 421"/>
            <p:cNvSpPr>
              <a:spLocks noChangeAspect="1" noChangeArrowheads="1"/>
            </p:cNvSpPr>
            <p:nvPr/>
          </p:nvSpPr>
          <p:spPr bwMode="auto">
            <a:xfrm>
              <a:off x="3312" y="129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5" name="Oval 422"/>
            <p:cNvSpPr>
              <a:spLocks noChangeAspect="1" noChangeArrowheads="1"/>
            </p:cNvSpPr>
            <p:nvPr/>
          </p:nvSpPr>
          <p:spPr bwMode="auto">
            <a:xfrm>
              <a:off x="1680" y="110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6" name="Oval 423"/>
            <p:cNvSpPr>
              <a:spLocks noChangeAspect="1" noChangeArrowheads="1"/>
            </p:cNvSpPr>
            <p:nvPr/>
          </p:nvSpPr>
          <p:spPr bwMode="auto">
            <a:xfrm>
              <a:off x="1200" y="86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7" name="Oval 424"/>
            <p:cNvSpPr>
              <a:spLocks noChangeAspect="1" noChangeArrowheads="1"/>
            </p:cNvSpPr>
            <p:nvPr/>
          </p:nvSpPr>
          <p:spPr bwMode="auto">
            <a:xfrm>
              <a:off x="1488" y="480"/>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8" name="Oval 425"/>
            <p:cNvSpPr>
              <a:spLocks noChangeAspect="1" noChangeArrowheads="1"/>
            </p:cNvSpPr>
            <p:nvPr/>
          </p:nvSpPr>
          <p:spPr bwMode="auto">
            <a:xfrm>
              <a:off x="3552" y="105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19" name="Oval 426"/>
            <p:cNvSpPr>
              <a:spLocks noChangeAspect="1" noChangeArrowheads="1"/>
            </p:cNvSpPr>
            <p:nvPr/>
          </p:nvSpPr>
          <p:spPr bwMode="auto">
            <a:xfrm>
              <a:off x="3264" y="8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0" name="Oval 427"/>
            <p:cNvSpPr>
              <a:spLocks noChangeAspect="1" noChangeArrowheads="1"/>
            </p:cNvSpPr>
            <p:nvPr/>
          </p:nvSpPr>
          <p:spPr bwMode="auto">
            <a:xfrm>
              <a:off x="3696" y="67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1" name="Oval 428"/>
            <p:cNvSpPr>
              <a:spLocks noChangeAspect="1" noChangeArrowheads="1"/>
            </p:cNvSpPr>
            <p:nvPr/>
          </p:nvSpPr>
          <p:spPr bwMode="auto">
            <a:xfrm>
              <a:off x="3504" y="76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2" name="Oval 429"/>
            <p:cNvSpPr>
              <a:spLocks noChangeAspect="1" noChangeArrowheads="1"/>
            </p:cNvSpPr>
            <p:nvPr/>
          </p:nvSpPr>
          <p:spPr bwMode="auto">
            <a:xfrm>
              <a:off x="3408" y="480"/>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3" name="Oval 430"/>
            <p:cNvSpPr>
              <a:spLocks noChangeAspect="1" noChangeArrowheads="1"/>
            </p:cNvSpPr>
            <p:nvPr/>
          </p:nvSpPr>
          <p:spPr bwMode="auto">
            <a:xfrm>
              <a:off x="4464" y="15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4" name="Oval 431"/>
            <p:cNvSpPr>
              <a:spLocks noChangeAspect="1" noChangeArrowheads="1"/>
            </p:cNvSpPr>
            <p:nvPr/>
          </p:nvSpPr>
          <p:spPr bwMode="auto">
            <a:xfrm>
              <a:off x="4656" y="134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5" name="Oval 432"/>
            <p:cNvSpPr>
              <a:spLocks noChangeAspect="1" noChangeArrowheads="1"/>
            </p:cNvSpPr>
            <p:nvPr/>
          </p:nvSpPr>
          <p:spPr bwMode="auto">
            <a:xfrm>
              <a:off x="5040" y="153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6" name="Oval 433"/>
            <p:cNvSpPr>
              <a:spLocks noChangeAspect="1" noChangeArrowheads="1"/>
            </p:cNvSpPr>
            <p:nvPr/>
          </p:nvSpPr>
          <p:spPr bwMode="auto">
            <a:xfrm>
              <a:off x="4944" y="172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7" name="Oval 434"/>
            <p:cNvSpPr>
              <a:spLocks noChangeAspect="1" noChangeArrowheads="1"/>
            </p:cNvSpPr>
            <p:nvPr/>
          </p:nvSpPr>
          <p:spPr bwMode="auto">
            <a:xfrm>
              <a:off x="3648" y="124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8" name="Oval 435"/>
            <p:cNvSpPr>
              <a:spLocks noChangeAspect="1" noChangeArrowheads="1"/>
            </p:cNvSpPr>
            <p:nvPr/>
          </p:nvSpPr>
          <p:spPr bwMode="auto">
            <a:xfrm>
              <a:off x="3312" y="5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29" name="Oval 436"/>
            <p:cNvSpPr>
              <a:spLocks noChangeAspect="1" noChangeArrowheads="1"/>
            </p:cNvSpPr>
            <p:nvPr/>
          </p:nvSpPr>
          <p:spPr bwMode="auto">
            <a:xfrm>
              <a:off x="4272" y="139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0" name="Oval 437"/>
            <p:cNvSpPr>
              <a:spLocks noChangeAspect="1" noChangeArrowheads="1"/>
            </p:cNvSpPr>
            <p:nvPr/>
          </p:nvSpPr>
          <p:spPr bwMode="auto">
            <a:xfrm>
              <a:off x="4032" y="14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1" name="Oval 438"/>
            <p:cNvSpPr>
              <a:spLocks noChangeAspect="1" noChangeArrowheads="1"/>
            </p:cNvSpPr>
            <p:nvPr/>
          </p:nvSpPr>
          <p:spPr bwMode="auto">
            <a:xfrm>
              <a:off x="2400" y="220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2" name="Oval 439"/>
            <p:cNvSpPr>
              <a:spLocks noChangeAspect="1" noChangeArrowheads="1"/>
            </p:cNvSpPr>
            <p:nvPr/>
          </p:nvSpPr>
          <p:spPr bwMode="auto">
            <a:xfrm>
              <a:off x="2976" y="16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3" name="Oval 440"/>
            <p:cNvSpPr>
              <a:spLocks noChangeAspect="1" noChangeArrowheads="1"/>
            </p:cNvSpPr>
            <p:nvPr/>
          </p:nvSpPr>
          <p:spPr bwMode="auto">
            <a:xfrm>
              <a:off x="2016" y="148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4" name="Oval 441"/>
            <p:cNvSpPr>
              <a:spLocks noChangeAspect="1" noChangeArrowheads="1"/>
            </p:cNvSpPr>
            <p:nvPr/>
          </p:nvSpPr>
          <p:spPr bwMode="auto">
            <a:xfrm>
              <a:off x="3072" y="240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5" name="Oval 442"/>
            <p:cNvSpPr>
              <a:spLocks noChangeAspect="1" noChangeArrowheads="1"/>
            </p:cNvSpPr>
            <p:nvPr/>
          </p:nvSpPr>
          <p:spPr bwMode="auto">
            <a:xfrm>
              <a:off x="3024" y="26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6" name="Oval 443"/>
            <p:cNvSpPr>
              <a:spLocks noChangeAspect="1" noChangeArrowheads="1"/>
            </p:cNvSpPr>
            <p:nvPr/>
          </p:nvSpPr>
          <p:spPr bwMode="auto">
            <a:xfrm>
              <a:off x="3168" y="26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7" name="Oval 444"/>
            <p:cNvSpPr>
              <a:spLocks noChangeAspect="1" noChangeArrowheads="1"/>
            </p:cNvSpPr>
            <p:nvPr/>
          </p:nvSpPr>
          <p:spPr bwMode="auto">
            <a:xfrm>
              <a:off x="3936" y="129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8" name="Oval 445"/>
            <p:cNvSpPr>
              <a:spLocks noChangeAspect="1" noChangeArrowheads="1"/>
            </p:cNvSpPr>
            <p:nvPr/>
          </p:nvSpPr>
          <p:spPr bwMode="auto">
            <a:xfrm>
              <a:off x="3840" y="115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39" name="Oval 446"/>
            <p:cNvSpPr>
              <a:spLocks noChangeAspect="1" noChangeArrowheads="1"/>
            </p:cNvSpPr>
            <p:nvPr/>
          </p:nvSpPr>
          <p:spPr bwMode="auto">
            <a:xfrm>
              <a:off x="4128" y="129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0" name="Oval 447"/>
            <p:cNvSpPr>
              <a:spLocks noChangeAspect="1" noChangeArrowheads="1"/>
            </p:cNvSpPr>
            <p:nvPr/>
          </p:nvSpPr>
          <p:spPr bwMode="auto">
            <a:xfrm>
              <a:off x="4416" y="115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1" name="Oval 448"/>
            <p:cNvSpPr>
              <a:spLocks noChangeAspect="1" noChangeArrowheads="1"/>
            </p:cNvSpPr>
            <p:nvPr/>
          </p:nvSpPr>
          <p:spPr bwMode="auto">
            <a:xfrm>
              <a:off x="4368" y="172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2" name="Oval 449"/>
            <p:cNvSpPr>
              <a:spLocks noChangeAspect="1" noChangeArrowheads="1"/>
            </p:cNvSpPr>
            <p:nvPr/>
          </p:nvSpPr>
          <p:spPr bwMode="auto">
            <a:xfrm>
              <a:off x="4992" y="187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3" name="Oval 450"/>
            <p:cNvSpPr>
              <a:spLocks noChangeAspect="1" noChangeArrowheads="1"/>
            </p:cNvSpPr>
            <p:nvPr/>
          </p:nvSpPr>
          <p:spPr bwMode="auto">
            <a:xfrm>
              <a:off x="4896" y="134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4" name="Oval 451"/>
            <p:cNvSpPr>
              <a:spLocks noChangeAspect="1" noChangeArrowheads="1"/>
            </p:cNvSpPr>
            <p:nvPr/>
          </p:nvSpPr>
          <p:spPr bwMode="auto">
            <a:xfrm>
              <a:off x="3072" y="27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5" name="Oval 452"/>
            <p:cNvSpPr>
              <a:spLocks noChangeAspect="1" noChangeArrowheads="1"/>
            </p:cNvSpPr>
            <p:nvPr/>
          </p:nvSpPr>
          <p:spPr bwMode="auto">
            <a:xfrm>
              <a:off x="2496" y="3696"/>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6" name="Oval 453"/>
            <p:cNvSpPr>
              <a:spLocks noChangeAspect="1" noChangeArrowheads="1"/>
            </p:cNvSpPr>
            <p:nvPr/>
          </p:nvSpPr>
          <p:spPr bwMode="auto">
            <a:xfrm>
              <a:off x="3888" y="26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7" name="Oval 454"/>
            <p:cNvSpPr>
              <a:spLocks noChangeAspect="1" noChangeArrowheads="1"/>
            </p:cNvSpPr>
            <p:nvPr/>
          </p:nvSpPr>
          <p:spPr bwMode="auto">
            <a:xfrm>
              <a:off x="4176" y="316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8" name="Oval 455"/>
            <p:cNvSpPr>
              <a:spLocks noChangeAspect="1" noChangeArrowheads="1"/>
            </p:cNvSpPr>
            <p:nvPr/>
          </p:nvSpPr>
          <p:spPr bwMode="auto">
            <a:xfrm>
              <a:off x="2640" y="388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49" name="Oval 456"/>
            <p:cNvSpPr>
              <a:spLocks noChangeAspect="1" noChangeArrowheads="1"/>
            </p:cNvSpPr>
            <p:nvPr/>
          </p:nvSpPr>
          <p:spPr bwMode="auto">
            <a:xfrm>
              <a:off x="1296" y="182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0" name="Oval 457"/>
            <p:cNvSpPr>
              <a:spLocks noChangeAspect="1" noChangeArrowheads="1"/>
            </p:cNvSpPr>
            <p:nvPr/>
          </p:nvSpPr>
          <p:spPr bwMode="auto">
            <a:xfrm>
              <a:off x="1584" y="182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1" name="Oval 458"/>
            <p:cNvSpPr>
              <a:spLocks noChangeAspect="1" noChangeArrowheads="1"/>
            </p:cNvSpPr>
            <p:nvPr/>
          </p:nvSpPr>
          <p:spPr bwMode="auto">
            <a:xfrm>
              <a:off x="1536" y="172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2" name="Oval 459"/>
            <p:cNvSpPr>
              <a:spLocks noChangeAspect="1" noChangeArrowheads="1"/>
            </p:cNvSpPr>
            <p:nvPr/>
          </p:nvSpPr>
          <p:spPr bwMode="auto">
            <a:xfrm>
              <a:off x="2352" y="230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3" name="Oval 460"/>
            <p:cNvSpPr>
              <a:spLocks noChangeAspect="1" noChangeArrowheads="1"/>
            </p:cNvSpPr>
            <p:nvPr/>
          </p:nvSpPr>
          <p:spPr bwMode="auto">
            <a:xfrm>
              <a:off x="2784" y="220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4" name="Oval 461"/>
            <p:cNvSpPr>
              <a:spLocks noChangeAspect="1" noChangeArrowheads="1"/>
            </p:cNvSpPr>
            <p:nvPr/>
          </p:nvSpPr>
          <p:spPr bwMode="auto">
            <a:xfrm>
              <a:off x="2496" y="720"/>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5" name="Oval 462"/>
            <p:cNvSpPr>
              <a:spLocks noChangeAspect="1" noChangeArrowheads="1"/>
            </p:cNvSpPr>
            <p:nvPr/>
          </p:nvSpPr>
          <p:spPr bwMode="auto">
            <a:xfrm>
              <a:off x="2544" y="225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6" name="Oval 463"/>
            <p:cNvSpPr>
              <a:spLocks noChangeAspect="1" noChangeArrowheads="1"/>
            </p:cNvSpPr>
            <p:nvPr/>
          </p:nvSpPr>
          <p:spPr bwMode="auto">
            <a:xfrm>
              <a:off x="2160" y="960"/>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7" name="Oval 464"/>
            <p:cNvSpPr>
              <a:spLocks noChangeAspect="1" noChangeArrowheads="1"/>
            </p:cNvSpPr>
            <p:nvPr/>
          </p:nvSpPr>
          <p:spPr bwMode="auto">
            <a:xfrm>
              <a:off x="2112" y="225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8" name="Oval 465"/>
            <p:cNvSpPr>
              <a:spLocks noChangeAspect="1" noChangeArrowheads="1"/>
            </p:cNvSpPr>
            <p:nvPr/>
          </p:nvSpPr>
          <p:spPr bwMode="auto">
            <a:xfrm>
              <a:off x="2736" y="16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59" name="Oval 466"/>
            <p:cNvSpPr>
              <a:spLocks noChangeAspect="1" noChangeArrowheads="1"/>
            </p:cNvSpPr>
            <p:nvPr/>
          </p:nvSpPr>
          <p:spPr bwMode="auto">
            <a:xfrm>
              <a:off x="2640" y="115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0" name="Oval 467"/>
            <p:cNvSpPr>
              <a:spLocks noChangeAspect="1" noChangeArrowheads="1"/>
            </p:cNvSpPr>
            <p:nvPr/>
          </p:nvSpPr>
          <p:spPr bwMode="auto">
            <a:xfrm>
              <a:off x="2544" y="129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1" name="Oval 468"/>
            <p:cNvSpPr>
              <a:spLocks noChangeAspect="1" noChangeArrowheads="1"/>
            </p:cNvSpPr>
            <p:nvPr/>
          </p:nvSpPr>
          <p:spPr bwMode="auto">
            <a:xfrm>
              <a:off x="2736" y="139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2" name="Oval 469"/>
            <p:cNvSpPr>
              <a:spLocks noChangeAspect="1" noChangeArrowheads="1"/>
            </p:cNvSpPr>
            <p:nvPr/>
          </p:nvSpPr>
          <p:spPr bwMode="auto">
            <a:xfrm>
              <a:off x="1152" y="43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3" name="Oval 470"/>
            <p:cNvSpPr>
              <a:spLocks noChangeAspect="1" noChangeArrowheads="1"/>
            </p:cNvSpPr>
            <p:nvPr/>
          </p:nvSpPr>
          <p:spPr bwMode="auto">
            <a:xfrm>
              <a:off x="1056" y="62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4" name="Oval 471"/>
            <p:cNvSpPr>
              <a:spLocks noChangeAspect="1" noChangeArrowheads="1"/>
            </p:cNvSpPr>
            <p:nvPr/>
          </p:nvSpPr>
          <p:spPr bwMode="auto">
            <a:xfrm>
              <a:off x="1632" y="57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5" name="Oval 472"/>
            <p:cNvSpPr>
              <a:spLocks noChangeAspect="1" noChangeArrowheads="1"/>
            </p:cNvSpPr>
            <p:nvPr/>
          </p:nvSpPr>
          <p:spPr bwMode="auto">
            <a:xfrm>
              <a:off x="1344" y="100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6" name="Oval 473"/>
            <p:cNvSpPr>
              <a:spLocks noChangeAspect="1" noChangeArrowheads="1"/>
            </p:cNvSpPr>
            <p:nvPr/>
          </p:nvSpPr>
          <p:spPr bwMode="auto">
            <a:xfrm>
              <a:off x="2256" y="20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7" name="Oval 474"/>
            <p:cNvSpPr>
              <a:spLocks noChangeAspect="1" noChangeArrowheads="1"/>
            </p:cNvSpPr>
            <p:nvPr/>
          </p:nvSpPr>
          <p:spPr bwMode="auto">
            <a:xfrm>
              <a:off x="3216" y="21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8" name="Oval 475"/>
            <p:cNvSpPr>
              <a:spLocks noChangeAspect="1" noChangeArrowheads="1"/>
            </p:cNvSpPr>
            <p:nvPr/>
          </p:nvSpPr>
          <p:spPr bwMode="auto">
            <a:xfrm>
              <a:off x="3072" y="21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69" name="Oval 476"/>
            <p:cNvSpPr>
              <a:spLocks noChangeAspect="1" noChangeArrowheads="1"/>
            </p:cNvSpPr>
            <p:nvPr/>
          </p:nvSpPr>
          <p:spPr bwMode="auto">
            <a:xfrm>
              <a:off x="3216" y="16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70" name="Oval 477"/>
            <p:cNvSpPr>
              <a:spLocks noChangeAspect="1" noChangeArrowheads="1"/>
            </p:cNvSpPr>
            <p:nvPr/>
          </p:nvSpPr>
          <p:spPr bwMode="auto">
            <a:xfrm>
              <a:off x="3312" y="17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71" name="Oval 478"/>
            <p:cNvSpPr>
              <a:spLocks noChangeAspect="1" noChangeArrowheads="1"/>
            </p:cNvSpPr>
            <p:nvPr/>
          </p:nvSpPr>
          <p:spPr bwMode="auto">
            <a:xfrm>
              <a:off x="3696" y="91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72" name="Oval 479"/>
            <p:cNvSpPr>
              <a:spLocks noChangeAspect="1" noChangeArrowheads="1"/>
            </p:cNvSpPr>
            <p:nvPr/>
          </p:nvSpPr>
          <p:spPr bwMode="auto">
            <a:xfrm>
              <a:off x="3600" y="43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73" name="Oval 480"/>
            <p:cNvSpPr>
              <a:spLocks noChangeAspect="1" noChangeArrowheads="1"/>
            </p:cNvSpPr>
            <p:nvPr/>
          </p:nvSpPr>
          <p:spPr bwMode="auto">
            <a:xfrm>
              <a:off x="3216" y="3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74" name="Oval 481"/>
            <p:cNvSpPr>
              <a:spLocks noChangeAspect="1" noChangeArrowheads="1"/>
            </p:cNvSpPr>
            <p:nvPr/>
          </p:nvSpPr>
          <p:spPr bwMode="auto">
            <a:xfrm>
              <a:off x="3312" y="28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0775" name="Oval 482"/>
            <p:cNvSpPr>
              <a:spLocks noChangeAspect="1" noChangeArrowheads="1"/>
            </p:cNvSpPr>
            <p:nvPr/>
          </p:nvSpPr>
          <p:spPr bwMode="auto">
            <a:xfrm>
              <a:off x="3072" y="57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sp>
        <p:nvSpPr>
          <p:cNvPr id="973" name="TextBox 972"/>
          <p:cNvSpPr txBox="1">
            <a:spLocks noChangeArrowheads="1"/>
          </p:cNvSpPr>
          <p:nvPr/>
        </p:nvSpPr>
        <p:spPr bwMode="auto">
          <a:xfrm>
            <a:off x="533400" y="4648200"/>
            <a:ext cx="2819400" cy="1200150"/>
          </a:xfrm>
          <a:prstGeom prst="rect">
            <a:avLst/>
          </a:prstGeom>
          <a:noFill/>
          <a:ln w="9525">
            <a:noFill/>
            <a:miter lim="800000"/>
            <a:headEnd/>
            <a:tailEnd/>
          </a:ln>
        </p:spPr>
        <p:txBody>
          <a:bodyPr>
            <a:spAutoFit/>
          </a:bodyPr>
          <a:lstStyle/>
          <a:p>
            <a:pPr>
              <a:defRPr/>
            </a:pPr>
            <a:r>
              <a:rPr lang="en-US" sz="2400" kern="0">
                <a:solidFill>
                  <a:srgbClr val="000000"/>
                </a:solidFill>
                <a:latin typeface="Arial" pitchFamily="34" charset="0"/>
              </a:rPr>
              <a:t>Each point is a local descriptor, e.g. SIFT vector. </a:t>
            </a:r>
          </a:p>
        </p:txBody>
      </p:sp>
    </p:spTree>
    <p:extLst>
      <p:ext uri="{BB962C8B-B14F-4D97-AF65-F5344CB8AC3E}">
        <p14:creationId xmlns:p14="http://schemas.microsoft.com/office/powerpoint/2010/main" val="2461127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xit" presetSubtype="272" fill="hold" nodeType="afterEffect">
                                  <p:stCondLst>
                                    <p:cond delay="0"/>
                                  </p:stCondLst>
                                  <p:childTnLst>
                                    <p:anim calcmode="lin" valueType="num">
                                      <p:cBhvr>
                                        <p:cTn id="6" dur="500"/>
                                        <p:tgtEl>
                                          <p:spTgt spid="4"/>
                                        </p:tgtEl>
                                        <p:attrNameLst>
                                          <p:attrName>ppt_w</p:attrName>
                                        </p:attrNameLst>
                                      </p:cBhvr>
                                      <p:tavLst>
                                        <p:tav tm="0">
                                          <p:val>
                                            <p:strVal val="ppt_w"/>
                                          </p:val>
                                        </p:tav>
                                        <p:tav tm="100000">
                                          <p:val>
                                            <p:strVal val="4/3*ppt_w"/>
                                          </p:val>
                                        </p:tav>
                                      </p:tavLst>
                                    </p:anim>
                                    <p:anim calcmode="lin" valueType="num">
                                      <p:cBhvr>
                                        <p:cTn id="7" dur="500"/>
                                        <p:tgtEl>
                                          <p:spTgt spid="4"/>
                                        </p:tgtEl>
                                        <p:attrNameLst>
                                          <p:attrName>ppt_h</p:attrName>
                                        </p:attrNameLst>
                                      </p:cBhvr>
                                      <p:tavLst>
                                        <p:tav tm="0">
                                          <p:val>
                                            <p:strVal val="ppt_h"/>
                                          </p:val>
                                        </p:tav>
                                        <p:tav tm="100000">
                                          <p:val>
                                            <p:strVal val="4/3*ppt_h"/>
                                          </p:val>
                                        </p:tav>
                                      </p:tavLst>
                                    </p:anim>
                                    <p:set>
                                      <p:cBhvr>
                                        <p:cTn id="8" dur="1" fill="hold">
                                          <p:stCondLst>
                                            <p:cond delay="499"/>
                                          </p:stCondLst>
                                        </p:cTn>
                                        <p:tgtEl>
                                          <p:spTgt spid="4"/>
                                        </p:tgtEl>
                                        <p:attrNameLst>
                                          <p:attrName>style.visibility</p:attrName>
                                        </p:attrNameLst>
                                      </p:cBhvr>
                                      <p:to>
                                        <p:strVal val="hidden"/>
                                      </p:to>
                                    </p:set>
                                  </p:childTnLst>
                                </p:cTn>
                              </p:par>
                              <p:par>
                                <p:cTn id="9" presetID="49" presetClass="path" presetSubtype="0" fill="hold" nodeType="withEffect">
                                  <p:stCondLst>
                                    <p:cond delay="0"/>
                                  </p:stCondLst>
                                  <p:childTnLst>
                                    <p:animMotion origin="layout" path="M 3.33333E-6 4.44444E-6 L -0.10417 4.44444E-6 " pathEditMode="relative" rAng="0" ptsTypes="AA">
                                      <p:cBhvr>
                                        <p:cTn id="10" dur="500" fill="hold"/>
                                        <p:tgtEl>
                                          <p:spTgt spid="4"/>
                                        </p:tgtEl>
                                        <p:attrNameLst>
                                          <p:attrName>ppt_x</p:attrName>
                                          <p:attrName>ppt_y</p:attrName>
                                        </p:attrNameLst>
                                      </p:cBhvr>
                                      <p:rCtr x="-5208" y="0"/>
                                    </p:animMotion>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nodeType="afterGroup">
                            <p:stCondLst>
                              <p:cond delay="500"/>
                            </p:stCondLst>
                            <p:childTnLst>
                              <p:par>
                                <p:cTn id="15" presetID="23" presetClass="exit" presetSubtype="272" fill="hold" nodeType="afterEffect">
                                  <p:stCondLst>
                                    <p:cond delay="0"/>
                                  </p:stCondLst>
                                  <p:childTnLst>
                                    <p:anim calcmode="lin" valueType="num">
                                      <p:cBhvr>
                                        <p:cTn id="16" dur="500"/>
                                        <p:tgtEl>
                                          <p:spTgt spid="14"/>
                                        </p:tgtEl>
                                        <p:attrNameLst>
                                          <p:attrName>ppt_w</p:attrName>
                                        </p:attrNameLst>
                                      </p:cBhvr>
                                      <p:tavLst>
                                        <p:tav tm="0">
                                          <p:val>
                                            <p:strVal val="ppt_w"/>
                                          </p:val>
                                        </p:tav>
                                        <p:tav tm="100000">
                                          <p:val>
                                            <p:strVal val="4/3*ppt_w"/>
                                          </p:val>
                                        </p:tav>
                                      </p:tavLst>
                                    </p:anim>
                                    <p:anim calcmode="lin" valueType="num">
                                      <p:cBhvr>
                                        <p:cTn id="17" dur="500"/>
                                        <p:tgtEl>
                                          <p:spTgt spid="14"/>
                                        </p:tgtEl>
                                        <p:attrNameLst>
                                          <p:attrName>ppt_h</p:attrName>
                                        </p:attrNameLst>
                                      </p:cBhvr>
                                      <p:tavLst>
                                        <p:tav tm="0">
                                          <p:val>
                                            <p:strVal val="ppt_h"/>
                                          </p:val>
                                        </p:tav>
                                        <p:tav tm="100000">
                                          <p:val>
                                            <p:strVal val="4/3*ppt_h"/>
                                          </p:val>
                                        </p:tav>
                                      </p:tavLst>
                                    </p:anim>
                                    <p:set>
                                      <p:cBhvr>
                                        <p:cTn id="18" dur="1" fill="hold">
                                          <p:stCondLst>
                                            <p:cond delay="499"/>
                                          </p:stCondLst>
                                        </p:cTn>
                                        <p:tgtEl>
                                          <p:spTgt spid="14"/>
                                        </p:tgtEl>
                                        <p:attrNameLst>
                                          <p:attrName>style.visibility</p:attrName>
                                        </p:attrNameLst>
                                      </p:cBhvr>
                                      <p:to>
                                        <p:strVal val="hidden"/>
                                      </p:to>
                                    </p:set>
                                  </p:childTnLst>
                                </p:cTn>
                              </p:par>
                              <p:par>
                                <p:cTn id="19" presetID="49" presetClass="path" presetSubtype="0" fill="hold" nodeType="withEffect">
                                  <p:stCondLst>
                                    <p:cond delay="0"/>
                                  </p:stCondLst>
                                  <p:childTnLst>
                                    <p:animMotion origin="layout" path="M -0.00208 -0.06851 L -0.07708 -0.06851 " pathEditMode="relative" rAng="0" ptsTypes="AA">
                                      <p:cBhvr>
                                        <p:cTn id="20" dur="500" fill="hold"/>
                                        <p:tgtEl>
                                          <p:spTgt spid="14"/>
                                        </p:tgtEl>
                                        <p:attrNameLst>
                                          <p:attrName>ppt_x</p:attrName>
                                          <p:attrName>ppt_y</p:attrName>
                                        </p:attrNameLst>
                                      </p:cBhvr>
                                      <p:rCtr x="-3750" y="0"/>
                                    </p:animMotion>
                                  </p:childTnLst>
                                </p:cTn>
                              </p:par>
                            </p:childTnLst>
                          </p:cTn>
                        </p:par>
                        <p:par>
                          <p:cTn id="21" fill="hold" nodeType="afterGroup">
                            <p:stCondLst>
                              <p:cond delay="1000"/>
                            </p:stCondLst>
                            <p:childTnLst>
                              <p:par>
                                <p:cTn id="22" presetID="1" presetClass="entr" presetSubtype="0"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childTnLst>
                          </p:cTn>
                        </p:par>
                        <p:par>
                          <p:cTn id="24" fill="hold" nodeType="afterGroup">
                            <p:stCondLst>
                              <p:cond delay="1000"/>
                            </p:stCondLst>
                            <p:childTnLst>
                              <p:par>
                                <p:cTn id="25" presetID="23" presetClass="exit" presetSubtype="272" fill="hold" nodeType="afterEffect">
                                  <p:stCondLst>
                                    <p:cond delay="0"/>
                                  </p:stCondLst>
                                  <p:childTnLst>
                                    <p:anim calcmode="lin" valueType="num">
                                      <p:cBhvr>
                                        <p:cTn id="26" dur="500"/>
                                        <p:tgtEl>
                                          <p:spTgt spid="24"/>
                                        </p:tgtEl>
                                        <p:attrNameLst>
                                          <p:attrName>ppt_w</p:attrName>
                                        </p:attrNameLst>
                                      </p:cBhvr>
                                      <p:tavLst>
                                        <p:tav tm="0">
                                          <p:val>
                                            <p:strVal val="ppt_w"/>
                                          </p:val>
                                        </p:tav>
                                        <p:tav tm="100000">
                                          <p:val>
                                            <p:strVal val="4/3*ppt_w"/>
                                          </p:val>
                                        </p:tav>
                                      </p:tavLst>
                                    </p:anim>
                                    <p:anim calcmode="lin" valueType="num">
                                      <p:cBhvr>
                                        <p:cTn id="27" dur="500"/>
                                        <p:tgtEl>
                                          <p:spTgt spid="24"/>
                                        </p:tgtEl>
                                        <p:attrNameLst>
                                          <p:attrName>ppt_h</p:attrName>
                                        </p:attrNameLst>
                                      </p:cBhvr>
                                      <p:tavLst>
                                        <p:tav tm="0">
                                          <p:val>
                                            <p:strVal val="ppt_h"/>
                                          </p:val>
                                        </p:tav>
                                        <p:tav tm="100000">
                                          <p:val>
                                            <p:strVal val="4/3*ppt_h"/>
                                          </p:val>
                                        </p:tav>
                                      </p:tavLst>
                                    </p:anim>
                                    <p:set>
                                      <p:cBhvr>
                                        <p:cTn id="28" dur="1" fill="hold">
                                          <p:stCondLst>
                                            <p:cond delay="499"/>
                                          </p:stCondLst>
                                        </p:cTn>
                                        <p:tgtEl>
                                          <p:spTgt spid="24"/>
                                        </p:tgtEl>
                                        <p:attrNameLst>
                                          <p:attrName>style.visibility</p:attrName>
                                        </p:attrNameLst>
                                      </p:cBhvr>
                                      <p:to>
                                        <p:strVal val="hidden"/>
                                      </p:to>
                                    </p:set>
                                  </p:childTnLst>
                                </p:cTn>
                              </p:par>
                              <p:par>
                                <p:cTn id="29" presetID="49" presetClass="path" presetSubtype="0" fill="hold" nodeType="withEffect">
                                  <p:stCondLst>
                                    <p:cond delay="0"/>
                                  </p:stCondLst>
                                  <p:childTnLst>
                                    <p:animMotion origin="layout" path="M 0.00781 -0.13842 L -0.10886 -0.13842 " pathEditMode="relative" rAng="0" ptsTypes="AA">
                                      <p:cBhvr>
                                        <p:cTn id="30" dur="500" fill="hold"/>
                                        <p:tgtEl>
                                          <p:spTgt spid="24"/>
                                        </p:tgtEl>
                                        <p:attrNameLst>
                                          <p:attrName>ppt_x</p:attrName>
                                          <p:attrName>ppt_y</p:attrName>
                                        </p:attrNameLst>
                                      </p:cBhvr>
                                      <p:rCtr x="-5833" y="0"/>
                                    </p:animMotion>
                                  </p:childTnLst>
                                </p:cTn>
                              </p:par>
                            </p:childTnLst>
                          </p:cTn>
                        </p:par>
                        <p:par>
                          <p:cTn id="31" fill="hold" nodeType="afterGroup">
                            <p:stCondLst>
                              <p:cond delay="1500"/>
                            </p:stCondLst>
                            <p:childTnLst>
                              <p:par>
                                <p:cTn id="32" presetID="1" presetClass="entr" presetSubtype="0" fill="hold" nodeType="afterEffect">
                                  <p:stCondLst>
                                    <p:cond delay="0"/>
                                  </p:stCondLst>
                                  <p:childTnLst>
                                    <p:set>
                                      <p:cBhvr>
                                        <p:cTn id="33" dur="1" fill="hold">
                                          <p:stCondLst>
                                            <p:cond delay="0"/>
                                          </p:stCondLst>
                                        </p:cTn>
                                        <p:tgtEl>
                                          <p:spTgt spid="740"/>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endParaRPr lang="en-US" smtClean="0"/>
          </a:p>
        </p:txBody>
      </p:sp>
      <p:sp>
        <p:nvSpPr>
          <p:cNvPr id="71683" name="Content Placeholder 2"/>
          <p:cNvSpPr>
            <a:spLocks noGrp="1"/>
          </p:cNvSpPr>
          <p:nvPr>
            <p:ph idx="1"/>
          </p:nvPr>
        </p:nvSpPr>
        <p:spPr/>
        <p:txBody>
          <a:bodyPr/>
          <a:lstStyle/>
          <a:p>
            <a:endParaRPr lang="en-US" smtClean="0"/>
          </a:p>
        </p:txBody>
      </p:sp>
      <p:grpSp>
        <p:nvGrpSpPr>
          <p:cNvPr id="71684" name="Group 35"/>
          <p:cNvGrpSpPr>
            <a:grpSpLocks noChangeAspect="1"/>
          </p:cNvGrpSpPr>
          <p:nvPr/>
        </p:nvGrpSpPr>
        <p:grpSpPr bwMode="auto">
          <a:xfrm>
            <a:off x="1244600" y="227013"/>
            <a:ext cx="6853238" cy="6200775"/>
            <a:chOff x="1056" y="288"/>
            <a:chExt cx="4032" cy="3648"/>
          </a:xfrm>
        </p:grpSpPr>
        <p:sp>
          <p:nvSpPr>
            <p:cNvPr id="71692" name="Oval 36"/>
            <p:cNvSpPr>
              <a:spLocks noChangeAspect="1" noChangeArrowheads="1"/>
            </p:cNvSpPr>
            <p:nvPr/>
          </p:nvSpPr>
          <p:spPr bwMode="auto">
            <a:xfrm>
              <a:off x="1824" y="196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693" name="Oval 37"/>
            <p:cNvSpPr>
              <a:spLocks noChangeAspect="1" noChangeArrowheads="1"/>
            </p:cNvSpPr>
            <p:nvPr/>
          </p:nvSpPr>
          <p:spPr bwMode="auto">
            <a:xfrm>
              <a:off x="1584" y="206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694" name="Oval 38"/>
            <p:cNvSpPr>
              <a:spLocks noChangeAspect="1" noChangeArrowheads="1"/>
            </p:cNvSpPr>
            <p:nvPr/>
          </p:nvSpPr>
          <p:spPr bwMode="auto">
            <a:xfrm>
              <a:off x="1920" y="187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695" name="Oval 39"/>
            <p:cNvSpPr>
              <a:spLocks noChangeAspect="1" noChangeArrowheads="1"/>
            </p:cNvSpPr>
            <p:nvPr/>
          </p:nvSpPr>
          <p:spPr bwMode="auto">
            <a:xfrm>
              <a:off x="2016" y="177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696" name="Oval 40"/>
            <p:cNvSpPr>
              <a:spLocks noChangeAspect="1" noChangeArrowheads="1"/>
            </p:cNvSpPr>
            <p:nvPr/>
          </p:nvSpPr>
          <p:spPr bwMode="auto">
            <a:xfrm>
              <a:off x="1920" y="206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697" name="Oval 41"/>
            <p:cNvSpPr>
              <a:spLocks noChangeAspect="1" noChangeArrowheads="1"/>
            </p:cNvSpPr>
            <p:nvPr/>
          </p:nvSpPr>
          <p:spPr bwMode="auto">
            <a:xfrm>
              <a:off x="1536" y="100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698" name="Oval 42"/>
            <p:cNvSpPr>
              <a:spLocks noChangeAspect="1" noChangeArrowheads="1"/>
            </p:cNvSpPr>
            <p:nvPr/>
          </p:nvSpPr>
          <p:spPr bwMode="auto">
            <a:xfrm>
              <a:off x="1824" y="14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699" name="Oval 43"/>
            <p:cNvSpPr>
              <a:spLocks noChangeAspect="1" noChangeArrowheads="1"/>
            </p:cNvSpPr>
            <p:nvPr/>
          </p:nvSpPr>
          <p:spPr bwMode="auto">
            <a:xfrm>
              <a:off x="2592" y="33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0" name="Oval 44"/>
            <p:cNvSpPr>
              <a:spLocks noChangeAspect="1" noChangeArrowheads="1"/>
            </p:cNvSpPr>
            <p:nvPr/>
          </p:nvSpPr>
          <p:spPr bwMode="auto">
            <a:xfrm>
              <a:off x="2448" y="340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1" name="Oval 45"/>
            <p:cNvSpPr>
              <a:spLocks noChangeAspect="1" noChangeArrowheads="1"/>
            </p:cNvSpPr>
            <p:nvPr/>
          </p:nvSpPr>
          <p:spPr bwMode="auto">
            <a:xfrm>
              <a:off x="2736" y="336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2" name="Oval 46"/>
            <p:cNvSpPr>
              <a:spLocks noChangeAspect="1" noChangeArrowheads="1"/>
            </p:cNvSpPr>
            <p:nvPr/>
          </p:nvSpPr>
          <p:spPr bwMode="auto">
            <a:xfrm>
              <a:off x="2784" y="3264"/>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3" name="Oval 47"/>
            <p:cNvSpPr>
              <a:spLocks noChangeAspect="1" noChangeArrowheads="1"/>
            </p:cNvSpPr>
            <p:nvPr/>
          </p:nvSpPr>
          <p:spPr bwMode="auto">
            <a:xfrm>
              <a:off x="2688" y="307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4" name="Oval 48"/>
            <p:cNvSpPr>
              <a:spLocks noChangeAspect="1" noChangeArrowheads="1"/>
            </p:cNvSpPr>
            <p:nvPr/>
          </p:nvSpPr>
          <p:spPr bwMode="auto">
            <a:xfrm>
              <a:off x="2832" y="288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5" name="Oval 49"/>
            <p:cNvSpPr>
              <a:spLocks noChangeAspect="1" noChangeArrowheads="1"/>
            </p:cNvSpPr>
            <p:nvPr/>
          </p:nvSpPr>
          <p:spPr bwMode="auto">
            <a:xfrm>
              <a:off x="3024" y="29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6" name="Oval 50"/>
            <p:cNvSpPr>
              <a:spLocks noChangeAspect="1" noChangeArrowheads="1"/>
            </p:cNvSpPr>
            <p:nvPr/>
          </p:nvSpPr>
          <p:spPr bwMode="auto">
            <a:xfrm>
              <a:off x="2688" y="259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7" name="Oval 51"/>
            <p:cNvSpPr>
              <a:spLocks noChangeAspect="1" noChangeArrowheads="1"/>
            </p:cNvSpPr>
            <p:nvPr/>
          </p:nvSpPr>
          <p:spPr bwMode="auto">
            <a:xfrm>
              <a:off x="2736" y="273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8" name="Oval 52"/>
            <p:cNvSpPr>
              <a:spLocks noChangeAspect="1" noChangeArrowheads="1"/>
            </p:cNvSpPr>
            <p:nvPr/>
          </p:nvSpPr>
          <p:spPr bwMode="auto">
            <a:xfrm>
              <a:off x="3312" y="29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09" name="Oval 53"/>
            <p:cNvSpPr>
              <a:spLocks noChangeAspect="1" noChangeArrowheads="1"/>
            </p:cNvSpPr>
            <p:nvPr/>
          </p:nvSpPr>
          <p:spPr bwMode="auto">
            <a:xfrm>
              <a:off x="3120" y="28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0" name="Oval 54"/>
            <p:cNvSpPr>
              <a:spLocks noChangeAspect="1" noChangeArrowheads="1"/>
            </p:cNvSpPr>
            <p:nvPr/>
          </p:nvSpPr>
          <p:spPr bwMode="auto">
            <a:xfrm>
              <a:off x="3696" y="302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1" name="Oval 55"/>
            <p:cNvSpPr>
              <a:spLocks noChangeAspect="1" noChangeArrowheads="1"/>
            </p:cNvSpPr>
            <p:nvPr/>
          </p:nvSpPr>
          <p:spPr bwMode="auto">
            <a:xfrm>
              <a:off x="2736" y="364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2" name="Oval 56"/>
            <p:cNvSpPr>
              <a:spLocks noChangeAspect="1" noChangeArrowheads="1"/>
            </p:cNvSpPr>
            <p:nvPr/>
          </p:nvSpPr>
          <p:spPr bwMode="auto">
            <a:xfrm>
              <a:off x="2256" y="360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3" name="Oval 57"/>
            <p:cNvSpPr>
              <a:spLocks noChangeAspect="1" noChangeArrowheads="1"/>
            </p:cNvSpPr>
            <p:nvPr/>
          </p:nvSpPr>
          <p:spPr bwMode="auto">
            <a:xfrm>
              <a:off x="2544" y="288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4" name="Oval 58"/>
            <p:cNvSpPr>
              <a:spLocks noChangeAspect="1" noChangeArrowheads="1"/>
            </p:cNvSpPr>
            <p:nvPr/>
          </p:nvSpPr>
          <p:spPr bwMode="auto">
            <a:xfrm>
              <a:off x="2592" y="259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5" name="Oval 59"/>
            <p:cNvSpPr>
              <a:spLocks noChangeAspect="1" noChangeArrowheads="1"/>
            </p:cNvSpPr>
            <p:nvPr/>
          </p:nvSpPr>
          <p:spPr bwMode="auto">
            <a:xfrm>
              <a:off x="4032" y="29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6" name="Oval 60"/>
            <p:cNvSpPr>
              <a:spLocks noChangeAspect="1" noChangeArrowheads="1"/>
            </p:cNvSpPr>
            <p:nvPr/>
          </p:nvSpPr>
          <p:spPr bwMode="auto">
            <a:xfrm>
              <a:off x="3456" y="28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7" name="Oval 61"/>
            <p:cNvSpPr>
              <a:spLocks noChangeAspect="1" noChangeArrowheads="1"/>
            </p:cNvSpPr>
            <p:nvPr/>
          </p:nvSpPr>
          <p:spPr bwMode="auto">
            <a:xfrm>
              <a:off x="4080" y="27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8" name="Oval 62"/>
            <p:cNvSpPr>
              <a:spLocks noChangeAspect="1" noChangeArrowheads="1"/>
            </p:cNvSpPr>
            <p:nvPr/>
          </p:nvSpPr>
          <p:spPr bwMode="auto">
            <a:xfrm>
              <a:off x="3744" y="273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19" name="Oval 63"/>
            <p:cNvSpPr>
              <a:spLocks noChangeAspect="1" noChangeArrowheads="1"/>
            </p:cNvSpPr>
            <p:nvPr/>
          </p:nvSpPr>
          <p:spPr bwMode="auto">
            <a:xfrm>
              <a:off x="2832" y="240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0" name="Oval 64"/>
            <p:cNvSpPr>
              <a:spLocks noChangeAspect="1" noChangeArrowheads="1"/>
            </p:cNvSpPr>
            <p:nvPr/>
          </p:nvSpPr>
          <p:spPr bwMode="auto">
            <a:xfrm>
              <a:off x="2640" y="220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1" name="Oval 65"/>
            <p:cNvSpPr>
              <a:spLocks noChangeAspect="1" noChangeArrowheads="1"/>
            </p:cNvSpPr>
            <p:nvPr/>
          </p:nvSpPr>
          <p:spPr bwMode="auto">
            <a:xfrm>
              <a:off x="2016" y="20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2" name="Oval 66"/>
            <p:cNvSpPr>
              <a:spLocks noChangeAspect="1" noChangeArrowheads="1"/>
            </p:cNvSpPr>
            <p:nvPr/>
          </p:nvSpPr>
          <p:spPr bwMode="auto">
            <a:xfrm>
              <a:off x="1488" y="86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3" name="Oval 67"/>
            <p:cNvSpPr>
              <a:spLocks noChangeAspect="1" noChangeArrowheads="1"/>
            </p:cNvSpPr>
            <p:nvPr/>
          </p:nvSpPr>
          <p:spPr bwMode="auto">
            <a:xfrm>
              <a:off x="2016" y="216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4" name="Oval 68"/>
            <p:cNvSpPr>
              <a:spLocks noChangeAspect="1" noChangeArrowheads="1"/>
            </p:cNvSpPr>
            <p:nvPr/>
          </p:nvSpPr>
          <p:spPr bwMode="auto">
            <a:xfrm>
              <a:off x="1728" y="21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5" name="Oval 69"/>
            <p:cNvSpPr>
              <a:spLocks noChangeAspect="1" noChangeArrowheads="1"/>
            </p:cNvSpPr>
            <p:nvPr/>
          </p:nvSpPr>
          <p:spPr bwMode="auto">
            <a:xfrm>
              <a:off x="1824" y="17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6" name="Oval 70"/>
            <p:cNvSpPr>
              <a:spLocks noChangeAspect="1" noChangeArrowheads="1"/>
            </p:cNvSpPr>
            <p:nvPr/>
          </p:nvSpPr>
          <p:spPr bwMode="auto">
            <a:xfrm>
              <a:off x="1440" y="192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7" name="Oval 71"/>
            <p:cNvSpPr>
              <a:spLocks noChangeAspect="1" noChangeArrowheads="1"/>
            </p:cNvSpPr>
            <p:nvPr/>
          </p:nvSpPr>
          <p:spPr bwMode="auto">
            <a:xfrm>
              <a:off x="2112" y="168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8" name="Oval 72"/>
            <p:cNvSpPr>
              <a:spLocks noChangeAspect="1" noChangeArrowheads="1"/>
            </p:cNvSpPr>
            <p:nvPr/>
          </p:nvSpPr>
          <p:spPr bwMode="auto">
            <a:xfrm>
              <a:off x="2352" y="187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29" name="Oval 73"/>
            <p:cNvSpPr>
              <a:spLocks noChangeAspect="1" noChangeArrowheads="1"/>
            </p:cNvSpPr>
            <p:nvPr/>
          </p:nvSpPr>
          <p:spPr bwMode="auto">
            <a:xfrm>
              <a:off x="2448" y="163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0" name="Oval 74"/>
            <p:cNvSpPr>
              <a:spLocks noChangeAspect="1" noChangeArrowheads="1"/>
            </p:cNvSpPr>
            <p:nvPr/>
          </p:nvSpPr>
          <p:spPr bwMode="auto">
            <a:xfrm>
              <a:off x="2256" y="148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1" name="Oval 75"/>
            <p:cNvSpPr>
              <a:spLocks noChangeAspect="1" noChangeArrowheads="1"/>
            </p:cNvSpPr>
            <p:nvPr/>
          </p:nvSpPr>
          <p:spPr bwMode="auto">
            <a:xfrm>
              <a:off x="2160" y="124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2" name="Oval 76"/>
            <p:cNvSpPr>
              <a:spLocks noChangeAspect="1" noChangeArrowheads="1"/>
            </p:cNvSpPr>
            <p:nvPr/>
          </p:nvSpPr>
          <p:spPr bwMode="auto">
            <a:xfrm>
              <a:off x="2160" y="15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3" name="Oval 77"/>
            <p:cNvSpPr>
              <a:spLocks noChangeAspect="1" noChangeArrowheads="1"/>
            </p:cNvSpPr>
            <p:nvPr/>
          </p:nvSpPr>
          <p:spPr bwMode="auto">
            <a:xfrm>
              <a:off x="2640" y="20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4" name="Oval 78"/>
            <p:cNvSpPr>
              <a:spLocks noChangeAspect="1" noChangeArrowheads="1"/>
            </p:cNvSpPr>
            <p:nvPr/>
          </p:nvSpPr>
          <p:spPr bwMode="auto">
            <a:xfrm>
              <a:off x="3408" y="192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5" name="Oval 79"/>
            <p:cNvSpPr>
              <a:spLocks noChangeAspect="1" noChangeArrowheads="1"/>
            </p:cNvSpPr>
            <p:nvPr/>
          </p:nvSpPr>
          <p:spPr bwMode="auto">
            <a:xfrm>
              <a:off x="3216" y="235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6" name="Oval 80"/>
            <p:cNvSpPr>
              <a:spLocks noChangeAspect="1" noChangeArrowheads="1"/>
            </p:cNvSpPr>
            <p:nvPr/>
          </p:nvSpPr>
          <p:spPr bwMode="auto">
            <a:xfrm>
              <a:off x="3264" y="244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7" name="Oval 81"/>
            <p:cNvSpPr>
              <a:spLocks noChangeAspect="1" noChangeArrowheads="1"/>
            </p:cNvSpPr>
            <p:nvPr/>
          </p:nvSpPr>
          <p:spPr bwMode="auto">
            <a:xfrm>
              <a:off x="3792" y="153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8" name="Oval 82"/>
            <p:cNvSpPr>
              <a:spLocks noChangeAspect="1" noChangeArrowheads="1"/>
            </p:cNvSpPr>
            <p:nvPr/>
          </p:nvSpPr>
          <p:spPr bwMode="auto">
            <a:xfrm>
              <a:off x="3408" y="153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39" name="Oval 83"/>
            <p:cNvSpPr>
              <a:spLocks noChangeAspect="1" noChangeArrowheads="1"/>
            </p:cNvSpPr>
            <p:nvPr/>
          </p:nvSpPr>
          <p:spPr bwMode="auto">
            <a:xfrm>
              <a:off x="3552" y="168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0" name="Oval 84"/>
            <p:cNvSpPr>
              <a:spLocks noChangeAspect="1" noChangeArrowheads="1"/>
            </p:cNvSpPr>
            <p:nvPr/>
          </p:nvSpPr>
          <p:spPr bwMode="auto">
            <a:xfrm>
              <a:off x="4128" y="153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1" name="Oval 85"/>
            <p:cNvSpPr>
              <a:spLocks noChangeAspect="1" noChangeArrowheads="1"/>
            </p:cNvSpPr>
            <p:nvPr/>
          </p:nvSpPr>
          <p:spPr bwMode="auto">
            <a:xfrm>
              <a:off x="3312" y="129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2" name="Oval 86"/>
            <p:cNvSpPr>
              <a:spLocks noChangeAspect="1" noChangeArrowheads="1"/>
            </p:cNvSpPr>
            <p:nvPr/>
          </p:nvSpPr>
          <p:spPr bwMode="auto">
            <a:xfrm>
              <a:off x="1680" y="110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3" name="Oval 87"/>
            <p:cNvSpPr>
              <a:spLocks noChangeAspect="1" noChangeArrowheads="1"/>
            </p:cNvSpPr>
            <p:nvPr/>
          </p:nvSpPr>
          <p:spPr bwMode="auto">
            <a:xfrm>
              <a:off x="1200" y="86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4" name="Oval 88"/>
            <p:cNvSpPr>
              <a:spLocks noChangeAspect="1" noChangeArrowheads="1"/>
            </p:cNvSpPr>
            <p:nvPr/>
          </p:nvSpPr>
          <p:spPr bwMode="auto">
            <a:xfrm>
              <a:off x="1488" y="480"/>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5" name="Oval 89"/>
            <p:cNvSpPr>
              <a:spLocks noChangeAspect="1" noChangeArrowheads="1"/>
            </p:cNvSpPr>
            <p:nvPr/>
          </p:nvSpPr>
          <p:spPr bwMode="auto">
            <a:xfrm>
              <a:off x="3552" y="105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6" name="Oval 90"/>
            <p:cNvSpPr>
              <a:spLocks noChangeAspect="1" noChangeArrowheads="1"/>
            </p:cNvSpPr>
            <p:nvPr/>
          </p:nvSpPr>
          <p:spPr bwMode="auto">
            <a:xfrm>
              <a:off x="3264" y="8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7" name="Oval 91"/>
            <p:cNvSpPr>
              <a:spLocks noChangeAspect="1" noChangeArrowheads="1"/>
            </p:cNvSpPr>
            <p:nvPr/>
          </p:nvSpPr>
          <p:spPr bwMode="auto">
            <a:xfrm>
              <a:off x="3696" y="67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8" name="Oval 92"/>
            <p:cNvSpPr>
              <a:spLocks noChangeAspect="1" noChangeArrowheads="1"/>
            </p:cNvSpPr>
            <p:nvPr/>
          </p:nvSpPr>
          <p:spPr bwMode="auto">
            <a:xfrm>
              <a:off x="3504" y="76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49" name="Oval 93"/>
            <p:cNvSpPr>
              <a:spLocks noChangeAspect="1" noChangeArrowheads="1"/>
            </p:cNvSpPr>
            <p:nvPr/>
          </p:nvSpPr>
          <p:spPr bwMode="auto">
            <a:xfrm>
              <a:off x="3408" y="480"/>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0" name="Oval 94"/>
            <p:cNvSpPr>
              <a:spLocks noChangeAspect="1" noChangeArrowheads="1"/>
            </p:cNvSpPr>
            <p:nvPr/>
          </p:nvSpPr>
          <p:spPr bwMode="auto">
            <a:xfrm>
              <a:off x="4464" y="15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1" name="Oval 95"/>
            <p:cNvSpPr>
              <a:spLocks noChangeAspect="1" noChangeArrowheads="1"/>
            </p:cNvSpPr>
            <p:nvPr/>
          </p:nvSpPr>
          <p:spPr bwMode="auto">
            <a:xfrm>
              <a:off x="4656" y="134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2" name="Oval 96"/>
            <p:cNvSpPr>
              <a:spLocks noChangeAspect="1" noChangeArrowheads="1"/>
            </p:cNvSpPr>
            <p:nvPr/>
          </p:nvSpPr>
          <p:spPr bwMode="auto">
            <a:xfrm>
              <a:off x="5040" y="153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3" name="Oval 97"/>
            <p:cNvSpPr>
              <a:spLocks noChangeAspect="1" noChangeArrowheads="1"/>
            </p:cNvSpPr>
            <p:nvPr/>
          </p:nvSpPr>
          <p:spPr bwMode="auto">
            <a:xfrm>
              <a:off x="4944" y="172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4" name="Oval 98"/>
            <p:cNvSpPr>
              <a:spLocks noChangeAspect="1" noChangeArrowheads="1"/>
            </p:cNvSpPr>
            <p:nvPr/>
          </p:nvSpPr>
          <p:spPr bwMode="auto">
            <a:xfrm>
              <a:off x="3648" y="124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5" name="Oval 99"/>
            <p:cNvSpPr>
              <a:spLocks noChangeAspect="1" noChangeArrowheads="1"/>
            </p:cNvSpPr>
            <p:nvPr/>
          </p:nvSpPr>
          <p:spPr bwMode="auto">
            <a:xfrm>
              <a:off x="3312" y="5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6" name="Oval 100"/>
            <p:cNvSpPr>
              <a:spLocks noChangeAspect="1" noChangeArrowheads="1"/>
            </p:cNvSpPr>
            <p:nvPr/>
          </p:nvSpPr>
          <p:spPr bwMode="auto">
            <a:xfrm>
              <a:off x="4272" y="139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7" name="Oval 101"/>
            <p:cNvSpPr>
              <a:spLocks noChangeAspect="1" noChangeArrowheads="1"/>
            </p:cNvSpPr>
            <p:nvPr/>
          </p:nvSpPr>
          <p:spPr bwMode="auto">
            <a:xfrm>
              <a:off x="4032" y="14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8" name="Oval 102"/>
            <p:cNvSpPr>
              <a:spLocks noChangeAspect="1" noChangeArrowheads="1"/>
            </p:cNvSpPr>
            <p:nvPr/>
          </p:nvSpPr>
          <p:spPr bwMode="auto">
            <a:xfrm>
              <a:off x="2400" y="220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59" name="Oval 103"/>
            <p:cNvSpPr>
              <a:spLocks noChangeAspect="1" noChangeArrowheads="1"/>
            </p:cNvSpPr>
            <p:nvPr/>
          </p:nvSpPr>
          <p:spPr bwMode="auto">
            <a:xfrm>
              <a:off x="2976" y="16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0" name="Oval 104"/>
            <p:cNvSpPr>
              <a:spLocks noChangeAspect="1" noChangeArrowheads="1"/>
            </p:cNvSpPr>
            <p:nvPr/>
          </p:nvSpPr>
          <p:spPr bwMode="auto">
            <a:xfrm>
              <a:off x="2016" y="148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1" name="Oval 105"/>
            <p:cNvSpPr>
              <a:spLocks noChangeAspect="1" noChangeArrowheads="1"/>
            </p:cNvSpPr>
            <p:nvPr/>
          </p:nvSpPr>
          <p:spPr bwMode="auto">
            <a:xfrm>
              <a:off x="3072" y="2400"/>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2" name="Oval 106"/>
            <p:cNvSpPr>
              <a:spLocks noChangeAspect="1" noChangeArrowheads="1"/>
            </p:cNvSpPr>
            <p:nvPr/>
          </p:nvSpPr>
          <p:spPr bwMode="auto">
            <a:xfrm>
              <a:off x="3024" y="26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3" name="Oval 107"/>
            <p:cNvSpPr>
              <a:spLocks noChangeAspect="1" noChangeArrowheads="1"/>
            </p:cNvSpPr>
            <p:nvPr/>
          </p:nvSpPr>
          <p:spPr bwMode="auto">
            <a:xfrm>
              <a:off x="3168" y="26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4" name="Oval 108"/>
            <p:cNvSpPr>
              <a:spLocks noChangeAspect="1" noChangeArrowheads="1"/>
            </p:cNvSpPr>
            <p:nvPr/>
          </p:nvSpPr>
          <p:spPr bwMode="auto">
            <a:xfrm>
              <a:off x="3936" y="129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5" name="Oval 109"/>
            <p:cNvSpPr>
              <a:spLocks noChangeAspect="1" noChangeArrowheads="1"/>
            </p:cNvSpPr>
            <p:nvPr/>
          </p:nvSpPr>
          <p:spPr bwMode="auto">
            <a:xfrm>
              <a:off x="3840" y="115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6" name="Oval 110"/>
            <p:cNvSpPr>
              <a:spLocks noChangeAspect="1" noChangeArrowheads="1"/>
            </p:cNvSpPr>
            <p:nvPr/>
          </p:nvSpPr>
          <p:spPr bwMode="auto">
            <a:xfrm>
              <a:off x="4128" y="129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7" name="Oval 111"/>
            <p:cNvSpPr>
              <a:spLocks noChangeAspect="1" noChangeArrowheads="1"/>
            </p:cNvSpPr>
            <p:nvPr/>
          </p:nvSpPr>
          <p:spPr bwMode="auto">
            <a:xfrm>
              <a:off x="4416" y="115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8" name="Oval 112"/>
            <p:cNvSpPr>
              <a:spLocks noChangeAspect="1" noChangeArrowheads="1"/>
            </p:cNvSpPr>
            <p:nvPr/>
          </p:nvSpPr>
          <p:spPr bwMode="auto">
            <a:xfrm>
              <a:off x="4368" y="172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69" name="Oval 113"/>
            <p:cNvSpPr>
              <a:spLocks noChangeAspect="1" noChangeArrowheads="1"/>
            </p:cNvSpPr>
            <p:nvPr/>
          </p:nvSpPr>
          <p:spPr bwMode="auto">
            <a:xfrm>
              <a:off x="4992" y="1872"/>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0" name="Oval 114"/>
            <p:cNvSpPr>
              <a:spLocks noChangeAspect="1" noChangeArrowheads="1"/>
            </p:cNvSpPr>
            <p:nvPr/>
          </p:nvSpPr>
          <p:spPr bwMode="auto">
            <a:xfrm>
              <a:off x="4896" y="134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1" name="Oval 115"/>
            <p:cNvSpPr>
              <a:spLocks noChangeAspect="1" noChangeArrowheads="1"/>
            </p:cNvSpPr>
            <p:nvPr/>
          </p:nvSpPr>
          <p:spPr bwMode="auto">
            <a:xfrm>
              <a:off x="3072" y="27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2" name="Oval 116"/>
            <p:cNvSpPr>
              <a:spLocks noChangeAspect="1" noChangeArrowheads="1"/>
            </p:cNvSpPr>
            <p:nvPr/>
          </p:nvSpPr>
          <p:spPr bwMode="auto">
            <a:xfrm>
              <a:off x="2496" y="3696"/>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3" name="Oval 117"/>
            <p:cNvSpPr>
              <a:spLocks noChangeAspect="1" noChangeArrowheads="1"/>
            </p:cNvSpPr>
            <p:nvPr/>
          </p:nvSpPr>
          <p:spPr bwMode="auto">
            <a:xfrm>
              <a:off x="3888" y="2640"/>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4" name="Oval 118"/>
            <p:cNvSpPr>
              <a:spLocks noChangeAspect="1" noChangeArrowheads="1"/>
            </p:cNvSpPr>
            <p:nvPr/>
          </p:nvSpPr>
          <p:spPr bwMode="auto">
            <a:xfrm>
              <a:off x="4176" y="316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5" name="Oval 119"/>
            <p:cNvSpPr>
              <a:spLocks noChangeAspect="1" noChangeArrowheads="1"/>
            </p:cNvSpPr>
            <p:nvPr/>
          </p:nvSpPr>
          <p:spPr bwMode="auto">
            <a:xfrm>
              <a:off x="2640" y="388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6" name="Oval 120"/>
            <p:cNvSpPr>
              <a:spLocks noChangeAspect="1" noChangeArrowheads="1"/>
            </p:cNvSpPr>
            <p:nvPr/>
          </p:nvSpPr>
          <p:spPr bwMode="auto">
            <a:xfrm>
              <a:off x="1296" y="182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7" name="Oval 121"/>
            <p:cNvSpPr>
              <a:spLocks noChangeAspect="1" noChangeArrowheads="1"/>
            </p:cNvSpPr>
            <p:nvPr/>
          </p:nvSpPr>
          <p:spPr bwMode="auto">
            <a:xfrm>
              <a:off x="1584" y="1824"/>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8" name="Oval 122"/>
            <p:cNvSpPr>
              <a:spLocks noChangeAspect="1" noChangeArrowheads="1"/>
            </p:cNvSpPr>
            <p:nvPr/>
          </p:nvSpPr>
          <p:spPr bwMode="auto">
            <a:xfrm>
              <a:off x="1536" y="1728"/>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79" name="Oval 123"/>
            <p:cNvSpPr>
              <a:spLocks noChangeAspect="1" noChangeArrowheads="1"/>
            </p:cNvSpPr>
            <p:nvPr/>
          </p:nvSpPr>
          <p:spPr bwMode="auto">
            <a:xfrm>
              <a:off x="2352" y="230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0" name="Oval 124"/>
            <p:cNvSpPr>
              <a:spLocks noChangeAspect="1" noChangeArrowheads="1"/>
            </p:cNvSpPr>
            <p:nvPr/>
          </p:nvSpPr>
          <p:spPr bwMode="auto">
            <a:xfrm>
              <a:off x="2784" y="220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1" name="Oval 125"/>
            <p:cNvSpPr>
              <a:spLocks noChangeAspect="1" noChangeArrowheads="1"/>
            </p:cNvSpPr>
            <p:nvPr/>
          </p:nvSpPr>
          <p:spPr bwMode="auto">
            <a:xfrm>
              <a:off x="2496" y="720"/>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2" name="Oval 126"/>
            <p:cNvSpPr>
              <a:spLocks noChangeAspect="1" noChangeArrowheads="1"/>
            </p:cNvSpPr>
            <p:nvPr/>
          </p:nvSpPr>
          <p:spPr bwMode="auto">
            <a:xfrm>
              <a:off x="2544" y="225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3" name="Oval 127"/>
            <p:cNvSpPr>
              <a:spLocks noChangeAspect="1" noChangeArrowheads="1"/>
            </p:cNvSpPr>
            <p:nvPr/>
          </p:nvSpPr>
          <p:spPr bwMode="auto">
            <a:xfrm>
              <a:off x="2160" y="960"/>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4" name="Oval 128"/>
            <p:cNvSpPr>
              <a:spLocks noChangeAspect="1" noChangeArrowheads="1"/>
            </p:cNvSpPr>
            <p:nvPr/>
          </p:nvSpPr>
          <p:spPr bwMode="auto">
            <a:xfrm>
              <a:off x="2112" y="225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5" name="Oval 129"/>
            <p:cNvSpPr>
              <a:spLocks noChangeAspect="1" noChangeArrowheads="1"/>
            </p:cNvSpPr>
            <p:nvPr/>
          </p:nvSpPr>
          <p:spPr bwMode="auto">
            <a:xfrm>
              <a:off x="2736" y="16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6" name="Oval 130"/>
            <p:cNvSpPr>
              <a:spLocks noChangeAspect="1" noChangeArrowheads="1"/>
            </p:cNvSpPr>
            <p:nvPr/>
          </p:nvSpPr>
          <p:spPr bwMode="auto">
            <a:xfrm>
              <a:off x="2640" y="115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7" name="Oval 131"/>
            <p:cNvSpPr>
              <a:spLocks noChangeAspect="1" noChangeArrowheads="1"/>
            </p:cNvSpPr>
            <p:nvPr/>
          </p:nvSpPr>
          <p:spPr bwMode="auto">
            <a:xfrm>
              <a:off x="2544" y="129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8" name="Oval 132"/>
            <p:cNvSpPr>
              <a:spLocks noChangeAspect="1" noChangeArrowheads="1"/>
            </p:cNvSpPr>
            <p:nvPr/>
          </p:nvSpPr>
          <p:spPr bwMode="auto">
            <a:xfrm>
              <a:off x="2736" y="139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89" name="Oval 133"/>
            <p:cNvSpPr>
              <a:spLocks noChangeAspect="1" noChangeArrowheads="1"/>
            </p:cNvSpPr>
            <p:nvPr/>
          </p:nvSpPr>
          <p:spPr bwMode="auto">
            <a:xfrm>
              <a:off x="1152" y="43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0" name="Oval 134"/>
            <p:cNvSpPr>
              <a:spLocks noChangeAspect="1" noChangeArrowheads="1"/>
            </p:cNvSpPr>
            <p:nvPr/>
          </p:nvSpPr>
          <p:spPr bwMode="auto">
            <a:xfrm>
              <a:off x="1056" y="62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1" name="Oval 135"/>
            <p:cNvSpPr>
              <a:spLocks noChangeAspect="1" noChangeArrowheads="1"/>
            </p:cNvSpPr>
            <p:nvPr/>
          </p:nvSpPr>
          <p:spPr bwMode="auto">
            <a:xfrm>
              <a:off x="1632" y="57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2" name="Oval 136"/>
            <p:cNvSpPr>
              <a:spLocks noChangeAspect="1" noChangeArrowheads="1"/>
            </p:cNvSpPr>
            <p:nvPr/>
          </p:nvSpPr>
          <p:spPr bwMode="auto">
            <a:xfrm>
              <a:off x="1344" y="100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3" name="Oval 137"/>
            <p:cNvSpPr>
              <a:spLocks noChangeAspect="1" noChangeArrowheads="1"/>
            </p:cNvSpPr>
            <p:nvPr/>
          </p:nvSpPr>
          <p:spPr bwMode="auto">
            <a:xfrm>
              <a:off x="2256" y="201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4" name="Oval 138"/>
            <p:cNvSpPr>
              <a:spLocks noChangeAspect="1" noChangeArrowheads="1"/>
            </p:cNvSpPr>
            <p:nvPr/>
          </p:nvSpPr>
          <p:spPr bwMode="auto">
            <a:xfrm>
              <a:off x="3216" y="21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5" name="Oval 139"/>
            <p:cNvSpPr>
              <a:spLocks noChangeAspect="1" noChangeArrowheads="1"/>
            </p:cNvSpPr>
            <p:nvPr/>
          </p:nvSpPr>
          <p:spPr bwMode="auto">
            <a:xfrm>
              <a:off x="3072" y="211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6" name="Oval 140"/>
            <p:cNvSpPr>
              <a:spLocks noChangeAspect="1" noChangeArrowheads="1"/>
            </p:cNvSpPr>
            <p:nvPr/>
          </p:nvSpPr>
          <p:spPr bwMode="auto">
            <a:xfrm>
              <a:off x="3216" y="1632"/>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7" name="Oval 141"/>
            <p:cNvSpPr>
              <a:spLocks noChangeAspect="1" noChangeArrowheads="1"/>
            </p:cNvSpPr>
            <p:nvPr/>
          </p:nvSpPr>
          <p:spPr bwMode="auto">
            <a:xfrm>
              <a:off x="3312" y="1776"/>
              <a:ext cx="50"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8" name="Oval 142"/>
            <p:cNvSpPr>
              <a:spLocks noChangeAspect="1" noChangeArrowheads="1"/>
            </p:cNvSpPr>
            <p:nvPr/>
          </p:nvSpPr>
          <p:spPr bwMode="auto">
            <a:xfrm>
              <a:off x="3696" y="91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799" name="Oval 143"/>
            <p:cNvSpPr>
              <a:spLocks noChangeAspect="1" noChangeArrowheads="1"/>
            </p:cNvSpPr>
            <p:nvPr/>
          </p:nvSpPr>
          <p:spPr bwMode="auto">
            <a:xfrm>
              <a:off x="3600" y="432"/>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800" name="Oval 144"/>
            <p:cNvSpPr>
              <a:spLocks noChangeAspect="1" noChangeArrowheads="1"/>
            </p:cNvSpPr>
            <p:nvPr/>
          </p:nvSpPr>
          <p:spPr bwMode="auto">
            <a:xfrm>
              <a:off x="3216" y="384"/>
              <a:ext cx="48"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801" name="Oval 145"/>
            <p:cNvSpPr>
              <a:spLocks noChangeAspect="1" noChangeArrowheads="1"/>
            </p:cNvSpPr>
            <p:nvPr/>
          </p:nvSpPr>
          <p:spPr bwMode="auto">
            <a:xfrm>
              <a:off x="3312" y="288"/>
              <a:ext cx="50" cy="48"/>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71802" name="Oval 146"/>
            <p:cNvSpPr>
              <a:spLocks noChangeAspect="1" noChangeArrowheads="1"/>
            </p:cNvSpPr>
            <p:nvPr/>
          </p:nvSpPr>
          <p:spPr bwMode="auto">
            <a:xfrm>
              <a:off x="3072" y="576"/>
              <a:ext cx="48" cy="49"/>
            </a:xfrm>
            <a:prstGeom prst="ellipse">
              <a:avLst/>
            </a:prstGeom>
            <a:solidFill>
              <a:srgbClr val="000000"/>
            </a:solidFill>
            <a:ln w="9525">
              <a:solidFill>
                <a:srgbClr val="000000"/>
              </a:solidFill>
              <a:round/>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grpSp>
      <p:grpSp>
        <p:nvGrpSpPr>
          <p:cNvPr id="5" name="Group 147"/>
          <p:cNvGrpSpPr>
            <a:grpSpLocks noChangeAspect="1"/>
          </p:cNvGrpSpPr>
          <p:nvPr/>
        </p:nvGrpSpPr>
        <p:grpSpPr bwMode="auto">
          <a:xfrm>
            <a:off x="1652588" y="390525"/>
            <a:ext cx="5384800" cy="4486275"/>
            <a:chOff x="864" y="192"/>
            <a:chExt cx="3168" cy="2640"/>
          </a:xfrm>
        </p:grpSpPr>
        <p:sp>
          <p:nvSpPr>
            <p:cNvPr id="241" name="Line 148"/>
            <p:cNvSpPr>
              <a:spLocks noChangeAspect="1" noChangeShapeType="1"/>
            </p:cNvSpPr>
            <p:nvPr/>
          </p:nvSpPr>
          <p:spPr bwMode="auto">
            <a:xfrm flipH="1">
              <a:off x="864" y="1536"/>
              <a:ext cx="1584" cy="1296"/>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sp>
          <p:nvSpPr>
            <p:cNvPr id="242" name="Line 149"/>
            <p:cNvSpPr>
              <a:spLocks noChangeAspect="1" noChangeShapeType="1"/>
            </p:cNvSpPr>
            <p:nvPr/>
          </p:nvSpPr>
          <p:spPr bwMode="auto">
            <a:xfrm flipV="1">
              <a:off x="2448" y="192"/>
              <a:ext cx="0" cy="1344"/>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sp>
          <p:nvSpPr>
            <p:cNvPr id="243" name="Line 150"/>
            <p:cNvSpPr>
              <a:spLocks noChangeAspect="1" noChangeShapeType="1"/>
            </p:cNvSpPr>
            <p:nvPr/>
          </p:nvSpPr>
          <p:spPr bwMode="auto">
            <a:xfrm>
              <a:off x="2448" y="1536"/>
              <a:ext cx="1584" cy="1008"/>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grpSp>
      <p:sp>
        <p:nvSpPr>
          <p:cNvPr id="244" name="AutoShape 160"/>
          <p:cNvSpPr>
            <a:spLocks noChangeAspect="1" noChangeArrowheads="1"/>
          </p:cNvSpPr>
          <p:nvPr/>
        </p:nvSpPr>
        <p:spPr bwMode="auto">
          <a:xfrm>
            <a:off x="3995738" y="4257675"/>
            <a:ext cx="406400" cy="407988"/>
          </a:xfrm>
          <a:prstGeom prst="octagon">
            <a:avLst>
              <a:gd name="adj" fmla="val 29287"/>
            </a:avLst>
          </a:prstGeom>
          <a:solidFill>
            <a:srgbClr val="008000"/>
          </a:solidFill>
          <a:ln w="9525">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245" name="AutoShape 161"/>
          <p:cNvSpPr>
            <a:spLocks noChangeAspect="1" noChangeArrowheads="1"/>
          </p:cNvSpPr>
          <p:nvPr/>
        </p:nvSpPr>
        <p:spPr bwMode="auto">
          <a:xfrm>
            <a:off x="5724525" y="1808163"/>
            <a:ext cx="406400" cy="406400"/>
          </a:xfrm>
          <a:prstGeom prst="octagon">
            <a:avLst>
              <a:gd name="adj" fmla="val 29287"/>
            </a:avLst>
          </a:prstGeom>
          <a:solidFill>
            <a:srgbClr val="008000"/>
          </a:solidFill>
          <a:ln w="9525">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246" name="AutoShape 162"/>
          <p:cNvSpPr>
            <a:spLocks noChangeAspect="1" noChangeArrowheads="1"/>
          </p:cNvSpPr>
          <p:nvPr/>
        </p:nvSpPr>
        <p:spPr bwMode="auto">
          <a:xfrm>
            <a:off x="2771775" y="1773238"/>
            <a:ext cx="407988" cy="406400"/>
          </a:xfrm>
          <a:prstGeom prst="octagon">
            <a:avLst>
              <a:gd name="adj" fmla="val 29287"/>
            </a:avLst>
          </a:prstGeom>
          <a:solidFill>
            <a:srgbClr val="008000"/>
          </a:solidFill>
          <a:ln w="9525">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Tree>
    <p:extLst>
      <p:ext uri="{BB962C8B-B14F-4D97-AF65-F5344CB8AC3E}">
        <p14:creationId xmlns:p14="http://schemas.microsoft.com/office/powerpoint/2010/main" val="1669388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dissolve">
                                      <p:cBhvr>
                                        <p:cTn id="7" dur="500"/>
                                        <p:tgtEl>
                                          <p:spTgt spid="24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5"/>
                                        </p:tgtEl>
                                        <p:attrNameLst>
                                          <p:attrName>style.visibility</p:attrName>
                                        </p:attrNameLst>
                                      </p:cBhvr>
                                      <p:to>
                                        <p:strVal val="visible"/>
                                      </p:to>
                                    </p:set>
                                    <p:animEffect transition="in" filter="dissolve">
                                      <p:cBhvr>
                                        <p:cTn id="10" dur="500"/>
                                        <p:tgtEl>
                                          <p:spTgt spid="24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46"/>
                                        </p:tgtEl>
                                        <p:attrNameLst>
                                          <p:attrName>style.visibility</p:attrName>
                                        </p:attrNameLst>
                                      </p:cBhvr>
                                      <p:to>
                                        <p:strVal val="visible"/>
                                      </p:to>
                                    </p:set>
                                    <p:animEffect transition="in" filter="dissolve">
                                      <p:cBhvr>
                                        <p:cTn id="13" dur="500"/>
                                        <p:tgtEl>
                                          <p:spTgt spid="246"/>
                                        </p:tgtEl>
                                      </p:cBhvr>
                                    </p:animEffect>
                                  </p:childTnLst>
                                </p:cTn>
                              </p:par>
                              <p:par>
                                <p:cTn id="14" presetID="0" presetClass="path" presetSubtype="0" accel="50000" decel="50000" fill="hold" grpId="1" nodeType="withEffect">
                                  <p:stCondLst>
                                    <p:cond delay="0"/>
                                  </p:stCondLst>
                                  <p:childTnLst>
                                    <p:animMotion origin="layout" path="M 3.61111E-6 2.59259E-6 C 0.0033 0.01342 0.0066 0.02685 0.01007 0.04004 C 0.01163 0.04606 0.01163 0.05185 0.01493 0.05671 C 0.01667 0.06273 0.02153 0.0662 0.02622 0.06828 C 0.02743 0.07708 0.02743 0.07893 0.03368 0.08171 C 0.03924 0.08865 0.04253 0.1081 0.04253 0.11828 " pathEditMode="relative" ptsTypes="fffffA">
                                      <p:cBhvr>
                                        <p:cTn id="15" dur="500" fill="hold"/>
                                        <p:tgtEl>
                                          <p:spTgt spid="244"/>
                                        </p:tgtEl>
                                        <p:attrNameLst>
                                          <p:attrName>ppt_x</p:attrName>
                                          <p:attrName>ppt_y</p:attrName>
                                        </p:attrNameLst>
                                      </p:cBhvr>
                                    </p:animMotion>
                                  </p:childTnLst>
                                </p:cTn>
                              </p:par>
                              <p:par>
                                <p:cTn id="16" presetID="0" presetClass="path" presetSubtype="0" accel="50000" decel="50000" fill="hold" grpId="1" nodeType="withEffect">
                                  <p:stCondLst>
                                    <p:cond delay="0"/>
                                  </p:stCondLst>
                                  <p:childTnLst>
                                    <p:animMotion origin="layout" path="M -2.77778E-6 5.92593E-6 L -0.13003 -0.05231 " pathEditMode="relative" ptsTypes="AA">
                                      <p:cBhvr>
                                        <p:cTn id="17" dur="500" fill="hold"/>
                                        <p:tgtEl>
                                          <p:spTgt spid="246"/>
                                        </p:tgtEl>
                                        <p:attrNameLst>
                                          <p:attrName>ppt_x</p:attrName>
                                          <p:attrName>ppt_y</p:attrName>
                                        </p:attrNameLst>
                                      </p:cBhvr>
                                    </p:animMotion>
                                  </p:childTnLst>
                                </p:cTn>
                              </p:par>
                              <p:par>
                                <p:cTn id="18" presetID="0" presetClass="path" presetSubtype="0" accel="50000" decel="50000" fill="hold" grpId="1" nodeType="withEffect">
                                  <p:stCondLst>
                                    <p:cond delay="0"/>
                                  </p:stCondLst>
                                  <p:childTnLst>
                                    <p:animMotion origin="layout" path="M -1.73472E-18 -1.11111E-6 L 0.03941 0.15764 " pathEditMode="relative" ptsTypes="AA">
                                      <p:cBhvr>
                                        <p:cTn id="19" dur="500" fill="hold"/>
                                        <p:tgtEl>
                                          <p:spTgt spid="245"/>
                                        </p:tgtEl>
                                        <p:attrNameLst>
                                          <p:attrName>ppt_x</p:attrName>
                                          <p:attrName>ppt_y</p:attrName>
                                        </p:attrNameLst>
                                      </p:cBhvr>
                                    </p:animMotion>
                                  </p:childTnLst>
                                </p:cTn>
                              </p:par>
                            </p:childTnLst>
                          </p:cTn>
                        </p:par>
                        <p:par>
                          <p:cTn id="20" fill="hold" nodeType="afterGroup">
                            <p:stCondLst>
                              <p:cond delay="500"/>
                            </p:stCondLst>
                            <p:childTnLst>
                              <p:par>
                                <p:cTn id="21" presetID="16" presetClass="entr" presetSubtype="26" fill="hold" nodeType="afterEffect">
                                  <p:stCondLst>
                                    <p:cond delay="0"/>
                                  </p:stCondLst>
                                  <p:iterate type="lt">
                                    <p:tmPct val="0"/>
                                  </p:iterate>
                                  <p:childTnLst>
                                    <p:set>
                                      <p:cBhvr>
                                        <p:cTn id="22" dur="1" fill="hold">
                                          <p:stCondLst>
                                            <p:cond delay="0"/>
                                          </p:stCondLst>
                                        </p:cTn>
                                        <p:tgtEl>
                                          <p:spTgt spid="5"/>
                                        </p:tgtEl>
                                        <p:attrNameLst>
                                          <p:attrName>style.visibility</p:attrName>
                                        </p:attrNameLst>
                                      </p:cBhvr>
                                      <p:to>
                                        <p:strVal val="visible"/>
                                      </p:to>
                                    </p:set>
                                    <p:animEffect transition="in" filter="barn(in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animBg="1"/>
      <p:bldP spid="244" grpId="1" animBg="1"/>
      <p:bldP spid="245" grpId="0" animBg="1"/>
      <p:bldP spid="245" grpId="1" animBg="1"/>
      <p:bldP spid="246" grpId="0" animBg="1"/>
      <p:bldP spid="24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33338"/>
            <a:ext cx="8229600" cy="1143000"/>
          </a:xfrm>
        </p:spPr>
        <p:txBody>
          <a:bodyPr/>
          <a:lstStyle/>
          <a:p>
            <a:pPr eaLnBrk="1" hangingPunct="1"/>
            <a:r>
              <a:rPr lang="en-US" dirty="0" smtClean="0"/>
              <a:t>Visual words</a:t>
            </a:r>
          </a:p>
        </p:txBody>
      </p:sp>
      <p:sp>
        <p:nvSpPr>
          <p:cNvPr id="61445" name="Rectangle 3"/>
          <p:cNvSpPr>
            <a:spLocks noChangeArrowheads="1"/>
          </p:cNvSpPr>
          <p:nvPr/>
        </p:nvSpPr>
        <p:spPr bwMode="auto">
          <a:xfrm>
            <a:off x="457200" y="10747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fontAlgn="base" hangingPunct="0">
              <a:spcBef>
                <a:spcPct val="20000"/>
              </a:spcBef>
              <a:spcAft>
                <a:spcPct val="0"/>
              </a:spcAft>
              <a:buFont typeface="Arial" pitchFamily="34" charset="0"/>
              <a:buNone/>
            </a:pPr>
            <a:endParaRPr lang="en-US" sz="2400" smtClean="0">
              <a:solidFill>
                <a:srgbClr val="FFFFFF"/>
              </a:solidFill>
              <a:latin typeface="Trebuchet MS" pitchFamily="34" charset="0"/>
            </a:endParaRPr>
          </a:p>
        </p:txBody>
      </p:sp>
      <p:sp>
        <p:nvSpPr>
          <p:cNvPr id="761859" name="Content Placeholder 8"/>
          <p:cNvSpPr>
            <a:spLocks noGrp="1"/>
          </p:cNvSpPr>
          <p:nvPr>
            <p:ph idx="4294967295"/>
          </p:nvPr>
        </p:nvSpPr>
        <p:spPr>
          <a:xfrm>
            <a:off x="457200" y="1219200"/>
            <a:ext cx="8686800" cy="3733800"/>
          </a:xfrm>
        </p:spPr>
        <p:txBody>
          <a:bodyPr/>
          <a:lstStyle/>
          <a:p>
            <a:pPr>
              <a:spcBef>
                <a:spcPct val="0"/>
              </a:spcBef>
            </a:pPr>
            <a:r>
              <a:rPr lang="en-US" sz="2800" dirty="0">
                <a:solidFill>
                  <a:srgbClr val="000000"/>
                </a:solidFill>
              </a:rPr>
              <a:t>Map high-dimensional descriptors to tokens/words by quantizing the feature space</a:t>
            </a:r>
          </a:p>
          <a:p>
            <a:pPr>
              <a:spcBef>
                <a:spcPct val="0"/>
              </a:spcBef>
            </a:pPr>
            <a:endParaRPr lang="en-US" sz="2800" dirty="0">
              <a:solidFill>
                <a:srgbClr val="000000"/>
              </a:solidFill>
            </a:endParaRPr>
          </a:p>
          <a:p>
            <a:pPr eaLnBrk="1" hangingPunct="1"/>
            <a:endParaRPr lang="en-US" sz="2800" dirty="0" smtClean="0"/>
          </a:p>
          <a:p>
            <a:pPr eaLnBrk="1" hangingPunct="1"/>
            <a:endParaRPr lang="en-US" sz="2800" dirty="0" smtClean="0"/>
          </a:p>
          <a:p>
            <a:pPr eaLnBrk="1" hangingPunct="1"/>
            <a:endParaRPr lang="en-US" sz="2800" dirty="0" smtClean="0"/>
          </a:p>
          <a:p>
            <a:pPr eaLnBrk="1" hangingPunct="1">
              <a:buFontTx/>
              <a:buNone/>
            </a:pPr>
            <a:endParaRPr lang="en-US" sz="2800" dirty="0" smtClean="0"/>
          </a:p>
          <a:p>
            <a:pPr eaLnBrk="1" hangingPunct="1">
              <a:buFontTx/>
              <a:buNone/>
            </a:pPr>
            <a:endParaRPr lang="en-US" sz="2800" dirty="0" smtClean="0"/>
          </a:p>
        </p:txBody>
      </p:sp>
      <p:sp>
        <p:nvSpPr>
          <p:cNvPr id="7" name="Rectangle 30"/>
          <p:cNvSpPr>
            <a:spLocks noChangeArrowheads="1"/>
          </p:cNvSpPr>
          <p:nvPr/>
        </p:nvSpPr>
        <p:spPr bwMode="auto">
          <a:xfrm>
            <a:off x="1913507" y="3669779"/>
            <a:ext cx="721038" cy="24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0000" tIns="46800" rIns="90000" bIns="46800" anchor="ctr">
            <a:spAutoFit/>
          </a:bodyPr>
          <a:lstStyle/>
          <a:p>
            <a:pPr eaLnBrk="0" fontAlgn="base" hangingPunct="0">
              <a:spcBef>
                <a:spcPct val="0"/>
              </a:spcBef>
              <a:spcAft>
                <a:spcPct val="0"/>
              </a:spcAft>
            </a:pPr>
            <a:endParaRPr lang="en-US" smtClean="0">
              <a:solidFill>
                <a:srgbClr val="FFFFFF"/>
              </a:solidFill>
            </a:endParaRPr>
          </a:p>
        </p:txBody>
      </p:sp>
      <p:sp>
        <p:nvSpPr>
          <p:cNvPr id="8" name="Rectangle 7"/>
          <p:cNvSpPr/>
          <p:nvPr/>
        </p:nvSpPr>
        <p:spPr bwMode="auto">
          <a:xfrm>
            <a:off x="860757" y="3048000"/>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9" name="Rectangle 8"/>
          <p:cNvSpPr/>
          <p:nvPr/>
        </p:nvSpPr>
        <p:spPr bwMode="auto">
          <a:xfrm>
            <a:off x="860757" y="4608089"/>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0" name="Rectangle 9"/>
          <p:cNvSpPr/>
          <p:nvPr/>
        </p:nvSpPr>
        <p:spPr bwMode="auto">
          <a:xfrm>
            <a:off x="1992490" y="3911823"/>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1" name="Rectangle 10"/>
          <p:cNvSpPr/>
          <p:nvPr/>
        </p:nvSpPr>
        <p:spPr bwMode="auto">
          <a:xfrm rot="4425073">
            <a:off x="1284140" y="3274419"/>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2" name="Rectangle 11"/>
          <p:cNvSpPr/>
          <p:nvPr/>
        </p:nvSpPr>
        <p:spPr bwMode="auto">
          <a:xfrm rot="1660106">
            <a:off x="1430740" y="3343901"/>
            <a:ext cx="487330" cy="44053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3" name="Rectangle 12"/>
          <p:cNvSpPr/>
          <p:nvPr/>
        </p:nvSpPr>
        <p:spPr bwMode="auto">
          <a:xfrm rot="2887875">
            <a:off x="979545" y="5323628"/>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4" name="Rectangle 13"/>
          <p:cNvSpPr/>
          <p:nvPr/>
        </p:nvSpPr>
        <p:spPr bwMode="auto">
          <a:xfrm rot="5038897">
            <a:off x="1040437" y="3641616"/>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5" name="Rectangle 14"/>
          <p:cNvSpPr/>
          <p:nvPr/>
        </p:nvSpPr>
        <p:spPr bwMode="auto">
          <a:xfrm rot="4100336">
            <a:off x="1625695" y="3985293"/>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6" name="Rectangle 15"/>
          <p:cNvSpPr/>
          <p:nvPr/>
        </p:nvSpPr>
        <p:spPr bwMode="auto">
          <a:xfrm rot="5038897">
            <a:off x="1111435" y="4933430"/>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7" name="Rectangle 16"/>
          <p:cNvSpPr/>
          <p:nvPr/>
        </p:nvSpPr>
        <p:spPr bwMode="auto">
          <a:xfrm rot="4100336">
            <a:off x="2988331" y="4856648"/>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8" name="Rectangle 17"/>
          <p:cNvSpPr/>
          <p:nvPr/>
        </p:nvSpPr>
        <p:spPr bwMode="auto">
          <a:xfrm rot="823157">
            <a:off x="1255989" y="5381372"/>
            <a:ext cx="292125" cy="2915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19" name="Rectangle 18"/>
          <p:cNvSpPr/>
          <p:nvPr/>
        </p:nvSpPr>
        <p:spPr bwMode="auto">
          <a:xfrm rot="823157">
            <a:off x="2225050" y="4453579"/>
            <a:ext cx="292125" cy="2915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000000"/>
              </a:solidFill>
            </a:endParaRPr>
          </a:p>
        </p:txBody>
      </p:sp>
      <p:sp>
        <p:nvSpPr>
          <p:cNvPr id="20" name="TextBox 19"/>
          <p:cNvSpPr txBox="1"/>
          <p:nvPr/>
        </p:nvSpPr>
        <p:spPr>
          <a:xfrm>
            <a:off x="3657600" y="5112603"/>
            <a:ext cx="2362200" cy="707886"/>
          </a:xfrm>
          <a:prstGeom prst="rect">
            <a:avLst/>
          </a:prstGeom>
          <a:noFill/>
        </p:spPr>
        <p:txBody>
          <a:bodyPr wrap="square" rtlCol="0">
            <a:spAutoFit/>
          </a:bodyPr>
          <a:lstStyle/>
          <a:p>
            <a:pPr algn="ctr"/>
            <a:r>
              <a:rPr lang="en-US" sz="2000" dirty="0" smtClean="0">
                <a:solidFill>
                  <a:srgbClr val="000000"/>
                </a:solidFill>
              </a:rPr>
              <a:t>Descriptor’s feature space</a:t>
            </a:r>
            <a:endParaRPr lang="en-US" sz="2000" dirty="0">
              <a:solidFill>
                <a:srgbClr val="000000"/>
              </a:solidFill>
            </a:endParaRPr>
          </a:p>
        </p:txBody>
      </p:sp>
      <p:cxnSp>
        <p:nvCxnSpPr>
          <p:cNvPr id="21" name="Straight Arrow Connector 20"/>
          <p:cNvCxnSpPr/>
          <p:nvPr/>
        </p:nvCxnSpPr>
        <p:spPr bwMode="auto">
          <a:xfrm flipV="1">
            <a:off x="3936175" y="4233764"/>
            <a:ext cx="1447800" cy="191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flipV="1">
            <a:off x="3936175" y="2843459"/>
            <a:ext cx="0" cy="143840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3936175" y="4291258"/>
            <a:ext cx="1447800" cy="57295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4" name="Curved Connector 33"/>
          <p:cNvCxnSpPr>
            <a:endCxn id="58" idx="3"/>
          </p:cNvCxnSpPr>
          <p:nvPr/>
        </p:nvCxnSpPr>
        <p:spPr bwMode="auto">
          <a:xfrm>
            <a:off x="1674405" y="3405913"/>
            <a:ext cx="2421667" cy="340145"/>
          </a:xfrm>
          <a:prstGeom prst="curvedConnector4">
            <a:avLst>
              <a:gd name="adj1" fmla="val 49931"/>
              <a:gd name="adj2" fmla="val 167207"/>
            </a:avLst>
          </a:prstGeom>
          <a:solidFill>
            <a:schemeClr val="accent1"/>
          </a:solidFill>
          <a:ln w="9525" cap="flat" cmpd="sng" algn="ctr">
            <a:solidFill>
              <a:schemeClr val="tx1"/>
            </a:solidFill>
            <a:prstDash val="solid"/>
            <a:round/>
            <a:headEnd type="none" w="med" len="med"/>
            <a:tailEnd type="arrow"/>
          </a:ln>
          <a:effectLst/>
        </p:spPr>
      </p:cxnSp>
      <p:cxnSp>
        <p:nvCxnSpPr>
          <p:cNvPr id="35" name="Curved Connector 34"/>
          <p:cNvCxnSpPr/>
          <p:nvPr/>
        </p:nvCxnSpPr>
        <p:spPr bwMode="auto">
          <a:xfrm flipV="1">
            <a:off x="2371112" y="3978211"/>
            <a:ext cx="2176577" cy="599523"/>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grpSp>
        <p:nvGrpSpPr>
          <p:cNvPr id="45" name="Group 62"/>
          <p:cNvGrpSpPr>
            <a:grpSpLocks noChangeAspect="1"/>
          </p:cNvGrpSpPr>
          <p:nvPr/>
        </p:nvGrpSpPr>
        <p:grpSpPr bwMode="auto">
          <a:xfrm>
            <a:off x="3660677" y="2230034"/>
            <a:ext cx="2011471" cy="2526499"/>
            <a:chOff x="1244596" y="-2173065"/>
            <a:chExt cx="6853224" cy="8600841"/>
          </a:xfrm>
        </p:grpSpPr>
        <p:grpSp>
          <p:nvGrpSpPr>
            <p:cNvPr id="46" name="Group 35"/>
            <p:cNvGrpSpPr>
              <a:grpSpLocks noChangeAspect="1"/>
            </p:cNvGrpSpPr>
            <p:nvPr/>
          </p:nvGrpSpPr>
          <p:grpSpPr bwMode="auto">
            <a:xfrm>
              <a:off x="1244609" y="-2173054"/>
              <a:ext cx="6853261" cy="8600791"/>
              <a:chOff x="1056" y="-1124"/>
              <a:chExt cx="4032" cy="5060"/>
            </a:xfrm>
          </p:grpSpPr>
          <p:sp>
            <p:nvSpPr>
              <p:cNvPr id="56" name="Oval 36"/>
              <p:cNvSpPr>
                <a:spLocks noChangeAspect="1" noChangeArrowheads="1"/>
              </p:cNvSpPr>
              <p:nvPr/>
            </p:nvSpPr>
            <p:spPr bwMode="auto">
              <a:xfrm>
                <a:off x="1825" y="-112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57" name="Oval 37"/>
              <p:cNvSpPr>
                <a:spLocks noChangeAspect="1" noChangeArrowheads="1"/>
              </p:cNvSpPr>
              <p:nvPr/>
            </p:nvSpPr>
            <p:spPr bwMode="auto">
              <a:xfrm>
                <a:off x="1584" y="2062"/>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58" name="Oval 38"/>
              <p:cNvSpPr>
                <a:spLocks noChangeAspect="1" noChangeArrowheads="1"/>
              </p:cNvSpPr>
              <p:nvPr/>
            </p:nvSpPr>
            <p:spPr bwMode="auto">
              <a:xfrm>
                <a:off x="1922" y="1873"/>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59" name="Oval 39"/>
              <p:cNvSpPr>
                <a:spLocks noChangeAspect="1" noChangeArrowheads="1"/>
              </p:cNvSpPr>
              <p:nvPr/>
            </p:nvSpPr>
            <p:spPr bwMode="auto">
              <a:xfrm>
                <a:off x="2014" y="177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0" name="Oval 40"/>
              <p:cNvSpPr>
                <a:spLocks noChangeAspect="1" noChangeArrowheads="1"/>
              </p:cNvSpPr>
              <p:nvPr/>
            </p:nvSpPr>
            <p:spPr bwMode="auto">
              <a:xfrm>
                <a:off x="1922" y="2062"/>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1" name="Oval 41"/>
              <p:cNvSpPr>
                <a:spLocks noChangeAspect="1" noChangeArrowheads="1"/>
              </p:cNvSpPr>
              <p:nvPr/>
            </p:nvSpPr>
            <p:spPr bwMode="auto">
              <a:xfrm>
                <a:off x="1538" y="100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2" name="Oval 42"/>
              <p:cNvSpPr>
                <a:spLocks noChangeAspect="1" noChangeArrowheads="1"/>
              </p:cNvSpPr>
              <p:nvPr/>
            </p:nvSpPr>
            <p:spPr bwMode="auto">
              <a:xfrm>
                <a:off x="1825" y="1438"/>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3" name="Oval 43"/>
              <p:cNvSpPr>
                <a:spLocks noChangeAspect="1" noChangeArrowheads="1"/>
              </p:cNvSpPr>
              <p:nvPr/>
            </p:nvSpPr>
            <p:spPr bwMode="auto">
              <a:xfrm>
                <a:off x="2593" y="3311"/>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4" name="Oval 44"/>
              <p:cNvSpPr>
                <a:spLocks noChangeAspect="1" noChangeArrowheads="1"/>
              </p:cNvSpPr>
              <p:nvPr/>
            </p:nvSpPr>
            <p:spPr bwMode="auto">
              <a:xfrm>
                <a:off x="2450" y="3409"/>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5" name="Oval 45"/>
              <p:cNvSpPr>
                <a:spLocks noChangeAspect="1" noChangeArrowheads="1"/>
              </p:cNvSpPr>
              <p:nvPr/>
            </p:nvSpPr>
            <p:spPr bwMode="auto">
              <a:xfrm>
                <a:off x="2736" y="3357"/>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6" name="Oval 46"/>
              <p:cNvSpPr>
                <a:spLocks noChangeAspect="1" noChangeArrowheads="1"/>
              </p:cNvSpPr>
              <p:nvPr/>
            </p:nvSpPr>
            <p:spPr bwMode="auto">
              <a:xfrm>
                <a:off x="2782" y="326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7" name="Oval 47"/>
              <p:cNvSpPr>
                <a:spLocks noChangeAspect="1" noChangeArrowheads="1"/>
              </p:cNvSpPr>
              <p:nvPr/>
            </p:nvSpPr>
            <p:spPr bwMode="auto">
              <a:xfrm>
                <a:off x="2691" y="3071"/>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8" name="Oval 48"/>
              <p:cNvSpPr>
                <a:spLocks noChangeAspect="1" noChangeArrowheads="1"/>
              </p:cNvSpPr>
              <p:nvPr/>
            </p:nvSpPr>
            <p:spPr bwMode="auto">
              <a:xfrm>
                <a:off x="2834" y="288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69" name="Oval 49"/>
              <p:cNvSpPr>
                <a:spLocks noChangeAspect="1" noChangeArrowheads="1"/>
              </p:cNvSpPr>
              <p:nvPr/>
            </p:nvSpPr>
            <p:spPr bwMode="auto">
              <a:xfrm>
                <a:off x="3023" y="2973"/>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0" name="Oval 50"/>
              <p:cNvSpPr>
                <a:spLocks noChangeAspect="1" noChangeArrowheads="1"/>
              </p:cNvSpPr>
              <p:nvPr/>
            </p:nvSpPr>
            <p:spPr bwMode="auto">
              <a:xfrm>
                <a:off x="2691" y="2589"/>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1" name="Oval 51"/>
              <p:cNvSpPr>
                <a:spLocks noChangeAspect="1" noChangeArrowheads="1"/>
              </p:cNvSpPr>
              <p:nvPr/>
            </p:nvSpPr>
            <p:spPr bwMode="auto">
              <a:xfrm>
                <a:off x="2736" y="273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2" name="Oval 52"/>
              <p:cNvSpPr>
                <a:spLocks noChangeAspect="1" noChangeArrowheads="1"/>
              </p:cNvSpPr>
              <p:nvPr/>
            </p:nvSpPr>
            <p:spPr bwMode="auto">
              <a:xfrm>
                <a:off x="3310" y="2973"/>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3" name="Oval 53"/>
              <p:cNvSpPr>
                <a:spLocks noChangeAspect="1" noChangeArrowheads="1"/>
              </p:cNvSpPr>
              <p:nvPr/>
            </p:nvSpPr>
            <p:spPr bwMode="auto">
              <a:xfrm>
                <a:off x="3121" y="2830"/>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4" name="Oval 54"/>
              <p:cNvSpPr>
                <a:spLocks noChangeAspect="1" noChangeArrowheads="1"/>
              </p:cNvSpPr>
              <p:nvPr/>
            </p:nvSpPr>
            <p:spPr bwMode="auto">
              <a:xfrm>
                <a:off x="3694" y="3025"/>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5" name="Oval 55"/>
              <p:cNvSpPr>
                <a:spLocks noChangeAspect="1" noChangeArrowheads="1"/>
              </p:cNvSpPr>
              <p:nvPr/>
            </p:nvSpPr>
            <p:spPr bwMode="auto">
              <a:xfrm>
                <a:off x="2736" y="3649"/>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6" name="Oval 56"/>
              <p:cNvSpPr>
                <a:spLocks noChangeAspect="1" noChangeArrowheads="1"/>
              </p:cNvSpPr>
              <p:nvPr/>
            </p:nvSpPr>
            <p:spPr bwMode="auto">
              <a:xfrm>
                <a:off x="2255" y="3598"/>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7" name="Oval 57"/>
              <p:cNvSpPr>
                <a:spLocks noChangeAspect="1" noChangeArrowheads="1"/>
              </p:cNvSpPr>
              <p:nvPr/>
            </p:nvSpPr>
            <p:spPr bwMode="auto">
              <a:xfrm>
                <a:off x="2541" y="2882"/>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8" name="Oval 58"/>
              <p:cNvSpPr>
                <a:spLocks noChangeAspect="1" noChangeArrowheads="1"/>
              </p:cNvSpPr>
              <p:nvPr/>
            </p:nvSpPr>
            <p:spPr bwMode="auto">
              <a:xfrm>
                <a:off x="2593" y="2589"/>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79" name="Oval 59"/>
              <p:cNvSpPr>
                <a:spLocks noChangeAspect="1" noChangeArrowheads="1"/>
              </p:cNvSpPr>
              <p:nvPr/>
            </p:nvSpPr>
            <p:spPr bwMode="auto">
              <a:xfrm>
                <a:off x="4033" y="2973"/>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0" name="Oval 60"/>
              <p:cNvSpPr>
                <a:spLocks noChangeAspect="1" noChangeArrowheads="1"/>
              </p:cNvSpPr>
              <p:nvPr/>
            </p:nvSpPr>
            <p:spPr bwMode="auto">
              <a:xfrm>
                <a:off x="3453" y="2830"/>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1" name="Oval 61"/>
              <p:cNvSpPr>
                <a:spLocks noChangeAspect="1" noChangeArrowheads="1"/>
              </p:cNvSpPr>
              <p:nvPr/>
            </p:nvSpPr>
            <p:spPr bwMode="auto">
              <a:xfrm>
                <a:off x="4079" y="2784"/>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2" name="Oval 62"/>
              <p:cNvSpPr>
                <a:spLocks noChangeAspect="1" noChangeArrowheads="1"/>
              </p:cNvSpPr>
              <p:nvPr/>
            </p:nvSpPr>
            <p:spPr bwMode="auto">
              <a:xfrm>
                <a:off x="3746" y="273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3" name="Oval 63"/>
              <p:cNvSpPr>
                <a:spLocks noChangeAspect="1" noChangeArrowheads="1"/>
              </p:cNvSpPr>
              <p:nvPr/>
            </p:nvSpPr>
            <p:spPr bwMode="auto">
              <a:xfrm>
                <a:off x="2834" y="240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4" name="Oval 64"/>
              <p:cNvSpPr>
                <a:spLocks noChangeAspect="1" noChangeArrowheads="1"/>
              </p:cNvSpPr>
              <p:nvPr/>
            </p:nvSpPr>
            <p:spPr bwMode="auto">
              <a:xfrm>
                <a:off x="2639" y="220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5" name="Oval 65"/>
              <p:cNvSpPr>
                <a:spLocks noChangeAspect="1" noChangeArrowheads="1"/>
              </p:cNvSpPr>
              <p:nvPr/>
            </p:nvSpPr>
            <p:spPr bwMode="auto">
              <a:xfrm>
                <a:off x="2014" y="201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6" name="Oval 66"/>
              <p:cNvSpPr>
                <a:spLocks noChangeAspect="1" noChangeArrowheads="1"/>
              </p:cNvSpPr>
              <p:nvPr/>
            </p:nvSpPr>
            <p:spPr bwMode="auto">
              <a:xfrm>
                <a:off x="1486" y="864"/>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7" name="Oval 67"/>
              <p:cNvSpPr>
                <a:spLocks noChangeAspect="1" noChangeArrowheads="1"/>
              </p:cNvSpPr>
              <p:nvPr/>
            </p:nvSpPr>
            <p:spPr bwMode="auto">
              <a:xfrm>
                <a:off x="2014" y="2160"/>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8" name="Oval 68"/>
              <p:cNvSpPr>
                <a:spLocks noChangeAspect="1" noChangeArrowheads="1"/>
              </p:cNvSpPr>
              <p:nvPr/>
            </p:nvSpPr>
            <p:spPr bwMode="auto">
              <a:xfrm>
                <a:off x="1727" y="2114"/>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89" name="Oval 69"/>
              <p:cNvSpPr>
                <a:spLocks noChangeAspect="1" noChangeArrowheads="1"/>
              </p:cNvSpPr>
              <p:nvPr/>
            </p:nvSpPr>
            <p:spPr bwMode="auto">
              <a:xfrm>
                <a:off x="1825" y="1776"/>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0" name="Oval 70"/>
              <p:cNvSpPr>
                <a:spLocks noChangeAspect="1" noChangeArrowheads="1"/>
              </p:cNvSpPr>
              <p:nvPr/>
            </p:nvSpPr>
            <p:spPr bwMode="auto">
              <a:xfrm>
                <a:off x="1440" y="1919"/>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1" name="Oval 71"/>
              <p:cNvSpPr>
                <a:spLocks noChangeAspect="1" noChangeArrowheads="1"/>
              </p:cNvSpPr>
              <p:nvPr/>
            </p:nvSpPr>
            <p:spPr bwMode="auto">
              <a:xfrm>
                <a:off x="2111" y="1678"/>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2" name="Oval 72"/>
              <p:cNvSpPr>
                <a:spLocks noChangeAspect="1" noChangeArrowheads="1"/>
              </p:cNvSpPr>
              <p:nvPr/>
            </p:nvSpPr>
            <p:spPr bwMode="auto">
              <a:xfrm>
                <a:off x="2352" y="1873"/>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3" name="Oval 73"/>
              <p:cNvSpPr>
                <a:spLocks noChangeAspect="1" noChangeArrowheads="1"/>
              </p:cNvSpPr>
              <p:nvPr/>
            </p:nvSpPr>
            <p:spPr bwMode="auto">
              <a:xfrm>
                <a:off x="2450" y="163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4" name="Oval 74"/>
              <p:cNvSpPr>
                <a:spLocks noChangeAspect="1" noChangeArrowheads="1"/>
              </p:cNvSpPr>
              <p:nvPr/>
            </p:nvSpPr>
            <p:spPr bwMode="auto">
              <a:xfrm>
                <a:off x="2255" y="1489"/>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5" name="Oval 75"/>
              <p:cNvSpPr>
                <a:spLocks noChangeAspect="1" noChangeArrowheads="1"/>
              </p:cNvSpPr>
              <p:nvPr/>
            </p:nvSpPr>
            <p:spPr bwMode="auto">
              <a:xfrm>
                <a:off x="2157" y="1248"/>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6" name="Oval 76"/>
              <p:cNvSpPr>
                <a:spLocks noChangeAspect="1" noChangeArrowheads="1"/>
              </p:cNvSpPr>
              <p:nvPr/>
            </p:nvSpPr>
            <p:spPr bwMode="auto">
              <a:xfrm>
                <a:off x="2157" y="158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7" name="Oval 77"/>
              <p:cNvSpPr>
                <a:spLocks noChangeAspect="1" noChangeArrowheads="1"/>
              </p:cNvSpPr>
              <p:nvPr/>
            </p:nvSpPr>
            <p:spPr bwMode="auto">
              <a:xfrm>
                <a:off x="2639" y="201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8" name="Oval 78"/>
              <p:cNvSpPr>
                <a:spLocks noChangeAspect="1" noChangeArrowheads="1"/>
              </p:cNvSpPr>
              <p:nvPr/>
            </p:nvSpPr>
            <p:spPr bwMode="auto">
              <a:xfrm>
                <a:off x="3408" y="1919"/>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99" name="Oval 79"/>
              <p:cNvSpPr>
                <a:spLocks noChangeAspect="1" noChangeArrowheads="1"/>
              </p:cNvSpPr>
              <p:nvPr/>
            </p:nvSpPr>
            <p:spPr bwMode="auto">
              <a:xfrm>
                <a:off x="3218" y="235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0" name="Oval 80"/>
              <p:cNvSpPr>
                <a:spLocks noChangeAspect="1" noChangeArrowheads="1"/>
              </p:cNvSpPr>
              <p:nvPr/>
            </p:nvSpPr>
            <p:spPr bwMode="auto">
              <a:xfrm>
                <a:off x="3264" y="2446"/>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1" name="Oval 81"/>
              <p:cNvSpPr>
                <a:spLocks noChangeAspect="1" noChangeArrowheads="1"/>
              </p:cNvSpPr>
              <p:nvPr/>
            </p:nvSpPr>
            <p:spPr bwMode="auto">
              <a:xfrm>
                <a:off x="3792" y="1535"/>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2" name="Oval 82"/>
              <p:cNvSpPr>
                <a:spLocks noChangeAspect="1" noChangeArrowheads="1"/>
              </p:cNvSpPr>
              <p:nvPr/>
            </p:nvSpPr>
            <p:spPr bwMode="auto">
              <a:xfrm>
                <a:off x="3408" y="1535"/>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3" name="Oval 83"/>
              <p:cNvSpPr>
                <a:spLocks noChangeAspect="1" noChangeArrowheads="1"/>
              </p:cNvSpPr>
              <p:nvPr/>
            </p:nvSpPr>
            <p:spPr bwMode="auto">
              <a:xfrm>
                <a:off x="3551" y="1678"/>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4" name="Oval 84"/>
              <p:cNvSpPr>
                <a:spLocks noChangeAspect="1" noChangeArrowheads="1"/>
              </p:cNvSpPr>
              <p:nvPr/>
            </p:nvSpPr>
            <p:spPr bwMode="auto">
              <a:xfrm>
                <a:off x="4130" y="1535"/>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5" name="Oval 85"/>
              <p:cNvSpPr>
                <a:spLocks noChangeAspect="1" noChangeArrowheads="1"/>
              </p:cNvSpPr>
              <p:nvPr/>
            </p:nvSpPr>
            <p:spPr bwMode="auto">
              <a:xfrm>
                <a:off x="3310" y="1294"/>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6" name="Oval 86"/>
              <p:cNvSpPr>
                <a:spLocks noChangeAspect="1" noChangeArrowheads="1"/>
              </p:cNvSpPr>
              <p:nvPr/>
            </p:nvSpPr>
            <p:spPr bwMode="auto">
              <a:xfrm>
                <a:off x="1681" y="110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7" name="Oval 87"/>
              <p:cNvSpPr>
                <a:spLocks noChangeAspect="1" noChangeArrowheads="1"/>
              </p:cNvSpPr>
              <p:nvPr/>
            </p:nvSpPr>
            <p:spPr bwMode="auto">
              <a:xfrm>
                <a:off x="1199" y="86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8" name="Oval 88"/>
              <p:cNvSpPr>
                <a:spLocks noChangeAspect="1" noChangeArrowheads="1"/>
              </p:cNvSpPr>
              <p:nvPr/>
            </p:nvSpPr>
            <p:spPr bwMode="auto">
              <a:xfrm>
                <a:off x="1486" y="481"/>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09" name="Oval 89"/>
              <p:cNvSpPr>
                <a:spLocks noChangeAspect="1" noChangeArrowheads="1"/>
              </p:cNvSpPr>
              <p:nvPr/>
            </p:nvSpPr>
            <p:spPr bwMode="auto">
              <a:xfrm>
                <a:off x="3551" y="1054"/>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0" name="Oval 90"/>
              <p:cNvSpPr>
                <a:spLocks noChangeAspect="1" noChangeArrowheads="1"/>
              </p:cNvSpPr>
              <p:nvPr/>
            </p:nvSpPr>
            <p:spPr bwMode="auto">
              <a:xfrm>
                <a:off x="3264" y="819"/>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1" name="Oval 91"/>
              <p:cNvSpPr>
                <a:spLocks noChangeAspect="1" noChangeArrowheads="1"/>
              </p:cNvSpPr>
              <p:nvPr/>
            </p:nvSpPr>
            <p:spPr bwMode="auto">
              <a:xfrm>
                <a:off x="3694" y="670"/>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2" name="Oval 92"/>
              <p:cNvSpPr>
                <a:spLocks noChangeAspect="1" noChangeArrowheads="1"/>
              </p:cNvSpPr>
              <p:nvPr/>
            </p:nvSpPr>
            <p:spPr bwMode="auto">
              <a:xfrm>
                <a:off x="3505" y="767"/>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3" name="Oval 93"/>
              <p:cNvSpPr>
                <a:spLocks noChangeAspect="1" noChangeArrowheads="1"/>
              </p:cNvSpPr>
              <p:nvPr/>
            </p:nvSpPr>
            <p:spPr bwMode="auto">
              <a:xfrm>
                <a:off x="3408" y="481"/>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4" name="Oval 94"/>
              <p:cNvSpPr>
                <a:spLocks noChangeAspect="1" noChangeArrowheads="1"/>
              </p:cNvSpPr>
              <p:nvPr/>
            </p:nvSpPr>
            <p:spPr bwMode="auto">
              <a:xfrm>
                <a:off x="4463" y="158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5" name="Oval 95"/>
              <p:cNvSpPr>
                <a:spLocks noChangeAspect="1" noChangeArrowheads="1"/>
              </p:cNvSpPr>
              <p:nvPr/>
            </p:nvSpPr>
            <p:spPr bwMode="auto">
              <a:xfrm>
                <a:off x="4658" y="1346"/>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6" name="Oval 96"/>
              <p:cNvSpPr>
                <a:spLocks noChangeAspect="1" noChangeArrowheads="1"/>
              </p:cNvSpPr>
              <p:nvPr/>
            </p:nvSpPr>
            <p:spPr bwMode="auto">
              <a:xfrm>
                <a:off x="5042" y="1535"/>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7" name="Oval 97"/>
              <p:cNvSpPr>
                <a:spLocks noChangeAspect="1" noChangeArrowheads="1"/>
              </p:cNvSpPr>
              <p:nvPr/>
            </p:nvSpPr>
            <p:spPr bwMode="auto">
              <a:xfrm>
                <a:off x="4945" y="173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8" name="Oval 98"/>
              <p:cNvSpPr>
                <a:spLocks noChangeAspect="1" noChangeArrowheads="1"/>
              </p:cNvSpPr>
              <p:nvPr/>
            </p:nvSpPr>
            <p:spPr bwMode="auto">
              <a:xfrm>
                <a:off x="3648" y="124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19" name="Oval 99"/>
              <p:cNvSpPr>
                <a:spLocks noChangeAspect="1" noChangeArrowheads="1"/>
              </p:cNvSpPr>
              <p:nvPr/>
            </p:nvSpPr>
            <p:spPr bwMode="auto">
              <a:xfrm>
                <a:off x="3310" y="578"/>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0" name="Oval 100"/>
              <p:cNvSpPr>
                <a:spLocks noChangeAspect="1" noChangeArrowheads="1"/>
              </p:cNvSpPr>
              <p:nvPr/>
            </p:nvSpPr>
            <p:spPr bwMode="auto">
              <a:xfrm>
                <a:off x="4274" y="139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1" name="Oval 101"/>
              <p:cNvSpPr>
                <a:spLocks noChangeAspect="1" noChangeArrowheads="1"/>
              </p:cNvSpPr>
              <p:nvPr/>
            </p:nvSpPr>
            <p:spPr bwMode="auto">
              <a:xfrm>
                <a:off x="4033" y="1438"/>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2" name="Oval 102"/>
              <p:cNvSpPr>
                <a:spLocks noChangeAspect="1" noChangeArrowheads="1"/>
              </p:cNvSpPr>
              <p:nvPr/>
            </p:nvSpPr>
            <p:spPr bwMode="auto">
              <a:xfrm>
                <a:off x="2398" y="220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3" name="Oval 103"/>
              <p:cNvSpPr>
                <a:spLocks noChangeAspect="1" noChangeArrowheads="1"/>
              </p:cNvSpPr>
              <p:nvPr/>
            </p:nvSpPr>
            <p:spPr bwMode="auto">
              <a:xfrm>
                <a:off x="2977" y="163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4" name="Oval 104"/>
              <p:cNvSpPr>
                <a:spLocks noChangeAspect="1" noChangeArrowheads="1"/>
              </p:cNvSpPr>
              <p:nvPr/>
            </p:nvSpPr>
            <p:spPr bwMode="auto">
              <a:xfrm>
                <a:off x="2014" y="1489"/>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5" name="Oval 105"/>
              <p:cNvSpPr>
                <a:spLocks noChangeAspect="1" noChangeArrowheads="1"/>
              </p:cNvSpPr>
              <p:nvPr/>
            </p:nvSpPr>
            <p:spPr bwMode="auto">
              <a:xfrm>
                <a:off x="3075" y="240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6" name="Oval 106"/>
              <p:cNvSpPr>
                <a:spLocks noChangeAspect="1" noChangeArrowheads="1"/>
              </p:cNvSpPr>
              <p:nvPr/>
            </p:nvSpPr>
            <p:spPr bwMode="auto">
              <a:xfrm>
                <a:off x="3023" y="2641"/>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7" name="Oval 107"/>
              <p:cNvSpPr>
                <a:spLocks noChangeAspect="1" noChangeArrowheads="1"/>
              </p:cNvSpPr>
              <p:nvPr/>
            </p:nvSpPr>
            <p:spPr bwMode="auto">
              <a:xfrm>
                <a:off x="3167" y="2641"/>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8" name="Oval 108"/>
              <p:cNvSpPr>
                <a:spLocks noChangeAspect="1" noChangeArrowheads="1"/>
              </p:cNvSpPr>
              <p:nvPr/>
            </p:nvSpPr>
            <p:spPr bwMode="auto">
              <a:xfrm>
                <a:off x="3935" y="1294"/>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29" name="Oval 109"/>
              <p:cNvSpPr>
                <a:spLocks noChangeAspect="1" noChangeArrowheads="1"/>
              </p:cNvSpPr>
              <p:nvPr/>
            </p:nvSpPr>
            <p:spPr bwMode="auto">
              <a:xfrm>
                <a:off x="3838" y="1151"/>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0" name="Oval 110"/>
              <p:cNvSpPr>
                <a:spLocks noChangeAspect="1" noChangeArrowheads="1"/>
              </p:cNvSpPr>
              <p:nvPr/>
            </p:nvSpPr>
            <p:spPr bwMode="auto">
              <a:xfrm>
                <a:off x="4130" y="1294"/>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1" name="Oval 111"/>
              <p:cNvSpPr>
                <a:spLocks noChangeAspect="1" noChangeArrowheads="1"/>
              </p:cNvSpPr>
              <p:nvPr/>
            </p:nvSpPr>
            <p:spPr bwMode="auto">
              <a:xfrm>
                <a:off x="4417" y="1151"/>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2" name="Oval 112"/>
              <p:cNvSpPr>
                <a:spLocks noChangeAspect="1" noChangeArrowheads="1"/>
              </p:cNvSpPr>
              <p:nvPr/>
            </p:nvSpPr>
            <p:spPr bwMode="auto">
              <a:xfrm>
                <a:off x="4365" y="1730"/>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3" name="Oval 113"/>
              <p:cNvSpPr>
                <a:spLocks noChangeAspect="1" noChangeArrowheads="1"/>
              </p:cNvSpPr>
              <p:nvPr/>
            </p:nvSpPr>
            <p:spPr bwMode="auto">
              <a:xfrm>
                <a:off x="4990" y="1873"/>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4" name="Oval 114"/>
              <p:cNvSpPr>
                <a:spLocks noChangeAspect="1" noChangeArrowheads="1"/>
              </p:cNvSpPr>
              <p:nvPr/>
            </p:nvSpPr>
            <p:spPr bwMode="auto">
              <a:xfrm>
                <a:off x="4899" y="1346"/>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5" name="Oval 115"/>
              <p:cNvSpPr>
                <a:spLocks noChangeAspect="1" noChangeArrowheads="1"/>
              </p:cNvSpPr>
              <p:nvPr/>
            </p:nvSpPr>
            <p:spPr bwMode="auto">
              <a:xfrm>
                <a:off x="3075" y="278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6" name="Oval 116"/>
              <p:cNvSpPr>
                <a:spLocks noChangeAspect="1" noChangeArrowheads="1"/>
              </p:cNvSpPr>
              <p:nvPr/>
            </p:nvSpPr>
            <p:spPr bwMode="auto">
              <a:xfrm>
                <a:off x="2496" y="369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7" name="Oval 117"/>
              <p:cNvSpPr>
                <a:spLocks noChangeAspect="1" noChangeArrowheads="1"/>
              </p:cNvSpPr>
              <p:nvPr/>
            </p:nvSpPr>
            <p:spPr bwMode="auto">
              <a:xfrm>
                <a:off x="3889" y="2641"/>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8" name="Oval 118"/>
              <p:cNvSpPr>
                <a:spLocks noChangeAspect="1" noChangeArrowheads="1"/>
              </p:cNvSpPr>
              <p:nvPr/>
            </p:nvSpPr>
            <p:spPr bwMode="auto">
              <a:xfrm>
                <a:off x="4176" y="316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39" name="Oval 119"/>
              <p:cNvSpPr>
                <a:spLocks noChangeAspect="1" noChangeArrowheads="1"/>
              </p:cNvSpPr>
              <p:nvPr/>
            </p:nvSpPr>
            <p:spPr bwMode="auto">
              <a:xfrm>
                <a:off x="2639" y="3890"/>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0" name="Oval 120"/>
              <p:cNvSpPr>
                <a:spLocks noChangeAspect="1" noChangeArrowheads="1"/>
              </p:cNvSpPr>
              <p:nvPr/>
            </p:nvSpPr>
            <p:spPr bwMode="auto">
              <a:xfrm>
                <a:off x="1297" y="1821"/>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1" name="Oval 121"/>
              <p:cNvSpPr>
                <a:spLocks noChangeAspect="1" noChangeArrowheads="1"/>
              </p:cNvSpPr>
              <p:nvPr/>
            </p:nvSpPr>
            <p:spPr bwMode="auto">
              <a:xfrm>
                <a:off x="1584" y="1821"/>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2" name="Oval 122"/>
              <p:cNvSpPr>
                <a:spLocks noChangeAspect="1" noChangeArrowheads="1"/>
              </p:cNvSpPr>
              <p:nvPr/>
            </p:nvSpPr>
            <p:spPr bwMode="auto">
              <a:xfrm>
                <a:off x="1538" y="173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3" name="Oval 123"/>
              <p:cNvSpPr>
                <a:spLocks noChangeAspect="1" noChangeArrowheads="1"/>
              </p:cNvSpPr>
              <p:nvPr/>
            </p:nvSpPr>
            <p:spPr bwMode="auto">
              <a:xfrm>
                <a:off x="2352" y="2303"/>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4" name="Oval 124"/>
              <p:cNvSpPr>
                <a:spLocks noChangeAspect="1" noChangeArrowheads="1"/>
              </p:cNvSpPr>
              <p:nvPr/>
            </p:nvSpPr>
            <p:spPr bwMode="auto">
              <a:xfrm>
                <a:off x="2782" y="220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5" name="Oval 125"/>
              <p:cNvSpPr>
                <a:spLocks noChangeAspect="1" noChangeArrowheads="1"/>
              </p:cNvSpPr>
              <p:nvPr/>
            </p:nvSpPr>
            <p:spPr bwMode="auto">
              <a:xfrm>
                <a:off x="2496" y="721"/>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6" name="Oval 126"/>
              <p:cNvSpPr>
                <a:spLocks noChangeAspect="1" noChangeArrowheads="1"/>
              </p:cNvSpPr>
              <p:nvPr/>
            </p:nvSpPr>
            <p:spPr bwMode="auto">
              <a:xfrm>
                <a:off x="2541" y="225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7" name="Oval 127"/>
              <p:cNvSpPr>
                <a:spLocks noChangeAspect="1" noChangeArrowheads="1"/>
              </p:cNvSpPr>
              <p:nvPr/>
            </p:nvSpPr>
            <p:spPr bwMode="auto">
              <a:xfrm>
                <a:off x="2157" y="962"/>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8" name="Oval 128"/>
              <p:cNvSpPr>
                <a:spLocks noChangeAspect="1" noChangeArrowheads="1"/>
              </p:cNvSpPr>
              <p:nvPr/>
            </p:nvSpPr>
            <p:spPr bwMode="auto">
              <a:xfrm>
                <a:off x="2111" y="2257"/>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9" name="Oval 129"/>
              <p:cNvSpPr>
                <a:spLocks noChangeAspect="1" noChangeArrowheads="1"/>
              </p:cNvSpPr>
              <p:nvPr/>
            </p:nvSpPr>
            <p:spPr bwMode="auto">
              <a:xfrm>
                <a:off x="2736" y="163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0" name="Oval 130"/>
              <p:cNvSpPr>
                <a:spLocks noChangeAspect="1" noChangeArrowheads="1"/>
              </p:cNvSpPr>
              <p:nvPr/>
            </p:nvSpPr>
            <p:spPr bwMode="auto">
              <a:xfrm>
                <a:off x="2639" y="1151"/>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1" name="Oval 131"/>
              <p:cNvSpPr>
                <a:spLocks noChangeAspect="1" noChangeArrowheads="1"/>
              </p:cNvSpPr>
              <p:nvPr/>
            </p:nvSpPr>
            <p:spPr bwMode="auto">
              <a:xfrm>
                <a:off x="2541" y="1294"/>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2" name="Oval 132"/>
              <p:cNvSpPr>
                <a:spLocks noChangeAspect="1" noChangeArrowheads="1"/>
              </p:cNvSpPr>
              <p:nvPr/>
            </p:nvSpPr>
            <p:spPr bwMode="auto">
              <a:xfrm>
                <a:off x="2736" y="139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3" name="Oval 133"/>
              <p:cNvSpPr>
                <a:spLocks noChangeAspect="1" noChangeArrowheads="1"/>
              </p:cNvSpPr>
              <p:nvPr/>
            </p:nvSpPr>
            <p:spPr bwMode="auto">
              <a:xfrm>
                <a:off x="1153" y="43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4" name="Oval 134"/>
              <p:cNvSpPr>
                <a:spLocks noChangeAspect="1" noChangeArrowheads="1"/>
              </p:cNvSpPr>
              <p:nvPr/>
            </p:nvSpPr>
            <p:spPr bwMode="auto">
              <a:xfrm>
                <a:off x="1056" y="62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5" name="Oval 135"/>
              <p:cNvSpPr>
                <a:spLocks noChangeAspect="1" noChangeArrowheads="1"/>
              </p:cNvSpPr>
              <p:nvPr/>
            </p:nvSpPr>
            <p:spPr bwMode="auto">
              <a:xfrm>
                <a:off x="1630" y="578"/>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6" name="Oval 136"/>
              <p:cNvSpPr>
                <a:spLocks noChangeAspect="1" noChangeArrowheads="1"/>
              </p:cNvSpPr>
              <p:nvPr/>
            </p:nvSpPr>
            <p:spPr bwMode="auto">
              <a:xfrm>
                <a:off x="1343" y="1008"/>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7" name="Oval 137"/>
              <p:cNvSpPr>
                <a:spLocks noChangeAspect="1" noChangeArrowheads="1"/>
              </p:cNvSpPr>
              <p:nvPr/>
            </p:nvSpPr>
            <p:spPr bwMode="auto">
              <a:xfrm>
                <a:off x="2255" y="201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8" name="Oval 138"/>
              <p:cNvSpPr>
                <a:spLocks noChangeAspect="1" noChangeArrowheads="1"/>
              </p:cNvSpPr>
              <p:nvPr/>
            </p:nvSpPr>
            <p:spPr bwMode="auto">
              <a:xfrm>
                <a:off x="3218" y="211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9" name="Oval 139"/>
              <p:cNvSpPr>
                <a:spLocks noChangeAspect="1" noChangeArrowheads="1"/>
              </p:cNvSpPr>
              <p:nvPr/>
            </p:nvSpPr>
            <p:spPr bwMode="auto">
              <a:xfrm>
                <a:off x="3075" y="211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0" name="Oval 140"/>
              <p:cNvSpPr>
                <a:spLocks noChangeAspect="1" noChangeArrowheads="1"/>
              </p:cNvSpPr>
              <p:nvPr/>
            </p:nvSpPr>
            <p:spPr bwMode="auto">
              <a:xfrm>
                <a:off x="3218" y="163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1" name="Oval 141"/>
              <p:cNvSpPr>
                <a:spLocks noChangeAspect="1" noChangeArrowheads="1"/>
              </p:cNvSpPr>
              <p:nvPr/>
            </p:nvSpPr>
            <p:spPr bwMode="auto">
              <a:xfrm>
                <a:off x="3310" y="177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2" name="Oval 142"/>
              <p:cNvSpPr>
                <a:spLocks noChangeAspect="1" noChangeArrowheads="1"/>
              </p:cNvSpPr>
              <p:nvPr/>
            </p:nvSpPr>
            <p:spPr bwMode="auto">
              <a:xfrm>
                <a:off x="3694" y="910"/>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3" name="Oval 143"/>
              <p:cNvSpPr>
                <a:spLocks noChangeAspect="1" noChangeArrowheads="1"/>
              </p:cNvSpPr>
              <p:nvPr/>
            </p:nvSpPr>
            <p:spPr bwMode="auto">
              <a:xfrm>
                <a:off x="3603" y="43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4" name="Oval 144"/>
              <p:cNvSpPr>
                <a:spLocks noChangeAspect="1" noChangeArrowheads="1"/>
              </p:cNvSpPr>
              <p:nvPr/>
            </p:nvSpPr>
            <p:spPr bwMode="auto">
              <a:xfrm>
                <a:off x="3218" y="383"/>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5" name="Oval 145"/>
              <p:cNvSpPr>
                <a:spLocks noChangeAspect="1" noChangeArrowheads="1"/>
              </p:cNvSpPr>
              <p:nvPr/>
            </p:nvSpPr>
            <p:spPr bwMode="auto">
              <a:xfrm>
                <a:off x="3310" y="286"/>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6" name="Oval 146"/>
              <p:cNvSpPr>
                <a:spLocks noChangeAspect="1" noChangeArrowheads="1"/>
              </p:cNvSpPr>
              <p:nvPr/>
            </p:nvSpPr>
            <p:spPr bwMode="auto">
              <a:xfrm>
                <a:off x="3075" y="57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grpSp>
        <p:grpSp>
          <p:nvGrpSpPr>
            <p:cNvPr id="48" name="Group 147"/>
            <p:cNvGrpSpPr>
              <a:grpSpLocks noChangeAspect="1"/>
            </p:cNvGrpSpPr>
            <p:nvPr/>
          </p:nvGrpSpPr>
          <p:grpSpPr bwMode="auto">
            <a:xfrm>
              <a:off x="1654288" y="388826"/>
              <a:ext cx="5381400" cy="4489674"/>
              <a:chOff x="865" y="191"/>
              <a:chExt cx="3166" cy="2642"/>
            </a:xfrm>
          </p:grpSpPr>
          <p:sp>
            <p:nvSpPr>
              <p:cNvPr id="53" name="Line 148"/>
              <p:cNvSpPr>
                <a:spLocks noChangeAspect="1" noChangeShapeType="1"/>
              </p:cNvSpPr>
              <p:nvPr/>
            </p:nvSpPr>
            <p:spPr bwMode="auto">
              <a:xfrm flipH="1">
                <a:off x="865" y="1538"/>
                <a:ext cx="1583" cy="1295"/>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sp>
            <p:nvSpPr>
              <p:cNvPr id="54" name="Line 149"/>
              <p:cNvSpPr>
                <a:spLocks noChangeAspect="1" noChangeShapeType="1"/>
              </p:cNvSpPr>
              <p:nvPr/>
            </p:nvSpPr>
            <p:spPr bwMode="auto">
              <a:xfrm flipV="1">
                <a:off x="2448" y="191"/>
                <a:ext cx="0" cy="1347"/>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sp>
            <p:nvSpPr>
              <p:cNvPr id="55" name="Line 150"/>
              <p:cNvSpPr>
                <a:spLocks noChangeAspect="1" noChangeShapeType="1"/>
              </p:cNvSpPr>
              <p:nvPr/>
            </p:nvSpPr>
            <p:spPr bwMode="auto">
              <a:xfrm>
                <a:off x="2448" y="1538"/>
                <a:ext cx="1583" cy="1009"/>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grpSp>
        <p:sp>
          <p:nvSpPr>
            <p:cNvPr id="49" name="AutoShape 160"/>
            <p:cNvSpPr>
              <a:spLocks noChangeAspect="1" noChangeArrowheads="1"/>
            </p:cNvSpPr>
            <p:nvPr/>
          </p:nvSpPr>
          <p:spPr bwMode="auto">
            <a:xfrm>
              <a:off x="3993686" y="4255652"/>
              <a:ext cx="409439" cy="409100"/>
            </a:xfrm>
            <a:prstGeom prst="octagon">
              <a:avLst>
                <a:gd name="adj" fmla="val 29287"/>
              </a:avLst>
            </a:prstGeom>
            <a:solidFill>
              <a:srgbClr val="008000"/>
            </a:solidFill>
            <a:ln w="9525">
              <a:solidFill>
                <a:srgbClr val="000000"/>
              </a:solidFill>
              <a:miter lim="800000"/>
              <a:headEnd/>
              <a:tailEnd/>
            </a:ln>
          </p:spPr>
          <p:txBody>
            <a:bodyPr wrap="none" anchor="ctr"/>
            <a:lstStyle/>
            <a:p>
              <a:pPr>
                <a:defRPr/>
              </a:pPr>
              <a:endParaRPr lang="en-US" kern="0">
                <a:solidFill>
                  <a:sysClr val="windowText" lastClr="000000"/>
                </a:solidFill>
                <a:latin typeface="Trebuchet MS" pitchFamily="34" charset="0"/>
              </a:endParaRPr>
            </a:p>
          </p:txBody>
        </p:sp>
        <p:sp>
          <p:nvSpPr>
            <p:cNvPr id="51" name="AutoShape 161"/>
            <p:cNvSpPr>
              <a:spLocks noChangeAspect="1" noChangeArrowheads="1"/>
            </p:cNvSpPr>
            <p:nvPr/>
          </p:nvSpPr>
          <p:spPr bwMode="auto">
            <a:xfrm>
              <a:off x="5728927" y="1810788"/>
              <a:ext cx="399687" cy="399363"/>
            </a:xfrm>
            <a:prstGeom prst="octagon">
              <a:avLst>
                <a:gd name="adj" fmla="val 29287"/>
              </a:avLst>
            </a:prstGeom>
            <a:solidFill>
              <a:srgbClr val="008000"/>
            </a:solidFill>
            <a:ln w="9525">
              <a:solidFill>
                <a:srgbClr val="000000"/>
              </a:solidFill>
              <a:miter lim="800000"/>
              <a:headEnd/>
              <a:tailEnd/>
            </a:ln>
          </p:spPr>
          <p:txBody>
            <a:bodyPr wrap="none" anchor="ctr"/>
            <a:lstStyle/>
            <a:p>
              <a:pPr>
                <a:defRPr/>
              </a:pPr>
              <a:endParaRPr lang="en-US" kern="0">
                <a:solidFill>
                  <a:sysClr val="windowText" lastClr="000000"/>
                </a:solidFill>
                <a:latin typeface="Trebuchet MS" pitchFamily="34" charset="0"/>
              </a:endParaRPr>
            </a:p>
          </p:txBody>
        </p:sp>
        <p:sp>
          <p:nvSpPr>
            <p:cNvPr id="52" name="AutoShape 162"/>
            <p:cNvSpPr>
              <a:spLocks noChangeAspect="1" noChangeArrowheads="1"/>
            </p:cNvSpPr>
            <p:nvPr/>
          </p:nvSpPr>
          <p:spPr bwMode="auto">
            <a:xfrm>
              <a:off x="2775114" y="1771826"/>
              <a:ext cx="409439" cy="409100"/>
            </a:xfrm>
            <a:prstGeom prst="octagon">
              <a:avLst>
                <a:gd name="adj" fmla="val 29287"/>
              </a:avLst>
            </a:prstGeom>
            <a:solidFill>
              <a:srgbClr val="008000"/>
            </a:solidFill>
            <a:ln w="9525">
              <a:solidFill>
                <a:srgbClr val="000000"/>
              </a:solidFill>
              <a:miter lim="800000"/>
              <a:headEnd/>
              <a:tailEnd/>
            </a:ln>
          </p:spPr>
          <p:txBody>
            <a:bodyPr wrap="none" anchor="ctr"/>
            <a:lstStyle/>
            <a:p>
              <a:pPr>
                <a:defRPr/>
              </a:pPr>
              <a:endParaRPr lang="en-US" kern="0">
                <a:solidFill>
                  <a:sysClr val="windowText" lastClr="000000"/>
                </a:solidFill>
                <a:latin typeface="Trebuchet MS" pitchFamily="34" charset="0"/>
              </a:endParaRPr>
            </a:p>
          </p:txBody>
        </p:sp>
      </p:grpSp>
      <p:sp>
        <p:nvSpPr>
          <p:cNvPr id="167" name="TextBox 166"/>
          <p:cNvSpPr txBox="1">
            <a:spLocks noChangeArrowheads="1"/>
          </p:cNvSpPr>
          <p:nvPr/>
        </p:nvSpPr>
        <p:spPr bwMode="auto">
          <a:xfrm>
            <a:off x="6110288" y="2414587"/>
            <a:ext cx="3033712"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ts val="600"/>
              </a:spcAft>
              <a:buFont typeface="Arial" pitchFamily="34" charset="0"/>
              <a:buChar char="•"/>
            </a:pPr>
            <a:r>
              <a:rPr lang="en-US" sz="2400" dirty="0" smtClean="0">
                <a:solidFill>
                  <a:srgbClr val="000000"/>
                </a:solidFill>
                <a:latin typeface="+mj-lt"/>
              </a:rPr>
              <a:t>Quantize via clustering, let cluster centers be the prototype “words”</a:t>
            </a:r>
          </a:p>
          <a:p>
            <a:pPr eaLnBrk="0" fontAlgn="base" hangingPunct="0">
              <a:spcBef>
                <a:spcPct val="0"/>
              </a:spcBef>
              <a:spcAft>
                <a:spcPts val="600"/>
              </a:spcAft>
            </a:pPr>
            <a:endParaRPr lang="en-US" sz="2400" dirty="0" smtClean="0">
              <a:solidFill>
                <a:srgbClr val="000000"/>
              </a:solidFill>
              <a:latin typeface="+mj-lt"/>
            </a:endParaRPr>
          </a:p>
        </p:txBody>
      </p:sp>
      <p:sp>
        <p:nvSpPr>
          <p:cNvPr id="168" name="TextBox 67"/>
          <p:cNvSpPr txBox="1">
            <a:spLocks noChangeArrowheads="1"/>
          </p:cNvSpPr>
          <p:nvPr/>
        </p:nvSpPr>
        <p:spPr bwMode="auto">
          <a:xfrm>
            <a:off x="6110288" y="4484687"/>
            <a:ext cx="3033712"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ts val="600"/>
              </a:spcAft>
              <a:buFont typeface="Arial" pitchFamily="34" charset="0"/>
              <a:buChar char="•"/>
            </a:pPr>
            <a:r>
              <a:rPr lang="en-US" sz="2400" dirty="0" smtClean="0">
                <a:solidFill>
                  <a:srgbClr val="000000"/>
                </a:solidFill>
                <a:latin typeface="+mj-lt"/>
              </a:rPr>
              <a:t>Determine which word to assign to each new image region by finding the closest cluster center.</a:t>
            </a:r>
          </a:p>
          <a:p>
            <a:pPr eaLnBrk="0" fontAlgn="base" hangingPunct="0">
              <a:spcBef>
                <a:spcPct val="0"/>
              </a:spcBef>
              <a:spcAft>
                <a:spcPts val="600"/>
              </a:spcAft>
              <a:buFont typeface="Arial" pitchFamily="34" charset="0"/>
              <a:buChar char="•"/>
            </a:pPr>
            <a:endParaRPr lang="en-US" sz="2400" dirty="0" smtClean="0">
              <a:solidFill>
                <a:srgbClr val="000000"/>
              </a:solidFill>
              <a:latin typeface="+mj-lt"/>
            </a:endParaRPr>
          </a:p>
        </p:txBody>
      </p:sp>
      <p:sp>
        <p:nvSpPr>
          <p:cNvPr id="170" name="TextBox 169"/>
          <p:cNvSpPr txBox="1"/>
          <p:nvPr/>
        </p:nvSpPr>
        <p:spPr>
          <a:xfrm>
            <a:off x="1905000" y="4126468"/>
            <a:ext cx="1098081" cy="369332"/>
          </a:xfrm>
          <a:prstGeom prst="rect">
            <a:avLst/>
          </a:prstGeom>
          <a:noFill/>
        </p:spPr>
        <p:txBody>
          <a:bodyPr wrap="square" rtlCol="0">
            <a:spAutoFit/>
          </a:bodyPr>
          <a:lstStyle/>
          <a:p>
            <a:r>
              <a:rPr lang="en-US" dirty="0" smtClean="0">
                <a:solidFill>
                  <a:srgbClr val="FF0000"/>
                </a:solidFill>
              </a:rPr>
              <a:t>Word #2</a:t>
            </a:r>
            <a:endParaRPr lang="en-US" dirty="0">
              <a:solidFill>
                <a:srgbClr val="FF0000"/>
              </a:solidFill>
            </a:endParaRPr>
          </a:p>
        </p:txBody>
      </p:sp>
      <p:cxnSp>
        <p:nvCxnSpPr>
          <p:cNvPr id="173" name="Curved Connector 172"/>
          <p:cNvCxnSpPr/>
          <p:nvPr/>
        </p:nvCxnSpPr>
        <p:spPr bwMode="auto">
          <a:xfrm>
            <a:off x="1885562" y="4080304"/>
            <a:ext cx="2602261" cy="375635"/>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175" name="Curved Connector 174"/>
          <p:cNvCxnSpPr/>
          <p:nvPr/>
        </p:nvCxnSpPr>
        <p:spPr bwMode="auto">
          <a:xfrm flipV="1">
            <a:off x="1407997" y="4659156"/>
            <a:ext cx="2948122" cy="856466"/>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sp>
        <p:nvSpPr>
          <p:cNvPr id="169" name="TextBox 168"/>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167588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7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7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7" presetClass="emph" presetSubtype="2" fill="hold" nodeType="clickEffect">
                                  <p:stCondLst>
                                    <p:cond delay="0"/>
                                  </p:stCondLst>
                                  <p:childTnLst>
                                    <p:animClr clrSpc="rgb" dir="cw">
                                      <p:cBhvr>
                                        <p:cTn id="36" dur="2000" fill="hold"/>
                                        <p:tgtEl>
                                          <p:spTgt spid="19"/>
                                        </p:tgtEl>
                                        <p:attrNameLst>
                                          <p:attrName>stroke.color</p:attrName>
                                        </p:attrNameLst>
                                      </p:cBhvr>
                                      <p:to>
                                        <a:schemeClr val="accent2"/>
                                      </p:to>
                                    </p:animClr>
                                    <p:set>
                                      <p:cBhvr>
                                        <p:cTn id="37" dur="2000" fill="hold"/>
                                        <p:tgtEl>
                                          <p:spTgt spid="19"/>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9" grpId="0" animBg="1"/>
      <p:bldP spid="168" grpId="0"/>
      <p:bldP spid="17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46088" y="0"/>
            <a:ext cx="8229600" cy="1143000"/>
          </a:xfrm>
        </p:spPr>
        <p:txBody>
          <a:bodyPr/>
          <a:lstStyle/>
          <a:p>
            <a:r>
              <a:rPr lang="en-US" smtClean="0">
                <a:latin typeface="Arial" pitchFamily="34" charset="0"/>
                <a:cs typeface="Arial" pitchFamily="34" charset="0"/>
              </a:rPr>
              <a:t>Visual words</a:t>
            </a:r>
          </a:p>
        </p:txBody>
      </p:sp>
      <p:sp>
        <p:nvSpPr>
          <p:cNvPr id="131" name="Content Placeholder 6"/>
          <p:cNvSpPr txBox="1">
            <a:spLocks/>
          </p:cNvSpPr>
          <p:nvPr/>
        </p:nvSpPr>
        <p:spPr bwMode="auto">
          <a:xfrm>
            <a:off x="457200" y="1204913"/>
            <a:ext cx="3200400" cy="4495800"/>
          </a:xfrm>
          <a:prstGeom prst="rect">
            <a:avLst/>
          </a:prstGeom>
          <a:noFill/>
          <a:ln w="9525">
            <a:noFill/>
            <a:miter lim="800000"/>
            <a:headEnd/>
            <a:tailEnd/>
          </a:ln>
        </p:spPr>
        <p:txBody>
          <a:bodyPr/>
          <a:lstStyle/>
          <a:p>
            <a:pPr marL="342900" indent="-342900" fontAlgn="base">
              <a:spcBef>
                <a:spcPct val="20000"/>
              </a:spcBef>
              <a:spcAft>
                <a:spcPct val="0"/>
              </a:spcAft>
              <a:buClr>
                <a:srgbClr val="000099"/>
              </a:buClr>
              <a:buSzPct val="115000"/>
              <a:buFontTx/>
              <a:buChar char="•"/>
              <a:defRPr/>
            </a:pPr>
            <a:r>
              <a:rPr kumimoji="1" lang="en-US" sz="2400" kern="0" dirty="0">
                <a:solidFill>
                  <a:srgbClr val="000000"/>
                </a:solidFill>
                <a:latin typeface="Arial" pitchFamily="34" charset="0"/>
                <a:cs typeface="Arial" pitchFamily="34" charset="0"/>
              </a:rPr>
              <a:t>Example: each group of patches belongs to the same visual word</a:t>
            </a:r>
          </a:p>
        </p:txBody>
      </p:sp>
      <p:pic>
        <p:nvPicPr>
          <p:cNvPr id="74757" name="Picture 2"/>
          <p:cNvPicPr>
            <a:picLocks noChangeAspect="1" noChangeArrowheads="1"/>
          </p:cNvPicPr>
          <p:nvPr/>
        </p:nvPicPr>
        <p:blipFill>
          <a:blip r:embed="rId3">
            <a:extLst>
              <a:ext uri="{28A0092B-C50C-407E-A947-70E740481C1C}">
                <a14:useLocalDpi xmlns:a14="http://schemas.microsoft.com/office/drawing/2010/main" val="0"/>
              </a:ext>
            </a:extLst>
          </a:blip>
          <a:srcRect l="55952" t="26868" r="13412" b="46005"/>
          <a:stretch>
            <a:fillRect/>
          </a:stretch>
        </p:blipFill>
        <p:spPr bwMode="auto">
          <a:xfrm>
            <a:off x="3919538" y="1233488"/>
            <a:ext cx="4933950" cy="26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74758" name="Picture 2"/>
          <p:cNvPicPr>
            <a:picLocks noChangeAspect="1" noChangeArrowheads="1"/>
          </p:cNvPicPr>
          <p:nvPr/>
        </p:nvPicPr>
        <p:blipFill>
          <a:blip r:embed="rId3">
            <a:extLst>
              <a:ext uri="{28A0092B-C50C-407E-A947-70E740481C1C}">
                <a14:useLocalDpi xmlns:a14="http://schemas.microsoft.com/office/drawing/2010/main" val="0"/>
              </a:ext>
            </a:extLst>
          </a:blip>
          <a:srcRect l="55952" t="57695" r="13412" b="15762"/>
          <a:stretch>
            <a:fillRect/>
          </a:stretch>
        </p:blipFill>
        <p:spPr bwMode="auto">
          <a:xfrm>
            <a:off x="3911600" y="3910013"/>
            <a:ext cx="4935538"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74759" name="TextBox 9"/>
          <p:cNvSpPr txBox="1">
            <a:spLocks noChangeArrowheads="1"/>
          </p:cNvSpPr>
          <p:nvPr/>
        </p:nvSpPr>
        <p:spPr bwMode="auto">
          <a:xfrm>
            <a:off x="4614863" y="6502400"/>
            <a:ext cx="33972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200" smtClean="0">
                <a:solidFill>
                  <a:srgbClr val="000000"/>
                </a:solidFill>
                <a:latin typeface="Trebuchet MS" pitchFamily="34" charset="0"/>
              </a:rPr>
              <a:t>Figure from  Sivic &amp; Zisserman, ICCV 2003</a:t>
            </a:r>
          </a:p>
        </p:txBody>
      </p:sp>
      <p:sp>
        <p:nvSpPr>
          <p:cNvPr id="135" name="Oval 69"/>
          <p:cNvSpPr>
            <a:spLocks noChangeArrowheads="1"/>
          </p:cNvSpPr>
          <p:nvPr/>
        </p:nvSpPr>
        <p:spPr bwMode="auto">
          <a:xfrm>
            <a:off x="1828800" y="3962400"/>
            <a:ext cx="225425" cy="566738"/>
          </a:xfrm>
          <a:prstGeom prst="ellipse">
            <a:avLst/>
          </a:prstGeom>
          <a:solidFill>
            <a:srgbClr val="FFFFFF"/>
          </a:solidFill>
          <a:ln w="12700" cap="sq" algn="ctr">
            <a:solidFill>
              <a:srgbClr val="FFFFFF"/>
            </a:solidFill>
            <a:round/>
            <a:headEnd type="none" w="sm" len="sm"/>
            <a:tailEnd type="none" w="sm" len="sm"/>
          </a:ln>
        </p:spPr>
        <p:txBody>
          <a:bodyPr lIns="90000" tIns="46800" rIns="90000" bIns="46800">
            <a:spAutoFit/>
          </a:bodyPr>
          <a:lstStyle/>
          <a:p>
            <a:pPr>
              <a:defRPr/>
            </a:pPr>
            <a:endParaRPr lang="en-US" sz="2000" kern="0">
              <a:solidFill>
                <a:srgbClr val="FFFFFF"/>
              </a:solidFill>
              <a:latin typeface="Trebuchet MS" pitchFamily="34" charset="0"/>
            </a:endParaRPr>
          </a:p>
        </p:txBody>
      </p:sp>
      <p:grpSp>
        <p:nvGrpSpPr>
          <p:cNvPr id="74761" name="Group 62"/>
          <p:cNvGrpSpPr>
            <a:grpSpLocks noChangeAspect="1"/>
          </p:cNvGrpSpPr>
          <p:nvPr/>
        </p:nvGrpSpPr>
        <p:grpSpPr bwMode="auto">
          <a:xfrm>
            <a:off x="914400" y="2743200"/>
            <a:ext cx="2216150" cy="2782888"/>
            <a:chOff x="1244596" y="-2173065"/>
            <a:chExt cx="6853224" cy="8600841"/>
          </a:xfrm>
        </p:grpSpPr>
        <p:grpSp>
          <p:nvGrpSpPr>
            <p:cNvPr id="74764" name="Group 35"/>
            <p:cNvGrpSpPr>
              <a:grpSpLocks noChangeAspect="1"/>
            </p:cNvGrpSpPr>
            <p:nvPr/>
          </p:nvGrpSpPr>
          <p:grpSpPr bwMode="auto">
            <a:xfrm>
              <a:off x="1244613" y="-2173054"/>
              <a:ext cx="6853261" cy="8600791"/>
              <a:chOff x="1056" y="-1124"/>
              <a:chExt cx="4032" cy="5060"/>
            </a:xfrm>
          </p:grpSpPr>
          <p:sp>
            <p:nvSpPr>
              <p:cNvPr id="145" name="Oval 36"/>
              <p:cNvSpPr>
                <a:spLocks noChangeAspect="1" noChangeArrowheads="1"/>
              </p:cNvSpPr>
              <p:nvPr/>
            </p:nvSpPr>
            <p:spPr bwMode="auto">
              <a:xfrm>
                <a:off x="1824" y="-112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6" name="Oval 37"/>
              <p:cNvSpPr>
                <a:spLocks noChangeAspect="1" noChangeArrowheads="1"/>
              </p:cNvSpPr>
              <p:nvPr/>
            </p:nvSpPr>
            <p:spPr bwMode="auto">
              <a:xfrm>
                <a:off x="1585" y="2063"/>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7" name="Oval 38"/>
              <p:cNvSpPr>
                <a:spLocks noChangeAspect="1" noChangeArrowheads="1"/>
              </p:cNvSpPr>
              <p:nvPr/>
            </p:nvSpPr>
            <p:spPr bwMode="auto">
              <a:xfrm>
                <a:off x="1922" y="187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8" name="Oval 39"/>
              <p:cNvSpPr>
                <a:spLocks noChangeAspect="1" noChangeArrowheads="1"/>
              </p:cNvSpPr>
              <p:nvPr/>
            </p:nvSpPr>
            <p:spPr bwMode="auto">
              <a:xfrm>
                <a:off x="2015" y="177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9" name="Oval 40"/>
              <p:cNvSpPr>
                <a:spLocks noChangeAspect="1" noChangeArrowheads="1"/>
              </p:cNvSpPr>
              <p:nvPr/>
            </p:nvSpPr>
            <p:spPr bwMode="auto">
              <a:xfrm>
                <a:off x="1922" y="2063"/>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0" name="Oval 41"/>
              <p:cNvSpPr>
                <a:spLocks noChangeAspect="1" noChangeArrowheads="1"/>
              </p:cNvSpPr>
              <p:nvPr/>
            </p:nvSpPr>
            <p:spPr bwMode="auto">
              <a:xfrm>
                <a:off x="1538" y="1009"/>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1" name="Oval 42"/>
              <p:cNvSpPr>
                <a:spLocks noChangeAspect="1" noChangeArrowheads="1"/>
              </p:cNvSpPr>
              <p:nvPr/>
            </p:nvSpPr>
            <p:spPr bwMode="auto">
              <a:xfrm>
                <a:off x="1824" y="1439"/>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2" name="Oval 43"/>
              <p:cNvSpPr>
                <a:spLocks noChangeAspect="1" noChangeArrowheads="1"/>
              </p:cNvSpPr>
              <p:nvPr/>
            </p:nvSpPr>
            <p:spPr bwMode="auto">
              <a:xfrm>
                <a:off x="2593" y="331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3" name="Oval 44"/>
              <p:cNvSpPr>
                <a:spLocks noChangeAspect="1" noChangeArrowheads="1"/>
              </p:cNvSpPr>
              <p:nvPr/>
            </p:nvSpPr>
            <p:spPr bwMode="auto">
              <a:xfrm>
                <a:off x="2451" y="340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4" name="Oval 45"/>
              <p:cNvSpPr>
                <a:spLocks noChangeAspect="1" noChangeArrowheads="1"/>
              </p:cNvSpPr>
              <p:nvPr/>
            </p:nvSpPr>
            <p:spPr bwMode="auto">
              <a:xfrm>
                <a:off x="2737" y="3356"/>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5" name="Oval 46"/>
              <p:cNvSpPr>
                <a:spLocks noChangeAspect="1" noChangeArrowheads="1"/>
              </p:cNvSpPr>
              <p:nvPr/>
            </p:nvSpPr>
            <p:spPr bwMode="auto">
              <a:xfrm>
                <a:off x="2783" y="326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6" name="Oval 47"/>
              <p:cNvSpPr>
                <a:spLocks noChangeAspect="1" noChangeArrowheads="1"/>
              </p:cNvSpPr>
              <p:nvPr/>
            </p:nvSpPr>
            <p:spPr bwMode="auto">
              <a:xfrm>
                <a:off x="2691" y="3070"/>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7" name="Oval 48"/>
              <p:cNvSpPr>
                <a:spLocks noChangeAspect="1" noChangeArrowheads="1"/>
              </p:cNvSpPr>
              <p:nvPr/>
            </p:nvSpPr>
            <p:spPr bwMode="auto">
              <a:xfrm>
                <a:off x="2835" y="288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8" name="Oval 49"/>
              <p:cNvSpPr>
                <a:spLocks noChangeAspect="1" noChangeArrowheads="1"/>
              </p:cNvSpPr>
              <p:nvPr/>
            </p:nvSpPr>
            <p:spPr bwMode="auto">
              <a:xfrm>
                <a:off x="3023" y="2972"/>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59" name="Oval 50"/>
              <p:cNvSpPr>
                <a:spLocks noChangeAspect="1" noChangeArrowheads="1"/>
              </p:cNvSpPr>
              <p:nvPr/>
            </p:nvSpPr>
            <p:spPr bwMode="auto">
              <a:xfrm>
                <a:off x="2691" y="2588"/>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0" name="Oval 51"/>
              <p:cNvSpPr>
                <a:spLocks noChangeAspect="1" noChangeArrowheads="1"/>
              </p:cNvSpPr>
              <p:nvPr/>
            </p:nvSpPr>
            <p:spPr bwMode="auto">
              <a:xfrm>
                <a:off x="2737" y="273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1" name="Oval 52"/>
              <p:cNvSpPr>
                <a:spLocks noChangeAspect="1" noChangeArrowheads="1"/>
              </p:cNvSpPr>
              <p:nvPr/>
            </p:nvSpPr>
            <p:spPr bwMode="auto">
              <a:xfrm>
                <a:off x="3309" y="2972"/>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2" name="Oval 53"/>
              <p:cNvSpPr>
                <a:spLocks noChangeAspect="1" noChangeArrowheads="1"/>
              </p:cNvSpPr>
              <p:nvPr/>
            </p:nvSpPr>
            <p:spPr bwMode="auto">
              <a:xfrm>
                <a:off x="3121" y="2830"/>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3" name="Oval 54"/>
              <p:cNvSpPr>
                <a:spLocks noChangeAspect="1" noChangeArrowheads="1"/>
              </p:cNvSpPr>
              <p:nvPr/>
            </p:nvSpPr>
            <p:spPr bwMode="auto">
              <a:xfrm>
                <a:off x="3693" y="3024"/>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4" name="Oval 55"/>
              <p:cNvSpPr>
                <a:spLocks noChangeAspect="1" noChangeArrowheads="1"/>
              </p:cNvSpPr>
              <p:nvPr/>
            </p:nvSpPr>
            <p:spPr bwMode="auto">
              <a:xfrm>
                <a:off x="2737" y="365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5" name="Oval 56"/>
              <p:cNvSpPr>
                <a:spLocks noChangeAspect="1" noChangeArrowheads="1"/>
              </p:cNvSpPr>
              <p:nvPr/>
            </p:nvSpPr>
            <p:spPr bwMode="auto">
              <a:xfrm>
                <a:off x="2255" y="3598"/>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6" name="Oval 57"/>
              <p:cNvSpPr>
                <a:spLocks noChangeAspect="1" noChangeArrowheads="1"/>
              </p:cNvSpPr>
              <p:nvPr/>
            </p:nvSpPr>
            <p:spPr bwMode="auto">
              <a:xfrm>
                <a:off x="2541" y="2882"/>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7" name="Oval 58"/>
              <p:cNvSpPr>
                <a:spLocks noChangeAspect="1" noChangeArrowheads="1"/>
              </p:cNvSpPr>
              <p:nvPr/>
            </p:nvSpPr>
            <p:spPr bwMode="auto">
              <a:xfrm>
                <a:off x="2593" y="2588"/>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8" name="Oval 59"/>
              <p:cNvSpPr>
                <a:spLocks noChangeAspect="1" noChangeArrowheads="1"/>
              </p:cNvSpPr>
              <p:nvPr/>
            </p:nvSpPr>
            <p:spPr bwMode="auto">
              <a:xfrm>
                <a:off x="4034" y="2972"/>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69" name="Oval 60"/>
              <p:cNvSpPr>
                <a:spLocks noChangeAspect="1" noChangeArrowheads="1"/>
              </p:cNvSpPr>
              <p:nvPr/>
            </p:nvSpPr>
            <p:spPr bwMode="auto">
              <a:xfrm>
                <a:off x="3453" y="2830"/>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0" name="Oval 61"/>
              <p:cNvSpPr>
                <a:spLocks noChangeAspect="1" noChangeArrowheads="1"/>
              </p:cNvSpPr>
              <p:nvPr/>
            </p:nvSpPr>
            <p:spPr bwMode="auto">
              <a:xfrm>
                <a:off x="4080" y="2784"/>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1" name="Oval 62"/>
              <p:cNvSpPr>
                <a:spLocks noChangeAspect="1" noChangeArrowheads="1"/>
              </p:cNvSpPr>
              <p:nvPr/>
            </p:nvSpPr>
            <p:spPr bwMode="auto">
              <a:xfrm>
                <a:off x="3745" y="273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2" name="Oval 63"/>
              <p:cNvSpPr>
                <a:spLocks noChangeAspect="1" noChangeArrowheads="1"/>
              </p:cNvSpPr>
              <p:nvPr/>
            </p:nvSpPr>
            <p:spPr bwMode="auto">
              <a:xfrm>
                <a:off x="2835" y="240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3" name="Oval 64"/>
              <p:cNvSpPr>
                <a:spLocks noChangeAspect="1" noChangeArrowheads="1"/>
              </p:cNvSpPr>
              <p:nvPr/>
            </p:nvSpPr>
            <p:spPr bwMode="auto">
              <a:xfrm>
                <a:off x="2639" y="2204"/>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4" name="Oval 65"/>
              <p:cNvSpPr>
                <a:spLocks noChangeAspect="1" noChangeArrowheads="1"/>
              </p:cNvSpPr>
              <p:nvPr/>
            </p:nvSpPr>
            <p:spPr bwMode="auto">
              <a:xfrm>
                <a:off x="2015" y="201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5" name="Oval 66"/>
              <p:cNvSpPr>
                <a:spLocks noChangeAspect="1" noChangeArrowheads="1"/>
              </p:cNvSpPr>
              <p:nvPr/>
            </p:nvSpPr>
            <p:spPr bwMode="auto">
              <a:xfrm>
                <a:off x="1486" y="865"/>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6" name="Oval 67"/>
              <p:cNvSpPr>
                <a:spLocks noChangeAspect="1" noChangeArrowheads="1"/>
              </p:cNvSpPr>
              <p:nvPr/>
            </p:nvSpPr>
            <p:spPr bwMode="auto">
              <a:xfrm>
                <a:off x="2015" y="2161"/>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7" name="Oval 68"/>
              <p:cNvSpPr>
                <a:spLocks noChangeAspect="1" noChangeArrowheads="1"/>
              </p:cNvSpPr>
              <p:nvPr/>
            </p:nvSpPr>
            <p:spPr bwMode="auto">
              <a:xfrm>
                <a:off x="1726" y="2115"/>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8" name="Oval 69"/>
              <p:cNvSpPr>
                <a:spLocks noChangeAspect="1" noChangeArrowheads="1"/>
              </p:cNvSpPr>
              <p:nvPr/>
            </p:nvSpPr>
            <p:spPr bwMode="auto">
              <a:xfrm>
                <a:off x="1824" y="1777"/>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79" name="Oval 70"/>
              <p:cNvSpPr>
                <a:spLocks noChangeAspect="1" noChangeArrowheads="1"/>
              </p:cNvSpPr>
              <p:nvPr/>
            </p:nvSpPr>
            <p:spPr bwMode="auto">
              <a:xfrm>
                <a:off x="1440" y="1918"/>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0" name="Oval 71"/>
              <p:cNvSpPr>
                <a:spLocks noChangeAspect="1" noChangeArrowheads="1"/>
              </p:cNvSpPr>
              <p:nvPr/>
            </p:nvSpPr>
            <p:spPr bwMode="auto">
              <a:xfrm>
                <a:off x="2110" y="1679"/>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1" name="Oval 72"/>
              <p:cNvSpPr>
                <a:spLocks noChangeAspect="1" noChangeArrowheads="1"/>
              </p:cNvSpPr>
              <p:nvPr/>
            </p:nvSpPr>
            <p:spPr bwMode="auto">
              <a:xfrm>
                <a:off x="2353" y="1872"/>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2" name="Oval 73"/>
              <p:cNvSpPr>
                <a:spLocks noChangeAspect="1" noChangeArrowheads="1"/>
              </p:cNvSpPr>
              <p:nvPr/>
            </p:nvSpPr>
            <p:spPr bwMode="auto">
              <a:xfrm>
                <a:off x="2451" y="1633"/>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3" name="Oval 74"/>
              <p:cNvSpPr>
                <a:spLocks noChangeAspect="1" noChangeArrowheads="1"/>
              </p:cNvSpPr>
              <p:nvPr/>
            </p:nvSpPr>
            <p:spPr bwMode="auto">
              <a:xfrm>
                <a:off x="2255" y="1488"/>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4" name="Oval 75"/>
              <p:cNvSpPr>
                <a:spLocks noChangeAspect="1" noChangeArrowheads="1"/>
              </p:cNvSpPr>
              <p:nvPr/>
            </p:nvSpPr>
            <p:spPr bwMode="auto">
              <a:xfrm>
                <a:off x="2156" y="1249"/>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5" name="Oval 76"/>
              <p:cNvSpPr>
                <a:spLocks noChangeAspect="1" noChangeArrowheads="1"/>
              </p:cNvSpPr>
              <p:nvPr/>
            </p:nvSpPr>
            <p:spPr bwMode="auto">
              <a:xfrm>
                <a:off x="2156" y="158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6" name="Oval 77"/>
              <p:cNvSpPr>
                <a:spLocks noChangeAspect="1" noChangeArrowheads="1"/>
              </p:cNvSpPr>
              <p:nvPr/>
            </p:nvSpPr>
            <p:spPr bwMode="auto">
              <a:xfrm>
                <a:off x="2639" y="201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7" name="Oval 78"/>
              <p:cNvSpPr>
                <a:spLocks noChangeAspect="1" noChangeArrowheads="1"/>
              </p:cNvSpPr>
              <p:nvPr/>
            </p:nvSpPr>
            <p:spPr bwMode="auto">
              <a:xfrm>
                <a:off x="3407" y="1918"/>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8" name="Oval 79"/>
              <p:cNvSpPr>
                <a:spLocks noChangeAspect="1" noChangeArrowheads="1"/>
              </p:cNvSpPr>
              <p:nvPr/>
            </p:nvSpPr>
            <p:spPr bwMode="auto">
              <a:xfrm>
                <a:off x="3219" y="2354"/>
                <a:ext cx="43"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89" name="Oval 80"/>
              <p:cNvSpPr>
                <a:spLocks noChangeAspect="1" noChangeArrowheads="1"/>
              </p:cNvSpPr>
              <p:nvPr/>
            </p:nvSpPr>
            <p:spPr bwMode="auto">
              <a:xfrm>
                <a:off x="3263" y="2447"/>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0" name="Oval 81"/>
              <p:cNvSpPr>
                <a:spLocks noChangeAspect="1" noChangeArrowheads="1"/>
              </p:cNvSpPr>
              <p:nvPr/>
            </p:nvSpPr>
            <p:spPr bwMode="auto">
              <a:xfrm>
                <a:off x="3791" y="1534"/>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1" name="Oval 82"/>
              <p:cNvSpPr>
                <a:spLocks noChangeAspect="1" noChangeArrowheads="1"/>
              </p:cNvSpPr>
              <p:nvPr/>
            </p:nvSpPr>
            <p:spPr bwMode="auto">
              <a:xfrm>
                <a:off x="3407" y="1534"/>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2" name="Oval 83"/>
              <p:cNvSpPr>
                <a:spLocks noChangeAspect="1" noChangeArrowheads="1"/>
              </p:cNvSpPr>
              <p:nvPr/>
            </p:nvSpPr>
            <p:spPr bwMode="auto">
              <a:xfrm>
                <a:off x="3551" y="1679"/>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3" name="Oval 84"/>
              <p:cNvSpPr>
                <a:spLocks noChangeAspect="1" noChangeArrowheads="1"/>
              </p:cNvSpPr>
              <p:nvPr/>
            </p:nvSpPr>
            <p:spPr bwMode="auto">
              <a:xfrm>
                <a:off x="4129" y="1534"/>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4" name="Oval 85"/>
              <p:cNvSpPr>
                <a:spLocks noChangeAspect="1" noChangeArrowheads="1"/>
              </p:cNvSpPr>
              <p:nvPr/>
            </p:nvSpPr>
            <p:spPr bwMode="auto">
              <a:xfrm>
                <a:off x="3309" y="129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5" name="Oval 86"/>
              <p:cNvSpPr>
                <a:spLocks noChangeAspect="1" noChangeArrowheads="1"/>
              </p:cNvSpPr>
              <p:nvPr/>
            </p:nvSpPr>
            <p:spPr bwMode="auto">
              <a:xfrm>
                <a:off x="1680" y="110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6" name="Oval 87"/>
              <p:cNvSpPr>
                <a:spLocks noChangeAspect="1" noChangeArrowheads="1"/>
              </p:cNvSpPr>
              <p:nvPr/>
            </p:nvSpPr>
            <p:spPr bwMode="auto">
              <a:xfrm>
                <a:off x="1200" y="865"/>
                <a:ext cx="43"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7" name="Oval 88"/>
              <p:cNvSpPr>
                <a:spLocks noChangeAspect="1" noChangeArrowheads="1"/>
              </p:cNvSpPr>
              <p:nvPr/>
            </p:nvSpPr>
            <p:spPr bwMode="auto">
              <a:xfrm>
                <a:off x="1486" y="481"/>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8" name="Oval 89"/>
              <p:cNvSpPr>
                <a:spLocks noChangeAspect="1" noChangeArrowheads="1"/>
              </p:cNvSpPr>
              <p:nvPr/>
            </p:nvSpPr>
            <p:spPr bwMode="auto">
              <a:xfrm>
                <a:off x="3551" y="105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99" name="Oval 90"/>
              <p:cNvSpPr>
                <a:spLocks noChangeAspect="1" noChangeArrowheads="1"/>
              </p:cNvSpPr>
              <p:nvPr/>
            </p:nvSpPr>
            <p:spPr bwMode="auto">
              <a:xfrm>
                <a:off x="3263" y="819"/>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0" name="Oval 91"/>
              <p:cNvSpPr>
                <a:spLocks noChangeAspect="1" noChangeArrowheads="1"/>
              </p:cNvSpPr>
              <p:nvPr/>
            </p:nvSpPr>
            <p:spPr bwMode="auto">
              <a:xfrm>
                <a:off x="3693" y="671"/>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1" name="Oval 92"/>
              <p:cNvSpPr>
                <a:spLocks noChangeAspect="1" noChangeArrowheads="1"/>
              </p:cNvSpPr>
              <p:nvPr/>
            </p:nvSpPr>
            <p:spPr bwMode="auto">
              <a:xfrm>
                <a:off x="3505" y="767"/>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2" name="Oval 93"/>
              <p:cNvSpPr>
                <a:spLocks noChangeAspect="1" noChangeArrowheads="1"/>
              </p:cNvSpPr>
              <p:nvPr/>
            </p:nvSpPr>
            <p:spPr bwMode="auto">
              <a:xfrm>
                <a:off x="3407" y="481"/>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3" name="Oval 94"/>
              <p:cNvSpPr>
                <a:spLocks noChangeAspect="1" noChangeArrowheads="1"/>
              </p:cNvSpPr>
              <p:nvPr/>
            </p:nvSpPr>
            <p:spPr bwMode="auto">
              <a:xfrm>
                <a:off x="4464" y="158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4" name="Oval 95"/>
              <p:cNvSpPr>
                <a:spLocks noChangeAspect="1" noChangeArrowheads="1"/>
              </p:cNvSpPr>
              <p:nvPr/>
            </p:nvSpPr>
            <p:spPr bwMode="auto">
              <a:xfrm>
                <a:off x="4658" y="1347"/>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5" name="Oval 96"/>
              <p:cNvSpPr>
                <a:spLocks noChangeAspect="1" noChangeArrowheads="1"/>
              </p:cNvSpPr>
              <p:nvPr/>
            </p:nvSpPr>
            <p:spPr bwMode="auto">
              <a:xfrm>
                <a:off x="5042" y="1534"/>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6" name="Oval 97"/>
              <p:cNvSpPr>
                <a:spLocks noChangeAspect="1" noChangeArrowheads="1"/>
              </p:cNvSpPr>
              <p:nvPr/>
            </p:nvSpPr>
            <p:spPr bwMode="auto">
              <a:xfrm>
                <a:off x="4944" y="1731"/>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7" name="Oval 98"/>
              <p:cNvSpPr>
                <a:spLocks noChangeAspect="1" noChangeArrowheads="1"/>
              </p:cNvSpPr>
              <p:nvPr/>
            </p:nvSpPr>
            <p:spPr bwMode="auto">
              <a:xfrm>
                <a:off x="3647" y="1249"/>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8" name="Oval 99"/>
              <p:cNvSpPr>
                <a:spLocks noChangeAspect="1" noChangeArrowheads="1"/>
              </p:cNvSpPr>
              <p:nvPr/>
            </p:nvSpPr>
            <p:spPr bwMode="auto">
              <a:xfrm>
                <a:off x="3309" y="579"/>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09" name="Oval 100"/>
              <p:cNvSpPr>
                <a:spLocks noChangeAspect="1" noChangeArrowheads="1"/>
              </p:cNvSpPr>
              <p:nvPr/>
            </p:nvSpPr>
            <p:spPr bwMode="auto">
              <a:xfrm>
                <a:off x="4273" y="1393"/>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0" name="Oval 101"/>
              <p:cNvSpPr>
                <a:spLocks noChangeAspect="1" noChangeArrowheads="1"/>
              </p:cNvSpPr>
              <p:nvPr/>
            </p:nvSpPr>
            <p:spPr bwMode="auto">
              <a:xfrm>
                <a:off x="4034" y="1439"/>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1" name="Oval 102"/>
              <p:cNvSpPr>
                <a:spLocks noChangeAspect="1" noChangeArrowheads="1"/>
              </p:cNvSpPr>
              <p:nvPr/>
            </p:nvSpPr>
            <p:spPr bwMode="auto">
              <a:xfrm>
                <a:off x="2399" y="2204"/>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2" name="Oval 103"/>
              <p:cNvSpPr>
                <a:spLocks noChangeAspect="1" noChangeArrowheads="1"/>
              </p:cNvSpPr>
              <p:nvPr/>
            </p:nvSpPr>
            <p:spPr bwMode="auto">
              <a:xfrm>
                <a:off x="2977" y="1633"/>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3" name="Oval 104"/>
              <p:cNvSpPr>
                <a:spLocks noChangeAspect="1" noChangeArrowheads="1"/>
              </p:cNvSpPr>
              <p:nvPr/>
            </p:nvSpPr>
            <p:spPr bwMode="auto">
              <a:xfrm>
                <a:off x="2015" y="1488"/>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4" name="Oval 105"/>
              <p:cNvSpPr>
                <a:spLocks noChangeAspect="1" noChangeArrowheads="1"/>
              </p:cNvSpPr>
              <p:nvPr/>
            </p:nvSpPr>
            <p:spPr bwMode="auto">
              <a:xfrm>
                <a:off x="3075" y="240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5" name="Oval 106"/>
              <p:cNvSpPr>
                <a:spLocks noChangeAspect="1" noChangeArrowheads="1"/>
              </p:cNvSpPr>
              <p:nvPr/>
            </p:nvSpPr>
            <p:spPr bwMode="auto">
              <a:xfrm>
                <a:off x="3023" y="2640"/>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6" name="Oval 107"/>
              <p:cNvSpPr>
                <a:spLocks noChangeAspect="1" noChangeArrowheads="1"/>
              </p:cNvSpPr>
              <p:nvPr/>
            </p:nvSpPr>
            <p:spPr bwMode="auto">
              <a:xfrm>
                <a:off x="3167" y="2640"/>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7" name="Oval 108"/>
              <p:cNvSpPr>
                <a:spLocks noChangeAspect="1" noChangeArrowheads="1"/>
              </p:cNvSpPr>
              <p:nvPr/>
            </p:nvSpPr>
            <p:spPr bwMode="auto">
              <a:xfrm>
                <a:off x="3936" y="129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8" name="Oval 109"/>
              <p:cNvSpPr>
                <a:spLocks noChangeAspect="1" noChangeArrowheads="1"/>
              </p:cNvSpPr>
              <p:nvPr/>
            </p:nvSpPr>
            <p:spPr bwMode="auto">
              <a:xfrm>
                <a:off x="3837" y="1151"/>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19" name="Oval 110"/>
              <p:cNvSpPr>
                <a:spLocks noChangeAspect="1" noChangeArrowheads="1"/>
              </p:cNvSpPr>
              <p:nvPr/>
            </p:nvSpPr>
            <p:spPr bwMode="auto">
              <a:xfrm>
                <a:off x="4129" y="1295"/>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0" name="Oval 111"/>
              <p:cNvSpPr>
                <a:spLocks noChangeAspect="1" noChangeArrowheads="1"/>
              </p:cNvSpPr>
              <p:nvPr/>
            </p:nvSpPr>
            <p:spPr bwMode="auto">
              <a:xfrm>
                <a:off x="4418" y="1151"/>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1" name="Oval 112"/>
              <p:cNvSpPr>
                <a:spLocks noChangeAspect="1" noChangeArrowheads="1"/>
              </p:cNvSpPr>
              <p:nvPr/>
            </p:nvSpPr>
            <p:spPr bwMode="auto">
              <a:xfrm>
                <a:off x="4366" y="1731"/>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2" name="Oval 113"/>
              <p:cNvSpPr>
                <a:spLocks noChangeAspect="1" noChangeArrowheads="1"/>
              </p:cNvSpPr>
              <p:nvPr/>
            </p:nvSpPr>
            <p:spPr bwMode="auto">
              <a:xfrm>
                <a:off x="4990" y="1872"/>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3" name="Oval 114"/>
              <p:cNvSpPr>
                <a:spLocks noChangeAspect="1" noChangeArrowheads="1"/>
              </p:cNvSpPr>
              <p:nvPr/>
            </p:nvSpPr>
            <p:spPr bwMode="auto">
              <a:xfrm>
                <a:off x="4900" y="1347"/>
                <a:ext cx="43"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4" name="Oval 115"/>
              <p:cNvSpPr>
                <a:spLocks noChangeAspect="1" noChangeArrowheads="1"/>
              </p:cNvSpPr>
              <p:nvPr/>
            </p:nvSpPr>
            <p:spPr bwMode="auto">
              <a:xfrm>
                <a:off x="3075" y="2784"/>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5" name="Oval 116"/>
              <p:cNvSpPr>
                <a:spLocks noChangeAspect="1" noChangeArrowheads="1"/>
              </p:cNvSpPr>
              <p:nvPr/>
            </p:nvSpPr>
            <p:spPr bwMode="auto">
              <a:xfrm>
                <a:off x="2497" y="3696"/>
                <a:ext cx="43" cy="43"/>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6" name="Oval 117"/>
              <p:cNvSpPr>
                <a:spLocks noChangeAspect="1" noChangeArrowheads="1"/>
              </p:cNvSpPr>
              <p:nvPr/>
            </p:nvSpPr>
            <p:spPr bwMode="auto">
              <a:xfrm>
                <a:off x="3889" y="2640"/>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7" name="Oval 118"/>
              <p:cNvSpPr>
                <a:spLocks noChangeAspect="1" noChangeArrowheads="1"/>
              </p:cNvSpPr>
              <p:nvPr/>
            </p:nvSpPr>
            <p:spPr bwMode="auto">
              <a:xfrm>
                <a:off x="4175" y="3168"/>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8" name="Oval 119"/>
              <p:cNvSpPr>
                <a:spLocks noChangeAspect="1" noChangeArrowheads="1"/>
              </p:cNvSpPr>
              <p:nvPr/>
            </p:nvSpPr>
            <p:spPr bwMode="auto">
              <a:xfrm>
                <a:off x="2639" y="3890"/>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29" name="Oval 120"/>
              <p:cNvSpPr>
                <a:spLocks noChangeAspect="1" noChangeArrowheads="1"/>
              </p:cNvSpPr>
              <p:nvPr/>
            </p:nvSpPr>
            <p:spPr bwMode="auto">
              <a:xfrm>
                <a:off x="1296" y="1820"/>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0" name="Oval 121"/>
              <p:cNvSpPr>
                <a:spLocks noChangeAspect="1" noChangeArrowheads="1"/>
              </p:cNvSpPr>
              <p:nvPr/>
            </p:nvSpPr>
            <p:spPr bwMode="auto">
              <a:xfrm>
                <a:off x="1585" y="1820"/>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1" name="Oval 122"/>
              <p:cNvSpPr>
                <a:spLocks noChangeAspect="1" noChangeArrowheads="1"/>
              </p:cNvSpPr>
              <p:nvPr/>
            </p:nvSpPr>
            <p:spPr bwMode="auto">
              <a:xfrm>
                <a:off x="1538" y="1731"/>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2" name="Oval 123"/>
              <p:cNvSpPr>
                <a:spLocks noChangeAspect="1" noChangeArrowheads="1"/>
              </p:cNvSpPr>
              <p:nvPr/>
            </p:nvSpPr>
            <p:spPr bwMode="auto">
              <a:xfrm>
                <a:off x="2353" y="2302"/>
                <a:ext cx="46"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3" name="Oval 124"/>
              <p:cNvSpPr>
                <a:spLocks noChangeAspect="1" noChangeArrowheads="1"/>
              </p:cNvSpPr>
              <p:nvPr/>
            </p:nvSpPr>
            <p:spPr bwMode="auto">
              <a:xfrm>
                <a:off x="2783" y="2204"/>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4" name="Oval 125"/>
              <p:cNvSpPr>
                <a:spLocks noChangeAspect="1" noChangeArrowheads="1"/>
              </p:cNvSpPr>
              <p:nvPr/>
            </p:nvSpPr>
            <p:spPr bwMode="auto">
              <a:xfrm>
                <a:off x="2497" y="720"/>
                <a:ext cx="43"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5" name="Oval 126"/>
              <p:cNvSpPr>
                <a:spLocks noChangeAspect="1" noChangeArrowheads="1"/>
              </p:cNvSpPr>
              <p:nvPr/>
            </p:nvSpPr>
            <p:spPr bwMode="auto">
              <a:xfrm>
                <a:off x="2541" y="2256"/>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6" name="Oval 127"/>
              <p:cNvSpPr>
                <a:spLocks noChangeAspect="1" noChangeArrowheads="1"/>
              </p:cNvSpPr>
              <p:nvPr/>
            </p:nvSpPr>
            <p:spPr bwMode="auto">
              <a:xfrm>
                <a:off x="2156" y="963"/>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7" name="Oval 128"/>
              <p:cNvSpPr>
                <a:spLocks noChangeAspect="1" noChangeArrowheads="1"/>
              </p:cNvSpPr>
              <p:nvPr/>
            </p:nvSpPr>
            <p:spPr bwMode="auto">
              <a:xfrm>
                <a:off x="2110" y="2256"/>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8" name="Oval 129"/>
              <p:cNvSpPr>
                <a:spLocks noChangeAspect="1" noChangeArrowheads="1"/>
              </p:cNvSpPr>
              <p:nvPr/>
            </p:nvSpPr>
            <p:spPr bwMode="auto">
              <a:xfrm>
                <a:off x="2737" y="1633"/>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39" name="Oval 130"/>
              <p:cNvSpPr>
                <a:spLocks noChangeAspect="1" noChangeArrowheads="1"/>
              </p:cNvSpPr>
              <p:nvPr/>
            </p:nvSpPr>
            <p:spPr bwMode="auto">
              <a:xfrm>
                <a:off x="2639" y="1151"/>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0" name="Oval 131"/>
              <p:cNvSpPr>
                <a:spLocks noChangeAspect="1" noChangeArrowheads="1"/>
              </p:cNvSpPr>
              <p:nvPr/>
            </p:nvSpPr>
            <p:spPr bwMode="auto">
              <a:xfrm>
                <a:off x="2541" y="129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1" name="Oval 132"/>
              <p:cNvSpPr>
                <a:spLocks noChangeAspect="1" noChangeArrowheads="1"/>
              </p:cNvSpPr>
              <p:nvPr/>
            </p:nvSpPr>
            <p:spPr bwMode="auto">
              <a:xfrm>
                <a:off x="2737" y="1393"/>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2" name="Oval 133"/>
              <p:cNvSpPr>
                <a:spLocks noChangeAspect="1" noChangeArrowheads="1"/>
              </p:cNvSpPr>
              <p:nvPr/>
            </p:nvSpPr>
            <p:spPr bwMode="auto">
              <a:xfrm>
                <a:off x="1154" y="43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3" name="Oval 134"/>
              <p:cNvSpPr>
                <a:spLocks noChangeAspect="1" noChangeArrowheads="1"/>
              </p:cNvSpPr>
              <p:nvPr/>
            </p:nvSpPr>
            <p:spPr bwMode="auto">
              <a:xfrm>
                <a:off x="1056" y="62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4" name="Oval 135"/>
              <p:cNvSpPr>
                <a:spLocks noChangeAspect="1" noChangeArrowheads="1"/>
              </p:cNvSpPr>
              <p:nvPr/>
            </p:nvSpPr>
            <p:spPr bwMode="auto">
              <a:xfrm>
                <a:off x="1631" y="579"/>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5" name="Oval 136"/>
              <p:cNvSpPr>
                <a:spLocks noChangeAspect="1" noChangeArrowheads="1"/>
              </p:cNvSpPr>
              <p:nvPr/>
            </p:nvSpPr>
            <p:spPr bwMode="auto">
              <a:xfrm>
                <a:off x="1342" y="1009"/>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6" name="Oval 137"/>
              <p:cNvSpPr>
                <a:spLocks noChangeAspect="1" noChangeArrowheads="1"/>
              </p:cNvSpPr>
              <p:nvPr/>
            </p:nvSpPr>
            <p:spPr bwMode="auto">
              <a:xfrm>
                <a:off x="2255" y="201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7" name="Oval 138"/>
              <p:cNvSpPr>
                <a:spLocks noChangeAspect="1" noChangeArrowheads="1"/>
              </p:cNvSpPr>
              <p:nvPr/>
            </p:nvSpPr>
            <p:spPr bwMode="auto">
              <a:xfrm>
                <a:off x="3219" y="2115"/>
                <a:ext cx="43"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8" name="Oval 139"/>
              <p:cNvSpPr>
                <a:spLocks noChangeAspect="1" noChangeArrowheads="1"/>
              </p:cNvSpPr>
              <p:nvPr/>
            </p:nvSpPr>
            <p:spPr bwMode="auto">
              <a:xfrm>
                <a:off x="3075" y="211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49" name="Oval 140"/>
              <p:cNvSpPr>
                <a:spLocks noChangeAspect="1" noChangeArrowheads="1"/>
              </p:cNvSpPr>
              <p:nvPr/>
            </p:nvSpPr>
            <p:spPr bwMode="auto">
              <a:xfrm>
                <a:off x="3219" y="1633"/>
                <a:ext cx="43"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50" name="Oval 141"/>
              <p:cNvSpPr>
                <a:spLocks noChangeAspect="1" noChangeArrowheads="1"/>
              </p:cNvSpPr>
              <p:nvPr/>
            </p:nvSpPr>
            <p:spPr bwMode="auto">
              <a:xfrm>
                <a:off x="3309" y="1777"/>
                <a:ext cx="52"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51" name="Oval 142"/>
              <p:cNvSpPr>
                <a:spLocks noChangeAspect="1" noChangeArrowheads="1"/>
              </p:cNvSpPr>
              <p:nvPr/>
            </p:nvSpPr>
            <p:spPr bwMode="auto">
              <a:xfrm>
                <a:off x="3693" y="911"/>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52" name="Oval 143"/>
              <p:cNvSpPr>
                <a:spLocks noChangeAspect="1" noChangeArrowheads="1"/>
              </p:cNvSpPr>
              <p:nvPr/>
            </p:nvSpPr>
            <p:spPr bwMode="auto">
              <a:xfrm>
                <a:off x="3603" y="435"/>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53" name="Oval 144"/>
              <p:cNvSpPr>
                <a:spLocks noChangeAspect="1" noChangeArrowheads="1"/>
              </p:cNvSpPr>
              <p:nvPr/>
            </p:nvSpPr>
            <p:spPr bwMode="auto">
              <a:xfrm>
                <a:off x="3219" y="383"/>
                <a:ext cx="43"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54" name="Oval 145"/>
              <p:cNvSpPr>
                <a:spLocks noChangeAspect="1" noChangeArrowheads="1"/>
              </p:cNvSpPr>
              <p:nvPr/>
            </p:nvSpPr>
            <p:spPr bwMode="auto">
              <a:xfrm>
                <a:off x="3309" y="285"/>
                <a:ext cx="52" cy="52"/>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sp>
            <p:nvSpPr>
              <p:cNvPr id="255" name="Oval 146"/>
              <p:cNvSpPr>
                <a:spLocks noChangeAspect="1" noChangeArrowheads="1"/>
              </p:cNvSpPr>
              <p:nvPr/>
            </p:nvSpPr>
            <p:spPr bwMode="auto">
              <a:xfrm>
                <a:off x="3075" y="579"/>
                <a:ext cx="46" cy="46"/>
              </a:xfrm>
              <a:prstGeom prst="ellipse">
                <a:avLst/>
              </a:prstGeom>
              <a:solidFill>
                <a:srgbClr val="000000"/>
              </a:solidFill>
              <a:ln w="9525">
                <a:solidFill>
                  <a:srgbClr val="000000"/>
                </a:solidFill>
                <a:round/>
                <a:headEnd/>
                <a:tailEnd/>
              </a:ln>
            </p:spPr>
            <p:txBody>
              <a:bodyPr wrap="none" anchor="ctr"/>
              <a:lstStyle/>
              <a:p>
                <a:pPr>
                  <a:defRPr/>
                </a:pPr>
                <a:endParaRPr lang="en-US" kern="0">
                  <a:solidFill>
                    <a:sysClr val="windowText" lastClr="000000"/>
                  </a:solidFill>
                  <a:latin typeface="Trebuchet MS" pitchFamily="34" charset="0"/>
                </a:endParaRPr>
              </a:p>
            </p:txBody>
          </p:sp>
        </p:grpSp>
        <p:grpSp>
          <p:nvGrpSpPr>
            <p:cNvPr id="74765" name="Group 147"/>
            <p:cNvGrpSpPr>
              <a:grpSpLocks noChangeAspect="1"/>
            </p:cNvGrpSpPr>
            <p:nvPr/>
          </p:nvGrpSpPr>
          <p:grpSpPr bwMode="auto">
            <a:xfrm>
              <a:off x="1654288" y="388826"/>
              <a:ext cx="5381400" cy="4489674"/>
              <a:chOff x="865" y="191"/>
              <a:chExt cx="3166" cy="2642"/>
            </a:xfrm>
          </p:grpSpPr>
          <p:sp>
            <p:nvSpPr>
              <p:cNvPr id="142" name="Line 148"/>
              <p:cNvSpPr>
                <a:spLocks noChangeAspect="1" noChangeShapeType="1"/>
              </p:cNvSpPr>
              <p:nvPr/>
            </p:nvSpPr>
            <p:spPr bwMode="auto">
              <a:xfrm flipH="1">
                <a:off x="864" y="1539"/>
                <a:ext cx="1586" cy="1293"/>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sp>
            <p:nvSpPr>
              <p:cNvPr id="143" name="Line 149"/>
              <p:cNvSpPr>
                <a:spLocks noChangeAspect="1" noChangeShapeType="1"/>
              </p:cNvSpPr>
              <p:nvPr/>
            </p:nvSpPr>
            <p:spPr bwMode="auto">
              <a:xfrm flipV="1">
                <a:off x="2449" y="191"/>
                <a:ext cx="0" cy="1348"/>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sp>
            <p:nvSpPr>
              <p:cNvPr id="144" name="Line 150"/>
              <p:cNvSpPr>
                <a:spLocks noChangeAspect="1" noChangeShapeType="1"/>
              </p:cNvSpPr>
              <p:nvPr/>
            </p:nvSpPr>
            <p:spPr bwMode="auto">
              <a:xfrm>
                <a:off x="2449" y="1539"/>
                <a:ext cx="1583" cy="1008"/>
              </a:xfrm>
              <a:prstGeom prst="line">
                <a:avLst/>
              </a:prstGeom>
              <a:noFill/>
              <a:ln w="63500">
                <a:solidFill>
                  <a:srgbClr val="008000"/>
                </a:solidFill>
                <a:round/>
                <a:headEnd/>
                <a:tailEnd/>
              </a:ln>
            </p:spPr>
            <p:txBody>
              <a:bodyPr/>
              <a:lstStyle/>
              <a:p>
                <a:pPr>
                  <a:defRPr/>
                </a:pPr>
                <a:endParaRPr lang="en-US" kern="0">
                  <a:solidFill>
                    <a:sysClr val="windowText" lastClr="000000"/>
                  </a:solidFill>
                  <a:latin typeface="Arial" pitchFamily="34" charset="0"/>
                </a:endParaRPr>
              </a:p>
            </p:txBody>
          </p:sp>
        </p:grpSp>
        <p:sp>
          <p:nvSpPr>
            <p:cNvPr id="139" name="AutoShape 160"/>
            <p:cNvSpPr>
              <a:spLocks noChangeAspect="1" noChangeArrowheads="1"/>
            </p:cNvSpPr>
            <p:nvPr/>
          </p:nvSpPr>
          <p:spPr bwMode="auto">
            <a:xfrm>
              <a:off x="3993740" y="4254259"/>
              <a:ext cx="407464" cy="412134"/>
            </a:xfrm>
            <a:prstGeom prst="octagon">
              <a:avLst>
                <a:gd name="adj" fmla="val 29287"/>
              </a:avLst>
            </a:prstGeom>
            <a:solidFill>
              <a:srgbClr val="008000"/>
            </a:solidFill>
            <a:ln w="9525">
              <a:solidFill>
                <a:srgbClr val="000000"/>
              </a:solidFill>
              <a:miter lim="800000"/>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0" name="AutoShape 161"/>
            <p:cNvSpPr>
              <a:spLocks noChangeAspect="1" noChangeArrowheads="1"/>
            </p:cNvSpPr>
            <p:nvPr/>
          </p:nvSpPr>
          <p:spPr bwMode="auto">
            <a:xfrm>
              <a:off x="5726685" y="1810895"/>
              <a:ext cx="402553" cy="397416"/>
            </a:xfrm>
            <a:prstGeom prst="octagon">
              <a:avLst>
                <a:gd name="adj" fmla="val 29287"/>
              </a:avLst>
            </a:prstGeom>
            <a:solidFill>
              <a:srgbClr val="008000"/>
            </a:solidFill>
            <a:ln w="9525">
              <a:solidFill>
                <a:srgbClr val="000000"/>
              </a:solidFill>
              <a:miter lim="800000"/>
              <a:headEnd/>
              <a:tailEnd/>
            </a:ln>
          </p:spPr>
          <p:txBody>
            <a:bodyPr wrap="none" anchor="ctr"/>
            <a:lstStyle/>
            <a:p>
              <a:pPr>
                <a:defRPr/>
              </a:pPr>
              <a:endParaRPr lang="en-US" kern="0">
                <a:solidFill>
                  <a:sysClr val="windowText" lastClr="000000"/>
                </a:solidFill>
                <a:latin typeface="Trebuchet MS" pitchFamily="34" charset="0"/>
              </a:endParaRPr>
            </a:p>
          </p:txBody>
        </p:sp>
        <p:sp>
          <p:nvSpPr>
            <p:cNvPr id="141" name="AutoShape 162"/>
            <p:cNvSpPr>
              <a:spLocks noChangeAspect="1" noChangeArrowheads="1"/>
            </p:cNvSpPr>
            <p:nvPr/>
          </p:nvSpPr>
          <p:spPr bwMode="auto">
            <a:xfrm>
              <a:off x="2776262" y="1771644"/>
              <a:ext cx="407464" cy="407229"/>
            </a:xfrm>
            <a:prstGeom prst="octagon">
              <a:avLst>
                <a:gd name="adj" fmla="val 29287"/>
              </a:avLst>
            </a:prstGeom>
            <a:solidFill>
              <a:srgbClr val="008000"/>
            </a:solidFill>
            <a:ln w="9525">
              <a:solidFill>
                <a:srgbClr val="000000"/>
              </a:solidFill>
              <a:miter lim="800000"/>
              <a:headEnd/>
              <a:tailEnd/>
            </a:ln>
          </p:spPr>
          <p:txBody>
            <a:bodyPr wrap="none" anchor="ctr"/>
            <a:lstStyle/>
            <a:p>
              <a:pPr>
                <a:defRPr/>
              </a:pPr>
              <a:endParaRPr lang="en-US" kern="0">
                <a:solidFill>
                  <a:sysClr val="windowText" lastClr="000000"/>
                </a:solidFill>
                <a:latin typeface="Trebuchet MS" pitchFamily="34" charset="0"/>
              </a:endParaRPr>
            </a:p>
          </p:txBody>
        </p:sp>
      </p:grpSp>
      <p:sp>
        <p:nvSpPr>
          <p:cNvPr id="256" name="Rectangle 255"/>
          <p:cNvSpPr/>
          <p:nvPr/>
        </p:nvSpPr>
        <p:spPr bwMode="auto">
          <a:xfrm>
            <a:off x="3733800" y="1201738"/>
            <a:ext cx="5257800" cy="1600200"/>
          </a:xfrm>
          <a:prstGeom prst="rect">
            <a:avLst/>
          </a:prstGeom>
          <a:noFill/>
          <a:ln w="57150" cap="flat" cmpd="sng" algn="ctr">
            <a:solidFill>
              <a:srgbClr val="000099">
                <a:lumMod val="60000"/>
                <a:lumOff val="40000"/>
              </a:srgbClr>
            </a:solidFill>
            <a:prstDash val="solid"/>
            <a:round/>
            <a:headEnd type="none" w="med" len="med"/>
            <a:tailEnd type="none" w="med" len="med"/>
          </a:ln>
          <a:effectLst/>
        </p:spPr>
        <p:txBody>
          <a:bodyPr/>
          <a:lstStyle/>
          <a:p>
            <a:pPr>
              <a:defRPr/>
            </a:pPr>
            <a:endParaRPr lang="en-US" kern="0">
              <a:solidFill>
                <a:sysClr val="windowText" lastClr="000000"/>
              </a:solidFill>
              <a:latin typeface="Arial" pitchFamily="34" charset="0"/>
            </a:endParaRPr>
          </a:p>
        </p:txBody>
      </p:sp>
      <p:sp>
        <p:nvSpPr>
          <p:cNvPr id="257" name="Freeform 256"/>
          <p:cNvSpPr/>
          <p:nvPr/>
        </p:nvSpPr>
        <p:spPr bwMode="auto">
          <a:xfrm>
            <a:off x="1911350" y="3308350"/>
            <a:ext cx="1552575" cy="1477963"/>
          </a:xfrm>
          <a:custGeom>
            <a:avLst/>
            <a:gdLst>
              <a:gd name="connsiteX0" fmla="*/ 103909 w 1551710"/>
              <a:gd name="connsiteY0" fmla="*/ 162791 h 1478972"/>
              <a:gd name="connsiteX1" fmla="*/ 457200 w 1551710"/>
              <a:gd name="connsiteY1" fmla="*/ 58882 h 1478972"/>
              <a:gd name="connsiteX2" fmla="*/ 1371600 w 1551710"/>
              <a:gd name="connsiteY2" fmla="*/ 516082 h 1478972"/>
              <a:gd name="connsiteX3" fmla="*/ 1537855 w 1551710"/>
              <a:gd name="connsiteY3" fmla="*/ 1285009 h 1478972"/>
              <a:gd name="connsiteX4" fmla="*/ 1288473 w 1551710"/>
              <a:gd name="connsiteY4" fmla="*/ 1451263 h 1478972"/>
              <a:gd name="connsiteX5" fmla="*/ 1018309 w 1551710"/>
              <a:gd name="connsiteY5" fmla="*/ 1451263 h 1478972"/>
              <a:gd name="connsiteX6" fmla="*/ 789709 w 1551710"/>
              <a:gd name="connsiteY6" fmla="*/ 1368136 h 1478972"/>
              <a:gd name="connsiteX7" fmla="*/ 270164 w 1551710"/>
              <a:gd name="connsiteY7" fmla="*/ 1077191 h 1478972"/>
              <a:gd name="connsiteX8" fmla="*/ 83128 w 1551710"/>
              <a:gd name="connsiteY8" fmla="*/ 973282 h 1478972"/>
              <a:gd name="connsiteX9" fmla="*/ 0 w 1551710"/>
              <a:gd name="connsiteY9" fmla="*/ 723900 h 1478972"/>
              <a:gd name="connsiteX10" fmla="*/ 103909 w 1551710"/>
              <a:gd name="connsiteY10" fmla="*/ 162791 h 1478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1710" h="1478972">
                <a:moveTo>
                  <a:pt x="103909" y="162791"/>
                </a:moveTo>
                <a:cubicBezTo>
                  <a:pt x="180109" y="51955"/>
                  <a:pt x="245918" y="0"/>
                  <a:pt x="457200" y="58882"/>
                </a:cubicBezTo>
                <a:cubicBezTo>
                  <a:pt x="668482" y="117764"/>
                  <a:pt x="1191491" y="311728"/>
                  <a:pt x="1371600" y="516082"/>
                </a:cubicBezTo>
                <a:cubicBezTo>
                  <a:pt x="1551709" y="720436"/>
                  <a:pt x="1551710" y="1129146"/>
                  <a:pt x="1537855" y="1285009"/>
                </a:cubicBezTo>
                <a:cubicBezTo>
                  <a:pt x="1524001" y="1440873"/>
                  <a:pt x="1375064" y="1423554"/>
                  <a:pt x="1288473" y="1451263"/>
                </a:cubicBezTo>
                <a:cubicBezTo>
                  <a:pt x="1201882" y="1478972"/>
                  <a:pt x="1101436" y="1465117"/>
                  <a:pt x="1018309" y="1451263"/>
                </a:cubicBezTo>
                <a:cubicBezTo>
                  <a:pt x="935182" y="1437409"/>
                  <a:pt x="914400" y="1430481"/>
                  <a:pt x="789709" y="1368136"/>
                </a:cubicBezTo>
                <a:cubicBezTo>
                  <a:pt x="665018" y="1305791"/>
                  <a:pt x="270164" y="1077191"/>
                  <a:pt x="270164" y="1077191"/>
                </a:cubicBezTo>
                <a:cubicBezTo>
                  <a:pt x="152401" y="1011382"/>
                  <a:pt x="128155" y="1032164"/>
                  <a:pt x="83128" y="973282"/>
                </a:cubicBezTo>
                <a:cubicBezTo>
                  <a:pt x="38101" y="914400"/>
                  <a:pt x="0" y="858982"/>
                  <a:pt x="0" y="723900"/>
                </a:cubicBezTo>
                <a:cubicBezTo>
                  <a:pt x="0" y="588818"/>
                  <a:pt x="27709" y="273627"/>
                  <a:pt x="103909" y="162791"/>
                </a:cubicBezTo>
                <a:close/>
              </a:path>
            </a:pathLst>
          </a:custGeom>
          <a:noFill/>
          <a:ln w="57150" cap="flat" cmpd="sng" algn="ctr">
            <a:solidFill>
              <a:srgbClr val="000099">
                <a:lumMod val="60000"/>
                <a:lumOff val="40000"/>
              </a:srgbClr>
            </a:solidFill>
            <a:prstDash val="solid"/>
            <a:round/>
            <a:headEnd type="none" w="med" len="med"/>
            <a:tailEnd type="none" w="med" len="med"/>
          </a:ln>
          <a:effectLst/>
        </p:spPr>
        <p:txBody>
          <a:bodyPr/>
          <a:lstStyle/>
          <a:p>
            <a:pPr>
              <a:defRPr/>
            </a:pPr>
            <a:endParaRPr lang="en-US" kern="0">
              <a:solidFill>
                <a:sysClr val="windowText" lastClr="000000"/>
              </a:solidFill>
              <a:latin typeface="Arial" pitchFamily="34" charset="0"/>
            </a:endParaRPr>
          </a:p>
        </p:txBody>
      </p:sp>
      <p:sp>
        <p:nvSpPr>
          <p:cNvPr id="130" name="TextBox 129"/>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166059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animBg="1"/>
      <p:bldP spid="2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descr="huang_tex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5575" y="1031875"/>
            <a:ext cx="3352800"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5" descr="huang_fil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7000" y="3540125"/>
            <a:ext cx="328453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6" descr="textons"/>
          <p:cNvPicPr>
            <a:picLocks noChangeAspect="1" noChangeArrowheads="1"/>
          </p:cNvPicPr>
          <p:nvPr/>
        </p:nvPicPr>
        <p:blipFill>
          <a:blip r:embed="rId5">
            <a:extLst>
              <a:ext uri="{28A0092B-C50C-407E-A947-70E740481C1C}">
                <a14:useLocalDpi xmlns:a14="http://schemas.microsoft.com/office/drawing/2010/main" val="0"/>
              </a:ext>
            </a:extLst>
          </a:blip>
          <a:srcRect l="33824"/>
          <a:stretch>
            <a:fillRect/>
          </a:stretch>
        </p:blipFill>
        <p:spPr bwMode="auto">
          <a:xfrm>
            <a:off x="5141913" y="4838700"/>
            <a:ext cx="34290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581025" y="1395413"/>
            <a:ext cx="4557713" cy="4525962"/>
          </a:xfrm>
          <a:prstGeom prst="rect">
            <a:avLst/>
          </a:prstGeom>
          <a:noFill/>
          <a:ln w="9525">
            <a:noFill/>
            <a:miter lim="800000"/>
            <a:headEnd/>
            <a:tailEnd/>
          </a:ln>
        </p:spPr>
        <p:txBody>
          <a:bodyPr/>
          <a:lstStyle/>
          <a:p>
            <a:pPr marL="342900" indent="-342900" fontAlgn="base">
              <a:lnSpc>
                <a:spcPct val="90000"/>
              </a:lnSpc>
              <a:spcBef>
                <a:spcPct val="20000"/>
              </a:spcBef>
              <a:spcAft>
                <a:spcPts val="600"/>
              </a:spcAft>
              <a:buClr>
                <a:srgbClr val="000099"/>
              </a:buClr>
              <a:buSzPct val="115000"/>
              <a:buFontTx/>
              <a:buChar char="•"/>
              <a:defRPr/>
            </a:pPr>
            <a:r>
              <a:rPr kumimoji="1" lang="en-US" sz="2400" kern="0" dirty="0">
                <a:solidFill>
                  <a:srgbClr val="000000"/>
                </a:solidFill>
                <a:latin typeface="Arial" pitchFamily="34" charset="0"/>
                <a:cs typeface="Arial" pitchFamily="34" charset="0"/>
              </a:rPr>
              <a:t>First explored for texture and material representations</a:t>
            </a:r>
          </a:p>
          <a:p>
            <a:pPr marL="342900" indent="-342900" fontAlgn="base">
              <a:lnSpc>
                <a:spcPct val="90000"/>
              </a:lnSpc>
              <a:spcBef>
                <a:spcPct val="20000"/>
              </a:spcBef>
              <a:spcAft>
                <a:spcPts val="600"/>
              </a:spcAft>
              <a:buClr>
                <a:srgbClr val="000099"/>
              </a:buClr>
              <a:buSzPct val="115000"/>
              <a:buFontTx/>
              <a:buChar char="•"/>
              <a:defRPr/>
            </a:pPr>
            <a:r>
              <a:rPr kumimoji="1" lang="en-US" sz="2400" i="1" kern="0" dirty="0" err="1">
                <a:solidFill>
                  <a:srgbClr val="000000"/>
                </a:solidFill>
                <a:latin typeface="Arial" pitchFamily="34" charset="0"/>
                <a:cs typeface="Arial" pitchFamily="34" charset="0"/>
              </a:rPr>
              <a:t>Texton</a:t>
            </a:r>
            <a:r>
              <a:rPr kumimoji="1" lang="en-US" sz="2400" i="1" kern="0" dirty="0">
                <a:solidFill>
                  <a:srgbClr val="000000"/>
                </a:solidFill>
                <a:latin typeface="Arial" pitchFamily="34" charset="0"/>
                <a:cs typeface="Arial" pitchFamily="34" charset="0"/>
              </a:rPr>
              <a:t> </a:t>
            </a:r>
            <a:r>
              <a:rPr kumimoji="1" lang="en-US" sz="2400" kern="0" dirty="0">
                <a:solidFill>
                  <a:srgbClr val="000000"/>
                </a:solidFill>
                <a:latin typeface="Arial" pitchFamily="34" charset="0"/>
                <a:cs typeface="Arial" pitchFamily="34" charset="0"/>
              </a:rPr>
              <a:t>= cluster center of filter responses over collection of images</a:t>
            </a:r>
          </a:p>
          <a:p>
            <a:pPr marL="342900" indent="-342900" fontAlgn="base">
              <a:lnSpc>
                <a:spcPct val="90000"/>
              </a:lnSpc>
              <a:spcBef>
                <a:spcPct val="20000"/>
              </a:spcBef>
              <a:spcAft>
                <a:spcPts val="600"/>
              </a:spcAft>
              <a:buClr>
                <a:srgbClr val="000099"/>
              </a:buClr>
              <a:buSzPct val="115000"/>
              <a:buFontTx/>
              <a:buChar char="•"/>
              <a:defRPr/>
            </a:pPr>
            <a:r>
              <a:rPr kumimoji="1" lang="en-US" sz="2400" kern="0" dirty="0">
                <a:solidFill>
                  <a:srgbClr val="000000"/>
                </a:solidFill>
                <a:latin typeface="Arial" pitchFamily="34" charset="0"/>
                <a:cs typeface="Arial" pitchFamily="34" charset="0"/>
              </a:rPr>
              <a:t>Describe textures and materials based on distribution of prototypical texture elements.</a:t>
            </a:r>
          </a:p>
          <a:p>
            <a:pPr marL="342900" indent="-342900" fontAlgn="base">
              <a:lnSpc>
                <a:spcPct val="90000"/>
              </a:lnSpc>
              <a:spcBef>
                <a:spcPct val="20000"/>
              </a:spcBef>
              <a:spcAft>
                <a:spcPts val="600"/>
              </a:spcAft>
              <a:buClr>
                <a:srgbClr val="000099"/>
              </a:buClr>
              <a:buSzPct val="115000"/>
              <a:buFontTx/>
              <a:buChar char="•"/>
              <a:defRPr/>
            </a:pPr>
            <a:endParaRPr kumimoji="1" lang="en-US" sz="2400" kern="0" dirty="0">
              <a:solidFill>
                <a:srgbClr val="000000"/>
              </a:solidFill>
              <a:latin typeface="Arial" pitchFamily="34" charset="0"/>
              <a:cs typeface="Arial" pitchFamily="34" charset="0"/>
            </a:endParaRPr>
          </a:p>
          <a:p>
            <a:pPr marL="342900" indent="-342900" fontAlgn="base">
              <a:lnSpc>
                <a:spcPct val="90000"/>
              </a:lnSpc>
              <a:spcBef>
                <a:spcPct val="20000"/>
              </a:spcBef>
              <a:spcAft>
                <a:spcPts val="600"/>
              </a:spcAft>
              <a:buClr>
                <a:srgbClr val="000099"/>
              </a:buClr>
              <a:buSzPct val="115000"/>
              <a:buFontTx/>
              <a:buChar char="•"/>
              <a:defRPr/>
            </a:pPr>
            <a:endParaRPr kumimoji="1" lang="en-US" sz="2400" kern="0" dirty="0">
              <a:solidFill>
                <a:srgbClr val="000000"/>
              </a:solidFill>
              <a:latin typeface="Arial" pitchFamily="34" charset="0"/>
              <a:cs typeface="Arial" pitchFamily="34" charset="0"/>
            </a:endParaRPr>
          </a:p>
          <a:p>
            <a:pPr marL="342900" indent="-342900" fontAlgn="base">
              <a:lnSpc>
                <a:spcPct val="90000"/>
              </a:lnSpc>
              <a:spcBef>
                <a:spcPct val="20000"/>
              </a:spcBef>
              <a:spcAft>
                <a:spcPts val="600"/>
              </a:spcAft>
              <a:buClr>
                <a:srgbClr val="000099"/>
              </a:buClr>
              <a:buSzPct val="115000"/>
              <a:buFontTx/>
              <a:buChar char="•"/>
              <a:defRPr/>
            </a:pPr>
            <a:endParaRPr kumimoji="1" lang="en-US" sz="2400" kern="0" dirty="0">
              <a:solidFill>
                <a:srgbClr val="000000"/>
              </a:solidFill>
              <a:latin typeface="Arial" pitchFamily="34" charset="0"/>
              <a:cs typeface="Arial" pitchFamily="34" charset="0"/>
            </a:endParaRPr>
          </a:p>
        </p:txBody>
      </p:sp>
      <p:sp>
        <p:nvSpPr>
          <p:cNvPr id="9" name="Title 1"/>
          <p:cNvSpPr txBox="1">
            <a:spLocks/>
          </p:cNvSpPr>
          <p:nvPr/>
        </p:nvSpPr>
        <p:spPr bwMode="auto">
          <a:xfrm>
            <a:off x="446088" y="0"/>
            <a:ext cx="8229600" cy="1143000"/>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4400" kern="0" dirty="0">
                <a:solidFill>
                  <a:srgbClr val="000000"/>
                </a:solidFill>
                <a:latin typeface="Arial" pitchFamily="34" charset="0"/>
                <a:cs typeface="Arial" pitchFamily="34" charset="0"/>
              </a:rPr>
              <a:t>Visual words and </a:t>
            </a:r>
            <a:r>
              <a:rPr lang="en-US" sz="4400" kern="0" dirty="0" err="1">
                <a:solidFill>
                  <a:srgbClr val="000000"/>
                </a:solidFill>
                <a:latin typeface="Arial" pitchFamily="34" charset="0"/>
                <a:cs typeface="Arial" pitchFamily="34" charset="0"/>
              </a:rPr>
              <a:t>textons</a:t>
            </a:r>
            <a:endParaRPr lang="en-US" sz="4400" kern="0" dirty="0">
              <a:solidFill>
                <a:srgbClr val="000000"/>
              </a:solidFill>
              <a:latin typeface="Arial" pitchFamily="34" charset="0"/>
              <a:cs typeface="Arial" pitchFamily="34" charset="0"/>
            </a:endParaRPr>
          </a:p>
        </p:txBody>
      </p:sp>
      <p:sp>
        <p:nvSpPr>
          <p:cNvPr id="75783" name="TextBox 6"/>
          <p:cNvSpPr txBox="1">
            <a:spLocks noChangeArrowheads="1"/>
          </p:cNvSpPr>
          <p:nvPr/>
        </p:nvSpPr>
        <p:spPr bwMode="auto">
          <a:xfrm>
            <a:off x="914400" y="5715000"/>
            <a:ext cx="36861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2000" dirty="0" smtClean="0">
                <a:solidFill>
                  <a:srgbClr val="000000"/>
                </a:solidFill>
                <a:latin typeface="Trebuchet MS" pitchFamily="34" charset="0"/>
              </a:rPr>
              <a:t>Leung &amp; Malik 1999; </a:t>
            </a:r>
            <a:r>
              <a:rPr lang="en-US" sz="2000" dirty="0" err="1" smtClean="0">
                <a:solidFill>
                  <a:srgbClr val="000000"/>
                </a:solidFill>
                <a:latin typeface="Trebuchet MS" pitchFamily="34" charset="0"/>
              </a:rPr>
              <a:t>Varma</a:t>
            </a:r>
            <a:r>
              <a:rPr lang="en-US" sz="2000" dirty="0" smtClean="0">
                <a:solidFill>
                  <a:srgbClr val="000000"/>
                </a:solidFill>
                <a:latin typeface="Trebuchet MS" pitchFamily="34" charset="0"/>
              </a:rPr>
              <a:t> &amp; </a:t>
            </a:r>
            <a:r>
              <a:rPr lang="en-US" sz="2000" dirty="0" err="1" smtClean="0">
                <a:solidFill>
                  <a:srgbClr val="000000"/>
                </a:solidFill>
                <a:latin typeface="Trebuchet MS" pitchFamily="34" charset="0"/>
              </a:rPr>
              <a:t>Zisserman</a:t>
            </a:r>
            <a:r>
              <a:rPr lang="en-US" sz="2000" dirty="0" smtClean="0">
                <a:solidFill>
                  <a:srgbClr val="000000"/>
                </a:solidFill>
                <a:latin typeface="Trebuchet MS" pitchFamily="34" charset="0"/>
              </a:rPr>
              <a:t>, 2002</a:t>
            </a:r>
          </a:p>
        </p:txBody>
      </p:sp>
      <p:sp>
        <p:nvSpPr>
          <p:cNvPr id="10" name="TextBox 9"/>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2894423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76200"/>
            <a:ext cx="8229600" cy="1143000"/>
          </a:xfrm>
        </p:spPr>
        <p:txBody>
          <a:bodyPr/>
          <a:lstStyle/>
          <a:p>
            <a:r>
              <a:rPr lang="en-US" smtClean="0">
                <a:latin typeface="Arial" pitchFamily="34" charset="0"/>
                <a:cs typeface="Arial" pitchFamily="34" charset="0"/>
              </a:rPr>
              <a:t>Matching local features</a:t>
            </a:r>
          </a:p>
        </p:txBody>
      </p:sp>
      <p:pic>
        <p:nvPicPr>
          <p:cNvPr id="51203" name="Content Placeholder 3" descr="building2.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325563"/>
            <a:ext cx="4064000" cy="3048000"/>
          </a:xfrm>
        </p:spPr>
      </p:pic>
      <p:pic>
        <p:nvPicPr>
          <p:cNvPr id="51204" name="Picture 4" descr="building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249363"/>
            <a:ext cx="4105275"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3915832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0"/>
            <a:ext cx="9144000" cy="1143000"/>
          </a:xfrm>
        </p:spPr>
        <p:txBody>
          <a:bodyPr/>
          <a:lstStyle/>
          <a:p>
            <a:pPr eaLnBrk="1" hangingPunct="1"/>
            <a:r>
              <a:rPr lang="en-US" sz="3800" smtClean="0"/>
              <a:t>Recall: Texture representation example</a:t>
            </a:r>
          </a:p>
        </p:txBody>
      </p:sp>
      <p:sp>
        <p:nvSpPr>
          <p:cNvPr id="76803" name="TextBox 29"/>
          <p:cNvSpPr txBox="1">
            <a:spLocks noChangeArrowheads="1"/>
          </p:cNvSpPr>
          <p:nvPr/>
        </p:nvSpPr>
        <p:spPr bwMode="auto">
          <a:xfrm>
            <a:off x="6096000" y="5334000"/>
            <a:ext cx="2563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b="1" smtClean="0">
                <a:solidFill>
                  <a:srgbClr val="000000"/>
                </a:solidFill>
              </a:rPr>
              <a:t>statistics to summarize patterns in small windows </a:t>
            </a:r>
          </a:p>
        </p:txBody>
      </p:sp>
      <p:graphicFrame>
        <p:nvGraphicFramePr>
          <p:cNvPr id="32" name="Table 31"/>
          <p:cNvGraphicFramePr>
            <a:graphicFrameLocks noGrp="1"/>
          </p:cNvGraphicFramePr>
          <p:nvPr/>
        </p:nvGraphicFramePr>
        <p:xfrm>
          <a:off x="5849938" y="1931988"/>
          <a:ext cx="3030537" cy="2929076"/>
        </p:xfrm>
        <a:graphic>
          <a:graphicData uri="http://schemas.openxmlformats.org/drawingml/2006/table">
            <a:tbl>
              <a:tblPr firstRow="1" bandRow="1">
                <a:tableStyleId>{5C22544A-7EE6-4342-B048-85BDC9FD1C3A}</a:tableStyleId>
              </a:tblPr>
              <a:tblGrid>
                <a:gridCol w="1010179">
                  <a:extLst>
                    <a:ext uri="{9D8B030D-6E8A-4147-A177-3AD203B41FA5}">
                      <a16:colId xmlns:a16="http://schemas.microsoft.com/office/drawing/2014/main" val="20000"/>
                    </a:ext>
                  </a:extLst>
                </a:gridCol>
                <a:gridCol w="1010179">
                  <a:extLst>
                    <a:ext uri="{9D8B030D-6E8A-4147-A177-3AD203B41FA5}">
                      <a16:colId xmlns:a16="http://schemas.microsoft.com/office/drawing/2014/main" val="20001"/>
                    </a:ext>
                  </a:extLst>
                </a:gridCol>
                <a:gridCol w="1010179">
                  <a:extLst>
                    <a:ext uri="{9D8B030D-6E8A-4147-A177-3AD203B41FA5}">
                      <a16:colId xmlns:a16="http://schemas.microsoft.com/office/drawing/2014/main" val="20002"/>
                    </a:ext>
                  </a:extLst>
                </a:gridCol>
              </a:tblGrid>
              <a:tr h="9142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u="sng" baseline="0" dirty="0" smtClean="0">
                        <a:solidFill>
                          <a:schemeClr val="tx1"/>
                        </a:solidFill>
                      </a:endParaRPr>
                    </a:p>
                  </a:txBody>
                  <a:tcPr marL="91439" marR="91439" marT="45712" marB="4571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u="sng" baseline="0" dirty="0" smtClean="0">
                          <a:solidFill>
                            <a:schemeClr val="tx1"/>
                          </a:solidFill>
                        </a:rPr>
                        <a:t>mean d/</a:t>
                      </a:r>
                      <a:r>
                        <a:rPr lang="en-US" sz="1800" b="1" u="sng" baseline="0" dirty="0" err="1" smtClean="0">
                          <a:solidFill>
                            <a:schemeClr val="tx1"/>
                          </a:solidFill>
                        </a:rPr>
                        <a:t>dx</a:t>
                      </a:r>
                      <a:r>
                        <a:rPr lang="en-US" sz="1800" b="1" u="sng" baseline="0" dirty="0" smtClean="0">
                          <a:solidFill>
                            <a:schemeClr val="tx1"/>
                          </a:solidFill>
                        </a:rPr>
                        <a:t> value </a:t>
                      </a:r>
                    </a:p>
                  </a:txBody>
                  <a:tcPr marL="91439" marR="91439" marT="45712" marB="4571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u="sng" baseline="0" dirty="0" smtClean="0">
                          <a:solidFill>
                            <a:schemeClr val="tx1"/>
                          </a:solidFill>
                        </a:rPr>
                        <a:t>mean d/</a:t>
                      </a:r>
                      <a:r>
                        <a:rPr lang="en-US" sz="1800" b="1" u="sng" baseline="0" dirty="0" err="1" smtClean="0">
                          <a:solidFill>
                            <a:schemeClr val="tx1"/>
                          </a:solidFill>
                        </a:rPr>
                        <a:t>dy</a:t>
                      </a:r>
                      <a:r>
                        <a:rPr lang="en-US" sz="1800" b="1" u="sng" baseline="0" dirty="0" smtClean="0">
                          <a:solidFill>
                            <a:schemeClr val="tx1"/>
                          </a:solidFill>
                        </a:rPr>
                        <a:t> value </a:t>
                      </a:r>
                    </a:p>
                  </a:txBody>
                  <a:tcPr marL="91439" marR="91439" marT="45712" marB="45712"/>
                </a:tc>
                <a:extLst>
                  <a:ext uri="{0D108BD9-81ED-4DB2-BD59-A6C34878D82A}">
                    <a16:rowId xmlns:a16="http://schemas.microsoft.com/office/drawing/2014/main" val="10000"/>
                  </a:ext>
                </a:extLst>
              </a:tr>
              <a:tr h="503673">
                <a:tc>
                  <a:txBody>
                    <a:bodyPr/>
                    <a:lstStyle/>
                    <a:p>
                      <a:r>
                        <a:rPr lang="en-US" sz="1800" dirty="0" smtClean="0"/>
                        <a:t>Win.</a:t>
                      </a:r>
                      <a:r>
                        <a:rPr lang="en-US" sz="1800" baseline="0" dirty="0" smtClean="0"/>
                        <a:t> </a:t>
                      </a:r>
                      <a:r>
                        <a:rPr lang="en-US" sz="1800" dirty="0" smtClean="0"/>
                        <a:t>#1</a:t>
                      </a:r>
                      <a:endParaRPr lang="en-US" sz="1800" dirty="0"/>
                    </a:p>
                  </a:txBody>
                  <a:tcPr marL="91439" marR="91439" marT="45712" marB="45712"/>
                </a:tc>
                <a:tc>
                  <a:txBody>
                    <a:bodyPr/>
                    <a:lstStyle/>
                    <a:p>
                      <a:r>
                        <a:rPr lang="en-US" sz="1800" dirty="0" smtClean="0"/>
                        <a:t>     4</a:t>
                      </a:r>
                      <a:endParaRPr lang="en-US" sz="1800" dirty="0"/>
                    </a:p>
                  </a:txBody>
                  <a:tcPr marL="91439" marR="91439" marT="45712" marB="45712"/>
                </a:tc>
                <a:tc>
                  <a:txBody>
                    <a:bodyPr/>
                    <a:lstStyle/>
                    <a:p>
                      <a:r>
                        <a:rPr lang="en-US" sz="1800" baseline="0" dirty="0" smtClean="0"/>
                        <a:t>    10</a:t>
                      </a:r>
                      <a:endParaRPr lang="en-US" sz="1800" dirty="0"/>
                    </a:p>
                  </a:txBody>
                  <a:tcPr marL="91439" marR="91439" marT="45712" marB="45712"/>
                </a:tc>
                <a:extLst>
                  <a:ext uri="{0D108BD9-81ED-4DB2-BD59-A6C34878D82A}">
                    <a16:rowId xmlns:a16="http://schemas.microsoft.com/office/drawing/2014/main" val="10001"/>
                  </a:ext>
                </a:extLst>
              </a:tr>
              <a:tr h="503673">
                <a:tc>
                  <a:txBody>
                    <a:bodyPr/>
                    <a:lstStyle/>
                    <a:p>
                      <a:r>
                        <a:rPr lang="en-US" sz="1800" dirty="0" smtClean="0"/>
                        <a:t>Win.#2</a:t>
                      </a:r>
                      <a:endParaRPr lang="en-US" sz="1800" dirty="0"/>
                    </a:p>
                  </a:txBody>
                  <a:tcPr marL="91439" marR="91439" marT="45712" marB="45712"/>
                </a:tc>
                <a:tc>
                  <a:txBody>
                    <a:bodyPr/>
                    <a:lstStyle/>
                    <a:p>
                      <a:r>
                        <a:rPr lang="en-US" sz="1800" dirty="0" smtClean="0"/>
                        <a:t>    18</a:t>
                      </a:r>
                      <a:endParaRPr lang="en-US" sz="1800" dirty="0"/>
                    </a:p>
                  </a:txBody>
                  <a:tcPr marL="91439" marR="91439" marT="45712" marB="45712"/>
                </a:tc>
                <a:tc>
                  <a:txBody>
                    <a:bodyPr/>
                    <a:lstStyle/>
                    <a:p>
                      <a:r>
                        <a:rPr lang="en-US" sz="1800" dirty="0" smtClean="0"/>
                        <a:t>     7</a:t>
                      </a:r>
                      <a:endParaRPr lang="en-US" sz="1800" dirty="0"/>
                    </a:p>
                  </a:txBody>
                  <a:tcPr marL="91439" marR="91439" marT="45712" marB="45712"/>
                </a:tc>
                <a:extLst>
                  <a:ext uri="{0D108BD9-81ED-4DB2-BD59-A6C34878D82A}">
                    <a16:rowId xmlns:a16="http://schemas.microsoft.com/office/drawing/2014/main" val="10002"/>
                  </a:ext>
                </a:extLst>
              </a:tr>
              <a:tr h="503673">
                <a:tc>
                  <a:txBody>
                    <a:bodyPr/>
                    <a:lstStyle/>
                    <a:p>
                      <a:r>
                        <a:rPr lang="en-US" sz="1800" dirty="0" smtClean="0"/>
                        <a:t>Win.#9</a:t>
                      </a:r>
                      <a:endParaRPr lang="en-US" sz="1800" dirty="0"/>
                    </a:p>
                  </a:txBody>
                  <a:tcPr marL="91439" marR="91439" marT="45712" marB="45712"/>
                </a:tc>
                <a:tc>
                  <a:txBody>
                    <a:bodyPr/>
                    <a:lstStyle/>
                    <a:p>
                      <a:r>
                        <a:rPr lang="en-US" sz="1800" dirty="0" smtClean="0"/>
                        <a:t>    20         </a:t>
                      </a:r>
                      <a:endParaRPr lang="en-US" sz="1800" dirty="0"/>
                    </a:p>
                  </a:txBody>
                  <a:tcPr marL="91439" marR="91439" marT="45712" marB="45712"/>
                </a:tc>
                <a:tc>
                  <a:txBody>
                    <a:bodyPr/>
                    <a:lstStyle/>
                    <a:p>
                      <a:r>
                        <a:rPr lang="en-US" sz="1800" dirty="0" smtClean="0"/>
                        <a:t>    20</a:t>
                      </a:r>
                      <a:endParaRPr lang="en-US" sz="1800" dirty="0"/>
                    </a:p>
                  </a:txBody>
                  <a:tcPr marL="91439" marR="91439" marT="45712" marB="45712"/>
                </a:tc>
                <a:extLst>
                  <a:ext uri="{0D108BD9-81ED-4DB2-BD59-A6C34878D82A}">
                    <a16:rowId xmlns:a16="http://schemas.microsoft.com/office/drawing/2014/main" val="10003"/>
                  </a:ext>
                </a:extLst>
              </a:tr>
              <a:tr h="503673">
                <a:tc>
                  <a:txBody>
                    <a:bodyPr/>
                    <a:lstStyle/>
                    <a:p>
                      <a:endParaRPr lang="en-US" sz="1800" dirty="0"/>
                    </a:p>
                  </a:txBody>
                  <a:tcPr marL="91439" marR="91439" marT="45712" marB="45712"/>
                </a:tc>
                <a:tc>
                  <a:txBody>
                    <a:bodyPr/>
                    <a:lstStyle/>
                    <a:p>
                      <a:endParaRPr lang="en-US" sz="1800"/>
                    </a:p>
                  </a:txBody>
                  <a:tcPr marL="91439" marR="91439" marT="45712" marB="45712"/>
                </a:tc>
                <a:tc>
                  <a:txBody>
                    <a:bodyPr/>
                    <a:lstStyle/>
                    <a:p>
                      <a:endParaRPr lang="en-US" sz="1800" dirty="0"/>
                    </a:p>
                  </a:txBody>
                  <a:tcPr marL="91439" marR="91439" marT="45712" marB="45712"/>
                </a:tc>
                <a:extLst>
                  <a:ext uri="{0D108BD9-81ED-4DB2-BD59-A6C34878D82A}">
                    <a16:rowId xmlns:a16="http://schemas.microsoft.com/office/drawing/2014/main" val="10004"/>
                  </a:ext>
                </a:extLst>
              </a:tr>
            </a:tbl>
          </a:graphicData>
        </a:graphic>
      </p:graphicFrame>
      <p:sp>
        <p:nvSpPr>
          <p:cNvPr id="76830" name="TextBox 33"/>
          <p:cNvSpPr txBox="1">
            <a:spLocks noChangeArrowheads="1"/>
          </p:cNvSpPr>
          <p:nvPr/>
        </p:nvSpPr>
        <p:spPr bwMode="auto">
          <a:xfrm rot="5400000">
            <a:off x="6686551" y="5397500"/>
            <a:ext cx="16430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3000" b="1" smtClean="0">
                <a:solidFill>
                  <a:srgbClr val="000000"/>
                </a:solidFill>
              </a:rPr>
              <a:t>…</a:t>
            </a:r>
          </a:p>
        </p:txBody>
      </p:sp>
      <p:sp>
        <p:nvSpPr>
          <p:cNvPr id="76831" name="Rectangle 34"/>
          <p:cNvSpPr>
            <a:spLocks noChangeArrowheads="1"/>
          </p:cNvSpPr>
          <p:nvPr/>
        </p:nvSpPr>
        <p:spPr bwMode="auto">
          <a:xfrm>
            <a:off x="5813425" y="1895475"/>
            <a:ext cx="3067050" cy="2994025"/>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endParaRPr>
          </a:p>
        </p:txBody>
      </p:sp>
      <p:cxnSp>
        <p:nvCxnSpPr>
          <p:cNvPr id="76832" name="Straight Connector 36"/>
          <p:cNvCxnSpPr>
            <a:cxnSpLocks noChangeShapeType="1"/>
          </p:cNvCxnSpPr>
          <p:nvPr/>
        </p:nvCxnSpPr>
        <p:spPr bwMode="auto">
          <a:xfrm rot="5400000">
            <a:off x="5302250" y="3429000"/>
            <a:ext cx="3068638"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6833" name="Straight Connector 37"/>
          <p:cNvCxnSpPr>
            <a:cxnSpLocks noChangeShapeType="1"/>
          </p:cNvCxnSpPr>
          <p:nvPr/>
        </p:nvCxnSpPr>
        <p:spPr bwMode="auto">
          <a:xfrm rot="5400000">
            <a:off x="6360319" y="3428206"/>
            <a:ext cx="306705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76834" name="TextBox 22"/>
          <p:cNvSpPr txBox="1">
            <a:spLocks noChangeArrowheads="1"/>
          </p:cNvSpPr>
          <p:nvPr/>
        </p:nvSpPr>
        <p:spPr bwMode="auto">
          <a:xfrm rot="5400000">
            <a:off x="4918869" y="4936332"/>
            <a:ext cx="3000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600" b="1" smtClean="0">
                <a:solidFill>
                  <a:srgbClr val="000000"/>
                </a:solidFill>
              </a:rPr>
              <a:t>…</a:t>
            </a:r>
          </a:p>
        </p:txBody>
      </p:sp>
      <p:cxnSp>
        <p:nvCxnSpPr>
          <p:cNvPr id="76835" name="Straight Arrow Connector 30"/>
          <p:cNvCxnSpPr>
            <a:cxnSpLocks noChangeShapeType="1"/>
          </p:cNvCxnSpPr>
          <p:nvPr/>
        </p:nvCxnSpPr>
        <p:spPr bwMode="auto">
          <a:xfrm>
            <a:off x="1468438" y="4629150"/>
            <a:ext cx="3103562" cy="1588"/>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6836" name="Straight Arrow Connector 35"/>
          <p:cNvCxnSpPr>
            <a:cxnSpLocks noChangeShapeType="1"/>
          </p:cNvCxnSpPr>
          <p:nvPr/>
        </p:nvCxnSpPr>
        <p:spPr bwMode="auto">
          <a:xfrm rot="5400000" flipH="1" flipV="1">
            <a:off x="118269" y="3313907"/>
            <a:ext cx="2701925" cy="1587"/>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6837" name="TextBox 38"/>
          <p:cNvSpPr txBox="1">
            <a:spLocks noChangeArrowheads="1"/>
          </p:cNvSpPr>
          <p:nvPr/>
        </p:nvSpPr>
        <p:spPr bwMode="auto">
          <a:xfrm>
            <a:off x="1395413" y="4848225"/>
            <a:ext cx="4491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b="1" smtClean="0">
                <a:solidFill>
                  <a:srgbClr val="000000"/>
                </a:solidFill>
              </a:rPr>
              <a:t>Dimension 1 (mean d/dx value)</a:t>
            </a:r>
          </a:p>
        </p:txBody>
      </p:sp>
      <p:sp>
        <p:nvSpPr>
          <p:cNvPr id="76838" name="TextBox 39"/>
          <p:cNvSpPr txBox="1">
            <a:spLocks noChangeArrowheads="1"/>
          </p:cNvSpPr>
          <p:nvPr/>
        </p:nvSpPr>
        <p:spPr bwMode="auto">
          <a:xfrm rot="-5400000">
            <a:off x="-1322387" y="2636838"/>
            <a:ext cx="4491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b="1" smtClean="0">
                <a:solidFill>
                  <a:srgbClr val="000000"/>
                </a:solidFill>
              </a:rPr>
              <a:t>Dimension 2 (mean d/dy value)</a:t>
            </a:r>
          </a:p>
        </p:txBody>
      </p:sp>
      <p:grpSp>
        <p:nvGrpSpPr>
          <p:cNvPr id="76839" name="Group 43"/>
          <p:cNvGrpSpPr>
            <a:grpSpLocks/>
          </p:cNvGrpSpPr>
          <p:nvPr/>
        </p:nvGrpSpPr>
        <p:grpSpPr bwMode="auto">
          <a:xfrm>
            <a:off x="1760538" y="1968500"/>
            <a:ext cx="2373312" cy="1935163"/>
            <a:chOff x="1760499" y="1968480"/>
            <a:chExt cx="2373345" cy="1935189"/>
          </a:xfrm>
        </p:grpSpPr>
        <p:sp>
          <p:nvSpPr>
            <p:cNvPr id="76884" name="Oval 40"/>
            <p:cNvSpPr>
              <a:spLocks noChangeArrowheads="1"/>
            </p:cNvSpPr>
            <p:nvPr/>
          </p:nvSpPr>
          <p:spPr bwMode="auto">
            <a:xfrm>
              <a:off x="1760499" y="3136896"/>
              <a:ext cx="219078" cy="255591"/>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85" name="Oval 41"/>
            <p:cNvSpPr>
              <a:spLocks noChangeArrowheads="1"/>
            </p:cNvSpPr>
            <p:nvPr/>
          </p:nvSpPr>
          <p:spPr bwMode="auto">
            <a:xfrm>
              <a:off x="3476610" y="3648078"/>
              <a:ext cx="219078" cy="255591"/>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86" name="Oval 42"/>
            <p:cNvSpPr>
              <a:spLocks noChangeArrowheads="1"/>
            </p:cNvSpPr>
            <p:nvPr/>
          </p:nvSpPr>
          <p:spPr bwMode="auto">
            <a:xfrm>
              <a:off x="3914766" y="1968480"/>
              <a:ext cx="219078" cy="255591"/>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grpSp>
      <p:sp>
        <p:nvSpPr>
          <p:cNvPr id="76840" name="Oval 44"/>
          <p:cNvSpPr>
            <a:spLocks noChangeArrowheads="1"/>
          </p:cNvSpPr>
          <p:nvPr/>
        </p:nvSpPr>
        <p:spPr bwMode="auto">
          <a:xfrm>
            <a:off x="3622675" y="1931988"/>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1" name="Oval 45"/>
          <p:cNvSpPr>
            <a:spLocks noChangeArrowheads="1"/>
          </p:cNvSpPr>
          <p:nvPr/>
        </p:nvSpPr>
        <p:spPr bwMode="auto">
          <a:xfrm>
            <a:off x="3732213" y="226060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2" name="Oval 46"/>
          <p:cNvSpPr>
            <a:spLocks noChangeArrowheads="1"/>
          </p:cNvSpPr>
          <p:nvPr/>
        </p:nvSpPr>
        <p:spPr bwMode="auto">
          <a:xfrm>
            <a:off x="3659188" y="394017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3" name="Oval 47"/>
          <p:cNvSpPr>
            <a:spLocks noChangeArrowheads="1"/>
          </p:cNvSpPr>
          <p:nvPr/>
        </p:nvSpPr>
        <p:spPr bwMode="auto">
          <a:xfrm>
            <a:off x="1797050" y="2224088"/>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4" name="Oval 48"/>
          <p:cNvSpPr>
            <a:spLocks noChangeArrowheads="1"/>
          </p:cNvSpPr>
          <p:nvPr/>
        </p:nvSpPr>
        <p:spPr bwMode="auto">
          <a:xfrm>
            <a:off x="2089150" y="255270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5" name="Oval 49"/>
          <p:cNvSpPr>
            <a:spLocks noChangeArrowheads="1"/>
          </p:cNvSpPr>
          <p:nvPr/>
        </p:nvSpPr>
        <p:spPr bwMode="auto">
          <a:xfrm>
            <a:off x="3878263" y="3757613"/>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6" name="Oval 50"/>
          <p:cNvSpPr>
            <a:spLocks noChangeArrowheads="1"/>
          </p:cNvSpPr>
          <p:nvPr/>
        </p:nvSpPr>
        <p:spPr bwMode="auto">
          <a:xfrm>
            <a:off x="1724025" y="394017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7" name="Oval 51"/>
          <p:cNvSpPr>
            <a:spLocks noChangeArrowheads="1"/>
          </p:cNvSpPr>
          <p:nvPr/>
        </p:nvSpPr>
        <p:spPr bwMode="auto">
          <a:xfrm>
            <a:off x="2016125" y="4268788"/>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8" name="Oval 52"/>
          <p:cNvSpPr>
            <a:spLocks noChangeArrowheads="1"/>
          </p:cNvSpPr>
          <p:nvPr/>
        </p:nvSpPr>
        <p:spPr bwMode="auto">
          <a:xfrm>
            <a:off x="2089150" y="394017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49" name="Oval 53"/>
          <p:cNvSpPr>
            <a:spLocks noChangeArrowheads="1"/>
          </p:cNvSpPr>
          <p:nvPr/>
        </p:nvSpPr>
        <p:spPr bwMode="auto">
          <a:xfrm>
            <a:off x="2198688" y="415925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0" name="Oval 54"/>
          <p:cNvSpPr>
            <a:spLocks noChangeArrowheads="1"/>
          </p:cNvSpPr>
          <p:nvPr/>
        </p:nvSpPr>
        <p:spPr bwMode="auto">
          <a:xfrm>
            <a:off x="1651000" y="431165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1" name="Oval 55"/>
          <p:cNvSpPr>
            <a:spLocks noChangeArrowheads="1"/>
          </p:cNvSpPr>
          <p:nvPr/>
        </p:nvSpPr>
        <p:spPr bwMode="auto">
          <a:xfrm>
            <a:off x="1870075" y="408622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2" name="Oval 56"/>
          <p:cNvSpPr>
            <a:spLocks noChangeArrowheads="1"/>
          </p:cNvSpPr>
          <p:nvPr/>
        </p:nvSpPr>
        <p:spPr bwMode="auto">
          <a:xfrm>
            <a:off x="1943100" y="3757613"/>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3" name="Oval 57"/>
          <p:cNvSpPr>
            <a:spLocks noChangeArrowheads="1"/>
          </p:cNvSpPr>
          <p:nvPr/>
        </p:nvSpPr>
        <p:spPr bwMode="auto">
          <a:xfrm>
            <a:off x="2271713" y="401320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4" name="Oval 58"/>
          <p:cNvSpPr>
            <a:spLocks noChangeArrowheads="1"/>
          </p:cNvSpPr>
          <p:nvPr/>
        </p:nvSpPr>
        <p:spPr bwMode="auto">
          <a:xfrm>
            <a:off x="1687513" y="3830638"/>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5" name="Oval 59"/>
          <p:cNvSpPr>
            <a:spLocks noChangeArrowheads="1"/>
          </p:cNvSpPr>
          <p:nvPr/>
        </p:nvSpPr>
        <p:spPr bwMode="auto">
          <a:xfrm>
            <a:off x="2052638" y="226060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6" name="Oval 60"/>
          <p:cNvSpPr>
            <a:spLocks noChangeArrowheads="1"/>
          </p:cNvSpPr>
          <p:nvPr/>
        </p:nvSpPr>
        <p:spPr bwMode="auto">
          <a:xfrm>
            <a:off x="1760538" y="2005013"/>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7" name="Oval 61"/>
          <p:cNvSpPr>
            <a:spLocks noChangeArrowheads="1"/>
          </p:cNvSpPr>
          <p:nvPr/>
        </p:nvSpPr>
        <p:spPr bwMode="auto">
          <a:xfrm>
            <a:off x="3811588" y="409257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8" name="Oval 62"/>
          <p:cNvSpPr>
            <a:spLocks noChangeArrowheads="1"/>
          </p:cNvSpPr>
          <p:nvPr/>
        </p:nvSpPr>
        <p:spPr bwMode="auto">
          <a:xfrm>
            <a:off x="1833563" y="2443163"/>
            <a:ext cx="219075" cy="255587"/>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59" name="Oval 63"/>
          <p:cNvSpPr>
            <a:spLocks noChangeArrowheads="1"/>
          </p:cNvSpPr>
          <p:nvPr/>
        </p:nvSpPr>
        <p:spPr bwMode="auto">
          <a:xfrm>
            <a:off x="2241550" y="401320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0" name="Oval 64"/>
          <p:cNvSpPr>
            <a:spLocks noChangeArrowheads="1"/>
          </p:cNvSpPr>
          <p:nvPr/>
        </p:nvSpPr>
        <p:spPr bwMode="auto">
          <a:xfrm>
            <a:off x="2351088" y="423227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1" name="Oval 65"/>
          <p:cNvSpPr>
            <a:spLocks noChangeArrowheads="1"/>
          </p:cNvSpPr>
          <p:nvPr/>
        </p:nvSpPr>
        <p:spPr bwMode="auto">
          <a:xfrm>
            <a:off x="2424113" y="408622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2" name="Oval 66"/>
          <p:cNvSpPr>
            <a:spLocks noChangeArrowheads="1"/>
          </p:cNvSpPr>
          <p:nvPr/>
        </p:nvSpPr>
        <p:spPr bwMode="auto">
          <a:xfrm>
            <a:off x="2016125" y="357505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3" name="Oval 67"/>
          <p:cNvSpPr>
            <a:spLocks noChangeArrowheads="1"/>
          </p:cNvSpPr>
          <p:nvPr/>
        </p:nvSpPr>
        <p:spPr bwMode="auto">
          <a:xfrm>
            <a:off x="2125663" y="379412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4" name="Oval 68"/>
          <p:cNvSpPr>
            <a:spLocks noChangeArrowheads="1"/>
          </p:cNvSpPr>
          <p:nvPr/>
        </p:nvSpPr>
        <p:spPr bwMode="auto">
          <a:xfrm>
            <a:off x="2198688" y="364807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5" name="Oval 69"/>
          <p:cNvSpPr>
            <a:spLocks noChangeArrowheads="1"/>
          </p:cNvSpPr>
          <p:nvPr/>
        </p:nvSpPr>
        <p:spPr bwMode="auto">
          <a:xfrm>
            <a:off x="2168525" y="3648075"/>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6" name="Oval 70"/>
          <p:cNvSpPr>
            <a:spLocks noChangeArrowheads="1"/>
          </p:cNvSpPr>
          <p:nvPr/>
        </p:nvSpPr>
        <p:spPr bwMode="auto">
          <a:xfrm>
            <a:off x="2278063" y="386715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7" name="Oval 71"/>
          <p:cNvSpPr>
            <a:spLocks noChangeArrowheads="1"/>
          </p:cNvSpPr>
          <p:nvPr/>
        </p:nvSpPr>
        <p:spPr bwMode="auto">
          <a:xfrm>
            <a:off x="2351088" y="3721100"/>
            <a:ext cx="219075" cy="255588"/>
          </a:xfrm>
          <a:prstGeom prst="ellipse">
            <a:avLst/>
          </a:prstGeom>
          <a:solidFill>
            <a:schemeClr val="accent1"/>
          </a:solidFill>
          <a:ln w="9525" algn="ctr">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endParaRPr>
          </a:p>
        </p:txBody>
      </p:sp>
      <p:sp>
        <p:nvSpPr>
          <p:cNvPr id="76868" name="TextBox 72"/>
          <p:cNvSpPr txBox="1">
            <a:spLocks noChangeArrowheads="1"/>
          </p:cNvSpPr>
          <p:nvPr/>
        </p:nvSpPr>
        <p:spPr bwMode="auto">
          <a:xfrm>
            <a:off x="1395413" y="5645150"/>
            <a:ext cx="1898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Windows with small gradient in both directions</a:t>
            </a:r>
          </a:p>
        </p:txBody>
      </p:sp>
      <p:sp>
        <p:nvSpPr>
          <p:cNvPr id="76869" name="Oval 73"/>
          <p:cNvSpPr>
            <a:spLocks noChangeArrowheads="1"/>
          </p:cNvSpPr>
          <p:nvPr/>
        </p:nvSpPr>
        <p:spPr bwMode="auto">
          <a:xfrm>
            <a:off x="1358900" y="3392488"/>
            <a:ext cx="1716088" cy="1387475"/>
          </a:xfrm>
          <a:prstGeom prst="ellipse">
            <a:avLst/>
          </a:prstGeom>
          <a:noFill/>
          <a:ln w="9525" algn="ctr">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endParaRPr>
          </a:p>
        </p:txBody>
      </p:sp>
      <p:cxnSp>
        <p:nvCxnSpPr>
          <p:cNvPr id="76870" name="Straight Arrow Connector 75"/>
          <p:cNvCxnSpPr>
            <a:cxnSpLocks noChangeShapeType="1"/>
            <a:endCxn id="76869" idx="4"/>
          </p:cNvCxnSpPr>
          <p:nvPr/>
        </p:nvCxnSpPr>
        <p:spPr bwMode="auto">
          <a:xfrm rot="16200000" flipV="1">
            <a:off x="1769269" y="5226844"/>
            <a:ext cx="912812" cy="190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76871" name="Group 86"/>
          <p:cNvGrpSpPr>
            <a:grpSpLocks/>
          </p:cNvGrpSpPr>
          <p:nvPr/>
        </p:nvGrpSpPr>
        <p:grpSpPr bwMode="auto">
          <a:xfrm>
            <a:off x="3074988" y="3392488"/>
            <a:ext cx="2300287" cy="3187700"/>
            <a:chOff x="3074967" y="3392487"/>
            <a:chExt cx="2300319" cy="3187136"/>
          </a:xfrm>
        </p:grpSpPr>
        <p:sp>
          <p:nvSpPr>
            <p:cNvPr id="76881" name="Oval 78"/>
            <p:cNvSpPr>
              <a:spLocks noChangeArrowheads="1"/>
            </p:cNvSpPr>
            <p:nvPr/>
          </p:nvSpPr>
          <p:spPr bwMode="auto">
            <a:xfrm>
              <a:off x="3074967" y="3392487"/>
              <a:ext cx="1716111" cy="1387494"/>
            </a:xfrm>
            <a:prstGeom prst="ellipse">
              <a:avLst/>
            </a:prstGeom>
            <a:noFill/>
            <a:ln w="9525" algn="ctr">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76882" name="TextBox 79"/>
            <p:cNvSpPr txBox="1">
              <a:spLocks noChangeArrowheads="1"/>
            </p:cNvSpPr>
            <p:nvPr/>
          </p:nvSpPr>
          <p:spPr bwMode="auto">
            <a:xfrm>
              <a:off x="3476610" y="5656293"/>
              <a:ext cx="18986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Windows with primarily vertical edges</a:t>
              </a:r>
            </a:p>
          </p:txBody>
        </p:sp>
        <p:cxnSp>
          <p:nvCxnSpPr>
            <p:cNvPr id="76883" name="Straight Arrow Connector 80"/>
            <p:cNvCxnSpPr>
              <a:cxnSpLocks noChangeShapeType="1"/>
            </p:cNvCxnSpPr>
            <p:nvPr/>
          </p:nvCxnSpPr>
          <p:spPr bwMode="auto">
            <a:xfrm rot="16200000" flipV="1">
              <a:off x="3668303" y="5263779"/>
              <a:ext cx="912825" cy="18256"/>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76872" name="Group 90"/>
          <p:cNvGrpSpPr>
            <a:grpSpLocks/>
          </p:cNvGrpSpPr>
          <p:nvPr/>
        </p:nvGrpSpPr>
        <p:grpSpPr bwMode="auto">
          <a:xfrm>
            <a:off x="0" y="909638"/>
            <a:ext cx="3148013" cy="2190750"/>
            <a:chOff x="0" y="909603"/>
            <a:chExt cx="3147993" cy="2190780"/>
          </a:xfrm>
        </p:grpSpPr>
        <p:sp>
          <p:nvSpPr>
            <p:cNvPr id="76877" name="Oval 82"/>
            <p:cNvSpPr>
              <a:spLocks noChangeArrowheads="1"/>
            </p:cNvSpPr>
            <p:nvPr/>
          </p:nvSpPr>
          <p:spPr bwMode="auto">
            <a:xfrm>
              <a:off x="1431882" y="1712889"/>
              <a:ext cx="1716111" cy="1387494"/>
            </a:xfrm>
            <a:prstGeom prst="ellipse">
              <a:avLst/>
            </a:prstGeom>
            <a:noFill/>
            <a:ln w="9525" algn="ctr">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endParaRPr>
            </a:p>
          </p:txBody>
        </p:sp>
        <p:grpSp>
          <p:nvGrpSpPr>
            <p:cNvPr id="76878" name="Group 85"/>
            <p:cNvGrpSpPr>
              <a:grpSpLocks/>
            </p:cNvGrpSpPr>
            <p:nvPr/>
          </p:nvGrpSpPr>
          <p:grpSpPr bwMode="auto">
            <a:xfrm>
              <a:off x="0" y="909603"/>
              <a:ext cx="2162142" cy="1006480"/>
              <a:chOff x="0" y="909603"/>
              <a:chExt cx="2162142" cy="1006480"/>
            </a:xfrm>
          </p:grpSpPr>
          <p:sp>
            <p:nvSpPr>
              <p:cNvPr id="76879" name="TextBox 81"/>
              <p:cNvSpPr txBox="1">
                <a:spLocks noChangeArrowheads="1"/>
              </p:cNvSpPr>
              <p:nvPr/>
            </p:nvSpPr>
            <p:spPr bwMode="auto">
              <a:xfrm>
                <a:off x="0" y="909603"/>
                <a:ext cx="216214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Windows with primarily horizontal edges</a:t>
                </a:r>
              </a:p>
            </p:txBody>
          </p:sp>
          <p:cxnSp>
            <p:nvCxnSpPr>
              <p:cNvPr id="76880" name="Straight Arrow Connector 84"/>
              <p:cNvCxnSpPr>
                <a:cxnSpLocks noChangeShapeType="1"/>
                <a:endCxn id="76877" idx="1"/>
              </p:cNvCxnSpPr>
              <p:nvPr/>
            </p:nvCxnSpPr>
            <p:spPr bwMode="auto">
              <a:xfrm>
                <a:off x="1212804" y="1530324"/>
                <a:ext cx="470397" cy="38575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grpSp>
        <p:nvGrpSpPr>
          <p:cNvPr id="76873" name="Group 89"/>
          <p:cNvGrpSpPr>
            <a:grpSpLocks/>
          </p:cNvGrpSpPr>
          <p:nvPr/>
        </p:nvGrpSpPr>
        <p:grpSpPr bwMode="auto">
          <a:xfrm>
            <a:off x="3001963" y="1201738"/>
            <a:ext cx="2884487" cy="1862137"/>
            <a:chOff x="3001941" y="1201707"/>
            <a:chExt cx="2884527" cy="1862163"/>
          </a:xfrm>
        </p:grpSpPr>
        <p:sp>
          <p:nvSpPr>
            <p:cNvPr id="76874" name="TextBox 76"/>
            <p:cNvSpPr txBox="1">
              <a:spLocks noChangeArrowheads="1"/>
            </p:cNvSpPr>
            <p:nvPr/>
          </p:nvSpPr>
          <p:spPr bwMode="auto">
            <a:xfrm>
              <a:off x="3987792" y="1201707"/>
              <a:ext cx="18986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Both</a:t>
              </a:r>
            </a:p>
          </p:txBody>
        </p:sp>
        <p:sp>
          <p:nvSpPr>
            <p:cNvPr id="76875" name="Oval 77"/>
            <p:cNvSpPr>
              <a:spLocks noChangeArrowheads="1"/>
            </p:cNvSpPr>
            <p:nvPr/>
          </p:nvSpPr>
          <p:spPr bwMode="auto">
            <a:xfrm>
              <a:off x="3001941" y="1676376"/>
              <a:ext cx="1716111" cy="1387494"/>
            </a:xfrm>
            <a:prstGeom prst="ellipse">
              <a:avLst/>
            </a:prstGeom>
            <a:noFill/>
            <a:ln w="9525" algn="ctr">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endParaRPr>
            </a:p>
          </p:txBody>
        </p:sp>
        <p:cxnSp>
          <p:nvCxnSpPr>
            <p:cNvPr id="76876" name="Straight Arrow Connector 88"/>
            <p:cNvCxnSpPr>
              <a:cxnSpLocks noChangeShapeType="1"/>
            </p:cNvCxnSpPr>
            <p:nvPr/>
          </p:nvCxnSpPr>
          <p:spPr bwMode="auto">
            <a:xfrm rot="5400000">
              <a:off x="4243384" y="1603350"/>
              <a:ext cx="182565" cy="10953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62" name="TextBox 61"/>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4204634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457200" y="142875"/>
            <a:ext cx="8229600" cy="1143000"/>
          </a:xfrm>
        </p:spPr>
        <p:txBody>
          <a:bodyPr/>
          <a:lstStyle/>
          <a:p>
            <a:r>
              <a:rPr lang="en-US" smtClean="0"/>
              <a:t>Visual vocabulary formation</a:t>
            </a:r>
          </a:p>
        </p:txBody>
      </p:sp>
      <p:sp>
        <p:nvSpPr>
          <p:cNvPr id="3" name="Content Placeholder 2"/>
          <p:cNvSpPr>
            <a:spLocks noGrp="1"/>
          </p:cNvSpPr>
          <p:nvPr>
            <p:ph idx="1"/>
          </p:nvPr>
        </p:nvSpPr>
        <p:spPr/>
        <p:txBody>
          <a:bodyPr/>
          <a:lstStyle/>
          <a:p>
            <a:pPr eaLnBrk="1" hangingPunct="1">
              <a:buFontTx/>
              <a:buNone/>
            </a:pPr>
            <a:r>
              <a:rPr lang="en-US" sz="2400" smtClean="0"/>
              <a:t>Issues:</a:t>
            </a:r>
          </a:p>
          <a:p>
            <a:pPr eaLnBrk="1" hangingPunct="1"/>
            <a:r>
              <a:rPr lang="en-US" sz="2400" smtClean="0"/>
              <a:t>Sampling strategy: where to extract features?</a:t>
            </a:r>
          </a:p>
          <a:p>
            <a:pPr eaLnBrk="1" hangingPunct="1"/>
            <a:r>
              <a:rPr lang="en-US" sz="2400" smtClean="0"/>
              <a:t>Clustering / quantization algorithm</a:t>
            </a:r>
          </a:p>
          <a:p>
            <a:pPr eaLnBrk="1" hangingPunct="1"/>
            <a:r>
              <a:rPr lang="en-US" sz="2400" smtClean="0"/>
              <a:t>Unsupervised vs. supervised</a:t>
            </a:r>
          </a:p>
          <a:p>
            <a:pPr eaLnBrk="1" hangingPunct="1"/>
            <a:r>
              <a:rPr lang="en-US" sz="2400" smtClean="0"/>
              <a:t>What corpus provides features (universal vocabulary?)</a:t>
            </a:r>
          </a:p>
          <a:p>
            <a:pPr eaLnBrk="1" hangingPunct="1"/>
            <a:r>
              <a:rPr lang="en-US" sz="2400" smtClean="0"/>
              <a:t>Vocabulary size, number of words</a:t>
            </a:r>
          </a:p>
          <a:p>
            <a:pPr eaLnBrk="1" hangingPunct="1"/>
            <a:endParaRPr lang="en-US" sz="2400" smtClean="0"/>
          </a:p>
          <a:p>
            <a:endParaRPr lang="en-US" sz="2400" smtClean="0"/>
          </a:p>
        </p:txBody>
      </p:sp>
      <p:sp>
        <p:nvSpPr>
          <p:cNvPr id="4" name="TextBox 3"/>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4278070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3"/>
          <p:cNvSpPr>
            <a:spLocks noGrp="1"/>
          </p:cNvSpPr>
          <p:nvPr>
            <p:ph type="title"/>
          </p:nvPr>
        </p:nvSpPr>
        <p:spPr>
          <a:xfrm>
            <a:off x="446088" y="0"/>
            <a:ext cx="8229600" cy="1143000"/>
          </a:xfrm>
        </p:spPr>
        <p:txBody>
          <a:bodyPr/>
          <a:lstStyle/>
          <a:p>
            <a:r>
              <a:rPr lang="en-US" smtClean="0"/>
              <a:t>Inverted file index</a:t>
            </a:r>
          </a:p>
        </p:txBody>
      </p:sp>
      <p:pic>
        <p:nvPicPr>
          <p:cNvPr id="77827" name="Picture 2"/>
          <p:cNvPicPr>
            <a:picLocks noChangeAspect="1" noChangeArrowheads="1"/>
          </p:cNvPicPr>
          <p:nvPr/>
        </p:nvPicPr>
        <p:blipFill>
          <a:blip r:embed="rId2">
            <a:extLst>
              <a:ext uri="{28A0092B-C50C-407E-A947-70E740481C1C}">
                <a14:useLocalDpi xmlns:a14="http://schemas.microsoft.com/office/drawing/2010/main" val="0"/>
              </a:ext>
            </a:extLst>
          </a:blip>
          <a:srcRect l="21419" t="21136" r="10449" b="10669"/>
          <a:stretch>
            <a:fillRect/>
          </a:stretch>
        </p:blipFill>
        <p:spPr bwMode="auto">
          <a:xfrm>
            <a:off x="1103313" y="1092200"/>
            <a:ext cx="664527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Content Placeholder 4"/>
          <p:cNvSpPr>
            <a:spLocks noGrp="1"/>
          </p:cNvSpPr>
          <p:nvPr>
            <p:ph idx="1"/>
          </p:nvPr>
        </p:nvSpPr>
        <p:spPr>
          <a:xfrm>
            <a:off x="730250" y="5767388"/>
            <a:ext cx="7712075" cy="4525962"/>
          </a:xfrm>
        </p:spPr>
        <p:txBody>
          <a:bodyPr/>
          <a:lstStyle/>
          <a:p>
            <a:r>
              <a:rPr lang="en-US" sz="2400" smtClean="0"/>
              <a:t>Database images are loaded into the index mapping words to image numbers</a:t>
            </a:r>
          </a:p>
        </p:txBody>
      </p:sp>
      <p:sp>
        <p:nvSpPr>
          <p:cNvPr id="5" name="TextBox 4"/>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20328916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3">
            <a:extLst>
              <a:ext uri="{28A0092B-C50C-407E-A947-70E740481C1C}">
                <a14:useLocalDpi xmlns:a14="http://schemas.microsoft.com/office/drawing/2010/main" val="0"/>
              </a:ext>
            </a:extLst>
          </a:blip>
          <a:srcRect l="20670" t="21136" r="22427" b="12735"/>
          <a:stretch>
            <a:fillRect/>
          </a:stretch>
        </p:blipFill>
        <p:spPr bwMode="auto">
          <a:xfrm>
            <a:off x="1906588" y="1311275"/>
            <a:ext cx="55499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4"/>
          <p:cNvSpPr txBox="1">
            <a:spLocks/>
          </p:cNvSpPr>
          <p:nvPr/>
        </p:nvSpPr>
        <p:spPr bwMode="auto">
          <a:xfrm>
            <a:off x="730250" y="5767388"/>
            <a:ext cx="7712075" cy="4525962"/>
          </a:xfrm>
          <a:prstGeom prst="rect">
            <a:avLst/>
          </a:prstGeom>
          <a:noFill/>
          <a:ln w="9525">
            <a:noFill/>
            <a:miter lim="800000"/>
            <a:headEnd/>
            <a:tailEnd/>
          </a:ln>
        </p:spPr>
        <p:txBody>
          <a:bodyPr/>
          <a:lstStyle/>
          <a:p>
            <a:pPr marL="342900" indent="-342900" eaLnBrk="0" fontAlgn="base" hangingPunct="0">
              <a:spcBef>
                <a:spcPct val="20000"/>
              </a:spcBef>
              <a:spcAft>
                <a:spcPct val="0"/>
              </a:spcAft>
              <a:buFontTx/>
              <a:buChar char="•"/>
              <a:defRPr/>
            </a:pPr>
            <a:r>
              <a:rPr lang="en-US" sz="2400" kern="0" dirty="0">
                <a:solidFill>
                  <a:srgbClr val="000000"/>
                </a:solidFill>
              </a:rPr>
              <a:t>New query image is mapped to indices of database images that share a word.</a:t>
            </a:r>
          </a:p>
        </p:txBody>
      </p:sp>
      <p:sp>
        <p:nvSpPr>
          <p:cNvPr id="7" name="Title 3"/>
          <p:cNvSpPr txBox="1">
            <a:spLocks/>
          </p:cNvSpPr>
          <p:nvPr/>
        </p:nvSpPr>
        <p:spPr bwMode="auto">
          <a:xfrm>
            <a:off x="446088" y="0"/>
            <a:ext cx="8229600" cy="1143000"/>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4400" kern="0" dirty="0">
                <a:solidFill>
                  <a:srgbClr val="000000"/>
                </a:solidFill>
              </a:rPr>
              <a:t>Inverted file index</a:t>
            </a:r>
          </a:p>
        </p:txBody>
      </p:sp>
      <p:sp>
        <p:nvSpPr>
          <p:cNvPr id="10" name="TextBox 9"/>
          <p:cNvSpPr txBox="1">
            <a:spLocks noChangeArrowheads="1"/>
          </p:cNvSpPr>
          <p:nvPr/>
        </p:nvSpPr>
        <p:spPr bwMode="auto">
          <a:xfrm>
            <a:off x="435202" y="1143000"/>
            <a:ext cx="4579937" cy="830997"/>
          </a:xfrm>
          <a:prstGeom prst="rect">
            <a:avLst/>
          </a:prstGeom>
          <a:noFill/>
          <a:ln w="9525">
            <a:noFill/>
            <a:miter lim="800000"/>
            <a:headEnd/>
            <a:tailEnd/>
          </a:ln>
        </p:spPr>
        <p:txBody>
          <a:bodyPr wrap="square">
            <a:spAutoFit/>
          </a:bodyPr>
          <a:lstStyle/>
          <a:p>
            <a:pPr>
              <a:defRPr/>
            </a:pPr>
            <a:r>
              <a:rPr lang="en-US" sz="2400" i="1" kern="0" dirty="0">
                <a:solidFill>
                  <a:srgbClr val="000000"/>
                </a:solidFill>
              </a:rPr>
              <a:t>When will this give us a significant gain in efficiency? </a:t>
            </a:r>
          </a:p>
        </p:txBody>
      </p:sp>
      <p:sp>
        <p:nvSpPr>
          <p:cNvPr id="8" name="TextBox 7"/>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6530907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3"/>
          <p:cNvSpPr>
            <a:spLocks noGrp="1"/>
          </p:cNvSpPr>
          <p:nvPr>
            <p:ph type="title"/>
          </p:nvPr>
        </p:nvSpPr>
        <p:spPr/>
        <p:txBody>
          <a:bodyPr/>
          <a:lstStyle/>
          <a:p>
            <a:pPr eaLnBrk="1" hangingPunct="1"/>
            <a:endParaRPr lang="en-US" smtClean="0"/>
          </a:p>
        </p:txBody>
      </p:sp>
      <p:sp>
        <p:nvSpPr>
          <p:cNvPr id="79875" name="Content Placeholder 4"/>
          <p:cNvSpPr>
            <a:spLocks noGrp="1"/>
          </p:cNvSpPr>
          <p:nvPr>
            <p:ph idx="1"/>
          </p:nvPr>
        </p:nvSpPr>
        <p:spPr/>
        <p:txBody>
          <a:bodyPr/>
          <a:lstStyle/>
          <a:p>
            <a:pPr eaLnBrk="1" hangingPunct="1"/>
            <a:r>
              <a:rPr lang="en-US" smtClean="0"/>
              <a:t>If a local image region is a visual word, how can we summarize an image (the document)?</a:t>
            </a:r>
          </a:p>
        </p:txBody>
      </p:sp>
    </p:spTree>
    <p:extLst>
      <p:ext uri="{BB962C8B-B14F-4D97-AF65-F5344CB8AC3E}">
        <p14:creationId xmlns:p14="http://schemas.microsoft.com/office/powerpoint/2010/main" val="10719574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p:cNvSpPr>
            <a:spLocks noGrp="1" noChangeArrowheads="1"/>
          </p:cNvSpPr>
          <p:nvPr>
            <p:ph type="title" idx="4294967295"/>
          </p:nvPr>
        </p:nvSpPr>
        <p:spPr>
          <a:xfrm>
            <a:off x="457200" y="274638"/>
            <a:ext cx="8229600" cy="487362"/>
          </a:xfrm>
        </p:spPr>
        <p:txBody>
          <a:bodyPr/>
          <a:lstStyle/>
          <a:p>
            <a:pPr eaLnBrk="1" hangingPunct="1">
              <a:defRPr/>
            </a:pPr>
            <a:r>
              <a:rPr lang="en-US" sz="3600" b="1">
                <a:effectLst>
                  <a:outerShdw blurRad="38100" dist="38100" dir="2700000" algn="tl">
                    <a:srgbClr val="C0C0C0"/>
                  </a:outerShdw>
                </a:effectLst>
              </a:rPr>
              <a:t>Analogy to documents</a:t>
            </a:r>
          </a:p>
        </p:txBody>
      </p:sp>
      <p:sp>
        <p:nvSpPr>
          <p:cNvPr id="80899" name="AutoShape 3"/>
          <p:cNvSpPr>
            <a:spLocks noChangeArrowheads="1"/>
          </p:cNvSpPr>
          <p:nvPr/>
        </p:nvSpPr>
        <p:spPr bwMode="auto">
          <a:xfrm>
            <a:off x="304800" y="1139825"/>
            <a:ext cx="4038600" cy="5260975"/>
          </a:xfrm>
          <a:prstGeom prst="foldedCorner">
            <a:avLst>
              <a:gd name="adj" fmla="val 12500"/>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0900" name="Rectangle 4"/>
          <p:cNvSpPr>
            <a:spLocks noChangeArrowheads="1"/>
          </p:cNvSpPr>
          <p:nvPr/>
        </p:nvSpPr>
        <p:spPr bwMode="auto">
          <a:xfrm>
            <a:off x="304800" y="1143000"/>
            <a:ext cx="3792538"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1400" smtClean="0">
                <a:solidFill>
                  <a:srgbClr val="000000"/>
                </a:solidFill>
              </a:rPr>
              <a:t>Of all the sensory impressions proceeding to the brain, the visual experiences are the dominant ones. Our perception of the world around us is based essentially on the messages that reach the brain from our eyes. For a long time it was thought that the retinal image was transmitted point by point to visual centers in the brain; the cerebral cortex was a movie screen, so to speak, upon which the image in the eye was projected. Through the discoveries of Hubel and Wiesel we now know that behind the origin of the visual perception in the brain there is a considerably more complicated course of events. By following the visual impulses along their path to the various cell layers of the optical cortex, Hubel and Wiesel have been able to demonstrate that the </a:t>
            </a:r>
            <a:r>
              <a:rPr lang="en-US" sz="1400" i="1" smtClean="0">
                <a:solidFill>
                  <a:srgbClr val="000000"/>
                </a:solidFill>
              </a:rPr>
              <a:t>message about the image falling on the retina undergoes a step-wise analysis in a system of nerve cells stored in columns. In this system each cell has its specific function and is responsible for a specific detail in the pattern of the retinal image.</a:t>
            </a:r>
            <a:endParaRPr lang="en-US" sz="1400" smtClean="0">
              <a:solidFill>
                <a:srgbClr val="000000"/>
              </a:solidFill>
            </a:endParaRPr>
          </a:p>
        </p:txBody>
      </p:sp>
      <p:grpSp>
        <p:nvGrpSpPr>
          <p:cNvPr id="2" name="Group 5"/>
          <p:cNvGrpSpPr>
            <a:grpSpLocks/>
          </p:cNvGrpSpPr>
          <p:nvPr/>
        </p:nvGrpSpPr>
        <p:grpSpPr bwMode="auto">
          <a:xfrm>
            <a:off x="914400" y="1981200"/>
            <a:ext cx="3592513" cy="4572000"/>
            <a:chOff x="768" y="1824"/>
            <a:chExt cx="918" cy="1248"/>
          </a:xfrm>
        </p:grpSpPr>
        <p:pic>
          <p:nvPicPr>
            <p:cNvPr id="80909" name="Picture 6" descr="m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 y="1824"/>
              <a:ext cx="918"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0" name="Oval 7"/>
            <p:cNvSpPr>
              <a:spLocks noChangeArrowheads="1"/>
            </p:cNvSpPr>
            <p:nvPr/>
          </p:nvSpPr>
          <p:spPr bwMode="auto">
            <a:xfrm>
              <a:off x="816" y="1872"/>
              <a:ext cx="672" cy="62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r>
                <a:rPr lang="en-US" sz="2000" b="1" smtClean="0">
                  <a:solidFill>
                    <a:srgbClr val="000099"/>
                  </a:solidFill>
                </a:rPr>
                <a:t>sensory, brain, </a:t>
              </a:r>
            </a:p>
            <a:p>
              <a:pPr algn="ctr" eaLnBrk="0" fontAlgn="base" hangingPunct="0">
                <a:spcBef>
                  <a:spcPct val="0"/>
                </a:spcBef>
                <a:spcAft>
                  <a:spcPct val="0"/>
                </a:spcAft>
              </a:pPr>
              <a:r>
                <a:rPr lang="en-US" sz="2000" b="1" smtClean="0">
                  <a:solidFill>
                    <a:srgbClr val="000099"/>
                  </a:solidFill>
                </a:rPr>
                <a:t>visual, perception, </a:t>
              </a:r>
            </a:p>
            <a:p>
              <a:pPr algn="ctr" eaLnBrk="0" fontAlgn="base" hangingPunct="0">
                <a:spcBef>
                  <a:spcPct val="0"/>
                </a:spcBef>
                <a:spcAft>
                  <a:spcPct val="0"/>
                </a:spcAft>
              </a:pPr>
              <a:r>
                <a:rPr lang="en-US" sz="2000" b="1" smtClean="0">
                  <a:solidFill>
                    <a:srgbClr val="000099"/>
                  </a:solidFill>
                </a:rPr>
                <a:t>retinal, cerebral cortex,</a:t>
              </a:r>
            </a:p>
            <a:p>
              <a:pPr algn="ctr" eaLnBrk="0" fontAlgn="base" hangingPunct="0">
                <a:spcBef>
                  <a:spcPct val="0"/>
                </a:spcBef>
                <a:spcAft>
                  <a:spcPct val="0"/>
                </a:spcAft>
              </a:pPr>
              <a:r>
                <a:rPr lang="en-US" sz="2000" b="1" smtClean="0">
                  <a:solidFill>
                    <a:srgbClr val="000099"/>
                  </a:solidFill>
                </a:rPr>
                <a:t>eye, cell, optical </a:t>
              </a:r>
            </a:p>
            <a:p>
              <a:pPr algn="ctr" eaLnBrk="0" fontAlgn="base" hangingPunct="0">
                <a:spcBef>
                  <a:spcPct val="0"/>
                </a:spcBef>
                <a:spcAft>
                  <a:spcPct val="0"/>
                </a:spcAft>
              </a:pPr>
              <a:r>
                <a:rPr lang="en-US" sz="2000" b="1" smtClean="0">
                  <a:solidFill>
                    <a:srgbClr val="000099"/>
                  </a:solidFill>
                </a:rPr>
                <a:t>nerve, image</a:t>
              </a:r>
            </a:p>
            <a:p>
              <a:pPr algn="ctr" eaLnBrk="0" fontAlgn="base" hangingPunct="0">
                <a:spcBef>
                  <a:spcPct val="0"/>
                </a:spcBef>
                <a:spcAft>
                  <a:spcPct val="0"/>
                </a:spcAft>
              </a:pPr>
              <a:r>
                <a:rPr lang="en-US" sz="2000" b="1" smtClean="0">
                  <a:solidFill>
                    <a:srgbClr val="000099"/>
                  </a:solidFill>
                </a:rPr>
                <a:t>Hubel, Wiesel</a:t>
              </a:r>
            </a:p>
          </p:txBody>
        </p:sp>
      </p:grpSp>
      <p:grpSp>
        <p:nvGrpSpPr>
          <p:cNvPr id="3" name="Group 8"/>
          <p:cNvGrpSpPr>
            <a:grpSpLocks/>
          </p:cNvGrpSpPr>
          <p:nvPr/>
        </p:nvGrpSpPr>
        <p:grpSpPr bwMode="auto">
          <a:xfrm>
            <a:off x="4724400" y="1143000"/>
            <a:ext cx="4191000" cy="5410200"/>
            <a:chOff x="2976" y="720"/>
            <a:chExt cx="2640" cy="3408"/>
          </a:xfrm>
        </p:grpSpPr>
        <p:sp>
          <p:nvSpPr>
            <p:cNvPr id="80904" name="AutoShape 9"/>
            <p:cNvSpPr>
              <a:spLocks noChangeArrowheads="1"/>
            </p:cNvSpPr>
            <p:nvPr/>
          </p:nvSpPr>
          <p:spPr bwMode="auto">
            <a:xfrm>
              <a:off x="2976" y="720"/>
              <a:ext cx="2544" cy="3314"/>
            </a:xfrm>
            <a:prstGeom prst="foldedCorner">
              <a:avLst>
                <a:gd name="adj" fmla="val 12500"/>
              </a:avLst>
            </a:prstGeom>
            <a:solidFill>
              <a:srgbClr val="FFCC99"/>
            </a:solidFill>
            <a:ln w="9525">
              <a:solidFill>
                <a:schemeClr val="tx1"/>
              </a:solidFill>
              <a:round/>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0905" name="Rectangle 10"/>
            <p:cNvSpPr>
              <a:spLocks noChangeArrowheads="1"/>
            </p:cNvSpPr>
            <p:nvPr/>
          </p:nvSpPr>
          <p:spPr bwMode="auto">
            <a:xfrm>
              <a:off x="2987" y="720"/>
              <a:ext cx="2389" cy="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1400" smtClean="0">
                  <a:solidFill>
                    <a:srgbClr val="000000"/>
                  </a:solidFill>
                </a:rPr>
                <a:t>China is forecasting a trade surplus of $90bn (£51bn) to $100bn this year, a threefold increase on 2004's $32bn. The Commerce Ministry said the surplus would be created by a predicted 30% jump in exports to $750bn, compared with a 18% rise in imports to $660bn. The figures are likely to further annoy the US, which has long argued that China's exports are unfairly helped by a deliberately undervalued yuan.  Beijing agrees the surplus is too high, but says the yuan is only one factor. Bank of China governor Zhou Xiaochuan said the country also needed to do more to boost domestic demand so more goods stayed within the country. China increased the value of the yuan against the dollar by 2.1% in July and permitted it to trade within a narrow band, but the US wants the yuan to be allowed to trade freely. However, Beijing has made it clear that it will take its time and tread carefully before allowing the yuan to rise further in value.</a:t>
              </a:r>
            </a:p>
          </p:txBody>
        </p:sp>
        <p:grpSp>
          <p:nvGrpSpPr>
            <p:cNvPr id="80906" name="Group 11"/>
            <p:cNvGrpSpPr>
              <a:grpSpLocks/>
            </p:cNvGrpSpPr>
            <p:nvPr/>
          </p:nvGrpSpPr>
          <p:grpSpPr bwMode="auto">
            <a:xfrm>
              <a:off x="3353" y="1248"/>
              <a:ext cx="2263" cy="2880"/>
              <a:chOff x="768" y="1824"/>
              <a:chExt cx="918" cy="1248"/>
            </a:xfrm>
          </p:grpSpPr>
          <p:pic>
            <p:nvPicPr>
              <p:cNvPr id="80907" name="Picture 12" descr="m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 y="1824"/>
                <a:ext cx="918"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8" name="Oval 13"/>
              <p:cNvSpPr>
                <a:spLocks noChangeArrowheads="1"/>
              </p:cNvSpPr>
              <p:nvPr/>
            </p:nvSpPr>
            <p:spPr bwMode="auto">
              <a:xfrm>
                <a:off x="816" y="1872"/>
                <a:ext cx="672" cy="62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r>
                  <a:rPr lang="en-US" sz="2000" b="1" smtClean="0">
                    <a:solidFill>
                      <a:srgbClr val="FF0000"/>
                    </a:solidFill>
                  </a:rPr>
                  <a:t>China, trade, </a:t>
                </a:r>
              </a:p>
              <a:p>
                <a:pPr algn="ctr" eaLnBrk="0" fontAlgn="base" hangingPunct="0">
                  <a:spcBef>
                    <a:spcPct val="0"/>
                  </a:spcBef>
                  <a:spcAft>
                    <a:spcPct val="0"/>
                  </a:spcAft>
                </a:pPr>
                <a:r>
                  <a:rPr lang="en-US" sz="2000" b="1" smtClean="0">
                    <a:solidFill>
                      <a:srgbClr val="FF0000"/>
                    </a:solidFill>
                  </a:rPr>
                  <a:t>surplus, commerce, </a:t>
                </a:r>
              </a:p>
              <a:p>
                <a:pPr algn="ctr" eaLnBrk="0" fontAlgn="base" hangingPunct="0">
                  <a:spcBef>
                    <a:spcPct val="0"/>
                  </a:spcBef>
                  <a:spcAft>
                    <a:spcPct val="0"/>
                  </a:spcAft>
                </a:pPr>
                <a:r>
                  <a:rPr lang="en-US" sz="2000" b="1" smtClean="0">
                    <a:solidFill>
                      <a:srgbClr val="FF0000"/>
                    </a:solidFill>
                  </a:rPr>
                  <a:t>exports, imports, US, </a:t>
                </a:r>
              </a:p>
              <a:p>
                <a:pPr algn="ctr" eaLnBrk="0" fontAlgn="base" hangingPunct="0">
                  <a:spcBef>
                    <a:spcPct val="0"/>
                  </a:spcBef>
                  <a:spcAft>
                    <a:spcPct val="0"/>
                  </a:spcAft>
                </a:pPr>
                <a:r>
                  <a:rPr lang="en-US" sz="2000" b="1" smtClean="0">
                    <a:solidFill>
                      <a:srgbClr val="FF0000"/>
                    </a:solidFill>
                  </a:rPr>
                  <a:t>yuan, bank, domestic, </a:t>
                </a:r>
              </a:p>
              <a:p>
                <a:pPr algn="ctr" eaLnBrk="0" fontAlgn="base" hangingPunct="0">
                  <a:spcBef>
                    <a:spcPct val="0"/>
                  </a:spcBef>
                  <a:spcAft>
                    <a:spcPct val="0"/>
                  </a:spcAft>
                </a:pPr>
                <a:r>
                  <a:rPr lang="en-US" sz="2000" b="1" smtClean="0">
                    <a:solidFill>
                      <a:srgbClr val="FF0000"/>
                    </a:solidFill>
                  </a:rPr>
                  <a:t>foreign, increase, </a:t>
                </a:r>
              </a:p>
              <a:p>
                <a:pPr algn="ctr" eaLnBrk="0" fontAlgn="base" hangingPunct="0">
                  <a:spcBef>
                    <a:spcPct val="0"/>
                  </a:spcBef>
                  <a:spcAft>
                    <a:spcPct val="0"/>
                  </a:spcAft>
                </a:pPr>
                <a:r>
                  <a:rPr lang="en-US" sz="2000" b="1" smtClean="0">
                    <a:solidFill>
                      <a:srgbClr val="FF0000"/>
                    </a:solidFill>
                  </a:rPr>
                  <a:t>trade, value</a:t>
                </a:r>
              </a:p>
            </p:txBody>
          </p:sp>
        </p:grpSp>
      </p:grpSp>
      <p:sp>
        <p:nvSpPr>
          <p:cNvPr id="80903" name="Text Box 14"/>
          <p:cNvSpPr txBox="1">
            <a:spLocks noChangeArrowheads="1"/>
          </p:cNvSpPr>
          <p:nvPr/>
        </p:nvSpPr>
        <p:spPr bwMode="auto">
          <a:xfrm>
            <a:off x="2971800" y="6553200"/>
            <a:ext cx="617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50000"/>
              </a:spcBef>
              <a:spcAft>
                <a:spcPct val="0"/>
              </a:spcAft>
            </a:pPr>
            <a:r>
              <a:rPr lang="en-US" sz="1400" smtClean="0">
                <a:solidFill>
                  <a:srgbClr val="000000"/>
                </a:solidFill>
              </a:rPr>
              <a:t>ICCV 2005 short course, L. Fei-Fei</a:t>
            </a:r>
          </a:p>
        </p:txBody>
      </p:sp>
    </p:spTree>
    <p:extLst>
      <p:ext uri="{BB962C8B-B14F-4D97-AF65-F5344CB8AC3E}">
        <p14:creationId xmlns:p14="http://schemas.microsoft.com/office/powerpoint/2010/main" val="165532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roup 2"/>
          <p:cNvGrpSpPr>
            <a:grpSpLocks/>
          </p:cNvGrpSpPr>
          <p:nvPr/>
        </p:nvGrpSpPr>
        <p:grpSpPr bwMode="auto">
          <a:xfrm>
            <a:off x="152400" y="-228600"/>
            <a:ext cx="8915400" cy="2898775"/>
            <a:chOff x="96" y="2496"/>
            <a:chExt cx="5616" cy="1826"/>
          </a:xfrm>
        </p:grpSpPr>
        <p:sp>
          <p:nvSpPr>
            <p:cNvPr id="82997" name="Rectangle 3"/>
            <p:cNvSpPr>
              <a:spLocks noChangeArrowheads="1"/>
            </p:cNvSpPr>
            <p:nvPr/>
          </p:nvSpPr>
          <p:spPr bwMode="auto">
            <a:xfrm>
              <a:off x="96" y="2736"/>
              <a:ext cx="5616" cy="1488"/>
            </a:xfrm>
            <a:prstGeom prst="rect">
              <a:avLst/>
            </a:prstGeom>
            <a:solidFill>
              <a:srgbClr val="DFCCAB"/>
            </a:solidFill>
            <a:ln w="381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pic>
          <p:nvPicPr>
            <p:cNvPr id="82998" name="Picture 4" descr="DaVinci_face_on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 y="2736"/>
              <a:ext cx="1179" cy="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9" name="Picture 5" descr="bicycl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4" y="2976"/>
              <a:ext cx="1920" cy="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000" name="Picture 6" descr="viol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301100">
              <a:off x="4512" y="2496"/>
              <a:ext cx="764" cy="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7"/>
          <p:cNvGrpSpPr>
            <a:grpSpLocks/>
          </p:cNvGrpSpPr>
          <p:nvPr/>
        </p:nvGrpSpPr>
        <p:grpSpPr bwMode="auto">
          <a:xfrm>
            <a:off x="152400" y="5334000"/>
            <a:ext cx="8915400" cy="1447800"/>
            <a:chOff x="96" y="96"/>
            <a:chExt cx="5616" cy="912"/>
          </a:xfrm>
        </p:grpSpPr>
        <p:sp>
          <p:nvSpPr>
            <p:cNvPr id="82979" name="Rectangle 8"/>
            <p:cNvSpPr>
              <a:spLocks noChangeArrowheads="1"/>
            </p:cNvSpPr>
            <p:nvPr/>
          </p:nvSpPr>
          <p:spPr bwMode="auto">
            <a:xfrm>
              <a:off x="96" y="96"/>
              <a:ext cx="5616" cy="912"/>
            </a:xfrm>
            <a:prstGeom prst="rect">
              <a:avLst/>
            </a:prstGeom>
            <a:solidFill>
              <a:srgbClr val="FFE4C9"/>
            </a:solidFill>
            <a:ln w="38100">
              <a:solidFill>
                <a:srgbClr val="8643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pic>
          <p:nvPicPr>
            <p:cNvPr id="82980" name="Picture 9" descr="ermine"/>
            <p:cNvPicPr>
              <a:picLocks noChangeAspect="1" noChangeArrowheads="1"/>
            </p:cNvPicPr>
            <p:nvPr/>
          </p:nvPicPr>
          <p:blipFill>
            <a:blip r:embed="rId6">
              <a:extLst>
                <a:ext uri="{28A0092B-C50C-407E-A947-70E740481C1C}">
                  <a14:useLocalDpi xmlns:a14="http://schemas.microsoft.com/office/drawing/2010/main" val="0"/>
                </a:ext>
              </a:extLst>
            </a:blip>
            <a:srcRect l="49399" t="22293" r="38898" b="71706"/>
            <a:stretch>
              <a:fillRect/>
            </a:stretch>
          </p:blipFill>
          <p:spPr bwMode="auto">
            <a:xfrm>
              <a:off x="240" y="624"/>
              <a:ext cx="38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1" name="Picture 10" descr="ermine"/>
            <p:cNvPicPr>
              <a:picLocks noChangeAspect="1" noChangeArrowheads="1"/>
            </p:cNvPicPr>
            <p:nvPr/>
          </p:nvPicPr>
          <p:blipFill>
            <a:blip r:embed="rId6">
              <a:extLst>
                <a:ext uri="{28A0092B-C50C-407E-A947-70E740481C1C}">
                  <a14:useLocalDpi xmlns:a14="http://schemas.microsoft.com/office/drawing/2010/main" val="0"/>
                </a:ext>
              </a:extLst>
            </a:blip>
            <a:srcRect l="57591" t="4288" r="29535" b="88853"/>
            <a:stretch>
              <a:fillRect/>
            </a:stretch>
          </p:blipFill>
          <p:spPr bwMode="auto">
            <a:xfrm>
              <a:off x="4800" y="576"/>
              <a:ext cx="38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2" name="Picture 11" descr="ermine"/>
            <p:cNvPicPr>
              <a:picLocks noChangeAspect="1" noChangeArrowheads="1"/>
            </p:cNvPicPr>
            <p:nvPr/>
          </p:nvPicPr>
          <p:blipFill>
            <a:blip r:embed="rId6">
              <a:extLst>
                <a:ext uri="{28A0092B-C50C-407E-A947-70E740481C1C}">
                  <a14:useLocalDpi xmlns:a14="http://schemas.microsoft.com/office/drawing/2010/main" val="0"/>
                </a:ext>
              </a:extLst>
            </a:blip>
            <a:srcRect l="58762" t="14577" r="31876" b="79422"/>
            <a:stretch>
              <a:fillRect/>
            </a:stretch>
          </p:blipFill>
          <p:spPr bwMode="auto">
            <a:xfrm>
              <a:off x="240" y="192"/>
              <a:ext cx="38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3" name="Picture 12" descr="ermine"/>
            <p:cNvPicPr>
              <a:picLocks noChangeAspect="1" noChangeArrowheads="1"/>
            </p:cNvPicPr>
            <p:nvPr/>
          </p:nvPicPr>
          <p:blipFill>
            <a:blip r:embed="rId6">
              <a:extLst>
                <a:ext uri="{28A0092B-C50C-407E-A947-70E740481C1C}">
                  <a14:useLocalDpi xmlns:a14="http://schemas.microsoft.com/office/drawing/2010/main" val="0"/>
                </a:ext>
              </a:extLst>
            </a:blip>
            <a:srcRect l="58762" t="27437" r="31876" b="67418"/>
            <a:stretch>
              <a:fillRect/>
            </a:stretch>
          </p:blipFill>
          <p:spPr bwMode="auto">
            <a:xfrm>
              <a:off x="3600" y="576"/>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4" name="Picture 13" descr="ermine"/>
            <p:cNvPicPr>
              <a:picLocks noChangeAspect="1" noChangeArrowheads="1"/>
            </p:cNvPicPr>
            <p:nvPr/>
          </p:nvPicPr>
          <p:blipFill>
            <a:blip r:embed="rId6">
              <a:extLst>
                <a:ext uri="{28A0092B-C50C-407E-A947-70E740481C1C}">
                  <a14:useLocalDpi xmlns:a14="http://schemas.microsoft.com/office/drawing/2010/main" val="0"/>
                </a:ext>
              </a:extLst>
            </a:blip>
            <a:srcRect l="59932" t="23151" r="31876" b="71706"/>
            <a:stretch>
              <a:fillRect/>
            </a:stretch>
          </p:blipFill>
          <p:spPr bwMode="auto">
            <a:xfrm>
              <a:off x="1104" y="247"/>
              <a:ext cx="384"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5" name="Picture 14" descr="ermine"/>
            <p:cNvPicPr>
              <a:picLocks noChangeAspect="1" noChangeArrowheads="1"/>
            </p:cNvPicPr>
            <p:nvPr/>
          </p:nvPicPr>
          <p:blipFill>
            <a:blip r:embed="rId6">
              <a:extLst>
                <a:ext uri="{28A0092B-C50C-407E-A947-70E740481C1C}">
                  <a14:useLocalDpi xmlns:a14="http://schemas.microsoft.com/office/drawing/2010/main" val="0"/>
                </a:ext>
              </a:extLst>
            </a:blip>
            <a:srcRect l="50569" t="17148" r="37727" b="76851"/>
            <a:stretch>
              <a:fillRect/>
            </a:stretch>
          </p:blipFill>
          <p:spPr bwMode="auto">
            <a:xfrm>
              <a:off x="2640" y="240"/>
              <a:ext cx="48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6" name="Picture 15" descr="bicycl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500" t="75458"/>
            <a:stretch>
              <a:fillRect/>
            </a:stretch>
          </p:blipFill>
          <p:spPr bwMode="auto">
            <a:xfrm>
              <a:off x="1104" y="672"/>
              <a:ext cx="43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7" name="Picture 16" descr="bicycl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5001" t="49956" r="42499" b="16507"/>
            <a:stretch>
              <a:fillRect/>
            </a:stretch>
          </p:blipFill>
          <p:spPr bwMode="auto">
            <a:xfrm>
              <a:off x="5328" y="576"/>
              <a:ext cx="31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8" name="Picture 17" descr="bicycl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0000" r="55000" b="54236"/>
            <a:stretch>
              <a:fillRect/>
            </a:stretch>
          </p:blipFill>
          <p:spPr bwMode="auto">
            <a:xfrm>
              <a:off x="4512" y="240"/>
              <a:ext cx="285"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9" name="Picture 18" descr="bicycl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33188" r="60001"/>
            <a:stretch>
              <a:fillRect/>
            </a:stretch>
          </p:blipFill>
          <p:spPr bwMode="auto">
            <a:xfrm>
              <a:off x="2160" y="242"/>
              <a:ext cx="384"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0" name="Picture 19" descr="bicycl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2500" t="20612" r="22501" b="37468"/>
            <a:stretch>
              <a:fillRect/>
            </a:stretch>
          </p:blipFill>
          <p:spPr bwMode="auto">
            <a:xfrm>
              <a:off x="3600" y="240"/>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1" name="Picture 20" descr="violin"/>
            <p:cNvPicPr>
              <a:picLocks noChangeAspect="1" noChangeArrowheads="1"/>
            </p:cNvPicPr>
            <p:nvPr/>
          </p:nvPicPr>
          <p:blipFill>
            <a:blip r:embed="rId5">
              <a:extLst>
                <a:ext uri="{28A0092B-C50C-407E-A947-70E740481C1C}">
                  <a14:useLocalDpi xmlns:a14="http://schemas.microsoft.com/office/drawing/2010/main" val="0"/>
                </a:ext>
              </a:extLst>
            </a:blip>
            <a:srcRect l="35715" t="2991" r="21428" b="71085"/>
            <a:stretch>
              <a:fillRect/>
            </a:stretch>
          </p:blipFill>
          <p:spPr bwMode="auto">
            <a:xfrm>
              <a:off x="3198" y="288"/>
              <a:ext cx="354"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2" name="Picture 21" descr="violin"/>
            <p:cNvPicPr>
              <a:picLocks noChangeAspect="1" noChangeArrowheads="1"/>
            </p:cNvPicPr>
            <p:nvPr/>
          </p:nvPicPr>
          <p:blipFill>
            <a:blip r:embed="rId5">
              <a:extLst>
                <a:ext uri="{28A0092B-C50C-407E-A947-70E740481C1C}">
                  <a14:useLocalDpi xmlns:a14="http://schemas.microsoft.com/office/drawing/2010/main" val="0"/>
                </a:ext>
              </a:extLst>
            </a:blip>
            <a:srcRect t="26286" b="52684"/>
            <a:stretch>
              <a:fillRect/>
            </a:stretch>
          </p:blipFill>
          <p:spPr bwMode="auto">
            <a:xfrm>
              <a:off x="4080" y="288"/>
              <a:ext cx="528"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3" name="Picture 22" descr="violin"/>
            <p:cNvPicPr>
              <a:picLocks noChangeAspect="1" noChangeArrowheads="1"/>
            </p:cNvPicPr>
            <p:nvPr/>
          </p:nvPicPr>
          <p:blipFill>
            <a:blip r:embed="rId5">
              <a:extLst>
                <a:ext uri="{28A0092B-C50C-407E-A947-70E740481C1C}">
                  <a14:useLocalDpi xmlns:a14="http://schemas.microsoft.com/office/drawing/2010/main" val="0"/>
                </a:ext>
              </a:extLst>
            </a:blip>
            <a:srcRect t="50055" b="26286"/>
            <a:stretch>
              <a:fillRect/>
            </a:stretch>
          </p:blipFill>
          <p:spPr bwMode="auto">
            <a:xfrm>
              <a:off x="1584" y="384"/>
              <a:ext cx="57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4" name="Picture 23" descr="violin"/>
            <p:cNvPicPr>
              <a:picLocks noChangeAspect="1" noChangeArrowheads="1"/>
            </p:cNvPicPr>
            <p:nvPr/>
          </p:nvPicPr>
          <p:blipFill>
            <a:blip r:embed="rId5">
              <a:extLst>
                <a:ext uri="{28A0092B-C50C-407E-A947-70E740481C1C}">
                  <a14:useLocalDpi xmlns:a14="http://schemas.microsoft.com/office/drawing/2010/main" val="0"/>
                </a:ext>
              </a:extLst>
            </a:blip>
            <a:srcRect t="76233"/>
            <a:stretch>
              <a:fillRect/>
            </a:stretch>
          </p:blipFill>
          <p:spPr bwMode="auto">
            <a:xfrm>
              <a:off x="2400" y="672"/>
              <a:ext cx="624"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5" name="Picture 24" descr="violin"/>
            <p:cNvPicPr>
              <a:picLocks noChangeAspect="1" noChangeArrowheads="1"/>
            </p:cNvPicPr>
            <p:nvPr/>
          </p:nvPicPr>
          <p:blipFill>
            <a:blip r:embed="rId5">
              <a:extLst>
                <a:ext uri="{28A0092B-C50C-407E-A947-70E740481C1C}">
                  <a14:useLocalDpi xmlns:a14="http://schemas.microsoft.com/office/drawing/2010/main" val="0"/>
                </a:ext>
              </a:extLst>
            </a:blip>
            <a:srcRect l="56544" t="49945" r="-523" b="18510"/>
            <a:stretch>
              <a:fillRect/>
            </a:stretch>
          </p:blipFill>
          <p:spPr bwMode="auto">
            <a:xfrm>
              <a:off x="720" y="336"/>
              <a:ext cx="296"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6" name="Picture 25" descr="violin"/>
            <p:cNvPicPr>
              <a:picLocks noChangeAspect="1" noChangeArrowheads="1"/>
            </p:cNvPicPr>
            <p:nvPr/>
          </p:nvPicPr>
          <p:blipFill>
            <a:blip r:embed="rId5">
              <a:extLst>
                <a:ext uri="{28A0092B-C50C-407E-A947-70E740481C1C}">
                  <a14:useLocalDpi xmlns:a14="http://schemas.microsoft.com/office/drawing/2010/main" val="0"/>
                </a:ext>
              </a:extLst>
            </a:blip>
            <a:srcRect t="31544" b="47426"/>
            <a:stretch>
              <a:fillRect/>
            </a:stretch>
          </p:blipFill>
          <p:spPr bwMode="auto">
            <a:xfrm>
              <a:off x="4896" y="190"/>
              <a:ext cx="672"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6"/>
          <p:cNvGrpSpPr>
            <a:grpSpLocks/>
          </p:cNvGrpSpPr>
          <p:nvPr/>
        </p:nvGrpSpPr>
        <p:grpSpPr bwMode="auto">
          <a:xfrm>
            <a:off x="228600" y="2819400"/>
            <a:ext cx="8763000" cy="2209800"/>
            <a:chOff x="144" y="1776"/>
            <a:chExt cx="5520" cy="1392"/>
          </a:xfrm>
        </p:grpSpPr>
        <p:sp>
          <p:nvSpPr>
            <p:cNvPr id="82949" name="Rectangle 27"/>
            <p:cNvSpPr>
              <a:spLocks noChangeArrowheads="1"/>
            </p:cNvSpPr>
            <p:nvPr/>
          </p:nvSpPr>
          <p:spPr bwMode="auto">
            <a:xfrm>
              <a:off x="4944" y="1776"/>
              <a:ext cx="96" cy="1129"/>
            </a:xfrm>
            <a:prstGeom prst="rect">
              <a:avLst/>
            </a:prstGeom>
            <a:solidFill>
              <a:srgbClr val="B32727"/>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0" name="Rectangle 28"/>
            <p:cNvSpPr>
              <a:spLocks noChangeArrowheads="1"/>
            </p:cNvSpPr>
            <p:nvPr/>
          </p:nvSpPr>
          <p:spPr bwMode="auto">
            <a:xfrm>
              <a:off x="4320" y="2736"/>
              <a:ext cx="96" cy="169"/>
            </a:xfrm>
            <a:prstGeom prst="rect">
              <a:avLst/>
            </a:prstGeom>
            <a:solidFill>
              <a:srgbClr val="B32727"/>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1" name="Rectangle 29"/>
            <p:cNvSpPr>
              <a:spLocks noChangeArrowheads="1"/>
            </p:cNvSpPr>
            <p:nvPr/>
          </p:nvSpPr>
          <p:spPr bwMode="auto">
            <a:xfrm>
              <a:off x="4608" y="2592"/>
              <a:ext cx="96" cy="313"/>
            </a:xfrm>
            <a:prstGeom prst="rect">
              <a:avLst/>
            </a:prstGeom>
            <a:solidFill>
              <a:srgbClr val="B32727"/>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2" name="Rectangle 30"/>
            <p:cNvSpPr>
              <a:spLocks noChangeArrowheads="1"/>
            </p:cNvSpPr>
            <p:nvPr/>
          </p:nvSpPr>
          <p:spPr bwMode="auto">
            <a:xfrm>
              <a:off x="5328" y="2736"/>
              <a:ext cx="96" cy="169"/>
            </a:xfrm>
            <a:prstGeom prst="rect">
              <a:avLst/>
            </a:prstGeom>
            <a:solidFill>
              <a:srgbClr val="B32727"/>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3" name="Rectangle 31"/>
            <p:cNvSpPr>
              <a:spLocks noChangeArrowheads="1"/>
            </p:cNvSpPr>
            <p:nvPr/>
          </p:nvSpPr>
          <p:spPr bwMode="auto">
            <a:xfrm>
              <a:off x="2976" y="2832"/>
              <a:ext cx="96" cy="96"/>
            </a:xfrm>
            <a:prstGeom prst="rect">
              <a:avLst/>
            </a:prstGeom>
            <a:solidFill>
              <a:srgbClr val="FFFF00"/>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4" name="Rectangle 32"/>
            <p:cNvSpPr>
              <a:spLocks noChangeArrowheads="1"/>
            </p:cNvSpPr>
            <p:nvPr/>
          </p:nvSpPr>
          <p:spPr bwMode="auto">
            <a:xfrm>
              <a:off x="2400" y="2208"/>
              <a:ext cx="96" cy="720"/>
            </a:xfrm>
            <a:prstGeom prst="rect">
              <a:avLst/>
            </a:prstGeom>
            <a:solidFill>
              <a:srgbClr val="FFFF00"/>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5" name="Rectangle 33"/>
            <p:cNvSpPr>
              <a:spLocks noChangeArrowheads="1"/>
            </p:cNvSpPr>
            <p:nvPr/>
          </p:nvSpPr>
          <p:spPr bwMode="auto">
            <a:xfrm>
              <a:off x="2688" y="2832"/>
              <a:ext cx="96" cy="96"/>
            </a:xfrm>
            <a:prstGeom prst="rect">
              <a:avLst/>
            </a:prstGeom>
            <a:solidFill>
              <a:srgbClr val="FFFF00"/>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6" name="Rectangle 34"/>
            <p:cNvSpPr>
              <a:spLocks noChangeArrowheads="1"/>
            </p:cNvSpPr>
            <p:nvPr/>
          </p:nvSpPr>
          <p:spPr bwMode="auto">
            <a:xfrm>
              <a:off x="3408" y="2880"/>
              <a:ext cx="96" cy="48"/>
            </a:xfrm>
            <a:prstGeom prst="rect">
              <a:avLst/>
            </a:prstGeom>
            <a:solidFill>
              <a:srgbClr val="FFFF00"/>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7" name="Rectangle 35"/>
            <p:cNvSpPr>
              <a:spLocks noChangeArrowheads="1"/>
            </p:cNvSpPr>
            <p:nvPr/>
          </p:nvSpPr>
          <p:spPr bwMode="auto">
            <a:xfrm>
              <a:off x="960" y="2809"/>
              <a:ext cx="96" cy="96"/>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8" name="Rectangle 36"/>
            <p:cNvSpPr>
              <a:spLocks noChangeArrowheads="1"/>
            </p:cNvSpPr>
            <p:nvPr/>
          </p:nvSpPr>
          <p:spPr bwMode="auto">
            <a:xfrm>
              <a:off x="384" y="2809"/>
              <a:ext cx="96" cy="96"/>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59" name="Rectangle 37"/>
            <p:cNvSpPr>
              <a:spLocks noChangeArrowheads="1"/>
            </p:cNvSpPr>
            <p:nvPr/>
          </p:nvSpPr>
          <p:spPr bwMode="auto">
            <a:xfrm>
              <a:off x="672" y="1897"/>
              <a:ext cx="96" cy="1008"/>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60" name="Rectangle 38"/>
            <p:cNvSpPr>
              <a:spLocks noChangeArrowheads="1"/>
            </p:cNvSpPr>
            <p:nvPr/>
          </p:nvSpPr>
          <p:spPr bwMode="auto">
            <a:xfrm>
              <a:off x="1392" y="2185"/>
              <a:ext cx="96" cy="720"/>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82961" name="Line 39"/>
            <p:cNvSpPr>
              <a:spLocks noChangeShapeType="1"/>
            </p:cNvSpPr>
            <p:nvPr/>
          </p:nvSpPr>
          <p:spPr bwMode="auto">
            <a:xfrm>
              <a:off x="144" y="2905"/>
              <a:ext cx="1584" cy="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2962" name="Line 40"/>
            <p:cNvSpPr>
              <a:spLocks noChangeShapeType="1"/>
            </p:cNvSpPr>
            <p:nvPr/>
          </p:nvSpPr>
          <p:spPr bwMode="auto">
            <a:xfrm flipV="1">
              <a:off x="144" y="1801"/>
              <a:ext cx="0" cy="1104"/>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82963" name="Picture 41" descr="ermine"/>
            <p:cNvPicPr>
              <a:picLocks noChangeAspect="1" noChangeArrowheads="1"/>
            </p:cNvPicPr>
            <p:nvPr/>
          </p:nvPicPr>
          <p:blipFill>
            <a:blip r:embed="rId6" cstate="print">
              <a:extLst>
                <a:ext uri="{28A0092B-C50C-407E-A947-70E740481C1C}">
                  <a14:useLocalDpi xmlns:a14="http://schemas.microsoft.com/office/drawing/2010/main" val="0"/>
                </a:ext>
              </a:extLst>
            </a:blip>
            <a:srcRect l="50569" t="17148" r="37727" b="76851"/>
            <a:stretch>
              <a:fillRect/>
            </a:stretch>
          </p:blipFill>
          <p:spPr bwMode="auto">
            <a:xfrm>
              <a:off x="1296" y="296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64" name="Picture 42" descr="bicycle"/>
            <p:cNvPicPr>
              <a:picLocks noChangeAspect="1" noChangeArrowheads="1"/>
            </p:cNvPicPr>
            <p:nvPr/>
          </p:nvPicPr>
          <p:blipFill>
            <a:blip r:embed="rId4" cstate="print">
              <a:extLst>
                <a:ext uri="{28A0092B-C50C-407E-A947-70E740481C1C}">
                  <a14:useLocalDpi xmlns:a14="http://schemas.microsoft.com/office/drawing/2010/main" val="0"/>
                </a:ext>
              </a:extLst>
            </a:blip>
            <a:srcRect l="20000" r="55000" b="54236"/>
            <a:stretch>
              <a:fillRect/>
            </a:stretch>
          </p:blipFill>
          <p:spPr bwMode="auto">
            <a:xfrm>
              <a:off x="288" y="2953"/>
              <a:ext cx="19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65" name="Picture 43" descr="ermine"/>
            <p:cNvPicPr>
              <a:picLocks noChangeAspect="1" noChangeArrowheads="1"/>
            </p:cNvPicPr>
            <p:nvPr/>
          </p:nvPicPr>
          <p:blipFill>
            <a:blip r:embed="rId6" cstate="print">
              <a:extLst>
                <a:ext uri="{28A0092B-C50C-407E-A947-70E740481C1C}">
                  <a14:useLocalDpi xmlns:a14="http://schemas.microsoft.com/office/drawing/2010/main" val="0"/>
                </a:ext>
              </a:extLst>
            </a:blip>
            <a:srcRect l="49399" t="22293" r="38898" b="71706"/>
            <a:stretch>
              <a:fillRect/>
            </a:stretch>
          </p:blipFill>
          <p:spPr bwMode="auto">
            <a:xfrm>
              <a:off x="576" y="295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66" name="Line 44"/>
            <p:cNvSpPr>
              <a:spLocks noChangeShapeType="1"/>
            </p:cNvSpPr>
            <p:nvPr/>
          </p:nvSpPr>
          <p:spPr bwMode="auto">
            <a:xfrm>
              <a:off x="4080" y="2905"/>
              <a:ext cx="1584" cy="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2967" name="Line 45"/>
            <p:cNvSpPr>
              <a:spLocks noChangeShapeType="1"/>
            </p:cNvSpPr>
            <p:nvPr/>
          </p:nvSpPr>
          <p:spPr bwMode="auto">
            <a:xfrm flipV="1">
              <a:off x="4080" y="1801"/>
              <a:ext cx="0" cy="1104"/>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2968" name="Line 46"/>
            <p:cNvSpPr>
              <a:spLocks noChangeShapeType="1"/>
            </p:cNvSpPr>
            <p:nvPr/>
          </p:nvSpPr>
          <p:spPr bwMode="auto">
            <a:xfrm>
              <a:off x="2160" y="2928"/>
              <a:ext cx="1584" cy="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2969" name="Line 47"/>
            <p:cNvSpPr>
              <a:spLocks noChangeShapeType="1"/>
            </p:cNvSpPr>
            <p:nvPr/>
          </p:nvSpPr>
          <p:spPr bwMode="auto">
            <a:xfrm flipV="1">
              <a:off x="2160" y="1824"/>
              <a:ext cx="0" cy="1104"/>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82970" name="Picture 48" descr="violin"/>
            <p:cNvPicPr>
              <a:picLocks noChangeAspect="1" noChangeArrowheads="1"/>
            </p:cNvPicPr>
            <p:nvPr/>
          </p:nvPicPr>
          <p:blipFill>
            <a:blip r:embed="rId5" cstate="print">
              <a:extLst>
                <a:ext uri="{28A0092B-C50C-407E-A947-70E740481C1C}">
                  <a14:useLocalDpi xmlns:a14="http://schemas.microsoft.com/office/drawing/2010/main" val="0"/>
                </a:ext>
              </a:extLst>
            </a:blip>
            <a:srcRect t="76233"/>
            <a:stretch>
              <a:fillRect/>
            </a:stretch>
          </p:blipFill>
          <p:spPr bwMode="auto">
            <a:xfrm>
              <a:off x="864" y="2976"/>
              <a:ext cx="3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1" name="Picture 49" descr="ermine"/>
            <p:cNvPicPr>
              <a:picLocks noChangeAspect="1" noChangeArrowheads="1"/>
            </p:cNvPicPr>
            <p:nvPr/>
          </p:nvPicPr>
          <p:blipFill>
            <a:blip r:embed="rId6" cstate="print">
              <a:extLst>
                <a:ext uri="{28A0092B-C50C-407E-A947-70E740481C1C}">
                  <a14:useLocalDpi xmlns:a14="http://schemas.microsoft.com/office/drawing/2010/main" val="0"/>
                </a:ext>
              </a:extLst>
            </a:blip>
            <a:srcRect l="50569" t="17148" r="37727" b="76851"/>
            <a:stretch>
              <a:fillRect/>
            </a:stretch>
          </p:blipFill>
          <p:spPr bwMode="auto">
            <a:xfrm>
              <a:off x="3360" y="296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2" name="Picture 50" descr="bicycle"/>
            <p:cNvPicPr>
              <a:picLocks noChangeAspect="1" noChangeArrowheads="1"/>
            </p:cNvPicPr>
            <p:nvPr/>
          </p:nvPicPr>
          <p:blipFill>
            <a:blip r:embed="rId4" cstate="print">
              <a:extLst>
                <a:ext uri="{28A0092B-C50C-407E-A947-70E740481C1C}">
                  <a14:useLocalDpi xmlns:a14="http://schemas.microsoft.com/office/drawing/2010/main" val="0"/>
                </a:ext>
              </a:extLst>
            </a:blip>
            <a:srcRect l="20000" r="55000" b="54236"/>
            <a:stretch>
              <a:fillRect/>
            </a:stretch>
          </p:blipFill>
          <p:spPr bwMode="auto">
            <a:xfrm>
              <a:off x="2304" y="2953"/>
              <a:ext cx="19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3" name="Picture 51" descr="ermine"/>
            <p:cNvPicPr>
              <a:picLocks noChangeAspect="1" noChangeArrowheads="1"/>
            </p:cNvPicPr>
            <p:nvPr/>
          </p:nvPicPr>
          <p:blipFill>
            <a:blip r:embed="rId6" cstate="print">
              <a:extLst>
                <a:ext uri="{28A0092B-C50C-407E-A947-70E740481C1C}">
                  <a14:useLocalDpi xmlns:a14="http://schemas.microsoft.com/office/drawing/2010/main" val="0"/>
                </a:ext>
              </a:extLst>
            </a:blip>
            <a:srcRect l="49399" t="22293" r="38898" b="71706"/>
            <a:stretch>
              <a:fillRect/>
            </a:stretch>
          </p:blipFill>
          <p:spPr bwMode="auto">
            <a:xfrm>
              <a:off x="2592" y="2976"/>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4" name="Picture 52" descr="violin"/>
            <p:cNvPicPr>
              <a:picLocks noChangeAspect="1" noChangeArrowheads="1"/>
            </p:cNvPicPr>
            <p:nvPr/>
          </p:nvPicPr>
          <p:blipFill>
            <a:blip r:embed="rId5" cstate="print">
              <a:extLst>
                <a:ext uri="{28A0092B-C50C-407E-A947-70E740481C1C}">
                  <a14:useLocalDpi xmlns:a14="http://schemas.microsoft.com/office/drawing/2010/main" val="0"/>
                </a:ext>
              </a:extLst>
            </a:blip>
            <a:srcRect t="76233"/>
            <a:stretch>
              <a:fillRect/>
            </a:stretch>
          </p:blipFill>
          <p:spPr bwMode="auto">
            <a:xfrm>
              <a:off x="2832" y="2976"/>
              <a:ext cx="3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5" name="Picture 53" descr="ermine"/>
            <p:cNvPicPr>
              <a:picLocks noChangeAspect="1" noChangeArrowheads="1"/>
            </p:cNvPicPr>
            <p:nvPr/>
          </p:nvPicPr>
          <p:blipFill>
            <a:blip r:embed="rId6" cstate="print">
              <a:extLst>
                <a:ext uri="{28A0092B-C50C-407E-A947-70E740481C1C}">
                  <a14:useLocalDpi xmlns:a14="http://schemas.microsoft.com/office/drawing/2010/main" val="0"/>
                </a:ext>
              </a:extLst>
            </a:blip>
            <a:srcRect l="50569" t="17148" r="37727" b="76851"/>
            <a:stretch>
              <a:fillRect/>
            </a:stretch>
          </p:blipFill>
          <p:spPr bwMode="auto">
            <a:xfrm>
              <a:off x="5280" y="296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6" name="Picture 54" descr="bicycle"/>
            <p:cNvPicPr>
              <a:picLocks noChangeAspect="1" noChangeArrowheads="1"/>
            </p:cNvPicPr>
            <p:nvPr/>
          </p:nvPicPr>
          <p:blipFill>
            <a:blip r:embed="rId4" cstate="print">
              <a:extLst>
                <a:ext uri="{28A0092B-C50C-407E-A947-70E740481C1C}">
                  <a14:useLocalDpi xmlns:a14="http://schemas.microsoft.com/office/drawing/2010/main" val="0"/>
                </a:ext>
              </a:extLst>
            </a:blip>
            <a:srcRect l="20000" r="55000" b="54236"/>
            <a:stretch>
              <a:fillRect/>
            </a:stretch>
          </p:blipFill>
          <p:spPr bwMode="auto">
            <a:xfrm>
              <a:off x="4224" y="2953"/>
              <a:ext cx="19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7" name="Picture 55" descr="ermine"/>
            <p:cNvPicPr>
              <a:picLocks noChangeAspect="1" noChangeArrowheads="1"/>
            </p:cNvPicPr>
            <p:nvPr/>
          </p:nvPicPr>
          <p:blipFill>
            <a:blip r:embed="rId6" cstate="print">
              <a:extLst>
                <a:ext uri="{28A0092B-C50C-407E-A947-70E740481C1C}">
                  <a14:useLocalDpi xmlns:a14="http://schemas.microsoft.com/office/drawing/2010/main" val="0"/>
                </a:ext>
              </a:extLst>
            </a:blip>
            <a:srcRect l="49399" t="22293" r="38898" b="71706"/>
            <a:stretch>
              <a:fillRect/>
            </a:stretch>
          </p:blipFill>
          <p:spPr bwMode="auto">
            <a:xfrm>
              <a:off x="4560" y="295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8" name="Picture 56" descr="violin"/>
            <p:cNvPicPr>
              <a:picLocks noChangeAspect="1" noChangeArrowheads="1"/>
            </p:cNvPicPr>
            <p:nvPr/>
          </p:nvPicPr>
          <p:blipFill>
            <a:blip r:embed="rId5" cstate="print">
              <a:extLst>
                <a:ext uri="{28A0092B-C50C-407E-A947-70E740481C1C}">
                  <a14:useLocalDpi xmlns:a14="http://schemas.microsoft.com/office/drawing/2010/main" val="0"/>
                </a:ext>
              </a:extLst>
            </a:blip>
            <a:srcRect t="76233"/>
            <a:stretch>
              <a:fillRect/>
            </a:stretch>
          </p:blipFill>
          <p:spPr bwMode="auto">
            <a:xfrm>
              <a:off x="4848" y="2976"/>
              <a:ext cx="3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46882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5"/>
          <p:cNvSpPr>
            <a:spLocks noGrp="1"/>
          </p:cNvSpPr>
          <p:nvPr>
            <p:ph type="title" idx="4294967295"/>
          </p:nvPr>
        </p:nvSpPr>
        <p:spPr>
          <a:xfrm>
            <a:off x="811213" y="288925"/>
            <a:ext cx="7315200" cy="609600"/>
          </a:xfrm>
        </p:spPr>
        <p:txBody>
          <a:bodyPr/>
          <a:lstStyle/>
          <a:p>
            <a:pPr eaLnBrk="1" hangingPunct="1"/>
            <a:r>
              <a:rPr lang="en-US" smtClean="0"/>
              <a:t>Bags of visual words</a:t>
            </a:r>
          </a:p>
        </p:txBody>
      </p:sp>
      <p:sp>
        <p:nvSpPr>
          <p:cNvPr id="83971" name="Content Placeholder 6"/>
          <p:cNvSpPr>
            <a:spLocks noGrp="1"/>
          </p:cNvSpPr>
          <p:nvPr>
            <p:ph idx="4294967295"/>
          </p:nvPr>
        </p:nvSpPr>
        <p:spPr>
          <a:xfrm>
            <a:off x="628650" y="1420813"/>
            <a:ext cx="4856163" cy="4495800"/>
          </a:xfrm>
        </p:spPr>
        <p:txBody>
          <a:bodyPr/>
          <a:lstStyle/>
          <a:p>
            <a:pPr eaLnBrk="1" hangingPunct="1">
              <a:spcAft>
                <a:spcPts val="1200"/>
              </a:spcAft>
            </a:pPr>
            <a:r>
              <a:rPr lang="en-US" sz="2800" smtClean="0"/>
              <a:t>Summarize entire image based on its distribution (histogram) of word occurrences.</a:t>
            </a:r>
          </a:p>
          <a:p>
            <a:pPr eaLnBrk="1" hangingPunct="1">
              <a:spcAft>
                <a:spcPts val="1200"/>
              </a:spcAft>
            </a:pPr>
            <a:r>
              <a:rPr lang="en-US" sz="2800" smtClean="0"/>
              <a:t>Analogous to bag of words representation commonly used for documents.</a:t>
            </a:r>
          </a:p>
        </p:txBody>
      </p:sp>
      <p:grpSp>
        <p:nvGrpSpPr>
          <p:cNvPr id="83972" name="Group 4"/>
          <p:cNvGrpSpPr>
            <a:grpSpLocks/>
          </p:cNvGrpSpPr>
          <p:nvPr/>
        </p:nvGrpSpPr>
        <p:grpSpPr bwMode="auto">
          <a:xfrm>
            <a:off x="1614488" y="5546725"/>
            <a:ext cx="3717925" cy="604838"/>
            <a:chOff x="96" y="96"/>
            <a:chExt cx="5616" cy="912"/>
          </a:xfrm>
        </p:grpSpPr>
        <p:sp>
          <p:nvSpPr>
            <p:cNvPr id="84009" name="Rectangle 5"/>
            <p:cNvSpPr>
              <a:spLocks noChangeArrowheads="1"/>
            </p:cNvSpPr>
            <p:nvPr/>
          </p:nvSpPr>
          <p:spPr bwMode="auto">
            <a:xfrm>
              <a:off x="96" y="96"/>
              <a:ext cx="5616" cy="912"/>
            </a:xfrm>
            <a:prstGeom prst="rect">
              <a:avLst/>
            </a:prstGeom>
            <a:solidFill>
              <a:srgbClr val="FFE4C9"/>
            </a:solidFill>
            <a:ln w="38100">
              <a:solidFill>
                <a:srgbClr val="8643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pic>
          <p:nvPicPr>
            <p:cNvPr id="84010" name="Picture 6" descr="ermine"/>
            <p:cNvPicPr>
              <a:picLocks noChangeAspect="1" noChangeArrowheads="1"/>
            </p:cNvPicPr>
            <p:nvPr/>
          </p:nvPicPr>
          <p:blipFill>
            <a:blip r:embed="rId3" cstate="print">
              <a:extLst>
                <a:ext uri="{28A0092B-C50C-407E-A947-70E740481C1C}">
                  <a14:useLocalDpi xmlns:a14="http://schemas.microsoft.com/office/drawing/2010/main" val="0"/>
                </a:ext>
              </a:extLst>
            </a:blip>
            <a:srcRect l="49399" t="22293" r="38898" b="71706"/>
            <a:stretch>
              <a:fillRect/>
            </a:stretch>
          </p:blipFill>
          <p:spPr bwMode="auto">
            <a:xfrm>
              <a:off x="240" y="624"/>
              <a:ext cx="38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1" name="Picture 7" descr="ermine"/>
            <p:cNvPicPr>
              <a:picLocks noChangeAspect="1" noChangeArrowheads="1"/>
            </p:cNvPicPr>
            <p:nvPr/>
          </p:nvPicPr>
          <p:blipFill>
            <a:blip r:embed="rId4">
              <a:extLst>
                <a:ext uri="{28A0092B-C50C-407E-A947-70E740481C1C}">
                  <a14:useLocalDpi xmlns:a14="http://schemas.microsoft.com/office/drawing/2010/main" val="0"/>
                </a:ext>
              </a:extLst>
            </a:blip>
            <a:srcRect l="57591" t="4288" r="29535" b="88853"/>
            <a:stretch>
              <a:fillRect/>
            </a:stretch>
          </p:blipFill>
          <p:spPr bwMode="auto">
            <a:xfrm>
              <a:off x="4800" y="576"/>
              <a:ext cx="38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2" name="Picture 8"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8762" t="14577" r="31876" b="79422"/>
            <a:stretch>
              <a:fillRect/>
            </a:stretch>
          </p:blipFill>
          <p:spPr bwMode="auto">
            <a:xfrm>
              <a:off x="240" y="192"/>
              <a:ext cx="38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3" name="Picture 9"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8762" t="27437" r="31876" b="67418"/>
            <a:stretch>
              <a:fillRect/>
            </a:stretch>
          </p:blipFill>
          <p:spPr bwMode="auto">
            <a:xfrm>
              <a:off x="3600" y="576"/>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4" name="Picture 10"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9932" t="23151" r="31876" b="71706"/>
            <a:stretch>
              <a:fillRect/>
            </a:stretch>
          </p:blipFill>
          <p:spPr bwMode="auto">
            <a:xfrm>
              <a:off x="1104" y="247"/>
              <a:ext cx="384"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5" name="Picture 11"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0569" t="17148" r="37727" b="76851"/>
            <a:stretch>
              <a:fillRect/>
            </a:stretch>
          </p:blipFill>
          <p:spPr bwMode="auto">
            <a:xfrm>
              <a:off x="2640" y="240"/>
              <a:ext cx="48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6" name="Picture 12" descr="bicyc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67500" t="75458"/>
            <a:stretch>
              <a:fillRect/>
            </a:stretch>
          </p:blipFill>
          <p:spPr bwMode="auto">
            <a:xfrm>
              <a:off x="1104" y="672"/>
              <a:ext cx="43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7" name="Picture 13" descr="bicyc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5001" t="49956" r="42499" b="16507"/>
            <a:stretch>
              <a:fillRect/>
            </a:stretch>
          </p:blipFill>
          <p:spPr bwMode="auto">
            <a:xfrm>
              <a:off x="5328" y="576"/>
              <a:ext cx="31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8" name="Picture 14" descr="bicyc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0000" r="55000" b="54236"/>
            <a:stretch>
              <a:fillRect/>
            </a:stretch>
          </p:blipFill>
          <p:spPr bwMode="auto">
            <a:xfrm>
              <a:off x="4512" y="240"/>
              <a:ext cx="285"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9" name="Picture 15" descr="bicyc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33188" r="60001"/>
            <a:stretch>
              <a:fillRect/>
            </a:stretch>
          </p:blipFill>
          <p:spPr bwMode="auto">
            <a:xfrm>
              <a:off x="2160" y="242"/>
              <a:ext cx="384"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0" name="Picture 16" descr="bicyc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500" t="20612" r="22501" b="37468"/>
            <a:stretch>
              <a:fillRect/>
            </a:stretch>
          </p:blipFill>
          <p:spPr bwMode="auto">
            <a:xfrm>
              <a:off x="3600" y="240"/>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1" name="Picture 17" descr="violin"/>
            <p:cNvPicPr>
              <a:picLocks noChangeAspect="1" noChangeArrowheads="1"/>
            </p:cNvPicPr>
            <p:nvPr/>
          </p:nvPicPr>
          <p:blipFill>
            <a:blip r:embed="rId7" cstate="print">
              <a:extLst>
                <a:ext uri="{28A0092B-C50C-407E-A947-70E740481C1C}">
                  <a14:useLocalDpi xmlns:a14="http://schemas.microsoft.com/office/drawing/2010/main" val="0"/>
                </a:ext>
              </a:extLst>
            </a:blip>
            <a:srcRect l="35715" t="2991" r="21428" b="71085"/>
            <a:stretch>
              <a:fillRect/>
            </a:stretch>
          </p:blipFill>
          <p:spPr bwMode="auto">
            <a:xfrm>
              <a:off x="3198" y="288"/>
              <a:ext cx="354"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2" name="Picture 18" descr="violin"/>
            <p:cNvPicPr>
              <a:picLocks noChangeAspect="1" noChangeArrowheads="1"/>
            </p:cNvPicPr>
            <p:nvPr/>
          </p:nvPicPr>
          <p:blipFill>
            <a:blip r:embed="rId7" cstate="print">
              <a:extLst>
                <a:ext uri="{28A0092B-C50C-407E-A947-70E740481C1C}">
                  <a14:useLocalDpi xmlns:a14="http://schemas.microsoft.com/office/drawing/2010/main" val="0"/>
                </a:ext>
              </a:extLst>
            </a:blip>
            <a:srcRect t="26286" b="52684"/>
            <a:stretch>
              <a:fillRect/>
            </a:stretch>
          </p:blipFill>
          <p:spPr bwMode="auto">
            <a:xfrm>
              <a:off x="4080" y="288"/>
              <a:ext cx="528"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3" name="Picture 19" descr="violin"/>
            <p:cNvPicPr>
              <a:picLocks noChangeAspect="1" noChangeArrowheads="1"/>
            </p:cNvPicPr>
            <p:nvPr/>
          </p:nvPicPr>
          <p:blipFill>
            <a:blip r:embed="rId8" cstate="print">
              <a:extLst>
                <a:ext uri="{28A0092B-C50C-407E-A947-70E740481C1C}">
                  <a14:useLocalDpi xmlns:a14="http://schemas.microsoft.com/office/drawing/2010/main" val="0"/>
                </a:ext>
              </a:extLst>
            </a:blip>
            <a:srcRect t="50055" b="26286"/>
            <a:stretch>
              <a:fillRect/>
            </a:stretch>
          </p:blipFill>
          <p:spPr bwMode="auto">
            <a:xfrm>
              <a:off x="1584" y="384"/>
              <a:ext cx="57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4" name="Picture 20" descr="violin"/>
            <p:cNvPicPr>
              <a:picLocks noChangeAspect="1" noChangeArrowheads="1"/>
            </p:cNvPicPr>
            <p:nvPr/>
          </p:nvPicPr>
          <p:blipFill>
            <a:blip r:embed="rId9">
              <a:extLst>
                <a:ext uri="{28A0092B-C50C-407E-A947-70E740481C1C}">
                  <a14:useLocalDpi xmlns:a14="http://schemas.microsoft.com/office/drawing/2010/main" val="0"/>
                </a:ext>
              </a:extLst>
            </a:blip>
            <a:srcRect t="76233"/>
            <a:stretch>
              <a:fillRect/>
            </a:stretch>
          </p:blipFill>
          <p:spPr bwMode="auto">
            <a:xfrm>
              <a:off x="2400" y="672"/>
              <a:ext cx="624"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5" name="Picture 21" descr="violin"/>
            <p:cNvPicPr>
              <a:picLocks noChangeAspect="1" noChangeArrowheads="1"/>
            </p:cNvPicPr>
            <p:nvPr/>
          </p:nvPicPr>
          <p:blipFill>
            <a:blip r:embed="rId7" cstate="print">
              <a:extLst>
                <a:ext uri="{28A0092B-C50C-407E-A947-70E740481C1C}">
                  <a14:useLocalDpi xmlns:a14="http://schemas.microsoft.com/office/drawing/2010/main" val="0"/>
                </a:ext>
              </a:extLst>
            </a:blip>
            <a:srcRect l="56544" t="49945" r="-523" b="18510"/>
            <a:stretch>
              <a:fillRect/>
            </a:stretch>
          </p:blipFill>
          <p:spPr bwMode="auto">
            <a:xfrm>
              <a:off x="720" y="336"/>
              <a:ext cx="296"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6" name="Picture 22" descr="violin"/>
            <p:cNvPicPr>
              <a:picLocks noChangeAspect="1" noChangeArrowheads="1"/>
            </p:cNvPicPr>
            <p:nvPr/>
          </p:nvPicPr>
          <p:blipFill>
            <a:blip r:embed="rId7" cstate="print">
              <a:extLst>
                <a:ext uri="{28A0092B-C50C-407E-A947-70E740481C1C}">
                  <a14:useLocalDpi xmlns:a14="http://schemas.microsoft.com/office/drawing/2010/main" val="0"/>
                </a:ext>
              </a:extLst>
            </a:blip>
            <a:srcRect t="31544" b="47426"/>
            <a:stretch>
              <a:fillRect/>
            </a:stretch>
          </p:blipFill>
          <p:spPr bwMode="auto">
            <a:xfrm>
              <a:off x="4896" y="190"/>
              <a:ext cx="672"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15"/>
          <p:cNvGrpSpPr>
            <a:grpSpLocks/>
          </p:cNvGrpSpPr>
          <p:nvPr/>
        </p:nvGrpSpPr>
        <p:grpSpPr bwMode="auto">
          <a:xfrm>
            <a:off x="6386513" y="1033463"/>
            <a:ext cx="1858962" cy="1604962"/>
            <a:chOff x="6415312" y="1018940"/>
            <a:chExt cx="1859659" cy="1604894"/>
          </a:xfrm>
        </p:grpSpPr>
        <p:sp>
          <p:nvSpPr>
            <p:cNvPr id="83998" name="Rectangle 32"/>
            <p:cNvSpPr>
              <a:spLocks noChangeArrowheads="1"/>
            </p:cNvSpPr>
            <p:nvPr/>
          </p:nvSpPr>
          <p:spPr bwMode="auto">
            <a:xfrm>
              <a:off x="7372933" y="2201577"/>
              <a:ext cx="112755" cy="112708"/>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99" name="Rectangle 33"/>
            <p:cNvSpPr>
              <a:spLocks noChangeArrowheads="1"/>
            </p:cNvSpPr>
            <p:nvPr/>
          </p:nvSpPr>
          <p:spPr bwMode="auto">
            <a:xfrm>
              <a:off x="6696404" y="2201577"/>
              <a:ext cx="112755" cy="112708"/>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4000" name="Rectangle 34"/>
            <p:cNvSpPr>
              <a:spLocks noChangeArrowheads="1"/>
            </p:cNvSpPr>
            <p:nvPr/>
          </p:nvSpPr>
          <p:spPr bwMode="auto">
            <a:xfrm>
              <a:off x="7034669" y="1131647"/>
              <a:ext cx="112754" cy="1182638"/>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4001" name="Rectangle 35"/>
            <p:cNvSpPr>
              <a:spLocks noChangeArrowheads="1"/>
            </p:cNvSpPr>
            <p:nvPr/>
          </p:nvSpPr>
          <p:spPr bwMode="auto">
            <a:xfrm>
              <a:off x="7881123" y="1469771"/>
              <a:ext cx="112755" cy="844514"/>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4002" name="Line 36"/>
            <p:cNvSpPr>
              <a:spLocks noChangeShapeType="1"/>
            </p:cNvSpPr>
            <p:nvPr/>
          </p:nvSpPr>
          <p:spPr bwMode="auto">
            <a:xfrm>
              <a:off x="6415312" y="2314285"/>
              <a:ext cx="1859659" cy="0"/>
            </a:xfrm>
            <a:prstGeom prst="line">
              <a:avLst/>
            </a:prstGeom>
            <a:noFill/>
            <a:ln w="381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4003" name="Line 37"/>
            <p:cNvSpPr>
              <a:spLocks noChangeShapeType="1"/>
            </p:cNvSpPr>
            <p:nvPr/>
          </p:nvSpPr>
          <p:spPr bwMode="auto">
            <a:xfrm flipV="1">
              <a:off x="6415312" y="1018940"/>
              <a:ext cx="0" cy="1295345"/>
            </a:xfrm>
            <a:prstGeom prst="line">
              <a:avLst/>
            </a:prstGeom>
            <a:noFill/>
            <a:ln w="381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84004" name="Picture 38"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0569" t="17148" r="37727" b="76851"/>
            <a:stretch>
              <a:fillRect/>
            </a:stretch>
          </p:blipFill>
          <p:spPr bwMode="auto">
            <a:xfrm>
              <a:off x="7767791" y="2383159"/>
              <a:ext cx="281766" cy="1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05" name="Picture 39" descr="bicycle"/>
            <p:cNvPicPr>
              <a:picLocks noChangeAspect="1" noChangeArrowheads="1"/>
            </p:cNvPicPr>
            <p:nvPr/>
          </p:nvPicPr>
          <p:blipFill>
            <a:blip r:embed="rId6" cstate="print">
              <a:extLst>
                <a:ext uri="{28A0092B-C50C-407E-A947-70E740481C1C}">
                  <a14:useLocalDpi xmlns:a14="http://schemas.microsoft.com/office/drawing/2010/main" val="0"/>
                </a:ext>
              </a:extLst>
            </a:blip>
            <a:srcRect l="20000" r="55000" b="54236"/>
            <a:stretch>
              <a:fillRect/>
            </a:stretch>
          </p:blipFill>
          <p:spPr bwMode="auto">
            <a:xfrm>
              <a:off x="6584372" y="2371418"/>
              <a:ext cx="231283" cy="25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06" name="Picture 40"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49399" t="22293" r="38898" b="71706"/>
            <a:stretch>
              <a:fillRect/>
            </a:stretch>
          </p:blipFill>
          <p:spPr bwMode="auto">
            <a:xfrm>
              <a:off x="6922492" y="2371418"/>
              <a:ext cx="281766" cy="1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07" name="Picture 45" descr="violin"/>
            <p:cNvPicPr>
              <a:picLocks noChangeAspect="1" noChangeArrowheads="1"/>
            </p:cNvPicPr>
            <p:nvPr/>
          </p:nvPicPr>
          <p:blipFill>
            <a:blip r:embed="rId10">
              <a:extLst>
                <a:ext uri="{28A0092B-C50C-407E-A947-70E740481C1C}">
                  <a14:useLocalDpi xmlns:a14="http://schemas.microsoft.com/office/drawing/2010/main" val="0"/>
                </a:ext>
              </a:extLst>
            </a:blip>
            <a:srcRect t="76233"/>
            <a:stretch>
              <a:fillRect/>
            </a:stretch>
          </p:blipFill>
          <p:spPr bwMode="auto">
            <a:xfrm>
              <a:off x="7260611" y="2398421"/>
              <a:ext cx="394473" cy="20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08" name="Picture 54" descr="DaVinci_face_onl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71665" y="1246701"/>
              <a:ext cx="429694" cy="53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16"/>
          <p:cNvGrpSpPr>
            <a:grpSpLocks/>
          </p:cNvGrpSpPr>
          <p:nvPr/>
        </p:nvGrpSpPr>
        <p:grpSpPr bwMode="auto">
          <a:xfrm>
            <a:off x="6416675" y="2860675"/>
            <a:ext cx="1858963" cy="1577975"/>
            <a:chOff x="8782150" y="1045942"/>
            <a:chExt cx="1859659" cy="1577892"/>
          </a:xfrm>
        </p:grpSpPr>
        <p:sp>
          <p:nvSpPr>
            <p:cNvPr id="83987" name="Rectangle 28"/>
            <p:cNvSpPr>
              <a:spLocks noChangeArrowheads="1"/>
            </p:cNvSpPr>
            <p:nvPr/>
          </p:nvSpPr>
          <p:spPr bwMode="auto">
            <a:xfrm>
              <a:off x="9739771" y="2230155"/>
              <a:ext cx="112754" cy="112707"/>
            </a:xfrm>
            <a:prstGeom prst="rect">
              <a:avLst/>
            </a:prstGeom>
            <a:solidFill>
              <a:srgbClr val="FFFF00"/>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88" name="Rectangle 29"/>
            <p:cNvSpPr>
              <a:spLocks noChangeArrowheads="1"/>
            </p:cNvSpPr>
            <p:nvPr/>
          </p:nvSpPr>
          <p:spPr bwMode="auto">
            <a:xfrm>
              <a:off x="9063243" y="1496768"/>
              <a:ext cx="112754" cy="844506"/>
            </a:xfrm>
            <a:prstGeom prst="rect">
              <a:avLst/>
            </a:prstGeom>
            <a:solidFill>
              <a:srgbClr val="FFFF00"/>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89" name="Rectangle 30"/>
            <p:cNvSpPr>
              <a:spLocks noChangeArrowheads="1"/>
            </p:cNvSpPr>
            <p:nvPr/>
          </p:nvSpPr>
          <p:spPr bwMode="auto">
            <a:xfrm>
              <a:off x="9401507" y="2230155"/>
              <a:ext cx="112755" cy="112707"/>
            </a:xfrm>
            <a:prstGeom prst="rect">
              <a:avLst/>
            </a:prstGeom>
            <a:solidFill>
              <a:srgbClr val="FFFF00"/>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90" name="Rectangle 31"/>
            <p:cNvSpPr>
              <a:spLocks noChangeArrowheads="1"/>
            </p:cNvSpPr>
            <p:nvPr/>
          </p:nvSpPr>
          <p:spPr bwMode="auto">
            <a:xfrm>
              <a:off x="10247962" y="2285715"/>
              <a:ext cx="112754" cy="55559"/>
            </a:xfrm>
            <a:prstGeom prst="rect">
              <a:avLst/>
            </a:prstGeom>
            <a:solidFill>
              <a:srgbClr val="FFFF00"/>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91" name="Line 43"/>
            <p:cNvSpPr>
              <a:spLocks noChangeShapeType="1"/>
            </p:cNvSpPr>
            <p:nvPr/>
          </p:nvSpPr>
          <p:spPr bwMode="auto">
            <a:xfrm>
              <a:off x="8782150" y="2342862"/>
              <a:ext cx="1859659" cy="0"/>
            </a:xfrm>
            <a:prstGeom prst="line">
              <a:avLst/>
            </a:prstGeom>
            <a:noFill/>
            <a:ln w="381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3992" name="Line 44"/>
            <p:cNvSpPr>
              <a:spLocks noChangeShapeType="1"/>
            </p:cNvSpPr>
            <p:nvPr/>
          </p:nvSpPr>
          <p:spPr bwMode="auto">
            <a:xfrm flipV="1">
              <a:off x="8782150" y="1045942"/>
              <a:ext cx="0" cy="1295332"/>
            </a:xfrm>
            <a:prstGeom prst="line">
              <a:avLst/>
            </a:prstGeom>
            <a:noFill/>
            <a:ln w="381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83993" name="Picture 46"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0569" t="17148" r="37727" b="76851"/>
            <a:stretch>
              <a:fillRect/>
            </a:stretch>
          </p:blipFill>
          <p:spPr bwMode="auto">
            <a:xfrm>
              <a:off x="10190983" y="2383159"/>
              <a:ext cx="281766" cy="1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4" name="Picture 47" descr="bicycle"/>
            <p:cNvPicPr>
              <a:picLocks noChangeAspect="1" noChangeArrowheads="1"/>
            </p:cNvPicPr>
            <p:nvPr/>
          </p:nvPicPr>
          <p:blipFill>
            <a:blip r:embed="rId6" cstate="print">
              <a:extLst>
                <a:ext uri="{28A0092B-C50C-407E-A947-70E740481C1C}">
                  <a14:useLocalDpi xmlns:a14="http://schemas.microsoft.com/office/drawing/2010/main" val="0"/>
                </a:ext>
              </a:extLst>
            </a:blip>
            <a:srcRect l="20000" r="55000" b="54236"/>
            <a:stretch>
              <a:fillRect/>
            </a:stretch>
          </p:blipFill>
          <p:spPr bwMode="auto">
            <a:xfrm>
              <a:off x="8951210" y="2371418"/>
              <a:ext cx="231283" cy="25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5" name="Picture 48"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49399" t="22293" r="38898" b="71706"/>
            <a:stretch>
              <a:fillRect/>
            </a:stretch>
          </p:blipFill>
          <p:spPr bwMode="auto">
            <a:xfrm>
              <a:off x="9289330" y="2398421"/>
              <a:ext cx="281766" cy="1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6" name="Picture 49" descr="violin"/>
            <p:cNvPicPr>
              <a:picLocks noChangeAspect="1" noChangeArrowheads="1"/>
            </p:cNvPicPr>
            <p:nvPr/>
          </p:nvPicPr>
          <p:blipFill>
            <a:blip r:embed="rId10">
              <a:extLst>
                <a:ext uri="{28A0092B-C50C-407E-A947-70E740481C1C}">
                  <a14:useLocalDpi xmlns:a14="http://schemas.microsoft.com/office/drawing/2010/main" val="0"/>
                </a:ext>
              </a:extLst>
            </a:blip>
            <a:srcRect t="76233"/>
            <a:stretch>
              <a:fillRect/>
            </a:stretch>
          </p:blipFill>
          <p:spPr bwMode="auto">
            <a:xfrm>
              <a:off x="9571097" y="2398421"/>
              <a:ext cx="394473" cy="20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7" name="Picture 55" descr="bicyc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83803" y="1292488"/>
              <a:ext cx="732593" cy="4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117"/>
          <p:cNvGrpSpPr>
            <a:grpSpLocks/>
          </p:cNvGrpSpPr>
          <p:nvPr/>
        </p:nvGrpSpPr>
        <p:grpSpPr bwMode="auto">
          <a:xfrm>
            <a:off x="6435725" y="4748213"/>
            <a:ext cx="1858963" cy="1635125"/>
            <a:chOff x="11036282" y="989589"/>
            <a:chExt cx="1859659" cy="1634245"/>
          </a:xfrm>
        </p:grpSpPr>
        <p:sp>
          <p:nvSpPr>
            <p:cNvPr id="83976" name="Rectangle 24"/>
            <p:cNvSpPr>
              <a:spLocks noChangeArrowheads="1"/>
            </p:cNvSpPr>
            <p:nvPr/>
          </p:nvSpPr>
          <p:spPr bwMode="auto">
            <a:xfrm>
              <a:off x="12051075" y="989589"/>
              <a:ext cx="112754" cy="1324849"/>
            </a:xfrm>
            <a:prstGeom prst="rect">
              <a:avLst/>
            </a:prstGeom>
            <a:solidFill>
              <a:srgbClr val="B32727"/>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77" name="Rectangle 25"/>
            <p:cNvSpPr>
              <a:spLocks noChangeArrowheads="1"/>
            </p:cNvSpPr>
            <p:nvPr/>
          </p:nvSpPr>
          <p:spPr bwMode="auto">
            <a:xfrm>
              <a:off x="11317375" y="2116107"/>
              <a:ext cx="112754" cy="198330"/>
            </a:xfrm>
            <a:prstGeom prst="rect">
              <a:avLst/>
            </a:prstGeom>
            <a:solidFill>
              <a:srgbClr val="B32727"/>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78" name="Rectangle 26"/>
            <p:cNvSpPr>
              <a:spLocks noChangeArrowheads="1"/>
            </p:cNvSpPr>
            <p:nvPr/>
          </p:nvSpPr>
          <p:spPr bwMode="auto">
            <a:xfrm>
              <a:off x="11655639" y="1947923"/>
              <a:ext cx="112755" cy="366515"/>
            </a:xfrm>
            <a:prstGeom prst="rect">
              <a:avLst/>
            </a:prstGeom>
            <a:solidFill>
              <a:srgbClr val="B32727"/>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79" name="Rectangle 27"/>
            <p:cNvSpPr>
              <a:spLocks noChangeArrowheads="1"/>
            </p:cNvSpPr>
            <p:nvPr/>
          </p:nvSpPr>
          <p:spPr bwMode="auto">
            <a:xfrm>
              <a:off x="12502094" y="2116107"/>
              <a:ext cx="112754" cy="198330"/>
            </a:xfrm>
            <a:prstGeom prst="rect">
              <a:avLst/>
            </a:prstGeom>
            <a:solidFill>
              <a:srgbClr val="B32727"/>
            </a:solidFill>
            <a:ln w="12700">
              <a:solidFill>
                <a:srgbClr val="000000"/>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latin typeface="Trebuchet MS" pitchFamily="34" charset="0"/>
              </a:endParaRPr>
            </a:p>
          </p:txBody>
        </p:sp>
        <p:sp>
          <p:nvSpPr>
            <p:cNvPr id="83980" name="Line 41"/>
            <p:cNvSpPr>
              <a:spLocks noChangeShapeType="1"/>
            </p:cNvSpPr>
            <p:nvPr/>
          </p:nvSpPr>
          <p:spPr bwMode="auto">
            <a:xfrm>
              <a:off x="11036282" y="2314438"/>
              <a:ext cx="1859659" cy="0"/>
            </a:xfrm>
            <a:prstGeom prst="line">
              <a:avLst/>
            </a:prstGeom>
            <a:noFill/>
            <a:ln w="381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83981" name="Line 42"/>
            <p:cNvSpPr>
              <a:spLocks noChangeShapeType="1"/>
            </p:cNvSpPr>
            <p:nvPr/>
          </p:nvSpPr>
          <p:spPr bwMode="auto">
            <a:xfrm flipV="1">
              <a:off x="11036282" y="1018149"/>
              <a:ext cx="0" cy="1296289"/>
            </a:xfrm>
            <a:prstGeom prst="line">
              <a:avLst/>
            </a:prstGeom>
            <a:noFill/>
            <a:ln w="381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83982" name="Picture 50"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0569" t="17148" r="37727" b="76851"/>
            <a:stretch>
              <a:fillRect/>
            </a:stretch>
          </p:blipFill>
          <p:spPr bwMode="auto">
            <a:xfrm>
              <a:off x="12445115" y="2383159"/>
              <a:ext cx="281766" cy="1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3" name="Picture 51" descr="bicycle"/>
            <p:cNvPicPr>
              <a:picLocks noChangeAspect="1" noChangeArrowheads="1"/>
            </p:cNvPicPr>
            <p:nvPr/>
          </p:nvPicPr>
          <p:blipFill>
            <a:blip r:embed="rId6" cstate="print">
              <a:extLst>
                <a:ext uri="{28A0092B-C50C-407E-A947-70E740481C1C}">
                  <a14:useLocalDpi xmlns:a14="http://schemas.microsoft.com/office/drawing/2010/main" val="0"/>
                </a:ext>
              </a:extLst>
            </a:blip>
            <a:srcRect l="20000" r="55000" b="54236"/>
            <a:stretch>
              <a:fillRect/>
            </a:stretch>
          </p:blipFill>
          <p:spPr bwMode="auto">
            <a:xfrm>
              <a:off x="11205342" y="2371418"/>
              <a:ext cx="231283" cy="25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4" name="Picture 52"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49399" t="22293" r="38898" b="71706"/>
            <a:stretch>
              <a:fillRect/>
            </a:stretch>
          </p:blipFill>
          <p:spPr bwMode="auto">
            <a:xfrm>
              <a:off x="11599815" y="2371418"/>
              <a:ext cx="281766" cy="1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5" name="Picture 53" descr="violin"/>
            <p:cNvPicPr>
              <a:picLocks noChangeAspect="1" noChangeArrowheads="1"/>
            </p:cNvPicPr>
            <p:nvPr/>
          </p:nvPicPr>
          <p:blipFill>
            <a:blip r:embed="rId10">
              <a:extLst>
                <a:ext uri="{28A0092B-C50C-407E-A947-70E740481C1C}">
                  <a14:useLocalDpi xmlns:a14="http://schemas.microsoft.com/office/drawing/2010/main" val="0"/>
                </a:ext>
              </a:extLst>
            </a:blip>
            <a:srcRect t="76233"/>
            <a:stretch>
              <a:fillRect/>
            </a:stretch>
          </p:blipFill>
          <p:spPr bwMode="auto">
            <a:xfrm>
              <a:off x="11937935" y="2398421"/>
              <a:ext cx="394473" cy="20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6" name="Picture 56" descr="violi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301100">
              <a:off x="11261695" y="1021288"/>
              <a:ext cx="284115" cy="67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51237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457200" y="76200"/>
            <a:ext cx="8229600" cy="1143000"/>
          </a:xfrm>
        </p:spPr>
        <p:txBody>
          <a:bodyPr/>
          <a:lstStyle/>
          <a:p>
            <a:r>
              <a:rPr lang="en-US" smtClean="0"/>
              <a:t>Comparing bags of words</a:t>
            </a:r>
          </a:p>
        </p:txBody>
      </p:sp>
      <p:sp>
        <p:nvSpPr>
          <p:cNvPr id="6149" name="Rectangle 3"/>
          <p:cNvSpPr>
            <a:spLocks noGrp="1" noChangeArrowheads="1"/>
          </p:cNvSpPr>
          <p:nvPr>
            <p:ph type="body" idx="1"/>
          </p:nvPr>
        </p:nvSpPr>
        <p:spPr>
          <a:xfrm>
            <a:off x="457200" y="1219200"/>
            <a:ext cx="8229600" cy="4525963"/>
          </a:xfrm>
        </p:spPr>
        <p:txBody>
          <a:bodyPr/>
          <a:lstStyle/>
          <a:p>
            <a:r>
              <a:rPr lang="en-US" sz="2400" dirty="0" smtClean="0"/>
              <a:t>Rank frames by normalized scalar product between their (possibly weighted) occurrence counts---</a:t>
            </a:r>
            <a:r>
              <a:rPr lang="en-US" sz="2400" i="1" dirty="0" smtClean="0"/>
              <a:t>nearest</a:t>
            </a:r>
            <a:r>
              <a:rPr lang="en-US" sz="2400" dirty="0" smtClean="0"/>
              <a:t> </a:t>
            </a:r>
            <a:r>
              <a:rPr lang="en-US" sz="2400" i="1" dirty="0" smtClean="0"/>
              <a:t>neighbor</a:t>
            </a:r>
            <a:r>
              <a:rPr lang="en-US" sz="2400" dirty="0" smtClean="0"/>
              <a:t> search for similar images.</a:t>
            </a:r>
          </a:p>
          <a:p>
            <a:endParaRPr lang="en-US" sz="2400" dirty="0" smtClean="0"/>
          </a:p>
        </p:txBody>
      </p:sp>
      <p:grpSp>
        <p:nvGrpSpPr>
          <p:cNvPr id="6150" name="Group 28"/>
          <p:cNvGrpSpPr>
            <a:grpSpLocks noChangeAspect="1"/>
          </p:cNvGrpSpPr>
          <p:nvPr/>
        </p:nvGrpSpPr>
        <p:grpSpPr bwMode="auto">
          <a:xfrm>
            <a:off x="381000" y="3048000"/>
            <a:ext cx="3654425" cy="1343025"/>
            <a:chOff x="460375" y="3451225"/>
            <a:chExt cx="4243388" cy="1558925"/>
          </a:xfrm>
        </p:grpSpPr>
        <p:grpSp>
          <p:nvGrpSpPr>
            <p:cNvPr id="6156" name="Group 67"/>
            <p:cNvGrpSpPr>
              <a:grpSpLocks noChangeAspect="1"/>
            </p:cNvGrpSpPr>
            <p:nvPr/>
          </p:nvGrpSpPr>
          <p:grpSpPr bwMode="auto">
            <a:xfrm>
              <a:off x="460375" y="3451225"/>
              <a:ext cx="1795463" cy="1550988"/>
              <a:chOff x="144" y="1801"/>
              <a:chExt cx="1584" cy="1367"/>
            </a:xfrm>
          </p:grpSpPr>
          <p:sp>
            <p:nvSpPr>
              <p:cNvPr id="6166" name="Rectangle 35"/>
              <p:cNvSpPr>
                <a:spLocks noChangeAspect="1" noChangeArrowheads="1"/>
              </p:cNvSpPr>
              <p:nvPr/>
            </p:nvSpPr>
            <p:spPr bwMode="auto">
              <a:xfrm>
                <a:off x="960" y="2809"/>
                <a:ext cx="96" cy="96"/>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6167" name="Rectangle 36"/>
              <p:cNvSpPr>
                <a:spLocks noChangeAspect="1" noChangeArrowheads="1"/>
              </p:cNvSpPr>
              <p:nvPr/>
            </p:nvSpPr>
            <p:spPr bwMode="auto">
              <a:xfrm>
                <a:off x="384" y="2809"/>
                <a:ext cx="96" cy="96"/>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6168" name="Rectangle 37"/>
              <p:cNvSpPr>
                <a:spLocks noChangeAspect="1" noChangeArrowheads="1"/>
              </p:cNvSpPr>
              <p:nvPr/>
            </p:nvSpPr>
            <p:spPr bwMode="auto">
              <a:xfrm>
                <a:off x="672" y="1897"/>
                <a:ext cx="96" cy="1008"/>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6169" name="Rectangle 38"/>
              <p:cNvSpPr>
                <a:spLocks noChangeAspect="1" noChangeArrowheads="1"/>
              </p:cNvSpPr>
              <p:nvPr/>
            </p:nvSpPr>
            <p:spPr bwMode="auto">
              <a:xfrm>
                <a:off x="1392" y="2185"/>
                <a:ext cx="96" cy="720"/>
              </a:xfrm>
              <a:prstGeom prst="rect">
                <a:avLst/>
              </a:prstGeom>
              <a:solidFill>
                <a:srgbClr val="B1EBA3"/>
              </a:solidFill>
              <a:ln w="12700">
                <a:solidFill>
                  <a:srgbClr val="5D483D"/>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6170" name="Line 39"/>
              <p:cNvSpPr>
                <a:spLocks noChangeAspect="1" noChangeShapeType="1"/>
              </p:cNvSpPr>
              <p:nvPr/>
            </p:nvSpPr>
            <p:spPr bwMode="auto">
              <a:xfrm>
                <a:off x="144" y="2905"/>
                <a:ext cx="1584" cy="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6171" name="Line 40"/>
              <p:cNvSpPr>
                <a:spLocks noChangeAspect="1" noChangeShapeType="1"/>
              </p:cNvSpPr>
              <p:nvPr/>
            </p:nvSpPr>
            <p:spPr bwMode="auto">
              <a:xfrm flipV="1">
                <a:off x="144" y="1801"/>
                <a:ext cx="0" cy="1104"/>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6172" name="Picture 41" descr="ermine"/>
              <p:cNvPicPr>
                <a:picLocks noChangeAspect="1" noChangeArrowheads="1"/>
              </p:cNvPicPr>
              <p:nvPr/>
            </p:nvPicPr>
            <p:blipFill>
              <a:blip r:embed="rId4">
                <a:extLst>
                  <a:ext uri="{28A0092B-C50C-407E-A947-70E740481C1C}">
                    <a14:useLocalDpi xmlns:a14="http://schemas.microsoft.com/office/drawing/2010/main" val="0"/>
                  </a:ext>
                </a:extLst>
              </a:blip>
              <a:srcRect l="50569" t="17148" r="37727" b="76851"/>
              <a:stretch>
                <a:fillRect/>
              </a:stretch>
            </p:blipFill>
            <p:spPr bwMode="auto">
              <a:xfrm>
                <a:off x="1296" y="296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3" name="Picture 42" descr="bicycle"/>
              <p:cNvPicPr>
                <a:picLocks noChangeAspect="1" noChangeArrowheads="1"/>
              </p:cNvPicPr>
              <p:nvPr/>
            </p:nvPicPr>
            <p:blipFill>
              <a:blip r:embed="rId5" cstate="print">
                <a:extLst>
                  <a:ext uri="{28A0092B-C50C-407E-A947-70E740481C1C}">
                    <a14:useLocalDpi xmlns:a14="http://schemas.microsoft.com/office/drawing/2010/main" val="0"/>
                  </a:ext>
                </a:extLst>
              </a:blip>
              <a:srcRect l="20000" r="55000" b="54236"/>
              <a:stretch>
                <a:fillRect/>
              </a:stretch>
            </p:blipFill>
            <p:spPr bwMode="auto">
              <a:xfrm>
                <a:off x="288" y="2953"/>
                <a:ext cx="19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4" name="Picture 43" descr="ermine"/>
              <p:cNvPicPr>
                <a:picLocks noChangeAspect="1" noChangeArrowheads="1"/>
              </p:cNvPicPr>
              <p:nvPr/>
            </p:nvPicPr>
            <p:blipFill>
              <a:blip r:embed="rId4">
                <a:extLst>
                  <a:ext uri="{28A0092B-C50C-407E-A947-70E740481C1C}">
                    <a14:useLocalDpi xmlns:a14="http://schemas.microsoft.com/office/drawing/2010/main" val="0"/>
                  </a:ext>
                </a:extLst>
              </a:blip>
              <a:srcRect l="49399" t="22293" r="38898" b="71706"/>
              <a:stretch>
                <a:fillRect/>
              </a:stretch>
            </p:blipFill>
            <p:spPr bwMode="auto">
              <a:xfrm>
                <a:off x="576" y="295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5" name="Picture 48" descr="violin"/>
              <p:cNvPicPr>
                <a:picLocks noChangeAspect="1" noChangeArrowheads="1"/>
              </p:cNvPicPr>
              <p:nvPr/>
            </p:nvPicPr>
            <p:blipFill>
              <a:blip r:embed="rId6">
                <a:extLst>
                  <a:ext uri="{28A0092B-C50C-407E-A947-70E740481C1C}">
                    <a14:useLocalDpi xmlns:a14="http://schemas.microsoft.com/office/drawing/2010/main" val="0"/>
                  </a:ext>
                </a:extLst>
              </a:blip>
              <a:srcRect t="76233"/>
              <a:stretch>
                <a:fillRect/>
              </a:stretch>
            </p:blipFill>
            <p:spPr bwMode="auto">
              <a:xfrm>
                <a:off x="864" y="2976"/>
                <a:ext cx="3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57" name="Rectangle 31"/>
            <p:cNvSpPr>
              <a:spLocks noChangeAspect="1" noChangeArrowheads="1"/>
            </p:cNvSpPr>
            <p:nvPr/>
          </p:nvSpPr>
          <p:spPr bwMode="auto">
            <a:xfrm>
              <a:off x="3833813" y="4629150"/>
              <a:ext cx="107950" cy="109538"/>
            </a:xfrm>
            <a:prstGeom prst="rect">
              <a:avLst/>
            </a:prstGeom>
            <a:solidFill>
              <a:srgbClr val="FFFF00"/>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6158" name="Rectangle 32"/>
            <p:cNvSpPr>
              <a:spLocks noChangeAspect="1" noChangeArrowheads="1"/>
            </p:cNvSpPr>
            <p:nvPr/>
          </p:nvSpPr>
          <p:spPr bwMode="auto">
            <a:xfrm>
              <a:off x="3179763" y="3921125"/>
              <a:ext cx="109537" cy="817563"/>
            </a:xfrm>
            <a:prstGeom prst="rect">
              <a:avLst/>
            </a:prstGeom>
            <a:solidFill>
              <a:srgbClr val="FFFF00"/>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6159" name="Rectangle 33"/>
            <p:cNvSpPr>
              <a:spLocks noChangeAspect="1" noChangeArrowheads="1"/>
            </p:cNvSpPr>
            <p:nvPr/>
          </p:nvSpPr>
          <p:spPr bwMode="auto">
            <a:xfrm>
              <a:off x="3506788" y="4629150"/>
              <a:ext cx="109537" cy="109538"/>
            </a:xfrm>
            <a:prstGeom prst="rect">
              <a:avLst/>
            </a:prstGeom>
            <a:solidFill>
              <a:srgbClr val="FFFF00"/>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mtClean="0">
                <a:solidFill>
                  <a:srgbClr val="000000"/>
                </a:solidFill>
              </a:endParaRPr>
            </a:p>
          </p:txBody>
        </p:sp>
        <p:sp>
          <p:nvSpPr>
            <p:cNvPr id="6160" name="Line 46"/>
            <p:cNvSpPr>
              <a:spLocks noChangeAspect="1" noChangeShapeType="1"/>
            </p:cNvSpPr>
            <p:nvPr/>
          </p:nvSpPr>
          <p:spPr bwMode="auto">
            <a:xfrm>
              <a:off x="2908300" y="4738688"/>
              <a:ext cx="1795463" cy="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6161" name="Line 47"/>
            <p:cNvSpPr>
              <a:spLocks noChangeAspect="1" noChangeShapeType="1"/>
            </p:cNvSpPr>
            <p:nvPr/>
          </p:nvSpPr>
          <p:spPr bwMode="auto">
            <a:xfrm flipV="1">
              <a:off x="2908300" y="3486150"/>
              <a:ext cx="0" cy="1252538"/>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6162" name="Picture 49" descr="ermine"/>
            <p:cNvPicPr>
              <a:picLocks noChangeAspect="1" noChangeArrowheads="1"/>
            </p:cNvPicPr>
            <p:nvPr/>
          </p:nvPicPr>
          <p:blipFill>
            <a:blip r:embed="rId7">
              <a:extLst>
                <a:ext uri="{28A0092B-C50C-407E-A947-70E740481C1C}">
                  <a14:useLocalDpi xmlns:a14="http://schemas.microsoft.com/office/drawing/2010/main" val="0"/>
                </a:ext>
              </a:extLst>
            </a:blip>
            <a:srcRect l="50569" t="17148" r="37727" b="76851"/>
            <a:stretch>
              <a:fillRect/>
            </a:stretch>
          </p:blipFill>
          <p:spPr bwMode="auto">
            <a:xfrm>
              <a:off x="4268788" y="4778375"/>
              <a:ext cx="271462"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50" descr="bicycle"/>
            <p:cNvPicPr>
              <a:picLocks noChangeAspect="1" noChangeArrowheads="1"/>
            </p:cNvPicPr>
            <p:nvPr/>
          </p:nvPicPr>
          <p:blipFill>
            <a:blip r:embed="rId5" cstate="print">
              <a:extLst>
                <a:ext uri="{28A0092B-C50C-407E-A947-70E740481C1C}">
                  <a14:useLocalDpi xmlns:a14="http://schemas.microsoft.com/office/drawing/2010/main" val="0"/>
                </a:ext>
              </a:extLst>
            </a:blip>
            <a:srcRect l="20000" r="55000" b="54236"/>
            <a:stretch>
              <a:fillRect/>
            </a:stretch>
          </p:blipFill>
          <p:spPr bwMode="auto">
            <a:xfrm>
              <a:off x="3071813" y="4765675"/>
              <a:ext cx="222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51" descr="ermine"/>
            <p:cNvPicPr>
              <a:picLocks noChangeAspect="1" noChangeArrowheads="1"/>
            </p:cNvPicPr>
            <p:nvPr/>
          </p:nvPicPr>
          <p:blipFill>
            <a:blip r:embed="rId8">
              <a:extLst>
                <a:ext uri="{28A0092B-C50C-407E-A947-70E740481C1C}">
                  <a14:useLocalDpi xmlns:a14="http://schemas.microsoft.com/office/drawing/2010/main" val="0"/>
                </a:ext>
              </a:extLst>
            </a:blip>
            <a:srcRect l="49399" t="22293" r="38898" b="71706"/>
            <a:stretch>
              <a:fillRect/>
            </a:stretch>
          </p:blipFill>
          <p:spPr bwMode="auto">
            <a:xfrm>
              <a:off x="3397250" y="4792663"/>
              <a:ext cx="2730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52" descr="violin"/>
            <p:cNvPicPr>
              <a:picLocks noChangeAspect="1" noChangeArrowheads="1"/>
            </p:cNvPicPr>
            <p:nvPr/>
          </p:nvPicPr>
          <p:blipFill>
            <a:blip r:embed="rId9" cstate="print">
              <a:extLst>
                <a:ext uri="{28A0092B-C50C-407E-A947-70E740481C1C}">
                  <a14:useLocalDpi xmlns:a14="http://schemas.microsoft.com/office/drawing/2010/main" val="0"/>
                </a:ext>
              </a:extLst>
            </a:blip>
            <a:srcRect t="76233"/>
            <a:stretch>
              <a:fillRect/>
            </a:stretch>
          </p:blipFill>
          <p:spPr bwMode="auto">
            <a:xfrm>
              <a:off x="3670300" y="4792663"/>
              <a:ext cx="381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51" name="Picture 4" descr="DaVinci_face_onl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4648200"/>
            <a:ext cx="1000125" cy="1239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52" name="Picture 5" descr="bicycle"/>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25700" y="4683125"/>
            <a:ext cx="1871663" cy="1116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53" name="Text Box 74"/>
          <p:cNvSpPr txBox="1">
            <a:spLocks noChangeArrowheads="1"/>
          </p:cNvSpPr>
          <p:nvPr/>
        </p:nvSpPr>
        <p:spPr bwMode="auto">
          <a:xfrm>
            <a:off x="2532062" y="2514600"/>
            <a:ext cx="3563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sz="2000" smtClean="0">
                <a:solidFill>
                  <a:srgbClr val="000000"/>
                </a:solidFill>
              </a:rPr>
              <a:t>[5  1   1    0]</a:t>
            </a:r>
          </a:p>
        </p:txBody>
      </p:sp>
      <p:sp>
        <p:nvSpPr>
          <p:cNvPr id="6154" name="Text Box 75"/>
          <p:cNvSpPr txBox="1">
            <a:spLocks noChangeArrowheads="1"/>
          </p:cNvSpPr>
          <p:nvPr/>
        </p:nvSpPr>
        <p:spPr bwMode="auto">
          <a:xfrm>
            <a:off x="244475" y="2514600"/>
            <a:ext cx="3563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sz="2000" dirty="0" smtClean="0">
                <a:solidFill>
                  <a:srgbClr val="000000"/>
                </a:solidFill>
              </a:rPr>
              <a:t>[1  8   1    4]          </a:t>
            </a:r>
            <a:endParaRPr lang="en-US" sz="2000" dirty="0" smtClean="0">
              <a:solidFill>
                <a:srgbClr val="000000"/>
              </a:solidFill>
              <a:cs typeface="Arial" pitchFamily="34" charset="0"/>
            </a:endParaRPr>
          </a:p>
        </p:txBody>
      </p:sp>
      <p:graphicFrame>
        <p:nvGraphicFramePr>
          <p:cNvPr id="6146" name="Object 3"/>
          <p:cNvGraphicFramePr>
            <a:graphicFrameLocks noChangeAspect="1"/>
          </p:cNvGraphicFramePr>
          <p:nvPr/>
        </p:nvGraphicFramePr>
        <p:xfrm>
          <a:off x="685800" y="5943600"/>
          <a:ext cx="609600" cy="865188"/>
        </p:xfrm>
        <a:graphic>
          <a:graphicData uri="http://schemas.openxmlformats.org/presentationml/2006/ole">
            <mc:AlternateContent xmlns:mc="http://schemas.openxmlformats.org/markup-compatibility/2006">
              <mc:Choice xmlns:v="urn:schemas-microsoft-com:vml" Requires="v">
                <p:oleObj spid="_x0000_s12316" name="Equation" r:id="rId11" imgW="177480" imgH="266400" progId="Equation.3">
                  <p:embed/>
                </p:oleObj>
              </mc:Choice>
              <mc:Fallback>
                <p:oleObj name="Equation" r:id="rId11" imgW="177480" imgH="2664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800" y="5943600"/>
                        <a:ext cx="609600" cy="865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7" name="Object 4"/>
          <p:cNvGraphicFramePr>
            <a:graphicFrameLocks noChangeAspect="1"/>
          </p:cNvGraphicFramePr>
          <p:nvPr/>
        </p:nvGraphicFramePr>
        <p:xfrm>
          <a:off x="3124200" y="5867400"/>
          <a:ext cx="673100" cy="863600"/>
        </p:xfrm>
        <a:graphic>
          <a:graphicData uri="http://schemas.openxmlformats.org/presentationml/2006/ole">
            <mc:AlternateContent xmlns:mc="http://schemas.openxmlformats.org/markup-compatibility/2006">
              <mc:Choice xmlns:v="urn:schemas-microsoft-com:vml" Requires="v">
                <p:oleObj spid="_x0000_s12317" name="Equation" r:id="rId13" imgW="126720" imgH="203040" progId="Equation.3">
                  <p:embed/>
                </p:oleObj>
              </mc:Choice>
              <mc:Fallback>
                <p:oleObj name="Equation" r:id="rId13" imgW="126720" imgH="2030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24200" y="5867400"/>
                        <a:ext cx="67310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 name="TextBox 1"/>
              <p:cNvSpPr txBox="1"/>
              <p:nvPr/>
            </p:nvSpPr>
            <p:spPr>
              <a:xfrm>
                <a:off x="5181600" y="2514600"/>
                <a:ext cx="3124200" cy="9946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𝑠𝑖𝑚</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a:rPr>
                                <m:t>𝑑</m:t>
                              </m:r>
                            </m:e>
                            <m:sub>
                              <m:r>
                                <a:rPr lang="en-US" sz="2400" b="0" i="1" smtClean="0">
                                  <a:latin typeface="Cambria Math"/>
                                </a:rPr>
                                <m:t>𝑗</m:t>
                              </m:r>
                            </m:sub>
                          </m:sSub>
                          <m:r>
                            <a:rPr lang="en-US" sz="2400" b="0" i="1" smtClean="0">
                              <a:latin typeface="Cambria Math"/>
                            </a:rPr>
                            <m:t>,</m:t>
                          </m:r>
                          <m:r>
                            <a:rPr lang="en-US" sz="2400" b="0" i="1" smtClean="0">
                              <a:latin typeface="Cambria Math"/>
                            </a:rPr>
                            <m:t>𝑞</m:t>
                          </m:r>
                        </m:e>
                      </m:d>
                      <m:r>
                        <a:rPr lang="en-US" sz="2400" b="0" i="1" smtClean="0">
                          <a:latin typeface="Cambria Math"/>
                        </a:rPr>
                        <m:t>=</m:t>
                      </m:r>
                      <m:f>
                        <m:fPr>
                          <m:ctrlPr>
                            <a:rPr lang="en-US" sz="2400" b="0" i="1" smtClean="0">
                              <a:latin typeface="Cambria Math" panose="02040503050406030204" pitchFamily="18" charset="0"/>
                            </a:rPr>
                          </m:ctrlPr>
                        </m:fPr>
                        <m:num>
                          <m:d>
                            <m:dPr>
                              <m:begChr m:val="⟨"/>
                              <m:endChr m:val="⟩"/>
                              <m:ctrlPr>
                                <a:rPr lang="en-US" sz="2400" b="0" i="1" smtClean="0">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𝑑</m:t>
                                  </m:r>
                                </m:e>
                                <m:sub>
                                  <m:r>
                                    <a:rPr lang="en-US" sz="2400" i="1">
                                      <a:latin typeface="Cambria Math"/>
                                    </a:rPr>
                                    <m:t>𝑗</m:t>
                                  </m:r>
                                </m:sub>
                              </m:sSub>
                              <m:r>
                                <a:rPr lang="en-US" sz="2400" i="1">
                                  <a:latin typeface="Cambria Math"/>
                                </a:rPr>
                                <m:t>,</m:t>
                              </m:r>
                              <m:r>
                                <a:rPr lang="en-US" sz="2400" i="1">
                                  <a:latin typeface="Cambria Math"/>
                                </a:rPr>
                                <m:t>𝑞</m:t>
                              </m:r>
                            </m:e>
                          </m:d>
                        </m:num>
                        <m:den>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a:rPr>
                                    <m:t>𝑑</m:t>
                                  </m:r>
                                </m:e>
                                <m:sub>
                                  <m:r>
                                    <a:rPr lang="en-US" sz="2400" b="0" i="1" smtClean="0">
                                      <a:latin typeface="Cambria Math"/>
                                    </a:rPr>
                                    <m:t>𝑗</m:t>
                                  </m:r>
                                </m:sub>
                              </m:sSub>
                            </m:e>
                          </m:d>
                          <m:d>
                            <m:dPr>
                              <m:begChr m:val="‖"/>
                              <m:endChr m:val="‖"/>
                              <m:ctrlPr>
                                <a:rPr lang="en-US" sz="2400" b="0" i="1" smtClean="0">
                                  <a:latin typeface="Cambria Math" panose="02040503050406030204" pitchFamily="18" charset="0"/>
                                </a:rPr>
                              </m:ctrlPr>
                            </m:dPr>
                            <m:e>
                              <m:r>
                                <a:rPr lang="en-US" sz="2400" b="0" i="1" smtClean="0">
                                  <a:latin typeface="Cambria Math"/>
                                </a:rPr>
                                <m:t>𝑞</m:t>
                              </m:r>
                            </m:e>
                          </m:d>
                        </m:den>
                      </m:f>
                    </m:oMath>
                  </m:oMathPara>
                </a14:m>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5181600" y="2514600"/>
                <a:ext cx="3124200" cy="994631"/>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029200" y="4084131"/>
                <a:ext cx="3615047" cy="13260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f>
                        <m:fPr>
                          <m:ctrlPr>
                            <a:rPr lang="en-US" sz="2400" b="0" i="1" smtClean="0">
                              <a:latin typeface="Cambria Math" panose="02040503050406030204" pitchFamily="18" charset="0"/>
                            </a:rPr>
                          </m:ctrlPr>
                        </m:fPr>
                        <m:num>
                          <m:nary>
                            <m:naryPr>
                              <m:chr m:val="∑"/>
                              <m:limLoc m:val="subSup"/>
                              <m:ctrlPr>
                                <a:rPr lang="en-US" sz="2400" b="0" i="1" smtClean="0">
                                  <a:latin typeface="Cambria Math" panose="02040503050406030204" pitchFamily="18" charset="0"/>
                                </a:rPr>
                              </m:ctrlPr>
                            </m:naryPr>
                            <m:sub>
                              <m:r>
                                <m:rPr>
                                  <m:brk m:alnAt="25"/>
                                </m:rPr>
                                <a:rPr lang="en-US" sz="2400" b="0" i="1" smtClean="0">
                                  <a:latin typeface="Cambria Math"/>
                                </a:rPr>
                                <m:t>𝑖</m:t>
                              </m:r>
                              <m:r>
                                <a:rPr lang="en-US" sz="2400" b="0" i="1" smtClean="0">
                                  <a:latin typeface="Cambria Math"/>
                                </a:rPr>
                                <m:t>=1</m:t>
                              </m:r>
                            </m:sub>
                            <m:sup>
                              <m:r>
                                <a:rPr lang="en-US" sz="2400" b="0" i="1" smtClean="0">
                                  <a:latin typeface="Cambria Math"/>
                                </a:rPr>
                                <m:t>𝑉</m:t>
                              </m:r>
                            </m:sup>
                            <m:e>
                              <m:sSub>
                                <m:sSubPr>
                                  <m:ctrlPr>
                                    <a:rPr lang="en-US" sz="2400" b="0" i="1" smtClean="0">
                                      <a:latin typeface="Cambria Math" panose="02040503050406030204" pitchFamily="18" charset="0"/>
                                    </a:rPr>
                                  </m:ctrlPr>
                                </m:sSubPr>
                                <m:e>
                                  <m:r>
                                    <a:rPr lang="en-US" sz="2400" b="0" i="1" smtClean="0">
                                      <a:latin typeface="Cambria Math"/>
                                    </a:rPr>
                                    <m:t>𝑑</m:t>
                                  </m:r>
                                </m:e>
                                <m:sub>
                                  <m:r>
                                    <a:rPr lang="en-US" sz="2400" b="0" i="1" smtClean="0">
                                      <a:latin typeface="Cambria Math"/>
                                    </a:rPr>
                                    <m:t>𝑗</m:t>
                                  </m:r>
                                </m:sub>
                              </m:sSub>
                              <m:d>
                                <m:dPr>
                                  <m:ctrlPr>
                                    <a:rPr lang="en-US" sz="2400" b="0" i="1" smtClean="0">
                                      <a:latin typeface="Cambria Math" panose="02040503050406030204" pitchFamily="18" charset="0"/>
                                    </a:rPr>
                                  </m:ctrlPr>
                                </m:dPr>
                                <m:e>
                                  <m:r>
                                    <a:rPr lang="en-US" sz="2400" b="0" i="1" smtClean="0">
                                      <a:latin typeface="Cambria Math"/>
                                    </a:rPr>
                                    <m:t>𝑖</m:t>
                                  </m:r>
                                </m:e>
                              </m:d>
                              <m:r>
                                <a:rPr lang="en-US" sz="2400" b="0" i="1" smtClean="0">
                                  <a:latin typeface="Cambria Math"/>
                                </a:rPr>
                                <m:t>∗</m:t>
                              </m:r>
                              <m:r>
                                <a:rPr lang="en-US" sz="2400" b="0" i="1" smtClean="0">
                                  <a:latin typeface="Cambria Math"/>
                                </a:rPr>
                                <m:t>𝑞</m:t>
                              </m:r>
                              <m:r>
                                <a:rPr lang="en-US" sz="2400" b="0" i="1" smtClean="0">
                                  <a:latin typeface="Cambria Math"/>
                                </a:rPr>
                                <m:t>(</m:t>
                              </m:r>
                              <m:r>
                                <a:rPr lang="en-US" sz="2400" b="0" i="1" smtClean="0">
                                  <a:latin typeface="Cambria Math"/>
                                </a:rPr>
                                <m:t>𝑖</m:t>
                              </m:r>
                              <m:r>
                                <a:rPr lang="en-US" sz="2400" b="0" i="1" smtClean="0">
                                  <a:latin typeface="Cambria Math"/>
                                </a:rPr>
                                <m:t>)</m:t>
                              </m:r>
                            </m:e>
                          </m:nary>
                        </m:num>
                        <m:den>
                          <m:rad>
                            <m:radPr>
                              <m:degHide m:val="on"/>
                              <m:ctrlPr>
                                <a:rPr lang="en-US" sz="2400" b="0" i="1" smtClean="0">
                                  <a:latin typeface="Cambria Math" panose="02040503050406030204" pitchFamily="18" charset="0"/>
                                </a:rPr>
                              </m:ctrlPr>
                            </m:radPr>
                            <m:deg/>
                            <m:e>
                              <m:nary>
                                <m:naryPr>
                                  <m:chr m:val="∑"/>
                                  <m:limLoc m:val="subSup"/>
                                  <m:ctrlPr>
                                    <a:rPr lang="en-US" sz="2400" b="0" i="1" smtClean="0">
                                      <a:latin typeface="Cambria Math" panose="02040503050406030204" pitchFamily="18" charset="0"/>
                                    </a:rPr>
                                  </m:ctrlPr>
                                </m:naryPr>
                                <m:sub>
                                  <m:r>
                                    <m:rPr>
                                      <m:brk m:alnAt="25"/>
                                    </m:rPr>
                                    <a:rPr lang="en-US" sz="2400" b="0" i="1" smtClean="0">
                                      <a:latin typeface="Cambria Math"/>
                                    </a:rPr>
                                    <m:t>𝑖</m:t>
                                  </m:r>
                                  <m:r>
                                    <a:rPr lang="en-US" sz="2400" b="0" i="1" smtClean="0">
                                      <a:latin typeface="Cambria Math"/>
                                    </a:rPr>
                                    <m:t>=1</m:t>
                                  </m:r>
                                </m:sub>
                                <m:sup>
                                  <m:r>
                                    <a:rPr lang="en-US" sz="2400" b="0" i="1" smtClean="0">
                                      <a:latin typeface="Cambria Math"/>
                                    </a:rPr>
                                    <m:t>𝑉</m:t>
                                  </m:r>
                                </m:sup>
                                <m:e>
                                  <m:sSup>
                                    <m:sSupPr>
                                      <m:ctrlPr>
                                        <a:rPr lang="en-US" sz="2400" b="0" i="1" smtClean="0">
                                          <a:latin typeface="Cambria Math" panose="02040503050406030204" pitchFamily="18" charset="0"/>
                                        </a:rPr>
                                      </m:ctrlPr>
                                    </m:sSupPr>
                                    <m:e>
                                      <m:sSub>
                                        <m:sSubPr>
                                          <m:ctrlPr>
                                            <a:rPr lang="en-US" sz="2400" i="1">
                                              <a:latin typeface="Cambria Math" panose="02040503050406030204" pitchFamily="18" charset="0"/>
                                            </a:rPr>
                                          </m:ctrlPr>
                                        </m:sSubPr>
                                        <m:e>
                                          <m:r>
                                            <a:rPr lang="en-US" sz="2400" i="1">
                                              <a:latin typeface="Cambria Math"/>
                                            </a:rPr>
                                            <m:t>𝑑</m:t>
                                          </m:r>
                                        </m:e>
                                        <m:sub>
                                          <m:r>
                                            <a:rPr lang="en-US" sz="2400" i="1">
                                              <a:latin typeface="Cambria Math"/>
                                            </a:rPr>
                                            <m:t>𝑗</m:t>
                                          </m:r>
                                        </m:sub>
                                      </m:sSub>
                                      <m:r>
                                        <a:rPr lang="en-US" sz="2400" b="0" i="1" smtClean="0">
                                          <a:latin typeface="Cambria Math"/>
                                        </a:rPr>
                                        <m:t>(</m:t>
                                      </m:r>
                                      <m:r>
                                        <a:rPr lang="en-US" sz="2400" b="0" i="1" smtClean="0">
                                          <a:latin typeface="Cambria Math"/>
                                        </a:rPr>
                                        <m:t>𝑖</m:t>
                                      </m:r>
                                      <m:r>
                                        <a:rPr lang="en-US" sz="2400" b="0" i="1" smtClean="0">
                                          <a:latin typeface="Cambria Math"/>
                                        </a:rPr>
                                        <m:t>)</m:t>
                                      </m:r>
                                    </m:e>
                                    <m:sup>
                                      <m:r>
                                        <a:rPr lang="en-US" sz="2400" b="0" i="1" smtClean="0">
                                          <a:latin typeface="Cambria Math"/>
                                        </a:rPr>
                                        <m:t>2</m:t>
                                      </m:r>
                                    </m:sup>
                                  </m:sSup>
                                </m:e>
                              </m:nary>
                            </m:e>
                          </m:rad>
                          <m:r>
                            <a:rPr lang="en-US" sz="2400" b="0" i="1" smtClean="0">
                              <a:latin typeface="Cambria Math"/>
                            </a:rPr>
                            <m:t>∗</m:t>
                          </m:r>
                          <m:rad>
                            <m:radPr>
                              <m:degHide m:val="on"/>
                              <m:ctrlPr>
                                <a:rPr lang="en-US" sz="2400" b="0" i="1" smtClean="0">
                                  <a:latin typeface="Cambria Math" panose="02040503050406030204" pitchFamily="18" charset="0"/>
                                </a:rPr>
                              </m:ctrlPr>
                            </m:radPr>
                            <m:deg/>
                            <m:e>
                              <m:nary>
                                <m:naryPr>
                                  <m:chr m:val="∑"/>
                                  <m:limLoc m:val="subSup"/>
                                  <m:ctrlPr>
                                    <a:rPr lang="en-US" sz="2400" i="1">
                                      <a:latin typeface="Cambria Math" panose="02040503050406030204" pitchFamily="18" charset="0"/>
                                    </a:rPr>
                                  </m:ctrlPr>
                                </m:naryPr>
                                <m:sub>
                                  <m:r>
                                    <m:rPr>
                                      <m:brk m:alnAt="25"/>
                                    </m:rPr>
                                    <a:rPr lang="en-US" sz="2400" i="1">
                                      <a:latin typeface="Cambria Math"/>
                                    </a:rPr>
                                    <m:t>𝑖</m:t>
                                  </m:r>
                                  <m:r>
                                    <a:rPr lang="en-US" sz="2400" i="1">
                                      <a:latin typeface="Cambria Math"/>
                                    </a:rPr>
                                    <m:t>=1</m:t>
                                  </m:r>
                                </m:sub>
                                <m:sup>
                                  <m:r>
                                    <a:rPr lang="en-US" sz="2400" i="1">
                                      <a:latin typeface="Cambria Math"/>
                                    </a:rPr>
                                    <m:t>𝑉</m:t>
                                  </m:r>
                                </m:sup>
                                <m:e>
                                  <m:sSup>
                                    <m:sSupPr>
                                      <m:ctrlPr>
                                        <a:rPr lang="en-US" sz="2400" i="1">
                                          <a:latin typeface="Cambria Math" panose="02040503050406030204" pitchFamily="18" charset="0"/>
                                        </a:rPr>
                                      </m:ctrlPr>
                                    </m:sSupPr>
                                    <m:e>
                                      <m:r>
                                        <a:rPr lang="en-US" sz="2400" b="0" i="1" smtClean="0">
                                          <a:latin typeface="Cambria Math"/>
                                        </a:rPr>
                                        <m:t>𝑞</m:t>
                                      </m:r>
                                      <m:r>
                                        <a:rPr lang="en-US" sz="2400" i="1">
                                          <a:latin typeface="Cambria Math"/>
                                        </a:rPr>
                                        <m:t>(</m:t>
                                      </m:r>
                                      <m:r>
                                        <a:rPr lang="en-US" sz="2400" i="1">
                                          <a:latin typeface="Cambria Math"/>
                                        </a:rPr>
                                        <m:t>𝑖</m:t>
                                      </m:r>
                                      <m:r>
                                        <a:rPr lang="en-US" sz="2400" i="1">
                                          <a:latin typeface="Cambria Math"/>
                                        </a:rPr>
                                        <m:t>)</m:t>
                                      </m:r>
                                    </m:e>
                                    <m:sup>
                                      <m:r>
                                        <a:rPr lang="en-US" sz="2400" i="1">
                                          <a:latin typeface="Cambria Math"/>
                                        </a:rPr>
                                        <m:t>2</m:t>
                                      </m:r>
                                    </m:sup>
                                  </m:sSup>
                                </m:e>
                              </m:nary>
                            </m:e>
                          </m:rad>
                        </m:den>
                      </m:f>
                    </m:oMath>
                  </m:oMathPara>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5029200" y="4084131"/>
                <a:ext cx="3615047" cy="1326069"/>
              </a:xfrm>
              <a:prstGeom prst="rect">
                <a:avLst/>
              </a:prstGeom>
              <a:blipFill rotWithShape="1">
                <a:blip r:embed="rId16"/>
                <a:stretch>
                  <a:fillRect r="-7420"/>
                </a:stretch>
              </a:blipFill>
            </p:spPr>
            <p:txBody>
              <a:bodyPr/>
              <a:lstStyle/>
              <a:p>
                <a:r>
                  <a:rPr lang="en-US">
                    <a:noFill/>
                  </a:rPr>
                  <a:t> </a:t>
                </a:r>
              </a:p>
            </p:txBody>
          </p:sp>
        </mc:Fallback>
      </mc:AlternateContent>
      <p:sp>
        <p:nvSpPr>
          <p:cNvPr id="4" name="TextBox 3"/>
          <p:cNvSpPr txBox="1"/>
          <p:nvPr/>
        </p:nvSpPr>
        <p:spPr>
          <a:xfrm>
            <a:off x="5224153" y="5888038"/>
            <a:ext cx="3081647" cy="400110"/>
          </a:xfrm>
          <a:prstGeom prst="rect">
            <a:avLst/>
          </a:prstGeom>
          <a:noFill/>
        </p:spPr>
        <p:txBody>
          <a:bodyPr wrap="square" rtlCol="0">
            <a:spAutoFit/>
          </a:bodyPr>
          <a:lstStyle/>
          <a:p>
            <a:r>
              <a:rPr lang="en-US" sz="2000" dirty="0" smtClean="0"/>
              <a:t>for vocabulary of </a:t>
            </a:r>
            <a:r>
              <a:rPr lang="en-US" sz="2000" i="1" dirty="0" smtClean="0"/>
              <a:t>V</a:t>
            </a:r>
            <a:r>
              <a:rPr lang="en-US" sz="2000" dirty="0" smtClean="0"/>
              <a:t> words</a:t>
            </a:r>
            <a:endParaRPr lang="en-US" sz="2000" dirty="0"/>
          </a:p>
        </p:txBody>
      </p:sp>
      <p:sp>
        <p:nvSpPr>
          <p:cNvPr id="34" name="TextBox 33"/>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1562163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76200"/>
            <a:ext cx="8229600" cy="1143000"/>
          </a:xfrm>
        </p:spPr>
        <p:txBody>
          <a:bodyPr/>
          <a:lstStyle/>
          <a:p>
            <a:r>
              <a:rPr lang="en-US" i="1" smtClean="0"/>
              <a:t>tf-idf </a:t>
            </a:r>
            <a:r>
              <a:rPr lang="en-US" smtClean="0"/>
              <a:t>weighting</a:t>
            </a:r>
          </a:p>
        </p:txBody>
      </p:sp>
      <p:sp>
        <p:nvSpPr>
          <p:cNvPr id="84995" name="Rectangle 3"/>
          <p:cNvSpPr>
            <a:spLocks noGrp="1" noChangeArrowheads="1"/>
          </p:cNvSpPr>
          <p:nvPr>
            <p:ph type="body" idx="1"/>
          </p:nvPr>
        </p:nvSpPr>
        <p:spPr>
          <a:xfrm>
            <a:off x="457200" y="1295400"/>
            <a:ext cx="8229600" cy="4525963"/>
          </a:xfrm>
        </p:spPr>
        <p:txBody>
          <a:bodyPr/>
          <a:lstStyle/>
          <a:p>
            <a:r>
              <a:rPr lang="en-US" sz="2400" b="1" smtClean="0"/>
              <a:t>T</a:t>
            </a:r>
            <a:r>
              <a:rPr lang="en-US" sz="2400" smtClean="0"/>
              <a:t>erm </a:t>
            </a:r>
            <a:r>
              <a:rPr lang="en-US" sz="2400" b="1" smtClean="0"/>
              <a:t>f</a:t>
            </a:r>
            <a:r>
              <a:rPr lang="en-US" sz="2400" smtClean="0"/>
              <a:t>requency – </a:t>
            </a:r>
            <a:r>
              <a:rPr lang="en-US" sz="2400" b="1" smtClean="0"/>
              <a:t>i</a:t>
            </a:r>
            <a:r>
              <a:rPr lang="en-US" sz="2400" smtClean="0"/>
              <a:t>nverse </a:t>
            </a:r>
            <a:r>
              <a:rPr lang="en-US" sz="2400" b="1" smtClean="0"/>
              <a:t>d</a:t>
            </a:r>
            <a:r>
              <a:rPr lang="en-US" sz="2400" smtClean="0"/>
              <a:t>ocument </a:t>
            </a:r>
            <a:r>
              <a:rPr lang="en-US" sz="2400" b="1" smtClean="0"/>
              <a:t>f</a:t>
            </a:r>
            <a:r>
              <a:rPr lang="en-US" sz="2400" smtClean="0"/>
              <a:t>requency</a:t>
            </a:r>
          </a:p>
          <a:p>
            <a:r>
              <a:rPr lang="en-US" sz="2400" smtClean="0"/>
              <a:t>Describe frame by frequency of each word within it, downweight words that appear often in the database</a:t>
            </a:r>
          </a:p>
          <a:p>
            <a:r>
              <a:rPr lang="en-US" sz="2400" smtClean="0"/>
              <a:t>(Standard weighting for text retrieval)</a:t>
            </a:r>
          </a:p>
          <a:p>
            <a:endParaRPr lang="en-US" sz="2400" smtClean="0"/>
          </a:p>
          <a:p>
            <a:pPr>
              <a:buFontTx/>
              <a:buNone/>
            </a:pPr>
            <a:endParaRPr lang="en-US" sz="2400" smtClean="0"/>
          </a:p>
        </p:txBody>
      </p:sp>
      <p:pic>
        <p:nvPicPr>
          <p:cNvPr id="84996" name="Picture 6"/>
          <p:cNvPicPr>
            <a:picLocks noChangeAspect="1" noChangeArrowheads="1"/>
          </p:cNvPicPr>
          <p:nvPr/>
        </p:nvPicPr>
        <p:blipFill>
          <a:blip r:embed="rId3">
            <a:extLst>
              <a:ext uri="{28A0092B-C50C-407E-A947-70E740481C1C}">
                <a14:useLocalDpi xmlns:a14="http://schemas.microsoft.com/office/drawing/2010/main" val="0"/>
              </a:ext>
            </a:extLst>
          </a:blip>
          <a:srcRect l="48430" t="67703" r="30902" b="16199"/>
          <a:stretch>
            <a:fillRect/>
          </a:stretch>
        </p:blipFill>
        <p:spPr bwMode="auto">
          <a:xfrm>
            <a:off x="3000375" y="3721100"/>
            <a:ext cx="295275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7735" name="Text Box 7"/>
          <p:cNvSpPr txBox="1">
            <a:spLocks noChangeArrowheads="1"/>
          </p:cNvSpPr>
          <p:nvPr/>
        </p:nvSpPr>
        <p:spPr bwMode="auto">
          <a:xfrm>
            <a:off x="6350000" y="3452813"/>
            <a:ext cx="2413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smtClean="0">
                <a:solidFill>
                  <a:srgbClr val="000000"/>
                </a:solidFill>
              </a:rPr>
              <a:t>Total number of documents in database</a:t>
            </a:r>
          </a:p>
        </p:txBody>
      </p:sp>
      <p:sp>
        <p:nvSpPr>
          <p:cNvPr id="457736" name="Text Box 8"/>
          <p:cNvSpPr txBox="1">
            <a:spLocks noChangeArrowheads="1"/>
          </p:cNvSpPr>
          <p:nvPr/>
        </p:nvSpPr>
        <p:spPr bwMode="auto">
          <a:xfrm>
            <a:off x="6313488" y="4570413"/>
            <a:ext cx="25304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smtClean="0">
                <a:solidFill>
                  <a:srgbClr val="000000"/>
                </a:solidFill>
              </a:rPr>
              <a:t>Number of documents word i occurs in, in whole database</a:t>
            </a:r>
          </a:p>
        </p:txBody>
      </p:sp>
      <p:sp>
        <p:nvSpPr>
          <p:cNvPr id="457737" name="Line 9"/>
          <p:cNvSpPr>
            <a:spLocks noChangeShapeType="1"/>
          </p:cNvSpPr>
          <p:nvPr/>
        </p:nvSpPr>
        <p:spPr bwMode="auto">
          <a:xfrm flipH="1">
            <a:off x="5916613" y="3757613"/>
            <a:ext cx="360362" cy="1793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457738" name="Line 10"/>
          <p:cNvSpPr>
            <a:spLocks noChangeShapeType="1"/>
          </p:cNvSpPr>
          <p:nvPr/>
        </p:nvSpPr>
        <p:spPr bwMode="auto">
          <a:xfrm flipH="1" flipV="1">
            <a:off x="5845175" y="4837113"/>
            <a:ext cx="360363"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457739" name="Text Box 11"/>
          <p:cNvSpPr txBox="1">
            <a:spLocks noChangeArrowheads="1"/>
          </p:cNvSpPr>
          <p:nvPr/>
        </p:nvSpPr>
        <p:spPr bwMode="auto">
          <a:xfrm>
            <a:off x="625475" y="3562350"/>
            <a:ext cx="23399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smtClean="0">
                <a:solidFill>
                  <a:srgbClr val="000000"/>
                </a:solidFill>
              </a:rPr>
              <a:t>Number of occurrences of word i in document d</a:t>
            </a:r>
          </a:p>
        </p:txBody>
      </p:sp>
      <p:sp>
        <p:nvSpPr>
          <p:cNvPr id="457740" name="Text Box 12"/>
          <p:cNvSpPr txBox="1">
            <a:spLocks noChangeArrowheads="1"/>
          </p:cNvSpPr>
          <p:nvPr/>
        </p:nvSpPr>
        <p:spPr bwMode="auto">
          <a:xfrm>
            <a:off x="588963" y="4772025"/>
            <a:ext cx="2339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smtClean="0">
                <a:solidFill>
                  <a:srgbClr val="000000"/>
                </a:solidFill>
              </a:rPr>
              <a:t>Number of words in document d</a:t>
            </a:r>
          </a:p>
        </p:txBody>
      </p:sp>
      <p:sp>
        <p:nvSpPr>
          <p:cNvPr id="457744" name="Line 16"/>
          <p:cNvSpPr>
            <a:spLocks noChangeShapeType="1"/>
          </p:cNvSpPr>
          <p:nvPr/>
        </p:nvSpPr>
        <p:spPr bwMode="auto">
          <a:xfrm>
            <a:off x="2928938" y="3937000"/>
            <a:ext cx="900112" cy="1079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457745" name="Line 17"/>
          <p:cNvSpPr>
            <a:spLocks noChangeShapeType="1"/>
          </p:cNvSpPr>
          <p:nvPr/>
        </p:nvSpPr>
        <p:spPr bwMode="auto">
          <a:xfrm flipV="1">
            <a:off x="2928938" y="4945063"/>
            <a:ext cx="1044575"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13" name="TextBox 12"/>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974958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77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77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77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774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77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77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77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7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5" grpId="0"/>
      <p:bldP spid="457736" grpId="0"/>
      <p:bldP spid="457737" grpId="0" animBg="1"/>
      <p:bldP spid="457738" grpId="0" animBg="1"/>
      <p:bldP spid="457739" grpId="0"/>
      <p:bldP spid="457740" grpId="0"/>
      <p:bldP spid="457744" grpId="0" animBg="1"/>
      <p:bldP spid="4577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76200"/>
            <a:ext cx="8229600" cy="1143000"/>
          </a:xfrm>
        </p:spPr>
        <p:txBody>
          <a:bodyPr/>
          <a:lstStyle/>
          <a:p>
            <a:r>
              <a:rPr lang="en-US" smtClean="0">
                <a:latin typeface="Arial" pitchFamily="34" charset="0"/>
                <a:cs typeface="Arial" pitchFamily="34" charset="0"/>
              </a:rPr>
              <a:t>Matching local features</a:t>
            </a:r>
          </a:p>
        </p:txBody>
      </p:sp>
      <p:pic>
        <p:nvPicPr>
          <p:cNvPr id="52227" name="Content Placeholder 3" descr="building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325563"/>
            <a:ext cx="4064000" cy="3048000"/>
          </a:xfrm>
        </p:spPr>
      </p:pic>
      <p:pic>
        <p:nvPicPr>
          <p:cNvPr id="52228" name="Picture 4" descr="building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49363"/>
            <a:ext cx="4105275"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5" descr="building2_siftpatches.jpg"/>
          <p:cNvPicPr>
            <a:picLocks noChangeAspect="1"/>
          </p:cNvPicPr>
          <p:nvPr/>
        </p:nvPicPr>
        <p:blipFill>
          <a:blip r:embed="rId4">
            <a:extLst>
              <a:ext uri="{28A0092B-C50C-407E-A947-70E740481C1C}">
                <a14:useLocalDpi xmlns:a14="http://schemas.microsoft.com/office/drawing/2010/main" val="0"/>
              </a:ext>
            </a:extLst>
          </a:blip>
          <a:srcRect l="9975" t="5734" r="10223" b="8244"/>
          <a:stretch>
            <a:fillRect/>
          </a:stretch>
        </p:blipFill>
        <p:spPr bwMode="auto">
          <a:xfrm>
            <a:off x="4800600" y="1344613"/>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descr="building1_siftpatches.jpg"/>
          <p:cNvPicPr>
            <a:picLocks noChangeAspect="1"/>
          </p:cNvPicPr>
          <p:nvPr/>
        </p:nvPicPr>
        <p:blipFill>
          <a:blip r:embed="rId5">
            <a:extLst>
              <a:ext uri="{28A0092B-C50C-407E-A947-70E740481C1C}">
                <a14:useLocalDpi xmlns:a14="http://schemas.microsoft.com/office/drawing/2010/main" val="0"/>
              </a:ext>
            </a:extLst>
          </a:blip>
          <a:srcRect l="9975" t="3943" r="10223" b="8601"/>
          <a:stretch>
            <a:fillRect/>
          </a:stretch>
        </p:blipFill>
        <p:spPr bwMode="auto">
          <a:xfrm>
            <a:off x="457200" y="1325563"/>
            <a:ext cx="403860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rot="-297055">
            <a:off x="2305050" y="2527300"/>
            <a:ext cx="377825" cy="449263"/>
          </a:xfrm>
          <a:prstGeom prst="rect">
            <a:avLst/>
          </a:prstGeom>
          <a:noFill/>
          <a:ln w="5715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cxnSp>
        <p:nvCxnSpPr>
          <p:cNvPr id="15" name="Straight Arrow Connector 14"/>
          <p:cNvCxnSpPr>
            <a:cxnSpLocks noChangeShapeType="1"/>
          </p:cNvCxnSpPr>
          <p:nvPr/>
        </p:nvCxnSpPr>
        <p:spPr bwMode="auto">
          <a:xfrm flipV="1">
            <a:off x="2971800" y="2087563"/>
            <a:ext cx="2743200" cy="533400"/>
          </a:xfrm>
          <a:prstGeom prst="straightConnector1">
            <a:avLst/>
          </a:prstGeom>
          <a:noFill/>
          <a:ln w="57150" algn="ctr">
            <a:solidFill>
              <a:srgbClr val="FFC000"/>
            </a:solidFill>
            <a:round/>
            <a:headEnd/>
            <a:tailEnd type="arrow" w="med" len="med"/>
          </a:ln>
          <a:extLst>
            <a:ext uri="{909E8E84-426E-40DD-AFC4-6F175D3DCCD1}">
              <a14:hiddenFill xmlns:a14="http://schemas.microsoft.com/office/drawing/2010/main">
                <a:noFill/>
              </a14:hiddenFill>
            </a:ext>
          </a:extLst>
        </p:spPr>
      </p:cxnSp>
      <p:cxnSp>
        <p:nvCxnSpPr>
          <p:cNvPr id="16" name="Straight Arrow Connector 15"/>
          <p:cNvCxnSpPr>
            <a:cxnSpLocks noChangeShapeType="1"/>
          </p:cNvCxnSpPr>
          <p:nvPr/>
        </p:nvCxnSpPr>
        <p:spPr bwMode="auto">
          <a:xfrm>
            <a:off x="2971800" y="2620963"/>
            <a:ext cx="2895600" cy="304800"/>
          </a:xfrm>
          <a:prstGeom prst="straightConnector1">
            <a:avLst/>
          </a:prstGeom>
          <a:noFill/>
          <a:ln w="57150" algn="ctr">
            <a:solidFill>
              <a:srgbClr val="FFC000"/>
            </a:solidFill>
            <a:round/>
            <a:headEnd/>
            <a:tailEnd type="arrow" w="med" len="med"/>
          </a:ln>
          <a:extLst>
            <a:ext uri="{909E8E84-426E-40DD-AFC4-6F175D3DCCD1}">
              <a14:hiddenFill xmlns:a14="http://schemas.microsoft.com/office/drawing/2010/main">
                <a:noFill/>
              </a14:hiddenFill>
            </a:ext>
          </a:extLst>
        </p:spPr>
      </p:cxnSp>
      <p:cxnSp>
        <p:nvCxnSpPr>
          <p:cNvPr id="19" name="Straight Arrow Connector 18"/>
          <p:cNvCxnSpPr>
            <a:cxnSpLocks noChangeShapeType="1"/>
          </p:cNvCxnSpPr>
          <p:nvPr/>
        </p:nvCxnSpPr>
        <p:spPr bwMode="auto">
          <a:xfrm>
            <a:off x="2971800" y="2620963"/>
            <a:ext cx="2971800" cy="990600"/>
          </a:xfrm>
          <a:prstGeom prst="straightConnector1">
            <a:avLst/>
          </a:prstGeom>
          <a:noFill/>
          <a:ln w="57150"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21" name="TextBox 20"/>
          <p:cNvSpPr txBox="1">
            <a:spLocks noChangeArrowheads="1"/>
          </p:cNvSpPr>
          <p:nvPr/>
        </p:nvSpPr>
        <p:spPr bwMode="auto">
          <a:xfrm>
            <a:off x="3733800" y="1684338"/>
            <a:ext cx="91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4000" b="1" smtClean="0">
                <a:solidFill>
                  <a:srgbClr val="000000"/>
                </a:solidFill>
              </a:rPr>
              <a:t>?</a:t>
            </a:r>
          </a:p>
        </p:txBody>
      </p:sp>
      <p:sp>
        <p:nvSpPr>
          <p:cNvPr id="22" name="TextBox 21"/>
          <p:cNvSpPr txBox="1">
            <a:spLocks noChangeArrowheads="1"/>
          </p:cNvSpPr>
          <p:nvPr/>
        </p:nvSpPr>
        <p:spPr bwMode="auto">
          <a:xfrm>
            <a:off x="685800" y="4754563"/>
            <a:ext cx="800100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ts val="600"/>
              </a:spcAft>
            </a:pPr>
            <a:r>
              <a:rPr lang="en-US" sz="2400" smtClean="0">
                <a:solidFill>
                  <a:srgbClr val="000000"/>
                </a:solidFill>
              </a:rPr>
              <a:t>To generate </a:t>
            </a:r>
            <a:r>
              <a:rPr lang="en-US" sz="2400" b="1" smtClean="0">
                <a:solidFill>
                  <a:srgbClr val="000000"/>
                </a:solidFill>
              </a:rPr>
              <a:t>candidate matches</a:t>
            </a:r>
            <a:r>
              <a:rPr lang="en-US" sz="2400" smtClean="0">
                <a:solidFill>
                  <a:srgbClr val="000000"/>
                </a:solidFill>
              </a:rPr>
              <a:t>, find patches that have the most similar appearance (e.g., lowest SSD)</a:t>
            </a:r>
          </a:p>
          <a:p>
            <a:pPr eaLnBrk="0" fontAlgn="base" hangingPunct="0">
              <a:spcBef>
                <a:spcPct val="0"/>
              </a:spcBef>
              <a:spcAft>
                <a:spcPts val="600"/>
              </a:spcAft>
            </a:pPr>
            <a:r>
              <a:rPr lang="en-US" sz="2400" smtClean="0">
                <a:solidFill>
                  <a:srgbClr val="000000"/>
                </a:solidFill>
              </a:rPr>
              <a:t>Simplest approach: compare them all, take the closest (or closest k, or within a thresholded distance)</a:t>
            </a:r>
          </a:p>
        </p:txBody>
      </p:sp>
      <p:sp>
        <p:nvSpPr>
          <p:cNvPr id="52237" name="TextBox 22"/>
          <p:cNvSpPr txBox="1">
            <a:spLocks noChangeArrowheads="1"/>
          </p:cNvSpPr>
          <p:nvPr/>
        </p:nvSpPr>
        <p:spPr bwMode="auto">
          <a:xfrm>
            <a:off x="1981200" y="43846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Image 1</a:t>
            </a:r>
          </a:p>
        </p:txBody>
      </p:sp>
      <p:sp>
        <p:nvSpPr>
          <p:cNvPr id="52238" name="TextBox 23"/>
          <p:cNvSpPr txBox="1">
            <a:spLocks noChangeArrowheads="1"/>
          </p:cNvSpPr>
          <p:nvPr/>
        </p:nvSpPr>
        <p:spPr bwMode="auto">
          <a:xfrm>
            <a:off x="6400800" y="4373563"/>
            <a:ext cx="152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Image 2</a:t>
            </a:r>
          </a:p>
        </p:txBody>
      </p:sp>
      <p:sp>
        <p:nvSpPr>
          <p:cNvPr id="17" name="TextBox 16"/>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3179903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3">
            <a:extLst>
              <a:ext uri="{28A0092B-C50C-407E-A947-70E740481C1C}">
                <a14:useLocalDpi xmlns:a14="http://schemas.microsoft.com/office/drawing/2010/main" val="0"/>
              </a:ext>
            </a:extLst>
          </a:blip>
          <a:srcRect l="13850" t="36501" r="12880" b="7695"/>
          <a:stretch>
            <a:fillRect/>
          </a:stretch>
        </p:blipFill>
        <p:spPr bwMode="auto">
          <a:xfrm>
            <a:off x="-14288" y="1828800"/>
            <a:ext cx="9310688"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TextBox 2"/>
          <p:cNvSpPr txBox="1">
            <a:spLocks noChangeArrowheads="1"/>
          </p:cNvSpPr>
          <p:nvPr/>
        </p:nvSpPr>
        <p:spPr bwMode="auto">
          <a:xfrm>
            <a:off x="0" y="6324600"/>
            <a:ext cx="44545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00"/>
                </a:solidFill>
              </a:rPr>
              <a:t>Slide from Andrew Zisserman</a:t>
            </a:r>
          </a:p>
          <a:p>
            <a:pPr eaLnBrk="0" fontAlgn="base" hangingPunct="0">
              <a:spcBef>
                <a:spcPct val="0"/>
              </a:spcBef>
              <a:spcAft>
                <a:spcPct val="0"/>
              </a:spcAft>
            </a:pPr>
            <a:r>
              <a:rPr lang="en-US" sz="1400" smtClean="0">
                <a:solidFill>
                  <a:srgbClr val="000000"/>
                </a:solidFill>
              </a:rPr>
              <a:t>Sivic &amp; Zisserman, ICCV 2003</a:t>
            </a:r>
            <a:endParaRPr lang="en-US" sz="1400" smtClean="0">
              <a:solidFill>
                <a:srgbClr val="000000"/>
              </a:solidFill>
              <a:hlinkClick r:id="rId4"/>
            </a:endParaRPr>
          </a:p>
          <a:p>
            <a:pPr eaLnBrk="0" fontAlgn="base" hangingPunct="0">
              <a:spcBef>
                <a:spcPct val="0"/>
              </a:spcBef>
              <a:spcAft>
                <a:spcPct val="0"/>
              </a:spcAft>
            </a:pPr>
            <a:endParaRPr lang="en-US" sz="1400" smtClean="0">
              <a:solidFill>
                <a:srgbClr val="000000"/>
              </a:solidFill>
            </a:endParaRPr>
          </a:p>
        </p:txBody>
      </p:sp>
      <p:sp>
        <p:nvSpPr>
          <p:cNvPr id="6" name="Title 3"/>
          <p:cNvSpPr txBox="1">
            <a:spLocks/>
          </p:cNvSpPr>
          <p:nvPr/>
        </p:nvSpPr>
        <p:spPr bwMode="auto">
          <a:xfrm>
            <a:off x="457200" y="76200"/>
            <a:ext cx="8229600" cy="1143000"/>
          </a:xfrm>
          <a:prstGeom prst="rect">
            <a:avLst/>
          </a:prstGeom>
          <a:noFill/>
          <a:ln w="9525">
            <a:noFill/>
            <a:miter lim="800000"/>
            <a:headEnd/>
            <a:tailEnd/>
          </a:ln>
          <a:effectLst/>
        </p:spPr>
        <p:txBody>
          <a:bodyPr anchor="ctr"/>
          <a:lstStyle/>
          <a:p>
            <a:pPr algn="ctr" fontAlgn="base">
              <a:spcBef>
                <a:spcPct val="0"/>
              </a:spcBef>
              <a:spcAft>
                <a:spcPct val="0"/>
              </a:spcAft>
              <a:defRPr/>
            </a:pPr>
            <a:r>
              <a:rPr lang="en-US" sz="3800" kern="0">
                <a:solidFill>
                  <a:srgbClr val="000000"/>
                </a:solidFill>
                <a:latin typeface="Arial"/>
              </a:rPr>
              <a:t>Bags of words for content-based image retrieval</a:t>
            </a:r>
            <a:endParaRPr lang="en-US" sz="3800" kern="0" dirty="0">
              <a:solidFill>
                <a:srgbClr val="000000"/>
              </a:solidFill>
              <a:latin typeface="Arial"/>
            </a:endParaRPr>
          </a:p>
        </p:txBody>
      </p:sp>
    </p:spTree>
    <p:extLst>
      <p:ext uri="{BB962C8B-B14F-4D97-AF65-F5344CB8AC3E}">
        <p14:creationId xmlns:p14="http://schemas.microsoft.com/office/powerpoint/2010/main" val="26383679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3">
            <a:extLst>
              <a:ext uri="{28A0092B-C50C-407E-A947-70E740481C1C}">
                <a14:useLocalDpi xmlns:a14="http://schemas.microsoft.com/office/drawing/2010/main" val="0"/>
              </a:ext>
            </a:extLst>
          </a:blip>
          <a:srcRect l="15974" t="9972" r="12456" b="1695"/>
          <a:stretch>
            <a:fillRect/>
          </a:stretch>
        </p:blipFill>
        <p:spPr bwMode="auto">
          <a:xfrm>
            <a:off x="336550" y="69850"/>
            <a:ext cx="8478838"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extBox 2"/>
          <p:cNvSpPr txBox="1">
            <a:spLocks noChangeArrowheads="1"/>
          </p:cNvSpPr>
          <p:nvPr/>
        </p:nvSpPr>
        <p:spPr bwMode="auto">
          <a:xfrm>
            <a:off x="0" y="6324600"/>
            <a:ext cx="44545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00"/>
                </a:solidFill>
              </a:rPr>
              <a:t>Slide from Andrew Zisserman</a:t>
            </a:r>
          </a:p>
          <a:p>
            <a:pPr eaLnBrk="0" fontAlgn="base" hangingPunct="0">
              <a:spcBef>
                <a:spcPct val="0"/>
              </a:spcBef>
              <a:spcAft>
                <a:spcPct val="0"/>
              </a:spcAft>
            </a:pPr>
            <a:r>
              <a:rPr lang="en-US" sz="1400" smtClean="0">
                <a:solidFill>
                  <a:srgbClr val="000000"/>
                </a:solidFill>
              </a:rPr>
              <a:t>Sivic &amp; Zisserman, ICCV 2003</a:t>
            </a:r>
            <a:endParaRPr lang="en-US" sz="1400" smtClean="0">
              <a:solidFill>
                <a:srgbClr val="000000"/>
              </a:solidFill>
              <a:hlinkClick r:id="rId4"/>
            </a:endParaRPr>
          </a:p>
          <a:p>
            <a:pPr eaLnBrk="0" fontAlgn="base" hangingPunct="0">
              <a:spcBef>
                <a:spcPct val="0"/>
              </a:spcBef>
              <a:spcAft>
                <a:spcPct val="0"/>
              </a:spcAft>
            </a:pPr>
            <a:endParaRPr lang="en-US" sz="1400" smtClean="0">
              <a:solidFill>
                <a:srgbClr val="000000"/>
              </a:solidFill>
            </a:endParaRPr>
          </a:p>
        </p:txBody>
      </p:sp>
    </p:spTree>
    <p:extLst>
      <p:ext uri="{BB962C8B-B14F-4D97-AF65-F5344CB8AC3E}">
        <p14:creationId xmlns:p14="http://schemas.microsoft.com/office/powerpoint/2010/main" val="3478945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itle 5"/>
          <p:cNvSpPr>
            <a:spLocks noGrp="1"/>
          </p:cNvSpPr>
          <p:nvPr>
            <p:ph type="title" idx="4294967295"/>
          </p:nvPr>
        </p:nvSpPr>
        <p:spPr/>
        <p:txBody>
          <a:bodyPr/>
          <a:lstStyle/>
          <a:p>
            <a:pPr eaLnBrk="1" hangingPunct="1"/>
            <a:r>
              <a:rPr lang="en-US" smtClean="0"/>
              <a:t>Video Google System</a:t>
            </a:r>
          </a:p>
        </p:txBody>
      </p:sp>
      <p:sp>
        <p:nvSpPr>
          <p:cNvPr id="88068" name="Content Placeholder 6"/>
          <p:cNvSpPr>
            <a:spLocks noGrp="1"/>
          </p:cNvSpPr>
          <p:nvPr>
            <p:ph idx="4294967295"/>
          </p:nvPr>
        </p:nvSpPr>
        <p:spPr>
          <a:xfrm>
            <a:off x="457200" y="1219200"/>
            <a:ext cx="4478338" cy="4495800"/>
          </a:xfrm>
        </p:spPr>
        <p:txBody>
          <a:bodyPr/>
          <a:lstStyle/>
          <a:p>
            <a:pPr marL="457200" indent="-457200" eaLnBrk="1" hangingPunct="1">
              <a:buFont typeface="Trebuchet MS" pitchFamily="34" charset="0"/>
              <a:buAutoNum type="arabicPeriod"/>
            </a:pPr>
            <a:r>
              <a:rPr lang="en-US" dirty="0" smtClean="0"/>
              <a:t>Collect all words within query region</a:t>
            </a:r>
          </a:p>
          <a:p>
            <a:pPr marL="457200" indent="-457200" eaLnBrk="1" hangingPunct="1">
              <a:buFont typeface="Trebuchet MS" pitchFamily="34" charset="0"/>
              <a:buAutoNum type="arabicPeriod"/>
            </a:pPr>
            <a:r>
              <a:rPr lang="en-US" dirty="0" smtClean="0"/>
              <a:t>Inverted file index to find relevant frames</a:t>
            </a:r>
          </a:p>
          <a:p>
            <a:pPr marL="457200" indent="-457200" eaLnBrk="1" hangingPunct="1">
              <a:buFont typeface="Trebuchet MS" pitchFamily="34" charset="0"/>
              <a:buAutoNum type="arabicPeriod"/>
            </a:pPr>
            <a:r>
              <a:rPr lang="en-US" dirty="0" smtClean="0"/>
              <a:t>Compare word counts</a:t>
            </a:r>
          </a:p>
          <a:p>
            <a:pPr marL="457200" indent="-457200" eaLnBrk="1" hangingPunct="1">
              <a:buFont typeface="Trebuchet MS" pitchFamily="34" charset="0"/>
              <a:buAutoNum type="arabicPeriod"/>
            </a:pPr>
            <a:r>
              <a:rPr lang="en-US" dirty="0" smtClean="0"/>
              <a:t>Spatial verification</a:t>
            </a:r>
            <a:endParaRPr lang="en-US" dirty="0" smtClean="0">
              <a:hlinkClick r:id=""/>
            </a:endParaRPr>
          </a:p>
          <a:p>
            <a:pPr marL="457200" indent="-457200" eaLnBrk="1" hangingPunct="1"/>
            <a:endParaRPr lang="en-US" dirty="0" smtClean="0">
              <a:hlinkClick r:id=""/>
            </a:endParaRPr>
          </a:p>
          <a:p>
            <a:pPr marL="457200" indent="-457200" eaLnBrk="1" hangingPunct="1">
              <a:buFontTx/>
              <a:buNone/>
            </a:pPr>
            <a:r>
              <a:rPr lang="en-US" dirty="0" err="1" smtClean="0"/>
              <a:t>Sivic</a:t>
            </a:r>
            <a:r>
              <a:rPr lang="en-US" dirty="0" smtClean="0"/>
              <a:t> &amp; </a:t>
            </a:r>
            <a:r>
              <a:rPr lang="en-US" dirty="0" err="1" smtClean="0"/>
              <a:t>Zisserman</a:t>
            </a:r>
            <a:r>
              <a:rPr lang="en-US" dirty="0" smtClean="0"/>
              <a:t>, ICCV 2003</a:t>
            </a:r>
            <a:endParaRPr lang="en-US" dirty="0" smtClean="0">
              <a:hlinkClick r:id=""/>
            </a:endParaRPr>
          </a:p>
          <a:p>
            <a:pPr marL="457200" indent="-457200" eaLnBrk="1" hangingPunct="1">
              <a:buFontTx/>
              <a:buNone/>
            </a:pPr>
            <a:endParaRPr lang="en-US" dirty="0" smtClean="0">
              <a:hlinkClick r:id=""/>
            </a:endParaRPr>
          </a:p>
          <a:p>
            <a:pPr marL="457200" indent="-457200" eaLnBrk="1" hangingPunct="1"/>
            <a:r>
              <a:rPr lang="en-US" dirty="0" smtClean="0"/>
              <a:t>Demo online at : </a:t>
            </a:r>
            <a:r>
              <a:rPr lang="en-US" sz="1800" dirty="0" smtClean="0"/>
              <a:t>http://www.robots.ox.ac.uk/~vgg/research/vgoogle/index.html</a:t>
            </a:r>
          </a:p>
          <a:p>
            <a:pPr marL="457200" indent="-457200" eaLnBrk="1" hangingPunct="1"/>
            <a:endParaRPr lang="en-US" dirty="0" smtClean="0"/>
          </a:p>
        </p:txBody>
      </p:sp>
      <p:sp>
        <p:nvSpPr>
          <p:cNvPr id="4" name="Slide Number Placeholder 3"/>
          <p:cNvSpPr txBox="1">
            <a:spLocks noGrp="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fld id="{9925FB8E-0228-440A-A13C-230F2B9EFA9F}" type="slidenum">
              <a:rPr lang="de-DE" sz="1400" smtClean="0">
                <a:solidFill>
                  <a:srgbClr val="000000"/>
                </a:solidFill>
                <a:latin typeface="Trebuchet MS" pitchFamily="34" charset="0"/>
              </a:rPr>
              <a:pPr algn="r" eaLnBrk="0" fontAlgn="base" hangingPunct="0">
                <a:spcBef>
                  <a:spcPct val="0"/>
                </a:spcBef>
                <a:spcAft>
                  <a:spcPct val="0"/>
                </a:spcAft>
              </a:pPr>
              <a:t>32</a:t>
            </a:fld>
            <a:endParaRPr lang="de-DE" sz="1400" smtClean="0">
              <a:solidFill>
                <a:srgbClr val="000000"/>
              </a:solidFill>
              <a:latin typeface="Trebuchet MS" pitchFamily="34" charset="0"/>
            </a:endParaRPr>
          </a:p>
        </p:txBody>
      </p:sp>
      <p:sp>
        <p:nvSpPr>
          <p:cNvPr id="88070" name="Footer Placeholder 4"/>
          <p:cNvSpPr txBox="1">
            <a:spLocks noGrp="1"/>
          </p:cNvSpPr>
          <p:nvPr/>
        </p:nvSpPr>
        <p:spPr bwMode="auto">
          <a:xfrm>
            <a:off x="2376488" y="65532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de-DE" sz="1200" smtClean="0">
                <a:solidFill>
                  <a:srgbClr val="000000"/>
                </a:solidFill>
                <a:latin typeface="Trebuchet MS" pitchFamily="34" charset="0"/>
              </a:rPr>
              <a:t>K. Grauman, B. Leibe</a:t>
            </a:r>
          </a:p>
        </p:txBody>
      </p:sp>
      <p:pic>
        <p:nvPicPr>
          <p:cNvPr id="88071" name="Picture 7" descr="fa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07063" y="333375"/>
            <a:ext cx="20732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tp575280_fp_002_smal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94288" y="5202238"/>
            <a:ext cx="1714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tp575280_fp_003_smal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81813" y="2344738"/>
            <a:ext cx="1714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tp575280_fp_004_small.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89525" y="2349500"/>
            <a:ext cx="1714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tp575280_fp_005_small.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94288" y="3762375"/>
            <a:ext cx="1714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tp575280_fp_006_smal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81813" y="5216525"/>
            <a:ext cx="1714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tp575280_fp_007_small.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81813" y="3756025"/>
            <a:ext cx="1714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9" name="Picture 15" descr="tp575280_zo_002_small.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4717713" y="2432050"/>
            <a:ext cx="19050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0" name="Picture 16" descr="tp575280_zo_003_small.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4258925" y="2728913"/>
            <a:ext cx="19050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2" name="Picture 18" descr="tp575280_zo_005_small.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4152563" y="1778000"/>
            <a:ext cx="1905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3" name="Picture 19" descr="tp575280_zo_006_small.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373100" y="-219075"/>
            <a:ext cx="1905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85" name="TextBox 27"/>
          <p:cNvSpPr txBox="1">
            <a:spLocks noChangeArrowheads="1"/>
          </p:cNvSpPr>
          <p:nvPr/>
        </p:nvSpPr>
        <p:spPr bwMode="auto">
          <a:xfrm>
            <a:off x="7764463" y="812800"/>
            <a:ext cx="121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2000" smtClean="0">
                <a:solidFill>
                  <a:srgbClr val="000000"/>
                </a:solidFill>
                <a:latin typeface="Trebuchet MS" pitchFamily="34" charset="0"/>
              </a:rPr>
              <a:t>Query region</a:t>
            </a:r>
          </a:p>
        </p:txBody>
      </p:sp>
      <p:sp>
        <p:nvSpPr>
          <p:cNvPr id="29" name="Down Arrow 28"/>
          <p:cNvSpPr>
            <a:spLocks noChangeArrowheads="1"/>
          </p:cNvSpPr>
          <p:nvPr/>
        </p:nvSpPr>
        <p:spPr bwMode="auto">
          <a:xfrm>
            <a:off x="6618288" y="1916113"/>
            <a:ext cx="276225" cy="420687"/>
          </a:xfrm>
          <a:prstGeom prst="downArrow">
            <a:avLst>
              <a:gd name="adj1" fmla="val 50000"/>
              <a:gd name="adj2" fmla="val 49892"/>
            </a:avLst>
          </a:prstGeom>
          <a:solidFill>
            <a:schemeClr val="bg1"/>
          </a:solidFill>
          <a:ln w="12700" cap="sq" algn="ctr">
            <a:solidFill>
              <a:schemeClr val="bg2"/>
            </a:solidFill>
            <a:round/>
            <a:headEnd type="none" w="sm" len="sm"/>
            <a:tailEnd type="none" w="sm" len="sm"/>
          </a:ln>
        </p:spPr>
        <p:txBody>
          <a:bodyPr wrap="none" lIns="90000" tIns="46800" rIns="90000" bIns="46800">
            <a:spAutoFit/>
          </a:bodyPr>
          <a:lstStyle/>
          <a:p>
            <a:pPr eaLnBrk="0" fontAlgn="base" hangingPunct="0">
              <a:spcBef>
                <a:spcPct val="0"/>
              </a:spcBef>
              <a:spcAft>
                <a:spcPct val="0"/>
              </a:spcAft>
            </a:pPr>
            <a:endParaRPr lang="en-US" sz="2000" smtClean="0">
              <a:solidFill>
                <a:srgbClr val="FFFFFF"/>
              </a:solidFill>
            </a:endParaRPr>
          </a:p>
        </p:txBody>
      </p:sp>
      <p:sp>
        <p:nvSpPr>
          <p:cNvPr id="30" name="TextBox 29"/>
          <p:cNvSpPr txBox="1">
            <a:spLocks noChangeArrowheads="1"/>
          </p:cNvSpPr>
          <p:nvPr/>
        </p:nvSpPr>
        <p:spPr bwMode="auto">
          <a:xfrm rot="5400000">
            <a:off x="7417594" y="4463257"/>
            <a:ext cx="2763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2000" smtClean="0">
                <a:solidFill>
                  <a:srgbClr val="000000"/>
                </a:solidFill>
                <a:latin typeface="Trebuchet MS" pitchFamily="34" charset="0"/>
              </a:rPr>
              <a:t>Retrieved frames</a:t>
            </a:r>
          </a:p>
        </p:txBody>
      </p:sp>
    </p:spTree>
    <p:extLst>
      <p:ext uri="{BB962C8B-B14F-4D97-AF65-F5344CB8AC3E}">
        <p14:creationId xmlns:p14="http://schemas.microsoft.com/office/powerpoint/2010/main" val="816896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 grpId="0" animBg="1"/>
      <p:bldP spid="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666750" y="3482997"/>
            <a:ext cx="3414713" cy="269398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1" name="Freeform 100"/>
          <p:cNvSpPr/>
          <p:nvPr/>
        </p:nvSpPr>
        <p:spPr>
          <a:xfrm>
            <a:off x="659567" y="3485213"/>
            <a:ext cx="3432748" cy="2698230"/>
          </a:xfrm>
          <a:custGeom>
            <a:avLst/>
            <a:gdLst>
              <a:gd name="connsiteX0" fmla="*/ 7495 w 3432748"/>
              <a:gd name="connsiteY0" fmla="*/ 2698230 h 2698230"/>
              <a:gd name="connsiteX1" fmla="*/ 0 w 3432748"/>
              <a:gd name="connsiteY1" fmla="*/ 0 h 2698230"/>
              <a:gd name="connsiteX2" fmla="*/ 1379095 w 3432748"/>
              <a:gd name="connsiteY2" fmla="*/ 7495 h 2698230"/>
              <a:gd name="connsiteX3" fmla="*/ 1386590 w 3432748"/>
              <a:gd name="connsiteY3" fmla="*/ 906905 h 2698230"/>
              <a:gd name="connsiteX4" fmla="*/ 2061148 w 3432748"/>
              <a:gd name="connsiteY4" fmla="*/ 652072 h 2698230"/>
              <a:gd name="connsiteX5" fmla="*/ 2750695 w 3432748"/>
              <a:gd name="connsiteY5" fmla="*/ 554636 h 2698230"/>
              <a:gd name="connsiteX6" fmla="*/ 2735705 w 3432748"/>
              <a:gd name="connsiteY6" fmla="*/ 1506512 h 2698230"/>
              <a:gd name="connsiteX7" fmla="*/ 3425253 w 3432748"/>
              <a:gd name="connsiteY7" fmla="*/ 1371600 h 2698230"/>
              <a:gd name="connsiteX8" fmla="*/ 3432748 w 3432748"/>
              <a:gd name="connsiteY8" fmla="*/ 2683239 h 2698230"/>
              <a:gd name="connsiteX9" fmla="*/ 7495 w 3432748"/>
              <a:gd name="connsiteY9" fmla="*/ 2698230 h 269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2748" h="2698230">
                <a:moveTo>
                  <a:pt x="7495" y="2698230"/>
                </a:moveTo>
                <a:cubicBezTo>
                  <a:pt x="4997" y="1798820"/>
                  <a:pt x="2498" y="899410"/>
                  <a:pt x="0" y="0"/>
                </a:cubicBezTo>
                <a:lnTo>
                  <a:pt x="1379095" y="7495"/>
                </a:lnTo>
                <a:cubicBezTo>
                  <a:pt x="1381593" y="307298"/>
                  <a:pt x="1384092" y="607102"/>
                  <a:pt x="1386590" y="906905"/>
                </a:cubicBezTo>
                <a:lnTo>
                  <a:pt x="2061148" y="652072"/>
                </a:lnTo>
                <a:lnTo>
                  <a:pt x="2750695" y="554636"/>
                </a:lnTo>
                <a:lnTo>
                  <a:pt x="2735705" y="1506512"/>
                </a:lnTo>
                <a:lnTo>
                  <a:pt x="3425253" y="1371600"/>
                </a:lnTo>
                <a:cubicBezTo>
                  <a:pt x="3427751" y="1808813"/>
                  <a:pt x="3430250" y="2246026"/>
                  <a:pt x="3432748" y="2683239"/>
                </a:cubicBezTo>
                <a:lnTo>
                  <a:pt x="7495" y="269823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a:p>
            <a:pPr algn="ctr"/>
            <a:endParaRPr lang="en-US" dirty="0" smtClean="0">
              <a:solidFill>
                <a:prstClr val="white"/>
              </a:solidFill>
            </a:endParaRPr>
          </a:p>
          <a:p>
            <a:pPr algn="ctr"/>
            <a:endParaRPr lang="en-US" dirty="0" smtClean="0">
              <a:solidFill>
                <a:prstClr val="white"/>
              </a:solidFill>
            </a:endParaRPr>
          </a:p>
          <a:p>
            <a:pPr algn="ctr"/>
            <a:endParaRPr lang="en-US" sz="1600" dirty="0" smtClean="0">
              <a:solidFill>
                <a:prstClr val="white"/>
              </a:solidFill>
            </a:endParaRPr>
          </a:p>
        </p:txBody>
      </p:sp>
      <p:sp>
        <p:nvSpPr>
          <p:cNvPr id="2" name="Title 1"/>
          <p:cNvSpPr>
            <a:spLocks noGrp="1"/>
          </p:cNvSpPr>
          <p:nvPr>
            <p:ph type="title"/>
          </p:nvPr>
        </p:nvSpPr>
        <p:spPr>
          <a:xfrm>
            <a:off x="457200" y="76200"/>
            <a:ext cx="8229600" cy="1143000"/>
          </a:xfrm>
        </p:spPr>
        <p:txBody>
          <a:bodyPr>
            <a:normAutofit/>
          </a:bodyPr>
          <a:lstStyle/>
          <a:p>
            <a:r>
              <a:rPr lang="en-US" sz="3800" dirty="0" smtClean="0">
                <a:latin typeface="Arial" pitchFamily="34" charset="0"/>
                <a:cs typeface="Arial" pitchFamily="34" charset="0"/>
              </a:rPr>
              <a:t>Scoring retrieval quality</a:t>
            </a:r>
            <a:endParaRPr lang="en-US" sz="3800" dirty="0">
              <a:latin typeface="Arial" pitchFamily="34" charset="0"/>
              <a:cs typeface="Arial" pitchFamily="34" charset="0"/>
            </a:endParaRPr>
          </a:p>
        </p:txBody>
      </p:sp>
      <p:sp>
        <p:nvSpPr>
          <p:cNvPr id="6" name="Rectangle 6"/>
          <p:cNvSpPr>
            <a:spLocks noChangeArrowheads="1"/>
          </p:cNvSpPr>
          <p:nvPr/>
        </p:nvSpPr>
        <p:spPr bwMode="auto">
          <a:xfrm>
            <a:off x="666750" y="3482997"/>
            <a:ext cx="3414713" cy="2693987"/>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Freeform 7"/>
          <p:cNvSpPr>
            <a:spLocks/>
          </p:cNvSpPr>
          <p:nvPr/>
        </p:nvSpPr>
        <p:spPr bwMode="auto">
          <a:xfrm>
            <a:off x="666750" y="3482997"/>
            <a:ext cx="1588" cy="2693987"/>
          </a:xfrm>
          <a:custGeom>
            <a:avLst/>
            <a:gdLst/>
            <a:ahLst/>
            <a:cxnLst>
              <a:cxn ang="0">
                <a:pos x="0" y="470"/>
              </a:cxn>
              <a:cxn ang="0">
                <a:pos x="0" y="0"/>
              </a:cxn>
              <a:cxn ang="0">
                <a:pos x="0" y="0"/>
              </a:cxn>
            </a:cxnLst>
            <a:rect l="0" t="0" r="r" b="b"/>
            <a:pathLst>
              <a:path h="470">
                <a:moveTo>
                  <a:pt x="0" y="47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8"/>
          <p:cNvSpPr>
            <a:spLocks/>
          </p:cNvSpPr>
          <p:nvPr/>
        </p:nvSpPr>
        <p:spPr bwMode="auto">
          <a:xfrm>
            <a:off x="1350962" y="3482997"/>
            <a:ext cx="1588" cy="2693987"/>
          </a:xfrm>
          <a:custGeom>
            <a:avLst/>
            <a:gdLst/>
            <a:ahLst/>
            <a:cxnLst>
              <a:cxn ang="0">
                <a:pos x="0" y="470"/>
              </a:cxn>
              <a:cxn ang="0">
                <a:pos x="0" y="0"/>
              </a:cxn>
              <a:cxn ang="0">
                <a:pos x="0" y="0"/>
              </a:cxn>
            </a:cxnLst>
            <a:rect l="0" t="0" r="r" b="b"/>
            <a:pathLst>
              <a:path h="470">
                <a:moveTo>
                  <a:pt x="0" y="47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9"/>
          <p:cNvSpPr>
            <a:spLocks/>
          </p:cNvSpPr>
          <p:nvPr/>
        </p:nvSpPr>
        <p:spPr bwMode="auto">
          <a:xfrm>
            <a:off x="2033587" y="3482997"/>
            <a:ext cx="1588" cy="2693987"/>
          </a:xfrm>
          <a:custGeom>
            <a:avLst/>
            <a:gdLst/>
            <a:ahLst/>
            <a:cxnLst>
              <a:cxn ang="0">
                <a:pos x="0" y="470"/>
              </a:cxn>
              <a:cxn ang="0">
                <a:pos x="0" y="0"/>
              </a:cxn>
              <a:cxn ang="0">
                <a:pos x="0" y="0"/>
              </a:cxn>
            </a:cxnLst>
            <a:rect l="0" t="0" r="r" b="b"/>
            <a:pathLst>
              <a:path h="470">
                <a:moveTo>
                  <a:pt x="0" y="47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0"/>
          <p:cNvSpPr>
            <a:spLocks/>
          </p:cNvSpPr>
          <p:nvPr/>
        </p:nvSpPr>
        <p:spPr bwMode="auto">
          <a:xfrm>
            <a:off x="2716212" y="3482997"/>
            <a:ext cx="1588" cy="2693987"/>
          </a:xfrm>
          <a:custGeom>
            <a:avLst/>
            <a:gdLst/>
            <a:ahLst/>
            <a:cxnLst>
              <a:cxn ang="0">
                <a:pos x="0" y="470"/>
              </a:cxn>
              <a:cxn ang="0">
                <a:pos x="0" y="0"/>
              </a:cxn>
              <a:cxn ang="0">
                <a:pos x="0" y="0"/>
              </a:cxn>
            </a:cxnLst>
            <a:rect l="0" t="0" r="r" b="b"/>
            <a:pathLst>
              <a:path h="470">
                <a:moveTo>
                  <a:pt x="0" y="47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1"/>
          <p:cNvSpPr>
            <a:spLocks/>
          </p:cNvSpPr>
          <p:nvPr/>
        </p:nvSpPr>
        <p:spPr bwMode="auto">
          <a:xfrm>
            <a:off x="3398837" y="3482997"/>
            <a:ext cx="1588" cy="2693987"/>
          </a:xfrm>
          <a:custGeom>
            <a:avLst/>
            <a:gdLst/>
            <a:ahLst/>
            <a:cxnLst>
              <a:cxn ang="0">
                <a:pos x="0" y="470"/>
              </a:cxn>
              <a:cxn ang="0">
                <a:pos x="0" y="0"/>
              </a:cxn>
              <a:cxn ang="0">
                <a:pos x="0" y="0"/>
              </a:cxn>
            </a:cxnLst>
            <a:rect l="0" t="0" r="r" b="b"/>
            <a:pathLst>
              <a:path h="470">
                <a:moveTo>
                  <a:pt x="0" y="47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2"/>
          <p:cNvSpPr>
            <a:spLocks/>
          </p:cNvSpPr>
          <p:nvPr/>
        </p:nvSpPr>
        <p:spPr bwMode="auto">
          <a:xfrm>
            <a:off x="4081462" y="3482997"/>
            <a:ext cx="1588" cy="2693987"/>
          </a:xfrm>
          <a:custGeom>
            <a:avLst/>
            <a:gdLst/>
            <a:ahLst/>
            <a:cxnLst>
              <a:cxn ang="0">
                <a:pos x="0" y="470"/>
              </a:cxn>
              <a:cxn ang="0">
                <a:pos x="0" y="0"/>
              </a:cxn>
              <a:cxn ang="0">
                <a:pos x="0" y="0"/>
              </a:cxn>
            </a:cxnLst>
            <a:rect l="0" t="0" r="r" b="b"/>
            <a:pathLst>
              <a:path h="470">
                <a:moveTo>
                  <a:pt x="0" y="47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3"/>
          <p:cNvSpPr>
            <a:spLocks/>
          </p:cNvSpPr>
          <p:nvPr/>
        </p:nvSpPr>
        <p:spPr bwMode="auto">
          <a:xfrm>
            <a:off x="666750" y="6176985"/>
            <a:ext cx="3414713" cy="1587"/>
          </a:xfrm>
          <a:custGeom>
            <a:avLst/>
            <a:gdLst/>
            <a:ahLst/>
            <a:cxnLst>
              <a:cxn ang="0">
                <a:pos x="0" y="0"/>
              </a:cxn>
              <a:cxn ang="0">
                <a:pos x="595" y="0"/>
              </a:cxn>
              <a:cxn ang="0">
                <a:pos x="595" y="0"/>
              </a:cxn>
            </a:cxnLst>
            <a:rect l="0" t="0" r="r" b="b"/>
            <a:pathLst>
              <a:path w="595">
                <a:moveTo>
                  <a:pt x="0" y="0"/>
                </a:moveTo>
                <a:lnTo>
                  <a:pt x="595" y="0"/>
                </a:lnTo>
                <a:lnTo>
                  <a:pt x="595"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14"/>
          <p:cNvSpPr>
            <a:spLocks/>
          </p:cNvSpPr>
          <p:nvPr/>
        </p:nvSpPr>
        <p:spPr bwMode="auto">
          <a:xfrm>
            <a:off x="666750" y="5637235"/>
            <a:ext cx="3414713" cy="1587"/>
          </a:xfrm>
          <a:custGeom>
            <a:avLst/>
            <a:gdLst/>
            <a:ahLst/>
            <a:cxnLst>
              <a:cxn ang="0">
                <a:pos x="0" y="0"/>
              </a:cxn>
              <a:cxn ang="0">
                <a:pos x="595" y="0"/>
              </a:cxn>
              <a:cxn ang="0">
                <a:pos x="595" y="0"/>
              </a:cxn>
            </a:cxnLst>
            <a:rect l="0" t="0" r="r" b="b"/>
            <a:pathLst>
              <a:path w="595">
                <a:moveTo>
                  <a:pt x="0" y="0"/>
                </a:moveTo>
                <a:lnTo>
                  <a:pt x="595" y="0"/>
                </a:lnTo>
                <a:lnTo>
                  <a:pt x="595"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Freeform 15"/>
          <p:cNvSpPr>
            <a:spLocks/>
          </p:cNvSpPr>
          <p:nvPr/>
        </p:nvSpPr>
        <p:spPr bwMode="auto">
          <a:xfrm>
            <a:off x="666750" y="5099072"/>
            <a:ext cx="3414713" cy="1587"/>
          </a:xfrm>
          <a:custGeom>
            <a:avLst/>
            <a:gdLst/>
            <a:ahLst/>
            <a:cxnLst>
              <a:cxn ang="0">
                <a:pos x="0" y="0"/>
              </a:cxn>
              <a:cxn ang="0">
                <a:pos x="595" y="0"/>
              </a:cxn>
              <a:cxn ang="0">
                <a:pos x="595" y="0"/>
              </a:cxn>
            </a:cxnLst>
            <a:rect l="0" t="0" r="r" b="b"/>
            <a:pathLst>
              <a:path w="595">
                <a:moveTo>
                  <a:pt x="0" y="0"/>
                </a:moveTo>
                <a:lnTo>
                  <a:pt x="595" y="0"/>
                </a:lnTo>
                <a:lnTo>
                  <a:pt x="595"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Freeform 16"/>
          <p:cNvSpPr>
            <a:spLocks/>
          </p:cNvSpPr>
          <p:nvPr/>
        </p:nvSpPr>
        <p:spPr bwMode="auto">
          <a:xfrm>
            <a:off x="666750" y="4554560"/>
            <a:ext cx="3414713" cy="1587"/>
          </a:xfrm>
          <a:custGeom>
            <a:avLst/>
            <a:gdLst/>
            <a:ahLst/>
            <a:cxnLst>
              <a:cxn ang="0">
                <a:pos x="0" y="0"/>
              </a:cxn>
              <a:cxn ang="0">
                <a:pos x="595" y="0"/>
              </a:cxn>
              <a:cxn ang="0">
                <a:pos x="595" y="0"/>
              </a:cxn>
            </a:cxnLst>
            <a:rect l="0" t="0" r="r" b="b"/>
            <a:pathLst>
              <a:path w="595">
                <a:moveTo>
                  <a:pt x="0" y="0"/>
                </a:moveTo>
                <a:lnTo>
                  <a:pt x="595" y="0"/>
                </a:lnTo>
                <a:lnTo>
                  <a:pt x="595"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7"/>
          <p:cNvSpPr>
            <a:spLocks/>
          </p:cNvSpPr>
          <p:nvPr/>
        </p:nvSpPr>
        <p:spPr bwMode="auto">
          <a:xfrm>
            <a:off x="666750" y="4021160"/>
            <a:ext cx="3414713" cy="1587"/>
          </a:xfrm>
          <a:custGeom>
            <a:avLst/>
            <a:gdLst/>
            <a:ahLst/>
            <a:cxnLst>
              <a:cxn ang="0">
                <a:pos x="0" y="0"/>
              </a:cxn>
              <a:cxn ang="0">
                <a:pos x="595" y="0"/>
              </a:cxn>
              <a:cxn ang="0">
                <a:pos x="595" y="0"/>
              </a:cxn>
            </a:cxnLst>
            <a:rect l="0" t="0" r="r" b="b"/>
            <a:pathLst>
              <a:path w="595">
                <a:moveTo>
                  <a:pt x="0" y="0"/>
                </a:moveTo>
                <a:lnTo>
                  <a:pt x="595" y="0"/>
                </a:lnTo>
                <a:lnTo>
                  <a:pt x="595"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auto">
          <a:xfrm>
            <a:off x="666750" y="3482997"/>
            <a:ext cx="3414713" cy="1587"/>
          </a:xfrm>
          <a:custGeom>
            <a:avLst/>
            <a:gdLst/>
            <a:ahLst/>
            <a:cxnLst>
              <a:cxn ang="0">
                <a:pos x="0" y="0"/>
              </a:cxn>
              <a:cxn ang="0">
                <a:pos x="595" y="0"/>
              </a:cxn>
              <a:cxn ang="0">
                <a:pos x="595" y="0"/>
              </a:cxn>
            </a:cxnLst>
            <a:rect l="0" t="0" r="r" b="b"/>
            <a:pathLst>
              <a:path w="595">
                <a:moveTo>
                  <a:pt x="0" y="0"/>
                </a:moveTo>
                <a:lnTo>
                  <a:pt x="595" y="0"/>
                </a:lnTo>
                <a:lnTo>
                  <a:pt x="595"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Line 19"/>
          <p:cNvSpPr>
            <a:spLocks noChangeShapeType="1"/>
          </p:cNvSpPr>
          <p:nvPr/>
        </p:nvSpPr>
        <p:spPr bwMode="auto">
          <a:xfrm>
            <a:off x="666750" y="3482997"/>
            <a:ext cx="341471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0"/>
          <p:cNvSpPr>
            <a:spLocks/>
          </p:cNvSpPr>
          <p:nvPr/>
        </p:nvSpPr>
        <p:spPr bwMode="auto">
          <a:xfrm>
            <a:off x="666750" y="3482997"/>
            <a:ext cx="3414713" cy="2693987"/>
          </a:xfrm>
          <a:custGeom>
            <a:avLst/>
            <a:gdLst/>
            <a:ahLst/>
            <a:cxnLst>
              <a:cxn ang="0">
                <a:pos x="0" y="470"/>
              </a:cxn>
              <a:cxn ang="0">
                <a:pos x="595" y="470"/>
              </a:cxn>
              <a:cxn ang="0">
                <a:pos x="595" y="0"/>
              </a:cxn>
            </a:cxnLst>
            <a:rect l="0" t="0" r="r" b="b"/>
            <a:pathLst>
              <a:path w="595" h="470">
                <a:moveTo>
                  <a:pt x="0" y="470"/>
                </a:moveTo>
                <a:lnTo>
                  <a:pt x="595" y="470"/>
                </a:lnTo>
                <a:lnTo>
                  <a:pt x="595"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Line 21"/>
          <p:cNvSpPr>
            <a:spLocks noChangeShapeType="1"/>
          </p:cNvSpPr>
          <p:nvPr/>
        </p:nvSpPr>
        <p:spPr bwMode="auto">
          <a:xfrm flipV="1">
            <a:off x="666750" y="3482997"/>
            <a:ext cx="1588" cy="26939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Line 22"/>
          <p:cNvSpPr>
            <a:spLocks noChangeShapeType="1"/>
          </p:cNvSpPr>
          <p:nvPr/>
        </p:nvSpPr>
        <p:spPr bwMode="auto">
          <a:xfrm>
            <a:off x="666750" y="6176985"/>
            <a:ext cx="341471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Line 23"/>
          <p:cNvSpPr>
            <a:spLocks noChangeShapeType="1"/>
          </p:cNvSpPr>
          <p:nvPr/>
        </p:nvSpPr>
        <p:spPr bwMode="auto">
          <a:xfrm flipV="1">
            <a:off x="666750" y="3482997"/>
            <a:ext cx="1588" cy="26939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Line 24"/>
          <p:cNvSpPr>
            <a:spLocks noChangeShapeType="1"/>
          </p:cNvSpPr>
          <p:nvPr/>
        </p:nvSpPr>
        <p:spPr bwMode="auto">
          <a:xfrm flipV="1">
            <a:off x="666750" y="614206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Line 25"/>
          <p:cNvSpPr>
            <a:spLocks noChangeShapeType="1"/>
          </p:cNvSpPr>
          <p:nvPr/>
        </p:nvSpPr>
        <p:spPr bwMode="auto">
          <a:xfrm>
            <a:off x="666750" y="348299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Rectangle 26"/>
          <p:cNvSpPr>
            <a:spLocks noChangeArrowheads="1"/>
          </p:cNvSpPr>
          <p:nvPr/>
        </p:nvSpPr>
        <p:spPr bwMode="auto">
          <a:xfrm>
            <a:off x="627062" y="6192860"/>
            <a:ext cx="160338"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a:t>
            </a:r>
            <a:endParaRPr lang="en-US" smtClean="0">
              <a:solidFill>
                <a:prstClr val="black"/>
              </a:solidFill>
              <a:latin typeface="Arial" pitchFamily="34" charset="0"/>
            </a:endParaRPr>
          </a:p>
        </p:txBody>
      </p:sp>
      <p:sp>
        <p:nvSpPr>
          <p:cNvPr id="27" name="Line 27"/>
          <p:cNvSpPr>
            <a:spLocks noChangeShapeType="1"/>
          </p:cNvSpPr>
          <p:nvPr/>
        </p:nvSpPr>
        <p:spPr bwMode="auto">
          <a:xfrm flipV="1">
            <a:off x="1350962" y="614206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Line 28"/>
          <p:cNvSpPr>
            <a:spLocks noChangeShapeType="1"/>
          </p:cNvSpPr>
          <p:nvPr/>
        </p:nvSpPr>
        <p:spPr bwMode="auto">
          <a:xfrm>
            <a:off x="1350962" y="348299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Rectangle 29"/>
          <p:cNvSpPr>
            <a:spLocks noChangeArrowheads="1"/>
          </p:cNvSpPr>
          <p:nvPr/>
        </p:nvSpPr>
        <p:spPr bwMode="auto">
          <a:xfrm>
            <a:off x="1252537" y="6192860"/>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0.2</a:t>
            </a:r>
            <a:endParaRPr lang="en-US" smtClean="0">
              <a:solidFill>
                <a:prstClr val="black"/>
              </a:solidFill>
              <a:latin typeface="Arial" pitchFamily="34" charset="0"/>
            </a:endParaRPr>
          </a:p>
        </p:txBody>
      </p:sp>
      <p:sp>
        <p:nvSpPr>
          <p:cNvPr id="30" name="Line 30"/>
          <p:cNvSpPr>
            <a:spLocks noChangeShapeType="1"/>
          </p:cNvSpPr>
          <p:nvPr/>
        </p:nvSpPr>
        <p:spPr bwMode="auto">
          <a:xfrm flipV="1">
            <a:off x="2033587" y="614206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Line 31"/>
          <p:cNvSpPr>
            <a:spLocks noChangeShapeType="1"/>
          </p:cNvSpPr>
          <p:nvPr/>
        </p:nvSpPr>
        <p:spPr bwMode="auto">
          <a:xfrm>
            <a:off x="2033587" y="348299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Rectangle 32"/>
          <p:cNvSpPr>
            <a:spLocks noChangeArrowheads="1"/>
          </p:cNvSpPr>
          <p:nvPr/>
        </p:nvSpPr>
        <p:spPr bwMode="auto">
          <a:xfrm>
            <a:off x="1935162" y="6192860"/>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0.4</a:t>
            </a:r>
            <a:endParaRPr lang="en-US" smtClean="0">
              <a:solidFill>
                <a:prstClr val="black"/>
              </a:solidFill>
              <a:latin typeface="Arial" pitchFamily="34" charset="0"/>
            </a:endParaRPr>
          </a:p>
        </p:txBody>
      </p:sp>
      <p:sp>
        <p:nvSpPr>
          <p:cNvPr id="33" name="Line 33"/>
          <p:cNvSpPr>
            <a:spLocks noChangeShapeType="1"/>
          </p:cNvSpPr>
          <p:nvPr/>
        </p:nvSpPr>
        <p:spPr bwMode="auto">
          <a:xfrm flipV="1">
            <a:off x="2716212" y="614206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Line 34"/>
          <p:cNvSpPr>
            <a:spLocks noChangeShapeType="1"/>
          </p:cNvSpPr>
          <p:nvPr/>
        </p:nvSpPr>
        <p:spPr bwMode="auto">
          <a:xfrm>
            <a:off x="2716212" y="348299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Rectangle 35"/>
          <p:cNvSpPr>
            <a:spLocks noChangeArrowheads="1"/>
          </p:cNvSpPr>
          <p:nvPr/>
        </p:nvSpPr>
        <p:spPr bwMode="auto">
          <a:xfrm>
            <a:off x="2617787" y="6192860"/>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0.6</a:t>
            </a:r>
            <a:endParaRPr lang="en-US" smtClean="0">
              <a:solidFill>
                <a:prstClr val="black"/>
              </a:solidFill>
              <a:latin typeface="Arial" pitchFamily="34" charset="0"/>
            </a:endParaRPr>
          </a:p>
        </p:txBody>
      </p:sp>
      <p:sp>
        <p:nvSpPr>
          <p:cNvPr id="36" name="Line 36"/>
          <p:cNvSpPr>
            <a:spLocks noChangeShapeType="1"/>
          </p:cNvSpPr>
          <p:nvPr/>
        </p:nvSpPr>
        <p:spPr bwMode="auto">
          <a:xfrm flipV="1">
            <a:off x="3398837" y="614206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Line 37"/>
          <p:cNvSpPr>
            <a:spLocks noChangeShapeType="1"/>
          </p:cNvSpPr>
          <p:nvPr/>
        </p:nvSpPr>
        <p:spPr bwMode="auto">
          <a:xfrm>
            <a:off x="3398837" y="348299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Rectangle 38"/>
          <p:cNvSpPr>
            <a:spLocks noChangeArrowheads="1"/>
          </p:cNvSpPr>
          <p:nvPr/>
        </p:nvSpPr>
        <p:spPr bwMode="auto">
          <a:xfrm>
            <a:off x="3302000" y="6192860"/>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0.8</a:t>
            </a:r>
            <a:endParaRPr lang="en-US" smtClean="0">
              <a:solidFill>
                <a:prstClr val="black"/>
              </a:solidFill>
              <a:latin typeface="Arial" pitchFamily="34" charset="0"/>
            </a:endParaRPr>
          </a:p>
        </p:txBody>
      </p:sp>
      <p:sp>
        <p:nvSpPr>
          <p:cNvPr id="39" name="Line 39"/>
          <p:cNvSpPr>
            <a:spLocks noChangeShapeType="1"/>
          </p:cNvSpPr>
          <p:nvPr/>
        </p:nvSpPr>
        <p:spPr bwMode="auto">
          <a:xfrm flipV="1">
            <a:off x="4081462" y="614206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 name="Line 40"/>
          <p:cNvSpPr>
            <a:spLocks noChangeShapeType="1"/>
          </p:cNvSpPr>
          <p:nvPr/>
        </p:nvSpPr>
        <p:spPr bwMode="auto">
          <a:xfrm>
            <a:off x="4081462" y="3482997"/>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 name="Rectangle 41"/>
          <p:cNvSpPr>
            <a:spLocks noChangeArrowheads="1"/>
          </p:cNvSpPr>
          <p:nvPr/>
        </p:nvSpPr>
        <p:spPr bwMode="auto">
          <a:xfrm>
            <a:off x="4041775" y="6192860"/>
            <a:ext cx="160338"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1</a:t>
            </a:r>
            <a:endParaRPr lang="en-US" smtClean="0">
              <a:solidFill>
                <a:prstClr val="black"/>
              </a:solidFill>
              <a:latin typeface="Arial" pitchFamily="34" charset="0"/>
            </a:endParaRPr>
          </a:p>
        </p:txBody>
      </p:sp>
      <p:sp>
        <p:nvSpPr>
          <p:cNvPr id="42" name="Line 42"/>
          <p:cNvSpPr>
            <a:spLocks noChangeShapeType="1"/>
          </p:cNvSpPr>
          <p:nvPr/>
        </p:nvSpPr>
        <p:spPr bwMode="auto">
          <a:xfrm>
            <a:off x="666750" y="6176985"/>
            <a:ext cx="301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 name="Line 43"/>
          <p:cNvSpPr>
            <a:spLocks noChangeShapeType="1"/>
          </p:cNvSpPr>
          <p:nvPr/>
        </p:nvSpPr>
        <p:spPr bwMode="auto">
          <a:xfrm flipH="1">
            <a:off x="4046537" y="6176985"/>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 name="Rectangle 44"/>
          <p:cNvSpPr>
            <a:spLocks noChangeArrowheads="1"/>
          </p:cNvSpPr>
          <p:nvPr/>
        </p:nvSpPr>
        <p:spPr bwMode="auto">
          <a:xfrm>
            <a:off x="563562" y="6089672"/>
            <a:ext cx="160338"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a:t>
            </a:r>
            <a:endParaRPr lang="en-US" smtClean="0">
              <a:solidFill>
                <a:prstClr val="black"/>
              </a:solidFill>
              <a:latin typeface="Arial" pitchFamily="34" charset="0"/>
            </a:endParaRPr>
          </a:p>
        </p:txBody>
      </p:sp>
      <p:sp>
        <p:nvSpPr>
          <p:cNvPr id="45" name="Line 45"/>
          <p:cNvSpPr>
            <a:spLocks noChangeShapeType="1"/>
          </p:cNvSpPr>
          <p:nvPr/>
        </p:nvSpPr>
        <p:spPr bwMode="auto">
          <a:xfrm>
            <a:off x="666750" y="5637235"/>
            <a:ext cx="301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 name="Line 46"/>
          <p:cNvSpPr>
            <a:spLocks noChangeShapeType="1"/>
          </p:cNvSpPr>
          <p:nvPr/>
        </p:nvSpPr>
        <p:spPr bwMode="auto">
          <a:xfrm flipH="1">
            <a:off x="4046537" y="5637235"/>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 name="Rectangle 47"/>
          <p:cNvSpPr>
            <a:spLocks noChangeArrowheads="1"/>
          </p:cNvSpPr>
          <p:nvPr/>
        </p:nvSpPr>
        <p:spPr bwMode="auto">
          <a:xfrm>
            <a:off x="442912" y="5551510"/>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0.2</a:t>
            </a:r>
            <a:endParaRPr lang="en-US" smtClean="0">
              <a:solidFill>
                <a:prstClr val="black"/>
              </a:solidFill>
              <a:latin typeface="Arial" pitchFamily="34" charset="0"/>
            </a:endParaRPr>
          </a:p>
        </p:txBody>
      </p:sp>
      <p:sp>
        <p:nvSpPr>
          <p:cNvPr id="48" name="Line 48"/>
          <p:cNvSpPr>
            <a:spLocks noChangeShapeType="1"/>
          </p:cNvSpPr>
          <p:nvPr/>
        </p:nvSpPr>
        <p:spPr bwMode="auto">
          <a:xfrm>
            <a:off x="666750" y="5099072"/>
            <a:ext cx="301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 name="Line 49"/>
          <p:cNvSpPr>
            <a:spLocks noChangeShapeType="1"/>
          </p:cNvSpPr>
          <p:nvPr/>
        </p:nvSpPr>
        <p:spPr bwMode="auto">
          <a:xfrm flipH="1">
            <a:off x="4046537" y="5099072"/>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 name="Rectangle 50"/>
          <p:cNvSpPr>
            <a:spLocks noChangeArrowheads="1"/>
          </p:cNvSpPr>
          <p:nvPr/>
        </p:nvSpPr>
        <p:spPr bwMode="auto">
          <a:xfrm>
            <a:off x="442912" y="5013347"/>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0.4</a:t>
            </a:r>
            <a:endParaRPr lang="en-US" smtClean="0">
              <a:solidFill>
                <a:prstClr val="black"/>
              </a:solidFill>
              <a:latin typeface="Arial" pitchFamily="34" charset="0"/>
            </a:endParaRPr>
          </a:p>
        </p:txBody>
      </p:sp>
      <p:sp>
        <p:nvSpPr>
          <p:cNvPr id="51" name="Line 51"/>
          <p:cNvSpPr>
            <a:spLocks noChangeShapeType="1"/>
          </p:cNvSpPr>
          <p:nvPr/>
        </p:nvSpPr>
        <p:spPr bwMode="auto">
          <a:xfrm>
            <a:off x="666750" y="4554560"/>
            <a:ext cx="301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 name="Line 52"/>
          <p:cNvSpPr>
            <a:spLocks noChangeShapeType="1"/>
          </p:cNvSpPr>
          <p:nvPr/>
        </p:nvSpPr>
        <p:spPr bwMode="auto">
          <a:xfrm flipH="1">
            <a:off x="4046537" y="4554560"/>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Rectangle 53"/>
          <p:cNvSpPr>
            <a:spLocks noChangeArrowheads="1"/>
          </p:cNvSpPr>
          <p:nvPr/>
        </p:nvSpPr>
        <p:spPr bwMode="auto">
          <a:xfrm>
            <a:off x="442912" y="4468835"/>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0.6</a:t>
            </a:r>
            <a:endParaRPr lang="en-US" smtClean="0">
              <a:solidFill>
                <a:prstClr val="black"/>
              </a:solidFill>
              <a:latin typeface="Arial" pitchFamily="34" charset="0"/>
            </a:endParaRPr>
          </a:p>
        </p:txBody>
      </p:sp>
      <p:sp>
        <p:nvSpPr>
          <p:cNvPr id="54" name="Line 54"/>
          <p:cNvSpPr>
            <a:spLocks noChangeShapeType="1"/>
          </p:cNvSpPr>
          <p:nvPr/>
        </p:nvSpPr>
        <p:spPr bwMode="auto">
          <a:xfrm>
            <a:off x="666750" y="4021160"/>
            <a:ext cx="301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5" name="Line 55"/>
          <p:cNvSpPr>
            <a:spLocks noChangeShapeType="1"/>
          </p:cNvSpPr>
          <p:nvPr/>
        </p:nvSpPr>
        <p:spPr bwMode="auto">
          <a:xfrm flipH="1">
            <a:off x="4046537" y="4021160"/>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6" name="Rectangle 56"/>
          <p:cNvSpPr>
            <a:spLocks noChangeArrowheads="1"/>
          </p:cNvSpPr>
          <p:nvPr/>
        </p:nvSpPr>
        <p:spPr bwMode="auto">
          <a:xfrm>
            <a:off x="442912" y="3935435"/>
            <a:ext cx="292100"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0.8</a:t>
            </a:r>
            <a:endParaRPr lang="en-US" smtClean="0">
              <a:solidFill>
                <a:prstClr val="black"/>
              </a:solidFill>
              <a:latin typeface="Arial" pitchFamily="34" charset="0"/>
            </a:endParaRPr>
          </a:p>
        </p:txBody>
      </p:sp>
      <p:sp>
        <p:nvSpPr>
          <p:cNvPr id="57" name="Line 57"/>
          <p:cNvSpPr>
            <a:spLocks noChangeShapeType="1"/>
          </p:cNvSpPr>
          <p:nvPr/>
        </p:nvSpPr>
        <p:spPr bwMode="auto">
          <a:xfrm>
            <a:off x="666750" y="3482997"/>
            <a:ext cx="301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8" name="Line 58"/>
          <p:cNvSpPr>
            <a:spLocks noChangeShapeType="1"/>
          </p:cNvSpPr>
          <p:nvPr/>
        </p:nvSpPr>
        <p:spPr bwMode="auto">
          <a:xfrm flipH="1">
            <a:off x="4046537" y="3482997"/>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9" name="Rectangle 59"/>
          <p:cNvSpPr>
            <a:spLocks noChangeArrowheads="1"/>
          </p:cNvSpPr>
          <p:nvPr/>
        </p:nvSpPr>
        <p:spPr bwMode="auto">
          <a:xfrm>
            <a:off x="563562" y="3397272"/>
            <a:ext cx="160338"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1</a:t>
            </a:r>
            <a:endParaRPr lang="en-US" smtClean="0">
              <a:solidFill>
                <a:prstClr val="black"/>
              </a:solidFill>
              <a:latin typeface="Arial" pitchFamily="34" charset="0"/>
            </a:endParaRPr>
          </a:p>
        </p:txBody>
      </p:sp>
      <p:sp>
        <p:nvSpPr>
          <p:cNvPr id="60" name="Line 60"/>
          <p:cNvSpPr>
            <a:spLocks noChangeShapeType="1"/>
          </p:cNvSpPr>
          <p:nvPr/>
        </p:nvSpPr>
        <p:spPr bwMode="auto">
          <a:xfrm>
            <a:off x="666750" y="3482997"/>
            <a:ext cx="341471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1" name="Freeform 61"/>
          <p:cNvSpPr>
            <a:spLocks/>
          </p:cNvSpPr>
          <p:nvPr/>
        </p:nvSpPr>
        <p:spPr bwMode="auto">
          <a:xfrm>
            <a:off x="666750" y="3482997"/>
            <a:ext cx="3414713" cy="2693987"/>
          </a:xfrm>
          <a:custGeom>
            <a:avLst/>
            <a:gdLst/>
            <a:ahLst/>
            <a:cxnLst>
              <a:cxn ang="0">
                <a:pos x="0" y="470"/>
              </a:cxn>
              <a:cxn ang="0">
                <a:pos x="595" y="470"/>
              </a:cxn>
              <a:cxn ang="0">
                <a:pos x="595" y="0"/>
              </a:cxn>
            </a:cxnLst>
            <a:rect l="0" t="0" r="r" b="b"/>
            <a:pathLst>
              <a:path w="595" h="470">
                <a:moveTo>
                  <a:pt x="0" y="470"/>
                </a:moveTo>
                <a:lnTo>
                  <a:pt x="595" y="470"/>
                </a:lnTo>
                <a:lnTo>
                  <a:pt x="595"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2" name="Line 62"/>
          <p:cNvSpPr>
            <a:spLocks noChangeShapeType="1"/>
          </p:cNvSpPr>
          <p:nvPr/>
        </p:nvSpPr>
        <p:spPr bwMode="auto">
          <a:xfrm flipV="1">
            <a:off x="666750" y="3482997"/>
            <a:ext cx="1588" cy="26939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3" name="Rectangle 65"/>
          <p:cNvSpPr>
            <a:spLocks noChangeArrowheads="1"/>
          </p:cNvSpPr>
          <p:nvPr/>
        </p:nvSpPr>
        <p:spPr bwMode="auto">
          <a:xfrm>
            <a:off x="2170112" y="6348435"/>
            <a:ext cx="487363" cy="223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recall</a:t>
            </a:r>
            <a:endParaRPr lang="en-US" smtClean="0">
              <a:solidFill>
                <a:prstClr val="black"/>
              </a:solidFill>
              <a:latin typeface="Arial" pitchFamily="34" charset="0"/>
            </a:endParaRPr>
          </a:p>
        </p:txBody>
      </p:sp>
      <p:sp>
        <p:nvSpPr>
          <p:cNvPr id="64" name="Rectangle 66"/>
          <p:cNvSpPr>
            <a:spLocks noChangeArrowheads="1"/>
          </p:cNvSpPr>
          <p:nvPr/>
        </p:nvSpPr>
        <p:spPr bwMode="auto">
          <a:xfrm rot="16200000">
            <a:off x="-47625" y="4664097"/>
            <a:ext cx="781050" cy="2238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smtClean="0">
                <a:solidFill>
                  <a:srgbClr val="000000"/>
                </a:solidFill>
                <a:latin typeface="Helvetica" pitchFamily="34" charset="0"/>
              </a:rPr>
              <a:t>precision</a:t>
            </a:r>
            <a:endParaRPr lang="en-US" smtClean="0">
              <a:solidFill>
                <a:prstClr val="black"/>
              </a:solidFill>
              <a:latin typeface="Arial" pitchFamily="34" charset="0"/>
            </a:endParaRPr>
          </a:p>
        </p:txBody>
      </p:sp>
      <p:sp>
        <p:nvSpPr>
          <p:cNvPr id="75" name="Freeform 74"/>
          <p:cNvSpPr/>
          <p:nvPr/>
        </p:nvSpPr>
        <p:spPr>
          <a:xfrm>
            <a:off x="665448" y="3487057"/>
            <a:ext cx="3417757" cy="1514006"/>
          </a:xfrm>
          <a:custGeom>
            <a:avLst/>
            <a:gdLst>
              <a:gd name="connsiteX0" fmla="*/ 0 w 3417757"/>
              <a:gd name="connsiteY0" fmla="*/ 0 h 1514006"/>
              <a:gd name="connsiteX1" fmla="*/ 682052 w 3417757"/>
              <a:gd name="connsiteY1" fmla="*/ 0 h 1514006"/>
              <a:gd name="connsiteX2" fmla="*/ 1371600 w 3417757"/>
              <a:gd name="connsiteY2" fmla="*/ 7495 h 1514006"/>
              <a:gd name="connsiteX3" fmla="*/ 1379095 w 3417757"/>
              <a:gd name="connsiteY3" fmla="*/ 906905 h 1514006"/>
              <a:gd name="connsiteX4" fmla="*/ 2061147 w 3417757"/>
              <a:gd name="connsiteY4" fmla="*/ 652072 h 1514006"/>
              <a:gd name="connsiteX5" fmla="*/ 2743200 w 3417757"/>
              <a:gd name="connsiteY5" fmla="*/ 539646 h 1514006"/>
              <a:gd name="connsiteX6" fmla="*/ 2735705 w 3417757"/>
              <a:gd name="connsiteY6" fmla="*/ 891915 h 1514006"/>
              <a:gd name="connsiteX7" fmla="*/ 2743200 w 3417757"/>
              <a:gd name="connsiteY7" fmla="*/ 1514006 h 1514006"/>
              <a:gd name="connsiteX8" fmla="*/ 3417757 w 3417757"/>
              <a:gd name="connsiteY8" fmla="*/ 1386590 h 151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7757" h="1514006">
                <a:moveTo>
                  <a:pt x="0" y="0"/>
                </a:moveTo>
                <a:lnTo>
                  <a:pt x="682052" y="0"/>
                </a:lnTo>
                <a:lnTo>
                  <a:pt x="1371600" y="7495"/>
                </a:lnTo>
                <a:cubicBezTo>
                  <a:pt x="1374098" y="307298"/>
                  <a:pt x="1376597" y="607102"/>
                  <a:pt x="1379095" y="906905"/>
                </a:cubicBezTo>
                <a:lnTo>
                  <a:pt x="2061147" y="652072"/>
                </a:lnTo>
                <a:lnTo>
                  <a:pt x="2743200" y="539646"/>
                </a:lnTo>
                <a:lnTo>
                  <a:pt x="2735705" y="891915"/>
                </a:lnTo>
                <a:cubicBezTo>
                  <a:pt x="2738203" y="1099279"/>
                  <a:pt x="2740702" y="1306642"/>
                  <a:pt x="2743200" y="1514006"/>
                </a:cubicBezTo>
                <a:lnTo>
                  <a:pt x="3417757" y="1386590"/>
                </a:lnTo>
              </a:path>
            </a:pathLst>
          </a:custGeom>
          <a:ln w="317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5" name="Oval 64"/>
          <p:cNvSpPr/>
          <p:nvPr/>
        </p:nvSpPr>
        <p:spPr>
          <a:xfrm>
            <a:off x="2006582" y="4352512"/>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Oval 65"/>
          <p:cNvSpPr/>
          <p:nvPr/>
        </p:nvSpPr>
        <p:spPr>
          <a:xfrm>
            <a:off x="1318670" y="3457781"/>
            <a:ext cx="71438" cy="7143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Oval 66"/>
          <p:cNvSpPr/>
          <p:nvPr/>
        </p:nvSpPr>
        <p:spPr>
          <a:xfrm>
            <a:off x="2006582" y="3461293"/>
            <a:ext cx="71438" cy="7143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Oval 67"/>
          <p:cNvSpPr/>
          <p:nvPr/>
        </p:nvSpPr>
        <p:spPr>
          <a:xfrm>
            <a:off x="2687470" y="4103764"/>
            <a:ext cx="71438" cy="7143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Oval 68"/>
          <p:cNvSpPr/>
          <p:nvPr/>
        </p:nvSpPr>
        <p:spPr>
          <a:xfrm>
            <a:off x="3371399" y="3995322"/>
            <a:ext cx="71438" cy="7143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Oval 69"/>
          <p:cNvSpPr/>
          <p:nvPr/>
        </p:nvSpPr>
        <p:spPr>
          <a:xfrm>
            <a:off x="3363904" y="4345017"/>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Oval 70"/>
          <p:cNvSpPr/>
          <p:nvPr/>
        </p:nvSpPr>
        <p:spPr>
          <a:xfrm>
            <a:off x="3371399" y="4702207"/>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Oval 71"/>
          <p:cNvSpPr/>
          <p:nvPr/>
        </p:nvSpPr>
        <p:spPr>
          <a:xfrm>
            <a:off x="3371399" y="4847112"/>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Oval 72"/>
          <p:cNvSpPr/>
          <p:nvPr/>
        </p:nvSpPr>
        <p:spPr>
          <a:xfrm>
            <a:off x="3371399" y="4962037"/>
            <a:ext cx="71438" cy="7143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Oval 73"/>
          <p:cNvSpPr/>
          <p:nvPr/>
        </p:nvSpPr>
        <p:spPr>
          <a:xfrm>
            <a:off x="4048304" y="4830093"/>
            <a:ext cx="71438" cy="7143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50" name="Picture 2" descr="C:\Documents and Settings\ondra\Desktop\img_thumb.jpg"/>
          <p:cNvPicPr>
            <a:picLocks noChangeAspect="1" noChangeArrowheads="1"/>
          </p:cNvPicPr>
          <p:nvPr/>
        </p:nvPicPr>
        <p:blipFill>
          <a:blip r:embed="rId3" cstate="print"/>
          <a:srcRect/>
          <a:stretch>
            <a:fillRect/>
          </a:stretch>
        </p:blipFill>
        <p:spPr bwMode="auto">
          <a:xfrm>
            <a:off x="214282" y="702214"/>
            <a:ext cx="949336" cy="1265781"/>
          </a:xfrm>
          <a:prstGeom prst="rect">
            <a:avLst/>
          </a:prstGeom>
          <a:noFill/>
        </p:spPr>
      </p:pic>
      <p:pic>
        <p:nvPicPr>
          <p:cNvPr id="2052" name="Picture 4"/>
          <p:cNvPicPr>
            <a:picLocks noChangeAspect="1" noChangeArrowheads="1"/>
          </p:cNvPicPr>
          <p:nvPr/>
        </p:nvPicPr>
        <p:blipFill>
          <a:blip r:embed="rId4" cstate="print"/>
          <a:srcRect/>
          <a:stretch>
            <a:fillRect/>
          </a:stretch>
        </p:blipFill>
        <p:spPr bwMode="auto">
          <a:xfrm>
            <a:off x="5929322" y="1883832"/>
            <a:ext cx="949336" cy="1265781"/>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4857752" y="1883832"/>
            <a:ext cx="949336" cy="1265781"/>
          </a:xfrm>
          <a:prstGeom prst="rect">
            <a:avLst/>
          </a:prstGeom>
          <a:noFill/>
          <a:ln w="9525">
            <a:noFill/>
            <a:miter lim="800000"/>
            <a:headEnd/>
            <a:tailEnd/>
          </a:ln>
          <a:effectLst/>
        </p:spPr>
      </p:pic>
      <p:pic>
        <p:nvPicPr>
          <p:cNvPr id="2054" name="Picture 6"/>
          <p:cNvPicPr>
            <a:picLocks noChangeAspect="1" noChangeArrowheads="1"/>
          </p:cNvPicPr>
          <p:nvPr/>
        </p:nvPicPr>
        <p:blipFill>
          <a:blip r:embed="rId6" cstate="print"/>
          <a:srcRect/>
          <a:stretch>
            <a:fillRect/>
          </a:stretch>
        </p:blipFill>
        <p:spPr bwMode="auto">
          <a:xfrm>
            <a:off x="7786710" y="4812790"/>
            <a:ext cx="949336" cy="1265781"/>
          </a:xfrm>
          <a:prstGeom prst="rect">
            <a:avLst/>
          </a:prstGeom>
          <a:noFill/>
          <a:ln w="9525">
            <a:noFill/>
            <a:miter lim="800000"/>
            <a:headEnd/>
            <a:tailEnd/>
          </a:ln>
          <a:effectLst/>
        </p:spPr>
      </p:pic>
      <p:pic>
        <p:nvPicPr>
          <p:cNvPr id="2055" name="Picture 7"/>
          <p:cNvPicPr>
            <a:picLocks noChangeAspect="1" noChangeArrowheads="1"/>
          </p:cNvPicPr>
          <p:nvPr/>
        </p:nvPicPr>
        <p:blipFill>
          <a:blip r:embed="rId7" cstate="print"/>
          <a:srcRect/>
          <a:stretch>
            <a:fillRect/>
          </a:stretch>
        </p:blipFill>
        <p:spPr bwMode="auto">
          <a:xfrm>
            <a:off x="4857752" y="3741220"/>
            <a:ext cx="1265781" cy="846491"/>
          </a:xfrm>
          <a:prstGeom prst="rect">
            <a:avLst/>
          </a:prstGeom>
          <a:noFill/>
          <a:ln w="9525">
            <a:noFill/>
            <a:miter lim="800000"/>
            <a:headEnd/>
            <a:tailEnd/>
          </a:ln>
          <a:effectLst/>
        </p:spPr>
      </p:pic>
      <p:pic>
        <p:nvPicPr>
          <p:cNvPr id="2056" name="Picture 8"/>
          <p:cNvPicPr>
            <a:picLocks noChangeAspect="1" noChangeArrowheads="1"/>
          </p:cNvPicPr>
          <p:nvPr/>
        </p:nvPicPr>
        <p:blipFill>
          <a:blip r:embed="rId8" cstate="print"/>
          <a:srcRect/>
          <a:stretch>
            <a:fillRect/>
          </a:stretch>
        </p:blipFill>
        <p:spPr bwMode="auto">
          <a:xfrm>
            <a:off x="7000892" y="1883832"/>
            <a:ext cx="842536" cy="1265782"/>
          </a:xfrm>
          <a:prstGeom prst="rect">
            <a:avLst/>
          </a:prstGeom>
          <a:noFill/>
          <a:ln w="9525">
            <a:noFill/>
            <a:miter lim="800000"/>
            <a:headEnd/>
            <a:tailEnd/>
          </a:ln>
          <a:effectLst/>
        </p:spPr>
      </p:pic>
      <p:pic>
        <p:nvPicPr>
          <p:cNvPr id="2057" name="Picture 9"/>
          <p:cNvPicPr>
            <a:picLocks noChangeAspect="1" noChangeArrowheads="1"/>
          </p:cNvPicPr>
          <p:nvPr/>
        </p:nvPicPr>
        <p:blipFill>
          <a:blip r:embed="rId9" cstate="print"/>
          <a:srcRect/>
          <a:stretch>
            <a:fillRect/>
          </a:stretch>
        </p:blipFill>
        <p:spPr bwMode="auto">
          <a:xfrm>
            <a:off x="7786710" y="3384030"/>
            <a:ext cx="949336" cy="1265781"/>
          </a:xfrm>
          <a:prstGeom prst="rect">
            <a:avLst/>
          </a:prstGeom>
          <a:noFill/>
          <a:ln w="9525">
            <a:noFill/>
            <a:miter lim="800000"/>
            <a:headEnd/>
            <a:tailEnd/>
          </a:ln>
          <a:effectLst/>
        </p:spPr>
      </p:pic>
      <p:pic>
        <p:nvPicPr>
          <p:cNvPr id="2058" name="Picture 10"/>
          <p:cNvPicPr>
            <a:picLocks noChangeAspect="1" noChangeArrowheads="1"/>
          </p:cNvPicPr>
          <p:nvPr/>
        </p:nvPicPr>
        <p:blipFill>
          <a:blip r:embed="rId10" cstate="print"/>
          <a:srcRect/>
          <a:stretch>
            <a:fillRect/>
          </a:stretch>
        </p:blipFill>
        <p:spPr bwMode="auto">
          <a:xfrm>
            <a:off x="6215074" y="5241418"/>
            <a:ext cx="1265781" cy="846491"/>
          </a:xfrm>
          <a:prstGeom prst="rect">
            <a:avLst/>
          </a:prstGeom>
          <a:noFill/>
          <a:ln w="9525">
            <a:noFill/>
            <a:miter lim="800000"/>
            <a:headEnd/>
            <a:tailEnd/>
          </a:ln>
          <a:effectLst/>
        </p:spPr>
      </p:pic>
      <p:pic>
        <p:nvPicPr>
          <p:cNvPr id="2060" name="Picture 12"/>
          <p:cNvPicPr>
            <a:picLocks noChangeAspect="1" noChangeArrowheads="1"/>
          </p:cNvPicPr>
          <p:nvPr/>
        </p:nvPicPr>
        <p:blipFill>
          <a:blip r:embed="rId11" cstate="print"/>
          <a:srcRect/>
          <a:stretch>
            <a:fillRect/>
          </a:stretch>
        </p:blipFill>
        <p:spPr bwMode="auto">
          <a:xfrm>
            <a:off x="6402920" y="3369040"/>
            <a:ext cx="949336" cy="1265781"/>
          </a:xfrm>
          <a:prstGeom prst="rect">
            <a:avLst/>
          </a:prstGeom>
          <a:noFill/>
          <a:ln w="9525">
            <a:noFill/>
            <a:miter lim="800000"/>
            <a:headEnd/>
            <a:tailEnd/>
          </a:ln>
          <a:effectLst/>
        </p:spPr>
      </p:pic>
      <p:pic>
        <p:nvPicPr>
          <p:cNvPr id="2061" name="Picture 13"/>
          <p:cNvPicPr>
            <a:picLocks noChangeAspect="1" noChangeArrowheads="1"/>
          </p:cNvPicPr>
          <p:nvPr/>
        </p:nvPicPr>
        <p:blipFill>
          <a:blip r:embed="rId12" cstate="print"/>
          <a:srcRect/>
          <a:stretch>
            <a:fillRect/>
          </a:stretch>
        </p:blipFill>
        <p:spPr bwMode="auto">
          <a:xfrm>
            <a:off x="4857752" y="4812790"/>
            <a:ext cx="949336" cy="1265781"/>
          </a:xfrm>
          <a:prstGeom prst="rect">
            <a:avLst/>
          </a:prstGeom>
          <a:noFill/>
          <a:ln w="9525">
            <a:noFill/>
            <a:miter lim="800000"/>
            <a:headEnd/>
            <a:tailEnd/>
          </a:ln>
          <a:effectLst/>
        </p:spPr>
      </p:pic>
      <p:pic>
        <p:nvPicPr>
          <p:cNvPr id="2062" name="Picture 14"/>
          <p:cNvPicPr>
            <a:picLocks noChangeAspect="1" noChangeArrowheads="1"/>
          </p:cNvPicPr>
          <p:nvPr/>
        </p:nvPicPr>
        <p:blipFill>
          <a:blip r:embed="rId13" cstate="print"/>
          <a:srcRect/>
          <a:stretch>
            <a:fillRect/>
          </a:stretch>
        </p:blipFill>
        <p:spPr bwMode="auto">
          <a:xfrm>
            <a:off x="7918108" y="1857364"/>
            <a:ext cx="857256" cy="1281878"/>
          </a:xfrm>
          <a:prstGeom prst="rect">
            <a:avLst/>
          </a:prstGeom>
          <a:noFill/>
          <a:ln w="9525">
            <a:noFill/>
            <a:miter lim="800000"/>
            <a:headEnd/>
            <a:tailEnd/>
          </a:ln>
          <a:effectLst/>
        </p:spPr>
      </p:pic>
      <p:sp>
        <p:nvSpPr>
          <p:cNvPr id="97" name="TextBox 96"/>
          <p:cNvSpPr txBox="1"/>
          <p:nvPr/>
        </p:nvSpPr>
        <p:spPr>
          <a:xfrm>
            <a:off x="308637" y="1988098"/>
            <a:ext cx="762901" cy="369332"/>
          </a:xfrm>
          <a:prstGeom prst="rect">
            <a:avLst/>
          </a:prstGeom>
          <a:noFill/>
        </p:spPr>
        <p:txBody>
          <a:bodyPr wrap="none" rtlCol="0">
            <a:spAutoFit/>
          </a:bodyPr>
          <a:lstStyle/>
          <a:p>
            <a:r>
              <a:rPr lang="en-US" dirty="0" smtClean="0">
                <a:solidFill>
                  <a:prstClr val="black"/>
                </a:solidFill>
              </a:rPr>
              <a:t>Query</a:t>
            </a:r>
            <a:endParaRPr lang="en-US" dirty="0">
              <a:solidFill>
                <a:prstClr val="black"/>
              </a:solidFill>
            </a:endParaRPr>
          </a:p>
        </p:txBody>
      </p:sp>
      <p:sp>
        <p:nvSpPr>
          <p:cNvPr id="98" name="TextBox 97"/>
          <p:cNvSpPr txBox="1"/>
          <p:nvPr/>
        </p:nvSpPr>
        <p:spPr>
          <a:xfrm>
            <a:off x="1411253" y="1711099"/>
            <a:ext cx="2622769" cy="646331"/>
          </a:xfrm>
          <a:prstGeom prst="rect">
            <a:avLst/>
          </a:prstGeom>
          <a:noFill/>
        </p:spPr>
        <p:txBody>
          <a:bodyPr wrap="none" rtlCol="0">
            <a:spAutoFit/>
          </a:bodyPr>
          <a:lstStyle/>
          <a:p>
            <a:r>
              <a:rPr lang="en-US" dirty="0" smtClean="0">
                <a:solidFill>
                  <a:prstClr val="black"/>
                </a:solidFill>
              </a:rPr>
              <a:t>Database size: 10 images</a:t>
            </a:r>
          </a:p>
          <a:p>
            <a:r>
              <a:rPr lang="en-US" dirty="0" smtClean="0">
                <a:solidFill>
                  <a:prstClr val="black"/>
                </a:solidFill>
              </a:rPr>
              <a:t>Relevant (total): 5 images </a:t>
            </a:r>
            <a:endParaRPr lang="en-US" dirty="0">
              <a:solidFill>
                <a:prstClr val="black"/>
              </a:solidFill>
            </a:endParaRPr>
          </a:p>
        </p:txBody>
      </p:sp>
      <p:sp>
        <p:nvSpPr>
          <p:cNvPr id="99" name="TextBox 98"/>
          <p:cNvSpPr txBox="1"/>
          <p:nvPr/>
        </p:nvSpPr>
        <p:spPr>
          <a:xfrm>
            <a:off x="4786314" y="1357298"/>
            <a:ext cx="1859227" cy="369332"/>
          </a:xfrm>
          <a:prstGeom prst="rect">
            <a:avLst/>
          </a:prstGeom>
          <a:noFill/>
        </p:spPr>
        <p:txBody>
          <a:bodyPr wrap="none" rtlCol="0">
            <a:spAutoFit/>
          </a:bodyPr>
          <a:lstStyle/>
          <a:p>
            <a:r>
              <a:rPr lang="en-US" dirty="0" smtClean="0">
                <a:solidFill>
                  <a:prstClr val="black"/>
                </a:solidFill>
              </a:rPr>
              <a:t>Results (ordered):</a:t>
            </a:r>
            <a:endParaRPr lang="en-US" dirty="0">
              <a:solidFill>
                <a:prstClr val="black"/>
              </a:solidFill>
            </a:endParaRPr>
          </a:p>
        </p:txBody>
      </p:sp>
      <p:sp>
        <p:nvSpPr>
          <p:cNvPr id="100" name="TextBox 99"/>
          <p:cNvSpPr txBox="1"/>
          <p:nvPr/>
        </p:nvSpPr>
        <p:spPr>
          <a:xfrm>
            <a:off x="712232" y="2643182"/>
            <a:ext cx="3359702" cy="646331"/>
          </a:xfrm>
          <a:prstGeom prst="rect">
            <a:avLst/>
          </a:prstGeom>
          <a:noFill/>
        </p:spPr>
        <p:txBody>
          <a:bodyPr wrap="none" rtlCol="0">
            <a:spAutoFit/>
          </a:bodyPr>
          <a:lstStyle/>
          <a:p>
            <a:r>
              <a:rPr lang="en-US" dirty="0" smtClean="0">
                <a:solidFill>
                  <a:prstClr val="black"/>
                </a:solidFill>
              </a:rPr>
              <a:t>precision = #relevant / #returned</a:t>
            </a:r>
          </a:p>
          <a:p>
            <a:r>
              <a:rPr lang="en-US" dirty="0" smtClean="0">
                <a:solidFill>
                  <a:prstClr val="black"/>
                </a:solidFill>
              </a:rPr>
              <a:t>recall = #relevant / #total relevant</a:t>
            </a:r>
            <a:endParaRPr lang="en-US" dirty="0">
              <a:solidFill>
                <a:prstClr val="black"/>
              </a:solidFill>
            </a:endParaRPr>
          </a:p>
        </p:txBody>
      </p:sp>
      <p:sp>
        <p:nvSpPr>
          <p:cNvPr id="3" name="TextBox 2"/>
          <p:cNvSpPr txBox="1"/>
          <p:nvPr/>
        </p:nvSpPr>
        <p:spPr>
          <a:xfrm>
            <a:off x="6591795" y="6553200"/>
            <a:ext cx="2628405" cy="369332"/>
          </a:xfrm>
          <a:prstGeom prst="rect">
            <a:avLst/>
          </a:prstGeom>
          <a:noFill/>
        </p:spPr>
        <p:txBody>
          <a:bodyPr wrap="square" rtlCol="0">
            <a:spAutoFit/>
          </a:bodyPr>
          <a:lstStyle/>
          <a:p>
            <a:r>
              <a:rPr lang="en-US" dirty="0" smtClean="0"/>
              <a:t>Slide credit: </a:t>
            </a:r>
            <a:r>
              <a:rPr lang="en-US" dirty="0" err="1" smtClean="0"/>
              <a:t>Ondrej</a:t>
            </a:r>
            <a:r>
              <a:rPr lang="en-US" dirty="0" smtClean="0"/>
              <a:t> Chum</a:t>
            </a:r>
            <a:endParaRPr lang="en-US" dirty="0"/>
          </a:p>
        </p:txBody>
      </p:sp>
    </p:spTree>
    <p:extLst>
      <p:ext uri="{BB962C8B-B14F-4D97-AF65-F5344CB8AC3E}">
        <p14:creationId xmlns:p14="http://schemas.microsoft.com/office/powerpoint/2010/main" val="350070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5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6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05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05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75"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2"/>
          <p:cNvSpPr>
            <a:spLocks noGrp="1" noChangeArrowheads="1"/>
          </p:cNvSpPr>
          <p:nvPr>
            <p:ph type="title" idx="4294967295"/>
          </p:nvPr>
        </p:nvSpPr>
        <p:spPr>
          <a:xfrm>
            <a:off x="457200" y="592138"/>
            <a:ext cx="8686800" cy="609600"/>
          </a:xfrm>
        </p:spPr>
        <p:txBody>
          <a:bodyPr/>
          <a:lstStyle/>
          <a:p>
            <a:pPr eaLnBrk="1" hangingPunct="1"/>
            <a:r>
              <a:rPr lang="en-US" smtClean="0"/>
              <a:t>Vocabulary Trees: hierarchical clustering for large vocabularies</a:t>
            </a:r>
          </a:p>
        </p:txBody>
      </p:sp>
      <p:sp>
        <p:nvSpPr>
          <p:cNvPr id="97284" name="Rectangle 3"/>
          <p:cNvSpPr>
            <a:spLocks noGrp="1" noChangeArrowheads="1"/>
          </p:cNvSpPr>
          <p:nvPr>
            <p:ph type="body" idx="4294967295"/>
          </p:nvPr>
        </p:nvSpPr>
        <p:spPr/>
        <p:txBody>
          <a:bodyPr/>
          <a:lstStyle/>
          <a:p>
            <a:pPr eaLnBrk="1" hangingPunct="1"/>
            <a:r>
              <a:rPr lang="en-US" smtClean="0"/>
              <a:t>Tree construction:</a:t>
            </a:r>
          </a:p>
        </p:txBody>
      </p:sp>
      <p:grpSp>
        <p:nvGrpSpPr>
          <p:cNvPr id="97285" name="Group 67"/>
          <p:cNvGrpSpPr>
            <a:grpSpLocks/>
          </p:cNvGrpSpPr>
          <p:nvPr/>
        </p:nvGrpSpPr>
        <p:grpSpPr bwMode="auto">
          <a:xfrm>
            <a:off x="2767013" y="2370138"/>
            <a:ext cx="4213225" cy="3605212"/>
            <a:chOff x="1196" y="554"/>
            <a:chExt cx="3545" cy="3032"/>
          </a:xfrm>
        </p:grpSpPr>
        <p:grpSp>
          <p:nvGrpSpPr>
            <p:cNvPr id="97445" name="Group 68"/>
            <p:cNvGrpSpPr>
              <a:grpSpLocks/>
            </p:cNvGrpSpPr>
            <p:nvPr/>
          </p:nvGrpSpPr>
          <p:grpSpPr bwMode="auto">
            <a:xfrm>
              <a:off x="1761" y="1222"/>
              <a:ext cx="2055" cy="1491"/>
              <a:chOff x="1761" y="1222"/>
              <a:chExt cx="2055" cy="1491"/>
            </a:xfrm>
          </p:grpSpPr>
          <p:sp>
            <p:nvSpPr>
              <p:cNvPr id="97458" name="Line 69"/>
              <p:cNvSpPr>
                <a:spLocks noChangeAspect="1" noChangeShapeType="1"/>
              </p:cNvSpPr>
              <p:nvPr/>
            </p:nvSpPr>
            <p:spPr bwMode="auto">
              <a:xfrm flipH="1" flipV="1">
                <a:off x="1761" y="1222"/>
                <a:ext cx="976"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59" name="Line 70"/>
              <p:cNvSpPr>
                <a:spLocks noChangeAspect="1" noChangeShapeType="1"/>
              </p:cNvSpPr>
              <p:nvPr/>
            </p:nvSpPr>
            <p:spPr bwMode="auto">
              <a:xfrm flipV="1">
                <a:off x="2737" y="1274"/>
                <a:ext cx="1079" cy="66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60" name="Line 71"/>
              <p:cNvSpPr>
                <a:spLocks noChangeAspect="1" noChangeShapeType="1"/>
              </p:cNvSpPr>
              <p:nvPr/>
            </p:nvSpPr>
            <p:spPr bwMode="auto">
              <a:xfrm>
                <a:off x="2737" y="1942"/>
                <a:ext cx="154" cy="77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97446" name="Group 72"/>
            <p:cNvGrpSpPr>
              <a:grpSpLocks/>
            </p:cNvGrpSpPr>
            <p:nvPr/>
          </p:nvGrpSpPr>
          <p:grpSpPr bwMode="auto">
            <a:xfrm>
              <a:off x="1196" y="657"/>
              <a:ext cx="1181" cy="1336"/>
              <a:chOff x="1196" y="657"/>
              <a:chExt cx="1181" cy="1336"/>
            </a:xfrm>
          </p:grpSpPr>
          <p:sp>
            <p:nvSpPr>
              <p:cNvPr id="97455" name="Line 73"/>
              <p:cNvSpPr>
                <a:spLocks noChangeAspect="1" noChangeShapeType="1"/>
              </p:cNvSpPr>
              <p:nvPr/>
            </p:nvSpPr>
            <p:spPr bwMode="auto">
              <a:xfrm>
                <a:off x="1812" y="1274"/>
                <a:ext cx="565"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56" name="Line 74"/>
              <p:cNvSpPr>
                <a:spLocks noChangeAspect="1" noChangeShapeType="1"/>
              </p:cNvSpPr>
              <p:nvPr/>
            </p:nvSpPr>
            <p:spPr bwMode="auto">
              <a:xfrm>
                <a:off x="1196" y="657"/>
                <a:ext cx="616" cy="61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57" name="Line 75"/>
              <p:cNvSpPr>
                <a:spLocks noChangeAspect="1" noChangeShapeType="1"/>
              </p:cNvSpPr>
              <p:nvPr/>
            </p:nvSpPr>
            <p:spPr bwMode="auto">
              <a:xfrm flipH="1">
                <a:off x="1555" y="1274"/>
                <a:ext cx="257" cy="71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97447" name="Group 76"/>
            <p:cNvGrpSpPr>
              <a:grpSpLocks/>
            </p:cNvGrpSpPr>
            <p:nvPr/>
          </p:nvGrpSpPr>
          <p:grpSpPr bwMode="auto">
            <a:xfrm>
              <a:off x="3405" y="554"/>
              <a:ext cx="1336" cy="1182"/>
              <a:chOff x="3405" y="554"/>
              <a:chExt cx="1336" cy="1182"/>
            </a:xfrm>
          </p:grpSpPr>
          <p:sp>
            <p:nvSpPr>
              <p:cNvPr id="97452" name="Line 77"/>
              <p:cNvSpPr>
                <a:spLocks noChangeAspect="1" noChangeShapeType="1"/>
              </p:cNvSpPr>
              <p:nvPr/>
            </p:nvSpPr>
            <p:spPr bwMode="auto">
              <a:xfrm>
                <a:off x="3405" y="554"/>
                <a:ext cx="411"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53" name="Line 78"/>
              <p:cNvSpPr>
                <a:spLocks noChangeAspect="1" noChangeShapeType="1"/>
              </p:cNvSpPr>
              <p:nvPr/>
            </p:nvSpPr>
            <p:spPr bwMode="auto">
              <a:xfrm>
                <a:off x="3816" y="1274"/>
                <a:ext cx="925" cy="20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54" name="Line 79"/>
              <p:cNvSpPr>
                <a:spLocks noChangeAspect="1" noChangeShapeType="1"/>
              </p:cNvSpPr>
              <p:nvPr/>
            </p:nvSpPr>
            <p:spPr bwMode="auto">
              <a:xfrm flipV="1">
                <a:off x="3508" y="1274"/>
                <a:ext cx="308" cy="4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97448" name="Group 80"/>
            <p:cNvGrpSpPr>
              <a:grpSpLocks/>
            </p:cNvGrpSpPr>
            <p:nvPr/>
          </p:nvGrpSpPr>
          <p:grpSpPr bwMode="auto">
            <a:xfrm>
              <a:off x="2429" y="2456"/>
              <a:ext cx="1336" cy="1130"/>
              <a:chOff x="2429" y="2456"/>
              <a:chExt cx="1336" cy="1130"/>
            </a:xfrm>
          </p:grpSpPr>
          <p:sp>
            <p:nvSpPr>
              <p:cNvPr id="97449" name="Line 81"/>
              <p:cNvSpPr>
                <a:spLocks noChangeAspect="1" noChangeShapeType="1"/>
              </p:cNvSpPr>
              <p:nvPr/>
            </p:nvSpPr>
            <p:spPr bwMode="auto">
              <a:xfrm flipH="1" flipV="1">
                <a:off x="2891" y="2764"/>
                <a:ext cx="874" cy="10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50" name="Line 82"/>
              <p:cNvSpPr>
                <a:spLocks noChangeAspect="1" noChangeShapeType="1"/>
              </p:cNvSpPr>
              <p:nvPr/>
            </p:nvSpPr>
            <p:spPr bwMode="auto">
              <a:xfrm flipV="1">
                <a:off x="2429" y="2764"/>
                <a:ext cx="462" cy="82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51" name="Line 83"/>
              <p:cNvSpPr>
                <a:spLocks noChangeAspect="1" noChangeShapeType="1"/>
              </p:cNvSpPr>
              <p:nvPr/>
            </p:nvSpPr>
            <p:spPr bwMode="auto">
              <a:xfrm>
                <a:off x="2583" y="2456"/>
                <a:ext cx="308" cy="30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grpSp>
        <p:nvGrpSpPr>
          <p:cNvPr id="97286" name="Group 84"/>
          <p:cNvGrpSpPr>
            <a:grpSpLocks/>
          </p:cNvGrpSpPr>
          <p:nvPr/>
        </p:nvGrpSpPr>
        <p:grpSpPr bwMode="auto">
          <a:xfrm>
            <a:off x="3438525" y="3163888"/>
            <a:ext cx="2443163" cy="1773237"/>
            <a:chOff x="1761" y="1222"/>
            <a:chExt cx="2055" cy="1491"/>
          </a:xfrm>
        </p:grpSpPr>
        <p:sp>
          <p:nvSpPr>
            <p:cNvPr id="97442" name="Line 85"/>
            <p:cNvSpPr>
              <a:spLocks noChangeAspect="1" noChangeShapeType="1"/>
            </p:cNvSpPr>
            <p:nvPr/>
          </p:nvSpPr>
          <p:spPr bwMode="auto">
            <a:xfrm flipH="1" flipV="1">
              <a:off x="1761" y="1222"/>
              <a:ext cx="976" cy="72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43" name="Line 86"/>
            <p:cNvSpPr>
              <a:spLocks noChangeAspect="1" noChangeShapeType="1"/>
            </p:cNvSpPr>
            <p:nvPr/>
          </p:nvSpPr>
          <p:spPr bwMode="auto">
            <a:xfrm flipV="1">
              <a:off x="2737" y="1274"/>
              <a:ext cx="1079" cy="668"/>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44" name="Line 87"/>
            <p:cNvSpPr>
              <a:spLocks noChangeAspect="1" noChangeShapeType="1"/>
            </p:cNvSpPr>
            <p:nvPr/>
          </p:nvSpPr>
          <p:spPr bwMode="auto">
            <a:xfrm>
              <a:off x="2737" y="1942"/>
              <a:ext cx="154" cy="771"/>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97287" name="Group 88"/>
          <p:cNvGrpSpPr>
            <a:grpSpLocks/>
          </p:cNvGrpSpPr>
          <p:nvPr/>
        </p:nvGrpSpPr>
        <p:grpSpPr bwMode="auto">
          <a:xfrm>
            <a:off x="2767013" y="2492375"/>
            <a:ext cx="1403350" cy="1589088"/>
            <a:chOff x="1196" y="657"/>
            <a:chExt cx="1181" cy="1336"/>
          </a:xfrm>
        </p:grpSpPr>
        <p:sp>
          <p:nvSpPr>
            <p:cNvPr id="97439" name="Line 89"/>
            <p:cNvSpPr>
              <a:spLocks noChangeAspect="1" noChangeShapeType="1"/>
            </p:cNvSpPr>
            <p:nvPr/>
          </p:nvSpPr>
          <p:spPr bwMode="auto">
            <a:xfrm>
              <a:off x="1812" y="1274"/>
              <a:ext cx="565" cy="154"/>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40" name="Line 90"/>
            <p:cNvSpPr>
              <a:spLocks noChangeAspect="1" noChangeShapeType="1"/>
            </p:cNvSpPr>
            <p:nvPr/>
          </p:nvSpPr>
          <p:spPr bwMode="auto">
            <a:xfrm>
              <a:off x="1196" y="657"/>
              <a:ext cx="616" cy="617"/>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41" name="Line 91"/>
            <p:cNvSpPr>
              <a:spLocks noChangeAspect="1" noChangeShapeType="1"/>
            </p:cNvSpPr>
            <p:nvPr/>
          </p:nvSpPr>
          <p:spPr bwMode="auto">
            <a:xfrm flipH="1">
              <a:off x="1555" y="1274"/>
              <a:ext cx="257" cy="719"/>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97288" name="Group 92"/>
          <p:cNvGrpSpPr>
            <a:grpSpLocks/>
          </p:cNvGrpSpPr>
          <p:nvPr/>
        </p:nvGrpSpPr>
        <p:grpSpPr bwMode="auto">
          <a:xfrm>
            <a:off x="5392738" y="2370138"/>
            <a:ext cx="1587500" cy="1404937"/>
            <a:chOff x="3405" y="554"/>
            <a:chExt cx="1336" cy="1182"/>
          </a:xfrm>
        </p:grpSpPr>
        <p:sp>
          <p:nvSpPr>
            <p:cNvPr id="97436" name="Line 93"/>
            <p:cNvSpPr>
              <a:spLocks noChangeAspect="1" noChangeShapeType="1"/>
            </p:cNvSpPr>
            <p:nvPr/>
          </p:nvSpPr>
          <p:spPr bwMode="auto">
            <a:xfrm>
              <a:off x="3405" y="554"/>
              <a:ext cx="411" cy="72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37" name="Line 94"/>
            <p:cNvSpPr>
              <a:spLocks noChangeAspect="1" noChangeShapeType="1"/>
            </p:cNvSpPr>
            <p:nvPr/>
          </p:nvSpPr>
          <p:spPr bwMode="auto">
            <a:xfrm>
              <a:off x="3816" y="1274"/>
              <a:ext cx="925" cy="205"/>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38" name="Line 95"/>
            <p:cNvSpPr>
              <a:spLocks noChangeAspect="1" noChangeShapeType="1"/>
            </p:cNvSpPr>
            <p:nvPr/>
          </p:nvSpPr>
          <p:spPr bwMode="auto">
            <a:xfrm flipV="1">
              <a:off x="3508" y="1274"/>
              <a:ext cx="308" cy="462"/>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97289" name="Group 96"/>
          <p:cNvGrpSpPr>
            <a:grpSpLocks/>
          </p:cNvGrpSpPr>
          <p:nvPr/>
        </p:nvGrpSpPr>
        <p:grpSpPr bwMode="auto">
          <a:xfrm>
            <a:off x="4232275" y="4630738"/>
            <a:ext cx="1587500" cy="1344612"/>
            <a:chOff x="2429" y="2456"/>
            <a:chExt cx="1336" cy="1130"/>
          </a:xfrm>
        </p:grpSpPr>
        <p:sp>
          <p:nvSpPr>
            <p:cNvPr id="97433" name="Line 97"/>
            <p:cNvSpPr>
              <a:spLocks noChangeAspect="1" noChangeShapeType="1"/>
            </p:cNvSpPr>
            <p:nvPr/>
          </p:nvSpPr>
          <p:spPr bwMode="auto">
            <a:xfrm flipH="1" flipV="1">
              <a:off x="2891" y="2764"/>
              <a:ext cx="874" cy="103"/>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34" name="Line 98"/>
            <p:cNvSpPr>
              <a:spLocks noChangeAspect="1" noChangeShapeType="1"/>
            </p:cNvSpPr>
            <p:nvPr/>
          </p:nvSpPr>
          <p:spPr bwMode="auto">
            <a:xfrm flipV="1">
              <a:off x="2429" y="2764"/>
              <a:ext cx="462" cy="822"/>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435" name="Line 99"/>
            <p:cNvSpPr>
              <a:spLocks noChangeAspect="1" noChangeShapeType="1"/>
            </p:cNvSpPr>
            <p:nvPr/>
          </p:nvSpPr>
          <p:spPr bwMode="auto">
            <a:xfrm>
              <a:off x="2583" y="2456"/>
              <a:ext cx="308" cy="308"/>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97290" name="Group 100"/>
          <p:cNvGrpSpPr>
            <a:grpSpLocks noChangeAspect="1"/>
          </p:cNvGrpSpPr>
          <p:nvPr/>
        </p:nvGrpSpPr>
        <p:grpSpPr bwMode="auto">
          <a:xfrm>
            <a:off x="2276475" y="1881188"/>
            <a:ext cx="5132388" cy="4643437"/>
            <a:chOff x="1056" y="288"/>
            <a:chExt cx="4032" cy="3648"/>
          </a:xfrm>
        </p:grpSpPr>
        <p:sp>
          <p:nvSpPr>
            <p:cNvPr id="97322" name="Oval 101"/>
            <p:cNvSpPr>
              <a:spLocks noChangeAspect="1" noChangeArrowheads="1"/>
            </p:cNvSpPr>
            <p:nvPr/>
          </p:nvSpPr>
          <p:spPr bwMode="auto">
            <a:xfrm>
              <a:off x="1824" y="196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23" name="Oval 102"/>
            <p:cNvSpPr>
              <a:spLocks noChangeAspect="1" noChangeArrowheads="1"/>
            </p:cNvSpPr>
            <p:nvPr/>
          </p:nvSpPr>
          <p:spPr bwMode="auto">
            <a:xfrm>
              <a:off x="1584" y="206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24" name="Oval 103"/>
            <p:cNvSpPr>
              <a:spLocks noChangeAspect="1" noChangeArrowheads="1"/>
            </p:cNvSpPr>
            <p:nvPr/>
          </p:nvSpPr>
          <p:spPr bwMode="auto">
            <a:xfrm>
              <a:off x="1920" y="187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25" name="Oval 104"/>
            <p:cNvSpPr>
              <a:spLocks noChangeAspect="1" noChangeArrowheads="1"/>
            </p:cNvSpPr>
            <p:nvPr/>
          </p:nvSpPr>
          <p:spPr bwMode="auto">
            <a:xfrm>
              <a:off x="2016" y="17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26" name="Oval 105"/>
            <p:cNvSpPr>
              <a:spLocks noChangeAspect="1" noChangeArrowheads="1"/>
            </p:cNvSpPr>
            <p:nvPr/>
          </p:nvSpPr>
          <p:spPr bwMode="auto">
            <a:xfrm>
              <a:off x="1920" y="206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27" name="Oval 106"/>
            <p:cNvSpPr>
              <a:spLocks noChangeAspect="1" noChangeArrowheads="1"/>
            </p:cNvSpPr>
            <p:nvPr/>
          </p:nvSpPr>
          <p:spPr bwMode="auto">
            <a:xfrm>
              <a:off x="1536" y="100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28" name="Oval 107"/>
            <p:cNvSpPr>
              <a:spLocks noChangeAspect="1" noChangeArrowheads="1"/>
            </p:cNvSpPr>
            <p:nvPr/>
          </p:nvSpPr>
          <p:spPr bwMode="auto">
            <a:xfrm>
              <a:off x="1824" y="144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29" name="Oval 108"/>
            <p:cNvSpPr>
              <a:spLocks noChangeAspect="1" noChangeArrowheads="1"/>
            </p:cNvSpPr>
            <p:nvPr/>
          </p:nvSpPr>
          <p:spPr bwMode="auto">
            <a:xfrm>
              <a:off x="2592" y="331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0" name="Oval 109"/>
            <p:cNvSpPr>
              <a:spLocks noChangeAspect="1" noChangeArrowheads="1"/>
            </p:cNvSpPr>
            <p:nvPr/>
          </p:nvSpPr>
          <p:spPr bwMode="auto">
            <a:xfrm>
              <a:off x="2448" y="340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1" name="Oval 110"/>
            <p:cNvSpPr>
              <a:spLocks noChangeAspect="1" noChangeArrowheads="1"/>
            </p:cNvSpPr>
            <p:nvPr/>
          </p:nvSpPr>
          <p:spPr bwMode="auto">
            <a:xfrm>
              <a:off x="2736" y="336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2" name="Oval 111"/>
            <p:cNvSpPr>
              <a:spLocks noChangeAspect="1" noChangeArrowheads="1"/>
            </p:cNvSpPr>
            <p:nvPr/>
          </p:nvSpPr>
          <p:spPr bwMode="auto">
            <a:xfrm>
              <a:off x="2784" y="326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3" name="Oval 112"/>
            <p:cNvSpPr>
              <a:spLocks noChangeAspect="1" noChangeArrowheads="1"/>
            </p:cNvSpPr>
            <p:nvPr/>
          </p:nvSpPr>
          <p:spPr bwMode="auto">
            <a:xfrm>
              <a:off x="2688" y="307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4" name="Oval 113"/>
            <p:cNvSpPr>
              <a:spLocks noChangeAspect="1" noChangeArrowheads="1"/>
            </p:cNvSpPr>
            <p:nvPr/>
          </p:nvSpPr>
          <p:spPr bwMode="auto">
            <a:xfrm>
              <a:off x="2832" y="288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5" name="Oval 114"/>
            <p:cNvSpPr>
              <a:spLocks noChangeAspect="1" noChangeArrowheads="1"/>
            </p:cNvSpPr>
            <p:nvPr/>
          </p:nvSpPr>
          <p:spPr bwMode="auto">
            <a:xfrm>
              <a:off x="3024" y="29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6" name="Oval 115"/>
            <p:cNvSpPr>
              <a:spLocks noChangeAspect="1" noChangeArrowheads="1"/>
            </p:cNvSpPr>
            <p:nvPr/>
          </p:nvSpPr>
          <p:spPr bwMode="auto">
            <a:xfrm>
              <a:off x="2688" y="259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7" name="Oval 116"/>
            <p:cNvSpPr>
              <a:spLocks noChangeAspect="1" noChangeArrowheads="1"/>
            </p:cNvSpPr>
            <p:nvPr/>
          </p:nvSpPr>
          <p:spPr bwMode="auto">
            <a:xfrm>
              <a:off x="2736" y="273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8" name="Oval 117"/>
            <p:cNvSpPr>
              <a:spLocks noChangeAspect="1" noChangeArrowheads="1"/>
            </p:cNvSpPr>
            <p:nvPr/>
          </p:nvSpPr>
          <p:spPr bwMode="auto">
            <a:xfrm>
              <a:off x="3312" y="29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39" name="Oval 118"/>
            <p:cNvSpPr>
              <a:spLocks noChangeAspect="1" noChangeArrowheads="1"/>
            </p:cNvSpPr>
            <p:nvPr/>
          </p:nvSpPr>
          <p:spPr bwMode="auto">
            <a:xfrm>
              <a:off x="3120" y="28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0" name="Oval 119"/>
            <p:cNvSpPr>
              <a:spLocks noChangeAspect="1" noChangeArrowheads="1"/>
            </p:cNvSpPr>
            <p:nvPr/>
          </p:nvSpPr>
          <p:spPr bwMode="auto">
            <a:xfrm>
              <a:off x="3696" y="302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1" name="Oval 120"/>
            <p:cNvSpPr>
              <a:spLocks noChangeAspect="1" noChangeArrowheads="1"/>
            </p:cNvSpPr>
            <p:nvPr/>
          </p:nvSpPr>
          <p:spPr bwMode="auto">
            <a:xfrm>
              <a:off x="2736" y="364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2" name="Oval 121"/>
            <p:cNvSpPr>
              <a:spLocks noChangeAspect="1" noChangeArrowheads="1"/>
            </p:cNvSpPr>
            <p:nvPr/>
          </p:nvSpPr>
          <p:spPr bwMode="auto">
            <a:xfrm>
              <a:off x="2256" y="360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3" name="Oval 122"/>
            <p:cNvSpPr>
              <a:spLocks noChangeAspect="1" noChangeArrowheads="1"/>
            </p:cNvSpPr>
            <p:nvPr/>
          </p:nvSpPr>
          <p:spPr bwMode="auto">
            <a:xfrm>
              <a:off x="2544" y="288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4" name="Oval 123"/>
            <p:cNvSpPr>
              <a:spLocks noChangeAspect="1" noChangeArrowheads="1"/>
            </p:cNvSpPr>
            <p:nvPr/>
          </p:nvSpPr>
          <p:spPr bwMode="auto">
            <a:xfrm>
              <a:off x="2592" y="259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5" name="Oval 124"/>
            <p:cNvSpPr>
              <a:spLocks noChangeAspect="1" noChangeArrowheads="1"/>
            </p:cNvSpPr>
            <p:nvPr/>
          </p:nvSpPr>
          <p:spPr bwMode="auto">
            <a:xfrm>
              <a:off x="4032" y="29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6" name="Oval 125"/>
            <p:cNvSpPr>
              <a:spLocks noChangeAspect="1" noChangeArrowheads="1"/>
            </p:cNvSpPr>
            <p:nvPr/>
          </p:nvSpPr>
          <p:spPr bwMode="auto">
            <a:xfrm>
              <a:off x="3456" y="28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7" name="Oval 126"/>
            <p:cNvSpPr>
              <a:spLocks noChangeAspect="1" noChangeArrowheads="1"/>
            </p:cNvSpPr>
            <p:nvPr/>
          </p:nvSpPr>
          <p:spPr bwMode="auto">
            <a:xfrm>
              <a:off x="4080" y="278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8" name="Oval 127"/>
            <p:cNvSpPr>
              <a:spLocks noChangeAspect="1" noChangeArrowheads="1"/>
            </p:cNvSpPr>
            <p:nvPr/>
          </p:nvSpPr>
          <p:spPr bwMode="auto">
            <a:xfrm>
              <a:off x="3744" y="273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49" name="Oval 128"/>
            <p:cNvSpPr>
              <a:spLocks noChangeAspect="1" noChangeArrowheads="1"/>
            </p:cNvSpPr>
            <p:nvPr/>
          </p:nvSpPr>
          <p:spPr bwMode="auto">
            <a:xfrm>
              <a:off x="2832" y="240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0" name="Oval 129"/>
            <p:cNvSpPr>
              <a:spLocks noChangeAspect="1" noChangeArrowheads="1"/>
            </p:cNvSpPr>
            <p:nvPr/>
          </p:nvSpPr>
          <p:spPr bwMode="auto">
            <a:xfrm>
              <a:off x="2640" y="220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1" name="Oval 130"/>
            <p:cNvSpPr>
              <a:spLocks noChangeAspect="1" noChangeArrowheads="1"/>
            </p:cNvSpPr>
            <p:nvPr/>
          </p:nvSpPr>
          <p:spPr bwMode="auto">
            <a:xfrm>
              <a:off x="2016" y="201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2" name="Oval 131"/>
            <p:cNvSpPr>
              <a:spLocks noChangeAspect="1" noChangeArrowheads="1"/>
            </p:cNvSpPr>
            <p:nvPr/>
          </p:nvSpPr>
          <p:spPr bwMode="auto">
            <a:xfrm>
              <a:off x="1488" y="86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3" name="Oval 132"/>
            <p:cNvSpPr>
              <a:spLocks noChangeAspect="1" noChangeArrowheads="1"/>
            </p:cNvSpPr>
            <p:nvPr/>
          </p:nvSpPr>
          <p:spPr bwMode="auto">
            <a:xfrm>
              <a:off x="2016" y="216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4" name="Oval 133"/>
            <p:cNvSpPr>
              <a:spLocks noChangeAspect="1" noChangeArrowheads="1"/>
            </p:cNvSpPr>
            <p:nvPr/>
          </p:nvSpPr>
          <p:spPr bwMode="auto">
            <a:xfrm>
              <a:off x="1728" y="211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5" name="Oval 134"/>
            <p:cNvSpPr>
              <a:spLocks noChangeAspect="1" noChangeArrowheads="1"/>
            </p:cNvSpPr>
            <p:nvPr/>
          </p:nvSpPr>
          <p:spPr bwMode="auto">
            <a:xfrm>
              <a:off x="1824" y="17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6" name="Oval 135"/>
            <p:cNvSpPr>
              <a:spLocks noChangeAspect="1" noChangeArrowheads="1"/>
            </p:cNvSpPr>
            <p:nvPr/>
          </p:nvSpPr>
          <p:spPr bwMode="auto">
            <a:xfrm>
              <a:off x="1440" y="192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7" name="Oval 136"/>
            <p:cNvSpPr>
              <a:spLocks noChangeAspect="1" noChangeArrowheads="1"/>
            </p:cNvSpPr>
            <p:nvPr/>
          </p:nvSpPr>
          <p:spPr bwMode="auto">
            <a:xfrm>
              <a:off x="2112" y="168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8" name="Oval 137"/>
            <p:cNvSpPr>
              <a:spLocks noChangeAspect="1" noChangeArrowheads="1"/>
            </p:cNvSpPr>
            <p:nvPr/>
          </p:nvSpPr>
          <p:spPr bwMode="auto">
            <a:xfrm>
              <a:off x="2352" y="187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59" name="Oval 138"/>
            <p:cNvSpPr>
              <a:spLocks noChangeAspect="1" noChangeArrowheads="1"/>
            </p:cNvSpPr>
            <p:nvPr/>
          </p:nvSpPr>
          <p:spPr bwMode="auto">
            <a:xfrm>
              <a:off x="2448" y="16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0" name="Oval 139"/>
            <p:cNvSpPr>
              <a:spLocks noChangeAspect="1" noChangeArrowheads="1"/>
            </p:cNvSpPr>
            <p:nvPr/>
          </p:nvSpPr>
          <p:spPr bwMode="auto">
            <a:xfrm>
              <a:off x="2256" y="148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1" name="Oval 140"/>
            <p:cNvSpPr>
              <a:spLocks noChangeAspect="1" noChangeArrowheads="1"/>
            </p:cNvSpPr>
            <p:nvPr/>
          </p:nvSpPr>
          <p:spPr bwMode="auto">
            <a:xfrm>
              <a:off x="2160" y="124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2" name="Oval 141"/>
            <p:cNvSpPr>
              <a:spLocks noChangeAspect="1" noChangeArrowheads="1"/>
            </p:cNvSpPr>
            <p:nvPr/>
          </p:nvSpPr>
          <p:spPr bwMode="auto">
            <a:xfrm>
              <a:off x="2160" y="158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3" name="Oval 142"/>
            <p:cNvSpPr>
              <a:spLocks noChangeAspect="1" noChangeArrowheads="1"/>
            </p:cNvSpPr>
            <p:nvPr/>
          </p:nvSpPr>
          <p:spPr bwMode="auto">
            <a:xfrm>
              <a:off x="2640" y="201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4" name="Oval 143"/>
            <p:cNvSpPr>
              <a:spLocks noChangeAspect="1" noChangeArrowheads="1"/>
            </p:cNvSpPr>
            <p:nvPr/>
          </p:nvSpPr>
          <p:spPr bwMode="auto">
            <a:xfrm>
              <a:off x="3408" y="192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5" name="Oval 144"/>
            <p:cNvSpPr>
              <a:spLocks noChangeAspect="1" noChangeArrowheads="1"/>
            </p:cNvSpPr>
            <p:nvPr/>
          </p:nvSpPr>
          <p:spPr bwMode="auto">
            <a:xfrm>
              <a:off x="3216" y="235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6" name="Oval 145"/>
            <p:cNvSpPr>
              <a:spLocks noChangeAspect="1" noChangeArrowheads="1"/>
            </p:cNvSpPr>
            <p:nvPr/>
          </p:nvSpPr>
          <p:spPr bwMode="auto">
            <a:xfrm>
              <a:off x="3264" y="244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7" name="Oval 146"/>
            <p:cNvSpPr>
              <a:spLocks noChangeAspect="1" noChangeArrowheads="1"/>
            </p:cNvSpPr>
            <p:nvPr/>
          </p:nvSpPr>
          <p:spPr bwMode="auto">
            <a:xfrm>
              <a:off x="3792" y="153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8" name="Oval 147"/>
            <p:cNvSpPr>
              <a:spLocks noChangeAspect="1" noChangeArrowheads="1"/>
            </p:cNvSpPr>
            <p:nvPr/>
          </p:nvSpPr>
          <p:spPr bwMode="auto">
            <a:xfrm>
              <a:off x="3408" y="153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69" name="Oval 148"/>
            <p:cNvSpPr>
              <a:spLocks noChangeAspect="1" noChangeArrowheads="1"/>
            </p:cNvSpPr>
            <p:nvPr/>
          </p:nvSpPr>
          <p:spPr bwMode="auto">
            <a:xfrm>
              <a:off x="3552" y="168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0" name="Oval 149"/>
            <p:cNvSpPr>
              <a:spLocks noChangeAspect="1" noChangeArrowheads="1"/>
            </p:cNvSpPr>
            <p:nvPr/>
          </p:nvSpPr>
          <p:spPr bwMode="auto">
            <a:xfrm>
              <a:off x="4128" y="153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1" name="Oval 150"/>
            <p:cNvSpPr>
              <a:spLocks noChangeAspect="1" noChangeArrowheads="1"/>
            </p:cNvSpPr>
            <p:nvPr/>
          </p:nvSpPr>
          <p:spPr bwMode="auto">
            <a:xfrm>
              <a:off x="3312" y="129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2" name="Oval 151"/>
            <p:cNvSpPr>
              <a:spLocks noChangeAspect="1" noChangeArrowheads="1"/>
            </p:cNvSpPr>
            <p:nvPr/>
          </p:nvSpPr>
          <p:spPr bwMode="auto">
            <a:xfrm>
              <a:off x="1680" y="110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3" name="Oval 152"/>
            <p:cNvSpPr>
              <a:spLocks noChangeAspect="1" noChangeArrowheads="1"/>
            </p:cNvSpPr>
            <p:nvPr/>
          </p:nvSpPr>
          <p:spPr bwMode="auto">
            <a:xfrm>
              <a:off x="1200" y="86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4" name="Oval 153"/>
            <p:cNvSpPr>
              <a:spLocks noChangeAspect="1" noChangeArrowheads="1"/>
            </p:cNvSpPr>
            <p:nvPr/>
          </p:nvSpPr>
          <p:spPr bwMode="auto">
            <a:xfrm>
              <a:off x="1488" y="48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5" name="Oval 154"/>
            <p:cNvSpPr>
              <a:spLocks noChangeAspect="1" noChangeArrowheads="1"/>
            </p:cNvSpPr>
            <p:nvPr/>
          </p:nvSpPr>
          <p:spPr bwMode="auto">
            <a:xfrm>
              <a:off x="3552" y="105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6" name="Oval 155"/>
            <p:cNvSpPr>
              <a:spLocks noChangeAspect="1" noChangeArrowheads="1"/>
            </p:cNvSpPr>
            <p:nvPr/>
          </p:nvSpPr>
          <p:spPr bwMode="auto">
            <a:xfrm>
              <a:off x="3264" y="81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7" name="Oval 156"/>
            <p:cNvSpPr>
              <a:spLocks noChangeAspect="1" noChangeArrowheads="1"/>
            </p:cNvSpPr>
            <p:nvPr/>
          </p:nvSpPr>
          <p:spPr bwMode="auto">
            <a:xfrm>
              <a:off x="3696" y="67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8" name="Oval 157"/>
            <p:cNvSpPr>
              <a:spLocks noChangeAspect="1" noChangeArrowheads="1"/>
            </p:cNvSpPr>
            <p:nvPr/>
          </p:nvSpPr>
          <p:spPr bwMode="auto">
            <a:xfrm>
              <a:off x="3504" y="76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79" name="Oval 158"/>
            <p:cNvSpPr>
              <a:spLocks noChangeAspect="1" noChangeArrowheads="1"/>
            </p:cNvSpPr>
            <p:nvPr/>
          </p:nvSpPr>
          <p:spPr bwMode="auto">
            <a:xfrm>
              <a:off x="3408" y="48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0" name="Oval 159"/>
            <p:cNvSpPr>
              <a:spLocks noChangeAspect="1" noChangeArrowheads="1"/>
            </p:cNvSpPr>
            <p:nvPr/>
          </p:nvSpPr>
          <p:spPr bwMode="auto">
            <a:xfrm>
              <a:off x="4464" y="158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1" name="Oval 160"/>
            <p:cNvSpPr>
              <a:spLocks noChangeAspect="1" noChangeArrowheads="1"/>
            </p:cNvSpPr>
            <p:nvPr/>
          </p:nvSpPr>
          <p:spPr bwMode="auto">
            <a:xfrm>
              <a:off x="4656" y="134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2" name="Oval 161"/>
            <p:cNvSpPr>
              <a:spLocks noChangeAspect="1" noChangeArrowheads="1"/>
            </p:cNvSpPr>
            <p:nvPr/>
          </p:nvSpPr>
          <p:spPr bwMode="auto">
            <a:xfrm>
              <a:off x="5040" y="153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3" name="Oval 162"/>
            <p:cNvSpPr>
              <a:spLocks noChangeAspect="1" noChangeArrowheads="1"/>
            </p:cNvSpPr>
            <p:nvPr/>
          </p:nvSpPr>
          <p:spPr bwMode="auto">
            <a:xfrm>
              <a:off x="4944" y="172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4" name="Oval 163"/>
            <p:cNvSpPr>
              <a:spLocks noChangeAspect="1" noChangeArrowheads="1"/>
            </p:cNvSpPr>
            <p:nvPr/>
          </p:nvSpPr>
          <p:spPr bwMode="auto">
            <a:xfrm>
              <a:off x="3648" y="124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5" name="Oval 164"/>
            <p:cNvSpPr>
              <a:spLocks noChangeAspect="1" noChangeArrowheads="1"/>
            </p:cNvSpPr>
            <p:nvPr/>
          </p:nvSpPr>
          <p:spPr bwMode="auto">
            <a:xfrm>
              <a:off x="3312" y="5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6" name="Oval 165"/>
            <p:cNvSpPr>
              <a:spLocks noChangeAspect="1" noChangeArrowheads="1"/>
            </p:cNvSpPr>
            <p:nvPr/>
          </p:nvSpPr>
          <p:spPr bwMode="auto">
            <a:xfrm>
              <a:off x="4272" y="139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7" name="Oval 166"/>
            <p:cNvSpPr>
              <a:spLocks noChangeAspect="1" noChangeArrowheads="1"/>
            </p:cNvSpPr>
            <p:nvPr/>
          </p:nvSpPr>
          <p:spPr bwMode="auto">
            <a:xfrm>
              <a:off x="4032" y="144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8" name="Oval 167"/>
            <p:cNvSpPr>
              <a:spLocks noChangeAspect="1" noChangeArrowheads="1"/>
            </p:cNvSpPr>
            <p:nvPr/>
          </p:nvSpPr>
          <p:spPr bwMode="auto">
            <a:xfrm>
              <a:off x="2400" y="220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89" name="Oval 168"/>
            <p:cNvSpPr>
              <a:spLocks noChangeAspect="1" noChangeArrowheads="1"/>
            </p:cNvSpPr>
            <p:nvPr/>
          </p:nvSpPr>
          <p:spPr bwMode="auto">
            <a:xfrm>
              <a:off x="2976" y="16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0" name="Oval 169"/>
            <p:cNvSpPr>
              <a:spLocks noChangeAspect="1" noChangeArrowheads="1"/>
            </p:cNvSpPr>
            <p:nvPr/>
          </p:nvSpPr>
          <p:spPr bwMode="auto">
            <a:xfrm>
              <a:off x="2016" y="148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1" name="Oval 170"/>
            <p:cNvSpPr>
              <a:spLocks noChangeAspect="1" noChangeArrowheads="1"/>
            </p:cNvSpPr>
            <p:nvPr/>
          </p:nvSpPr>
          <p:spPr bwMode="auto">
            <a:xfrm>
              <a:off x="3072" y="240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2" name="Oval 171"/>
            <p:cNvSpPr>
              <a:spLocks noChangeAspect="1" noChangeArrowheads="1"/>
            </p:cNvSpPr>
            <p:nvPr/>
          </p:nvSpPr>
          <p:spPr bwMode="auto">
            <a:xfrm>
              <a:off x="3024" y="264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3" name="Oval 172"/>
            <p:cNvSpPr>
              <a:spLocks noChangeAspect="1" noChangeArrowheads="1"/>
            </p:cNvSpPr>
            <p:nvPr/>
          </p:nvSpPr>
          <p:spPr bwMode="auto">
            <a:xfrm>
              <a:off x="3168" y="264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4" name="Oval 173"/>
            <p:cNvSpPr>
              <a:spLocks noChangeAspect="1" noChangeArrowheads="1"/>
            </p:cNvSpPr>
            <p:nvPr/>
          </p:nvSpPr>
          <p:spPr bwMode="auto">
            <a:xfrm>
              <a:off x="3936" y="129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5" name="Oval 174"/>
            <p:cNvSpPr>
              <a:spLocks noChangeAspect="1" noChangeArrowheads="1"/>
            </p:cNvSpPr>
            <p:nvPr/>
          </p:nvSpPr>
          <p:spPr bwMode="auto">
            <a:xfrm>
              <a:off x="3840" y="115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6" name="Oval 175"/>
            <p:cNvSpPr>
              <a:spLocks noChangeAspect="1" noChangeArrowheads="1"/>
            </p:cNvSpPr>
            <p:nvPr/>
          </p:nvSpPr>
          <p:spPr bwMode="auto">
            <a:xfrm>
              <a:off x="4128" y="129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7" name="Oval 176"/>
            <p:cNvSpPr>
              <a:spLocks noChangeAspect="1" noChangeArrowheads="1"/>
            </p:cNvSpPr>
            <p:nvPr/>
          </p:nvSpPr>
          <p:spPr bwMode="auto">
            <a:xfrm>
              <a:off x="4416" y="115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8" name="Oval 177"/>
            <p:cNvSpPr>
              <a:spLocks noChangeAspect="1" noChangeArrowheads="1"/>
            </p:cNvSpPr>
            <p:nvPr/>
          </p:nvSpPr>
          <p:spPr bwMode="auto">
            <a:xfrm>
              <a:off x="4368" y="172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99" name="Oval 178"/>
            <p:cNvSpPr>
              <a:spLocks noChangeAspect="1" noChangeArrowheads="1"/>
            </p:cNvSpPr>
            <p:nvPr/>
          </p:nvSpPr>
          <p:spPr bwMode="auto">
            <a:xfrm>
              <a:off x="4992" y="187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0" name="Oval 179"/>
            <p:cNvSpPr>
              <a:spLocks noChangeAspect="1" noChangeArrowheads="1"/>
            </p:cNvSpPr>
            <p:nvPr/>
          </p:nvSpPr>
          <p:spPr bwMode="auto">
            <a:xfrm>
              <a:off x="4896" y="134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1" name="Oval 180"/>
            <p:cNvSpPr>
              <a:spLocks noChangeAspect="1" noChangeArrowheads="1"/>
            </p:cNvSpPr>
            <p:nvPr/>
          </p:nvSpPr>
          <p:spPr bwMode="auto">
            <a:xfrm>
              <a:off x="3072" y="278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2" name="Oval 181"/>
            <p:cNvSpPr>
              <a:spLocks noChangeAspect="1" noChangeArrowheads="1"/>
            </p:cNvSpPr>
            <p:nvPr/>
          </p:nvSpPr>
          <p:spPr bwMode="auto">
            <a:xfrm>
              <a:off x="2496" y="369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3" name="Oval 182"/>
            <p:cNvSpPr>
              <a:spLocks noChangeAspect="1" noChangeArrowheads="1"/>
            </p:cNvSpPr>
            <p:nvPr/>
          </p:nvSpPr>
          <p:spPr bwMode="auto">
            <a:xfrm>
              <a:off x="3888" y="264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4" name="Oval 183"/>
            <p:cNvSpPr>
              <a:spLocks noChangeAspect="1" noChangeArrowheads="1"/>
            </p:cNvSpPr>
            <p:nvPr/>
          </p:nvSpPr>
          <p:spPr bwMode="auto">
            <a:xfrm>
              <a:off x="4176" y="316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5" name="Oval 184"/>
            <p:cNvSpPr>
              <a:spLocks noChangeAspect="1" noChangeArrowheads="1"/>
            </p:cNvSpPr>
            <p:nvPr/>
          </p:nvSpPr>
          <p:spPr bwMode="auto">
            <a:xfrm>
              <a:off x="2640" y="388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6" name="Oval 185"/>
            <p:cNvSpPr>
              <a:spLocks noChangeAspect="1" noChangeArrowheads="1"/>
            </p:cNvSpPr>
            <p:nvPr/>
          </p:nvSpPr>
          <p:spPr bwMode="auto">
            <a:xfrm>
              <a:off x="1296" y="182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7" name="Oval 186"/>
            <p:cNvSpPr>
              <a:spLocks noChangeAspect="1" noChangeArrowheads="1"/>
            </p:cNvSpPr>
            <p:nvPr/>
          </p:nvSpPr>
          <p:spPr bwMode="auto">
            <a:xfrm>
              <a:off x="1584" y="182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8" name="Oval 187"/>
            <p:cNvSpPr>
              <a:spLocks noChangeAspect="1" noChangeArrowheads="1"/>
            </p:cNvSpPr>
            <p:nvPr/>
          </p:nvSpPr>
          <p:spPr bwMode="auto">
            <a:xfrm>
              <a:off x="1536" y="172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09" name="Oval 188"/>
            <p:cNvSpPr>
              <a:spLocks noChangeAspect="1" noChangeArrowheads="1"/>
            </p:cNvSpPr>
            <p:nvPr/>
          </p:nvSpPr>
          <p:spPr bwMode="auto">
            <a:xfrm>
              <a:off x="2352" y="230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0" name="Oval 189"/>
            <p:cNvSpPr>
              <a:spLocks noChangeAspect="1" noChangeArrowheads="1"/>
            </p:cNvSpPr>
            <p:nvPr/>
          </p:nvSpPr>
          <p:spPr bwMode="auto">
            <a:xfrm>
              <a:off x="2784" y="220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1" name="Oval 190"/>
            <p:cNvSpPr>
              <a:spLocks noChangeAspect="1" noChangeArrowheads="1"/>
            </p:cNvSpPr>
            <p:nvPr/>
          </p:nvSpPr>
          <p:spPr bwMode="auto">
            <a:xfrm>
              <a:off x="2496" y="72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2" name="Oval 191"/>
            <p:cNvSpPr>
              <a:spLocks noChangeAspect="1" noChangeArrowheads="1"/>
            </p:cNvSpPr>
            <p:nvPr/>
          </p:nvSpPr>
          <p:spPr bwMode="auto">
            <a:xfrm>
              <a:off x="2544" y="225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3" name="Oval 192"/>
            <p:cNvSpPr>
              <a:spLocks noChangeAspect="1" noChangeArrowheads="1"/>
            </p:cNvSpPr>
            <p:nvPr/>
          </p:nvSpPr>
          <p:spPr bwMode="auto">
            <a:xfrm>
              <a:off x="2160" y="960"/>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4" name="Oval 193"/>
            <p:cNvSpPr>
              <a:spLocks noChangeAspect="1" noChangeArrowheads="1"/>
            </p:cNvSpPr>
            <p:nvPr/>
          </p:nvSpPr>
          <p:spPr bwMode="auto">
            <a:xfrm>
              <a:off x="2112" y="225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5" name="Oval 194"/>
            <p:cNvSpPr>
              <a:spLocks noChangeAspect="1" noChangeArrowheads="1"/>
            </p:cNvSpPr>
            <p:nvPr/>
          </p:nvSpPr>
          <p:spPr bwMode="auto">
            <a:xfrm>
              <a:off x="2736" y="16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6" name="Oval 195"/>
            <p:cNvSpPr>
              <a:spLocks noChangeAspect="1" noChangeArrowheads="1"/>
            </p:cNvSpPr>
            <p:nvPr/>
          </p:nvSpPr>
          <p:spPr bwMode="auto">
            <a:xfrm>
              <a:off x="2640" y="115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7" name="Oval 196"/>
            <p:cNvSpPr>
              <a:spLocks noChangeAspect="1" noChangeArrowheads="1"/>
            </p:cNvSpPr>
            <p:nvPr/>
          </p:nvSpPr>
          <p:spPr bwMode="auto">
            <a:xfrm>
              <a:off x="2544" y="129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8" name="Oval 197"/>
            <p:cNvSpPr>
              <a:spLocks noChangeAspect="1" noChangeArrowheads="1"/>
            </p:cNvSpPr>
            <p:nvPr/>
          </p:nvSpPr>
          <p:spPr bwMode="auto">
            <a:xfrm>
              <a:off x="2736" y="139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19" name="Oval 198"/>
            <p:cNvSpPr>
              <a:spLocks noChangeAspect="1" noChangeArrowheads="1"/>
            </p:cNvSpPr>
            <p:nvPr/>
          </p:nvSpPr>
          <p:spPr bwMode="auto">
            <a:xfrm>
              <a:off x="1152" y="4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0" name="Oval 199"/>
            <p:cNvSpPr>
              <a:spLocks noChangeAspect="1" noChangeArrowheads="1"/>
            </p:cNvSpPr>
            <p:nvPr/>
          </p:nvSpPr>
          <p:spPr bwMode="auto">
            <a:xfrm>
              <a:off x="1056" y="62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1" name="Oval 200"/>
            <p:cNvSpPr>
              <a:spLocks noChangeAspect="1" noChangeArrowheads="1"/>
            </p:cNvSpPr>
            <p:nvPr/>
          </p:nvSpPr>
          <p:spPr bwMode="auto">
            <a:xfrm>
              <a:off x="1632" y="5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2" name="Oval 201"/>
            <p:cNvSpPr>
              <a:spLocks noChangeAspect="1" noChangeArrowheads="1"/>
            </p:cNvSpPr>
            <p:nvPr/>
          </p:nvSpPr>
          <p:spPr bwMode="auto">
            <a:xfrm>
              <a:off x="1344" y="100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3" name="Oval 202"/>
            <p:cNvSpPr>
              <a:spLocks noChangeAspect="1" noChangeArrowheads="1"/>
            </p:cNvSpPr>
            <p:nvPr/>
          </p:nvSpPr>
          <p:spPr bwMode="auto">
            <a:xfrm>
              <a:off x="2256" y="201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4" name="Oval 203"/>
            <p:cNvSpPr>
              <a:spLocks noChangeAspect="1" noChangeArrowheads="1"/>
            </p:cNvSpPr>
            <p:nvPr/>
          </p:nvSpPr>
          <p:spPr bwMode="auto">
            <a:xfrm>
              <a:off x="3216" y="211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5" name="Oval 204"/>
            <p:cNvSpPr>
              <a:spLocks noChangeAspect="1" noChangeArrowheads="1"/>
            </p:cNvSpPr>
            <p:nvPr/>
          </p:nvSpPr>
          <p:spPr bwMode="auto">
            <a:xfrm>
              <a:off x="3072" y="211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6" name="Oval 205"/>
            <p:cNvSpPr>
              <a:spLocks noChangeAspect="1" noChangeArrowheads="1"/>
            </p:cNvSpPr>
            <p:nvPr/>
          </p:nvSpPr>
          <p:spPr bwMode="auto">
            <a:xfrm>
              <a:off x="3216" y="16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7" name="Oval 206"/>
            <p:cNvSpPr>
              <a:spLocks noChangeAspect="1" noChangeArrowheads="1"/>
            </p:cNvSpPr>
            <p:nvPr/>
          </p:nvSpPr>
          <p:spPr bwMode="auto">
            <a:xfrm>
              <a:off x="3312" y="17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8" name="Oval 207"/>
            <p:cNvSpPr>
              <a:spLocks noChangeAspect="1" noChangeArrowheads="1"/>
            </p:cNvSpPr>
            <p:nvPr/>
          </p:nvSpPr>
          <p:spPr bwMode="auto">
            <a:xfrm>
              <a:off x="3696" y="91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29" name="Oval 208"/>
            <p:cNvSpPr>
              <a:spLocks noChangeAspect="1" noChangeArrowheads="1"/>
            </p:cNvSpPr>
            <p:nvPr/>
          </p:nvSpPr>
          <p:spPr bwMode="auto">
            <a:xfrm>
              <a:off x="3600" y="432"/>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30" name="Oval 209"/>
            <p:cNvSpPr>
              <a:spLocks noChangeAspect="1" noChangeArrowheads="1"/>
            </p:cNvSpPr>
            <p:nvPr/>
          </p:nvSpPr>
          <p:spPr bwMode="auto">
            <a:xfrm>
              <a:off x="3216" y="384"/>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31" name="Oval 210"/>
            <p:cNvSpPr>
              <a:spLocks noChangeAspect="1" noChangeArrowheads="1"/>
            </p:cNvSpPr>
            <p:nvPr/>
          </p:nvSpPr>
          <p:spPr bwMode="auto">
            <a:xfrm>
              <a:off x="3312" y="288"/>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432" name="Oval 211"/>
            <p:cNvSpPr>
              <a:spLocks noChangeAspect="1" noChangeArrowheads="1"/>
            </p:cNvSpPr>
            <p:nvPr/>
          </p:nvSpPr>
          <p:spPr bwMode="auto">
            <a:xfrm>
              <a:off x="3072" y="576"/>
              <a:ext cx="48" cy="48"/>
            </a:xfrm>
            <a:prstGeom prst="ellipse">
              <a:avLst/>
            </a:prstGeom>
            <a:solidFill>
              <a:schemeClr val="tx2"/>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grpSp>
      <p:grpSp>
        <p:nvGrpSpPr>
          <p:cNvPr id="12" name="Group 212"/>
          <p:cNvGrpSpPr>
            <a:grpSpLocks noChangeAspect="1"/>
          </p:cNvGrpSpPr>
          <p:nvPr/>
        </p:nvGrpSpPr>
        <p:grpSpPr bwMode="auto">
          <a:xfrm>
            <a:off x="2581275" y="2003425"/>
            <a:ext cx="4033838" cy="3360738"/>
            <a:chOff x="864" y="192"/>
            <a:chExt cx="3168" cy="2640"/>
          </a:xfrm>
        </p:grpSpPr>
        <p:sp>
          <p:nvSpPr>
            <p:cNvPr id="97319" name="Line 213"/>
            <p:cNvSpPr>
              <a:spLocks noChangeAspect="1" noChangeShapeType="1"/>
            </p:cNvSpPr>
            <p:nvPr/>
          </p:nvSpPr>
          <p:spPr bwMode="auto">
            <a:xfrm flipH="1">
              <a:off x="864" y="1536"/>
              <a:ext cx="1584" cy="1296"/>
            </a:xfrm>
            <a:prstGeom prst="line">
              <a:avLst/>
            </a:prstGeom>
            <a:noFill/>
            <a:ln w="63500">
              <a:solidFill>
                <a:srgbClr val="008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20" name="Line 214"/>
            <p:cNvSpPr>
              <a:spLocks noChangeAspect="1" noChangeShapeType="1"/>
            </p:cNvSpPr>
            <p:nvPr/>
          </p:nvSpPr>
          <p:spPr bwMode="auto">
            <a:xfrm flipV="1">
              <a:off x="2448" y="192"/>
              <a:ext cx="0" cy="1344"/>
            </a:xfrm>
            <a:prstGeom prst="line">
              <a:avLst/>
            </a:prstGeom>
            <a:noFill/>
            <a:ln w="63500">
              <a:solidFill>
                <a:srgbClr val="008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21" name="Line 215"/>
            <p:cNvSpPr>
              <a:spLocks noChangeAspect="1" noChangeShapeType="1"/>
            </p:cNvSpPr>
            <p:nvPr/>
          </p:nvSpPr>
          <p:spPr bwMode="auto">
            <a:xfrm>
              <a:off x="2448" y="1536"/>
              <a:ext cx="1584" cy="1008"/>
            </a:xfrm>
            <a:prstGeom prst="line">
              <a:avLst/>
            </a:prstGeom>
            <a:noFill/>
            <a:ln w="63500">
              <a:solidFill>
                <a:srgbClr val="008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sp>
        <p:nvSpPr>
          <p:cNvPr id="2901208" name="AutoShape 216"/>
          <p:cNvSpPr>
            <a:spLocks noChangeAspect="1" noChangeArrowheads="1"/>
          </p:cNvSpPr>
          <p:nvPr/>
        </p:nvSpPr>
        <p:spPr bwMode="auto">
          <a:xfrm>
            <a:off x="4391025" y="4473575"/>
            <a:ext cx="182563" cy="184150"/>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09" name="AutoShape 217"/>
          <p:cNvSpPr>
            <a:spLocks noChangeAspect="1" noChangeArrowheads="1"/>
          </p:cNvSpPr>
          <p:nvPr/>
        </p:nvSpPr>
        <p:spPr bwMode="auto">
          <a:xfrm>
            <a:off x="5724525" y="5122863"/>
            <a:ext cx="184150" cy="182562"/>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0" name="AutoShape 218"/>
          <p:cNvSpPr>
            <a:spLocks noChangeAspect="1" noChangeArrowheads="1"/>
          </p:cNvSpPr>
          <p:nvPr/>
        </p:nvSpPr>
        <p:spPr bwMode="auto">
          <a:xfrm>
            <a:off x="4211638" y="5842000"/>
            <a:ext cx="184150" cy="182563"/>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1" name="AutoShape 219"/>
          <p:cNvSpPr>
            <a:spLocks noChangeAspect="1" noChangeArrowheads="1"/>
          </p:cNvSpPr>
          <p:nvPr/>
        </p:nvSpPr>
        <p:spPr bwMode="auto">
          <a:xfrm>
            <a:off x="5327650" y="3609975"/>
            <a:ext cx="184150" cy="182563"/>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2" name="AutoShape 220"/>
          <p:cNvSpPr>
            <a:spLocks noChangeAspect="1" noChangeArrowheads="1"/>
          </p:cNvSpPr>
          <p:nvPr/>
        </p:nvSpPr>
        <p:spPr bwMode="auto">
          <a:xfrm>
            <a:off x="6840538" y="3394075"/>
            <a:ext cx="182562" cy="182563"/>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3" name="AutoShape 221"/>
          <p:cNvSpPr>
            <a:spLocks noChangeAspect="1" noChangeArrowheads="1"/>
          </p:cNvSpPr>
          <p:nvPr/>
        </p:nvSpPr>
        <p:spPr bwMode="auto">
          <a:xfrm>
            <a:off x="5327650" y="2314575"/>
            <a:ext cx="184150" cy="182563"/>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4" name="AutoShape 222"/>
          <p:cNvSpPr>
            <a:spLocks noChangeAspect="1" noChangeArrowheads="1"/>
          </p:cNvSpPr>
          <p:nvPr/>
        </p:nvSpPr>
        <p:spPr bwMode="auto">
          <a:xfrm>
            <a:off x="3095625" y="3970338"/>
            <a:ext cx="182563" cy="184150"/>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5" name="AutoShape 223"/>
          <p:cNvSpPr>
            <a:spLocks noChangeAspect="1" noChangeArrowheads="1"/>
          </p:cNvSpPr>
          <p:nvPr/>
        </p:nvSpPr>
        <p:spPr bwMode="auto">
          <a:xfrm>
            <a:off x="3995738" y="3286125"/>
            <a:ext cx="182562" cy="184150"/>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6" name="AutoShape 224"/>
          <p:cNvSpPr>
            <a:spLocks noChangeAspect="1" noChangeArrowheads="1"/>
          </p:cNvSpPr>
          <p:nvPr/>
        </p:nvSpPr>
        <p:spPr bwMode="auto">
          <a:xfrm>
            <a:off x="2590800" y="2422525"/>
            <a:ext cx="182563" cy="182563"/>
          </a:xfrm>
          <a:prstGeom prst="flowChartConnector">
            <a:avLst/>
          </a:prstGeom>
          <a:solidFill>
            <a:srgbClr val="0000FF"/>
          </a:solidFill>
          <a:ln w="9525">
            <a:solidFill>
              <a:schemeClr val="tx1"/>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7" name="AutoShape 225"/>
          <p:cNvSpPr>
            <a:spLocks noChangeAspect="1" noChangeArrowheads="1"/>
          </p:cNvSpPr>
          <p:nvPr/>
        </p:nvSpPr>
        <p:spPr bwMode="auto">
          <a:xfrm>
            <a:off x="4608513" y="4762500"/>
            <a:ext cx="304800" cy="304800"/>
          </a:xfrm>
          <a:prstGeom prst="octagon">
            <a:avLst>
              <a:gd name="adj" fmla="val 29287"/>
            </a:avLst>
          </a:prstGeom>
          <a:solidFill>
            <a:srgbClr val="008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8" name="AutoShape 226"/>
          <p:cNvSpPr>
            <a:spLocks noChangeAspect="1" noChangeArrowheads="1"/>
          </p:cNvSpPr>
          <p:nvPr/>
        </p:nvSpPr>
        <p:spPr bwMode="auto">
          <a:xfrm>
            <a:off x="5724525" y="2997200"/>
            <a:ext cx="304800" cy="304800"/>
          </a:xfrm>
          <a:prstGeom prst="octagon">
            <a:avLst>
              <a:gd name="adj" fmla="val 29287"/>
            </a:avLst>
          </a:prstGeom>
          <a:solidFill>
            <a:srgbClr val="008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1219" name="AutoShape 227"/>
          <p:cNvSpPr>
            <a:spLocks noChangeAspect="1" noChangeArrowheads="1"/>
          </p:cNvSpPr>
          <p:nvPr/>
        </p:nvSpPr>
        <p:spPr bwMode="auto">
          <a:xfrm>
            <a:off x="3311525" y="2997200"/>
            <a:ext cx="304800" cy="304800"/>
          </a:xfrm>
          <a:prstGeom prst="octagon">
            <a:avLst>
              <a:gd name="adj" fmla="val 29287"/>
            </a:avLst>
          </a:prstGeom>
          <a:solidFill>
            <a:srgbClr val="008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3" name="Group 228"/>
          <p:cNvGrpSpPr>
            <a:grpSpLocks/>
          </p:cNvGrpSpPr>
          <p:nvPr/>
        </p:nvGrpSpPr>
        <p:grpSpPr bwMode="auto">
          <a:xfrm>
            <a:off x="1727200" y="2003425"/>
            <a:ext cx="2443163" cy="2138363"/>
            <a:chOff x="322" y="246"/>
            <a:chExt cx="2055" cy="1799"/>
          </a:xfrm>
        </p:grpSpPr>
        <p:sp>
          <p:nvSpPr>
            <p:cNvPr id="97316" name="Line 229"/>
            <p:cNvSpPr>
              <a:spLocks noChangeAspect="1" noChangeShapeType="1"/>
            </p:cNvSpPr>
            <p:nvPr/>
          </p:nvSpPr>
          <p:spPr bwMode="auto">
            <a:xfrm flipV="1">
              <a:off x="322" y="1274"/>
              <a:ext cx="1233" cy="30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17" name="Line 230"/>
            <p:cNvSpPr>
              <a:spLocks noChangeAspect="1" noChangeShapeType="1"/>
            </p:cNvSpPr>
            <p:nvPr/>
          </p:nvSpPr>
          <p:spPr bwMode="auto">
            <a:xfrm flipH="1" flipV="1">
              <a:off x="1555" y="1274"/>
              <a:ext cx="720" cy="771"/>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18" name="Line 231"/>
            <p:cNvSpPr>
              <a:spLocks noChangeAspect="1" noChangeShapeType="1"/>
            </p:cNvSpPr>
            <p:nvPr/>
          </p:nvSpPr>
          <p:spPr bwMode="auto">
            <a:xfrm flipH="1">
              <a:off x="1555" y="246"/>
              <a:ext cx="822" cy="102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14" name="Group 232"/>
          <p:cNvGrpSpPr>
            <a:grpSpLocks/>
          </p:cNvGrpSpPr>
          <p:nvPr/>
        </p:nvGrpSpPr>
        <p:grpSpPr bwMode="auto">
          <a:xfrm>
            <a:off x="4598988" y="2003425"/>
            <a:ext cx="2198687" cy="2811463"/>
            <a:chOff x="2737" y="246"/>
            <a:chExt cx="1850" cy="2364"/>
          </a:xfrm>
        </p:grpSpPr>
        <p:sp>
          <p:nvSpPr>
            <p:cNvPr id="97313" name="Line 233"/>
            <p:cNvSpPr>
              <a:spLocks noChangeAspect="1" noChangeShapeType="1"/>
            </p:cNvSpPr>
            <p:nvPr/>
          </p:nvSpPr>
          <p:spPr bwMode="auto">
            <a:xfrm flipV="1">
              <a:off x="2737" y="1017"/>
              <a:ext cx="1285" cy="103"/>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14" name="Line 234"/>
            <p:cNvSpPr>
              <a:spLocks noChangeAspect="1" noChangeShapeType="1"/>
            </p:cNvSpPr>
            <p:nvPr/>
          </p:nvSpPr>
          <p:spPr bwMode="auto">
            <a:xfrm flipH="1" flipV="1">
              <a:off x="4022" y="1017"/>
              <a:ext cx="205" cy="1593"/>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15" name="Line 235"/>
            <p:cNvSpPr>
              <a:spLocks noChangeAspect="1" noChangeShapeType="1"/>
            </p:cNvSpPr>
            <p:nvPr/>
          </p:nvSpPr>
          <p:spPr bwMode="auto">
            <a:xfrm flipH="1">
              <a:off x="4022" y="246"/>
              <a:ext cx="565" cy="771"/>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grpSp>
        <p:nvGrpSpPr>
          <p:cNvPr id="15" name="Group 236"/>
          <p:cNvGrpSpPr>
            <a:grpSpLocks/>
          </p:cNvGrpSpPr>
          <p:nvPr/>
        </p:nvGrpSpPr>
        <p:grpSpPr bwMode="auto">
          <a:xfrm>
            <a:off x="2705100" y="4203700"/>
            <a:ext cx="2870200" cy="2076450"/>
            <a:chOff x="1144" y="2096"/>
            <a:chExt cx="2415" cy="1747"/>
          </a:xfrm>
        </p:grpSpPr>
        <p:sp>
          <p:nvSpPr>
            <p:cNvPr id="97310" name="Line 237"/>
            <p:cNvSpPr>
              <a:spLocks noChangeAspect="1" noChangeShapeType="1"/>
            </p:cNvSpPr>
            <p:nvPr/>
          </p:nvSpPr>
          <p:spPr bwMode="auto">
            <a:xfrm>
              <a:off x="2994" y="3021"/>
              <a:ext cx="565" cy="82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11" name="Line 238"/>
            <p:cNvSpPr>
              <a:spLocks noChangeAspect="1" noChangeShapeType="1"/>
            </p:cNvSpPr>
            <p:nvPr/>
          </p:nvSpPr>
          <p:spPr bwMode="auto">
            <a:xfrm>
              <a:off x="1144" y="2969"/>
              <a:ext cx="1850" cy="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7312" name="Line 239"/>
            <p:cNvSpPr>
              <a:spLocks noChangeAspect="1" noChangeShapeType="1"/>
            </p:cNvSpPr>
            <p:nvPr/>
          </p:nvSpPr>
          <p:spPr bwMode="auto">
            <a:xfrm flipH="1">
              <a:off x="2994" y="2096"/>
              <a:ext cx="360" cy="925"/>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grpSp>
      <p:sp>
        <p:nvSpPr>
          <p:cNvPr id="97307" name="AutoShape 240"/>
          <p:cNvSpPr>
            <a:spLocks noChangeAspect="1" noChangeArrowheads="1"/>
          </p:cNvSpPr>
          <p:nvPr/>
        </p:nvSpPr>
        <p:spPr bwMode="auto">
          <a:xfrm>
            <a:off x="4389438" y="3775075"/>
            <a:ext cx="427037" cy="428625"/>
          </a:xfrm>
          <a:prstGeom prst="diamond">
            <a:avLst/>
          </a:prstGeom>
          <a:solidFill>
            <a:schemeClr val="tx1"/>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7308" name="Text Box 241"/>
          <p:cNvSpPr txBox="1">
            <a:spLocks noChangeArrowheads="1"/>
          </p:cNvSpPr>
          <p:nvPr/>
        </p:nvSpPr>
        <p:spPr bwMode="auto">
          <a:xfrm>
            <a:off x="6624638" y="6553200"/>
            <a:ext cx="217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99"/>
                </a:solidFill>
                <a:latin typeface="Trebuchet MS" pitchFamily="34" charset="0"/>
              </a:rPr>
              <a:t>Slide credit: David Nister</a:t>
            </a:r>
          </a:p>
        </p:txBody>
      </p:sp>
      <p:sp>
        <p:nvSpPr>
          <p:cNvPr id="97309" name="Text Box 242"/>
          <p:cNvSpPr txBox="1">
            <a:spLocks noChangeArrowheads="1"/>
          </p:cNvSpPr>
          <p:nvPr/>
        </p:nvSpPr>
        <p:spPr bwMode="auto">
          <a:xfrm>
            <a:off x="6211888" y="6057900"/>
            <a:ext cx="296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sz="1600" smtClean="0">
                <a:solidFill>
                  <a:srgbClr val="000099"/>
                </a:solidFill>
                <a:latin typeface="Trebuchet MS" pitchFamily="34" charset="0"/>
              </a:rPr>
              <a:t>[Nister </a:t>
            </a:r>
            <a:r>
              <a:rPr lang="en-US" sz="1600" smtClean="0">
                <a:solidFill>
                  <a:srgbClr val="000099"/>
                </a:solidFill>
                <a:latin typeface="Times New Roman" pitchFamily="18" charset="0"/>
              </a:rPr>
              <a:t>&amp;</a:t>
            </a:r>
            <a:r>
              <a:rPr lang="en-US" sz="1600" smtClean="0">
                <a:solidFill>
                  <a:srgbClr val="000099"/>
                </a:solidFill>
                <a:latin typeface="Trebuchet MS" pitchFamily="34" charset="0"/>
              </a:rPr>
              <a:t> Stewenius, CVPR’06]</a:t>
            </a:r>
          </a:p>
        </p:txBody>
      </p:sp>
    </p:spTree>
    <p:extLst>
      <p:ext uri="{BB962C8B-B14F-4D97-AF65-F5344CB8AC3E}">
        <p14:creationId xmlns:p14="http://schemas.microsoft.com/office/powerpoint/2010/main" val="3653096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012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012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01217"/>
                                        </p:tgtEl>
                                        <p:attrNameLst>
                                          <p:attrName>style.visibility</p:attrName>
                                        </p:attrNameLst>
                                      </p:cBhvr>
                                      <p:to>
                                        <p:strVal val="visible"/>
                                      </p:to>
                                    </p:set>
                                  </p:childTnLst>
                                </p:cTn>
                              </p:par>
                            </p:childTnLst>
                          </p:cTn>
                        </p:par>
                        <p:par>
                          <p:cTn id="11" fill="hold" nodeType="afterGroup">
                            <p:stCondLst>
                              <p:cond delay="0"/>
                            </p:stCondLst>
                            <p:childTnLst>
                              <p:par>
                                <p:cTn id="12" presetID="8"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diamond(in)">
                                      <p:cBhvr>
                                        <p:cTn id="14" dur="500"/>
                                        <p:tgtEl>
                                          <p:spTgt spid="1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012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012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01214"/>
                                        </p:tgtEl>
                                        <p:attrNameLst>
                                          <p:attrName>style.visibility</p:attrName>
                                        </p:attrNameLst>
                                      </p:cBhvr>
                                      <p:to>
                                        <p:strVal val="visible"/>
                                      </p:to>
                                    </p:set>
                                  </p:childTnLst>
                                </p:cTn>
                              </p:par>
                            </p:childTnLst>
                          </p:cTn>
                        </p:par>
                        <p:par>
                          <p:cTn id="23" fill="hold" nodeType="afterGroup">
                            <p:stCondLst>
                              <p:cond delay="0"/>
                            </p:stCondLst>
                            <p:childTnLst>
                              <p:par>
                                <p:cTn id="24" presetID="8" presetClass="entr" presetSubtype="16"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amond(in)">
                                      <p:cBhvr>
                                        <p:cTn id="26" dur="500"/>
                                        <p:tgtEl>
                                          <p:spTgt spid="13"/>
                                        </p:tgtEl>
                                      </p:cBhvr>
                                    </p:animEffect>
                                  </p:childTnLst>
                                </p:cTn>
                              </p:par>
                            </p:childTnLst>
                          </p:cTn>
                        </p:par>
                        <p:par>
                          <p:cTn id="27" fill="hold" nodeType="afterGroup">
                            <p:stCondLst>
                              <p:cond delay="500"/>
                            </p:stCondLst>
                            <p:childTnLst>
                              <p:par>
                                <p:cTn id="28" presetID="1" presetClass="entr" presetSubtype="0" fill="hold" grpId="0" nodeType="afterEffect">
                                  <p:stCondLst>
                                    <p:cond delay="400"/>
                                  </p:stCondLst>
                                  <p:childTnLst>
                                    <p:set>
                                      <p:cBhvr>
                                        <p:cTn id="29" dur="1" fill="hold">
                                          <p:stCondLst>
                                            <p:cond delay="0"/>
                                          </p:stCondLst>
                                        </p:cTn>
                                        <p:tgtEl>
                                          <p:spTgt spid="290121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90121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901212"/>
                                        </p:tgtEl>
                                        <p:attrNameLst>
                                          <p:attrName>style.visibility</p:attrName>
                                        </p:attrNameLst>
                                      </p:cBhvr>
                                      <p:to>
                                        <p:strVal val="visible"/>
                                      </p:to>
                                    </p:set>
                                  </p:childTnLst>
                                </p:cTn>
                              </p:par>
                            </p:childTnLst>
                          </p:cTn>
                        </p:par>
                        <p:par>
                          <p:cTn id="34" fill="hold" nodeType="afterGroup">
                            <p:stCondLst>
                              <p:cond delay="900"/>
                            </p:stCondLst>
                            <p:childTnLst>
                              <p:par>
                                <p:cTn id="35" presetID="8" presetClass="entr" presetSubtype="16"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amond(in)">
                                      <p:cBhvr>
                                        <p:cTn id="37" dur="500"/>
                                        <p:tgtEl>
                                          <p:spTgt spid="14"/>
                                        </p:tgtEl>
                                      </p:cBhvr>
                                    </p:animEffect>
                                  </p:childTnLst>
                                </p:cTn>
                              </p:par>
                            </p:childTnLst>
                          </p:cTn>
                        </p:par>
                        <p:par>
                          <p:cTn id="38" fill="hold" nodeType="afterGroup">
                            <p:stCondLst>
                              <p:cond delay="1400"/>
                            </p:stCondLst>
                            <p:childTnLst>
                              <p:par>
                                <p:cTn id="39" presetID="1" presetClass="entr" presetSubtype="0" fill="hold" grpId="0" nodeType="afterEffect">
                                  <p:stCondLst>
                                    <p:cond delay="400"/>
                                  </p:stCondLst>
                                  <p:childTnLst>
                                    <p:set>
                                      <p:cBhvr>
                                        <p:cTn id="40" dur="1" fill="hold">
                                          <p:stCondLst>
                                            <p:cond delay="0"/>
                                          </p:stCondLst>
                                        </p:cTn>
                                        <p:tgtEl>
                                          <p:spTgt spid="290120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012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01209"/>
                                        </p:tgtEl>
                                        <p:attrNameLst>
                                          <p:attrName>style.visibility</p:attrName>
                                        </p:attrNameLst>
                                      </p:cBhvr>
                                      <p:to>
                                        <p:strVal val="visible"/>
                                      </p:to>
                                    </p:set>
                                  </p:childTnLst>
                                </p:cTn>
                              </p:par>
                            </p:childTnLst>
                          </p:cTn>
                        </p:par>
                        <p:par>
                          <p:cTn id="45" fill="hold" nodeType="afterGroup">
                            <p:stCondLst>
                              <p:cond delay="1800"/>
                            </p:stCondLst>
                            <p:childTnLst>
                              <p:par>
                                <p:cTn id="46" presetID="8" presetClass="entr" presetSubtype="16"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diamond(in)">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1208" grpId="0" animBg="1"/>
      <p:bldP spid="2901209" grpId="0" animBg="1"/>
      <p:bldP spid="2901210" grpId="0" animBg="1"/>
      <p:bldP spid="2901211" grpId="0" animBg="1"/>
      <p:bldP spid="2901212" grpId="0" animBg="1"/>
      <p:bldP spid="2901213" grpId="0" animBg="1"/>
      <p:bldP spid="2901214" grpId="0" animBg="1"/>
      <p:bldP spid="2901215" grpId="0" animBg="1"/>
      <p:bldP spid="2901216" grpId="0" animBg="1"/>
      <p:bldP spid="2901217" grpId="0" animBg="1"/>
      <p:bldP spid="2901218" grpId="0" animBg="1"/>
      <p:bldP spid="29012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Footer Placeholder 4"/>
          <p:cNvSpPr txBox="1">
            <a:spLocks noGrp="1"/>
          </p:cNvSpPr>
          <p:nvPr/>
        </p:nvSpPr>
        <p:spPr bwMode="auto">
          <a:xfrm>
            <a:off x="2376488" y="65532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de-DE" sz="1200" smtClean="0">
                <a:solidFill>
                  <a:srgbClr val="000000"/>
                </a:solidFill>
                <a:latin typeface="Trebuchet MS" pitchFamily="34" charset="0"/>
              </a:rPr>
              <a:t>K. Grauman, B. Leibe</a:t>
            </a:r>
          </a:p>
        </p:txBody>
      </p:sp>
      <p:sp>
        <p:nvSpPr>
          <p:cNvPr id="98308" name="Rectangle 2"/>
          <p:cNvSpPr>
            <a:spLocks noGrp="1" noChangeArrowheads="1"/>
          </p:cNvSpPr>
          <p:nvPr>
            <p:ph type="title" idx="4294967295"/>
          </p:nvPr>
        </p:nvSpPr>
        <p:spPr>
          <a:xfrm>
            <a:off x="457200" y="381000"/>
            <a:ext cx="8686800" cy="609600"/>
          </a:xfrm>
        </p:spPr>
        <p:txBody>
          <a:bodyPr/>
          <a:lstStyle/>
          <a:p>
            <a:pPr eaLnBrk="1" hangingPunct="1"/>
            <a:r>
              <a:rPr lang="en-US" smtClean="0"/>
              <a:t>Vocabulary Tree</a:t>
            </a:r>
          </a:p>
        </p:txBody>
      </p:sp>
      <p:sp>
        <p:nvSpPr>
          <p:cNvPr id="98309" name="Rectangle 3"/>
          <p:cNvSpPr>
            <a:spLocks noGrp="1" noChangeArrowheads="1"/>
          </p:cNvSpPr>
          <p:nvPr>
            <p:ph type="body" idx="4294967295"/>
          </p:nvPr>
        </p:nvSpPr>
        <p:spPr/>
        <p:txBody>
          <a:bodyPr/>
          <a:lstStyle/>
          <a:p>
            <a:pPr eaLnBrk="1" hangingPunct="1"/>
            <a:r>
              <a:rPr lang="en-US" smtClean="0"/>
              <a:t>Training: Filling the tree</a:t>
            </a:r>
          </a:p>
        </p:txBody>
      </p:sp>
      <p:sp>
        <p:nvSpPr>
          <p:cNvPr id="98310" name="Line 4"/>
          <p:cNvSpPr>
            <a:spLocks noChangeShapeType="1"/>
          </p:cNvSpPr>
          <p:nvPr/>
        </p:nvSpPr>
        <p:spPr bwMode="auto">
          <a:xfrm flipV="1">
            <a:off x="7043738" y="40147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11" name="Line 5"/>
          <p:cNvSpPr>
            <a:spLocks noChangeShapeType="1"/>
          </p:cNvSpPr>
          <p:nvPr/>
        </p:nvSpPr>
        <p:spPr bwMode="auto">
          <a:xfrm>
            <a:off x="7350125" y="40354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12" name="Line 6"/>
          <p:cNvSpPr>
            <a:spLocks noChangeShapeType="1"/>
          </p:cNvSpPr>
          <p:nvPr/>
        </p:nvSpPr>
        <p:spPr bwMode="auto">
          <a:xfrm>
            <a:off x="7391400" y="40497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13" name="Oval 7"/>
          <p:cNvSpPr>
            <a:spLocks noChangeArrowheads="1"/>
          </p:cNvSpPr>
          <p:nvPr/>
        </p:nvSpPr>
        <p:spPr bwMode="auto">
          <a:xfrm>
            <a:off x="7239000" y="46593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14" name="Oval 8"/>
          <p:cNvSpPr>
            <a:spLocks noChangeArrowheads="1"/>
          </p:cNvSpPr>
          <p:nvPr/>
        </p:nvSpPr>
        <p:spPr bwMode="auto">
          <a:xfrm>
            <a:off x="7543800" y="49641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15" name="Oval 9"/>
          <p:cNvSpPr>
            <a:spLocks noChangeArrowheads="1"/>
          </p:cNvSpPr>
          <p:nvPr/>
        </p:nvSpPr>
        <p:spPr bwMode="auto">
          <a:xfrm>
            <a:off x="6934200" y="43545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16" name="Line 10"/>
          <p:cNvSpPr>
            <a:spLocks noChangeShapeType="1"/>
          </p:cNvSpPr>
          <p:nvPr/>
        </p:nvSpPr>
        <p:spPr bwMode="auto">
          <a:xfrm flipV="1">
            <a:off x="6127750" y="3138488"/>
            <a:ext cx="306388" cy="46037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17" name="Line 11"/>
          <p:cNvSpPr>
            <a:spLocks noChangeShapeType="1"/>
          </p:cNvSpPr>
          <p:nvPr/>
        </p:nvSpPr>
        <p:spPr bwMode="auto">
          <a:xfrm>
            <a:off x="6435725" y="31591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18" name="Line 12"/>
          <p:cNvSpPr>
            <a:spLocks noChangeShapeType="1"/>
          </p:cNvSpPr>
          <p:nvPr/>
        </p:nvSpPr>
        <p:spPr bwMode="auto">
          <a:xfrm>
            <a:off x="6477000" y="31734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19" name="Oval 13"/>
          <p:cNvSpPr>
            <a:spLocks noChangeArrowheads="1"/>
          </p:cNvSpPr>
          <p:nvPr/>
        </p:nvSpPr>
        <p:spPr bwMode="auto">
          <a:xfrm>
            <a:off x="6324600" y="37830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20" name="Oval 14"/>
          <p:cNvSpPr>
            <a:spLocks noChangeArrowheads="1"/>
          </p:cNvSpPr>
          <p:nvPr/>
        </p:nvSpPr>
        <p:spPr bwMode="auto">
          <a:xfrm>
            <a:off x="6629400" y="40878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21" name="Oval 15"/>
          <p:cNvSpPr>
            <a:spLocks noChangeArrowheads="1"/>
          </p:cNvSpPr>
          <p:nvPr/>
        </p:nvSpPr>
        <p:spPr bwMode="auto">
          <a:xfrm>
            <a:off x="6019800" y="34782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22" name="Line 16"/>
          <p:cNvSpPr>
            <a:spLocks noChangeShapeType="1"/>
          </p:cNvSpPr>
          <p:nvPr/>
        </p:nvSpPr>
        <p:spPr bwMode="auto">
          <a:xfrm flipV="1">
            <a:off x="5214938" y="22240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23" name="Line 17"/>
          <p:cNvSpPr>
            <a:spLocks noChangeShapeType="1"/>
          </p:cNvSpPr>
          <p:nvPr/>
        </p:nvSpPr>
        <p:spPr bwMode="auto">
          <a:xfrm>
            <a:off x="5521325" y="22447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24" name="Line 18"/>
          <p:cNvSpPr>
            <a:spLocks noChangeShapeType="1"/>
          </p:cNvSpPr>
          <p:nvPr/>
        </p:nvSpPr>
        <p:spPr bwMode="auto">
          <a:xfrm>
            <a:off x="5562600" y="22590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25" name="Oval 19"/>
          <p:cNvSpPr>
            <a:spLocks noChangeArrowheads="1"/>
          </p:cNvSpPr>
          <p:nvPr/>
        </p:nvSpPr>
        <p:spPr bwMode="auto">
          <a:xfrm>
            <a:off x="5410200" y="28686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26" name="Oval 20"/>
          <p:cNvSpPr>
            <a:spLocks noChangeArrowheads="1"/>
          </p:cNvSpPr>
          <p:nvPr/>
        </p:nvSpPr>
        <p:spPr bwMode="auto">
          <a:xfrm>
            <a:off x="5715000" y="31734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27" name="Line 21"/>
          <p:cNvSpPr>
            <a:spLocks noChangeShapeType="1"/>
          </p:cNvSpPr>
          <p:nvPr/>
        </p:nvSpPr>
        <p:spPr bwMode="auto">
          <a:xfrm flipV="1">
            <a:off x="5562600" y="1306513"/>
            <a:ext cx="685800" cy="9144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28" name="Line 22"/>
          <p:cNvSpPr>
            <a:spLocks noChangeShapeType="1"/>
          </p:cNvSpPr>
          <p:nvPr/>
        </p:nvSpPr>
        <p:spPr bwMode="auto">
          <a:xfrm flipV="1">
            <a:off x="6400800" y="1382713"/>
            <a:ext cx="0" cy="1752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29" name="Line 23"/>
          <p:cNvSpPr>
            <a:spLocks noChangeShapeType="1"/>
          </p:cNvSpPr>
          <p:nvPr/>
        </p:nvSpPr>
        <p:spPr bwMode="auto">
          <a:xfrm flipH="1" flipV="1">
            <a:off x="6553200" y="1382713"/>
            <a:ext cx="838200" cy="2667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8330" name="AutoShape 24"/>
          <p:cNvSpPr>
            <a:spLocks noChangeAspect="1" noChangeArrowheads="1"/>
          </p:cNvSpPr>
          <p:nvPr/>
        </p:nvSpPr>
        <p:spPr bwMode="auto">
          <a:xfrm>
            <a:off x="6134100" y="1028700"/>
            <a:ext cx="569913" cy="571500"/>
          </a:xfrm>
          <a:prstGeom prst="diamond">
            <a:avLst/>
          </a:prstGeom>
          <a:solidFill>
            <a:schemeClr val="bg2"/>
          </a:solidFill>
          <a:ln w="9525">
            <a:solidFill>
              <a:schemeClr val="bg2"/>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31" name="AutoShape 25"/>
          <p:cNvSpPr>
            <a:spLocks noChangeAspect="1" noChangeArrowheads="1"/>
          </p:cNvSpPr>
          <p:nvPr/>
        </p:nvSpPr>
        <p:spPr bwMode="auto">
          <a:xfrm>
            <a:off x="5105400" y="2601913"/>
            <a:ext cx="244475" cy="244475"/>
          </a:xfrm>
          <a:prstGeom prst="flowChartConnector">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32" name="AutoShape 26"/>
          <p:cNvSpPr>
            <a:spLocks noChangeAspect="1" noChangeArrowheads="1"/>
          </p:cNvSpPr>
          <p:nvPr/>
        </p:nvSpPr>
        <p:spPr bwMode="auto">
          <a:xfrm>
            <a:off x="5334000" y="19923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33" name="AutoShape 27"/>
          <p:cNvSpPr>
            <a:spLocks noChangeAspect="1" noChangeArrowheads="1"/>
          </p:cNvSpPr>
          <p:nvPr/>
        </p:nvSpPr>
        <p:spPr bwMode="auto">
          <a:xfrm>
            <a:off x="6248400" y="28305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34" name="AutoShape 28"/>
          <p:cNvSpPr>
            <a:spLocks noChangeAspect="1" noChangeArrowheads="1"/>
          </p:cNvSpPr>
          <p:nvPr/>
        </p:nvSpPr>
        <p:spPr bwMode="auto">
          <a:xfrm>
            <a:off x="7162800" y="37449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8335" name="Text Box 65"/>
          <p:cNvSpPr txBox="1">
            <a:spLocks noChangeArrowheads="1"/>
          </p:cNvSpPr>
          <p:nvPr/>
        </p:nvSpPr>
        <p:spPr bwMode="auto">
          <a:xfrm>
            <a:off x="6624638" y="6553200"/>
            <a:ext cx="217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99"/>
                </a:solidFill>
                <a:latin typeface="Trebuchet MS" pitchFamily="34" charset="0"/>
              </a:rPr>
              <a:t>Slide credit: David Nister</a:t>
            </a:r>
          </a:p>
        </p:txBody>
      </p:sp>
      <p:sp>
        <p:nvSpPr>
          <p:cNvPr id="98336" name="Text Box 66"/>
          <p:cNvSpPr txBox="1">
            <a:spLocks noChangeArrowheads="1"/>
          </p:cNvSpPr>
          <p:nvPr/>
        </p:nvSpPr>
        <p:spPr bwMode="auto">
          <a:xfrm>
            <a:off x="6211888" y="6057900"/>
            <a:ext cx="296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sz="1600" smtClean="0">
                <a:solidFill>
                  <a:srgbClr val="000099"/>
                </a:solidFill>
                <a:latin typeface="Trebuchet MS" pitchFamily="34" charset="0"/>
              </a:rPr>
              <a:t>[Nister </a:t>
            </a:r>
            <a:r>
              <a:rPr lang="en-US" sz="1600" smtClean="0">
                <a:solidFill>
                  <a:srgbClr val="000099"/>
                </a:solidFill>
                <a:latin typeface="Times New Roman" pitchFamily="18" charset="0"/>
              </a:rPr>
              <a:t>&amp;</a:t>
            </a:r>
            <a:r>
              <a:rPr lang="en-US" sz="1600" smtClean="0">
                <a:solidFill>
                  <a:srgbClr val="000099"/>
                </a:solidFill>
                <a:latin typeface="Trebuchet MS" pitchFamily="34" charset="0"/>
              </a:rPr>
              <a:t> Stewenius, CVPR’06]</a:t>
            </a:r>
          </a:p>
        </p:txBody>
      </p:sp>
    </p:spTree>
    <p:extLst>
      <p:ext uri="{BB962C8B-B14F-4D97-AF65-F5344CB8AC3E}">
        <p14:creationId xmlns:p14="http://schemas.microsoft.com/office/powerpoint/2010/main" val="40676990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Footer Placeholder 4"/>
          <p:cNvSpPr txBox="1">
            <a:spLocks noGrp="1"/>
          </p:cNvSpPr>
          <p:nvPr/>
        </p:nvSpPr>
        <p:spPr bwMode="auto">
          <a:xfrm>
            <a:off x="2376488" y="65532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de-DE" sz="1200" smtClean="0">
                <a:solidFill>
                  <a:srgbClr val="000000"/>
                </a:solidFill>
                <a:latin typeface="Trebuchet MS" pitchFamily="34" charset="0"/>
              </a:rPr>
              <a:t>K. Grauman, B. Leibe</a:t>
            </a:r>
          </a:p>
        </p:txBody>
      </p:sp>
      <p:sp>
        <p:nvSpPr>
          <p:cNvPr id="99332" name="Rectangle 2"/>
          <p:cNvSpPr>
            <a:spLocks noGrp="1" noChangeArrowheads="1"/>
          </p:cNvSpPr>
          <p:nvPr>
            <p:ph type="title" idx="4294967295"/>
          </p:nvPr>
        </p:nvSpPr>
        <p:spPr>
          <a:xfrm>
            <a:off x="457200" y="381000"/>
            <a:ext cx="8686800" cy="609600"/>
          </a:xfrm>
        </p:spPr>
        <p:txBody>
          <a:bodyPr/>
          <a:lstStyle/>
          <a:p>
            <a:pPr eaLnBrk="1" hangingPunct="1"/>
            <a:r>
              <a:rPr lang="en-US" smtClean="0"/>
              <a:t>Vocabulary Tree</a:t>
            </a:r>
          </a:p>
        </p:txBody>
      </p:sp>
      <p:sp>
        <p:nvSpPr>
          <p:cNvPr id="99333" name="Rectangle 3"/>
          <p:cNvSpPr>
            <a:spLocks noGrp="1" noChangeArrowheads="1"/>
          </p:cNvSpPr>
          <p:nvPr>
            <p:ph type="body" idx="4294967295"/>
          </p:nvPr>
        </p:nvSpPr>
        <p:spPr/>
        <p:txBody>
          <a:bodyPr/>
          <a:lstStyle/>
          <a:p>
            <a:pPr eaLnBrk="1" hangingPunct="1"/>
            <a:r>
              <a:rPr lang="en-US" smtClean="0"/>
              <a:t>Training: Filling the tree</a:t>
            </a:r>
          </a:p>
        </p:txBody>
      </p:sp>
      <p:sp>
        <p:nvSpPr>
          <p:cNvPr id="99334" name="Line 4"/>
          <p:cNvSpPr>
            <a:spLocks noChangeShapeType="1"/>
          </p:cNvSpPr>
          <p:nvPr/>
        </p:nvSpPr>
        <p:spPr bwMode="auto">
          <a:xfrm flipV="1">
            <a:off x="7043738" y="40147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35" name="Line 5"/>
          <p:cNvSpPr>
            <a:spLocks noChangeShapeType="1"/>
          </p:cNvSpPr>
          <p:nvPr/>
        </p:nvSpPr>
        <p:spPr bwMode="auto">
          <a:xfrm>
            <a:off x="7350125" y="40354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36" name="Line 6"/>
          <p:cNvSpPr>
            <a:spLocks noChangeShapeType="1"/>
          </p:cNvSpPr>
          <p:nvPr/>
        </p:nvSpPr>
        <p:spPr bwMode="auto">
          <a:xfrm>
            <a:off x="7391400" y="40497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37" name="Oval 7"/>
          <p:cNvSpPr>
            <a:spLocks noChangeArrowheads="1"/>
          </p:cNvSpPr>
          <p:nvPr/>
        </p:nvSpPr>
        <p:spPr bwMode="auto">
          <a:xfrm>
            <a:off x="7239000" y="46593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38" name="Oval 8"/>
          <p:cNvSpPr>
            <a:spLocks noChangeArrowheads="1"/>
          </p:cNvSpPr>
          <p:nvPr/>
        </p:nvSpPr>
        <p:spPr bwMode="auto">
          <a:xfrm>
            <a:off x="7543800" y="49641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39" name="Oval 9"/>
          <p:cNvSpPr>
            <a:spLocks noChangeArrowheads="1"/>
          </p:cNvSpPr>
          <p:nvPr/>
        </p:nvSpPr>
        <p:spPr bwMode="auto">
          <a:xfrm>
            <a:off x="6934200" y="43545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40" name="Line 10"/>
          <p:cNvSpPr>
            <a:spLocks noChangeShapeType="1"/>
          </p:cNvSpPr>
          <p:nvPr/>
        </p:nvSpPr>
        <p:spPr bwMode="auto">
          <a:xfrm flipV="1">
            <a:off x="6127750" y="3138488"/>
            <a:ext cx="306388" cy="46037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41" name="Line 11"/>
          <p:cNvSpPr>
            <a:spLocks noChangeShapeType="1"/>
          </p:cNvSpPr>
          <p:nvPr/>
        </p:nvSpPr>
        <p:spPr bwMode="auto">
          <a:xfrm>
            <a:off x="6435725" y="31591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42" name="Line 12"/>
          <p:cNvSpPr>
            <a:spLocks noChangeShapeType="1"/>
          </p:cNvSpPr>
          <p:nvPr/>
        </p:nvSpPr>
        <p:spPr bwMode="auto">
          <a:xfrm>
            <a:off x="6477000" y="31734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43" name="Oval 13"/>
          <p:cNvSpPr>
            <a:spLocks noChangeArrowheads="1"/>
          </p:cNvSpPr>
          <p:nvPr/>
        </p:nvSpPr>
        <p:spPr bwMode="auto">
          <a:xfrm>
            <a:off x="6324600" y="37830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44" name="Oval 14"/>
          <p:cNvSpPr>
            <a:spLocks noChangeArrowheads="1"/>
          </p:cNvSpPr>
          <p:nvPr/>
        </p:nvSpPr>
        <p:spPr bwMode="auto">
          <a:xfrm>
            <a:off x="6629400" y="40878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45" name="Oval 15"/>
          <p:cNvSpPr>
            <a:spLocks noChangeArrowheads="1"/>
          </p:cNvSpPr>
          <p:nvPr/>
        </p:nvSpPr>
        <p:spPr bwMode="auto">
          <a:xfrm>
            <a:off x="6019800" y="34782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46" name="Line 16"/>
          <p:cNvSpPr>
            <a:spLocks noChangeShapeType="1"/>
          </p:cNvSpPr>
          <p:nvPr/>
        </p:nvSpPr>
        <p:spPr bwMode="auto">
          <a:xfrm flipV="1">
            <a:off x="5214938" y="22240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47" name="Line 17"/>
          <p:cNvSpPr>
            <a:spLocks noChangeShapeType="1"/>
          </p:cNvSpPr>
          <p:nvPr/>
        </p:nvSpPr>
        <p:spPr bwMode="auto">
          <a:xfrm>
            <a:off x="5521325" y="22447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48" name="Line 18"/>
          <p:cNvSpPr>
            <a:spLocks noChangeShapeType="1"/>
          </p:cNvSpPr>
          <p:nvPr/>
        </p:nvSpPr>
        <p:spPr bwMode="auto">
          <a:xfrm>
            <a:off x="5562600" y="22590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49" name="Oval 19"/>
          <p:cNvSpPr>
            <a:spLocks noChangeArrowheads="1"/>
          </p:cNvSpPr>
          <p:nvPr/>
        </p:nvSpPr>
        <p:spPr bwMode="auto">
          <a:xfrm>
            <a:off x="5410200" y="28686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50" name="Oval 20"/>
          <p:cNvSpPr>
            <a:spLocks noChangeArrowheads="1"/>
          </p:cNvSpPr>
          <p:nvPr/>
        </p:nvSpPr>
        <p:spPr bwMode="auto">
          <a:xfrm>
            <a:off x="5715000" y="31734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51" name="Line 21"/>
          <p:cNvSpPr>
            <a:spLocks noChangeShapeType="1"/>
          </p:cNvSpPr>
          <p:nvPr/>
        </p:nvSpPr>
        <p:spPr bwMode="auto">
          <a:xfrm flipV="1">
            <a:off x="5562600" y="1306513"/>
            <a:ext cx="685800" cy="9144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52" name="Line 22"/>
          <p:cNvSpPr>
            <a:spLocks noChangeShapeType="1"/>
          </p:cNvSpPr>
          <p:nvPr/>
        </p:nvSpPr>
        <p:spPr bwMode="auto">
          <a:xfrm flipV="1">
            <a:off x="6400800" y="1382713"/>
            <a:ext cx="0" cy="1752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53" name="Line 23"/>
          <p:cNvSpPr>
            <a:spLocks noChangeShapeType="1"/>
          </p:cNvSpPr>
          <p:nvPr/>
        </p:nvSpPr>
        <p:spPr bwMode="auto">
          <a:xfrm flipH="1" flipV="1">
            <a:off x="6553200" y="1382713"/>
            <a:ext cx="838200" cy="2667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54" name="AutoShape 24"/>
          <p:cNvSpPr>
            <a:spLocks noChangeAspect="1" noChangeArrowheads="1"/>
          </p:cNvSpPr>
          <p:nvPr/>
        </p:nvSpPr>
        <p:spPr bwMode="auto">
          <a:xfrm>
            <a:off x="6134100" y="1028700"/>
            <a:ext cx="569913" cy="571500"/>
          </a:xfrm>
          <a:prstGeom prst="diamond">
            <a:avLst/>
          </a:prstGeom>
          <a:solidFill>
            <a:schemeClr val="bg2"/>
          </a:solidFill>
          <a:ln w="9525">
            <a:solidFill>
              <a:schemeClr val="bg2"/>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55" name="AutoShape 25"/>
          <p:cNvSpPr>
            <a:spLocks noChangeAspect="1" noChangeArrowheads="1"/>
          </p:cNvSpPr>
          <p:nvPr/>
        </p:nvSpPr>
        <p:spPr bwMode="auto">
          <a:xfrm>
            <a:off x="5105400" y="2601913"/>
            <a:ext cx="244475" cy="244475"/>
          </a:xfrm>
          <a:prstGeom prst="flowChartConnector">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56" name="AutoShape 26"/>
          <p:cNvSpPr>
            <a:spLocks noChangeAspect="1" noChangeArrowheads="1"/>
          </p:cNvSpPr>
          <p:nvPr/>
        </p:nvSpPr>
        <p:spPr bwMode="auto">
          <a:xfrm>
            <a:off x="5334000" y="19923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57" name="AutoShape 27"/>
          <p:cNvSpPr>
            <a:spLocks noChangeAspect="1" noChangeArrowheads="1"/>
          </p:cNvSpPr>
          <p:nvPr/>
        </p:nvSpPr>
        <p:spPr bwMode="auto">
          <a:xfrm>
            <a:off x="6248400" y="28305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99358" name="AutoShape 28"/>
          <p:cNvSpPr>
            <a:spLocks noChangeAspect="1" noChangeArrowheads="1"/>
          </p:cNvSpPr>
          <p:nvPr/>
        </p:nvSpPr>
        <p:spPr bwMode="auto">
          <a:xfrm>
            <a:off x="7162800" y="37449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2" name="Group 29"/>
          <p:cNvGrpSpPr>
            <a:grpSpLocks/>
          </p:cNvGrpSpPr>
          <p:nvPr/>
        </p:nvGrpSpPr>
        <p:grpSpPr bwMode="auto">
          <a:xfrm>
            <a:off x="6486525" y="5083175"/>
            <a:ext cx="533400" cy="361950"/>
            <a:chOff x="3504" y="1728"/>
            <a:chExt cx="336" cy="228"/>
          </a:xfrm>
        </p:grpSpPr>
        <p:sp>
          <p:nvSpPr>
            <p:cNvPr id="99395" name="Line 30"/>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99396" name="Picture 31"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32"/>
          <p:cNvGrpSpPr>
            <a:grpSpLocks/>
          </p:cNvGrpSpPr>
          <p:nvPr/>
        </p:nvGrpSpPr>
        <p:grpSpPr bwMode="auto">
          <a:xfrm>
            <a:off x="5876925" y="3940175"/>
            <a:ext cx="533400" cy="361950"/>
            <a:chOff x="3504" y="1728"/>
            <a:chExt cx="336" cy="228"/>
          </a:xfrm>
        </p:grpSpPr>
        <p:sp>
          <p:nvSpPr>
            <p:cNvPr id="99393" name="Line 33"/>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99394" name="Picture 34"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5"/>
          <p:cNvGrpSpPr>
            <a:grpSpLocks/>
          </p:cNvGrpSpPr>
          <p:nvPr/>
        </p:nvGrpSpPr>
        <p:grpSpPr bwMode="auto">
          <a:xfrm>
            <a:off x="7096125" y="5083175"/>
            <a:ext cx="533400" cy="361950"/>
            <a:chOff x="3504" y="1728"/>
            <a:chExt cx="336" cy="228"/>
          </a:xfrm>
        </p:grpSpPr>
        <p:sp>
          <p:nvSpPr>
            <p:cNvPr id="99391" name="Line 36"/>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99392" name="Picture 37"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38"/>
          <p:cNvGrpSpPr>
            <a:grpSpLocks/>
          </p:cNvGrpSpPr>
          <p:nvPr/>
        </p:nvGrpSpPr>
        <p:grpSpPr bwMode="auto">
          <a:xfrm>
            <a:off x="5572125" y="3711575"/>
            <a:ext cx="533400" cy="361950"/>
            <a:chOff x="3504" y="1728"/>
            <a:chExt cx="336" cy="228"/>
          </a:xfrm>
        </p:grpSpPr>
        <p:sp>
          <p:nvSpPr>
            <p:cNvPr id="99389" name="Line 39"/>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99390" name="Picture 40"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41"/>
          <p:cNvGrpSpPr>
            <a:grpSpLocks/>
          </p:cNvGrpSpPr>
          <p:nvPr/>
        </p:nvGrpSpPr>
        <p:grpSpPr bwMode="auto">
          <a:xfrm>
            <a:off x="6810375" y="4813300"/>
            <a:ext cx="533400" cy="361950"/>
            <a:chOff x="3504" y="1728"/>
            <a:chExt cx="336" cy="228"/>
          </a:xfrm>
        </p:grpSpPr>
        <p:sp>
          <p:nvSpPr>
            <p:cNvPr id="99387" name="Line 42"/>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99388" name="Picture 43"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03084" name="Picture 44"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63775"/>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03085" name="Oval 45"/>
          <p:cNvSpPr>
            <a:spLocks noChangeArrowheads="1"/>
          </p:cNvSpPr>
          <p:nvPr/>
        </p:nvSpPr>
        <p:spPr bwMode="auto">
          <a:xfrm>
            <a:off x="4200525" y="233997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3086" name="Oval 46"/>
          <p:cNvSpPr>
            <a:spLocks noChangeArrowheads="1"/>
          </p:cNvSpPr>
          <p:nvPr/>
        </p:nvSpPr>
        <p:spPr bwMode="auto">
          <a:xfrm>
            <a:off x="4330700" y="2297113"/>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3087" name="Oval 47"/>
          <p:cNvSpPr>
            <a:spLocks noChangeArrowheads="1"/>
          </p:cNvSpPr>
          <p:nvPr/>
        </p:nvSpPr>
        <p:spPr bwMode="auto">
          <a:xfrm>
            <a:off x="3919538" y="26114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3088" name="Oval 48"/>
          <p:cNvSpPr>
            <a:spLocks noChangeArrowheads="1"/>
          </p:cNvSpPr>
          <p:nvPr/>
        </p:nvSpPr>
        <p:spPr bwMode="auto">
          <a:xfrm>
            <a:off x="4117975" y="27638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3089" name="Oval 49"/>
          <p:cNvSpPr>
            <a:spLocks noChangeArrowheads="1"/>
          </p:cNvSpPr>
          <p:nvPr/>
        </p:nvSpPr>
        <p:spPr bwMode="auto">
          <a:xfrm>
            <a:off x="3968750" y="2546350"/>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3090" name="Line 50"/>
          <p:cNvSpPr>
            <a:spLocks noChangeShapeType="1"/>
          </p:cNvSpPr>
          <p:nvPr/>
        </p:nvSpPr>
        <p:spPr bwMode="auto">
          <a:xfrm flipV="1">
            <a:off x="4352925" y="1349375"/>
            <a:ext cx="2057400" cy="990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1" name="Line 51"/>
          <p:cNvSpPr>
            <a:spLocks noChangeShapeType="1"/>
          </p:cNvSpPr>
          <p:nvPr/>
        </p:nvSpPr>
        <p:spPr bwMode="auto">
          <a:xfrm>
            <a:off x="6410325" y="1349375"/>
            <a:ext cx="0" cy="1828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2" name="Line 52"/>
          <p:cNvSpPr>
            <a:spLocks noChangeShapeType="1"/>
          </p:cNvSpPr>
          <p:nvPr/>
        </p:nvSpPr>
        <p:spPr bwMode="auto">
          <a:xfrm flipH="1">
            <a:off x="6105525" y="3111500"/>
            <a:ext cx="314325" cy="600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3" name="Line 53"/>
          <p:cNvSpPr>
            <a:spLocks noChangeShapeType="1"/>
          </p:cNvSpPr>
          <p:nvPr/>
        </p:nvSpPr>
        <p:spPr bwMode="auto">
          <a:xfrm flipV="1">
            <a:off x="4229100" y="1273175"/>
            <a:ext cx="2257425" cy="11144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4" name="Line 54"/>
          <p:cNvSpPr>
            <a:spLocks noChangeShapeType="1"/>
          </p:cNvSpPr>
          <p:nvPr/>
        </p:nvSpPr>
        <p:spPr bwMode="auto">
          <a:xfrm>
            <a:off x="6486525" y="1273175"/>
            <a:ext cx="862013" cy="267811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5" name="Line 55"/>
          <p:cNvSpPr>
            <a:spLocks noChangeShapeType="1"/>
          </p:cNvSpPr>
          <p:nvPr/>
        </p:nvSpPr>
        <p:spPr bwMode="auto">
          <a:xfrm>
            <a:off x="7366000" y="3959225"/>
            <a:ext cx="7938" cy="854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6" name="Line 56"/>
          <p:cNvSpPr>
            <a:spLocks noChangeShapeType="1"/>
          </p:cNvSpPr>
          <p:nvPr/>
        </p:nvSpPr>
        <p:spPr bwMode="auto">
          <a:xfrm flipV="1">
            <a:off x="4181475" y="1284288"/>
            <a:ext cx="2201863" cy="15478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7" name="Line 57"/>
          <p:cNvSpPr>
            <a:spLocks noChangeShapeType="1"/>
          </p:cNvSpPr>
          <p:nvPr/>
        </p:nvSpPr>
        <p:spPr bwMode="auto">
          <a:xfrm>
            <a:off x="6410325" y="1349375"/>
            <a:ext cx="0" cy="1828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8" name="Line 58"/>
          <p:cNvSpPr>
            <a:spLocks noChangeShapeType="1"/>
          </p:cNvSpPr>
          <p:nvPr/>
        </p:nvSpPr>
        <p:spPr bwMode="auto">
          <a:xfrm flipH="1">
            <a:off x="6448425" y="3132138"/>
            <a:ext cx="0" cy="8001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099" name="Line 59"/>
          <p:cNvSpPr>
            <a:spLocks noChangeShapeType="1"/>
          </p:cNvSpPr>
          <p:nvPr/>
        </p:nvSpPr>
        <p:spPr bwMode="auto">
          <a:xfrm>
            <a:off x="6486525" y="1273175"/>
            <a:ext cx="838200" cy="2667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100" name="Line 60"/>
          <p:cNvSpPr>
            <a:spLocks noChangeShapeType="1"/>
          </p:cNvSpPr>
          <p:nvPr/>
        </p:nvSpPr>
        <p:spPr bwMode="auto">
          <a:xfrm>
            <a:off x="7324725" y="3940175"/>
            <a:ext cx="0" cy="838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101" name="Line 61"/>
          <p:cNvSpPr>
            <a:spLocks noChangeShapeType="1"/>
          </p:cNvSpPr>
          <p:nvPr/>
        </p:nvSpPr>
        <p:spPr bwMode="auto">
          <a:xfrm flipV="1">
            <a:off x="3971925" y="1273175"/>
            <a:ext cx="2514600" cy="14287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102" name="Line 62"/>
          <p:cNvSpPr>
            <a:spLocks noChangeShapeType="1"/>
          </p:cNvSpPr>
          <p:nvPr/>
        </p:nvSpPr>
        <p:spPr bwMode="auto">
          <a:xfrm flipV="1">
            <a:off x="4035425" y="1287463"/>
            <a:ext cx="2427288" cy="13668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103" name="Line 63"/>
          <p:cNvSpPr>
            <a:spLocks noChangeShapeType="1"/>
          </p:cNvSpPr>
          <p:nvPr/>
        </p:nvSpPr>
        <p:spPr bwMode="auto">
          <a:xfrm>
            <a:off x="6467475" y="1276350"/>
            <a:ext cx="917575" cy="27019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3104" name="Line 64"/>
          <p:cNvSpPr>
            <a:spLocks noChangeShapeType="1"/>
          </p:cNvSpPr>
          <p:nvPr/>
        </p:nvSpPr>
        <p:spPr bwMode="auto">
          <a:xfrm>
            <a:off x="7370763" y="3940175"/>
            <a:ext cx="258762" cy="11620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99385" name="Text Box 65"/>
          <p:cNvSpPr txBox="1">
            <a:spLocks noChangeArrowheads="1"/>
          </p:cNvSpPr>
          <p:nvPr/>
        </p:nvSpPr>
        <p:spPr bwMode="auto">
          <a:xfrm>
            <a:off x="6624638" y="6553200"/>
            <a:ext cx="217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99"/>
                </a:solidFill>
                <a:latin typeface="Trebuchet MS" pitchFamily="34" charset="0"/>
              </a:rPr>
              <a:t>Slide credit: David Nister</a:t>
            </a:r>
          </a:p>
        </p:txBody>
      </p:sp>
      <p:sp>
        <p:nvSpPr>
          <p:cNvPr id="99386" name="Text Box 66"/>
          <p:cNvSpPr txBox="1">
            <a:spLocks noChangeArrowheads="1"/>
          </p:cNvSpPr>
          <p:nvPr/>
        </p:nvSpPr>
        <p:spPr bwMode="auto">
          <a:xfrm>
            <a:off x="6211888" y="6057900"/>
            <a:ext cx="296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sz="1600" smtClean="0">
                <a:solidFill>
                  <a:srgbClr val="000099"/>
                </a:solidFill>
                <a:latin typeface="Trebuchet MS" pitchFamily="34" charset="0"/>
              </a:rPr>
              <a:t>[Nister </a:t>
            </a:r>
            <a:r>
              <a:rPr lang="en-US" sz="1600" smtClean="0">
                <a:solidFill>
                  <a:srgbClr val="000099"/>
                </a:solidFill>
                <a:latin typeface="Times New Roman" pitchFamily="18" charset="0"/>
              </a:rPr>
              <a:t>&amp;</a:t>
            </a:r>
            <a:r>
              <a:rPr lang="en-US" sz="1600" smtClean="0">
                <a:solidFill>
                  <a:srgbClr val="000099"/>
                </a:solidFill>
                <a:latin typeface="Trebuchet MS" pitchFamily="34" charset="0"/>
              </a:rPr>
              <a:t> Stewenius, CVPR’06]</a:t>
            </a:r>
          </a:p>
        </p:txBody>
      </p:sp>
    </p:spTree>
    <p:extLst>
      <p:ext uri="{BB962C8B-B14F-4D97-AF65-F5344CB8AC3E}">
        <p14:creationId xmlns:p14="http://schemas.microsoft.com/office/powerpoint/2010/main" val="1779171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03084"/>
                                        </p:tgtEl>
                                        <p:attrNameLst>
                                          <p:attrName>style.visibility</p:attrName>
                                        </p:attrNameLst>
                                      </p:cBhvr>
                                      <p:to>
                                        <p:strVal val="visible"/>
                                      </p:to>
                                    </p:set>
                                    <p:animEffect transition="in" filter="dissolve">
                                      <p:cBhvr>
                                        <p:cTn id="7" dur="500"/>
                                        <p:tgtEl>
                                          <p:spTgt spid="290308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903086"/>
                                        </p:tgtEl>
                                        <p:attrNameLst>
                                          <p:attrName>style.visibility</p:attrName>
                                        </p:attrNameLst>
                                      </p:cBhvr>
                                      <p:to>
                                        <p:strVal val="visible"/>
                                      </p:to>
                                    </p:set>
                                    <p:animEffect transition="in" filter="dissolve">
                                      <p:cBhvr>
                                        <p:cTn id="11" dur="500"/>
                                        <p:tgtEl>
                                          <p:spTgt spid="2903086"/>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03090"/>
                                        </p:tgtEl>
                                        <p:attrNameLst>
                                          <p:attrName>style.visibility</p:attrName>
                                        </p:attrNameLst>
                                      </p:cBhvr>
                                      <p:to>
                                        <p:strVal val="visible"/>
                                      </p:to>
                                    </p:set>
                                    <p:animEffect transition="in" filter="wipe(left)">
                                      <p:cBhvr>
                                        <p:cTn id="15" dur="500"/>
                                        <p:tgtEl>
                                          <p:spTgt spid="2903090"/>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903091"/>
                                        </p:tgtEl>
                                        <p:attrNameLst>
                                          <p:attrName>style.visibility</p:attrName>
                                        </p:attrNameLst>
                                      </p:cBhvr>
                                      <p:to>
                                        <p:strVal val="visible"/>
                                      </p:to>
                                    </p:set>
                                    <p:animEffect transition="in" filter="wipe(up)">
                                      <p:cBhvr>
                                        <p:cTn id="19" dur="500"/>
                                        <p:tgtEl>
                                          <p:spTgt spid="2903091"/>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903092"/>
                                        </p:tgtEl>
                                        <p:attrNameLst>
                                          <p:attrName>style.visibility</p:attrName>
                                        </p:attrNameLst>
                                      </p:cBhvr>
                                      <p:to>
                                        <p:strVal val="visible"/>
                                      </p:to>
                                    </p:set>
                                    <p:animEffect transition="in" filter="wipe(up)">
                                      <p:cBhvr>
                                        <p:cTn id="23" dur="500"/>
                                        <p:tgtEl>
                                          <p:spTgt spid="2903092"/>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right)">
                                      <p:cBhvr>
                                        <p:cTn id="27" dur="500"/>
                                        <p:tgtEl>
                                          <p:spTgt spid="5"/>
                                        </p:tgtEl>
                                      </p:cBhvr>
                                    </p:animEffect>
                                  </p:childTnLst>
                                </p:cTn>
                              </p:par>
                            </p:childTnLst>
                          </p:cTn>
                        </p:par>
                        <p:par>
                          <p:cTn id="28" fill="hold" nodeType="afterGroup">
                            <p:stCondLst>
                              <p:cond delay="3000"/>
                            </p:stCondLst>
                            <p:childTnLst>
                              <p:par>
                                <p:cTn id="29" presetID="1" presetClass="exit" presetSubtype="0" fill="hold" grpId="1" nodeType="afterEffect">
                                  <p:stCondLst>
                                    <p:cond delay="0"/>
                                  </p:stCondLst>
                                  <p:childTnLst>
                                    <p:set>
                                      <p:cBhvr>
                                        <p:cTn id="30" dur="1" fill="hold">
                                          <p:stCondLst>
                                            <p:cond delay="0"/>
                                          </p:stCondLst>
                                        </p:cTn>
                                        <p:tgtEl>
                                          <p:spTgt spid="2903090"/>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903091"/>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903092"/>
                                        </p:tgtEl>
                                        <p:attrNameLst>
                                          <p:attrName>style.visibility</p:attrName>
                                        </p:attrNameLst>
                                      </p:cBhvr>
                                      <p:to>
                                        <p:strVal val="hidden"/>
                                      </p:to>
                                    </p:set>
                                  </p:childTnLst>
                                </p:cTn>
                              </p:par>
                            </p:childTnLst>
                          </p:cTn>
                        </p:par>
                        <p:par>
                          <p:cTn id="35" fill="hold" nodeType="afterGroup">
                            <p:stCondLst>
                              <p:cond delay="3000"/>
                            </p:stCondLst>
                            <p:childTnLst>
                              <p:par>
                                <p:cTn id="36" presetID="9" presetClass="entr" presetSubtype="0" fill="hold" grpId="0" nodeType="afterEffect">
                                  <p:stCondLst>
                                    <p:cond delay="0"/>
                                  </p:stCondLst>
                                  <p:childTnLst>
                                    <p:set>
                                      <p:cBhvr>
                                        <p:cTn id="37" dur="1" fill="hold">
                                          <p:stCondLst>
                                            <p:cond delay="0"/>
                                          </p:stCondLst>
                                        </p:cTn>
                                        <p:tgtEl>
                                          <p:spTgt spid="2903085"/>
                                        </p:tgtEl>
                                        <p:attrNameLst>
                                          <p:attrName>style.visibility</p:attrName>
                                        </p:attrNameLst>
                                      </p:cBhvr>
                                      <p:to>
                                        <p:strVal val="visible"/>
                                      </p:to>
                                    </p:set>
                                    <p:animEffect transition="in" filter="dissolve">
                                      <p:cBhvr>
                                        <p:cTn id="38" dur="500"/>
                                        <p:tgtEl>
                                          <p:spTgt spid="2903085"/>
                                        </p:tgtEl>
                                      </p:cBhvr>
                                    </p:animEffect>
                                  </p:childTnLst>
                                </p:cTn>
                              </p:par>
                            </p:childTnLst>
                          </p:cTn>
                        </p:par>
                        <p:par>
                          <p:cTn id="39" fill="hold" nodeType="afterGroup">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903093"/>
                                        </p:tgtEl>
                                        <p:attrNameLst>
                                          <p:attrName>style.visibility</p:attrName>
                                        </p:attrNameLst>
                                      </p:cBhvr>
                                      <p:to>
                                        <p:strVal val="visible"/>
                                      </p:to>
                                    </p:set>
                                    <p:animEffect transition="in" filter="wipe(left)">
                                      <p:cBhvr>
                                        <p:cTn id="42" dur="500"/>
                                        <p:tgtEl>
                                          <p:spTgt spid="2903093"/>
                                        </p:tgtEl>
                                      </p:cBhvr>
                                    </p:animEffect>
                                  </p:childTnLst>
                                </p:cTn>
                              </p:par>
                            </p:childTnLst>
                          </p:cTn>
                        </p:par>
                        <p:par>
                          <p:cTn id="43" fill="hold" nodeType="afterGroup">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2903094"/>
                                        </p:tgtEl>
                                        <p:attrNameLst>
                                          <p:attrName>style.visibility</p:attrName>
                                        </p:attrNameLst>
                                      </p:cBhvr>
                                      <p:to>
                                        <p:strVal val="visible"/>
                                      </p:to>
                                    </p:set>
                                    <p:animEffect transition="in" filter="wipe(up)">
                                      <p:cBhvr>
                                        <p:cTn id="46" dur="500"/>
                                        <p:tgtEl>
                                          <p:spTgt spid="2903094"/>
                                        </p:tgtEl>
                                      </p:cBhvr>
                                    </p:animEffect>
                                  </p:childTnLst>
                                </p:cTn>
                              </p:par>
                            </p:childTnLst>
                          </p:cTn>
                        </p:par>
                        <p:par>
                          <p:cTn id="47" fill="hold" nodeType="afterGroup">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2903095"/>
                                        </p:tgtEl>
                                        <p:attrNameLst>
                                          <p:attrName>style.visibility</p:attrName>
                                        </p:attrNameLst>
                                      </p:cBhvr>
                                      <p:to>
                                        <p:strVal val="visible"/>
                                      </p:to>
                                    </p:set>
                                    <p:animEffect transition="in" filter="wipe(up)">
                                      <p:cBhvr>
                                        <p:cTn id="50" dur="500"/>
                                        <p:tgtEl>
                                          <p:spTgt spid="2903095"/>
                                        </p:tgtEl>
                                      </p:cBhvr>
                                    </p:animEffect>
                                  </p:childTnLst>
                                </p:cTn>
                              </p:par>
                            </p:childTnLst>
                          </p:cTn>
                        </p:par>
                        <p:par>
                          <p:cTn id="51" fill="hold" nodeType="afterGroup">
                            <p:stCondLst>
                              <p:cond delay="5000"/>
                            </p:stCondLst>
                            <p:childTnLst>
                              <p:par>
                                <p:cTn id="52" presetID="22" presetClass="entr" presetSubtype="2"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right)">
                                      <p:cBhvr>
                                        <p:cTn id="54" dur="500"/>
                                        <p:tgtEl>
                                          <p:spTgt spid="6"/>
                                        </p:tgtEl>
                                      </p:cBhvr>
                                    </p:animEffect>
                                  </p:childTnLst>
                                </p:cTn>
                              </p:par>
                            </p:childTnLst>
                          </p:cTn>
                        </p:par>
                        <p:par>
                          <p:cTn id="55" fill="hold" nodeType="afterGroup">
                            <p:stCondLst>
                              <p:cond delay="5500"/>
                            </p:stCondLst>
                            <p:childTnLst>
                              <p:par>
                                <p:cTn id="56" presetID="1" presetClass="exit" presetSubtype="0" fill="hold" grpId="1" nodeType="afterEffect">
                                  <p:stCondLst>
                                    <p:cond delay="0"/>
                                  </p:stCondLst>
                                  <p:childTnLst>
                                    <p:set>
                                      <p:cBhvr>
                                        <p:cTn id="57" dur="1" fill="hold">
                                          <p:stCondLst>
                                            <p:cond delay="0"/>
                                          </p:stCondLst>
                                        </p:cTn>
                                        <p:tgtEl>
                                          <p:spTgt spid="2903094"/>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2903095"/>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2903093"/>
                                        </p:tgtEl>
                                        <p:attrNameLst>
                                          <p:attrName>style.visibility</p:attrName>
                                        </p:attrNameLst>
                                      </p:cBhvr>
                                      <p:to>
                                        <p:strVal val="hidden"/>
                                      </p:to>
                                    </p:set>
                                  </p:childTnLst>
                                </p:cTn>
                              </p:par>
                            </p:childTnLst>
                          </p:cTn>
                        </p:par>
                        <p:par>
                          <p:cTn id="62" fill="hold" nodeType="afterGroup">
                            <p:stCondLst>
                              <p:cond delay="5500"/>
                            </p:stCondLst>
                            <p:childTnLst>
                              <p:par>
                                <p:cTn id="63" presetID="9" presetClass="entr" presetSubtype="0" fill="hold" grpId="0" nodeType="afterEffect">
                                  <p:stCondLst>
                                    <p:cond delay="0"/>
                                  </p:stCondLst>
                                  <p:childTnLst>
                                    <p:set>
                                      <p:cBhvr>
                                        <p:cTn id="64" dur="1" fill="hold">
                                          <p:stCondLst>
                                            <p:cond delay="0"/>
                                          </p:stCondLst>
                                        </p:cTn>
                                        <p:tgtEl>
                                          <p:spTgt spid="2903088"/>
                                        </p:tgtEl>
                                        <p:attrNameLst>
                                          <p:attrName>style.visibility</p:attrName>
                                        </p:attrNameLst>
                                      </p:cBhvr>
                                      <p:to>
                                        <p:strVal val="visible"/>
                                      </p:to>
                                    </p:set>
                                    <p:animEffect transition="in" filter="dissolve">
                                      <p:cBhvr>
                                        <p:cTn id="65" dur="500"/>
                                        <p:tgtEl>
                                          <p:spTgt spid="2903088"/>
                                        </p:tgtEl>
                                      </p:cBhvr>
                                    </p:animEffect>
                                  </p:childTnLst>
                                </p:cTn>
                              </p:par>
                            </p:childTnLst>
                          </p:cTn>
                        </p:par>
                        <p:par>
                          <p:cTn id="66" fill="hold" nodeType="afterGroup">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2903096"/>
                                        </p:tgtEl>
                                        <p:attrNameLst>
                                          <p:attrName>style.visibility</p:attrName>
                                        </p:attrNameLst>
                                      </p:cBhvr>
                                      <p:to>
                                        <p:strVal val="visible"/>
                                      </p:to>
                                    </p:set>
                                    <p:animEffect transition="in" filter="wipe(left)">
                                      <p:cBhvr>
                                        <p:cTn id="69" dur="500"/>
                                        <p:tgtEl>
                                          <p:spTgt spid="2903096"/>
                                        </p:tgtEl>
                                      </p:cBhvr>
                                    </p:animEffect>
                                  </p:childTnLst>
                                </p:cTn>
                              </p:par>
                            </p:childTnLst>
                          </p:cTn>
                        </p:par>
                        <p:par>
                          <p:cTn id="70" fill="hold" nodeType="afterGroup">
                            <p:stCondLst>
                              <p:cond delay="6500"/>
                            </p:stCondLst>
                            <p:childTnLst>
                              <p:par>
                                <p:cTn id="71" presetID="22" presetClass="entr" presetSubtype="1" fill="hold" grpId="0" nodeType="afterEffect">
                                  <p:stCondLst>
                                    <p:cond delay="0"/>
                                  </p:stCondLst>
                                  <p:childTnLst>
                                    <p:set>
                                      <p:cBhvr>
                                        <p:cTn id="72" dur="1" fill="hold">
                                          <p:stCondLst>
                                            <p:cond delay="0"/>
                                          </p:stCondLst>
                                        </p:cTn>
                                        <p:tgtEl>
                                          <p:spTgt spid="2903097"/>
                                        </p:tgtEl>
                                        <p:attrNameLst>
                                          <p:attrName>style.visibility</p:attrName>
                                        </p:attrNameLst>
                                      </p:cBhvr>
                                      <p:to>
                                        <p:strVal val="visible"/>
                                      </p:to>
                                    </p:set>
                                    <p:animEffect transition="in" filter="wipe(up)">
                                      <p:cBhvr>
                                        <p:cTn id="73" dur="500"/>
                                        <p:tgtEl>
                                          <p:spTgt spid="2903097"/>
                                        </p:tgtEl>
                                      </p:cBhvr>
                                    </p:animEffect>
                                  </p:childTnLst>
                                </p:cTn>
                              </p:par>
                            </p:childTnLst>
                          </p:cTn>
                        </p:par>
                        <p:par>
                          <p:cTn id="74" fill="hold" nodeType="afterGroup">
                            <p:stCondLst>
                              <p:cond delay="7000"/>
                            </p:stCondLst>
                            <p:childTnLst>
                              <p:par>
                                <p:cTn id="75" presetID="22" presetClass="entr" presetSubtype="1" fill="hold" grpId="0" nodeType="afterEffect">
                                  <p:stCondLst>
                                    <p:cond delay="0"/>
                                  </p:stCondLst>
                                  <p:childTnLst>
                                    <p:set>
                                      <p:cBhvr>
                                        <p:cTn id="76" dur="1" fill="hold">
                                          <p:stCondLst>
                                            <p:cond delay="0"/>
                                          </p:stCondLst>
                                        </p:cTn>
                                        <p:tgtEl>
                                          <p:spTgt spid="2903098"/>
                                        </p:tgtEl>
                                        <p:attrNameLst>
                                          <p:attrName>style.visibility</p:attrName>
                                        </p:attrNameLst>
                                      </p:cBhvr>
                                      <p:to>
                                        <p:strVal val="visible"/>
                                      </p:to>
                                    </p:set>
                                    <p:animEffect transition="in" filter="wipe(up)">
                                      <p:cBhvr>
                                        <p:cTn id="77" dur="500"/>
                                        <p:tgtEl>
                                          <p:spTgt spid="2903098"/>
                                        </p:tgtEl>
                                      </p:cBhvr>
                                    </p:animEffect>
                                  </p:childTnLst>
                                </p:cTn>
                              </p:par>
                            </p:childTnLst>
                          </p:cTn>
                        </p:par>
                        <p:par>
                          <p:cTn id="78" fill="hold" nodeType="afterGroup">
                            <p:stCondLst>
                              <p:cond delay="7500"/>
                            </p:stCondLst>
                            <p:childTnLst>
                              <p:par>
                                <p:cTn id="79" presetID="22" presetClass="entr" presetSubtype="2" fill="hold" nodeType="after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right)">
                                      <p:cBhvr>
                                        <p:cTn id="81" dur="500"/>
                                        <p:tgtEl>
                                          <p:spTgt spid="3"/>
                                        </p:tgtEl>
                                      </p:cBhvr>
                                    </p:animEffect>
                                  </p:childTnLst>
                                </p:cTn>
                              </p:par>
                            </p:childTnLst>
                          </p:cTn>
                        </p:par>
                        <p:par>
                          <p:cTn id="82" fill="hold" nodeType="afterGroup">
                            <p:stCondLst>
                              <p:cond delay="8000"/>
                            </p:stCondLst>
                            <p:childTnLst>
                              <p:par>
                                <p:cTn id="83" presetID="1" presetClass="exit" presetSubtype="0" fill="hold" grpId="1" nodeType="afterEffect">
                                  <p:stCondLst>
                                    <p:cond delay="0"/>
                                  </p:stCondLst>
                                  <p:childTnLst>
                                    <p:set>
                                      <p:cBhvr>
                                        <p:cTn id="84" dur="1" fill="hold">
                                          <p:stCondLst>
                                            <p:cond delay="0"/>
                                          </p:stCondLst>
                                        </p:cTn>
                                        <p:tgtEl>
                                          <p:spTgt spid="2903096"/>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2903097"/>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2903098"/>
                                        </p:tgtEl>
                                        <p:attrNameLst>
                                          <p:attrName>style.visibility</p:attrName>
                                        </p:attrNameLst>
                                      </p:cBhvr>
                                      <p:to>
                                        <p:strVal val="hidden"/>
                                      </p:to>
                                    </p:set>
                                  </p:childTnLst>
                                </p:cTn>
                              </p:par>
                            </p:childTnLst>
                          </p:cTn>
                        </p:par>
                        <p:par>
                          <p:cTn id="89" fill="hold" nodeType="afterGroup">
                            <p:stCondLst>
                              <p:cond delay="8000"/>
                            </p:stCondLst>
                            <p:childTnLst>
                              <p:par>
                                <p:cTn id="90" presetID="9" presetClass="entr" presetSubtype="0" fill="hold" grpId="0" nodeType="afterEffect">
                                  <p:stCondLst>
                                    <p:cond delay="0"/>
                                  </p:stCondLst>
                                  <p:childTnLst>
                                    <p:set>
                                      <p:cBhvr>
                                        <p:cTn id="91" dur="1" fill="hold">
                                          <p:stCondLst>
                                            <p:cond delay="0"/>
                                          </p:stCondLst>
                                        </p:cTn>
                                        <p:tgtEl>
                                          <p:spTgt spid="2903087"/>
                                        </p:tgtEl>
                                        <p:attrNameLst>
                                          <p:attrName>style.visibility</p:attrName>
                                        </p:attrNameLst>
                                      </p:cBhvr>
                                      <p:to>
                                        <p:strVal val="visible"/>
                                      </p:to>
                                    </p:set>
                                    <p:animEffect transition="in" filter="dissolve">
                                      <p:cBhvr>
                                        <p:cTn id="92" dur="500"/>
                                        <p:tgtEl>
                                          <p:spTgt spid="2903087"/>
                                        </p:tgtEl>
                                      </p:cBhvr>
                                    </p:animEffect>
                                  </p:childTnLst>
                                </p:cTn>
                              </p:par>
                            </p:childTnLst>
                          </p:cTn>
                        </p:par>
                        <p:par>
                          <p:cTn id="93" fill="hold" nodeType="afterGroup">
                            <p:stCondLst>
                              <p:cond delay="8500"/>
                            </p:stCondLst>
                            <p:childTnLst>
                              <p:par>
                                <p:cTn id="94" presetID="22" presetClass="entr" presetSubtype="8" fill="hold" grpId="0" nodeType="afterEffect">
                                  <p:stCondLst>
                                    <p:cond delay="0"/>
                                  </p:stCondLst>
                                  <p:childTnLst>
                                    <p:set>
                                      <p:cBhvr>
                                        <p:cTn id="95" dur="1" fill="hold">
                                          <p:stCondLst>
                                            <p:cond delay="0"/>
                                          </p:stCondLst>
                                        </p:cTn>
                                        <p:tgtEl>
                                          <p:spTgt spid="2903101"/>
                                        </p:tgtEl>
                                        <p:attrNameLst>
                                          <p:attrName>style.visibility</p:attrName>
                                        </p:attrNameLst>
                                      </p:cBhvr>
                                      <p:to>
                                        <p:strVal val="visible"/>
                                      </p:to>
                                    </p:set>
                                    <p:animEffect transition="in" filter="wipe(left)">
                                      <p:cBhvr>
                                        <p:cTn id="96" dur="500"/>
                                        <p:tgtEl>
                                          <p:spTgt spid="2903101"/>
                                        </p:tgtEl>
                                      </p:cBhvr>
                                    </p:animEffect>
                                  </p:childTnLst>
                                </p:cTn>
                              </p:par>
                            </p:childTnLst>
                          </p:cTn>
                        </p:par>
                        <p:par>
                          <p:cTn id="97" fill="hold" nodeType="afterGroup">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2903099"/>
                                        </p:tgtEl>
                                        <p:attrNameLst>
                                          <p:attrName>style.visibility</p:attrName>
                                        </p:attrNameLst>
                                      </p:cBhvr>
                                      <p:to>
                                        <p:strVal val="visible"/>
                                      </p:to>
                                    </p:set>
                                    <p:animEffect transition="in" filter="wipe(up)">
                                      <p:cBhvr>
                                        <p:cTn id="100" dur="500"/>
                                        <p:tgtEl>
                                          <p:spTgt spid="2903099"/>
                                        </p:tgtEl>
                                      </p:cBhvr>
                                    </p:animEffect>
                                  </p:childTnLst>
                                </p:cTn>
                              </p:par>
                            </p:childTnLst>
                          </p:cTn>
                        </p:par>
                        <p:par>
                          <p:cTn id="101" fill="hold" nodeType="afterGroup">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2903100"/>
                                        </p:tgtEl>
                                        <p:attrNameLst>
                                          <p:attrName>style.visibility</p:attrName>
                                        </p:attrNameLst>
                                      </p:cBhvr>
                                      <p:to>
                                        <p:strVal val="visible"/>
                                      </p:to>
                                    </p:set>
                                    <p:animEffect transition="in" filter="wipe(up)">
                                      <p:cBhvr>
                                        <p:cTn id="104" dur="500"/>
                                        <p:tgtEl>
                                          <p:spTgt spid="2903100"/>
                                        </p:tgtEl>
                                      </p:cBhvr>
                                    </p:animEffect>
                                  </p:childTnLst>
                                </p:cTn>
                              </p:par>
                            </p:childTnLst>
                          </p:cTn>
                        </p:par>
                        <p:par>
                          <p:cTn id="105" fill="hold" nodeType="afterGroup">
                            <p:stCondLst>
                              <p:cond delay="10000"/>
                            </p:stCondLst>
                            <p:childTnLst>
                              <p:par>
                                <p:cTn id="106" presetID="22" presetClass="entr" presetSubtype="2" fill="hold" nodeType="afterEffect">
                                  <p:stCondLst>
                                    <p:cond delay="0"/>
                                  </p:stCondLst>
                                  <p:childTnLst>
                                    <p:set>
                                      <p:cBhvr>
                                        <p:cTn id="107" dur="1" fill="hold">
                                          <p:stCondLst>
                                            <p:cond delay="0"/>
                                          </p:stCondLst>
                                        </p:cTn>
                                        <p:tgtEl>
                                          <p:spTgt spid="2"/>
                                        </p:tgtEl>
                                        <p:attrNameLst>
                                          <p:attrName>style.visibility</p:attrName>
                                        </p:attrNameLst>
                                      </p:cBhvr>
                                      <p:to>
                                        <p:strVal val="visible"/>
                                      </p:to>
                                    </p:set>
                                    <p:animEffect transition="in" filter="wipe(right)">
                                      <p:cBhvr>
                                        <p:cTn id="108" dur="500"/>
                                        <p:tgtEl>
                                          <p:spTgt spid="2"/>
                                        </p:tgtEl>
                                      </p:cBhvr>
                                    </p:animEffect>
                                  </p:childTnLst>
                                </p:cTn>
                              </p:par>
                            </p:childTnLst>
                          </p:cTn>
                        </p:par>
                        <p:par>
                          <p:cTn id="109" fill="hold" nodeType="afterGroup">
                            <p:stCondLst>
                              <p:cond delay="10500"/>
                            </p:stCondLst>
                            <p:childTnLst>
                              <p:par>
                                <p:cTn id="110" presetID="1" presetClass="exit" presetSubtype="0" fill="hold" grpId="1" nodeType="afterEffect">
                                  <p:stCondLst>
                                    <p:cond delay="0"/>
                                  </p:stCondLst>
                                  <p:childTnLst>
                                    <p:set>
                                      <p:cBhvr>
                                        <p:cTn id="111" dur="1" fill="hold">
                                          <p:stCondLst>
                                            <p:cond delay="0"/>
                                          </p:stCondLst>
                                        </p:cTn>
                                        <p:tgtEl>
                                          <p:spTgt spid="2903099"/>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2903100"/>
                                        </p:tgtEl>
                                        <p:attrNameLst>
                                          <p:attrName>style.visibility</p:attrName>
                                        </p:attrNameLst>
                                      </p:cBhvr>
                                      <p:to>
                                        <p:strVal val="hidden"/>
                                      </p:to>
                                    </p:set>
                                  </p:childTnLst>
                                </p:cTn>
                              </p:par>
                            </p:childTnLst>
                          </p:cTn>
                        </p:par>
                        <p:par>
                          <p:cTn id="114" fill="hold" nodeType="afterGroup">
                            <p:stCondLst>
                              <p:cond delay="10500"/>
                            </p:stCondLst>
                            <p:childTnLst>
                              <p:par>
                                <p:cTn id="115" presetID="1" presetClass="exit" presetSubtype="0" fill="hold" grpId="1" nodeType="afterEffect">
                                  <p:stCondLst>
                                    <p:cond delay="0"/>
                                  </p:stCondLst>
                                  <p:childTnLst>
                                    <p:set>
                                      <p:cBhvr>
                                        <p:cTn id="116" dur="1" fill="hold">
                                          <p:stCondLst>
                                            <p:cond delay="0"/>
                                          </p:stCondLst>
                                        </p:cTn>
                                        <p:tgtEl>
                                          <p:spTgt spid="2903101"/>
                                        </p:tgtEl>
                                        <p:attrNameLst>
                                          <p:attrName>style.visibility</p:attrName>
                                        </p:attrNameLst>
                                      </p:cBhvr>
                                      <p:to>
                                        <p:strVal val="hidden"/>
                                      </p:to>
                                    </p:set>
                                  </p:childTnLst>
                                </p:cTn>
                              </p:par>
                            </p:childTnLst>
                          </p:cTn>
                        </p:par>
                        <p:par>
                          <p:cTn id="117" fill="hold" nodeType="afterGroup">
                            <p:stCondLst>
                              <p:cond delay="10500"/>
                            </p:stCondLst>
                            <p:childTnLst>
                              <p:par>
                                <p:cTn id="118" presetID="9" presetClass="entr" presetSubtype="0" fill="hold" grpId="0" nodeType="afterEffect">
                                  <p:stCondLst>
                                    <p:cond delay="0"/>
                                  </p:stCondLst>
                                  <p:childTnLst>
                                    <p:set>
                                      <p:cBhvr>
                                        <p:cTn id="119" dur="1" fill="hold">
                                          <p:stCondLst>
                                            <p:cond delay="0"/>
                                          </p:stCondLst>
                                        </p:cTn>
                                        <p:tgtEl>
                                          <p:spTgt spid="2903089"/>
                                        </p:tgtEl>
                                        <p:attrNameLst>
                                          <p:attrName>style.visibility</p:attrName>
                                        </p:attrNameLst>
                                      </p:cBhvr>
                                      <p:to>
                                        <p:strVal val="visible"/>
                                      </p:to>
                                    </p:set>
                                    <p:animEffect transition="in" filter="dissolve">
                                      <p:cBhvr>
                                        <p:cTn id="120" dur="500"/>
                                        <p:tgtEl>
                                          <p:spTgt spid="2903089"/>
                                        </p:tgtEl>
                                      </p:cBhvr>
                                    </p:animEffect>
                                  </p:childTnLst>
                                </p:cTn>
                              </p:par>
                            </p:childTnLst>
                          </p:cTn>
                        </p:par>
                        <p:par>
                          <p:cTn id="121" fill="hold" nodeType="afterGroup">
                            <p:stCondLst>
                              <p:cond delay="11000"/>
                            </p:stCondLst>
                            <p:childTnLst>
                              <p:par>
                                <p:cTn id="122" presetID="22" presetClass="entr" presetSubtype="8" fill="hold" grpId="0" nodeType="afterEffect">
                                  <p:stCondLst>
                                    <p:cond delay="0"/>
                                  </p:stCondLst>
                                  <p:childTnLst>
                                    <p:set>
                                      <p:cBhvr>
                                        <p:cTn id="123" dur="1" fill="hold">
                                          <p:stCondLst>
                                            <p:cond delay="0"/>
                                          </p:stCondLst>
                                        </p:cTn>
                                        <p:tgtEl>
                                          <p:spTgt spid="2903102"/>
                                        </p:tgtEl>
                                        <p:attrNameLst>
                                          <p:attrName>style.visibility</p:attrName>
                                        </p:attrNameLst>
                                      </p:cBhvr>
                                      <p:to>
                                        <p:strVal val="visible"/>
                                      </p:to>
                                    </p:set>
                                    <p:animEffect transition="in" filter="wipe(left)">
                                      <p:cBhvr>
                                        <p:cTn id="124" dur="500"/>
                                        <p:tgtEl>
                                          <p:spTgt spid="2903102"/>
                                        </p:tgtEl>
                                      </p:cBhvr>
                                    </p:animEffect>
                                  </p:childTnLst>
                                </p:cTn>
                              </p:par>
                            </p:childTnLst>
                          </p:cTn>
                        </p:par>
                        <p:par>
                          <p:cTn id="125" fill="hold" nodeType="afterGroup">
                            <p:stCondLst>
                              <p:cond delay="11500"/>
                            </p:stCondLst>
                            <p:childTnLst>
                              <p:par>
                                <p:cTn id="126" presetID="22" presetClass="entr" presetSubtype="1" fill="hold" grpId="0" nodeType="afterEffect">
                                  <p:stCondLst>
                                    <p:cond delay="0"/>
                                  </p:stCondLst>
                                  <p:childTnLst>
                                    <p:set>
                                      <p:cBhvr>
                                        <p:cTn id="127" dur="1" fill="hold">
                                          <p:stCondLst>
                                            <p:cond delay="0"/>
                                          </p:stCondLst>
                                        </p:cTn>
                                        <p:tgtEl>
                                          <p:spTgt spid="2903103"/>
                                        </p:tgtEl>
                                        <p:attrNameLst>
                                          <p:attrName>style.visibility</p:attrName>
                                        </p:attrNameLst>
                                      </p:cBhvr>
                                      <p:to>
                                        <p:strVal val="visible"/>
                                      </p:to>
                                    </p:set>
                                    <p:animEffect transition="in" filter="wipe(up)">
                                      <p:cBhvr>
                                        <p:cTn id="128" dur="500"/>
                                        <p:tgtEl>
                                          <p:spTgt spid="2903103"/>
                                        </p:tgtEl>
                                      </p:cBhvr>
                                    </p:animEffect>
                                  </p:childTnLst>
                                </p:cTn>
                              </p:par>
                            </p:childTnLst>
                          </p:cTn>
                        </p:par>
                        <p:par>
                          <p:cTn id="129" fill="hold" nodeType="afterGroup">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2903104"/>
                                        </p:tgtEl>
                                        <p:attrNameLst>
                                          <p:attrName>style.visibility</p:attrName>
                                        </p:attrNameLst>
                                      </p:cBhvr>
                                      <p:to>
                                        <p:strVal val="visible"/>
                                      </p:to>
                                    </p:set>
                                    <p:animEffect transition="in" filter="wipe(up)">
                                      <p:cBhvr>
                                        <p:cTn id="132" dur="500"/>
                                        <p:tgtEl>
                                          <p:spTgt spid="2903104"/>
                                        </p:tgtEl>
                                      </p:cBhvr>
                                    </p:animEffect>
                                  </p:childTnLst>
                                </p:cTn>
                              </p:par>
                            </p:childTnLst>
                          </p:cTn>
                        </p:par>
                        <p:par>
                          <p:cTn id="133" fill="hold" nodeType="afterGroup">
                            <p:stCondLst>
                              <p:cond delay="12500"/>
                            </p:stCondLst>
                            <p:childTnLst>
                              <p:par>
                                <p:cTn id="134" presetID="22" presetClass="entr" presetSubtype="2" fill="hold" nodeType="afterEffect">
                                  <p:stCondLst>
                                    <p:cond delay="0"/>
                                  </p:stCondLst>
                                  <p:childTnLst>
                                    <p:set>
                                      <p:cBhvr>
                                        <p:cTn id="135" dur="1" fill="hold">
                                          <p:stCondLst>
                                            <p:cond delay="0"/>
                                          </p:stCondLst>
                                        </p:cTn>
                                        <p:tgtEl>
                                          <p:spTgt spid="4"/>
                                        </p:tgtEl>
                                        <p:attrNameLst>
                                          <p:attrName>style.visibility</p:attrName>
                                        </p:attrNameLst>
                                      </p:cBhvr>
                                      <p:to>
                                        <p:strVal val="visible"/>
                                      </p:to>
                                    </p:set>
                                    <p:animEffect transition="in" filter="wipe(right)">
                                      <p:cBhvr>
                                        <p:cTn id="136" dur="500"/>
                                        <p:tgtEl>
                                          <p:spTgt spid="4"/>
                                        </p:tgtEl>
                                      </p:cBhvr>
                                    </p:animEffect>
                                  </p:childTnLst>
                                </p:cTn>
                              </p:par>
                            </p:childTnLst>
                          </p:cTn>
                        </p:par>
                        <p:par>
                          <p:cTn id="137" fill="hold" nodeType="afterGroup">
                            <p:stCondLst>
                              <p:cond delay="13000"/>
                            </p:stCondLst>
                            <p:childTnLst>
                              <p:par>
                                <p:cTn id="138" presetID="1" presetClass="exit" presetSubtype="0" fill="hold" grpId="1" nodeType="afterEffect">
                                  <p:stCondLst>
                                    <p:cond delay="0"/>
                                  </p:stCondLst>
                                  <p:childTnLst>
                                    <p:set>
                                      <p:cBhvr>
                                        <p:cTn id="139" dur="1" fill="hold">
                                          <p:stCondLst>
                                            <p:cond delay="0"/>
                                          </p:stCondLst>
                                        </p:cTn>
                                        <p:tgtEl>
                                          <p:spTgt spid="2903102"/>
                                        </p:tgtEl>
                                        <p:attrNameLst>
                                          <p:attrName>style.visibility</p:attrName>
                                        </p:attrNameLst>
                                      </p:cBhvr>
                                      <p:to>
                                        <p:strVal val="hidden"/>
                                      </p:to>
                                    </p:set>
                                  </p:childTnLst>
                                </p:cTn>
                              </p:par>
                            </p:childTnLst>
                          </p:cTn>
                        </p:par>
                        <p:par>
                          <p:cTn id="140" fill="hold" nodeType="afterGroup">
                            <p:stCondLst>
                              <p:cond delay="13000"/>
                            </p:stCondLst>
                            <p:childTnLst>
                              <p:par>
                                <p:cTn id="141" presetID="1" presetClass="exit" presetSubtype="0" fill="hold" grpId="1" nodeType="afterEffect">
                                  <p:stCondLst>
                                    <p:cond delay="0"/>
                                  </p:stCondLst>
                                  <p:childTnLst>
                                    <p:set>
                                      <p:cBhvr>
                                        <p:cTn id="142" dur="1" fill="hold">
                                          <p:stCondLst>
                                            <p:cond delay="0"/>
                                          </p:stCondLst>
                                        </p:cTn>
                                        <p:tgtEl>
                                          <p:spTgt spid="2903103"/>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29031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3085" grpId="0" animBg="1"/>
      <p:bldP spid="2903086" grpId="0" animBg="1"/>
      <p:bldP spid="2903087" grpId="0" animBg="1"/>
      <p:bldP spid="2903088" grpId="0" animBg="1"/>
      <p:bldP spid="2903089" grpId="0" animBg="1"/>
      <p:bldP spid="2903090" grpId="0" animBg="1"/>
      <p:bldP spid="2903090" grpId="1" animBg="1"/>
      <p:bldP spid="2903091" grpId="0" animBg="1"/>
      <p:bldP spid="2903091" grpId="1" animBg="1"/>
      <p:bldP spid="2903092" grpId="0" animBg="1"/>
      <p:bldP spid="2903092" grpId="1" animBg="1"/>
      <p:bldP spid="2903093" grpId="0" animBg="1"/>
      <p:bldP spid="2903093" grpId="1" animBg="1"/>
      <p:bldP spid="2903094" grpId="0" animBg="1"/>
      <p:bldP spid="2903094" grpId="1" animBg="1"/>
      <p:bldP spid="2903095" grpId="0" animBg="1"/>
      <p:bldP spid="2903095" grpId="1" animBg="1"/>
      <p:bldP spid="2903096" grpId="0" animBg="1"/>
      <p:bldP spid="2903096" grpId="1" animBg="1"/>
      <p:bldP spid="2903097" grpId="0" animBg="1"/>
      <p:bldP spid="2903097" grpId="1" animBg="1"/>
      <p:bldP spid="2903098" grpId="0" animBg="1"/>
      <p:bldP spid="2903098" grpId="1" animBg="1"/>
      <p:bldP spid="2903099" grpId="0" animBg="1"/>
      <p:bldP spid="2903099" grpId="1" animBg="1"/>
      <p:bldP spid="2903100" grpId="0" animBg="1"/>
      <p:bldP spid="2903100" grpId="1" animBg="1"/>
      <p:bldP spid="2903101" grpId="0" animBg="1"/>
      <p:bldP spid="2903101" grpId="1" animBg="1"/>
      <p:bldP spid="2903102" grpId="0" animBg="1"/>
      <p:bldP spid="2903102" grpId="1" animBg="1"/>
      <p:bldP spid="2903103" grpId="0" animBg="1"/>
      <p:bldP spid="2903103" grpId="1" animBg="1"/>
      <p:bldP spid="2903104" grpId="0" animBg="1"/>
      <p:bldP spid="2903104"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Footer Placeholder 4"/>
          <p:cNvSpPr txBox="1">
            <a:spLocks noGrp="1"/>
          </p:cNvSpPr>
          <p:nvPr/>
        </p:nvSpPr>
        <p:spPr bwMode="auto">
          <a:xfrm>
            <a:off x="2376488" y="65532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de-DE" sz="1200" smtClean="0">
                <a:solidFill>
                  <a:srgbClr val="000000"/>
                </a:solidFill>
                <a:latin typeface="Trebuchet MS" pitchFamily="34" charset="0"/>
              </a:rPr>
              <a:t>K. Grauman, B. Leibe</a:t>
            </a:r>
          </a:p>
        </p:txBody>
      </p:sp>
      <p:sp>
        <p:nvSpPr>
          <p:cNvPr id="100356" name="Rectangle 2"/>
          <p:cNvSpPr>
            <a:spLocks noGrp="1" noChangeArrowheads="1"/>
          </p:cNvSpPr>
          <p:nvPr>
            <p:ph type="title" idx="4294967295"/>
          </p:nvPr>
        </p:nvSpPr>
        <p:spPr>
          <a:xfrm>
            <a:off x="457200" y="381000"/>
            <a:ext cx="8686800" cy="609600"/>
          </a:xfrm>
        </p:spPr>
        <p:txBody>
          <a:bodyPr/>
          <a:lstStyle/>
          <a:p>
            <a:pPr eaLnBrk="1" hangingPunct="1"/>
            <a:r>
              <a:rPr lang="en-US" smtClean="0"/>
              <a:t>Vocabulary Tree</a:t>
            </a:r>
          </a:p>
        </p:txBody>
      </p:sp>
      <p:sp>
        <p:nvSpPr>
          <p:cNvPr id="100357" name="Rectangle 3"/>
          <p:cNvSpPr>
            <a:spLocks noGrp="1" noChangeArrowheads="1"/>
          </p:cNvSpPr>
          <p:nvPr>
            <p:ph type="body" idx="4294967295"/>
          </p:nvPr>
        </p:nvSpPr>
        <p:spPr/>
        <p:txBody>
          <a:bodyPr/>
          <a:lstStyle/>
          <a:p>
            <a:pPr eaLnBrk="1" hangingPunct="1"/>
            <a:r>
              <a:rPr lang="en-US" smtClean="0"/>
              <a:t>Training: Filling the tree</a:t>
            </a:r>
          </a:p>
        </p:txBody>
      </p:sp>
      <p:grpSp>
        <p:nvGrpSpPr>
          <p:cNvPr id="100358" name="Group 29"/>
          <p:cNvGrpSpPr>
            <a:grpSpLocks/>
          </p:cNvGrpSpPr>
          <p:nvPr/>
        </p:nvGrpSpPr>
        <p:grpSpPr bwMode="auto">
          <a:xfrm>
            <a:off x="6486525" y="5083175"/>
            <a:ext cx="533400" cy="361950"/>
            <a:chOff x="3504" y="1728"/>
            <a:chExt cx="336" cy="228"/>
          </a:xfrm>
        </p:grpSpPr>
        <p:sp>
          <p:nvSpPr>
            <p:cNvPr id="100432" name="Line 30"/>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33" name="Picture 31"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0359" name="Group 32"/>
          <p:cNvGrpSpPr>
            <a:grpSpLocks/>
          </p:cNvGrpSpPr>
          <p:nvPr/>
        </p:nvGrpSpPr>
        <p:grpSpPr bwMode="auto">
          <a:xfrm>
            <a:off x="5876925" y="3940175"/>
            <a:ext cx="533400" cy="361950"/>
            <a:chOff x="3504" y="1728"/>
            <a:chExt cx="336" cy="228"/>
          </a:xfrm>
        </p:grpSpPr>
        <p:sp>
          <p:nvSpPr>
            <p:cNvPr id="100430" name="Line 33"/>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31" name="Picture 34"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0360" name="Group 35"/>
          <p:cNvGrpSpPr>
            <a:grpSpLocks/>
          </p:cNvGrpSpPr>
          <p:nvPr/>
        </p:nvGrpSpPr>
        <p:grpSpPr bwMode="auto">
          <a:xfrm>
            <a:off x="7096125" y="5083175"/>
            <a:ext cx="533400" cy="361950"/>
            <a:chOff x="3504" y="1728"/>
            <a:chExt cx="336" cy="228"/>
          </a:xfrm>
        </p:grpSpPr>
        <p:sp>
          <p:nvSpPr>
            <p:cNvPr id="100428" name="Line 36"/>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29" name="Picture 37"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0361" name="Group 38"/>
          <p:cNvGrpSpPr>
            <a:grpSpLocks/>
          </p:cNvGrpSpPr>
          <p:nvPr/>
        </p:nvGrpSpPr>
        <p:grpSpPr bwMode="auto">
          <a:xfrm>
            <a:off x="5572125" y="3711575"/>
            <a:ext cx="533400" cy="361950"/>
            <a:chOff x="3504" y="1728"/>
            <a:chExt cx="336" cy="228"/>
          </a:xfrm>
        </p:grpSpPr>
        <p:sp>
          <p:nvSpPr>
            <p:cNvPr id="100426" name="Line 39"/>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27" name="Picture 40"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0362" name="Group 41"/>
          <p:cNvGrpSpPr>
            <a:grpSpLocks/>
          </p:cNvGrpSpPr>
          <p:nvPr/>
        </p:nvGrpSpPr>
        <p:grpSpPr bwMode="auto">
          <a:xfrm>
            <a:off x="6810375" y="4813300"/>
            <a:ext cx="533400" cy="361950"/>
            <a:chOff x="3504" y="1728"/>
            <a:chExt cx="336" cy="228"/>
          </a:xfrm>
        </p:grpSpPr>
        <p:sp>
          <p:nvSpPr>
            <p:cNvPr id="100424" name="Line 42"/>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25" name="Picture 43"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363" name="Line 4"/>
          <p:cNvSpPr>
            <a:spLocks noChangeShapeType="1"/>
          </p:cNvSpPr>
          <p:nvPr/>
        </p:nvSpPr>
        <p:spPr bwMode="auto">
          <a:xfrm flipV="1">
            <a:off x="7043738" y="40147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64" name="Line 5"/>
          <p:cNvSpPr>
            <a:spLocks noChangeShapeType="1"/>
          </p:cNvSpPr>
          <p:nvPr/>
        </p:nvSpPr>
        <p:spPr bwMode="auto">
          <a:xfrm>
            <a:off x="7350125" y="40354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65" name="Line 6"/>
          <p:cNvSpPr>
            <a:spLocks noChangeShapeType="1"/>
          </p:cNvSpPr>
          <p:nvPr/>
        </p:nvSpPr>
        <p:spPr bwMode="auto">
          <a:xfrm>
            <a:off x="7391400" y="40497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66" name="Oval 7"/>
          <p:cNvSpPr>
            <a:spLocks noChangeArrowheads="1"/>
          </p:cNvSpPr>
          <p:nvPr/>
        </p:nvSpPr>
        <p:spPr bwMode="auto">
          <a:xfrm>
            <a:off x="7239000" y="46593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67" name="Oval 8"/>
          <p:cNvSpPr>
            <a:spLocks noChangeArrowheads="1"/>
          </p:cNvSpPr>
          <p:nvPr/>
        </p:nvSpPr>
        <p:spPr bwMode="auto">
          <a:xfrm>
            <a:off x="7543800" y="49641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68" name="Oval 9"/>
          <p:cNvSpPr>
            <a:spLocks noChangeArrowheads="1"/>
          </p:cNvSpPr>
          <p:nvPr/>
        </p:nvSpPr>
        <p:spPr bwMode="auto">
          <a:xfrm>
            <a:off x="6934200" y="43545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69" name="Line 10"/>
          <p:cNvSpPr>
            <a:spLocks noChangeShapeType="1"/>
          </p:cNvSpPr>
          <p:nvPr/>
        </p:nvSpPr>
        <p:spPr bwMode="auto">
          <a:xfrm flipV="1">
            <a:off x="6127750" y="3138488"/>
            <a:ext cx="306388" cy="46037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70" name="Line 11"/>
          <p:cNvSpPr>
            <a:spLocks noChangeShapeType="1"/>
          </p:cNvSpPr>
          <p:nvPr/>
        </p:nvSpPr>
        <p:spPr bwMode="auto">
          <a:xfrm>
            <a:off x="6435725" y="31591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71" name="Line 12"/>
          <p:cNvSpPr>
            <a:spLocks noChangeShapeType="1"/>
          </p:cNvSpPr>
          <p:nvPr/>
        </p:nvSpPr>
        <p:spPr bwMode="auto">
          <a:xfrm>
            <a:off x="6477000" y="31734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72" name="Oval 13"/>
          <p:cNvSpPr>
            <a:spLocks noChangeArrowheads="1"/>
          </p:cNvSpPr>
          <p:nvPr/>
        </p:nvSpPr>
        <p:spPr bwMode="auto">
          <a:xfrm>
            <a:off x="6324600" y="37830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73" name="Oval 14"/>
          <p:cNvSpPr>
            <a:spLocks noChangeArrowheads="1"/>
          </p:cNvSpPr>
          <p:nvPr/>
        </p:nvSpPr>
        <p:spPr bwMode="auto">
          <a:xfrm>
            <a:off x="6629400" y="40878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74" name="Oval 15"/>
          <p:cNvSpPr>
            <a:spLocks noChangeArrowheads="1"/>
          </p:cNvSpPr>
          <p:nvPr/>
        </p:nvSpPr>
        <p:spPr bwMode="auto">
          <a:xfrm>
            <a:off x="6019800" y="34782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75" name="Line 16"/>
          <p:cNvSpPr>
            <a:spLocks noChangeShapeType="1"/>
          </p:cNvSpPr>
          <p:nvPr/>
        </p:nvSpPr>
        <p:spPr bwMode="auto">
          <a:xfrm flipV="1">
            <a:off x="5214938" y="22240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76" name="Line 17"/>
          <p:cNvSpPr>
            <a:spLocks noChangeShapeType="1"/>
          </p:cNvSpPr>
          <p:nvPr/>
        </p:nvSpPr>
        <p:spPr bwMode="auto">
          <a:xfrm>
            <a:off x="5521325" y="22447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77" name="Line 18"/>
          <p:cNvSpPr>
            <a:spLocks noChangeShapeType="1"/>
          </p:cNvSpPr>
          <p:nvPr/>
        </p:nvSpPr>
        <p:spPr bwMode="auto">
          <a:xfrm>
            <a:off x="5562600" y="22590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78" name="Oval 19"/>
          <p:cNvSpPr>
            <a:spLocks noChangeArrowheads="1"/>
          </p:cNvSpPr>
          <p:nvPr/>
        </p:nvSpPr>
        <p:spPr bwMode="auto">
          <a:xfrm>
            <a:off x="5410200" y="28686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79" name="Oval 20"/>
          <p:cNvSpPr>
            <a:spLocks noChangeArrowheads="1"/>
          </p:cNvSpPr>
          <p:nvPr/>
        </p:nvSpPr>
        <p:spPr bwMode="auto">
          <a:xfrm>
            <a:off x="5715000" y="31734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80" name="Line 21"/>
          <p:cNvSpPr>
            <a:spLocks noChangeShapeType="1"/>
          </p:cNvSpPr>
          <p:nvPr/>
        </p:nvSpPr>
        <p:spPr bwMode="auto">
          <a:xfrm flipV="1">
            <a:off x="5562600" y="1306513"/>
            <a:ext cx="685800" cy="9144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81" name="Line 22"/>
          <p:cNvSpPr>
            <a:spLocks noChangeShapeType="1"/>
          </p:cNvSpPr>
          <p:nvPr/>
        </p:nvSpPr>
        <p:spPr bwMode="auto">
          <a:xfrm flipV="1">
            <a:off x="6400800" y="1382713"/>
            <a:ext cx="0" cy="1752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82" name="Line 23"/>
          <p:cNvSpPr>
            <a:spLocks noChangeShapeType="1"/>
          </p:cNvSpPr>
          <p:nvPr/>
        </p:nvSpPr>
        <p:spPr bwMode="auto">
          <a:xfrm flipH="1" flipV="1">
            <a:off x="6553200" y="1382713"/>
            <a:ext cx="838200" cy="2667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383" name="AutoShape 24"/>
          <p:cNvSpPr>
            <a:spLocks noChangeAspect="1" noChangeArrowheads="1"/>
          </p:cNvSpPr>
          <p:nvPr/>
        </p:nvSpPr>
        <p:spPr bwMode="auto">
          <a:xfrm>
            <a:off x="6134100" y="1028700"/>
            <a:ext cx="569913" cy="571500"/>
          </a:xfrm>
          <a:prstGeom prst="diamond">
            <a:avLst/>
          </a:prstGeom>
          <a:solidFill>
            <a:schemeClr val="bg2"/>
          </a:solidFill>
          <a:ln w="9525">
            <a:solidFill>
              <a:schemeClr val="bg2"/>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84" name="AutoShape 25"/>
          <p:cNvSpPr>
            <a:spLocks noChangeAspect="1" noChangeArrowheads="1"/>
          </p:cNvSpPr>
          <p:nvPr/>
        </p:nvSpPr>
        <p:spPr bwMode="auto">
          <a:xfrm>
            <a:off x="5105400" y="2601913"/>
            <a:ext cx="244475" cy="244475"/>
          </a:xfrm>
          <a:prstGeom prst="flowChartConnector">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85" name="AutoShape 26"/>
          <p:cNvSpPr>
            <a:spLocks noChangeAspect="1" noChangeArrowheads="1"/>
          </p:cNvSpPr>
          <p:nvPr/>
        </p:nvSpPr>
        <p:spPr bwMode="auto">
          <a:xfrm>
            <a:off x="5334000" y="19923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86" name="AutoShape 27"/>
          <p:cNvSpPr>
            <a:spLocks noChangeAspect="1" noChangeArrowheads="1"/>
          </p:cNvSpPr>
          <p:nvPr/>
        </p:nvSpPr>
        <p:spPr bwMode="auto">
          <a:xfrm>
            <a:off x="6248400" y="28305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87" name="AutoShape 28"/>
          <p:cNvSpPr>
            <a:spLocks noChangeAspect="1" noChangeArrowheads="1"/>
          </p:cNvSpPr>
          <p:nvPr/>
        </p:nvSpPr>
        <p:spPr bwMode="auto">
          <a:xfrm>
            <a:off x="7162800" y="37449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0388" name="Picture 44"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63775"/>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89" name="Oval 45"/>
          <p:cNvSpPr>
            <a:spLocks noChangeArrowheads="1"/>
          </p:cNvSpPr>
          <p:nvPr/>
        </p:nvSpPr>
        <p:spPr bwMode="auto">
          <a:xfrm>
            <a:off x="4200525" y="233997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90" name="Oval 46"/>
          <p:cNvSpPr>
            <a:spLocks noChangeArrowheads="1"/>
          </p:cNvSpPr>
          <p:nvPr/>
        </p:nvSpPr>
        <p:spPr bwMode="auto">
          <a:xfrm>
            <a:off x="4330700" y="2297113"/>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91" name="Oval 47"/>
          <p:cNvSpPr>
            <a:spLocks noChangeArrowheads="1"/>
          </p:cNvSpPr>
          <p:nvPr/>
        </p:nvSpPr>
        <p:spPr bwMode="auto">
          <a:xfrm>
            <a:off x="3919538" y="26114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92" name="Oval 48"/>
          <p:cNvSpPr>
            <a:spLocks noChangeArrowheads="1"/>
          </p:cNvSpPr>
          <p:nvPr/>
        </p:nvSpPr>
        <p:spPr bwMode="auto">
          <a:xfrm>
            <a:off x="4117975" y="27638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393" name="Oval 49"/>
          <p:cNvSpPr>
            <a:spLocks noChangeArrowheads="1"/>
          </p:cNvSpPr>
          <p:nvPr/>
        </p:nvSpPr>
        <p:spPr bwMode="auto">
          <a:xfrm>
            <a:off x="3968750" y="2546350"/>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7" name="Group 65"/>
          <p:cNvGrpSpPr>
            <a:grpSpLocks/>
          </p:cNvGrpSpPr>
          <p:nvPr/>
        </p:nvGrpSpPr>
        <p:grpSpPr bwMode="auto">
          <a:xfrm>
            <a:off x="4197350" y="3336925"/>
            <a:ext cx="1600200" cy="1200150"/>
            <a:chOff x="2256" y="1152"/>
            <a:chExt cx="1008" cy="756"/>
          </a:xfrm>
        </p:grpSpPr>
        <p:sp>
          <p:nvSpPr>
            <p:cNvPr id="100422" name="Line 66"/>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23" name="Picture 67"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68"/>
          <p:cNvGrpSpPr>
            <a:grpSpLocks/>
          </p:cNvGrpSpPr>
          <p:nvPr/>
        </p:nvGrpSpPr>
        <p:grpSpPr bwMode="auto">
          <a:xfrm>
            <a:off x="4818063" y="3948113"/>
            <a:ext cx="1600200" cy="1200150"/>
            <a:chOff x="2256" y="1152"/>
            <a:chExt cx="1008" cy="756"/>
          </a:xfrm>
        </p:grpSpPr>
        <p:sp>
          <p:nvSpPr>
            <p:cNvPr id="100420" name="Line 69"/>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21" name="Picture 70"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71"/>
          <p:cNvGrpSpPr>
            <a:grpSpLocks/>
          </p:cNvGrpSpPr>
          <p:nvPr/>
        </p:nvGrpSpPr>
        <p:grpSpPr bwMode="auto">
          <a:xfrm>
            <a:off x="3587750" y="2795588"/>
            <a:ext cx="1600200" cy="1200150"/>
            <a:chOff x="2256" y="1152"/>
            <a:chExt cx="1008" cy="756"/>
          </a:xfrm>
        </p:grpSpPr>
        <p:sp>
          <p:nvSpPr>
            <p:cNvPr id="100418" name="Line 72"/>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0419" name="Picture 73"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0397" name="Picture 74"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150"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6187" name="Picture 75"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9550"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99" name="Oval 76"/>
          <p:cNvSpPr>
            <a:spLocks noChangeArrowheads="1"/>
          </p:cNvSpPr>
          <p:nvPr/>
        </p:nvSpPr>
        <p:spPr bwMode="auto">
          <a:xfrm>
            <a:off x="4197350"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400" name="Oval 77"/>
          <p:cNvSpPr>
            <a:spLocks noChangeArrowheads="1"/>
          </p:cNvSpPr>
          <p:nvPr/>
        </p:nvSpPr>
        <p:spPr bwMode="auto">
          <a:xfrm>
            <a:off x="4327525"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401" name="Oval 78"/>
          <p:cNvSpPr>
            <a:spLocks noChangeArrowheads="1"/>
          </p:cNvSpPr>
          <p:nvPr/>
        </p:nvSpPr>
        <p:spPr bwMode="auto">
          <a:xfrm>
            <a:off x="3916363"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402" name="Oval 79"/>
          <p:cNvSpPr>
            <a:spLocks noChangeArrowheads="1"/>
          </p:cNvSpPr>
          <p:nvPr/>
        </p:nvSpPr>
        <p:spPr bwMode="auto">
          <a:xfrm>
            <a:off x="4114800"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0403" name="Oval 80"/>
          <p:cNvSpPr>
            <a:spLocks noChangeArrowheads="1"/>
          </p:cNvSpPr>
          <p:nvPr/>
        </p:nvSpPr>
        <p:spPr bwMode="auto">
          <a:xfrm>
            <a:off x="3965575" y="2544763"/>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6193" name="Line 81"/>
          <p:cNvSpPr>
            <a:spLocks noChangeShapeType="1"/>
          </p:cNvSpPr>
          <p:nvPr/>
        </p:nvSpPr>
        <p:spPr bwMode="auto">
          <a:xfrm flipH="1">
            <a:off x="5584825" y="1347788"/>
            <a:ext cx="669925" cy="86518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194" name="Line 82"/>
          <p:cNvSpPr>
            <a:spLocks noChangeShapeType="1"/>
          </p:cNvSpPr>
          <p:nvPr/>
        </p:nvSpPr>
        <p:spPr bwMode="auto">
          <a:xfrm flipH="1">
            <a:off x="5187950" y="2185988"/>
            <a:ext cx="390525" cy="609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195" name="Line 83"/>
          <p:cNvSpPr>
            <a:spLocks noChangeShapeType="1"/>
          </p:cNvSpPr>
          <p:nvPr/>
        </p:nvSpPr>
        <p:spPr bwMode="auto">
          <a:xfrm flipV="1">
            <a:off x="3282950" y="1347788"/>
            <a:ext cx="2971800" cy="1905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196" name="Oval 84"/>
          <p:cNvSpPr>
            <a:spLocks noChangeArrowheads="1"/>
          </p:cNvSpPr>
          <p:nvPr/>
        </p:nvSpPr>
        <p:spPr bwMode="auto">
          <a:xfrm>
            <a:off x="3206750"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6197" name="Oval 85"/>
          <p:cNvSpPr>
            <a:spLocks noChangeArrowheads="1"/>
          </p:cNvSpPr>
          <p:nvPr/>
        </p:nvSpPr>
        <p:spPr bwMode="auto">
          <a:xfrm>
            <a:off x="3122613"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6198" name="Line 86"/>
          <p:cNvSpPr>
            <a:spLocks noChangeShapeType="1"/>
          </p:cNvSpPr>
          <p:nvPr/>
        </p:nvSpPr>
        <p:spPr bwMode="auto">
          <a:xfrm flipV="1">
            <a:off x="3171825" y="1317625"/>
            <a:ext cx="3143250" cy="20034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199" name="Line 87"/>
          <p:cNvSpPr>
            <a:spLocks noChangeShapeType="1"/>
          </p:cNvSpPr>
          <p:nvPr/>
        </p:nvSpPr>
        <p:spPr bwMode="auto">
          <a:xfrm flipH="1">
            <a:off x="5589588" y="1352550"/>
            <a:ext cx="669925" cy="8651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200" name="Line 88"/>
          <p:cNvSpPr>
            <a:spLocks noChangeShapeType="1"/>
          </p:cNvSpPr>
          <p:nvPr/>
        </p:nvSpPr>
        <p:spPr bwMode="auto">
          <a:xfrm>
            <a:off x="5557838" y="2201863"/>
            <a:ext cx="252412" cy="11588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201" name="Oval 89"/>
          <p:cNvSpPr>
            <a:spLocks noChangeArrowheads="1"/>
          </p:cNvSpPr>
          <p:nvPr/>
        </p:nvSpPr>
        <p:spPr bwMode="auto">
          <a:xfrm>
            <a:off x="3090863" y="3108325"/>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6202" name="Line 90"/>
          <p:cNvSpPr>
            <a:spLocks noChangeShapeType="1"/>
          </p:cNvSpPr>
          <p:nvPr/>
        </p:nvSpPr>
        <p:spPr bwMode="auto">
          <a:xfrm flipV="1">
            <a:off x="3233738" y="1298575"/>
            <a:ext cx="3189287" cy="20145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203" name="Line 91"/>
          <p:cNvSpPr>
            <a:spLocks noChangeShapeType="1"/>
          </p:cNvSpPr>
          <p:nvPr/>
        </p:nvSpPr>
        <p:spPr bwMode="auto">
          <a:xfrm>
            <a:off x="6396038" y="1304925"/>
            <a:ext cx="25400" cy="1803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6204" name="Line 92"/>
          <p:cNvSpPr>
            <a:spLocks noChangeShapeType="1"/>
          </p:cNvSpPr>
          <p:nvPr/>
        </p:nvSpPr>
        <p:spPr bwMode="auto">
          <a:xfrm>
            <a:off x="6430963" y="3074988"/>
            <a:ext cx="12700" cy="8953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0416" name="Text Box 93"/>
          <p:cNvSpPr txBox="1">
            <a:spLocks noChangeArrowheads="1"/>
          </p:cNvSpPr>
          <p:nvPr/>
        </p:nvSpPr>
        <p:spPr bwMode="auto">
          <a:xfrm>
            <a:off x="6624638" y="6553200"/>
            <a:ext cx="217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99"/>
                </a:solidFill>
                <a:latin typeface="Trebuchet MS" pitchFamily="34" charset="0"/>
              </a:rPr>
              <a:t>Slide credit: David Nister</a:t>
            </a:r>
          </a:p>
        </p:txBody>
      </p:sp>
      <p:sp>
        <p:nvSpPr>
          <p:cNvPr id="100417" name="Text Box 94"/>
          <p:cNvSpPr txBox="1">
            <a:spLocks noChangeArrowheads="1"/>
          </p:cNvSpPr>
          <p:nvPr/>
        </p:nvSpPr>
        <p:spPr bwMode="auto">
          <a:xfrm>
            <a:off x="6211888" y="6057900"/>
            <a:ext cx="296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sz="1600" smtClean="0">
                <a:solidFill>
                  <a:srgbClr val="000099"/>
                </a:solidFill>
                <a:latin typeface="Trebuchet MS" pitchFamily="34" charset="0"/>
              </a:rPr>
              <a:t>[Nister </a:t>
            </a:r>
            <a:r>
              <a:rPr lang="en-US" sz="1600" smtClean="0">
                <a:solidFill>
                  <a:srgbClr val="000099"/>
                </a:solidFill>
                <a:latin typeface="Times New Roman" pitchFamily="18" charset="0"/>
              </a:rPr>
              <a:t>&amp;</a:t>
            </a:r>
            <a:r>
              <a:rPr lang="en-US" sz="1600" smtClean="0">
                <a:solidFill>
                  <a:srgbClr val="000099"/>
                </a:solidFill>
                <a:latin typeface="Trebuchet MS" pitchFamily="34" charset="0"/>
              </a:rPr>
              <a:t> Stewenius, CVPR’06]</a:t>
            </a:r>
          </a:p>
        </p:txBody>
      </p:sp>
    </p:spTree>
    <p:extLst>
      <p:ext uri="{BB962C8B-B14F-4D97-AF65-F5344CB8AC3E}">
        <p14:creationId xmlns:p14="http://schemas.microsoft.com/office/powerpoint/2010/main" val="4138952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906187"/>
                                        </p:tgtEl>
                                        <p:attrNameLst>
                                          <p:attrName>style.visibility</p:attrName>
                                        </p:attrNameLst>
                                      </p:cBhvr>
                                      <p:to>
                                        <p:strVal val="visible"/>
                                      </p:to>
                                    </p:set>
                                    <p:animEffect transition="in" filter="dissolve">
                                      <p:cBhvr>
                                        <p:cTn id="7" dur="500"/>
                                        <p:tgtEl>
                                          <p:spTgt spid="2906187"/>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906196"/>
                                        </p:tgtEl>
                                        <p:attrNameLst>
                                          <p:attrName>style.visibility</p:attrName>
                                        </p:attrNameLst>
                                      </p:cBhvr>
                                      <p:to>
                                        <p:strVal val="visible"/>
                                      </p:to>
                                    </p:set>
                                    <p:animEffect transition="in" filter="dissolve">
                                      <p:cBhvr>
                                        <p:cTn id="11" dur="500"/>
                                        <p:tgtEl>
                                          <p:spTgt spid="2906196"/>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06195"/>
                                        </p:tgtEl>
                                        <p:attrNameLst>
                                          <p:attrName>style.visibility</p:attrName>
                                        </p:attrNameLst>
                                      </p:cBhvr>
                                      <p:to>
                                        <p:strVal val="visible"/>
                                      </p:to>
                                    </p:set>
                                    <p:animEffect transition="in" filter="wipe(left)">
                                      <p:cBhvr>
                                        <p:cTn id="15" dur="500"/>
                                        <p:tgtEl>
                                          <p:spTgt spid="2906195"/>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906193"/>
                                        </p:tgtEl>
                                        <p:attrNameLst>
                                          <p:attrName>style.visibility</p:attrName>
                                        </p:attrNameLst>
                                      </p:cBhvr>
                                      <p:to>
                                        <p:strVal val="visible"/>
                                      </p:to>
                                    </p:set>
                                    <p:animEffect transition="in" filter="wipe(up)">
                                      <p:cBhvr>
                                        <p:cTn id="19" dur="500"/>
                                        <p:tgtEl>
                                          <p:spTgt spid="2906193"/>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906194"/>
                                        </p:tgtEl>
                                        <p:attrNameLst>
                                          <p:attrName>style.visibility</p:attrName>
                                        </p:attrNameLst>
                                      </p:cBhvr>
                                      <p:to>
                                        <p:strVal val="visible"/>
                                      </p:to>
                                    </p:set>
                                    <p:animEffect transition="in" filter="wipe(up)">
                                      <p:cBhvr>
                                        <p:cTn id="23" dur="500"/>
                                        <p:tgtEl>
                                          <p:spTgt spid="2906194"/>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500"/>
                                        <p:tgtEl>
                                          <p:spTgt spid="9"/>
                                        </p:tgtEl>
                                      </p:cBhvr>
                                    </p:animEffect>
                                  </p:childTnLst>
                                </p:cTn>
                              </p:par>
                            </p:childTnLst>
                          </p:cTn>
                        </p:par>
                        <p:par>
                          <p:cTn id="28" fill="hold" nodeType="afterGroup">
                            <p:stCondLst>
                              <p:cond delay="3000"/>
                            </p:stCondLst>
                            <p:childTnLst>
                              <p:par>
                                <p:cTn id="29" presetID="1" presetClass="exit" presetSubtype="0" fill="hold" grpId="1" nodeType="afterEffect">
                                  <p:stCondLst>
                                    <p:cond delay="0"/>
                                  </p:stCondLst>
                                  <p:childTnLst>
                                    <p:set>
                                      <p:cBhvr>
                                        <p:cTn id="30" dur="1" fill="hold">
                                          <p:stCondLst>
                                            <p:cond delay="0"/>
                                          </p:stCondLst>
                                        </p:cTn>
                                        <p:tgtEl>
                                          <p:spTgt spid="2906195"/>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906193"/>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906194"/>
                                        </p:tgtEl>
                                        <p:attrNameLst>
                                          <p:attrName>style.visibility</p:attrName>
                                        </p:attrNameLst>
                                      </p:cBhvr>
                                      <p:to>
                                        <p:strVal val="hidden"/>
                                      </p:to>
                                    </p:set>
                                  </p:childTnLst>
                                </p:cTn>
                              </p:par>
                            </p:childTnLst>
                          </p:cTn>
                        </p:par>
                        <p:par>
                          <p:cTn id="35" fill="hold" nodeType="afterGroup">
                            <p:stCondLst>
                              <p:cond delay="3000"/>
                            </p:stCondLst>
                            <p:childTnLst>
                              <p:par>
                                <p:cTn id="36" presetID="9" presetClass="entr" presetSubtype="0" fill="hold" grpId="0" nodeType="afterEffect">
                                  <p:stCondLst>
                                    <p:cond delay="0"/>
                                  </p:stCondLst>
                                  <p:childTnLst>
                                    <p:set>
                                      <p:cBhvr>
                                        <p:cTn id="37" dur="1" fill="hold">
                                          <p:stCondLst>
                                            <p:cond delay="0"/>
                                          </p:stCondLst>
                                        </p:cTn>
                                        <p:tgtEl>
                                          <p:spTgt spid="2906197"/>
                                        </p:tgtEl>
                                        <p:attrNameLst>
                                          <p:attrName>style.visibility</p:attrName>
                                        </p:attrNameLst>
                                      </p:cBhvr>
                                      <p:to>
                                        <p:strVal val="visible"/>
                                      </p:to>
                                    </p:set>
                                    <p:animEffect transition="in" filter="dissolve">
                                      <p:cBhvr>
                                        <p:cTn id="38" dur="500"/>
                                        <p:tgtEl>
                                          <p:spTgt spid="2906197"/>
                                        </p:tgtEl>
                                      </p:cBhvr>
                                    </p:animEffect>
                                  </p:childTnLst>
                                </p:cTn>
                              </p:par>
                            </p:childTnLst>
                          </p:cTn>
                        </p:par>
                        <p:par>
                          <p:cTn id="39" fill="hold" nodeType="afterGroup">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906198"/>
                                        </p:tgtEl>
                                        <p:attrNameLst>
                                          <p:attrName>style.visibility</p:attrName>
                                        </p:attrNameLst>
                                      </p:cBhvr>
                                      <p:to>
                                        <p:strVal val="visible"/>
                                      </p:to>
                                    </p:set>
                                    <p:animEffect transition="in" filter="wipe(left)">
                                      <p:cBhvr>
                                        <p:cTn id="42" dur="500"/>
                                        <p:tgtEl>
                                          <p:spTgt spid="2906198"/>
                                        </p:tgtEl>
                                      </p:cBhvr>
                                    </p:animEffect>
                                  </p:childTnLst>
                                </p:cTn>
                              </p:par>
                            </p:childTnLst>
                          </p:cTn>
                        </p:par>
                        <p:par>
                          <p:cTn id="43" fill="hold" nodeType="afterGroup">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2906199"/>
                                        </p:tgtEl>
                                        <p:attrNameLst>
                                          <p:attrName>style.visibility</p:attrName>
                                        </p:attrNameLst>
                                      </p:cBhvr>
                                      <p:to>
                                        <p:strVal val="visible"/>
                                      </p:to>
                                    </p:set>
                                    <p:animEffect transition="in" filter="wipe(up)">
                                      <p:cBhvr>
                                        <p:cTn id="46" dur="500"/>
                                        <p:tgtEl>
                                          <p:spTgt spid="2906199"/>
                                        </p:tgtEl>
                                      </p:cBhvr>
                                    </p:animEffect>
                                  </p:childTnLst>
                                </p:cTn>
                              </p:par>
                            </p:childTnLst>
                          </p:cTn>
                        </p:par>
                        <p:par>
                          <p:cTn id="47" fill="hold" nodeType="afterGroup">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2906200"/>
                                        </p:tgtEl>
                                        <p:attrNameLst>
                                          <p:attrName>style.visibility</p:attrName>
                                        </p:attrNameLst>
                                      </p:cBhvr>
                                      <p:to>
                                        <p:strVal val="visible"/>
                                      </p:to>
                                    </p:set>
                                    <p:animEffect transition="in" filter="wipe(up)">
                                      <p:cBhvr>
                                        <p:cTn id="50" dur="500"/>
                                        <p:tgtEl>
                                          <p:spTgt spid="2906200"/>
                                        </p:tgtEl>
                                      </p:cBhvr>
                                    </p:animEffect>
                                  </p:childTnLst>
                                </p:cTn>
                              </p:par>
                            </p:childTnLst>
                          </p:cTn>
                        </p:par>
                        <p:par>
                          <p:cTn id="51" fill="hold" nodeType="afterGroup">
                            <p:stCondLst>
                              <p:cond delay="5000"/>
                            </p:stCondLst>
                            <p:childTnLst>
                              <p:par>
                                <p:cTn id="52" presetID="22" presetClass="entr" presetSubtype="2"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right)">
                                      <p:cBhvr>
                                        <p:cTn id="54" dur="500"/>
                                        <p:tgtEl>
                                          <p:spTgt spid="7"/>
                                        </p:tgtEl>
                                      </p:cBhvr>
                                    </p:animEffect>
                                  </p:childTnLst>
                                </p:cTn>
                              </p:par>
                            </p:childTnLst>
                          </p:cTn>
                        </p:par>
                        <p:par>
                          <p:cTn id="55" fill="hold" nodeType="afterGroup">
                            <p:stCondLst>
                              <p:cond delay="5500"/>
                            </p:stCondLst>
                            <p:childTnLst>
                              <p:par>
                                <p:cTn id="56" presetID="1" presetClass="exit" presetSubtype="0" fill="hold" grpId="1" nodeType="afterEffect">
                                  <p:stCondLst>
                                    <p:cond delay="0"/>
                                  </p:stCondLst>
                                  <p:childTnLst>
                                    <p:set>
                                      <p:cBhvr>
                                        <p:cTn id="57" dur="1" fill="hold">
                                          <p:stCondLst>
                                            <p:cond delay="0"/>
                                          </p:stCondLst>
                                        </p:cTn>
                                        <p:tgtEl>
                                          <p:spTgt spid="2906198"/>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2906199"/>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2906200"/>
                                        </p:tgtEl>
                                        <p:attrNameLst>
                                          <p:attrName>style.visibility</p:attrName>
                                        </p:attrNameLst>
                                      </p:cBhvr>
                                      <p:to>
                                        <p:strVal val="hidden"/>
                                      </p:to>
                                    </p:set>
                                  </p:childTnLst>
                                </p:cTn>
                              </p:par>
                            </p:childTnLst>
                          </p:cTn>
                        </p:par>
                        <p:par>
                          <p:cTn id="62" fill="hold" nodeType="afterGroup">
                            <p:stCondLst>
                              <p:cond delay="5500"/>
                            </p:stCondLst>
                            <p:childTnLst>
                              <p:par>
                                <p:cTn id="63" presetID="9" presetClass="entr" presetSubtype="0" fill="hold" grpId="0" nodeType="afterEffect">
                                  <p:stCondLst>
                                    <p:cond delay="0"/>
                                  </p:stCondLst>
                                  <p:childTnLst>
                                    <p:set>
                                      <p:cBhvr>
                                        <p:cTn id="64" dur="1" fill="hold">
                                          <p:stCondLst>
                                            <p:cond delay="0"/>
                                          </p:stCondLst>
                                        </p:cTn>
                                        <p:tgtEl>
                                          <p:spTgt spid="2906201"/>
                                        </p:tgtEl>
                                        <p:attrNameLst>
                                          <p:attrName>style.visibility</p:attrName>
                                        </p:attrNameLst>
                                      </p:cBhvr>
                                      <p:to>
                                        <p:strVal val="visible"/>
                                      </p:to>
                                    </p:set>
                                    <p:animEffect transition="in" filter="dissolve">
                                      <p:cBhvr>
                                        <p:cTn id="65" dur="500"/>
                                        <p:tgtEl>
                                          <p:spTgt spid="2906201"/>
                                        </p:tgtEl>
                                      </p:cBhvr>
                                    </p:animEffect>
                                  </p:childTnLst>
                                </p:cTn>
                              </p:par>
                            </p:childTnLst>
                          </p:cTn>
                        </p:par>
                        <p:par>
                          <p:cTn id="66" fill="hold" nodeType="afterGroup">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2906202"/>
                                        </p:tgtEl>
                                        <p:attrNameLst>
                                          <p:attrName>style.visibility</p:attrName>
                                        </p:attrNameLst>
                                      </p:cBhvr>
                                      <p:to>
                                        <p:strVal val="visible"/>
                                      </p:to>
                                    </p:set>
                                    <p:animEffect transition="in" filter="wipe(left)">
                                      <p:cBhvr>
                                        <p:cTn id="69" dur="500"/>
                                        <p:tgtEl>
                                          <p:spTgt spid="2906202"/>
                                        </p:tgtEl>
                                      </p:cBhvr>
                                    </p:animEffect>
                                  </p:childTnLst>
                                </p:cTn>
                              </p:par>
                            </p:childTnLst>
                          </p:cTn>
                        </p:par>
                        <p:par>
                          <p:cTn id="70" fill="hold" nodeType="afterGroup">
                            <p:stCondLst>
                              <p:cond delay="6500"/>
                            </p:stCondLst>
                            <p:childTnLst>
                              <p:par>
                                <p:cTn id="71" presetID="22" presetClass="entr" presetSubtype="1" fill="hold" grpId="0" nodeType="afterEffect">
                                  <p:stCondLst>
                                    <p:cond delay="0"/>
                                  </p:stCondLst>
                                  <p:childTnLst>
                                    <p:set>
                                      <p:cBhvr>
                                        <p:cTn id="72" dur="1" fill="hold">
                                          <p:stCondLst>
                                            <p:cond delay="0"/>
                                          </p:stCondLst>
                                        </p:cTn>
                                        <p:tgtEl>
                                          <p:spTgt spid="2906203"/>
                                        </p:tgtEl>
                                        <p:attrNameLst>
                                          <p:attrName>style.visibility</p:attrName>
                                        </p:attrNameLst>
                                      </p:cBhvr>
                                      <p:to>
                                        <p:strVal val="visible"/>
                                      </p:to>
                                    </p:set>
                                    <p:animEffect transition="in" filter="wipe(up)">
                                      <p:cBhvr>
                                        <p:cTn id="73" dur="500"/>
                                        <p:tgtEl>
                                          <p:spTgt spid="2906203"/>
                                        </p:tgtEl>
                                      </p:cBhvr>
                                    </p:animEffect>
                                  </p:childTnLst>
                                </p:cTn>
                              </p:par>
                            </p:childTnLst>
                          </p:cTn>
                        </p:par>
                        <p:par>
                          <p:cTn id="74" fill="hold" nodeType="afterGroup">
                            <p:stCondLst>
                              <p:cond delay="7000"/>
                            </p:stCondLst>
                            <p:childTnLst>
                              <p:par>
                                <p:cTn id="75" presetID="22" presetClass="entr" presetSubtype="1" fill="hold" grpId="0" nodeType="afterEffect">
                                  <p:stCondLst>
                                    <p:cond delay="0"/>
                                  </p:stCondLst>
                                  <p:childTnLst>
                                    <p:set>
                                      <p:cBhvr>
                                        <p:cTn id="76" dur="1" fill="hold">
                                          <p:stCondLst>
                                            <p:cond delay="0"/>
                                          </p:stCondLst>
                                        </p:cTn>
                                        <p:tgtEl>
                                          <p:spTgt spid="2906204"/>
                                        </p:tgtEl>
                                        <p:attrNameLst>
                                          <p:attrName>style.visibility</p:attrName>
                                        </p:attrNameLst>
                                      </p:cBhvr>
                                      <p:to>
                                        <p:strVal val="visible"/>
                                      </p:to>
                                    </p:set>
                                    <p:animEffect transition="in" filter="wipe(up)">
                                      <p:cBhvr>
                                        <p:cTn id="77" dur="500"/>
                                        <p:tgtEl>
                                          <p:spTgt spid="2906204"/>
                                        </p:tgtEl>
                                      </p:cBhvr>
                                    </p:animEffect>
                                  </p:childTnLst>
                                </p:cTn>
                              </p:par>
                            </p:childTnLst>
                          </p:cTn>
                        </p:par>
                        <p:par>
                          <p:cTn id="78" fill="hold" nodeType="afterGroup">
                            <p:stCondLst>
                              <p:cond delay="7500"/>
                            </p:stCondLst>
                            <p:childTnLst>
                              <p:par>
                                <p:cTn id="79" presetID="22" presetClass="entr" presetSubtype="2" fill="hold"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right)">
                                      <p:cBhvr>
                                        <p:cTn id="81" dur="500"/>
                                        <p:tgtEl>
                                          <p:spTgt spid="8"/>
                                        </p:tgtEl>
                                      </p:cBhvr>
                                    </p:animEffect>
                                  </p:childTnLst>
                                </p:cTn>
                              </p:par>
                            </p:childTnLst>
                          </p:cTn>
                        </p:par>
                        <p:par>
                          <p:cTn id="82" fill="hold" nodeType="afterGroup">
                            <p:stCondLst>
                              <p:cond delay="8000"/>
                            </p:stCondLst>
                            <p:childTnLst>
                              <p:par>
                                <p:cTn id="83" presetID="1" presetClass="exit" presetSubtype="0" fill="hold" grpId="1" nodeType="afterEffect">
                                  <p:stCondLst>
                                    <p:cond delay="0"/>
                                  </p:stCondLst>
                                  <p:childTnLst>
                                    <p:set>
                                      <p:cBhvr>
                                        <p:cTn id="84" dur="1" fill="hold">
                                          <p:stCondLst>
                                            <p:cond delay="0"/>
                                          </p:stCondLst>
                                        </p:cTn>
                                        <p:tgtEl>
                                          <p:spTgt spid="2906202"/>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2906203"/>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29062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6193" grpId="0" animBg="1"/>
      <p:bldP spid="2906193" grpId="1" animBg="1"/>
      <p:bldP spid="2906194" grpId="0" animBg="1"/>
      <p:bldP spid="2906194" grpId="1" animBg="1"/>
      <p:bldP spid="2906195" grpId="0" animBg="1"/>
      <p:bldP spid="2906195" grpId="1" animBg="1"/>
      <p:bldP spid="2906196" grpId="0" animBg="1"/>
      <p:bldP spid="2906197" grpId="0" animBg="1"/>
      <p:bldP spid="2906198" grpId="0" animBg="1"/>
      <p:bldP spid="2906198" grpId="1" animBg="1"/>
      <p:bldP spid="2906199" grpId="0" animBg="1"/>
      <p:bldP spid="2906199" grpId="1" animBg="1"/>
      <p:bldP spid="2906200" grpId="0" animBg="1"/>
      <p:bldP spid="2906200" grpId="1" animBg="1"/>
      <p:bldP spid="2906201" grpId="0" animBg="1"/>
      <p:bldP spid="2906202" grpId="0" animBg="1"/>
      <p:bldP spid="2906202" grpId="1" animBg="1"/>
      <p:bldP spid="2906203" grpId="0" animBg="1"/>
      <p:bldP spid="2906203" grpId="1" animBg="1"/>
      <p:bldP spid="2906204" grpId="0" animBg="1"/>
      <p:bldP spid="2906204"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Footer Placeholder 4"/>
          <p:cNvSpPr txBox="1">
            <a:spLocks noGrp="1"/>
          </p:cNvSpPr>
          <p:nvPr/>
        </p:nvSpPr>
        <p:spPr bwMode="auto">
          <a:xfrm>
            <a:off x="2376488" y="65532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de-DE" sz="1200" smtClean="0">
                <a:solidFill>
                  <a:srgbClr val="000000"/>
                </a:solidFill>
                <a:latin typeface="Trebuchet MS" pitchFamily="34" charset="0"/>
              </a:rPr>
              <a:t>K. Grauman, B. Leibe</a:t>
            </a:r>
          </a:p>
        </p:txBody>
      </p:sp>
      <p:sp>
        <p:nvSpPr>
          <p:cNvPr id="101380" name="Rectangle 2"/>
          <p:cNvSpPr>
            <a:spLocks noGrp="1" noChangeArrowheads="1"/>
          </p:cNvSpPr>
          <p:nvPr>
            <p:ph type="title" idx="4294967295"/>
          </p:nvPr>
        </p:nvSpPr>
        <p:spPr>
          <a:xfrm>
            <a:off x="457200" y="381000"/>
            <a:ext cx="8686800" cy="609600"/>
          </a:xfrm>
        </p:spPr>
        <p:txBody>
          <a:bodyPr/>
          <a:lstStyle/>
          <a:p>
            <a:pPr eaLnBrk="1" hangingPunct="1"/>
            <a:r>
              <a:rPr lang="en-US" smtClean="0"/>
              <a:t>Vocabulary Tree</a:t>
            </a:r>
          </a:p>
        </p:txBody>
      </p:sp>
      <p:sp>
        <p:nvSpPr>
          <p:cNvPr id="101381" name="Rectangle 3"/>
          <p:cNvSpPr>
            <a:spLocks noGrp="1" noChangeArrowheads="1"/>
          </p:cNvSpPr>
          <p:nvPr>
            <p:ph type="body" idx="4294967295"/>
          </p:nvPr>
        </p:nvSpPr>
        <p:spPr/>
        <p:txBody>
          <a:bodyPr/>
          <a:lstStyle/>
          <a:p>
            <a:pPr eaLnBrk="1" hangingPunct="1"/>
            <a:r>
              <a:rPr lang="en-US" smtClean="0"/>
              <a:t>Training: Filling the tree</a:t>
            </a:r>
          </a:p>
        </p:txBody>
      </p:sp>
      <p:grpSp>
        <p:nvGrpSpPr>
          <p:cNvPr id="101382" name="Group 4"/>
          <p:cNvGrpSpPr>
            <a:grpSpLocks/>
          </p:cNvGrpSpPr>
          <p:nvPr/>
        </p:nvGrpSpPr>
        <p:grpSpPr bwMode="auto">
          <a:xfrm>
            <a:off x="6486525" y="5083175"/>
            <a:ext cx="533400" cy="361950"/>
            <a:chOff x="3504" y="1728"/>
            <a:chExt cx="336" cy="228"/>
          </a:xfrm>
        </p:grpSpPr>
        <p:sp>
          <p:nvSpPr>
            <p:cNvPr id="101480" name="Line 5"/>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81" name="Picture 6"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1383" name="Group 7"/>
          <p:cNvGrpSpPr>
            <a:grpSpLocks/>
          </p:cNvGrpSpPr>
          <p:nvPr/>
        </p:nvGrpSpPr>
        <p:grpSpPr bwMode="auto">
          <a:xfrm>
            <a:off x="5876925" y="3940175"/>
            <a:ext cx="533400" cy="361950"/>
            <a:chOff x="3504" y="1728"/>
            <a:chExt cx="336" cy="228"/>
          </a:xfrm>
        </p:grpSpPr>
        <p:sp>
          <p:nvSpPr>
            <p:cNvPr id="101478" name="Line 8"/>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79" name="Picture 9"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1384" name="Group 10"/>
          <p:cNvGrpSpPr>
            <a:grpSpLocks/>
          </p:cNvGrpSpPr>
          <p:nvPr/>
        </p:nvGrpSpPr>
        <p:grpSpPr bwMode="auto">
          <a:xfrm>
            <a:off x="7096125" y="5083175"/>
            <a:ext cx="533400" cy="361950"/>
            <a:chOff x="3504" y="1728"/>
            <a:chExt cx="336" cy="228"/>
          </a:xfrm>
        </p:grpSpPr>
        <p:sp>
          <p:nvSpPr>
            <p:cNvPr id="101476" name="Line 11"/>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77" name="Picture 12"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1385" name="Group 13"/>
          <p:cNvGrpSpPr>
            <a:grpSpLocks/>
          </p:cNvGrpSpPr>
          <p:nvPr/>
        </p:nvGrpSpPr>
        <p:grpSpPr bwMode="auto">
          <a:xfrm>
            <a:off x="5572125" y="3711575"/>
            <a:ext cx="533400" cy="361950"/>
            <a:chOff x="3504" y="1728"/>
            <a:chExt cx="336" cy="228"/>
          </a:xfrm>
        </p:grpSpPr>
        <p:sp>
          <p:nvSpPr>
            <p:cNvPr id="101474" name="Line 14"/>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75" name="Picture 15"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1386" name="Group 16"/>
          <p:cNvGrpSpPr>
            <a:grpSpLocks/>
          </p:cNvGrpSpPr>
          <p:nvPr/>
        </p:nvGrpSpPr>
        <p:grpSpPr bwMode="auto">
          <a:xfrm>
            <a:off x="6810375" y="4813300"/>
            <a:ext cx="533400" cy="361950"/>
            <a:chOff x="3504" y="1728"/>
            <a:chExt cx="336" cy="228"/>
          </a:xfrm>
        </p:grpSpPr>
        <p:sp>
          <p:nvSpPr>
            <p:cNvPr id="101472" name="Line 17"/>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73" name="Picture 18"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1387" name="Line 19"/>
          <p:cNvSpPr>
            <a:spLocks noChangeShapeType="1"/>
          </p:cNvSpPr>
          <p:nvPr/>
        </p:nvSpPr>
        <p:spPr bwMode="auto">
          <a:xfrm flipV="1">
            <a:off x="7043738" y="40147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388" name="Line 20"/>
          <p:cNvSpPr>
            <a:spLocks noChangeShapeType="1"/>
          </p:cNvSpPr>
          <p:nvPr/>
        </p:nvSpPr>
        <p:spPr bwMode="auto">
          <a:xfrm>
            <a:off x="7350125" y="40354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389" name="Line 21"/>
          <p:cNvSpPr>
            <a:spLocks noChangeShapeType="1"/>
          </p:cNvSpPr>
          <p:nvPr/>
        </p:nvSpPr>
        <p:spPr bwMode="auto">
          <a:xfrm>
            <a:off x="7391400" y="40497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390" name="Oval 22"/>
          <p:cNvSpPr>
            <a:spLocks noChangeArrowheads="1"/>
          </p:cNvSpPr>
          <p:nvPr/>
        </p:nvSpPr>
        <p:spPr bwMode="auto">
          <a:xfrm>
            <a:off x="7239000" y="46593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391" name="Oval 23"/>
          <p:cNvSpPr>
            <a:spLocks noChangeArrowheads="1"/>
          </p:cNvSpPr>
          <p:nvPr/>
        </p:nvSpPr>
        <p:spPr bwMode="auto">
          <a:xfrm>
            <a:off x="7543800" y="49641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392" name="Oval 24"/>
          <p:cNvSpPr>
            <a:spLocks noChangeArrowheads="1"/>
          </p:cNvSpPr>
          <p:nvPr/>
        </p:nvSpPr>
        <p:spPr bwMode="auto">
          <a:xfrm>
            <a:off x="6934200" y="43545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393" name="Line 25"/>
          <p:cNvSpPr>
            <a:spLocks noChangeShapeType="1"/>
          </p:cNvSpPr>
          <p:nvPr/>
        </p:nvSpPr>
        <p:spPr bwMode="auto">
          <a:xfrm flipV="1">
            <a:off x="6127750" y="3138488"/>
            <a:ext cx="306388" cy="46037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394" name="Line 26"/>
          <p:cNvSpPr>
            <a:spLocks noChangeShapeType="1"/>
          </p:cNvSpPr>
          <p:nvPr/>
        </p:nvSpPr>
        <p:spPr bwMode="auto">
          <a:xfrm>
            <a:off x="6435725" y="31591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395" name="Line 27"/>
          <p:cNvSpPr>
            <a:spLocks noChangeShapeType="1"/>
          </p:cNvSpPr>
          <p:nvPr/>
        </p:nvSpPr>
        <p:spPr bwMode="auto">
          <a:xfrm>
            <a:off x="6477000" y="31734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396" name="Oval 28"/>
          <p:cNvSpPr>
            <a:spLocks noChangeArrowheads="1"/>
          </p:cNvSpPr>
          <p:nvPr/>
        </p:nvSpPr>
        <p:spPr bwMode="auto">
          <a:xfrm>
            <a:off x="6324600" y="37830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397" name="Oval 29"/>
          <p:cNvSpPr>
            <a:spLocks noChangeArrowheads="1"/>
          </p:cNvSpPr>
          <p:nvPr/>
        </p:nvSpPr>
        <p:spPr bwMode="auto">
          <a:xfrm>
            <a:off x="6629400" y="40878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398" name="Oval 30"/>
          <p:cNvSpPr>
            <a:spLocks noChangeArrowheads="1"/>
          </p:cNvSpPr>
          <p:nvPr/>
        </p:nvSpPr>
        <p:spPr bwMode="auto">
          <a:xfrm>
            <a:off x="6019800" y="34782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399" name="Line 31"/>
          <p:cNvSpPr>
            <a:spLocks noChangeShapeType="1"/>
          </p:cNvSpPr>
          <p:nvPr/>
        </p:nvSpPr>
        <p:spPr bwMode="auto">
          <a:xfrm flipV="1">
            <a:off x="5214938" y="22240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00" name="Line 32"/>
          <p:cNvSpPr>
            <a:spLocks noChangeShapeType="1"/>
          </p:cNvSpPr>
          <p:nvPr/>
        </p:nvSpPr>
        <p:spPr bwMode="auto">
          <a:xfrm>
            <a:off x="5521325" y="22447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01" name="Line 33"/>
          <p:cNvSpPr>
            <a:spLocks noChangeShapeType="1"/>
          </p:cNvSpPr>
          <p:nvPr/>
        </p:nvSpPr>
        <p:spPr bwMode="auto">
          <a:xfrm>
            <a:off x="5562600" y="22590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02" name="Oval 34"/>
          <p:cNvSpPr>
            <a:spLocks noChangeArrowheads="1"/>
          </p:cNvSpPr>
          <p:nvPr/>
        </p:nvSpPr>
        <p:spPr bwMode="auto">
          <a:xfrm>
            <a:off x="5410200" y="28686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03" name="Oval 35"/>
          <p:cNvSpPr>
            <a:spLocks noChangeArrowheads="1"/>
          </p:cNvSpPr>
          <p:nvPr/>
        </p:nvSpPr>
        <p:spPr bwMode="auto">
          <a:xfrm>
            <a:off x="5715000" y="31734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04" name="Line 36"/>
          <p:cNvSpPr>
            <a:spLocks noChangeShapeType="1"/>
          </p:cNvSpPr>
          <p:nvPr/>
        </p:nvSpPr>
        <p:spPr bwMode="auto">
          <a:xfrm flipV="1">
            <a:off x="5562600" y="1306513"/>
            <a:ext cx="685800" cy="9144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05" name="Line 37"/>
          <p:cNvSpPr>
            <a:spLocks noChangeShapeType="1"/>
          </p:cNvSpPr>
          <p:nvPr/>
        </p:nvSpPr>
        <p:spPr bwMode="auto">
          <a:xfrm flipV="1">
            <a:off x="6400800" y="1382713"/>
            <a:ext cx="0" cy="1752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06" name="Line 38"/>
          <p:cNvSpPr>
            <a:spLocks noChangeShapeType="1"/>
          </p:cNvSpPr>
          <p:nvPr/>
        </p:nvSpPr>
        <p:spPr bwMode="auto">
          <a:xfrm flipH="1" flipV="1">
            <a:off x="6553200" y="1382713"/>
            <a:ext cx="838200" cy="2667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07" name="AutoShape 39"/>
          <p:cNvSpPr>
            <a:spLocks noChangeAspect="1" noChangeArrowheads="1"/>
          </p:cNvSpPr>
          <p:nvPr/>
        </p:nvSpPr>
        <p:spPr bwMode="auto">
          <a:xfrm>
            <a:off x="6134100" y="1028700"/>
            <a:ext cx="569913" cy="571500"/>
          </a:xfrm>
          <a:prstGeom prst="diamond">
            <a:avLst/>
          </a:prstGeom>
          <a:solidFill>
            <a:schemeClr val="bg2"/>
          </a:solidFill>
          <a:ln w="9525">
            <a:solidFill>
              <a:schemeClr val="bg2"/>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08" name="AutoShape 40"/>
          <p:cNvSpPr>
            <a:spLocks noChangeAspect="1" noChangeArrowheads="1"/>
          </p:cNvSpPr>
          <p:nvPr/>
        </p:nvSpPr>
        <p:spPr bwMode="auto">
          <a:xfrm>
            <a:off x="5105400" y="2601913"/>
            <a:ext cx="244475" cy="244475"/>
          </a:xfrm>
          <a:prstGeom prst="flowChartConnector">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09" name="AutoShape 41"/>
          <p:cNvSpPr>
            <a:spLocks noChangeAspect="1" noChangeArrowheads="1"/>
          </p:cNvSpPr>
          <p:nvPr/>
        </p:nvSpPr>
        <p:spPr bwMode="auto">
          <a:xfrm>
            <a:off x="5334000" y="19923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10" name="AutoShape 42"/>
          <p:cNvSpPr>
            <a:spLocks noChangeAspect="1" noChangeArrowheads="1"/>
          </p:cNvSpPr>
          <p:nvPr/>
        </p:nvSpPr>
        <p:spPr bwMode="auto">
          <a:xfrm>
            <a:off x="6248400" y="28305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11" name="AutoShape 43"/>
          <p:cNvSpPr>
            <a:spLocks noChangeAspect="1" noChangeArrowheads="1"/>
          </p:cNvSpPr>
          <p:nvPr/>
        </p:nvSpPr>
        <p:spPr bwMode="auto">
          <a:xfrm>
            <a:off x="7162800" y="37449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1412" name="Picture 44"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63775"/>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413" name="Oval 45"/>
          <p:cNvSpPr>
            <a:spLocks noChangeArrowheads="1"/>
          </p:cNvSpPr>
          <p:nvPr/>
        </p:nvSpPr>
        <p:spPr bwMode="auto">
          <a:xfrm>
            <a:off x="4200525" y="233997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14" name="Oval 46"/>
          <p:cNvSpPr>
            <a:spLocks noChangeArrowheads="1"/>
          </p:cNvSpPr>
          <p:nvPr/>
        </p:nvSpPr>
        <p:spPr bwMode="auto">
          <a:xfrm>
            <a:off x="4330700" y="2297113"/>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15" name="Oval 47"/>
          <p:cNvSpPr>
            <a:spLocks noChangeArrowheads="1"/>
          </p:cNvSpPr>
          <p:nvPr/>
        </p:nvSpPr>
        <p:spPr bwMode="auto">
          <a:xfrm>
            <a:off x="3919538" y="26114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16" name="Oval 48"/>
          <p:cNvSpPr>
            <a:spLocks noChangeArrowheads="1"/>
          </p:cNvSpPr>
          <p:nvPr/>
        </p:nvSpPr>
        <p:spPr bwMode="auto">
          <a:xfrm>
            <a:off x="4117975" y="27638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17" name="Oval 49"/>
          <p:cNvSpPr>
            <a:spLocks noChangeArrowheads="1"/>
          </p:cNvSpPr>
          <p:nvPr/>
        </p:nvSpPr>
        <p:spPr bwMode="auto">
          <a:xfrm>
            <a:off x="3968750" y="2546350"/>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01418" name="Group 50"/>
          <p:cNvGrpSpPr>
            <a:grpSpLocks/>
          </p:cNvGrpSpPr>
          <p:nvPr/>
        </p:nvGrpSpPr>
        <p:grpSpPr bwMode="auto">
          <a:xfrm>
            <a:off x="4197350" y="3336925"/>
            <a:ext cx="1600200" cy="1200150"/>
            <a:chOff x="2256" y="1152"/>
            <a:chExt cx="1008" cy="756"/>
          </a:xfrm>
        </p:grpSpPr>
        <p:sp>
          <p:nvSpPr>
            <p:cNvPr id="101470" name="Line 51"/>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71" name="Picture 52"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1419" name="Group 53"/>
          <p:cNvGrpSpPr>
            <a:grpSpLocks/>
          </p:cNvGrpSpPr>
          <p:nvPr/>
        </p:nvGrpSpPr>
        <p:grpSpPr bwMode="auto">
          <a:xfrm>
            <a:off x="4818063" y="3948113"/>
            <a:ext cx="1600200" cy="1200150"/>
            <a:chOff x="2256" y="1152"/>
            <a:chExt cx="1008" cy="756"/>
          </a:xfrm>
        </p:grpSpPr>
        <p:sp>
          <p:nvSpPr>
            <p:cNvPr id="101468" name="Line 54"/>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69" name="Picture 55"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1420" name="Group 56"/>
          <p:cNvGrpSpPr>
            <a:grpSpLocks/>
          </p:cNvGrpSpPr>
          <p:nvPr/>
        </p:nvGrpSpPr>
        <p:grpSpPr bwMode="auto">
          <a:xfrm>
            <a:off x="3587750" y="2795588"/>
            <a:ext cx="1600200" cy="1200150"/>
            <a:chOff x="2256" y="1152"/>
            <a:chExt cx="1008" cy="756"/>
          </a:xfrm>
        </p:grpSpPr>
        <p:sp>
          <p:nvSpPr>
            <p:cNvPr id="101466" name="Line 57"/>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67" name="Picture 58"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1421" name="Picture 59"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150"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422" name="Picture 60"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9550"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423" name="Oval 61"/>
          <p:cNvSpPr>
            <a:spLocks noChangeArrowheads="1"/>
          </p:cNvSpPr>
          <p:nvPr/>
        </p:nvSpPr>
        <p:spPr bwMode="auto">
          <a:xfrm>
            <a:off x="4197350"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24" name="Oval 62"/>
          <p:cNvSpPr>
            <a:spLocks noChangeArrowheads="1"/>
          </p:cNvSpPr>
          <p:nvPr/>
        </p:nvSpPr>
        <p:spPr bwMode="auto">
          <a:xfrm>
            <a:off x="4327525"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25" name="Oval 63"/>
          <p:cNvSpPr>
            <a:spLocks noChangeArrowheads="1"/>
          </p:cNvSpPr>
          <p:nvPr/>
        </p:nvSpPr>
        <p:spPr bwMode="auto">
          <a:xfrm>
            <a:off x="3916363"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26" name="Oval 64"/>
          <p:cNvSpPr>
            <a:spLocks noChangeArrowheads="1"/>
          </p:cNvSpPr>
          <p:nvPr/>
        </p:nvSpPr>
        <p:spPr bwMode="auto">
          <a:xfrm>
            <a:off x="4114800"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27" name="Oval 65"/>
          <p:cNvSpPr>
            <a:spLocks noChangeArrowheads="1"/>
          </p:cNvSpPr>
          <p:nvPr/>
        </p:nvSpPr>
        <p:spPr bwMode="auto">
          <a:xfrm>
            <a:off x="3965575" y="2544763"/>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28" name="Oval 69"/>
          <p:cNvSpPr>
            <a:spLocks noChangeArrowheads="1"/>
          </p:cNvSpPr>
          <p:nvPr/>
        </p:nvSpPr>
        <p:spPr bwMode="auto">
          <a:xfrm>
            <a:off x="3206750"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29" name="Oval 70"/>
          <p:cNvSpPr>
            <a:spLocks noChangeArrowheads="1"/>
          </p:cNvSpPr>
          <p:nvPr/>
        </p:nvSpPr>
        <p:spPr bwMode="auto">
          <a:xfrm>
            <a:off x="3122613"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30" name="Oval 74"/>
          <p:cNvSpPr>
            <a:spLocks noChangeArrowheads="1"/>
          </p:cNvSpPr>
          <p:nvPr/>
        </p:nvSpPr>
        <p:spPr bwMode="auto">
          <a:xfrm>
            <a:off x="3090863" y="3108325"/>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0" name="Group 78"/>
          <p:cNvGrpSpPr>
            <a:grpSpLocks/>
          </p:cNvGrpSpPr>
          <p:nvPr/>
        </p:nvGrpSpPr>
        <p:grpSpPr bwMode="auto">
          <a:xfrm>
            <a:off x="4398963" y="4521200"/>
            <a:ext cx="2667000" cy="1885950"/>
            <a:chOff x="2544" y="2064"/>
            <a:chExt cx="1680" cy="1188"/>
          </a:xfrm>
        </p:grpSpPr>
        <p:sp>
          <p:nvSpPr>
            <p:cNvPr id="101464" name="Line 79"/>
            <p:cNvSpPr>
              <a:spLocks noChangeShapeType="1"/>
            </p:cNvSpPr>
            <p:nvPr/>
          </p:nvSpPr>
          <p:spPr bwMode="auto">
            <a:xfrm flipH="1">
              <a:off x="2688" y="2064"/>
              <a:ext cx="1536" cy="1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65" name="Picture 80"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81"/>
          <p:cNvGrpSpPr>
            <a:grpSpLocks/>
          </p:cNvGrpSpPr>
          <p:nvPr/>
        </p:nvGrpSpPr>
        <p:grpSpPr bwMode="auto">
          <a:xfrm>
            <a:off x="4052888" y="4243388"/>
            <a:ext cx="2667000" cy="1885950"/>
            <a:chOff x="2544" y="2064"/>
            <a:chExt cx="1680" cy="1188"/>
          </a:xfrm>
        </p:grpSpPr>
        <p:sp>
          <p:nvSpPr>
            <p:cNvPr id="101462" name="Line 82"/>
            <p:cNvSpPr>
              <a:spLocks noChangeShapeType="1"/>
            </p:cNvSpPr>
            <p:nvPr/>
          </p:nvSpPr>
          <p:spPr bwMode="auto">
            <a:xfrm flipH="1">
              <a:off x="2688" y="2064"/>
              <a:ext cx="1536" cy="1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63" name="Picture 83"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84"/>
          <p:cNvGrpSpPr>
            <a:grpSpLocks/>
          </p:cNvGrpSpPr>
          <p:nvPr/>
        </p:nvGrpSpPr>
        <p:grpSpPr bwMode="auto">
          <a:xfrm>
            <a:off x="3062288" y="4319588"/>
            <a:ext cx="1371600" cy="971550"/>
            <a:chOff x="1920" y="2112"/>
            <a:chExt cx="864" cy="612"/>
          </a:xfrm>
        </p:grpSpPr>
        <p:sp>
          <p:nvSpPr>
            <p:cNvPr id="101460" name="Line 85"/>
            <p:cNvSpPr>
              <a:spLocks noChangeShapeType="1"/>
            </p:cNvSpPr>
            <p:nvPr/>
          </p:nvSpPr>
          <p:spPr bwMode="auto">
            <a:xfrm flipH="1">
              <a:off x="2064" y="2112"/>
              <a:ext cx="720" cy="52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1461" name="Picture 86"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0" y="2544"/>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1434" name="Picture 87"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8088"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435" name="Picture 88"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7488"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7225" name="Picture 89" descr="114_14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6888" y="36337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437" name="Oval 90"/>
          <p:cNvSpPr>
            <a:spLocks noChangeArrowheads="1"/>
          </p:cNvSpPr>
          <p:nvPr/>
        </p:nvSpPr>
        <p:spPr bwMode="auto">
          <a:xfrm>
            <a:off x="4205288"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38" name="Oval 91"/>
          <p:cNvSpPr>
            <a:spLocks noChangeArrowheads="1"/>
          </p:cNvSpPr>
          <p:nvPr/>
        </p:nvSpPr>
        <p:spPr bwMode="auto">
          <a:xfrm>
            <a:off x="4335463"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39" name="Oval 92"/>
          <p:cNvSpPr>
            <a:spLocks noChangeArrowheads="1"/>
          </p:cNvSpPr>
          <p:nvPr/>
        </p:nvSpPr>
        <p:spPr bwMode="auto">
          <a:xfrm>
            <a:off x="3924300"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40" name="Oval 93"/>
          <p:cNvSpPr>
            <a:spLocks noChangeArrowheads="1"/>
          </p:cNvSpPr>
          <p:nvPr/>
        </p:nvSpPr>
        <p:spPr bwMode="auto">
          <a:xfrm>
            <a:off x="4122738"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41" name="Oval 94"/>
          <p:cNvSpPr>
            <a:spLocks noChangeArrowheads="1"/>
          </p:cNvSpPr>
          <p:nvPr/>
        </p:nvSpPr>
        <p:spPr bwMode="auto">
          <a:xfrm>
            <a:off x="3973513" y="2544763"/>
            <a:ext cx="198437"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42" name="Oval 95"/>
          <p:cNvSpPr>
            <a:spLocks noChangeArrowheads="1"/>
          </p:cNvSpPr>
          <p:nvPr/>
        </p:nvSpPr>
        <p:spPr bwMode="auto">
          <a:xfrm>
            <a:off x="3214688"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1443" name="Oval 96"/>
          <p:cNvSpPr>
            <a:spLocks noChangeArrowheads="1"/>
          </p:cNvSpPr>
          <p:nvPr/>
        </p:nvSpPr>
        <p:spPr bwMode="auto">
          <a:xfrm>
            <a:off x="3130550"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7233" name="Line 97"/>
          <p:cNvSpPr>
            <a:spLocks noChangeShapeType="1"/>
          </p:cNvSpPr>
          <p:nvPr/>
        </p:nvSpPr>
        <p:spPr bwMode="auto">
          <a:xfrm flipH="1">
            <a:off x="5597525" y="1352550"/>
            <a:ext cx="669925" cy="8651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34" name="Line 98"/>
          <p:cNvSpPr>
            <a:spLocks noChangeShapeType="1"/>
          </p:cNvSpPr>
          <p:nvPr/>
        </p:nvSpPr>
        <p:spPr bwMode="auto">
          <a:xfrm>
            <a:off x="5565775" y="2201863"/>
            <a:ext cx="252413" cy="11588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46" name="Oval 99"/>
          <p:cNvSpPr>
            <a:spLocks noChangeArrowheads="1"/>
          </p:cNvSpPr>
          <p:nvPr/>
        </p:nvSpPr>
        <p:spPr bwMode="auto">
          <a:xfrm>
            <a:off x="3098800" y="3108325"/>
            <a:ext cx="315913"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7236" name="Line 100"/>
          <p:cNvSpPr>
            <a:spLocks noChangeShapeType="1"/>
          </p:cNvSpPr>
          <p:nvPr/>
        </p:nvSpPr>
        <p:spPr bwMode="auto">
          <a:xfrm flipV="1">
            <a:off x="2147888" y="1347788"/>
            <a:ext cx="4119562" cy="25479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37" name="Oval 101"/>
          <p:cNvSpPr>
            <a:spLocks noChangeArrowheads="1"/>
          </p:cNvSpPr>
          <p:nvPr/>
        </p:nvSpPr>
        <p:spPr bwMode="auto">
          <a:xfrm>
            <a:off x="2071688" y="3786188"/>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7238" name="Line 102"/>
          <p:cNvSpPr>
            <a:spLocks noChangeShapeType="1"/>
          </p:cNvSpPr>
          <p:nvPr/>
        </p:nvSpPr>
        <p:spPr bwMode="auto">
          <a:xfrm flipH="1">
            <a:off x="4394200" y="3332163"/>
            <a:ext cx="1414463" cy="10509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39" name="Oval 103"/>
          <p:cNvSpPr>
            <a:spLocks noChangeArrowheads="1"/>
          </p:cNvSpPr>
          <p:nvPr/>
        </p:nvSpPr>
        <p:spPr bwMode="auto">
          <a:xfrm>
            <a:off x="2259013" y="400685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7240" name="Line 104"/>
          <p:cNvSpPr>
            <a:spLocks noChangeShapeType="1"/>
          </p:cNvSpPr>
          <p:nvPr/>
        </p:nvSpPr>
        <p:spPr bwMode="auto">
          <a:xfrm flipV="1">
            <a:off x="2300288" y="1282700"/>
            <a:ext cx="4143375" cy="2844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41" name="Line 105"/>
          <p:cNvSpPr>
            <a:spLocks noChangeShapeType="1"/>
          </p:cNvSpPr>
          <p:nvPr/>
        </p:nvSpPr>
        <p:spPr bwMode="auto">
          <a:xfrm flipH="1">
            <a:off x="6413500" y="1276350"/>
            <a:ext cx="6350" cy="18478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42" name="Line 106"/>
          <p:cNvSpPr>
            <a:spLocks noChangeShapeType="1"/>
          </p:cNvSpPr>
          <p:nvPr/>
        </p:nvSpPr>
        <p:spPr bwMode="auto">
          <a:xfrm>
            <a:off x="6426200" y="3062288"/>
            <a:ext cx="311150" cy="1193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43" name="Oval 107"/>
          <p:cNvSpPr>
            <a:spLocks noChangeArrowheads="1"/>
          </p:cNvSpPr>
          <p:nvPr/>
        </p:nvSpPr>
        <p:spPr bwMode="auto">
          <a:xfrm>
            <a:off x="2300288" y="3709988"/>
            <a:ext cx="160337"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7244" name="Line 108"/>
          <p:cNvSpPr>
            <a:spLocks noChangeShapeType="1"/>
          </p:cNvSpPr>
          <p:nvPr/>
        </p:nvSpPr>
        <p:spPr bwMode="auto">
          <a:xfrm flipV="1">
            <a:off x="2384425" y="1263650"/>
            <a:ext cx="4098925" cy="25939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45" name="Line 109"/>
          <p:cNvSpPr>
            <a:spLocks noChangeShapeType="1"/>
          </p:cNvSpPr>
          <p:nvPr/>
        </p:nvSpPr>
        <p:spPr bwMode="auto">
          <a:xfrm>
            <a:off x="6491288" y="1268413"/>
            <a:ext cx="898525" cy="27162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7246" name="Line 110"/>
          <p:cNvSpPr>
            <a:spLocks noChangeShapeType="1"/>
          </p:cNvSpPr>
          <p:nvPr/>
        </p:nvSpPr>
        <p:spPr bwMode="auto">
          <a:xfrm flipH="1">
            <a:off x="7061200" y="3944938"/>
            <a:ext cx="328613" cy="5445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1458" name="Text Box 111"/>
          <p:cNvSpPr txBox="1">
            <a:spLocks noChangeArrowheads="1"/>
          </p:cNvSpPr>
          <p:nvPr/>
        </p:nvSpPr>
        <p:spPr bwMode="auto">
          <a:xfrm>
            <a:off x="6624638" y="6553200"/>
            <a:ext cx="217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99"/>
                </a:solidFill>
                <a:latin typeface="Trebuchet MS" pitchFamily="34" charset="0"/>
              </a:rPr>
              <a:t>Slide credit: David Nister</a:t>
            </a:r>
          </a:p>
        </p:txBody>
      </p:sp>
      <p:sp>
        <p:nvSpPr>
          <p:cNvPr id="101459" name="Text Box 112"/>
          <p:cNvSpPr txBox="1">
            <a:spLocks noChangeArrowheads="1"/>
          </p:cNvSpPr>
          <p:nvPr/>
        </p:nvSpPr>
        <p:spPr bwMode="auto">
          <a:xfrm>
            <a:off x="6211888" y="6057900"/>
            <a:ext cx="296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sz="1600" smtClean="0">
                <a:solidFill>
                  <a:srgbClr val="000099"/>
                </a:solidFill>
                <a:latin typeface="Trebuchet MS" pitchFamily="34" charset="0"/>
              </a:rPr>
              <a:t>[Nister </a:t>
            </a:r>
            <a:r>
              <a:rPr lang="en-US" sz="1600" smtClean="0">
                <a:solidFill>
                  <a:srgbClr val="000099"/>
                </a:solidFill>
                <a:latin typeface="Times New Roman" pitchFamily="18" charset="0"/>
              </a:rPr>
              <a:t>&amp;</a:t>
            </a:r>
            <a:r>
              <a:rPr lang="en-US" sz="1600" smtClean="0">
                <a:solidFill>
                  <a:srgbClr val="000099"/>
                </a:solidFill>
                <a:latin typeface="Trebuchet MS" pitchFamily="34" charset="0"/>
              </a:rPr>
              <a:t> Stewenius, CVPR’06]</a:t>
            </a:r>
          </a:p>
        </p:txBody>
      </p:sp>
    </p:spTree>
    <p:extLst>
      <p:ext uri="{BB962C8B-B14F-4D97-AF65-F5344CB8AC3E}">
        <p14:creationId xmlns:p14="http://schemas.microsoft.com/office/powerpoint/2010/main" val="4123674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907225"/>
                                        </p:tgtEl>
                                        <p:attrNameLst>
                                          <p:attrName>style.visibility</p:attrName>
                                        </p:attrNameLst>
                                      </p:cBhvr>
                                      <p:to>
                                        <p:strVal val="visible"/>
                                      </p:to>
                                    </p:set>
                                    <p:animEffect transition="in" filter="dissolve">
                                      <p:cBhvr>
                                        <p:cTn id="7" dur="500"/>
                                        <p:tgtEl>
                                          <p:spTgt spid="2907225"/>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907237"/>
                                        </p:tgtEl>
                                        <p:attrNameLst>
                                          <p:attrName>style.visibility</p:attrName>
                                        </p:attrNameLst>
                                      </p:cBhvr>
                                      <p:to>
                                        <p:strVal val="visible"/>
                                      </p:to>
                                    </p:set>
                                    <p:animEffect transition="in" filter="dissolve">
                                      <p:cBhvr>
                                        <p:cTn id="11" dur="500"/>
                                        <p:tgtEl>
                                          <p:spTgt spid="2907237"/>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07236"/>
                                        </p:tgtEl>
                                        <p:attrNameLst>
                                          <p:attrName>style.visibility</p:attrName>
                                        </p:attrNameLst>
                                      </p:cBhvr>
                                      <p:to>
                                        <p:strVal val="visible"/>
                                      </p:to>
                                    </p:set>
                                    <p:animEffect transition="in" filter="wipe(left)">
                                      <p:cBhvr>
                                        <p:cTn id="15" dur="500"/>
                                        <p:tgtEl>
                                          <p:spTgt spid="2907236"/>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907233"/>
                                        </p:tgtEl>
                                        <p:attrNameLst>
                                          <p:attrName>style.visibility</p:attrName>
                                        </p:attrNameLst>
                                      </p:cBhvr>
                                      <p:to>
                                        <p:strVal val="visible"/>
                                      </p:to>
                                    </p:set>
                                    <p:animEffect transition="in" filter="wipe(up)">
                                      <p:cBhvr>
                                        <p:cTn id="19" dur="500"/>
                                        <p:tgtEl>
                                          <p:spTgt spid="2907233"/>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907234"/>
                                        </p:tgtEl>
                                        <p:attrNameLst>
                                          <p:attrName>style.visibility</p:attrName>
                                        </p:attrNameLst>
                                      </p:cBhvr>
                                      <p:to>
                                        <p:strVal val="visible"/>
                                      </p:to>
                                    </p:set>
                                    <p:animEffect transition="in" filter="wipe(up)">
                                      <p:cBhvr>
                                        <p:cTn id="23" dur="500"/>
                                        <p:tgtEl>
                                          <p:spTgt spid="2907234"/>
                                        </p:tgtEl>
                                      </p:cBhvr>
                                    </p:animEffect>
                                  </p:childTnLst>
                                </p:cTn>
                              </p:par>
                            </p:childTnLst>
                          </p:cTn>
                        </p:par>
                        <p:par>
                          <p:cTn id="24" fill="hold" nodeType="afterGroup">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907238"/>
                                        </p:tgtEl>
                                        <p:attrNameLst>
                                          <p:attrName>style.visibility</p:attrName>
                                        </p:attrNameLst>
                                      </p:cBhvr>
                                      <p:to>
                                        <p:strVal val="visible"/>
                                      </p:to>
                                    </p:set>
                                    <p:animEffect transition="in" filter="wipe(up)">
                                      <p:cBhvr>
                                        <p:cTn id="27" dur="500"/>
                                        <p:tgtEl>
                                          <p:spTgt spid="2907238"/>
                                        </p:tgtEl>
                                      </p:cBhvr>
                                    </p:animEffect>
                                  </p:childTnLst>
                                </p:cTn>
                              </p:par>
                            </p:childTnLst>
                          </p:cTn>
                        </p:par>
                        <p:par>
                          <p:cTn id="28" fill="hold" nodeType="afterGroup">
                            <p:stCondLst>
                              <p:cond delay="3000"/>
                            </p:stCondLst>
                            <p:childTnLst>
                              <p:par>
                                <p:cTn id="29" presetID="22" presetClass="entr" presetSubtype="2"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childTnLst>
                          </p:cTn>
                        </p:par>
                        <p:par>
                          <p:cTn id="32" fill="hold" nodeType="afterGroup">
                            <p:stCondLst>
                              <p:cond delay="3500"/>
                            </p:stCondLst>
                            <p:childTnLst>
                              <p:par>
                                <p:cTn id="33" presetID="1" presetClass="exit" presetSubtype="0" fill="hold" grpId="1" nodeType="afterEffect">
                                  <p:stCondLst>
                                    <p:cond delay="0"/>
                                  </p:stCondLst>
                                  <p:childTnLst>
                                    <p:set>
                                      <p:cBhvr>
                                        <p:cTn id="34" dur="1" fill="hold">
                                          <p:stCondLst>
                                            <p:cond delay="0"/>
                                          </p:stCondLst>
                                        </p:cTn>
                                        <p:tgtEl>
                                          <p:spTgt spid="2907238"/>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907236"/>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90723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907233"/>
                                        </p:tgtEl>
                                        <p:attrNameLst>
                                          <p:attrName>style.visibility</p:attrName>
                                        </p:attrNameLst>
                                      </p:cBhvr>
                                      <p:to>
                                        <p:strVal val="hidden"/>
                                      </p:to>
                                    </p:set>
                                  </p:childTnLst>
                                </p:cTn>
                              </p:par>
                            </p:childTnLst>
                          </p:cTn>
                        </p:par>
                        <p:par>
                          <p:cTn id="41" fill="hold" nodeType="afterGroup">
                            <p:stCondLst>
                              <p:cond delay="3500"/>
                            </p:stCondLst>
                            <p:childTnLst>
                              <p:par>
                                <p:cTn id="42" presetID="9" presetClass="entr" presetSubtype="0" fill="hold" grpId="0" nodeType="afterEffect">
                                  <p:stCondLst>
                                    <p:cond delay="0"/>
                                  </p:stCondLst>
                                  <p:childTnLst>
                                    <p:set>
                                      <p:cBhvr>
                                        <p:cTn id="43" dur="1" fill="hold">
                                          <p:stCondLst>
                                            <p:cond delay="0"/>
                                          </p:stCondLst>
                                        </p:cTn>
                                        <p:tgtEl>
                                          <p:spTgt spid="2907239"/>
                                        </p:tgtEl>
                                        <p:attrNameLst>
                                          <p:attrName>style.visibility</p:attrName>
                                        </p:attrNameLst>
                                      </p:cBhvr>
                                      <p:to>
                                        <p:strVal val="visible"/>
                                      </p:to>
                                    </p:set>
                                    <p:animEffect transition="in" filter="dissolve">
                                      <p:cBhvr>
                                        <p:cTn id="44" dur="500"/>
                                        <p:tgtEl>
                                          <p:spTgt spid="2907239"/>
                                        </p:tgtEl>
                                      </p:cBhvr>
                                    </p:animEffect>
                                  </p:childTnLst>
                                </p:cTn>
                              </p:par>
                            </p:childTnLst>
                          </p:cTn>
                        </p:par>
                        <p:par>
                          <p:cTn id="45" fill="hold" nodeType="afterGroup">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2907240"/>
                                        </p:tgtEl>
                                        <p:attrNameLst>
                                          <p:attrName>style.visibility</p:attrName>
                                        </p:attrNameLst>
                                      </p:cBhvr>
                                      <p:to>
                                        <p:strVal val="visible"/>
                                      </p:to>
                                    </p:set>
                                    <p:animEffect transition="in" filter="wipe(left)">
                                      <p:cBhvr>
                                        <p:cTn id="48" dur="500"/>
                                        <p:tgtEl>
                                          <p:spTgt spid="2907240"/>
                                        </p:tgtEl>
                                      </p:cBhvr>
                                    </p:animEffect>
                                  </p:childTnLst>
                                </p:cTn>
                              </p:par>
                            </p:childTnLst>
                          </p:cTn>
                        </p:par>
                        <p:par>
                          <p:cTn id="49" fill="hold" nodeType="afterGroup">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2907241"/>
                                        </p:tgtEl>
                                        <p:attrNameLst>
                                          <p:attrName>style.visibility</p:attrName>
                                        </p:attrNameLst>
                                      </p:cBhvr>
                                      <p:to>
                                        <p:strVal val="visible"/>
                                      </p:to>
                                    </p:set>
                                    <p:animEffect transition="in" filter="wipe(up)">
                                      <p:cBhvr>
                                        <p:cTn id="52" dur="500"/>
                                        <p:tgtEl>
                                          <p:spTgt spid="2907241"/>
                                        </p:tgtEl>
                                      </p:cBhvr>
                                    </p:animEffect>
                                  </p:childTnLst>
                                </p:cTn>
                              </p:par>
                            </p:childTnLst>
                          </p:cTn>
                        </p:par>
                        <p:par>
                          <p:cTn id="53" fill="hold" nodeType="afterGroup">
                            <p:stCondLst>
                              <p:cond delay="5000"/>
                            </p:stCondLst>
                            <p:childTnLst>
                              <p:par>
                                <p:cTn id="54" presetID="22" presetClass="entr" presetSubtype="1" fill="hold" grpId="0" nodeType="afterEffect">
                                  <p:stCondLst>
                                    <p:cond delay="0"/>
                                  </p:stCondLst>
                                  <p:childTnLst>
                                    <p:set>
                                      <p:cBhvr>
                                        <p:cTn id="55" dur="1" fill="hold">
                                          <p:stCondLst>
                                            <p:cond delay="0"/>
                                          </p:stCondLst>
                                        </p:cTn>
                                        <p:tgtEl>
                                          <p:spTgt spid="2907242"/>
                                        </p:tgtEl>
                                        <p:attrNameLst>
                                          <p:attrName>style.visibility</p:attrName>
                                        </p:attrNameLst>
                                      </p:cBhvr>
                                      <p:to>
                                        <p:strVal val="visible"/>
                                      </p:to>
                                    </p:set>
                                    <p:animEffect transition="in" filter="wipe(up)">
                                      <p:cBhvr>
                                        <p:cTn id="56" dur="500"/>
                                        <p:tgtEl>
                                          <p:spTgt spid="2907242"/>
                                        </p:tgtEl>
                                      </p:cBhvr>
                                    </p:animEffect>
                                  </p:childTnLst>
                                </p:cTn>
                              </p:par>
                            </p:childTnLst>
                          </p:cTn>
                        </p:par>
                        <p:par>
                          <p:cTn id="57" fill="hold" nodeType="afterGroup">
                            <p:stCondLst>
                              <p:cond delay="5500"/>
                            </p:stCondLst>
                            <p:childTnLst>
                              <p:par>
                                <p:cTn id="58" presetID="22" presetClass="entr" presetSubtype="2"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right)">
                                      <p:cBhvr>
                                        <p:cTn id="60" dur="500"/>
                                        <p:tgtEl>
                                          <p:spTgt spid="11"/>
                                        </p:tgtEl>
                                      </p:cBhvr>
                                    </p:animEffect>
                                  </p:childTnLst>
                                </p:cTn>
                              </p:par>
                            </p:childTnLst>
                          </p:cTn>
                        </p:par>
                        <p:par>
                          <p:cTn id="61" fill="hold" nodeType="afterGroup">
                            <p:stCondLst>
                              <p:cond delay="6000"/>
                            </p:stCondLst>
                            <p:childTnLst>
                              <p:par>
                                <p:cTn id="62" presetID="1" presetClass="exit" presetSubtype="0" fill="hold" grpId="1" nodeType="afterEffect">
                                  <p:stCondLst>
                                    <p:cond delay="0"/>
                                  </p:stCondLst>
                                  <p:childTnLst>
                                    <p:set>
                                      <p:cBhvr>
                                        <p:cTn id="63" dur="1" fill="hold">
                                          <p:stCondLst>
                                            <p:cond delay="0"/>
                                          </p:stCondLst>
                                        </p:cTn>
                                        <p:tgtEl>
                                          <p:spTgt spid="2907242"/>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2907241"/>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2907240"/>
                                        </p:tgtEl>
                                        <p:attrNameLst>
                                          <p:attrName>style.visibility</p:attrName>
                                        </p:attrNameLst>
                                      </p:cBhvr>
                                      <p:to>
                                        <p:strVal val="hidden"/>
                                      </p:to>
                                    </p:set>
                                  </p:childTnLst>
                                </p:cTn>
                              </p:par>
                            </p:childTnLst>
                          </p:cTn>
                        </p:par>
                        <p:par>
                          <p:cTn id="68" fill="hold" nodeType="afterGroup">
                            <p:stCondLst>
                              <p:cond delay="6000"/>
                            </p:stCondLst>
                            <p:childTnLst>
                              <p:par>
                                <p:cTn id="69" presetID="9" presetClass="entr" presetSubtype="0" fill="hold" grpId="0" nodeType="afterEffect">
                                  <p:stCondLst>
                                    <p:cond delay="0"/>
                                  </p:stCondLst>
                                  <p:childTnLst>
                                    <p:set>
                                      <p:cBhvr>
                                        <p:cTn id="70" dur="1" fill="hold">
                                          <p:stCondLst>
                                            <p:cond delay="0"/>
                                          </p:stCondLst>
                                        </p:cTn>
                                        <p:tgtEl>
                                          <p:spTgt spid="2907243"/>
                                        </p:tgtEl>
                                        <p:attrNameLst>
                                          <p:attrName>style.visibility</p:attrName>
                                        </p:attrNameLst>
                                      </p:cBhvr>
                                      <p:to>
                                        <p:strVal val="visible"/>
                                      </p:to>
                                    </p:set>
                                    <p:animEffect transition="in" filter="dissolve">
                                      <p:cBhvr>
                                        <p:cTn id="71" dur="500"/>
                                        <p:tgtEl>
                                          <p:spTgt spid="2907243"/>
                                        </p:tgtEl>
                                      </p:cBhvr>
                                    </p:animEffect>
                                  </p:childTnLst>
                                </p:cTn>
                              </p:par>
                            </p:childTnLst>
                          </p:cTn>
                        </p:par>
                        <p:par>
                          <p:cTn id="72" fill="hold" nodeType="afterGroup">
                            <p:stCondLst>
                              <p:cond delay="6500"/>
                            </p:stCondLst>
                            <p:childTnLst>
                              <p:par>
                                <p:cTn id="73" presetID="22" presetClass="entr" presetSubtype="8" fill="hold" grpId="0" nodeType="afterEffect">
                                  <p:stCondLst>
                                    <p:cond delay="0"/>
                                  </p:stCondLst>
                                  <p:childTnLst>
                                    <p:set>
                                      <p:cBhvr>
                                        <p:cTn id="74" dur="1" fill="hold">
                                          <p:stCondLst>
                                            <p:cond delay="0"/>
                                          </p:stCondLst>
                                        </p:cTn>
                                        <p:tgtEl>
                                          <p:spTgt spid="2907244"/>
                                        </p:tgtEl>
                                        <p:attrNameLst>
                                          <p:attrName>style.visibility</p:attrName>
                                        </p:attrNameLst>
                                      </p:cBhvr>
                                      <p:to>
                                        <p:strVal val="visible"/>
                                      </p:to>
                                    </p:set>
                                    <p:animEffect transition="in" filter="wipe(left)">
                                      <p:cBhvr>
                                        <p:cTn id="75" dur="500"/>
                                        <p:tgtEl>
                                          <p:spTgt spid="2907244"/>
                                        </p:tgtEl>
                                      </p:cBhvr>
                                    </p:animEffect>
                                  </p:childTnLst>
                                </p:cTn>
                              </p:par>
                            </p:childTnLst>
                          </p:cTn>
                        </p:par>
                        <p:par>
                          <p:cTn id="76" fill="hold" nodeType="afterGroup">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2907245"/>
                                        </p:tgtEl>
                                        <p:attrNameLst>
                                          <p:attrName>style.visibility</p:attrName>
                                        </p:attrNameLst>
                                      </p:cBhvr>
                                      <p:to>
                                        <p:strVal val="visible"/>
                                      </p:to>
                                    </p:set>
                                    <p:animEffect transition="in" filter="wipe(up)">
                                      <p:cBhvr>
                                        <p:cTn id="79" dur="500"/>
                                        <p:tgtEl>
                                          <p:spTgt spid="2907245"/>
                                        </p:tgtEl>
                                      </p:cBhvr>
                                    </p:animEffect>
                                  </p:childTnLst>
                                </p:cTn>
                              </p:par>
                            </p:childTnLst>
                          </p:cTn>
                        </p:par>
                        <p:par>
                          <p:cTn id="80" fill="hold" nodeType="afterGroup">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2907246"/>
                                        </p:tgtEl>
                                        <p:attrNameLst>
                                          <p:attrName>style.visibility</p:attrName>
                                        </p:attrNameLst>
                                      </p:cBhvr>
                                      <p:to>
                                        <p:strVal val="visible"/>
                                      </p:to>
                                    </p:set>
                                    <p:animEffect transition="in" filter="wipe(up)">
                                      <p:cBhvr>
                                        <p:cTn id="83" dur="500"/>
                                        <p:tgtEl>
                                          <p:spTgt spid="2907246"/>
                                        </p:tgtEl>
                                      </p:cBhvr>
                                    </p:animEffect>
                                  </p:childTnLst>
                                </p:cTn>
                              </p:par>
                            </p:childTnLst>
                          </p:cTn>
                        </p:par>
                        <p:par>
                          <p:cTn id="84" fill="hold" nodeType="afterGroup">
                            <p:stCondLst>
                              <p:cond delay="8000"/>
                            </p:stCondLst>
                            <p:childTnLst>
                              <p:par>
                                <p:cTn id="85" presetID="22" presetClass="entr" presetSubtype="2" fill="hold"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right)">
                                      <p:cBhvr>
                                        <p:cTn id="87" dur="500"/>
                                        <p:tgtEl>
                                          <p:spTgt spid="10"/>
                                        </p:tgtEl>
                                      </p:cBhvr>
                                    </p:animEffect>
                                  </p:childTnLst>
                                </p:cTn>
                              </p:par>
                            </p:childTnLst>
                          </p:cTn>
                        </p:par>
                        <p:par>
                          <p:cTn id="88" fill="hold" nodeType="afterGroup">
                            <p:stCondLst>
                              <p:cond delay="8500"/>
                            </p:stCondLst>
                            <p:childTnLst>
                              <p:par>
                                <p:cTn id="89" presetID="1" presetClass="exit" presetSubtype="0" fill="hold" grpId="1" nodeType="afterEffect">
                                  <p:stCondLst>
                                    <p:cond delay="0"/>
                                  </p:stCondLst>
                                  <p:childTnLst>
                                    <p:set>
                                      <p:cBhvr>
                                        <p:cTn id="90" dur="1" fill="hold">
                                          <p:stCondLst>
                                            <p:cond delay="0"/>
                                          </p:stCondLst>
                                        </p:cTn>
                                        <p:tgtEl>
                                          <p:spTgt spid="2907244"/>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2907245"/>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29072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7233" grpId="0" animBg="1"/>
      <p:bldP spid="2907233" grpId="1" animBg="1"/>
      <p:bldP spid="2907234" grpId="0" animBg="1"/>
      <p:bldP spid="2907234" grpId="1" animBg="1"/>
      <p:bldP spid="2907236" grpId="0" animBg="1"/>
      <p:bldP spid="2907236" grpId="1" animBg="1"/>
      <p:bldP spid="2907237" grpId="0" animBg="1"/>
      <p:bldP spid="2907238" grpId="0" animBg="1"/>
      <p:bldP spid="2907238" grpId="1" animBg="1"/>
      <p:bldP spid="2907239" grpId="0" animBg="1"/>
      <p:bldP spid="2907240" grpId="0" animBg="1"/>
      <p:bldP spid="2907240" grpId="1" animBg="1"/>
      <p:bldP spid="2907241" grpId="0" animBg="1"/>
      <p:bldP spid="2907241" grpId="1" animBg="1"/>
      <p:bldP spid="2907242" grpId="0" animBg="1"/>
      <p:bldP spid="2907242" grpId="1" animBg="1"/>
      <p:bldP spid="2907243" grpId="0" animBg="1"/>
      <p:bldP spid="2907244" grpId="0" animBg="1"/>
      <p:bldP spid="2907244" grpId="1" animBg="1"/>
      <p:bldP spid="2907245" grpId="0" animBg="1"/>
      <p:bldP spid="2907245" grpId="1" animBg="1"/>
      <p:bldP spid="2907246" grpId="0" animBg="1"/>
      <p:bldP spid="2907246"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Slide Number Placeholder 3"/>
          <p:cNvSpPr txBox="1">
            <a:spLocks noGrp="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fld id="{91EBC74B-4C79-40D0-807E-C179037F601C}" type="slidenum">
              <a:rPr lang="de-DE" sz="1400" smtClean="0">
                <a:solidFill>
                  <a:srgbClr val="000000"/>
                </a:solidFill>
                <a:latin typeface="Trebuchet MS" pitchFamily="34" charset="0"/>
              </a:rPr>
              <a:pPr algn="r" eaLnBrk="0" fontAlgn="base" hangingPunct="0">
                <a:spcBef>
                  <a:spcPct val="0"/>
                </a:spcBef>
                <a:spcAft>
                  <a:spcPct val="0"/>
                </a:spcAft>
              </a:pPr>
              <a:t>39</a:t>
            </a:fld>
            <a:endParaRPr lang="de-DE" sz="1400" smtClean="0">
              <a:solidFill>
                <a:srgbClr val="000000"/>
              </a:solidFill>
              <a:latin typeface="Trebuchet MS" pitchFamily="34" charset="0"/>
            </a:endParaRPr>
          </a:p>
        </p:txBody>
      </p:sp>
      <p:sp>
        <p:nvSpPr>
          <p:cNvPr id="102404" name="Footer Placeholder 4"/>
          <p:cNvSpPr txBox="1">
            <a:spLocks noGrp="1"/>
          </p:cNvSpPr>
          <p:nvPr/>
        </p:nvSpPr>
        <p:spPr bwMode="auto">
          <a:xfrm>
            <a:off x="2376488" y="65532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de-DE" sz="1200" smtClean="0">
                <a:solidFill>
                  <a:srgbClr val="000000"/>
                </a:solidFill>
                <a:latin typeface="Trebuchet MS" pitchFamily="34" charset="0"/>
              </a:rPr>
              <a:t>K. Grauman, B. Leibe</a:t>
            </a:r>
          </a:p>
        </p:txBody>
      </p:sp>
      <p:sp>
        <p:nvSpPr>
          <p:cNvPr id="102405" name="Rectangle 2"/>
          <p:cNvSpPr>
            <a:spLocks noGrp="1" noChangeArrowheads="1"/>
          </p:cNvSpPr>
          <p:nvPr>
            <p:ph type="title" idx="4294967295"/>
          </p:nvPr>
        </p:nvSpPr>
        <p:spPr>
          <a:xfrm>
            <a:off x="457200" y="381000"/>
            <a:ext cx="8686800" cy="609600"/>
          </a:xfrm>
        </p:spPr>
        <p:txBody>
          <a:bodyPr/>
          <a:lstStyle/>
          <a:p>
            <a:pPr eaLnBrk="1" hangingPunct="1"/>
            <a:r>
              <a:rPr lang="en-US" smtClean="0"/>
              <a:t>Vocabulary Tree</a:t>
            </a:r>
          </a:p>
        </p:txBody>
      </p:sp>
      <p:sp>
        <p:nvSpPr>
          <p:cNvPr id="102406" name="Rectangle 3"/>
          <p:cNvSpPr>
            <a:spLocks noGrp="1" noChangeArrowheads="1"/>
          </p:cNvSpPr>
          <p:nvPr>
            <p:ph type="body" idx="4294967295"/>
          </p:nvPr>
        </p:nvSpPr>
        <p:spPr/>
        <p:txBody>
          <a:bodyPr/>
          <a:lstStyle/>
          <a:p>
            <a:pPr eaLnBrk="1" hangingPunct="1"/>
            <a:r>
              <a:rPr lang="en-US" smtClean="0"/>
              <a:t>Training: Filling the tree</a:t>
            </a:r>
          </a:p>
        </p:txBody>
      </p:sp>
      <p:grpSp>
        <p:nvGrpSpPr>
          <p:cNvPr id="102407" name="Group 4"/>
          <p:cNvGrpSpPr>
            <a:grpSpLocks/>
          </p:cNvGrpSpPr>
          <p:nvPr/>
        </p:nvGrpSpPr>
        <p:grpSpPr bwMode="auto">
          <a:xfrm>
            <a:off x="6486525" y="5083175"/>
            <a:ext cx="533400" cy="361950"/>
            <a:chOff x="3504" y="1728"/>
            <a:chExt cx="336" cy="228"/>
          </a:xfrm>
        </p:grpSpPr>
        <p:sp>
          <p:nvSpPr>
            <p:cNvPr id="102533" name="Line 5"/>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34" name="Picture 6"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08" name="Group 7"/>
          <p:cNvGrpSpPr>
            <a:grpSpLocks/>
          </p:cNvGrpSpPr>
          <p:nvPr/>
        </p:nvGrpSpPr>
        <p:grpSpPr bwMode="auto">
          <a:xfrm>
            <a:off x="5876925" y="3940175"/>
            <a:ext cx="533400" cy="361950"/>
            <a:chOff x="3504" y="1728"/>
            <a:chExt cx="336" cy="228"/>
          </a:xfrm>
        </p:grpSpPr>
        <p:sp>
          <p:nvSpPr>
            <p:cNvPr id="102531" name="Line 8"/>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32" name="Picture 9"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09" name="Group 10"/>
          <p:cNvGrpSpPr>
            <a:grpSpLocks/>
          </p:cNvGrpSpPr>
          <p:nvPr/>
        </p:nvGrpSpPr>
        <p:grpSpPr bwMode="auto">
          <a:xfrm>
            <a:off x="7096125" y="5083175"/>
            <a:ext cx="533400" cy="361950"/>
            <a:chOff x="3504" y="1728"/>
            <a:chExt cx="336" cy="228"/>
          </a:xfrm>
        </p:grpSpPr>
        <p:sp>
          <p:nvSpPr>
            <p:cNvPr id="102529" name="Line 11"/>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30" name="Picture 12"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10" name="Group 13"/>
          <p:cNvGrpSpPr>
            <a:grpSpLocks/>
          </p:cNvGrpSpPr>
          <p:nvPr/>
        </p:nvGrpSpPr>
        <p:grpSpPr bwMode="auto">
          <a:xfrm>
            <a:off x="5572125" y="3711575"/>
            <a:ext cx="533400" cy="361950"/>
            <a:chOff x="3504" y="1728"/>
            <a:chExt cx="336" cy="228"/>
          </a:xfrm>
        </p:grpSpPr>
        <p:sp>
          <p:nvSpPr>
            <p:cNvPr id="102527" name="Line 14"/>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28" name="Picture 15"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11" name="Group 16"/>
          <p:cNvGrpSpPr>
            <a:grpSpLocks/>
          </p:cNvGrpSpPr>
          <p:nvPr/>
        </p:nvGrpSpPr>
        <p:grpSpPr bwMode="auto">
          <a:xfrm>
            <a:off x="6810375" y="4813300"/>
            <a:ext cx="533400" cy="361950"/>
            <a:chOff x="3504" y="1728"/>
            <a:chExt cx="336" cy="228"/>
          </a:xfrm>
        </p:grpSpPr>
        <p:sp>
          <p:nvSpPr>
            <p:cNvPr id="102525" name="Line 17"/>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26" name="Picture 18"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12" name="Line 19"/>
          <p:cNvSpPr>
            <a:spLocks noChangeShapeType="1"/>
          </p:cNvSpPr>
          <p:nvPr/>
        </p:nvSpPr>
        <p:spPr bwMode="auto">
          <a:xfrm flipV="1">
            <a:off x="7043738" y="40147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13" name="Line 20"/>
          <p:cNvSpPr>
            <a:spLocks noChangeShapeType="1"/>
          </p:cNvSpPr>
          <p:nvPr/>
        </p:nvSpPr>
        <p:spPr bwMode="auto">
          <a:xfrm>
            <a:off x="7350125" y="40354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14" name="Line 21"/>
          <p:cNvSpPr>
            <a:spLocks noChangeShapeType="1"/>
          </p:cNvSpPr>
          <p:nvPr/>
        </p:nvSpPr>
        <p:spPr bwMode="auto">
          <a:xfrm>
            <a:off x="7391400" y="40497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15" name="Oval 22"/>
          <p:cNvSpPr>
            <a:spLocks noChangeArrowheads="1"/>
          </p:cNvSpPr>
          <p:nvPr/>
        </p:nvSpPr>
        <p:spPr bwMode="auto">
          <a:xfrm>
            <a:off x="7239000" y="46593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16" name="Oval 23"/>
          <p:cNvSpPr>
            <a:spLocks noChangeArrowheads="1"/>
          </p:cNvSpPr>
          <p:nvPr/>
        </p:nvSpPr>
        <p:spPr bwMode="auto">
          <a:xfrm>
            <a:off x="7543800" y="49641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17" name="Oval 24"/>
          <p:cNvSpPr>
            <a:spLocks noChangeArrowheads="1"/>
          </p:cNvSpPr>
          <p:nvPr/>
        </p:nvSpPr>
        <p:spPr bwMode="auto">
          <a:xfrm>
            <a:off x="6934200" y="43545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18" name="Line 25"/>
          <p:cNvSpPr>
            <a:spLocks noChangeShapeType="1"/>
          </p:cNvSpPr>
          <p:nvPr/>
        </p:nvSpPr>
        <p:spPr bwMode="auto">
          <a:xfrm flipV="1">
            <a:off x="6127750" y="3138488"/>
            <a:ext cx="306388" cy="46037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19" name="Line 26"/>
          <p:cNvSpPr>
            <a:spLocks noChangeShapeType="1"/>
          </p:cNvSpPr>
          <p:nvPr/>
        </p:nvSpPr>
        <p:spPr bwMode="auto">
          <a:xfrm>
            <a:off x="6435725" y="31591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20" name="Line 27"/>
          <p:cNvSpPr>
            <a:spLocks noChangeShapeType="1"/>
          </p:cNvSpPr>
          <p:nvPr/>
        </p:nvSpPr>
        <p:spPr bwMode="auto">
          <a:xfrm>
            <a:off x="6477000" y="31734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21" name="Oval 28"/>
          <p:cNvSpPr>
            <a:spLocks noChangeArrowheads="1"/>
          </p:cNvSpPr>
          <p:nvPr/>
        </p:nvSpPr>
        <p:spPr bwMode="auto">
          <a:xfrm>
            <a:off x="6324600" y="37830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22" name="Oval 29"/>
          <p:cNvSpPr>
            <a:spLocks noChangeArrowheads="1"/>
          </p:cNvSpPr>
          <p:nvPr/>
        </p:nvSpPr>
        <p:spPr bwMode="auto">
          <a:xfrm>
            <a:off x="6629400" y="40878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23" name="Oval 30"/>
          <p:cNvSpPr>
            <a:spLocks noChangeArrowheads="1"/>
          </p:cNvSpPr>
          <p:nvPr/>
        </p:nvSpPr>
        <p:spPr bwMode="auto">
          <a:xfrm>
            <a:off x="6019800" y="34782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24" name="Line 31"/>
          <p:cNvSpPr>
            <a:spLocks noChangeShapeType="1"/>
          </p:cNvSpPr>
          <p:nvPr/>
        </p:nvSpPr>
        <p:spPr bwMode="auto">
          <a:xfrm flipV="1">
            <a:off x="5214938" y="22240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25" name="Line 32"/>
          <p:cNvSpPr>
            <a:spLocks noChangeShapeType="1"/>
          </p:cNvSpPr>
          <p:nvPr/>
        </p:nvSpPr>
        <p:spPr bwMode="auto">
          <a:xfrm>
            <a:off x="5521325" y="22447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26" name="Line 33"/>
          <p:cNvSpPr>
            <a:spLocks noChangeShapeType="1"/>
          </p:cNvSpPr>
          <p:nvPr/>
        </p:nvSpPr>
        <p:spPr bwMode="auto">
          <a:xfrm>
            <a:off x="5562600" y="22590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27" name="Oval 34"/>
          <p:cNvSpPr>
            <a:spLocks noChangeArrowheads="1"/>
          </p:cNvSpPr>
          <p:nvPr/>
        </p:nvSpPr>
        <p:spPr bwMode="auto">
          <a:xfrm>
            <a:off x="5410200" y="28686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28" name="Oval 35"/>
          <p:cNvSpPr>
            <a:spLocks noChangeArrowheads="1"/>
          </p:cNvSpPr>
          <p:nvPr/>
        </p:nvSpPr>
        <p:spPr bwMode="auto">
          <a:xfrm>
            <a:off x="5715000" y="31734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29" name="Line 36"/>
          <p:cNvSpPr>
            <a:spLocks noChangeShapeType="1"/>
          </p:cNvSpPr>
          <p:nvPr/>
        </p:nvSpPr>
        <p:spPr bwMode="auto">
          <a:xfrm flipV="1">
            <a:off x="5562600" y="1306513"/>
            <a:ext cx="685800" cy="9144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30" name="Line 37"/>
          <p:cNvSpPr>
            <a:spLocks noChangeShapeType="1"/>
          </p:cNvSpPr>
          <p:nvPr/>
        </p:nvSpPr>
        <p:spPr bwMode="auto">
          <a:xfrm flipV="1">
            <a:off x="6400800" y="1382713"/>
            <a:ext cx="0" cy="1752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31" name="Line 38"/>
          <p:cNvSpPr>
            <a:spLocks noChangeShapeType="1"/>
          </p:cNvSpPr>
          <p:nvPr/>
        </p:nvSpPr>
        <p:spPr bwMode="auto">
          <a:xfrm flipH="1" flipV="1">
            <a:off x="6553200" y="1382713"/>
            <a:ext cx="838200" cy="2667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32" name="AutoShape 39"/>
          <p:cNvSpPr>
            <a:spLocks noChangeAspect="1" noChangeArrowheads="1"/>
          </p:cNvSpPr>
          <p:nvPr/>
        </p:nvSpPr>
        <p:spPr bwMode="auto">
          <a:xfrm>
            <a:off x="6134100" y="1028700"/>
            <a:ext cx="569913" cy="571500"/>
          </a:xfrm>
          <a:prstGeom prst="diamond">
            <a:avLst/>
          </a:prstGeom>
          <a:solidFill>
            <a:schemeClr val="bg2"/>
          </a:solidFill>
          <a:ln w="9525">
            <a:solidFill>
              <a:schemeClr val="bg2"/>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33" name="AutoShape 40"/>
          <p:cNvSpPr>
            <a:spLocks noChangeAspect="1" noChangeArrowheads="1"/>
          </p:cNvSpPr>
          <p:nvPr/>
        </p:nvSpPr>
        <p:spPr bwMode="auto">
          <a:xfrm>
            <a:off x="5105400" y="2601913"/>
            <a:ext cx="244475" cy="244475"/>
          </a:xfrm>
          <a:prstGeom prst="flowChartConnector">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34" name="AutoShape 41"/>
          <p:cNvSpPr>
            <a:spLocks noChangeAspect="1" noChangeArrowheads="1"/>
          </p:cNvSpPr>
          <p:nvPr/>
        </p:nvSpPr>
        <p:spPr bwMode="auto">
          <a:xfrm>
            <a:off x="5334000" y="19923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35" name="AutoShape 42"/>
          <p:cNvSpPr>
            <a:spLocks noChangeAspect="1" noChangeArrowheads="1"/>
          </p:cNvSpPr>
          <p:nvPr/>
        </p:nvSpPr>
        <p:spPr bwMode="auto">
          <a:xfrm>
            <a:off x="6248400" y="28305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36" name="AutoShape 43"/>
          <p:cNvSpPr>
            <a:spLocks noChangeAspect="1" noChangeArrowheads="1"/>
          </p:cNvSpPr>
          <p:nvPr/>
        </p:nvSpPr>
        <p:spPr bwMode="auto">
          <a:xfrm>
            <a:off x="7162800" y="37449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2437" name="Picture 44"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63775"/>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8" name="Oval 45"/>
          <p:cNvSpPr>
            <a:spLocks noChangeArrowheads="1"/>
          </p:cNvSpPr>
          <p:nvPr/>
        </p:nvSpPr>
        <p:spPr bwMode="auto">
          <a:xfrm>
            <a:off x="4200525" y="233997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39" name="Oval 46"/>
          <p:cNvSpPr>
            <a:spLocks noChangeArrowheads="1"/>
          </p:cNvSpPr>
          <p:nvPr/>
        </p:nvSpPr>
        <p:spPr bwMode="auto">
          <a:xfrm>
            <a:off x="4330700" y="2297113"/>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40" name="Oval 47"/>
          <p:cNvSpPr>
            <a:spLocks noChangeArrowheads="1"/>
          </p:cNvSpPr>
          <p:nvPr/>
        </p:nvSpPr>
        <p:spPr bwMode="auto">
          <a:xfrm>
            <a:off x="3919538" y="26114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41" name="Oval 48"/>
          <p:cNvSpPr>
            <a:spLocks noChangeArrowheads="1"/>
          </p:cNvSpPr>
          <p:nvPr/>
        </p:nvSpPr>
        <p:spPr bwMode="auto">
          <a:xfrm>
            <a:off x="4117975" y="27638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42" name="Oval 49"/>
          <p:cNvSpPr>
            <a:spLocks noChangeArrowheads="1"/>
          </p:cNvSpPr>
          <p:nvPr/>
        </p:nvSpPr>
        <p:spPr bwMode="auto">
          <a:xfrm>
            <a:off x="3968750" y="2546350"/>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02443" name="Group 50"/>
          <p:cNvGrpSpPr>
            <a:grpSpLocks/>
          </p:cNvGrpSpPr>
          <p:nvPr/>
        </p:nvGrpSpPr>
        <p:grpSpPr bwMode="auto">
          <a:xfrm>
            <a:off x="4197350" y="3336925"/>
            <a:ext cx="1600200" cy="1200150"/>
            <a:chOff x="2256" y="1152"/>
            <a:chExt cx="1008" cy="756"/>
          </a:xfrm>
        </p:grpSpPr>
        <p:sp>
          <p:nvSpPr>
            <p:cNvPr id="102523" name="Line 51"/>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24" name="Picture 52"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44" name="Group 53"/>
          <p:cNvGrpSpPr>
            <a:grpSpLocks/>
          </p:cNvGrpSpPr>
          <p:nvPr/>
        </p:nvGrpSpPr>
        <p:grpSpPr bwMode="auto">
          <a:xfrm>
            <a:off x="4818063" y="3948113"/>
            <a:ext cx="1600200" cy="1200150"/>
            <a:chOff x="2256" y="1152"/>
            <a:chExt cx="1008" cy="756"/>
          </a:xfrm>
        </p:grpSpPr>
        <p:sp>
          <p:nvSpPr>
            <p:cNvPr id="102521" name="Line 54"/>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22" name="Picture 55"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45" name="Group 56"/>
          <p:cNvGrpSpPr>
            <a:grpSpLocks/>
          </p:cNvGrpSpPr>
          <p:nvPr/>
        </p:nvGrpSpPr>
        <p:grpSpPr bwMode="auto">
          <a:xfrm>
            <a:off x="3587750" y="2795588"/>
            <a:ext cx="1600200" cy="1200150"/>
            <a:chOff x="2256" y="1152"/>
            <a:chExt cx="1008" cy="756"/>
          </a:xfrm>
        </p:grpSpPr>
        <p:sp>
          <p:nvSpPr>
            <p:cNvPr id="102519" name="Line 57"/>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20" name="Picture 58"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446" name="Picture 59"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150"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7" name="Picture 60"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9550"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8" name="Oval 61"/>
          <p:cNvSpPr>
            <a:spLocks noChangeArrowheads="1"/>
          </p:cNvSpPr>
          <p:nvPr/>
        </p:nvSpPr>
        <p:spPr bwMode="auto">
          <a:xfrm>
            <a:off x="4197350"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49" name="Oval 62"/>
          <p:cNvSpPr>
            <a:spLocks noChangeArrowheads="1"/>
          </p:cNvSpPr>
          <p:nvPr/>
        </p:nvSpPr>
        <p:spPr bwMode="auto">
          <a:xfrm>
            <a:off x="4327525"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50" name="Oval 63"/>
          <p:cNvSpPr>
            <a:spLocks noChangeArrowheads="1"/>
          </p:cNvSpPr>
          <p:nvPr/>
        </p:nvSpPr>
        <p:spPr bwMode="auto">
          <a:xfrm>
            <a:off x="3916363"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51" name="Oval 64"/>
          <p:cNvSpPr>
            <a:spLocks noChangeArrowheads="1"/>
          </p:cNvSpPr>
          <p:nvPr/>
        </p:nvSpPr>
        <p:spPr bwMode="auto">
          <a:xfrm>
            <a:off x="4114800"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52" name="Oval 65"/>
          <p:cNvSpPr>
            <a:spLocks noChangeArrowheads="1"/>
          </p:cNvSpPr>
          <p:nvPr/>
        </p:nvSpPr>
        <p:spPr bwMode="auto">
          <a:xfrm>
            <a:off x="3965575" y="2544763"/>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53" name="Oval 66"/>
          <p:cNvSpPr>
            <a:spLocks noChangeArrowheads="1"/>
          </p:cNvSpPr>
          <p:nvPr/>
        </p:nvSpPr>
        <p:spPr bwMode="auto">
          <a:xfrm>
            <a:off x="3206750"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54" name="Oval 67"/>
          <p:cNvSpPr>
            <a:spLocks noChangeArrowheads="1"/>
          </p:cNvSpPr>
          <p:nvPr/>
        </p:nvSpPr>
        <p:spPr bwMode="auto">
          <a:xfrm>
            <a:off x="3122613"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55" name="Oval 68"/>
          <p:cNvSpPr>
            <a:spLocks noChangeArrowheads="1"/>
          </p:cNvSpPr>
          <p:nvPr/>
        </p:nvSpPr>
        <p:spPr bwMode="auto">
          <a:xfrm>
            <a:off x="3090863" y="3108325"/>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02456" name="Group 69"/>
          <p:cNvGrpSpPr>
            <a:grpSpLocks/>
          </p:cNvGrpSpPr>
          <p:nvPr/>
        </p:nvGrpSpPr>
        <p:grpSpPr bwMode="auto">
          <a:xfrm>
            <a:off x="4398963" y="4521200"/>
            <a:ext cx="2667000" cy="1885950"/>
            <a:chOff x="2544" y="2064"/>
            <a:chExt cx="1680" cy="1188"/>
          </a:xfrm>
        </p:grpSpPr>
        <p:sp>
          <p:nvSpPr>
            <p:cNvPr id="102517" name="Line 70"/>
            <p:cNvSpPr>
              <a:spLocks noChangeShapeType="1"/>
            </p:cNvSpPr>
            <p:nvPr/>
          </p:nvSpPr>
          <p:spPr bwMode="auto">
            <a:xfrm flipH="1">
              <a:off x="2688" y="2064"/>
              <a:ext cx="1536" cy="1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18" name="Picture 71"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57" name="Group 72"/>
          <p:cNvGrpSpPr>
            <a:grpSpLocks/>
          </p:cNvGrpSpPr>
          <p:nvPr/>
        </p:nvGrpSpPr>
        <p:grpSpPr bwMode="auto">
          <a:xfrm>
            <a:off x="4052888" y="4243388"/>
            <a:ext cx="2667000" cy="1885950"/>
            <a:chOff x="2544" y="2064"/>
            <a:chExt cx="1680" cy="1188"/>
          </a:xfrm>
        </p:grpSpPr>
        <p:sp>
          <p:nvSpPr>
            <p:cNvPr id="102515" name="Line 73"/>
            <p:cNvSpPr>
              <a:spLocks noChangeShapeType="1"/>
            </p:cNvSpPr>
            <p:nvPr/>
          </p:nvSpPr>
          <p:spPr bwMode="auto">
            <a:xfrm flipH="1">
              <a:off x="2688" y="2064"/>
              <a:ext cx="1536" cy="1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16" name="Picture 74"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58" name="Group 75"/>
          <p:cNvGrpSpPr>
            <a:grpSpLocks/>
          </p:cNvGrpSpPr>
          <p:nvPr/>
        </p:nvGrpSpPr>
        <p:grpSpPr bwMode="auto">
          <a:xfrm>
            <a:off x="3062288" y="4319588"/>
            <a:ext cx="1371600" cy="971550"/>
            <a:chOff x="1920" y="2112"/>
            <a:chExt cx="864" cy="612"/>
          </a:xfrm>
        </p:grpSpPr>
        <p:sp>
          <p:nvSpPr>
            <p:cNvPr id="102513" name="Line 76"/>
            <p:cNvSpPr>
              <a:spLocks noChangeShapeType="1"/>
            </p:cNvSpPr>
            <p:nvPr/>
          </p:nvSpPr>
          <p:spPr bwMode="auto">
            <a:xfrm flipH="1">
              <a:off x="2064" y="2112"/>
              <a:ext cx="720" cy="52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14" name="Picture 77"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0" y="2544"/>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459" name="Picture 78"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8088"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0" name="Picture 79"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7488"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1" name="Picture 80" descr="114_14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6888" y="36337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2" name="Oval 81"/>
          <p:cNvSpPr>
            <a:spLocks noChangeArrowheads="1"/>
          </p:cNvSpPr>
          <p:nvPr/>
        </p:nvSpPr>
        <p:spPr bwMode="auto">
          <a:xfrm>
            <a:off x="4205288"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63" name="Oval 82"/>
          <p:cNvSpPr>
            <a:spLocks noChangeArrowheads="1"/>
          </p:cNvSpPr>
          <p:nvPr/>
        </p:nvSpPr>
        <p:spPr bwMode="auto">
          <a:xfrm>
            <a:off x="4335463"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64" name="Oval 83"/>
          <p:cNvSpPr>
            <a:spLocks noChangeArrowheads="1"/>
          </p:cNvSpPr>
          <p:nvPr/>
        </p:nvSpPr>
        <p:spPr bwMode="auto">
          <a:xfrm>
            <a:off x="3924300"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65" name="Oval 84"/>
          <p:cNvSpPr>
            <a:spLocks noChangeArrowheads="1"/>
          </p:cNvSpPr>
          <p:nvPr/>
        </p:nvSpPr>
        <p:spPr bwMode="auto">
          <a:xfrm>
            <a:off x="4122738"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66" name="Oval 85"/>
          <p:cNvSpPr>
            <a:spLocks noChangeArrowheads="1"/>
          </p:cNvSpPr>
          <p:nvPr/>
        </p:nvSpPr>
        <p:spPr bwMode="auto">
          <a:xfrm>
            <a:off x="3973513" y="2544763"/>
            <a:ext cx="198437"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67" name="Oval 86"/>
          <p:cNvSpPr>
            <a:spLocks noChangeArrowheads="1"/>
          </p:cNvSpPr>
          <p:nvPr/>
        </p:nvSpPr>
        <p:spPr bwMode="auto">
          <a:xfrm>
            <a:off x="3214688"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68" name="Oval 87"/>
          <p:cNvSpPr>
            <a:spLocks noChangeArrowheads="1"/>
          </p:cNvSpPr>
          <p:nvPr/>
        </p:nvSpPr>
        <p:spPr bwMode="auto">
          <a:xfrm>
            <a:off x="3130550"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69" name="Oval 90"/>
          <p:cNvSpPr>
            <a:spLocks noChangeArrowheads="1"/>
          </p:cNvSpPr>
          <p:nvPr/>
        </p:nvSpPr>
        <p:spPr bwMode="auto">
          <a:xfrm>
            <a:off x="3098800" y="3108325"/>
            <a:ext cx="315913"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70" name="Oval 92"/>
          <p:cNvSpPr>
            <a:spLocks noChangeArrowheads="1"/>
          </p:cNvSpPr>
          <p:nvPr/>
        </p:nvSpPr>
        <p:spPr bwMode="auto">
          <a:xfrm>
            <a:off x="2071688" y="3786188"/>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71" name="Oval 94"/>
          <p:cNvSpPr>
            <a:spLocks noChangeArrowheads="1"/>
          </p:cNvSpPr>
          <p:nvPr/>
        </p:nvSpPr>
        <p:spPr bwMode="auto">
          <a:xfrm>
            <a:off x="2259013" y="400685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72" name="Oval 98"/>
          <p:cNvSpPr>
            <a:spLocks noChangeArrowheads="1"/>
          </p:cNvSpPr>
          <p:nvPr/>
        </p:nvSpPr>
        <p:spPr bwMode="auto">
          <a:xfrm>
            <a:off x="2300288" y="3709988"/>
            <a:ext cx="160337"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2473" name="Picture 102" descr="114_14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2125" y="36337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4" name="Oval 103"/>
          <p:cNvSpPr>
            <a:spLocks noChangeArrowheads="1"/>
          </p:cNvSpPr>
          <p:nvPr/>
        </p:nvSpPr>
        <p:spPr bwMode="auto">
          <a:xfrm>
            <a:off x="2066925" y="3786188"/>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75" name="Oval 104"/>
          <p:cNvSpPr>
            <a:spLocks noChangeArrowheads="1"/>
          </p:cNvSpPr>
          <p:nvPr/>
        </p:nvSpPr>
        <p:spPr bwMode="auto">
          <a:xfrm>
            <a:off x="2254250" y="400685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76" name="Oval 105"/>
          <p:cNvSpPr>
            <a:spLocks noChangeArrowheads="1"/>
          </p:cNvSpPr>
          <p:nvPr/>
        </p:nvSpPr>
        <p:spPr bwMode="auto">
          <a:xfrm>
            <a:off x="2295525" y="3709988"/>
            <a:ext cx="160338"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3" name="Group 106"/>
          <p:cNvGrpSpPr>
            <a:grpSpLocks/>
          </p:cNvGrpSpPr>
          <p:nvPr/>
        </p:nvGrpSpPr>
        <p:grpSpPr bwMode="auto">
          <a:xfrm>
            <a:off x="1612900" y="3881438"/>
            <a:ext cx="2114550" cy="1531937"/>
            <a:chOff x="1010" y="1836"/>
            <a:chExt cx="1332" cy="965"/>
          </a:xfrm>
        </p:grpSpPr>
        <p:sp>
          <p:nvSpPr>
            <p:cNvPr id="102511" name="Line 107"/>
            <p:cNvSpPr>
              <a:spLocks noChangeShapeType="1"/>
            </p:cNvSpPr>
            <p:nvPr/>
          </p:nvSpPr>
          <p:spPr bwMode="auto">
            <a:xfrm flipH="1">
              <a:off x="1106" y="1836"/>
              <a:ext cx="1236" cy="88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12" name="Picture 108" descr="115_15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0" y="2621"/>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09"/>
          <p:cNvGrpSpPr>
            <a:grpSpLocks/>
          </p:cNvGrpSpPr>
          <p:nvPr/>
        </p:nvGrpSpPr>
        <p:grpSpPr bwMode="auto">
          <a:xfrm>
            <a:off x="3362325" y="6300788"/>
            <a:ext cx="1176338" cy="865187"/>
            <a:chOff x="1920" y="3187"/>
            <a:chExt cx="741" cy="545"/>
          </a:xfrm>
        </p:grpSpPr>
        <p:sp>
          <p:nvSpPr>
            <p:cNvPr id="102509" name="Line 110"/>
            <p:cNvSpPr>
              <a:spLocks noChangeShapeType="1"/>
            </p:cNvSpPr>
            <p:nvPr/>
          </p:nvSpPr>
          <p:spPr bwMode="auto">
            <a:xfrm flipH="1">
              <a:off x="2016" y="3187"/>
              <a:ext cx="645" cy="46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10" name="Picture 111" descr="115_15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20" y="355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12"/>
          <p:cNvGrpSpPr>
            <a:grpSpLocks/>
          </p:cNvGrpSpPr>
          <p:nvPr/>
        </p:nvGrpSpPr>
        <p:grpSpPr bwMode="auto">
          <a:xfrm>
            <a:off x="1838325" y="3024188"/>
            <a:ext cx="3657600" cy="2647950"/>
            <a:chOff x="1152" y="1296"/>
            <a:chExt cx="2304" cy="1668"/>
          </a:xfrm>
        </p:grpSpPr>
        <p:sp>
          <p:nvSpPr>
            <p:cNvPr id="102507" name="Line 113"/>
            <p:cNvSpPr>
              <a:spLocks noChangeShapeType="1"/>
            </p:cNvSpPr>
            <p:nvPr/>
          </p:nvSpPr>
          <p:spPr bwMode="auto">
            <a:xfrm flipH="1">
              <a:off x="1248" y="1296"/>
              <a:ext cx="2208" cy="158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2508" name="Picture 114" descr="115_15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52" y="2784"/>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480" name="Picture 115"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1" name="Picture 116"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2725"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277" name="Picture 117" descr="115_15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1525" y="43195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3" name="Oval 118"/>
          <p:cNvSpPr>
            <a:spLocks noChangeArrowheads="1"/>
          </p:cNvSpPr>
          <p:nvPr/>
        </p:nvSpPr>
        <p:spPr bwMode="auto">
          <a:xfrm>
            <a:off x="4200525"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84" name="Oval 119"/>
          <p:cNvSpPr>
            <a:spLocks noChangeArrowheads="1"/>
          </p:cNvSpPr>
          <p:nvPr/>
        </p:nvSpPr>
        <p:spPr bwMode="auto">
          <a:xfrm>
            <a:off x="4330700"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85" name="Oval 120"/>
          <p:cNvSpPr>
            <a:spLocks noChangeArrowheads="1"/>
          </p:cNvSpPr>
          <p:nvPr/>
        </p:nvSpPr>
        <p:spPr bwMode="auto">
          <a:xfrm>
            <a:off x="3919538"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86" name="Oval 121"/>
          <p:cNvSpPr>
            <a:spLocks noChangeArrowheads="1"/>
          </p:cNvSpPr>
          <p:nvPr/>
        </p:nvSpPr>
        <p:spPr bwMode="auto">
          <a:xfrm>
            <a:off x="4117975"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87" name="Oval 122"/>
          <p:cNvSpPr>
            <a:spLocks noChangeArrowheads="1"/>
          </p:cNvSpPr>
          <p:nvPr/>
        </p:nvSpPr>
        <p:spPr bwMode="auto">
          <a:xfrm>
            <a:off x="3968750" y="2544763"/>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88" name="Oval 123"/>
          <p:cNvSpPr>
            <a:spLocks noChangeArrowheads="1"/>
          </p:cNvSpPr>
          <p:nvPr/>
        </p:nvSpPr>
        <p:spPr bwMode="auto">
          <a:xfrm>
            <a:off x="3209925"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2489" name="Oval 124"/>
          <p:cNvSpPr>
            <a:spLocks noChangeArrowheads="1"/>
          </p:cNvSpPr>
          <p:nvPr/>
        </p:nvSpPr>
        <p:spPr bwMode="auto">
          <a:xfrm>
            <a:off x="3125788"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8285" name="Line 125"/>
          <p:cNvSpPr>
            <a:spLocks noChangeShapeType="1"/>
          </p:cNvSpPr>
          <p:nvPr/>
        </p:nvSpPr>
        <p:spPr bwMode="auto">
          <a:xfrm flipH="1">
            <a:off x="5592763" y="1352550"/>
            <a:ext cx="669925" cy="8651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86" name="Line 126"/>
          <p:cNvSpPr>
            <a:spLocks noChangeShapeType="1"/>
          </p:cNvSpPr>
          <p:nvPr/>
        </p:nvSpPr>
        <p:spPr bwMode="auto">
          <a:xfrm flipH="1">
            <a:off x="5194300" y="2166938"/>
            <a:ext cx="390525" cy="6127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492" name="Oval 127"/>
          <p:cNvSpPr>
            <a:spLocks noChangeArrowheads="1"/>
          </p:cNvSpPr>
          <p:nvPr/>
        </p:nvSpPr>
        <p:spPr bwMode="auto">
          <a:xfrm>
            <a:off x="3094038" y="3108325"/>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8288" name="Line 128"/>
          <p:cNvSpPr>
            <a:spLocks noChangeShapeType="1"/>
          </p:cNvSpPr>
          <p:nvPr/>
        </p:nvSpPr>
        <p:spPr bwMode="auto">
          <a:xfrm flipV="1">
            <a:off x="1247775" y="1347788"/>
            <a:ext cx="5014913" cy="331946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89" name="Oval 129"/>
          <p:cNvSpPr>
            <a:spLocks noChangeArrowheads="1"/>
          </p:cNvSpPr>
          <p:nvPr/>
        </p:nvSpPr>
        <p:spPr bwMode="auto">
          <a:xfrm>
            <a:off x="1200150" y="4519613"/>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8290" name="Line 130"/>
          <p:cNvSpPr>
            <a:spLocks noChangeShapeType="1"/>
          </p:cNvSpPr>
          <p:nvPr/>
        </p:nvSpPr>
        <p:spPr bwMode="auto">
          <a:xfrm flipH="1">
            <a:off x="3779838" y="2798763"/>
            <a:ext cx="1414462" cy="10509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91" name="Oval 131"/>
          <p:cNvSpPr>
            <a:spLocks noChangeArrowheads="1"/>
          </p:cNvSpPr>
          <p:nvPr/>
        </p:nvSpPr>
        <p:spPr bwMode="auto">
          <a:xfrm>
            <a:off x="1016000" y="463550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8292" name="Line 132"/>
          <p:cNvSpPr>
            <a:spLocks noChangeShapeType="1"/>
          </p:cNvSpPr>
          <p:nvPr/>
        </p:nvSpPr>
        <p:spPr bwMode="auto">
          <a:xfrm flipV="1">
            <a:off x="1047750" y="1366838"/>
            <a:ext cx="5241925" cy="33893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93" name="Line 133"/>
          <p:cNvSpPr>
            <a:spLocks noChangeShapeType="1"/>
          </p:cNvSpPr>
          <p:nvPr/>
        </p:nvSpPr>
        <p:spPr bwMode="auto">
          <a:xfrm flipH="1">
            <a:off x="5532438" y="1368425"/>
            <a:ext cx="735012" cy="889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94" name="Line 134"/>
          <p:cNvSpPr>
            <a:spLocks noChangeShapeType="1"/>
          </p:cNvSpPr>
          <p:nvPr/>
        </p:nvSpPr>
        <p:spPr bwMode="auto">
          <a:xfrm flipH="1">
            <a:off x="5532438" y="2205038"/>
            <a:ext cx="3175" cy="8699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95" name="Oval 135"/>
          <p:cNvSpPr>
            <a:spLocks noChangeArrowheads="1"/>
          </p:cNvSpPr>
          <p:nvPr/>
        </p:nvSpPr>
        <p:spPr bwMode="auto">
          <a:xfrm>
            <a:off x="1038225" y="4433888"/>
            <a:ext cx="160338"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8296" name="Line 136"/>
          <p:cNvSpPr>
            <a:spLocks noChangeShapeType="1"/>
          </p:cNvSpPr>
          <p:nvPr/>
        </p:nvSpPr>
        <p:spPr bwMode="auto">
          <a:xfrm flipV="1">
            <a:off x="1084263" y="1263650"/>
            <a:ext cx="5394325" cy="33178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97" name="Line 137"/>
          <p:cNvSpPr>
            <a:spLocks noChangeShapeType="1"/>
          </p:cNvSpPr>
          <p:nvPr/>
        </p:nvSpPr>
        <p:spPr bwMode="auto">
          <a:xfrm>
            <a:off x="6486525" y="1268413"/>
            <a:ext cx="898525" cy="27162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98" name="Line 138"/>
          <p:cNvSpPr>
            <a:spLocks noChangeShapeType="1"/>
          </p:cNvSpPr>
          <p:nvPr/>
        </p:nvSpPr>
        <p:spPr bwMode="auto">
          <a:xfrm flipH="1">
            <a:off x="7056438" y="3944938"/>
            <a:ext cx="328612" cy="5445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8299" name="Line 139"/>
          <p:cNvSpPr>
            <a:spLocks noChangeShapeType="1"/>
          </p:cNvSpPr>
          <p:nvPr/>
        </p:nvSpPr>
        <p:spPr bwMode="auto">
          <a:xfrm flipH="1">
            <a:off x="4581525" y="4471988"/>
            <a:ext cx="2514600" cy="18399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2505" name="Text Box 140"/>
          <p:cNvSpPr txBox="1">
            <a:spLocks noChangeArrowheads="1"/>
          </p:cNvSpPr>
          <p:nvPr/>
        </p:nvSpPr>
        <p:spPr bwMode="auto">
          <a:xfrm>
            <a:off x="6624638" y="6553200"/>
            <a:ext cx="217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99"/>
                </a:solidFill>
                <a:latin typeface="Trebuchet MS" pitchFamily="34" charset="0"/>
              </a:rPr>
              <a:t>Slide credit: David Nister</a:t>
            </a:r>
          </a:p>
        </p:txBody>
      </p:sp>
      <p:sp>
        <p:nvSpPr>
          <p:cNvPr id="102506" name="Text Box 141"/>
          <p:cNvSpPr txBox="1">
            <a:spLocks noChangeArrowheads="1"/>
          </p:cNvSpPr>
          <p:nvPr/>
        </p:nvSpPr>
        <p:spPr bwMode="auto">
          <a:xfrm>
            <a:off x="6211888" y="6057900"/>
            <a:ext cx="296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sz="1600" smtClean="0">
                <a:solidFill>
                  <a:srgbClr val="000099"/>
                </a:solidFill>
                <a:latin typeface="Trebuchet MS" pitchFamily="34" charset="0"/>
              </a:rPr>
              <a:t>[Nister </a:t>
            </a:r>
            <a:r>
              <a:rPr lang="en-US" sz="1600" smtClean="0">
                <a:solidFill>
                  <a:srgbClr val="000099"/>
                </a:solidFill>
                <a:latin typeface="Times New Roman" pitchFamily="18" charset="0"/>
              </a:rPr>
              <a:t>&amp;</a:t>
            </a:r>
            <a:r>
              <a:rPr lang="en-US" sz="1600" smtClean="0">
                <a:solidFill>
                  <a:srgbClr val="000099"/>
                </a:solidFill>
                <a:latin typeface="Trebuchet MS" pitchFamily="34" charset="0"/>
              </a:rPr>
              <a:t> Stewenius, CVPR’06]</a:t>
            </a:r>
          </a:p>
        </p:txBody>
      </p:sp>
    </p:spTree>
    <p:extLst>
      <p:ext uri="{BB962C8B-B14F-4D97-AF65-F5344CB8AC3E}">
        <p14:creationId xmlns:p14="http://schemas.microsoft.com/office/powerpoint/2010/main" val="1829593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908277"/>
                                        </p:tgtEl>
                                        <p:attrNameLst>
                                          <p:attrName>style.visibility</p:attrName>
                                        </p:attrNameLst>
                                      </p:cBhvr>
                                      <p:to>
                                        <p:strVal val="visible"/>
                                      </p:to>
                                    </p:set>
                                    <p:animEffect transition="in" filter="dissolve">
                                      <p:cBhvr>
                                        <p:cTn id="7" dur="500"/>
                                        <p:tgtEl>
                                          <p:spTgt spid="2908277"/>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908291"/>
                                        </p:tgtEl>
                                        <p:attrNameLst>
                                          <p:attrName>style.visibility</p:attrName>
                                        </p:attrNameLst>
                                      </p:cBhvr>
                                      <p:to>
                                        <p:strVal val="visible"/>
                                      </p:to>
                                    </p:set>
                                    <p:animEffect transition="in" filter="dissolve">
                                      <p:cBhvr>
                                        <p:cTn id="11" dur="500"/>
                                        <p:tgtEl>
                                          <p:spTgt spid="2908291"/>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08292"/>
                                        </p:tgtEl>
                                        <p:attrNameLst>
                                          <p:attrName>style.visibility</p:attrName>
                                        </p:attrNameLst>
                                      </p:cBhvr>
                                      <p:to>
                                        <p:strVal val="visible"/>
                                      </p:to>
                                    </p:set>
                                    <p:animEffect transition="in" filter="wipe(left)">
                                      <p:cBhvr>
                                        <p:cTn id="15" dur="500"/>
                                        <p:tgtEl>
                                          <p:spTgt spid="2908292"/>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908293"/>
                                        </p:tgtEl>
                                        <p:attrNameLst>
                                          <p:attrName>style.visibility</p:attrName>
                                        </p:attrNameLst>
                                      </p:cBhvr>
                                      <p:to>
                                        <p:strVal val="visible"/>
                                      </p:to>
                                    </p:set>
                                    <p:animEffect transition="in" filter="wipe(up)">
                                      <p:cBhvr>
                                        <p:cTn id="19" dur="500"/>
                                        <p:tgtEl>
                                          <p:spTgt spid="2908293"/>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908294"/>
                                        </p:tgtEl>
                                        <p:attrNameLst>
                                          <p:attrName>style.visibility</p:attrName>
                                        </p:attrNameLst>
                                      </p:cBhvr>
                                      <p:to>
                                        <p:strVal val="visible"/>
                                      </p:to>
                                    </p:set>
                                    <p:animEffect transition="in" filter="wipe(up)">
                                      <p:cBhvr>
                                        <p:cTn id="23" dur="500"/>
                                        <p:tgtEl>
                                          <p:spTgt spid="2908294"/>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childTnLst>
                          </p:cTn>
                        </p:par>
                        <p:par>
                          <p:cTn id="28" fill="hold" nodeType="afterGroup">
                            <p:stCondLst>
                              <p:cond delay="3000"/>
                            </p:stCondLst>
                            <p:childTnLst>
                              <p:par>
                                <p:cTn id="29" presetID="1" presetClass="exit" presetSubtype="0" fill="hold" grpId="1" nodeType="afterEffect">
                                  <p:stCondLst>
                                    <p:cond delay="0"/>
                                  </p:stCondLst>
                                  <p:childTnLst>
                                    <p:set>
                                      <p:cBhvr>
                                        <p:cTn id="30" dur="1" fill="hold">
                                          <p:stCondLst>
                                            <p:cond delay="0"/>
                                          </p:stCondLst>
                                        </p:cTn>
                                        <p:tgtEl>
                                          <p:spTgt spid="2908292"/>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908293"/>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908294"/>
                                        </p:tgtEl>
                                        <p:attrNameLst>
                                          <p:attrName>style.visibility</p:attrName>
                                        </p:attrNameLst>
                                      </p:cBhvr>
                                      <p:to>
                                        <p:strVal val="hidden"/>
                                      </p:to>
                                    </p:set>
                                  </p:childTnLst>
                                </p:cTn>
                              </p:par>
                            </p:childTnLst>
                          </p:cTn>
                        </p:par>
                        <p:par>
                          <p:cTn id="35" fill="hold" nodeType="afterGroup">
                            <p:stCondLst>
                              <p:cond delay="3000"/>
                            </p:stCondLst>
                            <p:childTnLst>
                              <p:par>
                                <p:cTn id="36" presetID="9" presetClass="entr" presetSubtype="0" fill="hold" grpId="0" nodeType="afterEffect">
                                  <p:stCondLst>
                                    <p:cond delay="0"/>
                                  </p:stCondLst>
                                  <p:childTnLst>
                                    <p:set>
                                      <p:cBhvr>
                                        <p:cTn id="37" dur="1" fill="hold">
                                          <p:stCondLst>
                                            <p:cond delay="0"/>
                                          </p:stCondLst>
                                        </p:cTn>
                                        <p:tgtEl>
                                          <p:spTgt spid="2908295"/>
                                        </p:tgtEl>
                                        <p:attrNameLst>
                                          <p:attrName>style.visibility</p:attrName>
                                        </p:attrNameLst>
                                      </p:cBhvr>
                                      <p:to>
                                        <p:strVal val="visible"/>
                                      </p:to>
                                    </p:set>
                                    <p:animEffect transition="in" filter="dissolve">
                                      <p:cBhvr>
                                        <p:cTn id="38" dur="500"/>
                                        <p:tgtEl>
                                          <p:spTgt spid="2908295"/>
                                        </p:tgtEl>
                                      </p:cBhvr>
                                    </p:animEffect>
                                  </p:childTnLst>
                                </p:cTn>
                              </p:par>
                            </p:childTnLst>
                          </p:cTn>
                        </p:par>
                        <p:par>
                          <p:cTn id="39" fill="hold" nodeType="afterGroup">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908296"/>
                                        </p:tgtEl>
                                        <p:attrNameLst>
                                          <p:attrName>style.visibility</p:attrName>
                                        </p:attrNameLst>
                                      </p:cBhvr>
                                      <p:to>
                                        <p:strVal val="visible"/>
                                      </p:to>
                                    </p:set>
                                    <p:animEffect transition="in" filter="wipe(left)">
                                      <p:cBhvr>
                                        <p:cTn id="42" dur="500"/>
                                        <p:tgtEl>
                                          <p:spTgt spid="2908296"/>
                                        </p:tgtEl>
                                      </p:cBhvr>
                                    </p:animEffect>
                                  </p:childTnLst>
                                </p:cTn>
                              </p:par>
                            </p:childTnLst>
                          </p:cTn>
                        </p:par>
                        <p:par>
                          <p:cTn id="43" fill="hold" nodeType="afterGroup">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2908297"/>
                                        </p:tgtEl>
                                        <p:attrNameLst>
                                          <p:attrName>style.visibility</p:attrName>
                                        </p:attrNameLst>
                                      </p:cBhvr>
                                      <p:to>
                                        <p:strVal val="visible"/>
                                      </p:to>
                                    </p:set>
                                    <p:animEffect transition="in" filter="wipe(up)">
                                      <p:cBhvr>
                                        <p:cTn id="46" dur="500"/>
                                        <p:tgtEl>
                                          <p:spTgt spid="2908297"/>
                                        </p:tgtEl>
                                      </p:cBhvr>
                                    </p:animEffect>
                                  </p:childTnLst>
                                </p:cTn>
                              </p:par>
                            </p:childTnLst>
                          </p:cTn>
                        </p:par>
                        <p:par>
                          <p:cTn id="47" fill="hold" nodeType="afterGroup">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2908298"/>
                                        </p:tgtEl>
                                        <p:attrNameLst>
                                          <p:attrName>style.visibility</p:attrName>
                                        </p:attrNameLst>
                                      </p:cBhvr>
                                      <p:to>
                                        <p:strVal val="visible"/>
                                      </p:to>
                                    </p:set>
                                    <p:animEffect transition="in" filter="wipe(up)">
                                      <p:cBhvr>
                                        <p:cTn id="50" dur="500"/>
                                        <p:tgtEl>
                                          <p:spTgt spid="2908298"/>
                                        </p:tgtEl>
                                      </p:cBhvr>
                                    </p:animEffect>
                                  </p:childTnLst>
                                </p:cTn>
                              </p:par>
                            </p:childTnLst>
                          </p:cTn>
                        </p:par>
                        <p:par>
                          <p:cTn id="51" fill="hold" nodeType="afterGroup">
                            <p:stCondLst>
                              <p:cond delay="5000"/>
                            </p:stCondLst>
                            <p:childTnLst>
                              <p:par>
                                <p:cTn id="52" presetID="22" presetClass="entr" presetSubtype="1" fill="hold" grpId="0" nodeType="afterEffect">
                                  <p:stCondLst>
                                    <p:cond delay="0"/>
                                  </p:stCondLst>
                                  <p:childTnLst>
                                    <p:set>
                                      <p:cBhvr>
                                        <p:cTn id="53" dur="1" fill="hold">
                                          <p:stCondLst>
                                            <p:cond delay="0"/>
                                          </p:stCondLst>
                                        </p:cTn>
                                        <p:tgtEl>
                                          <p:spTgt spid="2908299"/>
                                        </p:tgtEl>
                                        <p:attrNameLst>
                                          <p:attrName>style.visibility</p:attrName>
                                        </p:attrNameLst>
                                      </p:cBhvr>
                                      <p:to>
                                        <p:strVal val="visible"/>
                                      </p:to>
                                    </p:set>
                                    <p:animEffect transition="in" filter="wipe(up)">
                                      <p:cBhvr>
                                        <p:cTn id="54" dur="500"/>
                                        <p:tgtEl>
                                          <p:spTgt spid="2908299"/>
                                        </p:tgtEl>
                                      </p:cBhvr>
                                    </p:animEffect>
                                  </p:childTnLst>
                                </p:cTn>
                              </p:par>
                            </p:childTnLst>
                          </p:cTn>
                        </p:par>
                        <p:par>
                          <p:cTn id="55" fill="hold" nodeType="afterGroup">
                            <p:stCondLst>
                              <p:cond delay="5500"/>
                            </p:stCondLst>
                            <p:childTnLst>
                              <p:par>
                                <p:cTn id="56" presetID="22" presetClass="entr" presetSubtype="2" fill="hold"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right)">
                                      <p:cBhvr>
                                        <p:cTn id="58" dur="500"/>
                                        <p:tgtEl>
                                          <p:spTgt spid="14"/>
                                        </p:tgtEl>
                                      </p:cBhvr>
                                    </p:animEffect>
                                  </p:childTnLst>
                                </p:cTn>
                              </p:par>
                            </p:childTnLst>
                          </p:cTn>
                        </p:par>
                        <p:par>
                          <p:cTn id="59" fill="hold" nodeType="afterGroup">
                            <p:stCondLst>
                              <p:cond delay="6000"/>
                            </p:stCondLst>
                            <p:childTnLst>
                              <p:par>
                                <p:cTn id="60" presetID="1" presetClass="exit" presetSubtype="0" fill="hold" grpId="1" nodeType="afterEffect">
                                  <p:stCondLst>
                                    <p:cond delay="0"/>
                                  </p:stCondLst>
                                  <p:childTnLst>
                                    <p:set>
                                      <p:cBhvr>
                                        <p:cTn id="61" dur="1" fill="hold">
                                          <p:stCondLst>
                                            <p:cond delay="0"/>
                                          </p:stCondLst>
                                        </p:cTn>
                                        <p:tgtEl>
                                          <p:spTgt spid="2908296"/>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2908297"/>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2908298"/>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2908299"/>
                                        </p:tgtEl>
                                        <p:attrNameLst>
                                          <p:attrName>style.visibility</p:attrName>
                                        </p:attrNameLst>
                                      </p:cBhvr>
                                      <p:to>
                                        <p:strVal val="hidden"/>
                                      </p:to>
                                    </p:set>
                                  </p:childTnLst>
                                </p:cTn>
                              </p:par>
                            </p:childTnLst>
                          </p:cTn>
                        </p:par>
                        <p:par>
                          <p:cTn id="68" fill="hold" nodeType="afterGroup">
                            <p:stCondLst>
                              <p:cond delay="6000"/>
                            </p:stCondLst>
                            <p:childTnLst>
                              <p:par>
                                <p:cTn id="69" presetID="9" presetClass="entr" presetSubtype="0" fill="hold" grpId="0" nodeType="afterEffect">
                                  <p:stCondLst>
                                    <p:cond delay="0"/>
                                  </p:stCondLst>
                                  <p:childTnLst>
                                    <p:set>
                                      <p:cBhvr>
                                        <p:cTn id="70" dur="1" fill="hold">
                                          <p:stCondLst>
                                            <p:cond delay="0"/>
                                          </p:stCondLst>
                                        </p:cTn>
                                        <p:tgtEl>
                                          <p:spTgt spid="2908289"/>
                                        </p:tgtEl>
                                        <p:attrNameLst>
                                          <p:attrName>style.visibility</p:attrName>
                                        </p:attrNameLst>
                                      </p:cBhvr>
                                      <p:to>
                                        <p:strVal val="visible"/>
                                      </p:to>
                                    </p:set>
                                    <p:animEffect transition="in" filter="dissolve">
                                      <p:cBhvr>
                                        <p:cTn id="71" dur="500"/>
                                        <p:tgtEl>
                                          <p:spTgt spid="2908289"/>
                                        </p:tgtEl>
                                      </p:cBhvr>
                                    </p:animEffect>
                                  </p:childTnLst>
                                </p:cTn>
                              </p:par>
                            </p:childTnLst>
                          </p:cTn>
                        </p:par>
                        <p:par>
                          <p:cTn id="72" fill="hold" nodeType="afterGroup">
                            <p:stCondLst>
                              <p:cond delay="6500"/>
                            </p:stCondLst>
                            <p:childTnLst>
                              <p:par>
                                <p:cTn id="73" presetID="22" presetClass="entr" presetSubtype="8" fill="hold" grpId="0" nodeType="afterEffect">
                                  <p:stCondLst>
                                    <p:cond delay="0"/>
                                  </p:stCondLst>
                                  <p:childTnLst>
                                    <p:set>
                                      <p:cBhvr>
                                        <p:cTn id="74" dur="1" fill="hold">
                                          <p:stCondLst>
                                            <p:cond delay="0"/>
                                          </p:stCondLst>
                                        </p:cTn>
                                        <p:tgtEl>
                                          <p:spTgt spid="2908288"/>
                                        </p:tgtEl>
                                        <p:attrNameLst>
                                          <p:attrName>style.visibility</p:attrName>
                                        </p:attrNameLst>
                                      </p:cBhvr>
                                      <p:to>
                                        <p:strVal val="visible"/>
                                      </p:to>
                                    </p:set>
                                    <p:animEffect transition="in" filter="wipe(left)">
                                      <p:cBhvr>
                                        <p:cTn id="75" dur="500"/>
                                        <p:tgtEl>
                                          <p:spTgt spid="2908288"/>
                                        </p:tgtEl>
                                      </p:cBhvr>
                                    </p:animEffect>
                                  </p:childTnLst>
                                </p:cTn>
                              </p:par>
                            </p:childTnLst>
                          </p:cTn>
                        </p:par>
                        <p:par>
                          <p:cTn id="76" fill="hold" nodeType="afterGroup">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2908285"/>
                                        </p:tgtEl>
                                        <p:attrNameLst>
                                          <p:attrName>style.visibility</p:attrName>
                                        </p:attrNameLst>
                                      </p:cBhvr>
                                      <p:to>
                                        <p:strVal val="visible"/>
                                      </p:to>
                                    </p:set>
                                    <p:animEffect transition="in" filter="wipe(up)">
                                      <p:cBhvr>
                                        <p:cTn id="79" dur="500"/>
                                        <p:tgtEl>
                                          <p:spTgt spid="2908285"/>
                                        </p:tgtEl>
                                      </p:cBhvr>
                                    </p:animEffect>
                                  </p:childTnLst>
                                </p:cTn>
                              </p:par>
                            </p:childTnLst>
                          </p:cTn>
                        </p:par>
                        <p:par>
                          <p:cTn id="80" fill="hold" nodeType="afterGroup">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2908286"/>
                                        </p:tgtEl>
                                        <p:attrNameLst>
                                          <p:attrName>style.visibility</p:attrName>
                                        </p:attrNameLst>
                                      </p:cBhvr>
                                      <p:to>
                                        <p:strVal val="visible"/>
                                      </p:to>
                                    </p:set>
                                    <p:animEffect transition="in" filter="wipe(up)">
                                      <p:cBhvr>
                                        <p:cTn id="83" dur="500"/>
                                        <p:tgtEl>
                                          <p:spTgt spid="2908286"/>
                                        </p:tgtEl>
                                      </p:cBhvr>
                                    </p:animEffect>
                                  </p:childTnLst>
                                </p:cTn>
                              </p:par>
                            </p:childTnLst>
                          </p:cTn>
                        </p:par>
                        <p:par>
                          <p:cTn id="84" fill="hold" nodeType="afterGroup">
                            <p:stCondLst>
                              <p:cond delay="8000"/>
                            </p:stCondLst>
                            <p:childTnLst>
                              <p:par>
                                <p:cTn id="85" presetID="22" presetClass="entr" presetSubtype="1" fill="hold" grpId="0" nodeType="afterEffect">
                                  <p:stCondLst>
                                    <p:cond delay="0"/>
                                  </p:stCondLst>
                                  <p:childTnLst>
                                    <p:set>
                                      <p:cBhvr>
                                        <p:cTn id="86" dur="1" fill="hold">
                                          <p:stCondLst>
                                            <p:cond delay="0"/>
                                          </p:stCondLst>
                                        </p:cTn>
                                        <p:tgtEl>
                                          <p:spTgt spid="2908290"/>
                                        </p:tgtEl>
                                        <p:attrNameLst>
                                          <p:attrName>style.visibility</p:attrName>
                                        </p:attrNameLst>
                                      </p:cBhvr>
                                      <p:to>
                                        <p:strVal val="visible"/>
                                      </p:to>
                                    </p:set>
                                    <p:animEffect transition="in" filter="wipe(up)">
                                      <p:cBhvr>
                                        <p:cTn id="87" dur="500"/>
                                        <p:tgtEl>
                                          <p:spTgt spid="2908290"/>
                                        </p:tgtEl>
                                      </p:cBhvr>
                                    </p:animEffect>
                                  </p:childTnLst>
                                </p:cTn>
                              </p:par>
                            </p:childTnLst>
                          </p:cTn>
                        </p:par>
                        <p:par>
                          <p:cTn id="88" fill="hold" nodeType="afterGroup">
                            <p:stCondLst>
                              <p:cond delay="850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nodeType="afterGroup">
                            <p:stCondLst>
                              <p:cond delay="9000"/>
                            </p:stCondLst>
                            <p:childTnLst>
                              <p:par>
                                <p:cTn id="93" presetID="1" presetClass="exit" presetSubtype="0" fill="hold" grpId="1" nodeType="afterEffect">
                                  <p:stCondLst>
                                    <p:cond delay="0"/>
                                  </p:stCondLst>
                                  <p:childTnLst>
                                    <p:set>
                                      <p:cBhvr>
                                        <p:cTn id="94" dur="1" fill="hold">
                                          <p:stCondLst>
                                            <p:cond delay="0"/>
                                          </p:stCondLst>
                                        </p:cTn>
                                        <p:tgtEl>
                                          <p:spTgt spid="2908288"/>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2908285"/>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2908286"/>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29082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85" grpId="0" animBg="1"/>
      <p:bldP spid="2908285" grpId="1" animBg="1"/>
      <p:bldP spid="2908286" grpId="0" animBg="1"/>
      <p:bldP spid="2908286" grpId="1" animBg="1"/>
      <p:bldP spid="2908288" grpId="0" animBg="1"/>
      <p:bldP spid="2908288" grpId="1" animBg="1"/>
      <p:bldP spid="2908289" grpId="0" animBg="1"/>
      <p:bldP spid="2908290" grpId="0" animBg="1"/>
      <p:bldP spid="2908290" grpId="1" animBg="1"/>
      <p:bldP spid="2908291" grpId="0" animBg="1"/>
      <p:bldP spid="2908292" grpId="0" animBg="1"/>
      <p:bldP spid="2908292" grpId="1" animBg="1"/>
      <p:bldP spid="2908293" grpId="0" animBg="1"/>
      <p:bldP spid="2908293" grpId="1" animBg="1"/>
      <p:bldP spid="2908294" grpId="0" animBg="1"/>
      <p:bldP spid="2908294" grpId="1" animBg="1"/>
      <p:bldP spid="2908295" grpId="0" animBg="1"/>
      <p:bldP spid="2908296" grpId="0" animBg="1"/>
      <p:bldP spid="2908296" grpId="1" animBg="1"/>
      <p:bldP spid="2908297" grpId="0" animBg="1"/>
      <p:bldP spid="2908297" grpId="1" animBg="1"/>
      <p:bldP spid="2908298" grpId="0" animBg="1"/>
      <p:bldP spid="2908298" grpId="1" animBg="1"/>
      <p:bldP spid="2908299" grpId="0" animBg="1"/>
      <p:bldP spid="290829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76200"/>
            <a:ext cx="8229600" cy="1143000"/>
          </a:xfrm>
        </p:spPr>
        <p:txBody>
          <a:bodyPr/>
          <a:lstStyle/>
          <a:p>
            <a:r>
              <a:rPr lang="en-US" dirty="0" smtClean="0">
                <a:latin typeface="Arial" pitchFamily="34" charset="0"/>
                <a:cs typeface="Arial" pitchFamily="34" charset="0"/>
              </a:rPr>
              <a:t>Matching local features</a:t>
            </a:r>
          </a:p>
        </p:txBody>
      </p:sp>
      <p:pic>
        <p:nvPicPr>
          <p:cNvPr id="53251" name="Content Placeholder 3" descr="building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325563"/>
            <a:ext cx="4064000" cy="3048000"/>
          </a:xfrm>
        </p:spPr>
      </p:pic>
      <p:pic>
        <p:nvPicPr>
          <p:cNvPr id="53252" name="Picture 4" descr="building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49363"/>
            <a:ext cx="4105275"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descr="building2_siftpatches.jpg"/>
          <p:cNvPicPr>
            <a:picLocks noChangeAspect="1"/>
          </p:cNvPicPr>
          <p:nvPr/>
        </p:nvPicPr>
        <p:blipFill>
          <a:blip r:embed="rId4">
            <a:extLst>
              <a:ext uri="{28A0092B-C50C-407E-A947-70E740481C1C}">
                <a14:useLocalDpi xmlns:a14="http://schemas.microsoft.com/office/drawing/2010/main" val="0"/>
              </a:ext>
            </a:extLst>
          </a:blip>
          <a:srcRect l="9975" t="5734" r="10223" b="8244"/>
          <a:stretch>
            <a:fillRect/>
          </a:stretch>
        </p:blipFill>
        <p:spPr bwMode="auto">
          <a:xfrm>
            <a:off x="4800600" y="1344613"/>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6" descr="building1_siftpatches.jpg"/>
          <p:cNvPicPr>
            <a:picLocks noChangeAspect="1"/>
          </p:cNvPicPr>
          <p:nvPr/>
        </p:nvPicPr>
        <p:blipFill>
          <a:blip r:embed="rId5">
            <a:extLst>
              <a:ext uri="{28A0092B-C50C-407E-A947-70E740481C1C}">
                <a14:useLocalDpi xmlns:a14="http://schemas.microsoft.com/office/drawing/2010/main" val="0"/>
              </a:ext>
            </a:extLst>
          </a:blip>
          <a:srcRect l="9975" t="3943" r="10223" b="8601"/>
          <a:stretch>
            <a:fillRect/>
          </a:stretch>
        </p:blipFill>
        <p:spPr bwMode="auto">
          <a:xfrm>
            <a:off x="457200" y="1325563"/>
            <a:ext cx="403860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Rectangle 7"/>
          <p:cNvSpPr>
            <a:spLocks noChangeArrowheads="1"/>
          </p:cNvSpPr>
          <p:nvPr/>
        </p:nvSpPr>
        <p:spPr bwMode="auto">
          <a:xfrm rot="-297055">
            <a:off x="2305050" y="2527300"/>
            <a:ext cx="377825" cy="449263"/>
          </a:xfrm>
          <a:prstGeom prst="rect">
            <a:avLst/>
          </a:prstGeom>
          <a:noFill/>
          <a:ln w="5715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53256" name="TextBox 21"/>
          <p:cNvSpPr txBox="1">
            <a:spLocks noChangeArrowheads="1"/>
          </p:cNvSpPr>
          <p:nvPr/>
        </p:nvSpPr>
        <p:spPr bwMode="auto">
          <a:xfrm>
            <a:off x="685800" y="4754563"/>
            <a:ext cx="800100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ts val="600"/>
              </a:spcAft>
            </a:pPr>
            <a:r>
              <a:rPr lang="en-US" sz="2400" smtClean="0">
                <a:solidFill>
                  <a:srgbClr val="000000"/>
                </a:solidFill>
              </a:rPr>
              <a:t>In stereo case, may constrain by proximity if we make assumptions on max disparities.</a:t>
            </a:r>
          </a:p>
          <a:p>
            <a:pPr eaLnBrk="0" fontAlgn="base" hangingPunct="0">
              <a:spcBef>
                <a:spcPct val="0"/>
              </a:spcBef>
              <a:spcAft>
                <a:spcPts val="600"/>
              </a:spcAft>
            </a:pPr>
            <a:endParaRPr lang="en-US" sz="2400" smtClean="0">
              <a:solidFill>
                <a:srgbClr val="000000"/>
              </a:solidFill>
            </a:endParaRPr>
          </a:p>
        </p:txBody>
      </p:sp>
      <p:sp>
        <p:nvSpPr>
          <p:cNvPr id="53257" name="TextBox 22"/>
          <p:cNvSpPr txBox="1">
            <a:spLocks noChangeArrowheads="1"/>
          </p:cNvSpPr>
          <p:nvPr/>
        </p:nvSpPr>
        <p:spPr bwMode="auto">
          <a:xfrm>
            <a:off x="1981200" y="43846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Image 1</a:t>
            </a:r>
          </a:p>
        </p:txBody>
      </p:sp>
      <p:sp>
        <p:nvSpPr>
          <p:cNvPr id="53258" name="TextBox 23"/>
          <p:cNvSpPr txBox="1">
            <a:spLocks noChangeArrowheads="1"/>
          </p:cNvSpPr>
          <p:nvPr/>
        </p:nvSpPr>
        <p:spPr bwMode="auto">
          <a:xfrm>
            <a:off x="6400800" y="4373563"/>
            <a:ext cx="152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mtClean="0">
                <a:solidFill>
                  <a:srgbClr val="000000"/>
                </a:solidFill>
              </a:rPr>
              <a:t>Image 2</a:t>
            </a:r>
          </a:p>
        </p:txBody>
      </p:sp>
      <p:sp>
        <p:nvSpPr>
          <p:cNvPr id="53259" name="Rectangle 16"/>
          <p:cNvSpPr>
            <a:spLocks noChangeArrowheads="1"/>
          </p:cNvSpPr>
          <p:nvPr/>
        </p:nvSpPr>
        <p:spPr bwMode="auto">
          <a:xfrm>
            <a:off x="5638800" y="2011363"/>
            <a:ext cx="1524000" cy="1447800"/>
          </a:xfrm>
          <a:prstGeom prst="rect">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pitchFamily="34" charset="0"/>
            </a:endParaRPr>
          </a:p>
        </p:txBody>
      </p:sp>
      <p:sp>
        <p:nvSpPr>
          <p:cNvPr id="12" name="TextBox 11"/>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42751252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endParaRPr lang="en-US" smtClean="0"/>
          </a:p>
        </p:txBody>
      </p:sp>
      <p:sp>
        <p:nvSpPr>
          <p:cNvPr id="103427" name="Rectangle 3"/>
          <p:cNvSpPr>
            <a:spLocks noGrp="1" noChangeArrowheads="1"/>
          </p:cNvSpPr>
          <p:nvPr>
            <p:ph type="body" idx="1"/>
          </p:nvPr>
        </p:nvSpPr>
        <p:spPr/>
        <p:txBody>
          <a:bodyPr/>
          <a:lstStyle/>
          <a:p>
            <a:pPr eaLnBrk="1" hangingPunct="1">
              <a:buFontTx/>
              <a:buNone/>
            </a:pPr>
            <a:r>
              <a:rPr lang="en-US" sz="2800" smtClean="0">
                <a:latin typeface="Arial" pitchFamily="34" charset="0"/>
              </a:rPr>
              <a:t>What is the computational advantage of the hierarchical representation bag of words, vs. a flat vocabulary?</a:t>
            </a:r>
          </a:p>
        </p:txBody>
      </p:sp>
    </p:spTree>
    <p:extLst>
      <p:ext uri="{BB962C8B-B14F-4D97-AF65-F5344CB8AC3E}">
        <p14:creationId xmlns:p14="http://schemas.microsoft.com/office/powerpoint/2010/main" val="10394122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3" name="Rectangle 2"/>
          <p:cNvSpPr>
            <a:spLocks noGrp="1" noChangeArrowheads="1"/>
          </p:cNvSpPr>
          <p:nvPr>
            <p:ph type="title" idx="4294967295"/>
          </p:nvPr>
        </p:nvSpPr>
        <p:spPr>
          <a:xfrm>
            <a:off x="457200" y="381000"/>
            <a:ext cx="8686800" cy="609600"/>
          </a:xfrm>
        </p:spPr>
        <p:txBody>
          <a:bodyPr/>
          <a:lstStyle/>
          <a:p>
            <a:pPr eaLnBrk="1" hangingPunct="1"/>
            <a:r>
              <a:rPr lang="en-US" smtClean="0"/>
              <a:t>Vocabulary Tree</a:t>
            </a:r>
          </a:p>
        </p:txBody>
      </p:sp>
      <p:sp>
        <p:nvSpPr>
          <p:cNvPr id="104454" name="Rectangle 3"/>
          <p:cNvSpPr>
            <a:spLocks noGrp="1" noChangeArrowheads="1"/>
          </p:cNvSpPr>
          <p:nvPr>
            <p:ph type="body" idx="4294967295"/>
          </p:nvPr>
        </p:nvSpPr>
        <p:spPr/>
        <p:txBody>
          <a:bodyPr/>
          <a:lstStyle/>
          <a:p>
            <a:pPr eaLnBrk="1" hangingPunct="1"/>
            <a:r>
              <a:rPr lang="en-US" smtClean="0"/>
              <a:t>Recognition</a:t>
            </a:r>
          </a:p>
        </p:txBody>
      </p:sp>
      <p:grpSp>
        <p:nvGrpSpPr>
          <p:cNvPr id="104455" name="Group 4"/>
          <p:cNvGrpSpPr>
            <a:grpSpLocks/>
          </p:cNvGrpSpPr>
          <p:nvPr/>
        </p:nvGrpSpPr>
        <p:grpSpPr bwMode="auto">
          <a:xfrm>
            <a:off x="6486525" y="5083175"/>
            <a:ext cx="533400" cy="361950"/>
            <a:chOff x="3504" y="1728"/>
            <a:chExt cx="336" cy="228"/>
          </a:xfrm>
        </p:grpSpPr>
        <p:sp>
          <p:nvSpPr>
            <p:cNvPr id="104619" name="Line 5"/>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20" name="Picture 6"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56" name="Group 7"/>
          <p:cNvGrpSpPr>
            <a:grpSpLocks/>
          </p:cNvGrpSpPr>
          <p:nvPr/>
        </p:nvGrpSpPr>
        <p:grpSpPr bwMode="auto">
          <a:xfrm>
            <a:off x="5876925" y="3940175"/>
            <a:ext cx="533400" cy="361950"/>
            <a:chOff x="3504" y="1728"/>
            <a:chExt cx="336" cy="228"/>
          </a:xfrm>
        </p:grpSpPr>
        <p:sp>
          <p:nvSpPr>
            <p:cNvPr id="104617" name="Line 8"/>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18" name="Picture 9"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57" name="Group 10"/>
          <p:cNvGrpSpPr>
            <a:grpSpLocks/>
          </p:cNvGrpSpPr>
          <p:nvPr/>
        </p:nvGrpSpPr>
        <p:grpSpPr bwMode="auto">
          <a:xfrm>
            <a:off x="7096125" y="5083175"/>
            <a:ext cx="533400" cy="361950"/>
            <a:chOff x="3504" y="1728"/>
            <a:chExt cx="336" cy="228"/>
          </a:xfrm>
        </p:grpSpPr>
        <p:sp>
          <p:nvSpPr>
            <p:cNvPr id="104615" name="Line 11"/>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16" name="Picture 12"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58" name="Group 13"/>
          <p:cNvGrpSpPr>
            <a:grpSpLocks/>
          </p:cNvGrpSpPr>
          <p:nvPr/>
        </p:nvGrpSpPr>
        <p:grpSpPr bwMode="auto">
          <a:xfrm>
            <a:off x="5572125" y="3711575"/>
            <a:ext cx="533400" cy="361950"/>
            <a:chOff x="3504" y="1728"/>
            <a:chExt cx="336" cy="228"/>
          </a:xfrm>
        </p:grpSpPr>
        <p:sp>
          <p:nvSpPr>
            <p:cNvPr id="104613" name="Line 14"/>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14" name="Picture 15"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59" name="Group 16"/>
          <p:cNvGrpSpPr>
            <a:grpSpLocks/>
          </p:cNvGrpSpPr>
          <p:nvPr/>
        </p:nvGrpSpPr>
        <p:grpSpPr bwMode="auto">
          <a:xfrm>
            <a:off x="6810375" y="4813300"/>
            <a:ext cx="533400" cy="361950"/>
            <a:chOff x="3504" y="1728"/>
            <a:chExt cx="336" cy="228"/>
          </a:xfrm>
        </p:grpSpPr>
        <p:sp>
          <p:nvSpPr>
            <p:cNvPr id="104611" name="Line 17"/>
            <p:cNvSpPr>
              <a:spLocks noChangeShapeType="1"/>
            </p:cNvSpPr>
            <p:nvPr/>
          </p:nvSpPr>
          <p:spPr bwMode="auto">
            <a:xfrm flipH="1">
              <a:off x="3600" y="1728"/>
              <a:ext cx="240" cy="19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12" name="Picture 18"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4460" name="Line 19"/>
          <p:cNvSpPr>
            <a:spLocks noChangeShapeType="1"/>
          </p:cNvSpPr>
          <p:nvPr/>
        </p:nvSpPr>
        <p:spPr bwMode="auto">
          <a:xfrm flipV="1">
            <a:off x="7043738" y="40147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61" name="Line 20"/>
          <p:cNvSpPr>
            <a:spLocks noChangeShapeType="1"/>
          </p:cNvSpPr>
          <p:nvPr/>
        </p:nvSpPr>
        <p:spPr bwMode="auto">
          <a:xfrm>
            <a:off x="7350125" y="40354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62" name="Line 21"/>
          <p:cNvSpPr>
            <a:spLocks noChangeShapeType="1"/>
          </p:cNvSpPr>
          <p:nvPr/>
        </p:nvSpPr>
        <p:spPr bwMode="auto">
          <a:xfrm>
            <a:off x="7391400" y="40497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63" name="Oval 22"/>
          <p:cNvSpPr>
            <a:spLocks noChangeArrowheads="1"/>
          </p:cNvSpPr>
          <p:nvPr/>
        </p:nvSpPr>
        <p:spPr bwMode="auto">
          <a:xfrm>
            <a:off x="7239000" y="46593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64" name="Oval 23"/>
          <p:cNvSpPr>
            <a:spLocks noChangeArrowheads="1"/>
          </p:cNvSpPr>
          <p:nvPr/>
        </p:nvSpPr>
        <p:spPr bwMode="auto">
          <a:xfrm>
            <a:off x="7543800" y="49641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65" name="Oval 24"/>
          <p:cNvSpPr>
            <a:spLocks noChangeArrowheads="1"/>
          </p:cNvSpPr>
          <p:nvPr/>
        </p:nvSpPr>
        <p:spPr bwMode="auto">
          <a:xfrm>
            <a:off x="6934200" y="43545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66" name="Line 25"/>
          <p:cNvSpPr>
            <a:spLocks noChangeShapeType="1"/>
          </p:cNvSpPr>
          <p:nvPr/>
        </p:nvSpPr>
        <p:spPr bwMode="auto">
          <a:xfrm flipV="1">
            <a:off x="6127750" y="3138488"/>
            <a:ext cx="306388" cy="460375"/>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67" name="Line 26"/>
          <p:cNvSpPr>
            <a:spLocks noChangeShapeType="1"/>
          </p:cNvSpPr>
          <p:nvPr/>
        </p:nvSpPr>
        <p:spPr bwMode="auto">
          <a:xfrm>
            <a:off x="6435725" y="31591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68" name="Line 27"/>
          <p:cNvSpPr>
            <a:spLocks noChangeShapeType="1"/>
          </p:cNvSpPr>
          <p:nvPr/>
        </p:nvSpPr>
        <p:spPr bwMode="auto">
          <a:xfrm>
            <a:off x="6477000" y="31734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69" name="Oval 28"/>
          <p:cNvSpPr>
            <a:spLocks noChangeArrowheads="1"/>
          </p:cNvSpPr>
          <p:nvPr/>
        </p:nvSpPr>
        <p:spPr bwMode="auto">
          <a:xfrm>
            <a:off x="6324600" y="37830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70" name="Oval 29"/>
          <p:cNvSpPr>
            <a:spLocks noChangeArrowheads="1"/>
          </p:cNvSpPr>
          <p:nvPr/>
        </p:nvSpPr>
        <p:spPr bwMode="auto">
          <a:xfrm>
            <a:off x="6629400" y="40878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71" name="Oval 30"/>
          <p:cNvSpPr>
            <a:spLocks noChangeArrowheads="1"/>
          </p:cNvSpPr>
          <p:nvPr/>
        </p:nvSpPr>
        <p:spPr bwMode="auto">
          <a:xfrm>
            <a:off x="6019800" y="34782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72" name="Line 31"/>
          <p:cNvSpPr>
            <a:spLocks noChangeShapeType="1"/>
          </p:cNvSpPr>
          <p:nvPr/>
        </p:nvSpPr>
        <p:spPr bwMode="auto">
          <a:xfrm flipV="1">
            <a:off x="5214938" y="2224088"/>
            <a:ext cx="304800" cy="4572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73" name="Line 32"/>
          <p:cNvSpPr>
            <a:spLocks noChangeShapeType="1"/>
          </p:cNvSpPr>
          <p:nvPr/>
        </p:nvSpPr>
        <p:spPr bwMode="auto">
          <a:xfrm>
            <a:off x="5521325" y="2244725"/>
            <a:ext cx="0" cy="762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74" name="Line 33"/>
          <p:cNvSpPr>
            <a:spLocks noChangeShapeType="1"/>
          </p:cNvSpPr>
          <p:nvPr/>
        </p:nvSpPr>
        <p:spPr bwMode="auto">
          <a:xfrm>
            <a:off x="5562600" y="2259013"/>
            <a:ext cx="228600" cy="990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75" name="Oval 34"/>
          <p:cNvSpPr>
            <a:spLocks noChangeArrowheads="1"/>
          </p:cNvSpPr>
          <p:nvPr/>
        </p:nvSpPr>
        <p:spPr bwMode="auto">
          <a:xfrm>
            <a:off x="5410200" y="28686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76" name="Oval 35"/>
          <p:cNvSpPr>
            <a:spLocks noChangeArrowheads="1"/>
          </p:cNvSpPr>
          <p:nvPr/>
        </p:nvSpPr>
        <p:spPr bwMode="auto">
          <a:xfrm>
            <a:off x="5715000" y="3173413"/>
            <a:ext cx="228600" cy="228600"/>
          </a:xfrm>
          <a:prstGeom prst="ellipse">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77" name="Line 36"/>
          <p:cNvSpPr>
            <a:spLocks noChangeShapeType="1"/>
          </p:cNvSpPr>
          <p:nvPr/>
        </p:nvSpPr>
        <p:spPr bwMode="auto">
          <a:xfrm flipV="1">
            <a:off x="5562600" y="1306513"/>
            <a:ext cx="685800" cy="9144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78" name="Line 37"/>
          <p:cNvSpPr>
            <a:spLocks noChangeShapeType="1"/>
          </p:cNvSpPr>
          <p:nvPr/>
        </p:nvSpPr>
        <p:spPr bwMode="auto">
          <a:xfrm flipV="1">
            <a:off x="6400800" y="1382713"/>
            <a:ext cx="0" cy="17526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79" name="Line 38"/>
          <p:cNvSpPr>
            <a:spLocks noChangeShapeType="1"/>
          </p:cNvSpPr>
          <p:nvPr/>
        </p:nvSpPr>
        <p:spPr bwMode="auto">
          <a:xfrm flipH="1" flipV="1">
            <a:off x="6553200" y="1382713"/>
            <a:ext cx="838200" cy="266700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104480" name="AutoShape 39"/>
          <p:cNvSpPr>
            <a:spLocks noChangeAspect="1" noChangeArrowheads="1"/>
          </p:cNvSpPr>
          <p:nvPr/>
        </p:nvSpPr>
        <p:spPr bwMode="auto">
          <a:xfrm>
            <a:off x="6134100" y="1028700"/>
            <a:ext cx="569913" cy="571500"/>
          </a:xfrm>
          <a:prstGeom prst="diamond">
            <a:avLst/>
          </a:prstGeom>
          <a:solidFill>
            <a:schemeClr val="bg2"/>
          </a:solidFill>
          <a:ln w="9525">
            <a:solidFill>
              <a:schemeClr val="bg2"/>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81" name="AutoShape 40"/>
          <p:cNvSpPr>
            <a:spLocks noChangeAspect="1" noChangeArrowheads="1"/>
          </p:cNvSpPr>
          <p:nvPr/>
        </p:nvSpPr>
        <p:spPr bwMode="auto">
          <a:xfrm>
            <a:off x="5105400" y="2601913"/>
            <a:ext cx="244475" cy="244475"/>
          </a:xfrm>
          <a:prstGeom prst="flowChartConnector">
            <a:avLst/>
          </a:prstGeom>
          <a:solidFill>
            <a:srgbClr val="0000FF"/>
          </a:solidFill>
          <a:ln w="9525">
            <a:solidFill>
              <a:srgbClr val="0000FF"/>
            </a:solidFill>
            <a:round/>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82" name="AutoShape 41"/>
          <p:cNvSpPr>
            <a:spLocks noChangeAspect="1" noChangeArrowheads="1"/>
          </p:cNvSpPr>
          <p:nvPr/>
        </p:nvSpPr>
        <p:spPr bwMode="auto">
          <a:xfrm>
            <a:off x="5334000" y="19923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83" name="AutoShape 42"/>
          <p:cNvSpPr>
            <a:spLocks noChangeAspect="1" noChangeArrowheads="1"/>
          </p:cNvSpPr>
          <p:nvPr/>
        </p:nvSpPr>
        <p:spPr bwMode="auto">
          <a:xfrm>
            <a:off x="6248400" y="28305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84" name="AutoShape 43"/>
          <p:cNvSpPr>
            <a:spLocks noChangeAspect="1" noChangeArrowheads="1"/>
          </p:cNvSpPr>
          <p:nvPr/>
        </p:nvSpPr>
        <p:spPr bwMode="auto">
          <a:xfrm>
            <a:off x="7162800" y="3744913"/>
            <a:ext cx="406400" cy="407987"/>
          </a:xfrm>
          <a:prstGeom prst="octagon">
            <a:avLst>
              <a:gd name="adj" fmla="val 29287"/>
            </a:avLst>
          </a:prstGeom>
          <a:solidFill>
            <a:srgbClr val="008000"/>
          </a:solidFill>
          <a:ln w="9525">
            <a:solidFill>
              <a:srgbClr val="008000"/>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4485" name="Picture 44"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63775"/>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86" name="Oval 45"/>
          <p:cNvSpPr>
            <a:spLocks noChangeArrowheads="1"/>
          </p:cNvSpPr>
          <p:nvPr/>
        </p:nvSpPr>
        <p:spPr bwMode="auto">
          <a:xfrm>
            <a:off x="4200525" y="233997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87" name="Oval 46"/>
          <p:cNvSpPr>
            <a:spLocks noChangeArrowheads="1"/>
          </p:cNvSpPr>
          <p:nvPr/>
        </p:nvSpPr>
        <p:spPr bwMode="auto">
          <a:xfrm>
            <a:off x="4330700" y="2297113"/>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88" name="Oval 47"/>
          <p:cNvSpPr>
            <a:spLocks noChangeArrowheads="1"/>
          </p:cNvSpPr>
          <p:nvPr/>
        </p:nvSpPr>
        <p:spPr bwMode="auto">
          <a:xfrm>
            <a:off x="3919538" y="26114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89" name="Oval 48"/>
          <p:cNvSpPr>
            <a:spLocks noChangeArrowheads="1"/>
          </p:cNvSpPr>
          <p:nvPr/>
        </p:nvSpPr>
        <p:spPr bwMode="auto">
          <a:xfrm>
            <a:off x="4117975" y="27638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90" name="Oval 49"/>
          <p:cNvSpPr>
            <a:spLocks noChangeArrowheads="1"/>
          </p:cNvSpPr>
          <p:nvPr/>
        </p:nvSpPr>
        <p:spPr bwMode="auto">
          <a:xfrm>
            <a:off x="3968750" y="2546350"/>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04491" name="Group 50"/>
          <p:cNvGrpSpPr>
            <a:grpSpLocks/>
          </p:cNvGrpSpPr>
          <p:nvPr/>
        </p:nvGrpSpPr>
        <p:grpSpPr bwMode="auto">
          <a:xfrm>
            <a:off x="4197350" y="3336925"/>
            <a:ext cx="1600200" cy="1200150"/>
            <a:chOff x="2256" y="1152"/>
            <a:chExt cx="1008" cy="756"/>
          </a:xfrm>
        </p:grpSpPr>
        <p:sp>
          <p:nvSpPr>
            <p:cNvPr id="104609" name="Line 51"/>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10" name="Picture 52"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92" name="Group 53"/>
          <p:cNvGrpSpPr>
            <a:grpSpLocks/>
          </p:cNvGrpSpPr>
          <p:nvPr/>
        </p:nvGrpSpPr>
        <p:grpSpPr bwMode="auto">
          <a:xfrm>
            <a:off x="4818063" y="3948113"/>
            <a:ext cx="1600200" cy="1200150"/>
            <a:chOff x="2256" y="1152"/>
            <a:chExt cx="1008" cy="756"/>
          </a:xfrm>
        </p:grpSpPr>
        <p:sp>
          <p:nvSpPr>
            <p:cNvPr id="104607" name="Line 54"/>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08" name="Picture 55"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93" name="Group 56"/>
          <p:cNvGrpSpPr>
            <a:grpSpLocks/>
          </p:cNvGrpSpPr>
          <p:nvPr/>
        </p:nvGrpSpPr>
        <p:grpSpPr bwMode="auto">
          <a:xfrm>
            <a:off x="3587750" y="2795588"/>
            <a:ext cx="1600200" cy="1200150"/>
            <a:chOff x="2256" y="1152"/>
            <a:chExt cx="1008" cy="756"/>
          </a:xfrm>
        </p:grpSpPr>
        <p:sp>
          <p:nvSpPr>
            <p:cNvPr id="104605" name="Line 57"/>
            <p:cNvSpPr>
              <a:spLocks noChangeShapeType="1"/>
            </p:cNvSpPr>
            <p:nvPr/>
          </p:nvSpPr>
          <p:spPr bwMode="auto">
            <a:xfrm flipH="1">
              <a:off x="2352" y="1152"/>
              <a:ext cx="912" cy="67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06" name="Picture 58"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4494" name="Picture 59"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150"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95" name="Picture 60"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9550"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96" name="Oval 61"/>
          <p:cNvSpPr>
            <a:spLocks noChangeArrowheads="1"/>
          </p:cNvSpPr>
          <p:nvPr/>
        </p:nvSpPr>
        <p:spPr bwMode="auto">
          <a:xfrm>
            <a:off x="4197350"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97" name="Oval 62"/>
          <p:cNvSpPr>
            <a:spLocks noChangeArrowheads="1"/>
          </p:cNvSpPr>
          <p:nvPr/>
        </p:nvSpPr>
        <p:spPr bwMode="auto">
          <a:xfrm>
            <a:off x="4327525"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98" name="Oval 63"/>
          <p:cNvSpPr>
            <a:spLocks noChangeArrowheads="1"/>
          </p:cNvSpPr>
          <p:nvPr/>
        </p:nvSpPr>
        <p:spPr bwMode="auto">
          <a:xfrm>
            <a:off x="3916363"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499" name="Oval 64"/>
          <p:cNvSpPr>
            <a:spLocks noChangeArrowheads="1"/>
          </p:cNvSpPr>
          <p:nvPr/>
        </p:nvSpPr>
        <p:spPr bwMode="auto">
          <a:xfrm>
            <a:off x="4114800"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00" name="Oval 65"/>
          <p:cNvSpPr>
            <a:spLocks noChangeArrowheads="1"/>
          </p:cNvSpPr>
          <p:nvPr/>
        </p:nvSpPr>
        <p:spPr bwMode="auto">
          <a:xfrm>
            <a:off x="3965575" y="2544763"/>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01" name="Oval 66"/>
          <p:cNvSpPr>
            <a:spLocks noChangeArrowheads="1"/>
          </p:cNvSpPr>
          <p:nvPr/>
        </p:nvSpPr>
        <p:spPr bwMode="auto">
          <a:xfrm>
            <a:off x="3206750"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02" name="Oval 67"/>
          <p:cNvSpPr>
            <a:spLocks noChangeArrowheads="1"/>
          </p:cNvSpPr>
          <p:nvPr/>
        </p:nvSpPr>
        <p:spPr bwMode="auto">
          <a:xfrm>
            <a:off x="3122613"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03" name="Oval 68"/>
          <p:cNvSpPr>
            <a:spLocks noChangeArrowheads="1"/>
          </p:cNvSpPr>
          <p:nvPr/>
        </p:nvSpPr>
        <p:spPr bwMode="auto">
          <a:xfrm>
            <a:off x="3090863" y="3108325"/>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04504" name="Group 69"/>
          <p:cNvGrpSpPr>
            <a:grpSpLocks/>
          </p:cNvGrpSpPr>
          <p:nvPr/>
        </p:nvGrpSpPr>
        <p:grpSpPr bwMode="auto">
          <a:xfrm>
            <a:off x="4398963" y="4521200"/>
            <a:ext cx="2667000" cy="1885950"/>
            <a:chOff x="2544" y="2064"/>
            <a:chExt cx="1680" cy="1188"/>
          </a:xfrm>
        </p:grpSpPr>
        <p:sp>
          <p:nvSpPr>
            <p:cNvPr id="104603" name="Line 70"/>
            <p:cNvSpPr>
              <a:spLocks noChangeShapeType="1"/>
            </p:cNvSpPr>
            <p:nvPr/>
          </p:nvSpPr>
          <p:spPr bwMode="auto">
            <a:xfrm flipH="1">
              <a:off x="2688" y="2064"/>
              <a:ext cx="1536" cy="1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04" name="Picture 71"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505" name="Group 72"/>
          <p:cNvGrpSpPr>
            <a:grpSpLocks/>
          </p:cNvGrpSpPr>
          <p:nvPr/>
        </p:nvGrpSpPr>
        <p:grpSpPr bwMode="auto">
          <a:xfrm>
            <a:off x="4052888" y="4243388"/>
            <a:ext cx="2667000" cy="1885950"/>
            <a:chOff x="2544" y="2064"/>
            <a:chExt cx="1680" cy="1188"/>
          </a:xfrm>
        </p:grpSpPr>
        <p:sp>
          <p:nvSpPr>
            <p:cNvPr id="104601" name="Line 73"/>
            <p:cNvSpPr>
              <a:spLocks noChangeShapeType="1"/>
            </p:cNvSpPr>
            <p:nvPr/>
          </p:nvSpPr>
          <p:spPr bwMode="auto">
            <a:xfrm flipH="1">
              <a:off x="2688" y="2064"/>
              <a:ext cx="1536" cy="1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02" name="Picture 74"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506" name="Group 75"/>
          <p:cNvGrpSpPr>
            <a:grpSpLocks/>
          </p:cNvGrpSpPr>
          <p:nvPr/>
        </p:nvGrpSpPr>
        <p:grpSpPr bwMode="auto">
          <a:xfrm>
            <a:off x="3062288" y="4319588"/>
            <a:ext cx="1371600" cy="971550"/>
            <a:chOff x="1920" y="2112"/>
            <a:chExt cx="864" cy="612"/>
          </a:xfrm>
        </p:grpSpPr>
        <p:sp>
          <p:nvSpPr>
            <p:cNvPr id="104599" name="Line 76"/>
            <p:cNvSpPr>
              <a:spLocks noChangeShapeType="1"/>
            </p:cNvSpPr>
            <p:nvPr/>
          </p:nvSpPr>
          <p:spPr bwMode="auto">
            <a:xfrm flipH="1">
              <a:off x="2064" y="2112"/>
              <a:ext cx="720" cy="52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600" name="Picture 77" descr="114_14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0" y="2544"/>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4507" name="Picture 78"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8088"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08" name="Picture 79"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7488"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09" name="Picture 80" descr="114_14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6888" y="36337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10" name="Oval 81"/>
          <p:cNvSpPr>
            <a:spLocks noChangeArrowheads="1"/>
          </p:cNvSpPr>
          <p:nvPr/>
        </p:nvSpPr>
        <p:spPr bwMode="auto">
          <a:xfrm>
            <a:off x="4205288"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1" name="Oval 82"/>
          <p:cNvSpPr>
            <a:spLocks noChangeArrowheads="1"/>
          </p:cNvSpPr>
          <p:nvPr/>
        </p:nvSpPr>
        <p:spPr bwMode="auto">
          <a:xfrm>
            <a:off x="4335463"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2" name="Oval 83"/>
          <p:cNvSpPr>
            <a:spLocks noChangeArrowheads="1"/>
          </p:cNvSpPr>
          <p:nvPr/>
        </p:nvSpPr>
        <p:spPr bwMode="auto">
          <a:xfrm>
            <a:off x="3924300"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3" name="Oval 84"/>
          <p:cNvSpPr>
            <a:spLocks noChangeArrowheads="1"/>
          </p:cNvSpPr>
          <p:nvPr/>
        </p:nvSpPr>
        <p:spPr bwMode="auto">
          <a:xfrm>
            <a:off x="4122738"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4" name="Oval 85"/>
          <p:cNvSpPr>
            <a:spLocks noChangeArrowheads="1"/>
          </p:cNvSpPr>
          <p:nvPr/>
        </p:nvSpPr>
        <p:spPr bwMode="auto">
          <a:xfrm>
            <a:off x="3973513" y="2544763"/>
            <a:ext cx="198437"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5" name="Oval 86"/>
          <p:cNvSpPr>
            <a:spLocks noChangeArrowheads="1"/>
          </p:cNvSpPr>
          <p:nvPr/>
        </p:nvSpPr>
        <p:spPr bwMode="auto">
          <a:xfrm>
            <a:off x="3214688"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6" name="Oval 87"/>
          <p:cNvSpPr>
            <a:spLocks noChangeArrowheads="1"/>
          </p:cNvSpPr>
          <p:nvPr/>
        </p:nvSpPr>
        <p:spPr bwMode="auto">
          <a:xfrm>
            <a:off x="3130550"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7" name="Oval 88"/>
          <p:cNvSpPr>
            <a:spLocks noChangeArrowheads="1"/>
          </p:cNvSpPr>
          <p:nvPr/>
        </p:nvSpPr>
        <p:spPr bwMode="auto">
          <a:xfrm>
            <a:off x="3098800" y="3108325"/>
            <a:ext cx="315913"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8" name="Oval 89"/>
          <p:cNvSpPr>
            <a:spLocks noChangeArrowheads="1"/>
          </p:cNvSpPr>
          <p:nvPr/>
        </p:nvSpPr>
        <p:spPr bwMode="auto">
          <a:xfrm>
            <a:off x="2071688" y="3786188"/>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19" name="Oval 90"/>
          <p:cNvSpPr>
            <a:spLocks noChangeArrowheads="1"/>
          </p:cNvSpPr>
          <p:nvPr/>
        </p:nvSpPr>
        <p:spPr bwMode="auto">
          <a:xfrm>
            <a:off x="2259013" y="400685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20" name="Oval 91"/>
          <p:cNvSpPr>
            <a:spLocks noChangeArrowheads="1"/>
          </p:cNvSpPr>
          <p:nvPr/>
        </p:nvSpPr>
        <p:spPr bwMode="auto">
          <a:xfrm>
            <a:off x="2300288" y="3709988"/>
            <a:ext cx="160337"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4521" name="Picture 92" descr="114_14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2125" y="36337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22" name="Oval 93"/>
          <p:cNvSpPr>
            <a:spLocks noChangeArrowheads="1"/>
          </p:cNvSpPr>
          <p:nvPr/>
        </p:nvSpPr>
        <p:spPr bwMode="auto">
          <a:xfrm>
            <a:off x="2066925" y="3786188"/>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23" name="Oval 94"/>
          <p:cNvSpPr>
            <a:spLocks noChangeArrowheads="1"/>
          </p:cNvSpPr>
          <p:nvPr/>
        </p:nvSpPr>
        <p:spPr bwMode="auto">
          <a:xfrm>
            <a:off x="2254250" y="400685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24" name="Oval 95"/>
          <p:cNvSpPr>
            <a:spLocks noChangeArrowheads="1"/>
          </p:cNvSpPr>
          <p:nvPr/>
        </p:nvSpPr>
        <p:spPr bwMode="auto">
          <a:xfrm>
            <a:off x="2295525" y="3709988"/>
            <a:ext cx="160338"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grpSp>
        <p:nvGrpSpPr>
          <p:cNvPr id="104525" name="Group 96"/>
          <p:cNvGrpSpPr>
            <a:grpSpLocks/>
          </p:cNvGrpSpPr>
          <p:nvPr/>
        </p:nvGrpSpPr>
        <p:grpSpPr bwMode="auto">
          <a:xfrm>
            <a:off x="1612900" y="3881438"/>
            <a:ext cx="2114550" cy="1531937"/>
            <a:chOff x="1010" y="1836"/>
            <a:chExt cx="1332" cy="965"/>
          </a:xfrm>
        </p:grpSpPr>
        <p:sp>
          <p:nvSpPr>
            <p:cNvPr id="104597" name="Line 97"/>
            <p:cNvSpPr>
              <a:spLocks noChangeShapeType="1"/>
            </p:cNvSpPr>
            <p:nvPr/>
          </p:nvSpPr>
          <p:spPr bwMode="auto">
            <a:xfrm flipH="1">
              <a:off x="1106" y="1836"/>
              <a:ext cx="1236" cy="88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598" name="Picture 98" descr="115_15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0" y="2621"/>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526" name="Group 99"/>
          <p:cNvGrpSpPr>
            <a:grpSpLocks/>
          </p:cNvGrpSpPr>
          <p:nvPr/>
        </p:nvGrpSpPr>
        <p:grpSpPr bwMode="auto">
          <a:xfrm>
            <a:off x="3362325" y="6300788"/>
            <a:ext cx="1176338" cy="865187"/>
            <a:chOff x="1920" y="3187"/>
            <a:chExt cx="741" cy="545"/>
          </a:xfrm>
        </p:grpSpPr>
        <p:sp>
          <p:nvSpPr>
            <p:cNvPr id="104595" name="Line 100"/>
            <p:cNvSpPr>
              <a:spLocks noChangeShapeType="1"/>
            </p:cNvSpPr>
            <p:nvPr/>
          </p:nvSpPr>
          <p:spPr bwMode="auto">
            <a:xfrm flipH="1">
              <a:off x="2016" y="3187"/>
              <a:ext cx="645" cy="46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596" name="Picture 101" descr="115_15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20" y="355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527" name="Group 102"/>
          <p:cNvGrpSpPr>
            <a:grpSpLocks/>
          </p:cNvGrpSpPr>
          <p:nvPr/>
        </p:nvGrpSpPr>
        <p:grpSpPr bwMode="auto">
          <a:xfrm>
            <a:off x="1838325" y="3024188"/>
            <a:ext cx="3657600" cy="2647950"/>
            <a:chOff x="1152" y="1296"/>
            <a:chExt cx="2304" cy="1668"/>
          </a:xfrm>
        </p:grpSpPr>
        <p:sp>
          <p:nvSpPr>
            <p:cNvPr id="104593" name="Line 103"/>
            <p:cNvSpPr>
              <a:spLocks noChangeShapeType="1"/>
            </p:cNvSpPr>
            <p:nvPr/>
          </p:nvSpPr>
          <p:spPr bwMode="auto">
            <a:xfrm flipH="1">
              <a:off x="1248" y="1296"/>
              <a:ext cx="2208" cy="158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pic>
          <p:nvPicPr>
            <p:cNvPr id="104594" name="Picture 104" descr="115_15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52" y="2784"/>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4528" name="Picture 105"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62188"/>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29" name="Picture 106"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2725" y="29479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30" name="Picture 107" descr="115_15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1525" y="4319588"/>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31" name="Oval 108"/>
          <p:cNvSpPr>
            <a:spLocks noChangeArrowheads="1"/>
          </p:cNvSpPr>
          <p:nvPr/>
        </p:nvSpPr>
        <p:spPr bwMode="auto">
          <a:xfrm>
            <a:off x="4200525" y="233838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2" name="Oval 109"/>
          <p:cNvSpPr>
            <a:spLocks noChangeArrowheads="1"/>
          </p:cNvSpPr>
          <p:nvPr/>
        </p:nvSpPr>
        <p:spPr bwMode="auto">
          <a:xfrm>
            <a:off x="4330700" y="2295525"/>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3" name="Oval 110"/>
          <p:cNvSpPr>
            <a:spLocks noChangeArrowheads="1"/>
          </p:cNvSpPr>
          <p:nvPr/>
        </p:nvSpPr>
        <p:spPr bwMode="auto">
          <a:xfrm>
            <a:off x="3919538" y="26098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4" name="Oval 111"/>
          <p:cNvSpPr>
            <a:spLocks noChangeArrowheads="1"/>
          </p:cNvSpPr>
          <p:nvPr/>
        </p:nvSpPr>
        <p:spPr bwMode="auto">
          <a:xfrm>
            <a:off x="4117975" y="27622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5" name="Oval 112"/>
          <p:cNvSpPr>
            <a:spLocks noChangeArrowheads="1"/>
          </p:cNvSpPr>
          <p:nvPr/>
        </p:nvSpPr>
        <p:spPr bwMode="auto">
          <a:xfrm>
            <a:off x="3968750" y="2544763"/>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6" name="Oval 113"/>
          <p:cNvSpPr>
            <a:spLocks noChangeArrowheads="1"/>
          </p:cNvSpPr>
          <p:nvPr/>
        </p:nvSpPr>
        <p:spPr bwMode="auto">
          <a:xfrm>
            <a:off x="3209925" y="317658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7" name="Oval 114"/>
          <p:cNvSpPr>
            <a:spLocks noChangeArrowheads="1"/>
          </p:cNvSpPr>
          <p:nvPr/>
        </p:nvSpPr>
        <p:spPr bwMode="auto">
          <a:xfrm>
            <a:off x="3125788" y="3208338"/>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8" name="Oval 117"/>
          <p:cNvSpPr>
            <a:spLocks noChangeArrowheads="1"/>
          </p:cNvSpPr>
          <p:nvPr/>
        </p:nvSpPr>
        <p:spPr bwMode="auto">
          <a:xfrm>
            <a:off x="3094038" y="3108325"/>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39" name="Oval 119"/>
          <p:cNvSpPr>
            <a:spLocks noChangeArrowheads="1"/>
          </p:cNvSpPr>
          <p:nvPr/>
        </p:nvSpPr>
        <p:spPr bwMode="auto">
          <a:xfrm>
            <a:off x="1200150" y="4519613"/>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40" name="Oval 121"/>
          <p:cNvSpPr>
            <a:spLocks noChangeArrowheads="1"/>
          </p:cNvSpPr>
          <p:nvPr/>
        </p:nvSpPr>
        <p:spPr bwMode="auto">
          <a:xfrm>
            <a:off x="1016000" y="463550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41" name="Oval 125"/>
          <p:cNvSpPr>
            <a:spLocks noChangeArrowheads="1"/>
          </p:cNvSpPr>
          <p:nvPr/>
        </p:nvSpPr>
        <p:spPr bwMode="auto">
          <a:xfrm>
            <a:off x="1038225" y="4433888"/>
            <a:ext cx="160338"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4542" name="Picture 130" descr="114_14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2125" y="3624263"/>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43" name="Oval 131"/>
          <p:cNvSpPr>
            <a:spLocks noChangeArrowheads="1"/>
          </p:cNvSpPr>
          <p:nvPr/>
        </p:nvSpPr>
        <p:spPr bwMode="auto">
          <a:xfrm>
            <a:off x="2066925" y="3776663"/>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44" name="Oval 132"/>
          <p:cNvSpPr>
            <a:spLocks noChangeArrowheads="1"/>
          </p:cNvSpPr>
          <p:nvPr/>
        </p:nvSpPr>
        <p:spPr bwMode="auto">
          <a:xfrm>
            <a:off x="2254250" y="3997325"/>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45" name="Oval 133"/>
          <p:cNvSpPr>
            <a:spLocks noChangeArrowheads="1"/>
          </p:cNvSpPr>
          <p:nvPr/>
        </p:nvSpPr>
        <p:spPr bwMode="auto">
          <a:xfrm>
            <a:off x="2295525" y="3700463"/>
            <a:ext cx="160338"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104546" name="Picture 134"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25" y="2252663"/>
            <a:ext cx="914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47" name="Picture 135"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2725" y="2938463"/>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48" name="Picture 136" descr="115_15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1525" y="4310063"/>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49" name="Oval 137"/>
          <p:cNvSpPr>
            <a:spLocks noChangeArrowheads="1"/>
          </p:cNvSpPr>
          <p:nvPr/>
        </p:nvSpPr>
        <p:spPr bwMode="auto">
          <a:xfrm>
            <a:off x="4200525" y="2328863"/>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0" name="Oval 138"/>
          <p:cNvSpPr>
            <a:spLocks noChangeArrowheads="1"/>
          </p:cNvSpPr>
          <p:nvPr/>
        </p:nvSpPr>
        <p:spPr bwMode="auto">
          <a:xfrm>
            <a:off x="4330700" y="2286000"/>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1" name="Oval 139"/>
          <p:cNvSpPr>
            <a:spLocks noChangeArrowheads="1"/>
          </p:cNvSpPr>
          <p:nvPr/>
        </p:nvSpPr>
        <p:spPr bwMode="auto">
          <a:xfrm>
            <a:off x="3919538" y="2600325"/>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2" name="Oval 140"/>
          <p:cNvSpPr>
            <a:spLocks noChangeArrowheads="1"/>
          </p:cNvSpPr>
          <p:nvPr/>
        </p:nvSpPr>
        <p:spPr bwMode="auto">
          <a:xfrm>
            <a:off x="4117975" y="2752725"/>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3" name="Oval 141"/>
          <p:cNvSpPr>
            <a:spLocks noChangeArrowheads="1"/>
          </p:cNvSpPr>
          <p:nvPr/>
        </p:nvSpPr>
        <p:spPr bwMode="auto">
          <a:xfrm>
            <a:off x="3968750" y="2535238"/>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4" name="Oval 142"/>
          <p:cNvSpPr>
            <a:spLocks noChangeArrowheads="1"/>
          </p:cNvSpPr>
          <p:nvPr/>
        </p:nvSpPr>
        <p:spPr bwMode="auto">
          <a:xfrm>
            <a:off x="3209925" y="3167063"/>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5" name="Oval 143"/>
          <p:cNvSpPr>
            <a:spLocks noChangeArrowheads="1"/>
          </p:cNvSpPr>
          <p:nvPr/>
        </p:nvSpPr>
        <p:spPr bwMode="auto">
          <a:xfrm>
            <a:off x="3125788" y="3198813"/>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6" name="Oval 144"/>
          <p:cNvSpPr>
            <a:spLocks noChangeArrowheads="1"/>
          </p:cNvSpPr>
          <p:nvPr/>
        </p:nvSpPr>
        <p:spPr bwMode="auto">
          <a:xfrm>
            <a:off x="3094038" y="3098800"/>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7" name="Oval 145"/>
          <p:cNvSpPr>
            <a:spLocks noChangeArrowheads="1"/>
          </p:cNvSpPr>
          <p:nvPr/>
        </p:nvSpPr>
        <p:spPr bwMode="auto">
          <a:xfrm>
            <a:off x="1200150" y="4510088"/>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8" name="Oval 146"/>
          <p:cNvSpPr>
            <a:spLocks noChangeArrowheads="1"/>
          </p:cNvSpPr>
          <p:nvPr/>
        </p:nvSpPr>
        <p:spPr bwMode="auto">
          <a:xfrm>
            <a:off x="1016000" y="4625975"/>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59" name="Oval 147"/>
          <p:cNvSpPr>
            <a:spLocks noChangeArrowheads="1"/>
          </p:cNvSpPr>
          <p:nvPr/>
        </p:nvSpPr>
        <p:spPr bwMode="auto">
          <a:xfrm>
            <a:off x="1038225" y="4424363"/>
            <a:ext cx="160338"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pic>
        <p:nvPicPr>
          <p:cNvPr id="2909332" name="Picture 148" descr="109_09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72325" y="1109663"/>
            <a:ext cx="1752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09333" name="Oval 149"/>
          <p:cNvSpPr>
            <a:spLocks noChangeArrowheads="1"/>
          </p:cNvSpPr>
          <p:nvPr/>
        </p:nvSpPr>
        <p:spPr bwMode="auto">
          <a:xfrm>
            <a:off x="8086725" y="1490663"/>
            <a:ext cx="685800" cy="609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34" name="Oval 150"/>
          <p:cNvSpPr>
            <a:spLocks noChangeArrowheads="1"/>
          </p:cNvSpPr>
          <p:nvPr/>
        </p:nvSpPr>
        <p:spPr bwMode="auto">
          <a:xfrm>
            <a:off x="7400925" y="1262063"/>
            <a:ext cx="1447800" cy="10668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35" name="Oval 151"/>
          <p:cNvSpPr>
            <a:spLocks noChangeArrowheads="1"/>
          </p:cNvSpPr>
          <p:nvPr/>
        </p:nvSpPr>
        <p:spPr bwMode="auto">
          <a:xfrm>
            <a:off x="7400925" y="1490663"/>
            <a:ext cx="685800" cy="609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36" name="Line 152"/>
          <p:cNvSpPr>
            <a:spLocks noChangeShapeType="1"/>
          </p:cNvSpPr>
          <p:nvPr/>
        </p:nvSpPr>
        <p:spPr bwMode="auto">
          <a:xfrm flipH="1" flipV="1">
            <a:off x="6284913" y="1270000"/>
            <a:ext cx="2149475" cy="5365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37" name="Line 153"/>
          <p:cNvSpPr>
            <a:spLocks noChangeShapeType="1"/>
          </p:cNvSpPr>
          <p:nvPr/>
        </p:nvSpPr>
        <p:spPr bwMode="auto">
          <a:xfrm flipH="1">
            <a:off x="5576888" y="1258888"/>
            <a:ext cx="754062" cy="981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38" name="Line 154"/>
          <p:cNvSpPr>
            <a:spLocks noChangeShapeType="1"/>
          </p:cNvSpPr>
          <p:nvPr/>
        </p:nvSpPr>
        <p:spPr bwMode="auto">
          <a:xfrm>
            <a:off x="5568950" y="2166938"/>
            <a:ext cx="239713" cy="11287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39" name="Line 155"/>
          <p:cNvSpPr>
            <a:spLocks noChangeShapeType="1"/>
          </p:cNvSpPr>
          <p:nvPr/>
        </p:nvSpPr>
        <p:spPr bwMode="auto">
          <a:xfrm flipH="1">
            <a:off x="3228975" y="3302000"/>
            <a:ext cx="2606675" cy="18954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0" name="Line 156"/>
          <p:cNvSpPr>
            <a:spLocks noChangeShapeType="1"/>
          </p:cNvSpPr>
          <p:nvPr/>
        </p:nvSpPr>
        <p:spPr bwMode="auto">
          <a:xfrm flipH="1" flipV="1">
            <a:off x="2295525" y="3852863"/>
            <a:ext cx="990600" cy="1295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1" name="Line 157"/>
          <p:cNvSpPr>
            <a:spLocks noChangeShapeType="1"/>
          </p:cNvSpPr>
          <p:nvPr/>
        </p:nvSpPr>
        <p:spPr bwMode="auto">
          <a:xfrm flipH="1" flipV="1">
            <a:off x="3327400" y="3068638"/>
            <a:ext cx="990600" cy="1295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2" name="Rectangle 158"/>
          <p:cNvSpPr>
            <a:spLocks noChangeArrowheads="1"/>
          </p:cNvSpPr>
          <p:nvPr/>
        </p:nvSpPr>
        <p:spPr bwMode="auto">
          <a:xfrm>
            <a:off x="2066925" y="3090863"/>
            <a:ext cx="228600" cy="457200"/>
          </a:xfrm>
          <a:prstGeom prst="rect">
            <a:avLst/>
          </a:prstGeom>
          <a:solidFill>
            <a:srgbClr val="000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43" name="Rectangle 159"/>
          <p:cNvSpPr>
            <a:spLocks noChangeArrowheads="1"/>
          </p:cNvSpPr>
          <p:nvPr/>
        </p:nvSpPr>
        <p:spPr bwMode="auto">
          <a:xfrm>
            <a:off x="3057525" y="2405063"/>
            <a:ext cx="228600" cy="457200"/>
          </a:xfrm>
          <a:prstGeom prst="rect">
            <a:avLst/>
          </a:prstGeom>
          <a:solidFill>
            <a:srgbClr val="000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44" name="Line 160"/>
          <p:cNvSpPr>
            <a:spLocks noChangeShapeType="1"/>
          </p:cNvSpPr>
          <p:nvPr/>
        </p:nvSpPr>
        <p:spPr bwMode="auto">
          <a:xfrm flipH="1" flipV="1">
            <a:off x="6356350" y="1376363"/>
            <a:ext cx="1349375" cy="4191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5" name="Line 161"/>
          <p:cNvSpPr>
            <a:spLocks noChangeShapeType="1"/>
          </p:cNvSpPr>
          <p:nvPr/>
        </p:nvSpPr>
        <p:spPr bwMode="auto">
          <a:xfrm>
            <a:off x="6410325" y="1414463"/>
            <a:ext cx="23813" cy="16113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6" name="Line 162"/>
          <p:cNvSpPr>
            <a:spLocks noChangeShapeType="1"/>
          </p:cNvSpPr>
          <p:nvPr/>
        </p:nvSpPr>
        <p:spPr bwMode="auto">
          <a:xfrm>
            <a:off x="6435725" y="3006725"/>
            <a:ext cx="11113" cy="9493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7" name="Line 163"/>
          <p:cNvSpPr>
            <a:spLocks noChangeShapeType="1"/>
          </p:cNvSpPr>
          <p:nvPr/>
        </p:nvSpPr>
        <p:spPr bwMode="auto">
          <a:xfrm flipH="1">
            <a:off x="4941888" y="3935413"/>
            <a:ext cx="1485900" cy="10747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8" name="Line 164"/>
          <p:cNvSpPr>
            <a:spLocks noChangeShapeType="1"/>
          </p:cNvSpPr>
          <p:nvPr/>
        </p:nvSpPr>
        <p:spPr bwMode="auto">
          <a:xfrm flipH="1" flipV="1">
            <a:off x="3232150" y="3140075"/>
            <a:ext cx="1736725" cy="182721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49" name="Line 165"/>
          <p:cNvSpPr>
            <a:spLocks noChangeShapeType="1"/>
          </p:cNvSpPr>
          <p:nvPr/>
        </p:nvSpPr>
        <p:spPr bwMode="auto">
          <a:xfrm flipH="1" flipV="1">
            <a:off x="4376738" y="2519363"/>
            <a:ext cx="1668462" cy="165576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50" name="Rectangle 166"/>
          <p:cNvSpPr>
            <a:spLocks noChangeArrowheads="1"/>
          </p:cNvSpPr>
          <p:nvPr/>
        </p:nvSpPr>
        <p:spPr bwMode="auto">
          <a:xfrm>
            <a:off x="3057525" y="1947863"/>
            <a:ext cx="228600" cy="457200"/>
          </a:xfrm>
          <a:prstGeom prst="rect">
            <a:avLst/>
          </a:prstGeom>
          <a:solidFill>
            <a:srgbClr val="000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51" name="Rectangle 167"/>
          <p:cNvSpPr>
            <a:spLocks noChangeArrowheads="1"/>
          </p:cNvSpPr>
          <p:nvPr/>
        </p:nvSpPr>
        <p:spPr bwMode="auto">
          <a:xfrm>
            <a:off x="4124325" y="1719263"/>
            <a:ext cx="228600" cy="457200"/>
          </a:xfrm>
          <a:prstGeom prst="rect">
            <a:avLst/>
          </a:prstGeom>
          <a:solidFill>
            <a:srgbClr val="000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52" name="Line 168"/>
          <p:cNvSpPr>
            <a:spLocks noChangeShapeType="1"/>
          </p:cNvSpPr>
          <p:nvPr/>
        </p:nvSpPr>
        <p:spPr bwMode="auto">
          <a:xfrm flipH="1" flipV="1">
            <a:off x="6334125" y="1262063"/>
            <a:ext cx="1828800" cy="533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53" name="Line 169"/>
          <p:cNvSpPr>
            <a:spLocks noChangeShapeType="1"/>
          </p:cNvSpPr>
          <p:nvPr/>
        </p:nvSpPr>
        <p:spPr bwMode="auto">
          <a:xfrm flipH="1">
            <a:off x="5572125" y="1262063"/>
            <a:ext cx="754063" cy="981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54" name="Line 170"/>
          <p:cNvSpPr>
            <a:spLocks noChangeShapeType="1"/>
          </p:cNvSpPr>
          <p:nvPr/>
        </p:nvSpPr>
        <p:spPr bwMode="auto">
          <a:xfrm flipH="1">
            <a:off x="5202238" y="2176463"/>
            <a:ext cx="369887" cy="5556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55" name="Line 171"/>
          <p:cNvSpPr>
            <a:spLocks noChangeShapeType="1"/>
          </p:cNvSpPr>
          <p:nvPr/>
        </p:nvSpPr>
        <p:spPr bwMode="auto">
          <a:xfrm flipH="1">
            <a:off x="1790700" y="2768600"/>
            <a:ext cx="3419475" cy="2489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56" name="Line 172"/>
          <p:cNvSpPr>
            <a:spLocks noChangeShapeType="1"/>
          </p:cNvSpPr>
          <p:nvPr/>
        </p:nvSpPr>
        <p:spPr bwMode="auto">
          <a:xfrm flipH="1" flipV="1">
            <a:off x="1247775" y="4530725"/>
            <a:ext cx="568325" cy="7016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57" name="Line 173"/>
          <p:cNvSpPr>
            <a:spLocks noChangeShapeType="1"/>
          </p:cNvSpPr>
          <p:nvPr/>
        </p:nvSpPr>
        <p:spPr bwMode="auto">
          <a:xfrm flipH="1" flipV="1">
            <a:off x="3254375" y="3144838"/>
            <a:ext cx="514350" cy="6556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909358" name="Rectangle 174"/>
          <p:cNvSpPr>
            <a:spLocks noChangeArrowheads="1"/>
          </p:cNvSpPr>
          <p:nvPr/>
        </p:nvSpPr>
        <p:spPr bwMode="auto">
          <a:xfrm>
            <a:off x="1076325" y="3776663"/>
            <a:ext cx="228600" cy="457200"/>
          </a:xfrm>
          <a:prstGeom prst="rect">
            <a:avLst/>
          </a:prstGeom>
          <a:solidFill>
            <a:srgbClr val="000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59" name="Rectangle 175"/>
          <p:cNvSpPr>
            <a:spLocks noChangeArrowheads="1"/>
          </p:cNvSpPr>
          <p:nvPr/>
        </p:nvSpPr>
        <p:spPr bwMode="auto">
          <a:xfrm>
            <a:off x="3057525" y="1490663"/>
            <a:ext cx="228600" cy="457200"/>
          </a:xfrm>
          <a:prstGeom prst="rect">
            <a:avLst/>
          </a:prstGeom>
          <a:solidFill>
            <a:srgbClr val="000000"/>
          </a:solidFill>
          <a:ln w="9525">
            <a:solidFill>
              <a:schemeClr val="tx1"/>
            </a:solidFill>
            <a:miter lim="800000"/>
            <a:headEnd/>
            <a:tailEnd/>
          </a:ln>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2909360" name="Oval 176"/>
          <p:cNvSpPr>
            <a:spLocks noChangeArrowheads="1"/>
          </p:cNvSpPr>
          <p:nvPr/>
        </p:nvSpPr>
        <p:spPr bwMode="auto">
          <a:xfrm>
            <a:off x="2752725" y="1338263"/>
            <a:ext cx="838200" cy="1676400"/>
          </a:xfrm>
          <a:prstGeom prst="ellipse">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de-CH" sz="2000" smtClean="0">
              <a:solidFill>
                <a:srgbClr val="FFFFFF"/>
              </a:solidFill>
            </a:endParaRPr>
          </a:p>
        </p:txBody>
      </p:sp>
      <p:sp>
        <p:nvSpPr>
          <p:cNvPr id="104589" name="Text Box 177"/>
          <p:cNvSpPr txBox="1">
            <a:spLocks noChangeArrowheads="1"/>
          </p:cNvSpPr>
          <p:nvPr/>
        </p:nvSpPr>
        <p:spPr bwMode="auto">
          <a:xfrm>
            <a:off x="6624638" y="6553200"/>
            <a:ext cx="217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1400" smtClean="0">
                <a:solidFill>
                  <a:srgbClr val="000099"/>
                </a:solidFill>
                <a:latin typeface="Trebuchet MS" pitchFamily="34" charset="0"/>
              </a:rPr>
              <a:t>Slide credit: David Nister</a:t>
            </a:r>
          </a:p>
        </p:txBody>
      </p:sp>
      <p:sp>
        <p:nvSpPr>
          <p:cNvPr id="104590" name="Text Box 178"/>
          <p:cNvSpPr txBox="1">
            <a:spLocks noChangeArrowheads="1"/>
          </p:cNvSpPr>
          <p:nvPr/>
        </p:nvSpPr>
        <p:spPr bwMode="auto">
          <a:xfrm>
            <a:off x="6211888" y="6057900"/>
            <a:ext cx="296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sz="1600" smtClean="0">
                <a:solidFill>
                  <a:srgbClr val="000099"/>
                </a:solidFill>
                <a:latin typeface="Trebuchet MS" pitchFamily="34" charset="0"/>
              </a:rPr>
              <a:t>[Nister </a:t>
            </a:r>
            <a:r>
              <a:rPr lang="en-US" sz="1600" smtClean="0">
                <a:solidFill>
                  <a:srgbClr val="000099"/>
                </a:solidFill>
                <a:latin typeface="Times New Roman" pitchFamily="18" charset="0"/>
              </a:rPr>
              <a:t>&amp;</a:t>
            </a:r>
            <a:r>
              <a:rPr lang="en-US" sz="1600" smtClean="0">
                <a:solidFill>
                  <a:srgbClr val="000099"/>
                </a:solidFill>
                <a:latin typeface="Trebuchet MS" pitchFamily="34" charset="0"/>
              </a:rPr>
              <a:t> Stewenius, CVPR’06]</a:t>
            </a:r>
          </a:p>
        </p:txBody>
      </p:sp>
      <p:sp>
        <p:nvSpPr>
          <p:cNvPr id="2909363" name="Text Box 179"/>
          <p:cNvSpPr txBox="1">
            <a:spLocks noChangeArrowheads="1"/>
          </p:cNvSpPr>
          <p:nvPr/>
        </p:nvSpPr>
        <p:spPr bwMode="auto">
          <a:xfrm>
            <a:off x="684213" y="2133600"/>
            <a:ext cx="14874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sz="2000" smtClean="0">
                <a:solidFill>
                  <a:srgbClr val="00FF00"/>
                </a:solidFill>
                <a:latin typeface="Trebuchet MS" pitchFamily="34" charset="0"/>
              </a:rPr>
              <a:t>RANSAC</a:t>
            </a:r>
            <a:br>
              <a:rPr lang="en-US" sz="2000" smtClean="0">
                <a:solidFill>
                  <a:srgbClr val="00FF00"/>
                </a:solidFill>
                <a:latin typeface="Trebuchet MS" pitchFamily="34" charset="0"/>
              </a:rPr>
            </a:br>
            <a:r>
              <a:rPr lang="en-US" sz="2000" smtClean="0">
                <a:solidFill>
                  <a:srgbClr val="00FF00"/>
                </a:solidFill>
                <a:latin typeface="Trebuchet MS" pitchFamily="34" charset="0"/>
              </a:rPr>
              <a:t>verification</a:t>
            </a:r>
          </a:p>
        </p:txBody>
      </p:sp>
      <p:sp>
        <p:nvSpPr>
          <p:cNvPr id="2909364" name="Line 180"/>
          <p:cNvSpPr>
            <a:spLocks noChangeShapeType="1"/>
          </p:cNvSpPr>
          <p:nvPr/>
        </p:nvSpPr>
        <p:spPr bwMode="auto">
          <a:xfrm flipH="1">
            <a:off x="1908175" y="2168525"/>
            <a:ext cx="827088" cy="252413"/>
          </a:xfrm>
          <a:prstGeom prst="line">
            <a:avLst/>
          </a:prstGeom>
          <a:noFill/>
          <a:ln w="50800" cap="sq">
            <a:solidFill>
              <a:srgbClr val="00FF00"/>
            </a:solidFill>
            <a:round/>
            <a:headEnd type="none" w="sm" len="sm"/>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pPr eaLnBrk="0" fontAlgn="base" hangingPunct="0">
              <a:spcBef>
                <a:spcPct val="0"/>
              </a:spcBef>
              <a:spcAft>
                <a:spcPct val="0"/>
              </a:spcAft>
            </a:pPr>
            <a:endParaRPr lang="en-US" smtClean="0">
              <a:solidFill>
                <a:srgbClr val="FFFFFF"/>
              </a:solidFill>
              <a:latin typeface="Arial" pitchFamily="34" charset="0"/>
            </a:endParaRPr>
          </a:p>
        </p:txBody>
      </p:sp>
    </p:spTree>
    <p:extLst>
      <p:ext uri="{BB962C8B-B14F-4D97-AF65-F5344CB8AC3E}">
        <p14:creationId xmlns:p14="http://schemas.microsoft.com/office/powerpoint/2010/main" val="1474325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09332"/>
                                        </p:tgtEl>
                                        <p:attrNameLst>
                                          <p:attrName>style.visibility</p:attrName>
                                        </p:attrNameLst>
                                      </p:cBhvr>
                                      <p:to>
                                        <p:strVal val="visible"/>
                                      </p:to>
                                    </p:set>
                                    <p:animEffect transition="in" filter="dissolve">
                                      <p:cBhvr>
                                        <p:cTn id="7" dur="500"/>
                                        <p:tgtEl>
                                          <p:spTgt spid="290933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909333"/>
                                        </p:tgtEl>
                                        <p:attrNameLst>
                                          <p:attrName>style.visibility</p:attrName>
                                        </p:attrNameLst>
                                      </p:cBhvr>
                                      <p:to>
                                        <p:strVal val="visible"/>
                                      </p:to>
                                    </p:set>
                                    <p:animEffect transition="in" filter="dissolve">
                                      <p:cBhvr>
                                        <p:cTn id="11" dur="500"/>
                                        <p:tgtEl>
                                          <p:spTgt spid="2909333"/>
                                        </p:tgtEl>
                                      </p:cBhvr>
                                    </p:animEffect>
                                  </p:childTnLst>
                                </p:cTn>
                              </p:par>
                            </p:childTnLst>
                          </p:cTn>
                        </p:par>
                        <p:par>
                          <p:cTn id="12" fill="hold" nodeType="afterGroup">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909336"/>
                                        </p:tgtEl>
                                        <p:attrNameLst>
                                          <p:attrName>style.visibility</p:attrName>
                                        </p:attrNameLst>
                                      </p:cBhvr>
                                      <p:to>
                                        <p:strVal val="visible"/>
                                      </p:to>
                                    </p:set>
                                    <p:animEffect transition="in" filter="wipe(right)">
                                      <p:cBhvr>
                                        <p:cTn id="15" dur="500"/>
                                        <p:tgtEl>
                                          <p:spTgt spid="2909336"/>
                                        </p:tgtEl>
                                      </p:cBhvr>
                                    </p:animEffect>
                                  </p:childTnLst>
                                </p:cTn>
                              </p:par>
                            </p:childTnLst>
                          </p:cTn>
                        </p:par>
                        <p:par>
                          <p:cTn id="16" fill="hold" nodeType="afterGroup">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2909337"/>
                                        </p:tgtEl>
                                        <p:attrNameLst>
                                          <p:attrName>style.visibility</p:attrName>
                                        </p:attrNameLst>
                                      </p:cBhvr>
                                      <p:to>
                                        <p:strVal val="visible"/>
                                      </p:to>
                                    </p:set>
                                    <p:animEffect transition="in" filter="wipe(right)">
                                      <p:cBhvr>
                                        <p:cTn id="19" dur="500"/>
                                        <p:tgtEl>
                                          <p:spTgt spid="2909337"/>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909338"/>
                                        </p:tgtEl>
                                        <p:attrNameLst>
                                          <p:attrName>style.visibility</p:attrName>
                                        </p:attrNameLst>
                                      </p:cBhvr>
                                      <p:to>
                                        <p:strVal val="visible"/>
                                      </p:to>
                                    </p:set>
                                    <p:animEffect transition="in" filter="wipe(up)">
                                      <p:cBhvr>
                                        <p:cTn id="23" dur="500"/>
                                        <p:tgtEl>
                                          <p:spTgt spid="2909338"/>
                                        </p:tgtEl>
                                      </p:cBhvr>
                                    </p:animEffect>
                                  </p:childTnLst>
                                </p:cTn>
                              </p:par>
                            </p:childTnLst>
                          </p:cTn>
                        </p:par>
                        <p:par>
                          <p:cTn id="24" fill="hold" nodeType="afterGroup">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2909339"/>
                                        </p:tgtEl>
                                        <p:attrNameLst>
                                          <p:attrName>style.visibility</p:attrName>
                                        </p:attrNameLst>
                                      </p:cBhvr>
                                      <p:to>
                                        <p:strVal val="visible"/>
                                      </p:to>
                                    </p:set>
                                    <p:animEffect transition="in" filter="wipe(right)">
                                      <p:cBhvr>
                                        <p:cTn id="27" dur="500"/>
                                        <p:tgtEl>
                                          <p:spTgt spid="2909339"/>
                                        </p:tgtEl>
                                      </p:cBhvr>
                                    </p:animEffect>
                                  </p:childTnLst>
                                </p:cTn>
                              </p:par>
                            </p:childTnLst>
                          </p:cTn>
                        </p:par>
                        <p:par>
                          <p:cTn id="28" fill="hold" nodeType="afterGroup">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2909340"/>
                                        </p:tgtEl>
                                        <p:attrNameLst>
                                          <p:attrName>style.visibility</p:attrName>
                                        </p:attrNameLst>
                                      </p:cBhvr>
                                      <p:to>
                                        <p:strVal val="visible"/>
                                      </p:to>
                                    </p:set>
                                    <p:animEffect transition="in" filter="wipe(right)">
                                      <p:cBhvr>
                                        <p:cTn id="31" dur="500"/>
                                        <p:tgtEl>
                                          <p:spTgt spid="2909340"/>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2909341"/>
                                        </p:tgtEl>
                                        <p:attrNameLst>
                                          <p:attrName>style.visibility</p:attrName>
                                        </p:attrNameLst>
                                      </p:cBhvr>
                                      <p:to>
                                        <p:strVal val="visible"/>
                                      </p:to>
                                    </p:set>
                                    <p:animEffect transition="in" filter="wipe(right)">
                                      <p:cBhvr>
                                        <p:cTn id="34" dur="500"/>
                                        <p:tgtEl>
                                          <p:spTgt spid="2909341"/>
                                        </p:tgtEl>
                                      </p:cBhvr>
                                    </p:animEffect>
                                  </p:childTnLst>
                                </p:cTn>
                              </p:par>
                            </p:childTnLst>
                          </p:cTn>
                        </p:par>
                        <p:par>
                          <p:cTn id="35" fill="hold" nodeType="afterGroup">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2909342"/>
                                        </p:tgtEl>
                                        <p:attrNameLst>
                                          <p:attrName>style.visibility</p:attrName>
                                        </p:attrNameLst>
                                      </p:cBhvr>
                                      <p:to>
                                        <p:strVal val="visible"/>
                                      </p:to>
                                    </p:set>
                                    <p:animEffect transition="in" filter="wipe(down)">
                                      <p:cBhvr>
                                        <p:cTn id="38" dur="500"/>
                                        <p:tgtEl>
                                          <p:spTgt spid="2909342"/>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909343"/>
                                        </p:tgtEl>
                                        <p:attrNameLst>
                                          <p:attrName>style.visibility</p:attrName>
                                        </p:attrNameLst>
                                      </p:cBhvr>
                                      <p:to>
                                        <p:strVal val="visible"/>
                                      </p:to>
                                    </p:set>
                                    <p:animEffect transition="in" filter="wipe(down)">
                                      <p:cBhvr>
                                        <p:cTn id="41" dur="500"/>
                                        <p:tgtEl>
                                          <p:spTgt spid="2909343"/>
                                        </p:tgtEl>
                                      </p:cBhvr>
                                    </p:animEffect>
                                  </p:childTnLst>
                                </p:cTn>
                              </p:par>
                            </p:childTnLst>
                          </p:cTn>
                        </p:par>
                        <p:par>
                          <p:cTn id="42" fill="hold" nodeType="afterGroup">
                            <p:stCondLst>
                              <p:cond delay="4000"/>
                            </p:stCondLst>
                            <p:childTnLst>
                              <p:par>
                                <p:cTn id="43" presetID="1" presetClass="exit" presetSubtype="0" fill="hold" grpId="1" nodeType="afterEffect">
                                  <p:stCondLst>
                                    <p:cond delay="0"/>
                                  </p:stCondLst>
                                  <p:childTnLst>
                                    <p:set>
                                      <p:cBhvr>
                                        <p:cTn id="44" dur="1" fill="hold">
                                          <p:stCondLst>
                                            <p:cond delay="0"/>
                                          </p:stCondLst>
                                        </p:cTn>
                                        <p:tgtEl>
                                          <p:spTgt spid="2909340"/>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909341"/>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909339"/>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909338"/>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909337"/>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909336"/>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2909335"/>
                                        </p:tgtEl>
                                        <p:attrNameLst>
                                          <p:attrName>style.visibility</p:attrName>
                                        </p:attrNameLst>
                                      </p:cBhvr>
                                      <p:to>
                                        <p:strVal val="visible"/>
                                      </p:to>
                                    </p:set>
                                    <p:animEffect transition="in" filter="dissolve">
                                      <p:cBhvr>
                                        <p:cTn id="59" dur="500"/>
                                        <p:tgtEl>
                                          <p:spTgt spid="2909335"/>
                                        </p:tgtEl>
                                      </p:cBhvr>
                                    </p:animEffect>
                                  </p:childTnLst>
                                </p:cTn>
                              </p:par>
                            </p:childTnLst>
                          </p:cTn>
                        </p:par>
                        <p:par>
                          <p:cTn id="60" fill="hold" nodeType="afterGroup">
                            <p:stCondLst>
                              <p:cond delay="500"/>
                            </p:stCondLst>
                            <p:childTnLst>
                              <p:par>
                                <p:cTn id="61" presetID="22" presetClass="entr" presetSubtype="2" fill="hold" grpId="0" nodeType="afterEffect">
                                  <p:stCondLst>
                                    <p:cond delay="0"/>
                                  </p:stCondLst>
                                  <p:childTnLst>
                                    <p:set>
                                      <p:cBhvr>
                                        <p:cTn id="62" dur="1" fill="hold">
                                          <p:stCondLst>
                                            <p:cond delay="0"/>
                                          </p:stCondLst>
                                        </p:cTn>
                                        <p:tgtEl>
                                          <p:spTgt spid="2909344"/>
                                        </p:tgtEl>
                                        <p:attrNameLst>
                                          <p:attrName>style.visibility</p:attrName>
                                        </p:attrNameLst>
                                      </p:cBhvr>
                                      <p:to>
                                        <p:strVal val="visible"/>
                                      </p:to>
                                    </p:set>
                                    <p:animEffect transition="in" filter="wipe(right)">
                                      <p:cBhvr>
                                        <p:cTn id="63" dur="500"/>
                                        <p:tgtEl>
                                          <p:spTgt spid="2909344"/>
                                        </p:tgtEl>
                                      </p:cBhvr>
                                    </p:animEffect>
                                  </p:childTnLst>
                                </p:cTn>
                              </p:par>
                            </p:childTnLst>
                          </p:cTn>
                        </p:par>
                        <p:par>
                          <p:cTn id="64" fill="hold" nodeType="afterGroup">
                            <p:stCondLst>
                              <p:cond delay="1000"/>
                            </p:stCondLst>
                            <p:childTnLst>
                              <p:par>
                                <p:cTn id="65" presetID="22" presetClass="entr" presetSubtype="1" fill="hold" grpId="0" nodeType="afterEffect">
                                  <p:stCondLst>
                                    <p:cond delay="0"/>
                                  </p:stCondLst>
                                  <p:childTnLst>
                                    <p:set>
                                      <p:cBhvr>
                                        <p:cTn id="66" dur="1" fill="hold">
                                          <p:stCondLst>
                                            <p:cond delay="0"/>
                                          </p:stCondLst>
                                        </p:cTn>
                                        <p:tgtEl>
                                          <p:spTgt spid="2909345"/>
                                        </p:tgtEl>
                                        <p:attrNameLst>
                                          <p:attrName>style.visibility</p:attrName>
                                        </p:attrNameLst>
                                      </p:cBhvr>
                                      <p:to>
                                        <p:strVal val="visible"/>
                                      </p:to>
                                    </p:set>
                                    <p:animEffect transition="in" filter="wipe(up)">
                                      <p:cBhvr>
                                        <p:cTn id="67" dur="500"/>
                                        <p:tgtEl>
                                          <p:spTgt spid="2909345"/>
                                        </p:tgtEl>
                                      </p:cBhvr>
                                    </p:animEffect>
                                  </p:childTnLst>
                                </p:cTn>
                              </p:par>
                            </p:childTnLst>
                          </p:cTn>
                        </p:par>
                        <p:par>
                          <p:cTn id="68" fill="hold" nodeType="afterGroup">
                            <p:stCondLst>
                              <p:cond delay="1500"/>
                            </p:stCondLst>
                            <p:childTnLst>
                              <p:par>
                                <p:cTn id="69" presetID="22" presetClass="entr" presetSubtype="1" fill="hold" grpId="0" nodeType="afterEffect">
                                  <p:stCondLst>
                                    <p:cond delay="0"/>
                                  </p:stCondLst>
                                  <p:childTnLst>
                                    <p:set>
                                      <p:cBhvr>
                                        <p:cTn id="70" dur="1" fill="hold">
                                          <p:stCondLst>
                                            <p:cond delay="0"/>
                                          </p:stCondLst>
                                        </p:cTn>
                                        <p:tgtEl>
                                          <p:spTgt spid="2909346"/>
                                        </p:tgtEl>
                                        <p:attrNameLst>
                                          <p:attrName>style.visibility</p:attrName>
                                        </p:attrNameLst>
                                      </p:cBhvr>
                                      <p:to>
                                        <p:strVal val="visible"/>
                                      </p:to>
                                    </p:set>
                                    <p:animEffect transition="in" filter="wipe(up)">
                                      <p:cBhvr>
                                        <p:cTn id="71" dur="500"/>
                                        <p:tgtEl>
                                          <p:spTgt spid="2909346"/>
                                        </p:tgtEl>
                                      </p:cBhvr>
                                    </p:animEffect>
                                  </p:childTnLst>
                                </p:cTn>
                              </p:par>
                            </p:childTnLst>
                          </p:cTn>
                        </p:par>
                        <p:par>
                          <p:cTn id="72" fill="hold" nodeType="afterGroup">
                            <p:stCondLst>
                              <p:cond delay="2000"/>
                            </p:stCondLst>
                            <p:childTnLst>
                              <p:par>
                                <p:cTn id="73" presetID="22" presetClass="entr" presetSubtype="2" fill="hold" grpId="0" nodeType="afterEffect">
                                  <p:stCondLst>
                                    <p:cond delay="0"/>
                                  </p:stCondLst>
                                  <p:childTnLst>
                                    <p:set>
                                      <p:cBhvr>
                                        <p:cTn id="74" dur="1" fill="hold">
                                          <p:stCondLst>
                                            <p:cond delay="0"/>
                                          </p:stCondLst>
                                        </p:cTn>
                                        <p:tgtEl>
                                          <p:spTgt spid="2909347"/>
                                        </p:tgtEl>
                                        <p:attrNameLst>
                                          <p:attrName>style.visibility</p:attrName>
                                        </p:attrNameLst>
                                      </p:cBhvr>
                                      <p:to>
                                        <p:strVal val="visible"/>
                                      </p:to>
                                    </p:set>
                                    <p:animEffect transition="in" filter="wipe(right)">
                                      <p:cBhvr>
                                        <p:cTn id="75" dur="500"/>
                                        <p:tgtEl>
                                          <p:spTgt spid="2909347"/>
                                        </p:tgtEl>
                                      </p:cBhvr>
                                    </p:animEffect>
                                  </p:childTnLst>
                                </p:cTn>
                              </p:par>
                            </p:childTnLst>
                          </p:cTn>
                        </p:par>
                        <p:par>
                          <p:cTn id="76" fill="hold" nodeType="afterGroup">
                            <p:stCondLst>
                              <p:cond delay="2500"/>
                            </p:stCondLst>
                            <p:childTnLst>
                              <p:par>
                                <p:cTn id="77" presetID="22" presetClass="entr" presetSubtype="4" fill="hold" grpId="0" nodeType="afterEffect">
                                  <p:stCondLst>
                                    <p:cond delay="0"/>
                                  </p:stCondLst>
                                  <p:childTnLst>
                                    <p:set>
                                      <p:cBhvr>
                                        <p:cTn id="78" dur="1" fill="hold">
                                          <p:stCondLst>
                                            <p:cond delay="0"/>
                                          </p:stCondLst>
                                        </p:cTn>
                                        <p:tgtEl>
                                          <p:spTgt spid="2909348"/>
                                        </p:tgtEl>
                                        <p:attrNameLst>
                                          <p:attrName>style.visibility</p:attrName>
                                        </p:attrNameLst>
                                      </p:cBhvr>
                                      <p:to>
                                        <p:strVal val="visible"/>
                                      </p:to>
                                    </p:set>
                                    <p:animEffect transition="in" filter="wipe(down)">
                                      <p:cBhvr>
                                        <p:cTn id="79" dur="500"/>
                                        <p:tgtEl>
                                          <p:spTgt spid="2909348"/>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909349"/>
                                        </p:tgtEl>
                                        <p:attrNameLst>
                                          <p:attrName>style.visibility</p:attrName>
                                        </p:attrNameLst>
                                      </p:cBhvr>
                                      <p:to>
                                        <p:strVal val="visible"/>
                                      </p:to>
                                    </p:set>
                                    <p:animEffect transition="in" filter="wipe(down)">
                                      <p:cBhvr>
                                        <p:cTn id="82" dur="500"/>
                                        <p:tgtEl>
                                          <p:spTgt spid="2909349"/>
                                        </p:tgtEl>
                                      </p:cBhvr>
                                    </p:animEffect>
                                  </p:childTnLst>
                                </p:cTn>
                              </p:par>
                            </p:childTnLst>
                          </p:cTn>
                        </p:par>
                        <p:par>
                          <p:cTn id="83" fill="hold" nodeType="afterGroup">
                            <p:stCondLst>
                              <p:cond delay="3000"/>
                            </p:stCondLst>
                            <p:childTnLst>
                              <p:par>
                                <p:cTn id="84" presetID="1" presetClass="exit" presetSubtype="0" fill="hold" grpId="1" nodeType="afterEffect">
                                  <p:stCondLst>
                                    <p:cond delay="0"/>
                                  </p:stCondLst>
                                  <p:childTnLst>
                                    <p:set>
                                      <p:cBhvr>
                                        <p:cTn id="85" dur="1" fill="hold">
                                          <p:stCondLst>
                                            <p:cond delay="0"/>
                                          </p:stCondLst>
                                        </p:cTn>
                                        <p:tgtEl>
                                          <p:spTgt spid="2909344"/>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2909346"/>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2909345"/>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2909347"/>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2909348"/>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2909349"/>
                                        </p:tgtEl>
                                        <p:attrNameLst>
                                          <p:attrName>style.visibility</p:attrName>
                                        </p:attrNameLst>
                                      </p:cBhvr>
                                      <p:to>
                                        <p:strVal val="hidden"/>
                                      </p:to>
                                    </p:set>
                                  </p:childTnLst>
                                </p:cTn>
                              </p:par>
                            </p:childTnLst>
                          </p:cTn>
                        </p:par>
                        <p:par>
                          <p:cTn id="96" fill="hold" nodeType="afterGroup">
                            <p:stCondLst>
                              <p:cond delay="3000"/>
                            </p:stCondLst>
                            <p:childTnLst>
                              <p:par>
                                <p:cTn id="97" presetID="22" presetClass="entr" presetSubtype="4" fill="hold" grpId="0" nodeType="afterEffect">
                                  <p:stCondLst>
                                    <p:cond delay="0"/>
                                  </p:stCondLst>
                                  <p:childTnLst>
                                    <p:set>
                                      <p:cBhvr>
                                        <p:cTn id="98" dur="1" fill="hold">
                                          <p:stCondLst>
                                            <p:cond delay="0"/>
                                          </p:stCondLst>
                                        </p:cTn>
                                        <p:tgtEl>
                                          <p:spTgt spid="2909350"/>
                                        </p:tgtEl>
                                        <p:attrNameLst>
                                          <p:attrName>style.visibility</p:attrName>
                                        </p:attrNameLst>
                                      </p:cBhvr>
                                      <p:to>
                                        <p:strVal val="visible"/>
                                      </p:to>
                                    </p:set>
                                    <p:animEffect transition="in" filter="wipe(down)">
                                      <p:cBhvr>
                                        <p:cTn id="99" dur="500"/>
                                        <p:tgtEl>
                                          <p:spTgt spid="2909350"/>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2909351"/>
                                        </p:tgtEl>
                                        <p:attrNameLst>
                                          <p:attrName>style.visibility</p:attrName>
                                        </p:attrNameLst>
                                      </p:cBhvr>
                                      <p:to>
                                        <p:strVal val="visible"/>
                                      </p:to>
                                    </p:set>
                                    <p:animEffect transition="in" filter="wipe(down)">
                                      <p:cBhvr>
                                        <p:cTn id="102" dur="500"/>
                                        <p:tgtEl>
                                          <p:spTgt spid="2909351"/>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2909334"/>
                                        </p:tgtEl>
                                        <p:attrNameLst>
                                          <p:attrName>style.visibility</p:attrName>
                                        </p:attrNameLst>
                                      </p:cBhvr>
                                      <p:to>
                                        <p:strVal val="visible"/>
                                      </p:to>
                                    </p:set>
                                    <p:animEffect transition="in" filter="dissolve">
                                      <p:cBhvr>
                                        <p:cTn id="107" dur="500"/>
                                        <p:tgtEl>
                                          <p:spTgt spid="2909334"/>
                                        </p:tgtEl>
                                      </p:cBhvr>
                                    </p:animEffect>
                                  </p:childTnLst>
                                </p:cTn>
                              </p:par>
                            </p:childTnLst>
                          </p:cTn>
                        </p:par>
                        <p:par>
                          <p:cTn id="108" fill="hold" nodeType="afterGroup">
                            <p:stCondLst>
                              <p:cond delay="500"/>
                            </p:stCondLst>
                            <p:childTnLst>
                              <p:par>
                                <p:cTn id="109" presetID="22" presetClass="entr" presetSubtype="2" fill="hold" grpId="0" nodeType="afterEffect">
                                  <p:stCondLst>
                                    <p:cond delay="0"/>
                                  </p:stCondLst>
                                  <p:childTnLst>
                                    <p:set>
                                      <p:cBhvr>
                                        <p:cTn id="110" dur="1" fill="hold">
                                          <p:stCondLst>
                                            <p:cond delay="0"/>
                                          </p:stCondLst>
                                        </p:cTn>
                                        <p:tgtEl>
                                          <p:spTgt spid="2909352"/>
                                        </p:tgtEl>
                                        <p:attrNameLst>
                                          <p:attrName>style.visibility</p:attrName>
                                        </p:attrNameLst>
                                      </p:cBhvr>
                                      <p:to>
                                        <p:strVal val="visible"/>
                                      </p:to>
                                    </p:set>
                                    <p:animEffect transition="in" filter="wipe(right)">
                                      <p:cBhvr>
                                        <p:cTn id="111" dur="500"/>
                                        <p:tgtEl>
                                          <p:spTgt spid="2909352"/>
                                        </p:tgtEl>
                                      </p:cBhvr>
                                    </p:animEffect>
                                  </p:childTnLst>
                                </p:cTn>
                              </p:par>
                            </p:childTnLst>
                          </p:cTn>
                        </p:par>
                        <p:par>
                          <p:cTn id="112" fill="hold" nodeType="afterGroup">
                            <p:stCondLst>
                              <p:cond delay="1000"/>
                            </p:stCondLst>
                            <p:childTnLst>
                              <p:par>
                                <p:cTn id="113" presetID="22" presetClass="entr" presetSubtype="2" fill="hold" grpId="0" nodeType="afterEffect">
                                  <p:stCondLst>
                                    <p:cond delay="0"/>
                                  </p:stCondLst>
                                  <p:childTnLst>
                                    <p:set>
                                      <p:cBhvr>
                                        <p:cTn id="114" dur="1" fill="hold">
                                          <p:stCondLst>
                                            <p:cond delay="0"/>
                                          </p:stCondLst>
                                        </p:cTn>
                                        <p:tgtEl>
                                          <p:spTgt spid="2909353"/>
                                        </p:tgtEl>
                                        <p:attrNameLst>
                                          <p:attrName>style.visibility</p:attrName>
                                        </p:attrNameLst>
                                      </p:cBhvr>
                                      <p:to>
                                        <p:strVal val="visible"/>
                                      </p:to>
                                    </p:set>
                                    <p:animEffect transition="in" filter="wipe(right)">
                                      <p:cBhvr>
                                        <p:cTn id="115" dur="500"/>
                                        <p:tgtEl>
                                          <p:spTgt spid="2909353"/>
                                        </p:tgtEl>
                                      </p:cBhvr>
                                    </p:animEffect>
                                  </p:childTnLst>
                                </p:cTn>
                              </p:par>
                            </p:childTnLst>
                          </p:cTn>
                        </p:par>
                        <p:par>
                          <p:cTn id="116" fill="hold" nodeType="afterGroup">
                            <p:stCondLst>
                              <p:cond delay="1500"/>
                            </p:stCondLst>
                            <p:childTnLst>
                              <p:par>
                                <p:cTn id="117" presetID="22" presetClass="entr" presetSubtype="1" fill="hold" grpId="0" nodeType="afterEffect">
                                  <p:stCondLst>
                                    <p:cond delay="0"/>
                                  </p:stCondLst>
                                  <p:childTnLst>
                                    <p:set>
                                      <p:cBhvr>
                                        <p:cTn id="118" dur="1" fill="hold">
                                          <p:stCondLst>
                                            <p:cond delay="0"/>
                                          </p:stCondLst>
                                        </p:cTn>
                                        <p:tgtEl>
                                          <p:spTgt spid="2909354"/>
                                        </p:tgtEl>
                                        <p:attrNameLst>
                                          <p:attrName>style.visibility</p:attrName>
                                        </p:attrNameLst>
                                      </p:cBhvr>
                                      <p:to>
                                        <p:strVal val="visible"/>
                                      </p:to>
                                    </p:set>
                                    <p:animEffect transition="in" filter="wipe(up)">
                                      <p:cBhvr>
                                        <p:cTn id="119" dur="500"/>
                                        <p:tgtEl>
                                          <p:spTgt spid="2909354"/>
                                        </p:tgtEl>
                                      </p:cBhvr>
                                    </p:animEffect>
                                  </p:childTnLst>
                                </p:cTn>
                              </p:par>
                            </p:childTnLst>
                          </p:cTn>
                        </p:par>
                        <p:par>
                          <p:cTn id="120" fill="hold" nodeType="afterGroup">
                            <p:stCondLst>
                              <p:cond delay="2000"/>
                            </p:stCondLst>
                            <p:childTnLst>
                              <p:par>
                                <p:cTn id="121" presetID="22" presetClass="entr" presetSubtype="2" fill="hold" grpId="0" nodeType="afterEffect">
                                  <p:stCondLst>
                                    <p:cond delay="0"/>
                                  </p:stCondLst>
                                  <p:childTnLst>
                                    <p:set>
                                      <p:cBhvr>
                                        <p:cTn id="122" dur="1" fill="hold">
                                          <p:stCondLst>
                                            <p:cond delay="0"/>
                                          </p:stCondLst>
                                        </p:cTn>
                                        <p:tgtEl>
                                          <p:spTgt spid="2909355"/>
                                        </p:tgtEl>
                                        <p:attrNameLst>
                                          <p:attrName>style.visibility</p:attrName>
                                        </p:attrNameLst>
                                      </p:cBhvr>
                                      <p:to>
                                        <p:strVal val="visible"/>
                                      </p:to>
                                    </p:set>
                                    <p:animEffect transition="in" filter="wipe(right)">
                                      <p:cBhvr>
                                        <p:cTn id="123" dur="500"/>
                                        <p:tgtEl>
                                          <p:spTgt spid="2909355"/>
                                        </p:tgtEl>
                                      </p:cBhvr>
                                    </p:animEffect>
                                  </p:childTnLst>
                                </p:cTn>
                              </p:par>
                            </p:childTnLst>
                          </p:cTn>
                        </p:par>
                        <p:par>
                          <p:cTn id="124" fill="hold" nodeType="afterGroup">
                            <p:stCondLst>
                              <p:cond delay="2500"/>
                            </p:stCondLst>
                            <p:childTnLst>
                              <p:par>
                                <p:cTn id="125" presetID="22" presetClass="entr" presetSubtype="2" fill="hold" grpId="0" nodeType="afterEffect">
                                  <p:stCondLst>
                                    <p:cond delay="0"/>
                                  </p:stCondLst>
                                  <p:childTnLst>
                                    <p:set>
                                      <p:cBhvr>
                                        <p:cTn id="126" dur="1" fill="hold">
                                          <p:stCondLst>
                                            <p:cond delay="0"/>
                                          </p:stCondLst>
                                        </p:cTn>
                                        <p:tgtEl>
                                          <p:spTgt spid="2909356"/>
                                        </p:tgtEl>
                                        <p:attrNameLst>
                                          <p:attrName>style.visibility</p:attrName>
                                        </p:attrNameLst>
                                      </p:cBhvr>
                                      <p:to>
                                        <p:strVal val="visible"/>
                                      </p:to>
                                    </p:set>
                                    <p:animEffect transition="in" filter="wipe(right)">
                                      <p:cBhvr>
                                        <p:cTn id="127" dur="500"/>
                                        <p:tgtEl>
                                          <p:spTgt spid="2909356"/>
                                        </p:tgtEl>
                                      </p:cBhvr>
                                    </p:animEffect>
                                  </p:childTnLst>
                                </p:cTn>
                              </p:par>
                              <p:par>
                                <p:cTn id="128" presetID="22" presetClass="entr" presetSubtype="2" fill="hold" grpId="0" nodeType="withEffect">
                                  <p:stCondLst>
                                    <p:cond delay="0"/>
                                  </p:stCondLst>
                                  <p:childTnLst>
                                    <p:set>
                                      <p:cBhvr>
                                        <p:cTn id="129" dur="1" fill="hold">
                                          <p:stCondLst>
                                            <p:cond delay="0"/>
                                          </p:stCondLst>
                                        </p:cTn>
                                        <p:tgtEl>
                                          <p:spTgt spid="2909357"/>
                                        </p:tgtEl>
                                        <p:attrNameLst>
                                          <p:attrName>style.visibility</p:attrName>
                                        </p:attrNameLst>
                                      </p:cBhvr>
                                      <p:to>
                                        <p:strVal val="visible"/>
                                      </p:to>
                                    </p:set>
                                    <p:animEffect transition="in" filter="wipe(right)">
                                      <p:cBhvr>
                                        <p:cTn id="130" dur="500"/>
                                        <p:tgtEl>
                                          <p:spTgt spid="2909357"/>
                                        </p:tgtEl>
                                      </p:cBhvr>
                                    </p:animEffect>
                                  </p:childTnLst>
                                </p:cTn>
                              </p:par>
                            </p:childTnLst>
                          </p:cTn>
                        </p:par>
                        <p:par>
                          <p:cTn id="131" fill="hold" nodeType="afterGroup">
                            <p:stCondLst>
                              <p:cond delay="3000"/>
                            </p:stCondLst>
                            <p:childTnLst>
                              <p:par>
                                <p:cTn id="132" presetID="22" presetClass="entr" presetSubtype="4" fill="hold" grpId="0" nodeType="afterEffect">
                                  <p:stCondLst>
                                    <p:cond delay="0"/>
                                  </p:stCondLst>
                                  <p:childTnLst>
                                    <p:set>
                                      <p:cBhvr>
                                        <p:cTn id="133" dur="1" fill="hold">
                                          <p:stCondLst>
                                            <p:cond delay="0"/>
                                          </p:stCondLst>
                                        </p:cTn>
                                        <p:tgtEl>
                                          <p:spTgt spid="2909358"/>
                                        </p:tgtEl>
                                        <p:attrNameLst>
                                          <p:attrName>style.visibility</p:attrName>
                                        </p:attrNameLst>
                                      </p:cBhvr>
                                      <p:to>
                                        <p:strVal val="visible"/>
                                      </p:to>
                                    </p:set>
                                    <p:animEffect transition="in" filter="wipe(down)">
                                      <p:cBhvr>
                                        <p:cTn id="134" dur="500"/>
                                        <p:tgtEl>
                                          <p:spTgt spid="2909358"/>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2909359"/>
                                        </p:tgtEl>
                                        <p:attrNameLst>
                                          <p:attrName>style.visibility</p:attrName>
                                        </p:attrNameLst>
                                      </p:cBhvr>
                                      <p:to>
                                        <p:strVal val="visible"/>
                                      </p:to>
                                    </p:set>
                                    <p:animEffect transition="in" filter="wipe(down)">
                                      <p:cBhvr>
                                        <p:cTn id="137" dur="500"/>
                                        <p:tgtEl>
                                          <p:spTgt spid="2909359"/>
                                        </p:tgtEl>
                                      </p:cBhvr>
                                    </p:animEffect>
                                  </p:childTnLst>
                                </p:cTn>
                              </p:par>
                            </p:childTnLst>
                          </p:cTn>
                        </p:par>
                        <p:par>
                          <p:cTn id="138" fill="hold" nodeType="afterGroup">
                            <p:stCondLst>
                              <p:cond delay="3500"/>
                            </p:stCondLst>
                            <p:childTnLst>
                              <p:par>
                                <p:cTn id="139" presetID="1" presetClass="exit" presetSubtype="0" fill="hold" grpId="1" nodeType="afterEffect">
                                  <p:stCondLst>
                                    <p:cond delay="0"/>
                                  </p:stCondLst>
                                  <p:childTnLst>
                                    <p:set>
                                      <p:cBhvr>
                                        <p:cTn id="140" dur="1" fill="hold">
                                          <p:stCondLst>
                                            <p:cond delay="0"/>
                                          </p:stCondLst>
                                        </p:cTn>
                                        <p:tgtEl>
                                          <p:spTgt spid="2909352"/>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2909353"/>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2909354"/>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2909355"/>
                                        </p:tgtEl>
                                        <p:attrNameLst>
                                          <p:attrName>style.visibility</p:attrName>
                                        </p:attrNameLst>
                                      </p:cBhvr>
                                      <p:to>
                                        <p:strVal val="hidden"/>
                                      </p:to>
                                    </p:set>
                                  </p:childTnLst>
                                </p:cTn>
                              </p:par>
                            </p:childTnLst>
                          </p:cTn>
                        </p:par>
                        <p:par>
                          <p:cTn id="147" fill="hold" nodeType="afterGroup">
                            <p:stCondLst>
                              <p:cond delay="3500"/>
                            </p:stCondLst>
                            <p:childTnLst>
                              <p:par>
                                <p:cTn id="148" presetID="1" presetClass="exit" presetSubtype="0" fill="hold" grpId="1" nodeType="afterEffect">
                                  <p:stCondLst>
                                    <p:cond delay="0"/>
                                  </p:stCondLst>
                                  <p:childTnLst>
                                    <p:set>
                                      <p:cBhvr>
                                        <p:cTn id="149" dur="1" fill="hold">
                                          <p:stCondLst>
                                            <p:cond delay="0"/>
                                          </p:stCondLst>
                                        </p:cTn>
                                        <p:tgtEl>
                                          <p:spTgt spid="2909356"/>
                                        </p:tgtEl>
                                        <p:attrNameLst>
                                          <p:attrName>style.visibility</p:attrName>
                                        </p:attrNameLst>
                                      </p:cBhvr>
                                      <p:to>
                                        <p:strVal val="hidden"/>
                                      </p:to>
                                    </p:set>
                                  </p:childTnLst>
                                </p:cTn>
                              </p:par>
                              <p:par>
                                <p:cTn id="150" presetID="1" presetClass="exit" presetSubtype="0" fill="hold" grpId="1" nodeType="withEffect">
                                  <p:stCondLst>
                                    <p:cond delay="0"/>
                                  </p:stCondLst>
                                  <p:childTnLst>
                                    <p:set>
                                      <p:cBhvr>
                                        <p:cTn id="151" dur="1" fill="hold">
                                          <p:stCondLst>
                                            <p:cond delay="0"/>
                                          </p:stCondLst>
                                        </p:cTn>
                                        <p:tgtEl>
                                          <p:spTgt spid="2909357"/>
                                        </p:tgtEl>
                                        <p:attrNameLst>
                                          <p:attrName>style.visibility</p:attrName>
                                        </p:attrNameLst>
                                      </p:cBhvr>
                                      <p:to>
                                        <p:strVal val="hidden"/>
                                      </p:to>
                                    </p:set>
                                  </p:childTnLst>
                                </p:cTn>
                              </p:par>
                            </p:childTnLst>
                          </p:cTn>
                        </p:par>
                        <p:par>
                          <p:cTn id="152" fill="hold" nodeType="afterGroup">
                            <p:stCondLst>
                              <p:cond delay="3500"/>
                            </p:stCondLst>
                            <p:childTnLst>
                              <p:par>
                                <p:cTn id="153" presetID="20" presetClass="entr" presetSubtype="0" fill="hold" grpId="0" nodeType="afterEffect">
                                  <p:stCondLst>
                                    <p:cond delay="0"/>
                                  </p:stCondLst>
                                  <p:childTnLst>
                                    <p:set>
                                      <p:cBhvr>
                                        <p:cTn id="154" dur="1" fill="hold">
                                          <p:stCondLst>
                                            <p:cond delay="0"/>
                                          </p:stCondLst>
                                        </p:cTn>
                                        <p:tgtEl>
                                          <p:spTgt spid="2909360"/>
                                        </p:tgtEl>
                                        <p:attrNameLst>
                                          <p:attrName>style.visibility</p:attrName>
                                        </p:attrNameLst>
                                      </p:cBhvr>
                                      <p:to>
                                        <p:strVal val="visible"/>
                                      </p:to>
                                    </p:set>
                                    <p:animEffect transition="in" filter="wedge">
                                      <p:cBhvr>
                                        <p:cTn id="155" dur="500"/>
                                        <p:tgtEl>
                                          <p:spTgt spid="2909360"/>
                                        </p:tgtEl>
                                      </p:cBhvr>
                                    </p:animEffect>
                                  </p:childTnLst>
                                </p:cTn>
                              </p:par>
                            </p:childTnLst>
                          </p:cTn>
                        </p:par>
                        <p:par>
                          <p:cTn id="156" fill="hold" nodeType="afterGroup">
                            <p:stCondLst>
                              <p:cond delay="4000"/>
                            </p:stCondLst>
                            <p:childTnLst>
                              <p:par>
                                <p:cTn id="157" presetID="22" presetClass="entr" presetSubtype="2" fill="hold" grpId="0" nodeType="afterEffect">
                                  <p:stCondLst>
                                    <p:cond delay="0"/>
                                  </p:stCondLst>
                                  <p:childTnLst>
                                    <p:set>
                                      <p:cBhvr>
                                        <p:cTn id="158" dur="1" fill="hold">
                                          <p:stCondLst>
                                            <p:cond delay="0"/>
                                          </p:stCondLst>
                                        </p:cTn>
                                        <p:tgtEl>
                                          <p:spTgt spid="2909364"/>
                                        </p:tgtEl>
                                        <p:attrNameLst>
                                          <p:attrName>style.visibility</p:attrName>
                                        </p:attrNameLst>
                                      </p:cBhvr>
                                      <p:to>
                                        <p:strVal val="visible"/>
                                      </p:to>
                                    </p:set>
                                    <p:animEffect transition="in" filter="wipe(right)">
                                      <p:cBhvr>
                                        <p:cTn id="159" dur="500"/>
                                        <p:tgtEl>
                                          <p:spTgt spid="2909364"/>
                                        </p:tgtEl>
                                      </p:cBhvr>
                                    </p:animEffect>
                                  </p:childTnLst>
                                </p:cTn>
                              </p:par>
                            </p:childTnLst>
                          </p:cTn>
                        </p:par>
                        <p:par>
                          <p:cTn id="160" fill="hold" nodeType="afterGroup">
                            <p:stCondLst>
                              <p:cond delay="4500"/>
                            </p:stCondLst>
                            <p:childTnLst>
                              <p:par>
                                <p:cTn id="161" presetID="1" presetClass="entr" presetSubtype="0" fill="hold" grpId="0" nodeType="afterEffect">
                                  <p:stCondLst>
                                    <p:cond delay="0"/>
                                  </p:stCondLst>
                                  <p:childTnLst>
                                    <p:set>
                                      <p:cBhvr>
                                        <p:cTn id="162" dur="1" fill="hold">
                                          <p:stCondLst>
                                            <p:cond delay="0"/>
                                          </p:stCondLst>
                                        </p:cTn>
                                        <p:tgtEl>
                                          <p:spTgt spid="2909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9333" grpId="0" animBg="1"/>
      <p:bldP spid="2909334" grpId="0" animBg="1"/>
      <p:bldP spid="2909335" grpId="0" animBg="1"/>
      <p:bldP spid="2909336" grpId="0" animBg="1"/>
      <p:bldP spid="2909336" grpId="1" animBg="1"/>
      <p:bldP spid="2909337" grpId="0" animBg="1"/>
      <p:bldP spid="2909337" grpId="1" animBg="1"/>
      <p:bldP spid="2909338" grpId="0" animBg="1"/>
      <p:bldP spid="2909338" grpId="1" animBg="1"/>
      <p:bldP spid="2909339" grpId="0" animBg="1"/>
      <p:bldP spid="2909339" grpId="1" animBg="1"/>
      <p:bldP spid="2909340" grpId="0" animBg="1"/>
      <p:bldP spid="2909340" grpId="1" animBg="1"/>
      <p:bldP spid="2909341" grpId="0" animBg="1"/>
      <p:bldP spid="2909341" grpId="1" animBg="1"/>
      <p:bldP spid="2909342" grpId="0" animBg="1"/>
      <p:bldP spid="2909343" grpId="0" animBg="1"/>
      <p:bldP spid="2909344" grpId="0" animBg="1"/>
      <p:bldP spid="2909344" grpId="1" animBg="1"/>
      <p:bldP spid="2909345" grpId="0" animBg="1"/>
      <p:bldP spid="2909345" grpId="1" animBg="1"/>
      <p:bldP spid="2909346" grpId="0" animBg="1"/>
      <p:bldP spid="2909346" grpId="1" animBg="1"/>
      <p:bldP spid="2909347" grpId="0" animBg="1"/>
      <p:bldP spid="2909347" grpId="1" animBg="1"/>
      <p:bldP spid="2909348" grpId="0" animBg="1"/>
      <p:bldP spid="2909348" grpId="1" animBg="1"/>
      <p:bldP spid="2909349" grpId="0" animBg="1"/>
      <p:bldP spid="2909349" grpId="1" animBg="1"/>
      <p:bldP spid="2909350" grpId="0" animBg="1"/>
      <p:bldP spid="2909351" grpId="0" animBg="1"/>
      <p:bldP spid="2909352" grpId="0" animBg="1"/>
      <p:bldP spid="2909352" grpId="1" animBg="1"/>
      <p:bldP spid="2909353" grpId="0" animBg="1"/>
      <p:bldP spid="2909353" grpId="1" animBg="1"/>
      <p:bldP spid="2909354" grpId="0" animBg="1"/>
      <p:bldP spid="2909354" grpId="1" animBg="1"/>
      <p:bldP spid="2909355" grpId="0" animBg="1"/>
      <p:bldP spid="2909355" grpId="1" animBg="1"/>
      <p:bldP spid="2909356" grpId="0" animBg="1"/>
      <p:bldP spid="2909356" grpId="1" animBg="1"/>
      <p:bldP spid="2909357" grpId="0" animBg="1"/>
      <p:bldP spid="2909357" grpId="1" animBg="1"/>
      <p:bldP spid="2909358" grpId="0" animBg="1"/>
      <p:bldP spid="2909359" grpId="0" animBg="1"/>
      <p:bldP spid="2909360" grpId="0" animBg="1"/>
      <p:bldP spid="2909363" grpId="0"/>
      <p:bldP spid="290936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5"/>
          <p:cNvSpPr>
            <a:spLocks noGrp="1"/>
          </p:cNvSpPr>
          <p:nvPr>
            <p:ph type="title"/>
          </p:nvPr>
        </p:nvSpPr>
        <p:spPr>
          <a:xfrm>
            <a:off x="373063" y="0"/>
            <a:ext cx="8229600" cy="1143000"/>
          </a:xfrm>
        </p:spPr>
        <p:txBody>
          <a:bodyPr/>
          <a:lstStyle/>
          <a:p>
            <a:pPr eaLnBrk="1" hangingPunct="1"/>
            <a:r>
              <a:rPr lang="en-US" smtClean="0"/>
              <a:t>Bags of words: pros and cons</a:t>
            </a:r>
          </a:p>
        </p:txBody>
      </p:sp>
      <p:sp>
        <p:nvSpPr>
          <p:cNvPr id="7" name="Content Placeholder 6"/>
          <p:cNvSpPr>
            <a:spLocks noGrp="1"/>
          </p:cNvSpPr>
          <p:nvPr>
            <p:ph idx="1"/>
          </p:nvPr>
        </p:nvSpPr>
        <p:spPr>
          <a:xfrm>
            <a:off x="446088" y="1311275"/>
            <a:ext cx="8229600" cy="4525963"/>
          </a:xfrm>
        </p:spPr>
        <p:txBody>
          <a:bodyPr/>
          <a:lstStyle/>
          <a:p>
            <a:pPr eaLnBrk="1" hangingPunct="1">
              <a:buFontTx/>
              <a:buNone/>
            </a:pPr>
            <a:r>
              <a:rPr lang="en-US" sz="2800" dirty="0" smtClean="0"/>
              <a:t>+  flexible to geometry / deformations / viewpoint</a:t>
            </a:r>
          </a:p>
          <a:p>
            <a:pPr eaLnBrk="1" hangingPunct="1">
              <a:buFontTx/>
              <a:buNone/>
            </a:pPr>
            <a:r>
              <a:rPr lang="en-US" sz="2800" dirty="0" smtClean="0"/>
              <a:t>+  compact summary of image content</a:t>
            </a:r>
          </a:p>
          <a:p>
            <a:pPr eaLnBrk="1" hangingPunct="1">
              <a:buFontTx/>
              <a:buNone/>
            </a:pPr>
            <a:r>
              <a:rPr lang="en-US" sz="2800" dirty="0" smtClean="0"/>
              <a:t>+  provides vector representation for sets</a:t>
            </a:r>
          </a:p>
          <a:p>
            <a:pPr eaLnBrk="1" hangingPunct="1">
              <a:buFontTx/>
              <a:buNone/>
            </a:pPr>
            <a:r>
              <a:rPr lang="en-US" sz="2800" dirty="0" smtClean="0"/>
              <a:t>+ </a:t>
            </a:r>
            <a:r>
              <a:rPr lang="en-US" sz="2800" dirty="0"/>
              <a:t> </a:t>
            </a:r>
            <a:r>
              <a:rPr lang="en-US" sz="2800" dirty="0" smtClean="0"/>
              <a:t>very good results in practice</a:t>
            </a:r>
          </a:p>
          <a:p>
            <a:pPr eaLnBrk="1" hangingPunct="1">
              <a:buFontTx/>
              <a:buNone/>
            </a:pPr>
            <a:endParaRPr lang="en-US" sz="2800" dirty="0" smtClean="0"/>
          </a:p>
          <a:p>
            <a:pPr eaLnBrk="1" hangingPunct="1">
              <a:buFontTx/>
              <a:buChar char="-"/>
            </a:pPr>
            <a:r>
              <a:rPr lang="en-US" sz="2800" dirty="0" smtClean="0"/>
              <a:t>basic model ignores geometry – must verify afterwards, or encode via features</a:t>
            </a:r>
          </a:p>
          <a:p>
            <a:pPr eaLnBrk="1" hangingPunct="1">
              <a:buFontTx/>
              <a:buChar char="-"/>
            </a:pPr>
            <a:r>
              <a:rPr lang="en-US" sz="2800" dirty="0" smtClean="0"/>
              <a:t>background and foreground mixed when bag covers whole image</a:t>
            </a:r>
          </a:p>
          <a:p>
            <a:pPr eaLnBrk="1" hangingPunct="1">
              <a:buFontTx/>
              <a:buChar char="-"/>
            </a:pPr>
            <a:r>
              <a:rPr lang="en-US" sz="2800" dirty="0" smtClean="0"/>
              <a:t>optimal vocabulary formation remains unclear</a:t>
            </a:r>
          </a:p>
          <a:p>
            <a:pPr eaLnBrk="1" hangingPunct="1">
              <a:buFontTx/>
              <a:buNone/>
            </a:pPr>
            <a:endParaRPr lang="en-US" sz="2800" dirty="0" smtClean="0"/>
          </a:p>
        </p:txBody>
      </p:sp>
    </p:spTree>
    <p:extLst>
      <p:ext uri="{BB962C8B-B14F-4D97-AF65-F5344CB8AC3E}">
        <p14:creationId xmlns:p14="http://schemas.microsoft.com/office/powerpoint/2010/main" val="346848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533400" y="0"/>
            <a:ext cx="8229600" cy="1143000"/>
          </a:xfrm>
        </p:spPr>
        <p:txBody>
          <a:bodyPr/>
          <a:lstStyle/>
          <a:p>
            <a:pPr eaLnBrk="1" hangingPunct="1"/>
            <a:r>
              <a:rPr lang="en-US" smtClean="0"/>
              <a:t>Summary</a:t>
            </a:r>
          </a:p>
        </p:txBody>
      </p:sp>
      <p:sp>
        <p:nvSpPr>
          <p:cNvPr id="690179" name="Rectangle 3"/>
          <p:cNvSpPr>
            <a:spLocks noGrp="1" noChangeArrowheads="1"/>
          </p:cNvSpPr>
          <p:nvPr>
            <p:ph type="body" idx="4294967295"/>
          </p:nvPr>
        </p:nvSpPr>
        <p:spPr>
          <a:xfrm>
            <a:off x="457200" y="1493837"/>
            <a:ext cx="8229600" cy="4830763"/>
          </a:xfrm>
        </p:spPr>
        <p:txBody>
          <a:bodyPr/>
          <a:lstStyle/>
          <a:p>
            <a:pPr eaLnBrk="1" hangingPunct="1">
              <a:lnSpc>
                <a:spcPct val="90000"/>
              </a:lnSpc>
              <a:spcBef>
                <a:spcPct val="45000"/>
              </a:spcBef>
              <a:spcAft>
                <a:spcPts val="600"/>
              </a:spcAft>
            </a:pPr>
            <a:r>
              <a:rPr lang="en-US" sz="2400" b="1" dirty="0" smtClean="0"/>
              <a:t>Matching local invariant features</a:t>
            </a:r>
            <a:r>
              <a:rPr lang="en-US" sz="2400" dirty="0" smtClean="0"/>
              <a:t>: useful not only to provide matches for multi-view geometry, but also to find objects and scenes.</a:t>
            </a:r>
          </a:p>
          <a:p>
            <a:pPr eaLnBrk="1" hangingPunct="1">
              <a:lnSpc>
                <a:spcPct val="90000"/>
              </a:lnSpc>
              <a:spcBef>
                <a:spcPct val="45000"/>
              </a:spcBef>
              <a:spcAft>
                <a:spcPts val="600"/>
              </a:spcAft>
            </a:pPr>
            <a:r>
              <a:rPr lang="en-US" sz="2400" b="1" dirty="0" smtClean="0"/>
              <a:t>Bag of words </a:t>
            </a:r>
            <a:r>
              <a:rPr lang="en-US" sz="2400" dirty="0" smtClean="0"/>
              <a:t>representation: quantize feature space to make discrete set of visual words</a:t>
            </a:r>
          </a:p>
          <a:p>
            <a:pPr lvl="1" eaLnBrk="1" hangingPunct="1">
              <a:lnSpc>
                <a:spcPct val="90000"/>
              </a:lnSpc>
              <a:spcBef>
                <a:spcPct val="45000"/>
              </a:spcBef>
            </a:pPr>
            <a:r>
              <a:rPr lang="en-US" sz="2400" dirty="0" smtClean="0"/>
              <a:t>Summarize image by distribution of words</a:t>
            </a:r>
          </a:p>
          <a:p>
            <a:pPr lvl="1" eaLnBrk="1" hangingPunct="1">
              <a:lnSpc>
                <a:spcPct val="90000"/>
              </a:lnSpc>
              <a:spcBef>
                <a:spcPct val="45000"/>
              </a:spcBef>
            </a:pPr>
            <a:r>
              <a:rPr lang="en-US" sz="2400" dirty="0" smtClean="0"/>
              <a:t>Index individual words</a:t>
            </a:r>
          </a:p>
          <a:p>
            <a:pPr eaLnBrk="1" hangingPunct="1">
              <a:lnSpc>
                <a:spcPct val="90000"/>
              </a:lnSpc>
              <a:spcBef>
                <a:spcPct val="45000"/>
              </a:spcBef>
              <a:spcAft>
                <a:spcPts val="600"/>
              </a:spcAft>
            </a:pPr>
            <a:r>
              <a:rPr lang="en-US" sz="2400" b="1" dirty="0" smtClean="0"/>
              <a:t>Inverted index</a:t>
            </a:r>
            <a:r>
              <a:rPr lang="en-US" sz="2400" dirty="0" smtClean="0"/>
              <a:t>: pre-compute index to enable faster search at query time</a:t>
            </a:r>
          </a:p>
        </p:txBody>
      </p:sp>
    </p:spTree>
    <p:extLst>
      <p:ext uri="{BB962C8B-B14F-4D97-AF65-F5344CB8AC3E}">
        <p14:creationId xmlns:p14="http://schemas.microsoft.com/office/powerpoint/2010/main" val="3675796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01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01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01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901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69850"/>
            <a:ext cx="8229600" cy="1143000"/>
          </a:xfrm>
        </p:spPr>
        <p:txBody>
          <a:bodyPr/>
          <a:lstStyle/>
          <a:p>
            <a:r>
              <a:rPr lang="en-US" smtClean="0"/>
              <a:t>Indexing local features</a:t>
            </a:r>
          </a:p>
        </p:txBody>
      </p:sp>
      <p:sp>
        <p:nvSpPr>
          <p:cNvPr id="20" name="Rectangle 19"/>
          <p:cNvSpPr>
            <a:spLocks noChangeArrowheads="1"/>
          </p:cNvSpPr>
          <p:nvPr/>
        </p:nvSpPr>
        <p:spPr bwMode="auto">
          <a:xfrm>
            <a:off x="5715000" y="1189038"/>
            <a:ext cx="3429000" cy="3048000"/>
          </a:xfrm>
          <a:prstGeom prst="rect">
            <a:avLst/>
          </a:prstGeom>
          <a:solidFill>
            <a:srgbClr val="FFFFFF"/>
          </a:solidFill>
          <a:ln w="9525" algn="ctr">
            <a:solidFill>
              <a:srgbClr val="FFFFFF"/>
            </a:solidFill>
            <a:round/>
            <a:headEnd/>
            <a:tailEnd/>
          </a:ln>
        </p:spPr>
        <p:txBody>
          <a:bodyPr/>
          <a:lstStyle/>
          <a:p>
            <a:pPr>
              <a:defRPr/>
            </a:pPr>
            <a:endParaRPr lang="en-US" kern="0">
              <a:solidFill>
                <a:sysClr val="windowText" lastClr="000000"/>
              </a:solidFill>
            </a:endParaRPr>
          </a:p>
        </p:txBody>
      </p:sp>
      <p:sp>
        <p:nvSpPr>
          <p:cNvPr id="21" name="Rectangle 20"/>
          <p:cNvSpPr>
            <a:spLocks noChangeArrowheads="1"/>
          </p:cNvSpPr>
          <p:nvPr/>
        </p:nvSpPr>
        <p:spPr bwMode="auto">
          <a:xfrm>
            <a:off x="5029200" y="1417638"/>
            <a:ext cx="685800" cy="2590800"/>
          </a:xfrm>
          <a:prstGeom prst="rect">
            <a:avLst/>
          </a:prstGeom>
          <a:solidFill>
            <a:srgbClr val="FFFFFF"/>
          </a:solidFill>
          <a:ln w="9525" algn="ctr">
            <a:solidFill>
              <a:srgbClr val="FFFFFF"/>
            </a:solidFill>
            <a:round/>
            <a:headEnd/>
            <a:tailEnd/>
          </a:ln>
        </p:spPr>
        <p:txBody>
          <a:bodyPr/>
          <a:lstStyle/>
          <a:p>
            <a:pPr>
              <a:defRPr/>
            </a:pPr>
            <a:endParaRPr lang="en-US" kern="0">
              <a:solidFill>
                <a:sysClr val="windowText" lastClr="000000"/>
              </a:solidFill>
            </a:endParaRPr>
          </a:p>
        </p:txBody>
      </p:sp>
      <p:pic>
        <p:nvPicPr>
          <p:cNvPr id="22" name="Picture 21" descr="building2_siftpatches.jpg"/>
          <p:cNvPicPr>
            <a:picLocks noChangeAspect="1"/>
          </p:cNvPicPr>
          <p:nvPr/>
        </p:nvPicPr>
        <p:blipFill>
          <a:blip r:embed="rId3">
            <a:extLst>
              <a:ext uri="{28A0092B-C50C-407E-A947-70E740481C1C}">
                <a14:useLocalDpi xmlns:a14="http://schemas.microsoft.com/office/drawing/2010/main" val="0"/>
              </a:ext>
            </a:extLst>
          </a:blip>
          <a:srcRect l="9975" t="5734" r="10223" b="8244"/>
          <a:stretch>
            <a:fillRect/>
          </a:stretch>
        </p:blipFill>
        <p:spPr bwMode="auto">
          <a:xfrm>
            <a:off x="609600" y="43434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6"/>
          <p:cNvSpPr>
            <a:spLocks noChangeArrowheads="1"/>
          </p:cNvSpPr>
          <p:nvPr/>
        </p:nvSpPr>
        <p:spPr bwMode="auto">
          <a:xfrm>
            <a:off x="3810000" y="4038600"/>
            <a:ext cx="1828800" cy="2590800"/>
          </a:xfrm>
          <a:prstGeom prst="rect">
            <a:avLst/>
          </a:prstGeom>
          <a:solidFill>
            <a:srgbClr val="FFFFFF"/>
          </a:solidFill>
          <a:ln w="9525" algn="ctr">
            <a:solidFill>
              <a:srgbClr val="FFFFFF"/>
            </a:solidFill>
            <a:round/>
            <a:headEnd/>
            <a:tailEnd/>
          </a:ln>
        </p:spPr>
        <p:txBody>
          <a:bodyPr/>
          <a:lstStyle/>
          <a:p>
            <a:pPr>
              <a:defRPr/>
            </a:pPr>
            <a:endParaRPr lang="en-US" kern="0">
              <a:solidFill>
                <a:sysClr val="windowText" lastClr="000000"/>
              </a:solidFill>
            </a:endParaRPr>
          </a:p>
        </p:txBody>
      </p:sp>
      <p:sp>
        <p:nvSpPr>
          <p:cNvPr id="24" name="TextBox 23"/>
          <p:cNvSpPr txBox="1">
            <a:spLocks noChangeArrowheads="1"/>
          </p:cNvSpPr>
          <p:nvPr/>
        </p:nvSpPr>
        <p:spPr bwMode="auto">
          <a:xfrm rot="5400000">
            <a:off x="4506913" y="6008687"/>
            <a:ext cx="762000" cy="784225"/>
          </a:xfrm>
          <a:prstGeom prst="rect">
            <a:avLst/>
          </a:prstGeom>
          <a:noFill/>
          <a:ln w="9525">
            <a:noFill/>
            <a:miter lim="800000"/>
            <a:headEnd/>
            <a:tailEnd/>
          </a:ln>
        </p:spPr>
        <p:txBody>
          <a:bodyPr wrap="none">
            <a:spAutoFit/>
          </a:bodyPr>
          <a:lstStyle/>
          <a:p>
            <a:pPr>
              <a:defRPr/>
            </a:pPr>
            <a:r>
              <a:rPr lang="en-US" sz="4500" b="1" kern="0">
                <a:solidFill>
                  <a:srgbClr val="000000"/>
                </a:solidFill>
              </a:rPr>
              <a:t>…</a:t>
            </a:r>
          </a:p>
        </p:txBody>
      </p:sp>
      <p:pic>
        <p:nvPicPr>
          <p:cNvPr id="25" name="Content Placeholder 3" descr="building2.jpg"/>
          <p:cNvPicPr>
            <a:picLocks noChangeAspect="1"/>
          </p:cNvPicPr>
          <p:nvPr/>
        </p:nvPicPr>
        <p:blipFill>
          <a:blip r:embed="rId4">
            <a:extLst>
              <a:ext uri="{28A0092B-C50C-407E-A947-70E740481C1C}">
                <a14:useLocalDpi xmlns:a14="http://schemas.microsoft.com/office/drawing/2010/main" val="0"/>
              </a:ext>
            </a:extLst>
          </a:blip>
          <a:srcRect l="39375" t="52499" r="41875" b="25000"/>
          <a:stretch>
            <a:fillRect/>
          </a:stretch>
        </p:blipFill>
        <p:spPr bwMode="auto">
          <a:xfrm>
            <a:off x="4513263" y="4495800"/>
            <a:ext cx="5921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Content Placeholder 3" descr="building2.jpg"/>
          <p:cNvPicPr>
            <a:picLocks noChangeAspect="1"/>
          </p:cNvPicPr>
          <p:nvPr/>
        </p:nvPicPr>
        <p:blipFill>
          <a:blip r:embed="rId4">
            <a:extLst>
              <a:ext uri="{28A0092B-C50C-407E-A947-70E740481C1C}">
                <a14:useLocalDpi xmlns:a14="http://schemas.microsoft.com/office/drawing/2010/main" val="0"/>
              </a:ext>
            </a:extLst>
          </a:blip>
          <a:srcRect l="65625" t="25000" r="13750" b="52499"/>
          <a:stretch>
            <a:fillRect/>
          </a:stretch>
        </p:blipFill>
        <p:spPr bwMode="auto">
          <a:xfrm>
            <a:off x="4495800" y="5181600"/>
            <a:ext cx="558800" cy="457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7" name="Content Placeholder 3" descr="building2.jpg"/>
          <p:cNvPicPr>
            <a:picLocks noChangeAspect="1"/>
          </p:cNvPicPr>
          <p:nvPr/>
        </p:nvPicPr>
        <p:blipFill>
          <a:blip r:embed="rId4" cstate="print">
            <a:extLst>
              <a:ext uri="{28A0092B-C50C-407E-A947-70E740481C1C}">
                <a14:useLocalDpi xmlns:a14="http://schemas.microsoft.com/office/drawing/2010/main" val="0"/>
              </a:ext>
            </a:extLst>
          </a:blip>
          <a:srcRect t="72945" r="79361"/>
          <a:stretch>
            <a:fillRect/>
          </a:stretch>
        </p:blipFill>
        <p:spPr bwMode="auto">
          <a:xfrm>
            <a:off x="4495800" y="5791200"/>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Straight Arrow Connector 27"/>
          <p:cNvCxnSpPr>
            <a:cxnSpLocks noChangeShapeType="1"/>
          </p:cNvCxnSpPr>
          <p:nvPr/>
        </p:nvCxnSpPr>
        <p:spPr bwMode="auto">
          <a:xfrm>
            <a:off x="2608263" y="5025189"/>
            <a:ext cx="1905000" cy="5334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9" name="Straight Arrow Connector 28"/>
          <p:cNvCxnSpPr>
            <a:cxnSpLocks noChangeShapeType="1"/>
          </p:cNvCxnSpPr>
          <p:nvPr/>
        </p:nvCxnSpPr>
        <p:spPr bwMode="auto">
          <a:xfrm flipV="1">
            <a:off x="1219200" y="6019800"/>
            <a:ext cx="3429000" cy="295275"/>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0" name="Straight Arrow Connector 29"/>
          <p:cNvCxnSpPr>
            <a:cxnSpLocks noChangeShapeType="1"/>
          </p:cNvCxnSpPr>
          <p:nvPr/>
        </p:nvCxnSpPr>
        <p:spPr bwMode="auto">
          <a:xfrm flipV="1">
            <a:off x="1676400" y="4800600"/>
            <a:ext cx="2971800" cy="8382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1" name="Double Bracket 17"/>
          <p:cNvSpPr>
            <a:spLocks noChangeArrowheads="1"/>
          </p:cNvSpPr>
          <p:nvPr/>
        </p:nvSpPr>
        <p:spPr bwMode="auto">
          <a:xfrm>
            <a:off x="3810000" y="1143000"/>
            <a:ext cx="1905000" cy="5486400"/>
          </a:xfrm>
          <a:prstGeom prst="bracketPair">
            <a:avLst>
              <a:gd name="adj" fmla="val 16667"/>
            </a:avLst>
          </a:prstGeom>
          <a:noFill/>
          <a:ln w="57150" algn="ctr">
            <a:solidFill>
              <a:srgbClr val="000000"/>
            </a:solidFill>
            <a:round/>
            <a:headEnd/>
            <a:tailEnd/>
          </a:ln>
        </p:spPr>
        <p:txBody>
          <a:bodyPr/>
          <a:lstStyle/>
          <a:p>
            <a:pPr>
              <a:defRPr/>
            </a:pPr>
            <a:endParaRPr lang="en-US" kern="0">
              <a:solidFill>
                <a:sysClr val="windowText" lastClr="000000"/>
              </a:solidFill>
            </a:endParaRPr>
          </a:p>
        </p:txBody>
      </p:sp>
      <p:grpSp>
        <p:nvGrpSpPr>
          <p:cNvPr id="10" name="Group 9"/>
          <p:cNvGrpSpPr/>
          <p:nvPr/>
        </p:nvGrpSpPr>
        <p:grpSpPr>
          <a:xfrm>
            <a:off x="512763" y="1600200"/>
            <a:ext cx="3103203" cy="2286000"/>
            <a:chOff x="512763" y="1600200"/>
            <a:chExt cx="3103203" cy="2286000"/>
          </a:xfrm>
        </p:grpSpPr>
        <p:pic>
          <p:nvPicPr>
            <p:cNvPr id="2" name="Picture 1"/>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2763" y="1600200"/>
              <a:ext cx="3048000" cy="2286000"/>
            </a:xfrm>
            <a:prstGeom prst="rect">
              <a:avLst/>
            </a:prstGeom>
            <a:ln>
              <a:solidFill>
                <a:schemeClr val="bg2"/>
              </a:solidFill>
            </a:ln>
          </p:spPr>
        </p:pic>
        <p:sp>
          <p:nvSpPr>
            <p:cNvPr id="6" name="Rectangle 5"/>
            <p:cNvSpPr/>
            <p:nvPr/>
          </p:nvSpPr>
          <p:spPr bwMode="auto">
            <a:xfrm rot="959486">
              <a:off x="1011416" y="2278277"/>
              <a:ext cx="609999" cy="621524"/>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3" name="Rectangle 32"/>
            <p:cNvSpPr/>
            <p:nvPr/>
          </p:nvSpPr>
          <p:spPr bwMode="auto">
            <a:xfrm rot="360849">
              <a:off x="1163816" y="2430677"/>
              <a:ext cx="609999" cy="621524"/>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4" name="Rectangle 33"/>
            <p:cNvSpPr/>
            <p:nvPr/>
          </p:nvSpPr>
          <p:spPr bwMode="auto">
            <a:xfrm rot="19794519">
              <a:off x="1339511" y="2139627"/>
              <a:ext cx="1214576" cy="109795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5" name="Rectangle 34"/>
            <p:cNvSpPr/>
            <p:nvPr/>
          </p:nvSpPr>
          <p:spPr bwMode="auto">
            <a:xfrm rot="21022288">
              <a:off x="2049010" y="2245107"/>
              <a:ext cx="607288" cy="548978"/>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6" name="Rectangle 35"/>
            <p:cNvSpPr/>
            <p:nvPr/>
          </p:nvSpPr>
          <p:spPr bwMode="auto">
            <a:xfrm rot="21022288">
              <a:off x="2201410" y="2833101"/>
              <a:ext cx="607288" cy="548978"/>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7" name="Rectangle 36"/>
            <p:cNvSpPr/>
            <p:nvPr/>
          </p:nvSpPr>
          <p:spPr bwMode="auto">
            <a:xfrm rot="21022288">
              <a:off x="2856278" y="2637721"/>
              <a:ext cx="607288" cy="548978"/>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8" name="Rectangle 37"/>
            <p:cNvSpPr/>
            <p:nvPr/>
          </p:nvSpPr>
          <p:spPr bwMode="auto">
            <a:xfrm rot="21022288">
              <a:off x="3008678" y="1951921"/>
              <a:ext cx="607288" cy="548978"/>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9" name="Rectangle 38"/>
            <p:cNvSpPr/>
            <p:nvPr/>
          </p:nvSpPr>
          <p:spPr bwMode="auto">
            <a:xfrm rot="1573310">
              <a:off x="672084" y="2751252"/>
              <a:ext cx="609999" cy="621524"/>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0" name="Rectangle 39"/>
            <p:cNvSpPr/>
            <p:nvPr/>
          </p:nvSpPr>
          <p:spPr bwMode="auto">
            <a:xfrm rot="634749">
              <a:off x="1557278" y="2565682"/>
              <a:ext cx="607288" cy="548978"/>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1" name="Rectangle 40"/>
            <p:cNvSpPr/>
            <p:nvPr/>
          </p:nvSpPr>
          <p:spPr bwMode="auto">
            <a:xfrm rot="634749">
              <a:off x="1709678" y="3153676"/>
              <a:ext cx="607288" cy="548978"/>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pic>
        <p:nvPicPr>
          <p:cNvPr id="42" name="Content Placeholder 3" descr="building2.jpg"/>
          <p:cNvPicPr>
            <a:picLocks noChangeAspect="1"/>
          </p:cNvPicPr>
          <p:nvPr/>
        </p:nvPicPr>
        <p:blipFill>
          <a:blip r:embed="rId4">
            <a:extLst>
              <a:ext uri="{28A0092B-C50C-407E-A947-70E740481C1C}">
                <a14:useLocalDpi xmlns:a14="http://schemas.microsoft.com/office/drawing/2010/main" val="0"/>
              </a:ext>
            </a:extLst>
          </a:blip>
          <a:srcRect l="65625" t="25000" r="13750" b="52499"/>
          <a:stretch>
            <a:fillRect/>
          </a:stretch>
        </p:blipFill>
        <p:spPr bwMode="auto">
          <a:xfrm rot="5400000">
            <a:off x="4415725" y="3435925"/>
            <a:ext cx="693550" cy="679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43" name="Straight Arrow Connector 42"/>
          <p:cNvCxnSpPr>
            <a:cxnSpLocks noChangeShapeType="1"/>
          </p:cNvCxnSpPr>
          <p:nvPr/>
        </p:nvCxnSpPr>
        <p:spPr bwMode="auto">
          <a:xfrm>
            <a:off x="3159922" y="2514600"/>
            <a:ext cx="1679865" cy="1303338"/>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45" name="Content Placeholder 3" descr="building2.jpg"/>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l="39375" t="52499" r="41875" b="25000"/>
          <a:stretch>
            <a:fillRect/>
          </a:stretch>
        </p:blipFill>
        <p:spPr bwMode="auto">
          <a:xfrm>
            <a:off x="4422650" y="2400430"/>
            <a:ext cx="734435" cy="6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 name="Straight Arrow Connector 45"/>
          <p:cNvCxnSpPr>
            <a:cxnSpLocks noChangeShapeType="1"/>
          </p:cNvCxnSpPr>
          <p:nvPr/>
        </p:nvCxnSpPr>
        <p:spPr bwMode="auto">
          <a:xfrm>
            <a:off x="2057400" y="2690019"/>
            <a:ext cx="2667000" cy="23019"/>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47" name="Picture 6" descr="building1_siftpatches.jpg"/>
          <p:cNvPicPr>
            <a:picLocks noChangeAspect="1"/>
          </p:cNvPicPr>
          <p:nvPr/>
        </p:nvPicPr>
        <p:blipFill>
          <a:blip r:embed="rId6" cstate="print">
            <a:extLst>
              <a:ext uri="{28A0092B-C50C-407E-A947-70E740481C1C}">
                <a14:useLocalDpi xmlns:a14="http://schemas.microsoft.com/office/drawing/2010/main" val="0"/>
              </a:ext>
            </a:extLst>
          </a:blip>
          <a:srcRect l="9975" t="3943" r="10223" b="8601"/>
          <a:stretch>
            <a:fillRect/>
          </a:stretch>
        </p:blipFill>
        <p:spPr bwMode="auto">
          <a:xfrm>
            <a:off x="6292517" y="2845358"/>
            <a:ext cx="2514600" cy="191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8" name="Straight Arrow Connector 47"/>
          <p:cNvCxnSpPr>
            <a:cxnSpLocks noChangeShapeType="1"/>
          </p:cNvCxnSpPr>
          <p:nvPr/>
        </p:nvCxnSpPr>
        <p:spPr bwMode="auto">
          <a:xfrm flipH="1">
            <a:off x="4887914" y="4122550"/>
            <a:ext cx="2351086" cy="639950"/>
          </a:xfrm>
          <a:prstGeom prst="straightConnector1">
            <a:avLst/>
          </a:prstGeom>
          <a:noFill/>
          <a:ln w="38100"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44" name="TextBox 43"/>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2551581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bwMode="auto">
          <a:xfrm>
            <a:off x="457200" y="33338"/>
            <a:ext cx="8229600" cy="1143000"/>
          </a:xfrm>
          <a:prstGeom prst="rect">
            <a:avLst/>
          </a:prstGeom>
          <a:noFill/>
          <a:ln w="9525">
            <a:noFill/>
            <a:miter lim="800000"/>
            <a:headEnd/>
            <a:tailEnd/>
          </a:ln>
        </p:spPr>
        <p:txBody>
          <a:bodyPr anchor="ctr"/>
          <a:lstStyle/>
          <a:p>
            <a:pPr algn="ctr" fontAlgn="base">
              <a:spcBef>
                <a:spcPct val="0"/>
              </a:spcBef>
              <a:spcAft>
                <a:spcPct val="0"/>
              </a:spcAft>
              <a:defRPr/>
            </a:pPr>
            <a:r>
              <a:rPr lang="en-US" sz="4400" kern="0">
                <a:solidFill>
                  <a:srgbClr val="000000"/>
                </a:solidFill>
                <a:latin typeface="Arial" pitchFamily="34" charset="0"/>
              </a:rPr>
              <a:t>Indexing local features</a:t>
            </a:r>
            <a:endParaRPr lang="en-US" sz="4400" kern="0" dirty="0">
              <a:solidFill>
                <a:srgbClr val="000000"/>
              </a:solidFill>
              <a:latin typeface="Arial" pitchFamily="34" charset="0"/>
            </a:endParaRPr>
          </a:p>
        </p:txBody>
      </p:sp>
      <p:sp>
        <p:nvSpPr>
          <p:cNvPr id="60421" name="Content Placeholder 4"/>
          <p:cNvSpPr>
            <a:spLocks noGrp="1"/>
          </p:cNvSpPr>
          <p:nvPr>
            <p:ph idx="4294967295"/>
          </p:nvPr>
        </p:nvSpPr>
        <p:spPr>
          <a:xfrm>
            <a:off x="457200" y="1274763"/>
            <a:ext cx="8229600" cy="1312862"/>
          </a:xfrm>
        </p:spPr>
        <p:txBody>
          <a:bodyPr/>
          <a:lstStyle/>
          <a:p>
            <a:pPr eaLnBrk="1" hangingPunct="1"/>
            <a:r>
              <a:rPr lang="en-US" sz="2800" dirty="0" smtClean="0">
                <a:latin typeface="Arial" pitchFamily="34" charset="0"/>
                <a:cs typeface="Arial" pitchFamily="34" charset="0"/>
              </a:rPr>
              <a:t>Each patch / region has a descriptor, which is a point in some high-dimensional feature space (e.g., SIFT)</a:t>
            </a:r>
          </a:p>
          <a:p>
            <a:pPr eaLnBrk="1" hangingPunct="1"/>
            <a:endParaRPr lang="en-US" sz="2800" dirty="0" smtClean="0">
              <a:latin typeface="Arial" pitchFamily="34" charset="0"/>
              <a:cs typeface="Arial" pitchFamily="34" charset="0"/>
            </a:endParaRPr>
          </a:p>
        </p:txBody>
      </p:sp>
      <p:sp>
        <p:nvSpPr>
          <p:cNvPr id="60419" name="Rectangle 30"/>
          <p:cNvSpPr>
            <a:spLocks noChangeArrowheads="1"/>
          </p:cNvSpPr>
          <p:nvPr/>
        </p:nvSpPr>
        <p:spPr bwMode="auto">
          <a:xfrm>
            <a:off x="1913507" y="3669779"/>
            <a:ext cx="721038" cy="24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0000" tIns="46800" rIns="90000" bIns="46800" anchor="ctr">
            <a:spAutoFit/>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 name="Rectangle 1"/>
          <p:cNvSpPr/>
          <p:nvPr/>
        </p:nvSpPr>
        <p:spPr bwMode="auto">
          <a:xfrm>
            <a:off x="860757" y="3048000"/>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1" name="Rectangle 30"/>
          <p:cNvSpPr/>
          <p:nvPr/>
        </p:nvSpPr>
        <p:spPr bwMode="auto">
          <a:xfrm>
            <a:off x="860757" y="4608089"/>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3" name="Rectangle 32"/>
          <p:cNvSpPr/>
          <p:nvPr/>
        </p:nvSpPr>
        <p:spPr bwMode="auto">
          <a:xfrm>
            <a:off x="1992490" y="3911823"/>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4" name="Rectangle 33"/>
          <p:cNvSpPr/>
          <p:nvPr/>
        </p:nvSpPr>
        <p:spPr bwMode="auto">
          <a:xfrm rot="4425073">
            <a:off x="1284140" y="3274419"/>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5" name="Rectangle 34"/>
          <p:cNvSpPr/>
          <p:nvPr/>
        </p:nvSpPr>
        <p:spPr bwMode="auto">
          <a:xfrm rot="1660106">
            <a:off x="1430740" y="3343901"/>
            <a:ext cx="487330" cy="44053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6" name="Rectangle 35"/>
          <p:cNvSpPr/>
          <p:nvPr/>
        </p:nvSpPr>
        <p:spPr bwMode="auto">
          <a:xfrm rot="2887875">
            <a:off x="979545" y="5323628"/>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7" name="Rectangle 36"/>
          <p:cNvSpPr/>
          <p:nvPr/>
        </p:nvSpPr>
        <p:spPr bwMode="auto">
          <a:xfrm rot="5038897">
            <a:off x="1040437" y="3641616"/>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8" name="Rectangle 37"/>
          <p:cNvSpPr/>
          <p:nvPr/>
        </p:nvSpPr>
        <p:spPr bwMode="auto">
          <a:xfrm rot="4100336">
            <a:off x="1827677" y="3985293"/>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9" name="Rectangle 38"/>
          <p:cNvSpPr/>
          <p:nvPr/>
        </p:nvSpPr>
        <p:spPr bwMode="auto">
          <a:xfrm rot="5038897">
            <a:off x="1111435" y="4933430"/>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0" name="Rectangle 39"/>
          <p:cNvSpPr/>
          <p:nvPr/>
        </p:nvSpPr>
        <p:spPr bwMode="auto">
          <a:xfrm rot="4100336">
            <a:off x="2988331" y="4856648"/>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1" name="Rectangle 40"/>
          <p:cNvSpPr/>
          <p:nvPr/>
        </p:nvSpPr>
        <p:spPr bwMode="auto">
          <a:xfrm rot="823157">
            <a:off x="1255989" y="5381372"/>
            <a:ext cx="292125" cy="2915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2" name="Rectangle 41"/>
          <p:cNvSpPr/>
          <p:nvPr/>
        </p:nvSpPr>
        <p:spPr bwMode="auto">
          <a:xfrm rot="823157">
            <a:off x="2225050" y="4453579"/>
            <a:ext cx="292125" cy="2915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 name="TextBox 2"/>
          <p:cNvSpPr txBox="1"/>
          <p:nvPr/>
        </p:nvSpPr>
        <p:spPr>
          <a:xfrm>
            <a:off x="3657600" y="5112603"/>
            <a:ext cx="2362200" cy="830997"/>
          </a:xfrm>
          <a:prstGeom prst="rect">
            <a:avLst/>
          </a:prstGeom>
          <a:noFill/>
        </p:spPr>
        <p:txBody>
          <a:bodyPr wrap="square" rtlCol="0">
            <a:spAutoFit/>
          </a:bodyPr>
          <a:lstStyle/>
          <a:p>
            <a:pPr algn="ctr"/>
            <a:r>
              <a:rPr lang="en-US" sz="2400" dirty="0" smtClean="0"/>
              <a:t>Descriptor’s feature space</a:t>
            </a:r>
            <a:endParaRPr lang="en-US" sz="2400" dirty="0"/>
          </a:p>
        </p:txBody>
      </p:sp>
      <p:cxnSp>
        <p:nvCxnSpPr>
          <p:cNvPr id="5" name="Straight Arrow Connector 4"/>
          <p:cNvCxnSpPr/>
          <p:nvPr/>
        </p:nvCxnSpPr>
        <p:spPr bwMode="auto">
          <a:xfrm flipV="1">
            <a:off x="3936175" y="4233764"/>
            <a:ext cx="1447800" cy="191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5" name="Straight Arrow Connector 44"/>
          <p:cNvCxnSpPr/>
          <p:nvPr/>
        </p:nvCxnSpPr>
        <p:spPr bwMode="auto">
          <a:xfrm flipV="1">
            <a:off x="3936175" y="2843459"/>
            <a:ext cx="0" cy="143840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8" name="Straight Arrow Connector 47"/>
          <p:cNvCxnSpPr/>
          <p:nvPr/>
        </p:nvCxnSpPr>
        <p:spPr bwMode="auto">
          <a:xfrm>
            <a:off x="3936175" y="4291258"/>
            <a:ext cx="1447800" cy="57295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5" name="Oval 14"/>
          <p:cNvSpPr/>
          <p:nvPr/>
        </p:nvSpPr>
        <p:spPr bwMode="auto">
          <a:xfrm>
            <a:off x="4038600" y="33528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7" name="Oval 56"/>
          <p:cNvSpPr/>
          <p:nvPr/>
        </p:nvSpPr>
        <p:spPr bwMode="auto">
          <a:xfrm>
            <a:off x="4191000" y="35052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8" name="Oval 57"/>
          <p:cNvSpPr/>
          <p:nvPr/>
        </p:nvSpPr>
        <p:spPr bwMode="auto">
          <a:xfrm>
            <a:off x="4267200" y="32766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9" name="Oval 58"/>
          <p:cNvSpPr/>
          <p:nvPr/>
        </p:nvSpPr>
        <p:spPr bwMode="auto">
          <a:xfrm>
            <a:off x="4572000" y="3756887"/>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0" name="Oval 59"/>
          <p:cNvSpPr/>
          <p:nvPr/>
        </p:nvSpPr>
        <p:spPr bwMode="auto">
          <a:xfrm>
            <a:off x="4800600" y="38862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1" name="Oval 60"/>
          <p:cNvSpPr/>
          <p:nvPr/>
        </p:nvSpPr>
        <p:spPr bwMode="auto">
          <a:xfrm>
            <a:off x="4953000" y="36576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2" name="Oval 61"/>
          <p:cNvSpPr/>
          <p:nvPr/>
        </p:nvSpPr>
        <p:spPr bwMode="auto">
          <a:xfrm>
            <a:off x="5105400" y="32004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3" name="Oval 62"/>
          <p:cNvSpPr/>
          <p:nvPr/>
        </p:nvSpPr>
        <p:spPr bwMode="auto">
          <a:xfrm>
            <a:off x="5257800" y="3452087"/>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4" name="Oval 63"/>
          <p:cNvSpPr/>
          <p:nvPr/>
        </p:nvSpPr>
        <p:spPr bwMode="auto">
          <a:xfrm>
            <a:off x="5410200" y="3909287"/>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5" name="Oval 64"/>
          <p:cNvSpPr/>
          <p:nvPr/>
        </p:nvSpPr>
        <p:spPr bwMode="auto">
          <a:xfrm>
            <a:off x="4541322" y="4302113"/>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17" name="Curved Connector 16"/>
          <p:cNvCxnSpPr>
            <a:endCxn id="59" idx="2"/>
          </p:cNvCxnSpPr>
          <p:nvPr/>
        </p:nvCxnSpPr>
        <p:spPr bwMode="auto">
          <a:xfrm>
            <a:off x="1674405" y="3405913"/>
            <a:ext cx="2897595" cy="415631"/>
          </a:xfrm>
          <a:prstGeom prst="curvedConnector3">
            <a:avLst/>
          </a:prstGeom>
          <a:solidFill>
            <a:schemeClr val="accent1"/>
          </a:solidFill>
          <a:ln w="9525" cap="flat" cmpd="sng" algn="ctr">
            <a:solidFill>
              <a:schemeClr val="tx1"/>
            </a:solidFill>
            <a:prstDash val="solid"/>
            <a:round/>
            <a:headEnd type="none" w="med" len="med"/>
            <a:tailEnd type="arrow"/>
          </a:ln>
          <a:effectLst/>
        </p:spPr>
      </p:cxnSp>
      <p:cxnSp>
        <p:nvCxnSpPr>
          <p:cNvPr id="19" name="Curved Connector 18"/>
          <p:cNvCxnSpPr>
            <a:endCxn id="60" idx="3"/>
          </p:cNvCxnSpPr>
          <p:nvPr/>
        </p:nvCxnSpPr>
        <p:spPr bwMode="auto">
          <a:xfrm flipV="1">
            <a:off x="2371112" y="3996576"/>
            <a:ext cx="2451806" cy="581158"/>
          </a:xfrm>
          <a:prstGeom prst="curvedConnector2">
            <a:avLst/>
          </a:prstGeom>
          <a:solidFill>
            <a:schemeClr val="accent1"/>
          </a:solidFill>
          <a:ln w="9525" cap="flat" cmpd="sng" algn="ctr">
            <a:solidFill>
              <a:schemeClr val="tx1"/>
            </a:solidFill>
            <a:prstDash val="solid"/>
            <a:round/>
            <a:headEnd type="none" w="med" len="med"/>
            <a:tailEnd type="arrow"/>
          </a:ln>
          <a:effectLst/>
        </p:spPr>
      </p:cxnSp>
      <p:sp>
        <p:nvSpPr>
          <p:cNvPr id="43" name="TextBox 42"/>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2619276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33338"/>
            <a:ext cx="8229600" cy="1143000"/>
          </a:xfrm>
        </p:spPr>
        <p:txBody>
          <a:bodyPr/>
          <a:lstStyle/>
          <a:p>
            <a:pPr eaLnBrk="1" hangingPunct="1"/>
            <a:r>
              <a:rPr lang="en-US" smtClean="0"/>
              <a:t>Indexing local features</a:t>
            </a:r>
          </a:p>
        </p:txBody>
      </p:sp>
      <p:sp>
        <p:nvSpPr>
          <p:cNvPr id="61445" name="Rectangle 3"/>
          <p:cNvSpPr>
            <a:spLocks noChangeArrowheads="1"/>
          </p:cNvSpPr>
          <p:nvPr/>
        </p:nvSpPr>
        <p:spPr bwMode="auto">
          <a:xfrm>
            <a:off x="457200" y="10747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fontAlgn="base" hangingPunct="0">
              <a:spcBef>
                <a:spcPct val="20000"/>
              </a:spcBef>
              <a:spcAft>
                <a:spcPct val="0"/>
              </a:spcAft>
              <a:buFont typeface="Arial" pitchFamily="34" charset="0"/>
              <a:buNone/>
            </a:pPr>
            <a:endParaRPr lang="en-US" sz="2400" smtClean="0">
              <a:solidFill>
                <a:srgbClr val="FFFFFF"/>
              </a:solidFill>
              <a:latin typeface="Trebuchet MS" pitchFamily="34" charset="0"/>
            </a:endParaRPr>
          </a:p>
        </p:txBody>
      </p:sp>
      <p:sp>
        <p:nvSpPr>
          <p:cNvPr id="761859" name="Content Placeholder 8"/>
          <p:cNvSpPr>
            <a:spLocks noGrp="1"/>
          </p:cNvSpPr>
          <p:nvPr>
            <p:ph idx="4294967295"/>
          </p:nvPr>
        </p:nvSpPr>
        <p:spPr>
          <a:xfrm>
            <a:off x="457200" y="1219200"/>
            <a:ext cx="8686800" cy="3733800"/>
          </a:xfrm>
        </p:spPr>
        <p:txBody>
          <a:bodyPr/>
          <a:lstStyle/>
          <a:p>
            <a:pPr eaLnBrk="1" hangingPunct="1"/>
            <a:r>
              <a:rPr lang="en-US" sz="2800" dirty="0" smtClean="0"/>
              <a:t>When we see close points in feature space, we have similar descriptors, which indicates similar local content.</a:t>
            </a:r>
          </a:p>
          <a:p>
            <a:pPr eaLnBrk="1" hangingPunct="1"/>
            <a:endParaRPr lang="en-US" sz="2800" dirty="0" smtClean="0"/>
          </a:p>
          <a:p>
            <a:pPr eaLnBrk="1" hangingPunct="1"/>
            <a:endParaRPr lang="en-US" sz="2800" dirty="0" smtClean="0"/>
          </a:p>
          <a:p>
            <a:pPr eaLnBrk="1" hangingPunct="1"/>
            <a:endParaRPr lang="en-US" sz="2800" dirty="0" smtClean="0"/>
          </a:p>
          <a:p>
            <a:pPr eaLnBrk="1" hangingPunct="1">
              <a:buFontTx/>
              <a:buNone/>
            </a:pPr>
            <a:endParaRPr lang="en-US" sz="2800" dirty="0" smtClean="0"/>
          </a:p>
          <a:p>
            <a:pPr eaLnBrk="1" hangingPunct="1">
              <a:buFontTx/>
              <a:buNone/>
            </a:pPr>
            <a:endParaRPr lang="en-US" sz="2800" dirty="0" smtClean="0"/>
          </a:p>
        </p:txBody>
      </p:sp>
      <p:sp>
        <p:nvSpPr>
          <p:cNvPr id="7" name="Rectangle 30"/>
          <p:cNvSpPr>
            <a:spLocks noChangeArrowheads="1"/>
          </p:cNvSpPr>
          <p:nvPr/>
        </p:nvSpPr>
        <p:spPr bwMode="auto">
          <a:xfrm>
            <a:off x="1913507" y="3669779"/>
            <a:ext cx="721038" cy="24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0000" tIns="46800" rIns="90000" bIns="46800" anchor="ctr">
            <a:spAutoFit/>
          </a:bodyP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8" name="Rectangle 7"/>
          <p:cNvSpPr/>
          <p:nvPr/>
        </p:nvSpPr>
        <p:spPr bwMode="auto">
          <a:xfrm>
            <a:off x="860757" y="3048000"/>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9" name="Rectangle 8"/>
          <p:cNvSpPr/>
          <p:nvPr/>
        </p:nvSpPr>
        <p:spPr bwMode="auto">
          <a:xfrm>
            <a:off x="860757" y="4608089"/>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 name="Rectangle 9"/>
          <p:cNvSpPr/>
          <p:nvPr/>
        </p:nvSpPr>
        <p:spPr bwMode="auto">
          <a:xfrm>
            <a:off x="1992490" y="3911823"/>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1" name="Rectangle 10"/>
          <p:cNvSpPr/>
          <p:nvPr/>
        </p:nvSpPr>
        <p:spPr bwMode="auto">
          <a:xfrm rot="4425073">
            <a:off x="1284140" y="3274419"/>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2" name="Rectangle 11"/>
          <p:cNvSpPr/>
          <p:nvPr/>
        </p:nvSpPr>
        <p:spPr bwMode="auto">
          <a:xfrm rot="1660106">
            <a:off x="1430740" y="3343901"/>
            <a:ext cx="487330" cy="44053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3" name="Rectangle 12"/>
          <p:cNvSpPr/>
          <p:nvPr/>
        </p:nvSpPr>
        <p:spPr bwMode="auto">
          <a:xfrm rot="2887875">
            <a:off x="979545" y="5323628"/>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 name="Rectangle 13"/>
          <p:cNvSpPr/>
          <p:nvPr/>
        </p:nvSpPr>
        <p:spPr bwMode="auto">
          <a:xfrm rot="5038897">
            <a:off x="1040437" y="3641616"/>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 name="Rectangle 14"/>
          <p:cNvSpPr/>
          <p:nvPr/>
        </p:nvSpPr>
        <p:spPr bwMode="auto">
          <a:xfrm rot="4100336">
            <a:off x="1827677" y="3985293"/>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6" name="Rectangle 15"/>
          <p:cNvSpPr/>
          <p:nvPr/>
        </p:nvSpPr>
        <p:spPr bwMode="auto">
          <a:xfrm rot="5038897">
            <a:off x="1111435" y="4933430"/>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7" name="Rectangle 16"/>
          <p:cNvSpPr/>
          <p:nvPr/>
        </p:nvSpPr>
        <p:spPr bwMode="auto">
          <a:xfrm rot="4100336">
            <a:off x="2988331" y="4856648"/>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8" name="Rectangle 17"/>
          <p:cNvSpPr/>
          <p:nvPr/>
        </p:nvSpPr>
        <p:spPr bwMode="auto">
          <a:xfrm rot="823157">
            <a:off x="1255989" y="5381372"/>
            <a:ext cx="292125" cy="2915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 name="Rectangle 18"/>
          <p:cNvSpPr/>
          <p:nvPr/>
        </p:nvSpPr>
        <p:spPr bwMode="auto">
          <a:xfrm rot="823157">
            <a:off x="2225050" y="4453579"/>
            <a:ext cx="292125" cy="2915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 name="TextBox 19"/>
          <p:cNvSpPr txBox="1"/>
          <p:nvPr/>
        </p:nvSpPr>
        <p:spPr>
          <a:xfrm>
            <a:off x="3657600" y="5112603"/>
            <a:ext cx="2362200" cy="830997"/>
          </a:xfrm>
          <a:prstGeom prst="rect">
            <a:avLst/>
          </a:prstGeom>
          <a:noFill/>
        </p:spPr>
        <p:txBody>
          <a:bodyPr wrap="square" rtlCol="0">
            <a:spAutoFit/>
          </a:bodyPr>
          <a:lstStyle/>
          <a:p>
            <a:pPr algn="ctr"/>
            <a:r>
              <a:rPr lang="en-US" sz="2400" dirty="0" smtClean="0"/>
              <a:t>Descriptor’s feature space</a:t>
            </a:r>
            <a:endParaRPr lang="en-US" sz="2400" dirty="0"/>
          </a:p>
        </p:txBody>
      </p:sp>
      <p:cxnSp>
        <p:nvCxnSpPr>
          <p:cNvPr id="21" name="Straight Arrow Connector 20"/>
          <p:cNvCxnSpPr/>
          <p:nvPr/>
        </p:nvCxnSpPr>
        <p:spPr bwMode="auto">
          <a:xfrm flipV="1">
            <a:off x="3936175" y="4233764"/>
            <a:ext cx="1447800" cy="191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flipV="1">
            <a:off x="3936175" y="2843459"/>
            <a:ext cx="0" cy="143840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3936175" y="4291258"/>
            <a:ext cx="1447800" cy="57295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4" name="Oval 23"/>
          <p:cNvSpPr/>
          <p:nvPr/>
        </p:nvSpPr>
        <p:spPr bwMode="auto">
          <a:xfrm>
            <a:off x="4038600" y="33528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5" name="Oval 24"/>
          <p:cNvSpPr/>
          <p:nvPr/>
        </p:nvSpPr>
        <p:spPr bwMode="auto">
          <a:xfrm>
            <a:off x="4191000" y="35052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6" name="Oval 25"/>
          <p:cNvSpPr/>
          <p:nvPr/>
        </p:nvSpPr>
        <p:spPr bwMode="auto">
          <a:xfrm>
            <a:off x="4267200" y="32766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7" name="Oval 26"/>
          <p:cNvSpPr/>
          <p:nvPr/>
        </p:nvSpPr>
        <p:spPr bwMode="auto">
          <a:xfrm>
            <a:off x="4572000" y="3756887"/>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8" name="Oval 27"/>
          <p:cNvSpPr/>
          <p:nvPr/>
        </p:nvSpPr>
        <p:spPr bwMode="auto">
          <a:xfrm>
            <a:off x="4800600" y="38862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9" name="Oval 28"/>
          <p:cNvSpPr/>
          <p:nvPr/>
        </p:nvSpPr>
        <p:spPr bwMode="auto">
          <a:xfrm>
            <a:off x="4953000" y="36576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 name="Oval 29"/>
          <p:cNvSpPr/>
          <p:nvPr/>
        </p:nvSpPr>
        <p:spPr bwMode="auto">
          <a:xfrm>
            <a:off x="5105400" y="32004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1" name="Oval 30"/>
          <p:cNvSpPr/>
          <p:nvPr/>
        </p:nvSpPr>
        <p:spPr bwMode="auto">
          <a:xfrm>
            <a:off x="5257800" y="3452087"/>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2" name="Oval 31"/>
          <p:cNvSpPr/>
          <p:nvPr/>
        </p:nvSpPr>
        <p:spPr bwMode="auto">
          <a:xfrm>
            <a:off x="5410200" y="3909287"/>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3" name="Oval 32"/>
          <p:cNvSpPr/>
          <p:nvPr/>
        </p:nvSpPr>
        <p:spPr bwMode="auto">
          <a:xfrm>
            <a:off x="4541322" y="4302113"/>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34" name="Curved Connector 33"/>
          <p:cNvCxnSpPr>
            <a:endCxn id="27" idx="2"/>
          </p:cNvCxnSpPr>
          <p:nvPr/>
        </p:nvCxnSpPr>
        <p:spPr bwMode="auto">
          <a:xfrm>
            <a:off x="1674405" y="3405913"/>
            <a:ext cx="2897595" cy="415631"/>
          </a:xfrm>
          <a:prstGeom prst="curvedConnector3">
            <a:avLst/>
          </a:prstGeom>
          <a:solidFill>
            <a:schemeClr val="accent1"/>
          </a:solidFill>
          <a:ln w="9525" cap="flat" cmpd="sng" algn="ctr">
            <a:solidFill>
              <a:schemeClr val="tx1"/>
            </a:solidFill>
            <a:prstDash val="solid"/>
            <a:round/>
            <a:headEnd type="none" w="med" len="med"/>
            <a:tailEnd type="arrow"/>
          </a:ln>
          <a:effectLst/>
        </p:spPr>
      </p:cxnSp>
      <p:cxnSp>
        <p:nvCxnSpPr>
          <p:cNvPr id="35" name="Curved Connector 34"/>
          <p:cNvCxnSpPr>
            <a:endCxn id="28" idx="3"/>
          </p:cNvCxnSpPr>
          <p:nvPr/>
        </p:nvCxnSpPr>
        <p:spPr bwMode="auto">
          <a:xfrm flipV="1">
            <a:off x="2371112" y="3996576"/>
            <a:ext cx="2451806" cy="581158"/>
          </a:xfrm>
          <a:prstGeom prst="curvedConnector2">
            <a:avLst/>
          </a:prstGeom>
          <a:solidFill>
            <a:schemeClr val="accent1"/>
          </a:solidFill>
          <a:ln w="9525" cap="flat" cmpd="sng" algn="ctr">
            <a:solidFill>
              <a:schemeClr val="tx1"/>
            </a:solidFill>
            <a:prstDash val="solid"/>
            <a:round/>
            <a:headEnd type="none" w="med" len="med"/>
            <a:tailEnd type="arrow"/>
          </a:ln>
          <a:effectLst/>
        </p:spPr>
      </p:cxnSp>
      <p:sp>
        <p:nvSpPr>
          <p:cNvPr id="36" name="TextBox 35"/>
          <p:cNvSpPr txBox="1"/>
          <p:nvPr/>
        </p:nvSpPr>
        <p:spPr>
          <a:xfrm>
            <a:off x="963767" y="6027003"/>
            <a:ext cx="2362200" cy="830997"/>
          </a:xfrm>
          <a:prstGeom prst="rect">
            <a:avLst/>
          </a:prstGeom>
          <a:noFill/>
        </p:spPr>
        <p:txBody>
          <a:bodyPr wrap="square" rtlCol="0">
            <a:spAutoFit/>
          </a:bodyPr>
          <a:lstStyle/>
          <a:p>
            <a:pPr algn="ctr"/>
            <a:r>
              <a:rPr lang="en-US" sz="2400" dirty="0" smtClean="0"/>
              <a:t>Database images</a:t>
            </a:r>
            <a:endParaRPr lang="en-US" sz="2400" dirty="0"/>
          </a:p>
        </p:txBody>
      </p:sp>
      <p:sp>
        <p:nvSpPr>
          <p:cNvPr id="37" name="Rectangle 36"/>
          <p:cNvSpPr/>
          <p:nvPr/>
        </p:nvSpPr>
        <p:spPr bwMode="auto">
          <a:xfrm>
            <a:off x="6781800" y="3482113"/>
            <a:ext cx="1284110" cy="142296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8" name="TextBox 37"/>
          <p:cNvSpPr txBox="1"/>
          <p:nvPr/>
        </p:nvSpPr>
        <p:spPr>
          <a:xfrm>
            <a:off x="6553200" y="4956815"/>
            <a:ext cx="1905000" cy="830997"/>
          </a:xfrm>
          <a:prstGeom prst="rect">
            <a:avLst/>
          </a:prstGeom>
          <a:noFill/>
        </p:spPr>
        <p:txBody>
          <a:bodyPr wrap="square" rtlCol="0">
            <a:spAutoFit/>
          </a:bodyPr>
          <a:lstStyle/>
          <a:p>
            <a:pPr algn="ctr"/>
            <a:r>
              <a:rPr lang="en-US" sz="2400" dirty="0" smtClean="0"/>
              <a:t>Query image</a:t>
            </a:r>
            <a:endParaRPr lang="en-US" sz="2400" dirty="0"/>
          </a:p>
        </p:txBody>
      </p:sp>
      <p:sp>
        <p:nvSpPr>
          <p:cNvPr id="39" name="Rectangle 38"/>
          <p:cNvSpPr/>
          <p:nvPr/>
        </p:nvSpPr>
        <p:spPr bwMode="auto">
          <a:xfrm rot="2887875">
            <a:off x="7356697" y="4057885"/>
            <a:ext cx="243665" cy="22026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0" name="Rectangle 39"/>
          <p:cNvSpPr/>
          <p:nvPr/>
        </p:nvSpPr>
        <p:spPr bwMode="auto">
          <a:xfrm rot="5038897">
            <a:off x="7488587" y="3667687"/>
            <a:ext cx="244753" cy="24937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1" name="Rectangle 40"/>
          <p:cNvSpPr/>
          <p:nvPr/>
        </p:nvSpPr>
        <p:spPr bwMode="auto">
          <a:xfrm rot="823157">
            <a:off x="7633141" y="4115629"/>
            <a:ext cx="292125" cy="2915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2" name="Rectangle 41"/>
          <p:cNvSpPr/>
          <p:nvPr/>
        </p:nvSpPr>
        <p:spPr bwMode="auto">
          <a:xfrm rot="823157">
            <a:off x="7131221" y="4252394"/>
            <a:ext cx="407873" cy="425345"/>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43" name="Curved Connector 42"/>
          <p:cNvCxnSpPr>
            <a:endCxn id="47" idx="6"/>
          </p:cNvCxnSpPr>
          <p:nvPr/>
        </p:nvCxnSpPr>
        <p:spPr bwMode="auto">
          <a:xfrm rot="10800000" flipV="1">
            <a:off x="5105401" y="3821543"/>
            <a:ext cx="2536463" cy="281714"/>
          </a:xfrm>
          <a:prstGeom prst="curvedConnector3">
            <a:avLst/>
          </a:prstGeom>
          <a:solidFill>
            <a:schemeClr val="accent1"/>
          </a:solidFill>
          <a:ln w="9525" cap="flat" cmpd="sng" algn="ctr">
            <a:solidFill>
              <a:schemeClr val="tx1"/>
            </a:solidFill>
            <a:prstDash val="solid"/>
            <a:round/>
            <a:headEnd type="none" w="med" len="med"/>
            <a:tailEnd type="arrow"/>
          </a:ln>
          <a:effectLst/>
        </p:spPr>
      </p:cxnSp>
      <p:sp>
        <p:nvSpPr>
          <p:cNvPr id="47" name="Oval 46"/>
          <p:cNvSpPr/>
          <p:nvPr/>
        </p:nvSpPr>
        <p:spPr bwMode="auto">
          <a:xfrm>
            <a:off x="4953000" y="4038600"/>
            <a:ext cx="152400" cy="12931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 name="Oval 5"/>
          <p:cNvSpPr/>
          <p:nvPr/>
        </p:nvSpPr>
        <p:spPr bwMode="auto">
          <a:xfrm>
            <a:off x="4693722" y="3722256"/>
            <a:ext cx="564078" cy="60999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0" name="Oval 49"/>
          <p:cNvSpPr/>
          <p:nvPr/>
        </p:nvSpPr>
        <p:spPr bwMode="auto">
          <a:xfrm>
            <a:off x="2096837" y="4275835"/>
            <a:ext cx="564078" cy="60999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5" name="TextBox 44"/>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7612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39" grpId="0" animBg="1"/>
      <p:bldP spid="40" grpId="0" animBg="1"/>
      <p:bldP spid="41" grpId="0" animBg="1"/>
      <p:bldP spid="42" grpId="0" animBg="1"/>
      <p:bldP spid="47" grpId="0" animBg="1"/>
      <p:bldP spid="6"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5"/>
          <p:cNvSpPr>
            <a:spLocks noGrp="1"/>
          </p:cNvSpPr>
          <p:nvPr>
            <p:ph type="title"/>
          </p:nvPr>
        </p:nvSpPr>
        <p:spPr>
          <a:xfrm>
            <a:off x="431800" y="58738"/>
            <a:ext cx="8229600" cy="1143000"/>
          </a:xfrm>
        </p:spPr>
        <p:txBody>
          <a:bodyPr/>
          <a:lstStyle/>
          <a:p>
            <a:pPr eaLnBrk="1" hangingPunct="1"/>
            <a:r>
              <a:rPr lang="en-US" smtClean="0"/>
              <a:t>Indexing local features</a:t>
            </a:r>
          </a:p>
        </p:txBody>
      </p:sp>
      <p:sp>
        <p:nvSpPr>
          <p:cNvPr id="63491" name="Content Placeholder 6"/>
          <p:cNvSpPr>
            <a:spLocks noGrp="1"/>
          </p:cNvSpPr>
          <p:nvPr>
            <p:ph idx="1"/>
          </p:nvPr>
        </p:nvSpPr>
        <p:spPr>
          <a:xfrm>
            <a:off x="446088" y="1420813"/>
            <a:ext cx="8229600" cy="4525962"/>
          </a:xfrm>
        </p:spPr>
        <p:txBody>
          <a:bodyPr/>
          <a:lstStyle/>
          <a:p>
            <a:pPr eaLnBrk="1" hangingPunct="1"/>
            <a:r>
              <a:rPr lang="en-US" sz="2800" smtClean="0"/>
              <a:t>With potentially thousands of features per image, and hundreds to millions of images to search, how to efficiently find those that are relevant to a new image?</a:t>
            </a:r>
          </a:p>
          <a:p>
            <a:pPr eaLnBrk="1" hangingPunct="1"/>
            <a:endParaRPr lang="en-US" smtClean="0"/>
          </a:p>
          <a:p>
            <a:pPr lvl="2" eaLnBrk="1" hangingPunct="1"/>
            <a:endParaRPr lang="en-US" sz="2800" smtClean="0"/>
          </a:p>
          <a:p>
            <a:pPr lvl="2" eaLnBrk="1" hangingPunct="1"/>
            <a:endParaRPr lang="en-US" sz="2800" smtClean="0"/>
          </a:p>
          <a:p>
            <a:pPr lvl="2" eaLnBrk="1" hangingPunct="1"/>
            <a:endParaRPr lang="en-US" sz="2800" smtClean="0"/>
          </a:p>
          <a:p>
            <a:pPr lvl="2" eaLnBrk="1" hangingPunct="1"/>
            <a:endParaRPr lang="en-US" sz="2800" smtClean="0"/>
          </a:p>
          <a:p>
            <a:pPr lvl="2" eaLnBrk="1" hangingPunct="1"/>
            <a:endParaRPr lang="en-US" sz="2800" smtClean="0"/>
          </a:p>
          <a:p>
            <a:pPr lvl="3" eaLnBrk="1" hangingPunct="1"/>
            <a:endParaRPr lang="en-US" sz="2800" smtClean="0"/>
          </a:p>
        </p:txBody>
      </p:sp>
      <p:sp>
        <p:nvSpPr>
          <p:cNvPr id="4" name="TextBox 3"/>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3246763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106363"/>
            <a:ext cx="8229600" cy="1143000"/>
          </a:xfrm>
        </p:spPr>
        <p:txBody>
          <a:bodyPr/>
          <a:lstStyle/>
          <a:p>
            <a:r>
              <a:rPr lang="en-US" smtClean="0"/>
              <a:t>Indexing local features: </a:t>
            </a:r>
            <a:br>
              <a:rPr lang="en-US" smtClean="0"/>
            </a:br>
            <a:r>
              <a:rPr lang="en-US" smtClean="0"/>
              <a:t>inverted file index</a:t>
            </a:r>
          </a:p>
        </p:txBody>
      </p:sp>
      <p:sp>
        <p:nvSpPr>
          <p:cNvPr id="64515" name="Content Placeholder 2"/>
          <p:cNvSpPr>
            <a:spLocks noGrp="1"/>
          </p:cNvSpPr>
          <p:nvPr>
            <p:ph idx="1"/>
          </p:nvPr>
        </p:nvSpPr>
        <p:spPr>
          <a:xfrm>
            <a:off x="5703888" y="1420813"/>
            <a:ext cx="3213100" cy="4525962"/>
          </a:xfrm>
        </p:spPr>
        <p:txBody>
          <a:bodyPr/>
          <a:lstStyle/>
          <a:p>
            <a:pPr eaLnBrk="1" hangingPunct="1">
              <a:spcAft>
                <a:spcPts val="600"/>
              </a:spcAft>
            </a:pPr>
            <a:r>
              <a:rPr lang="en-US" sz="2400" smtClean="0"/>
              <a:t>For text documents, an efficient way to find all </a:t>
            </a:r>
            <a:r>
              <a:rPr lang="en-US" sz="2400" i="1" smtClean="0">
                <a:solidFill>
                  <a:srgbClr val="004DBF"/>
                </a:solidFill>
              </a:rPr>
              <a:t>pages</a:t>
            </a:r>
            <a:r>
              <a:rPr lang="en-US" sz="2400" smtClean="0"/>
              <a:t> on which a </a:t>
            </a:r>
            <a:r>
              <a:rPr lang="en-US" sz="2400" i="1" smtClean="0">
                <a:solidFill>
                  <a:srgbClr val="7030A0"/>
                </a:solidFill>
              </a:rPr>
              <a:t>word</a:t>
            </a:r>
            <a:r>
              <a:rPr lang="en-US" sz="2400" smtClean="0"/>
              <a:t> occurs is to use an index…</a:t>
            </a:r>
          </a:p>
          <a:p>
            <a:pPr eaLnBrk="1" hangingPunct="1">
              <a:spcAft>
                <a:spcPts val="600"/>
              </a:spcAft>
            </a:pPr>
            <a:r>
              <a:rPr lang="en-US" sz="2400" smtClean="0"/>
              <a:t>We want to find all </a:t>
            </a:r>
            <a:r>
              <a:rPr lang="en-US" sz="2400" i="1" smtClean="0">
                <a:solidFill>
                  <a:srgbClr val="004DBF"/>
                </a:solidFill>
              </a:rPr>
              <a:t>images</a:t>
            </a:r>
            <a:r>
              <a:rPr lang="en-US" sz="2400" smtClean="0"/>
              <a:t> in which a </a:t>
            </a:r>
            <a:r>
              <a:rPr lang="en-US" sz="2400" i="1" smtClean="0">
                <a:solidFill>
                  <a:srgbClr val="7030A0"/>
                </a:solidFill>
              </a:rPr>
              <a:t>feature</a:t>
            </a:r>
            <a:r>
              <a:rPr lang="en-US" sz="2400" smtClean="0"/>
              <a:t> occurs.</a:t>
            </a:r>
          </a:p>
          <a:p>
            <a:pPr eaLnBrk="1" hangingPunct="1">
              <a:spcAft>
                <a:spcPts val="600"/>
              </a:spcAft>
            </a:pPr>
            <a:r>
              <a:rPr lang="en-US" sz="2400" smtClean="0"/>
              <a:t>To use this idea, we’ll need to map our features to “visual words”.</a:t>
            </a:r>
          </a:p>
          <a:p>
            <a:endParaRPr lang="en-US" sz="2400" smtClean="0"/>
          </a:p>
        </p:txBody>
      </p:sp>
      <p:pic>
        <p:nvPicPr>
          <p:cNvPr id="64516" name="Picture 4" descr="BookIndex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3" y="1419225"/>
            <a:ext cx="4953000" cy="724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696200" y="6550223"/>
            <a:ext cx="1905000" cy="307777"/>
          </a:xfrm>
          <a:prstGeom prst="rect">
            <a:avLst/>
          </a:prstGeom>
          <a:noFill/>
        </p:spPr>
        <p:txBody>
          <a:bodyPr wrap="square" rtlCol="0">
            <a:spAutoFit/>
          </a:bodyPr>
          <a:lstStyle/>
          <a:p>
            <a:r>
              <a:rPr lang="en-US" sz="1400" dirty="0" smtClean="0"/>
              <a:t>Kristen </a:t>
            </a:r>
            <a:r>
              <a:rPr lang="en-US" sz="1400" dirty="0" err="1" smtClean="0"/>
              <a:t>Grauman</a:t>
            </a:r>
            <a:endParaRPr lang="en-US" sz="1400" dirty="0"/>
          </a:p>
        </p:txBody>
      </p:sp>
    </p:spTree>
    <p:extLst>
      <p:ext uri="{BB962C8B-B14F-4D97-AF65-F5344CB8AC3E}">
        <p14:creationId xmlns:p14="http://schemas.microsoft.com/office/powerpoint/2010/main" val="27130892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Default Design">
  <a:themeElements>
    <a:clrScheme name="7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7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bernt">
  <a:themeElements>
    <a:clrScheme name="">
      <a:dk1>
        <a:srgbClr val="000000"/>
      </a:dk1>
      <a:lt1>
        <a:srgbClr val="FFFFFF"/>
      </a:lt1>
      <a:dk2>
        <a:srgbClr val="000099"/>
      </a:dk2>
      <a:lt2>
        <a:srgbClr val="FFCC00"/>
      </a:lt2>
      <a:accent1>
        <a:srgbClr val="0066FF"/>
      </a:accent1>
      <a:accent2>
        <a:srgbClr val="33CCCC"/>
      </a:accent2>
      <a:accent3>
        <a:srgbClr val="AAAACA"/>
      </a:accent3>
      <a:accent4>
        <a:srgbClr val="DADADA"/>
      </a:accent4>
      <a:accent5>
        <a:srgbClr val="AAB8FF"/>
      </a:accent5>
      <a:accent6>
        <a:srgbClr val="2DB9B9"/>
      </a:accent6>
      <a:hlink>
        <a:srgbClr val="FF00FF"/>
      </a:hlink>
      <a:folHlink>
        <a:srgbClr val="9933FF"/>
      </a:folHlink>
    </a:clrScheme>
    <a:fontScheme name="1_ber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ern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1_bern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1_bern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ern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1_bern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1_bern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1_bern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1094</TotalTime>
  <Words>1813</Words>
  <Application>Microsoft Office PowerPoint</Application>
  <PresentationFormat>Apresentação no Ecrã (4:3)</PresentationFormat>
  <Paragraphs>310</Paragraphs>
  <Slides>43</Slides>
  <Notes>30</Notes>
  <HiddenSlides>0</HiddenSlides>
  <MMClips>0</MMClips>
  <ScaleCrop>false</ScaleCrop>
  <HeadingPairs>
    <vt:vector size="8" baseType="variant">
      <vt:variant>
        <vt:lpstr>Tipos de letra usados</vt:lpstr>
      </vt:variant>
      <vt:variant>
        <vt:i4>8</vt:i4>
      </vt:variant>
      <vt:variant>
        <vt:lpstr>Tema</vt:lpstr>
      </vt:variant>
      <vt:variant>
        <vt:i4>12</vt:i4>
      </vt:variant>
      <vt:variant>
        <vt:lpstr>Servidores OLE incorporados</vt:lpstr>
      </vt:variant>
      <vt:variant>
        <vt:i4>1</vt:i4>
      </vt:variant>
      <vt:variant>
        <vt:lpstr>Títulos dos diapositivos</vt:lpstr>
      </vt:variant>
      <vt:variant>
        <vt:i4>43</vt:i4>
      </vt:variant>
    </vt:vector>
  </HeadingPairs>
  <TitlesOfParts>
    <vt:vector size="64" baseType="lpstr">
      <vt:lpstr>Arial</vt:lpstr>
      <vt:lpstr>Calibri</vt:lpstr>
      <vt:lpstr>Cambria Math</vt:lpstr>
      <vt:lpstr>ETH-Light</vt:lpstr>
      <vt:lpstr>Helvetica</vt:lpstr>
      <vt:lpstr>Times New Roman</vt:lpstr>
      <vt:lpstr>Trebuchet MS</vt:lpstr>
      <vt:lpstr>Wingdings</vt:lpstr>
      <vt:lpstr>Office Theme</vt:lpstr>
      <vt:lpstr>7_Office Theme</vt:lpstr>
      <vt:lpstr>1_Office Theme</vt:lpstr>
      <vt:lpstr>Default Design</vt:lpstr>
      <vt:lpstr>2_Default Design</vt:lpstr>
      <vt:lpstr>14_Default Design</vt:lpstr>
      <vt:lpstr>5_Default Design</vt:lpstr>
      <vt:lpstr>2_bernt</vt:lpstr>
      <vt:lpstr>9_Default Design</vt:lpstr>
      <vt:lpstr>1_Default Design</vt:lpstr>
      <vt:lpstr>7_Default Design</vt:lpstr>
      <vt:lpstr>2_Office Theme</vt:lpstr>
      <vt:lpstr>Equation</vt:lpstr>
      <vt:lpstr>TP13 - Indexing local features</vt:lpstr>
      <vt:lpstr>Matching local features</vt:lpstr>
      <vt:lpstr>Matching local features</vt:lpstr>
      <vt:lpstr>Matching local features</vt:lpstr>
      <vt:lpstr>Indexing local features</vt:lpstr>
      <vt:lpstr>Apresentação do PowerPoint</vt:lpstr>
      <vt:lpstr>Indexing local features</vt:lpstr>
      <vt:lpstr>Indexing local features</vt:lpstr>
      <vt:lpstr>Indexing local features:  inverted file index</vt:lpstr>
      <vt:lpstr>Text retrieval vs. image search</vt:lpstr>
      <vt:lpstr>Visual words: main idea</vt:lpstr>
      <vt:lpstr>Apresentação do PowerPoint</vt:lpstr>
      <vt:lpstr>Apresentação do PowerPoint</vt:lpstr>
      <vt:lpstr>Apresentação do PowerPoint</vt:lpstr>
      <vt:lpstr>Apresentação do PowerPoint</vt:lpstr>
      <vt:lpstr>Apresentação do PowerPoint</vt:lpstr>
      <vt:lpstr>Visual words</vt:lpstr>
      <vt:lpstr>Visual words</vt:lpstr>
      <vt:lpstr>Apresentação do PowerPoint</vt:lpstr>
      <vt:lpstr>Recall: Texture representation example</vt:lpstr>
      <vt:lpstr>Visual vocabulary formation</vt:lpstr>
      <vt:lpstr>Inverted file index</vt:lpstr>
      <vt:lpstr>Apresentação do PowerPoint</vt:lpstr>
      <vt:lpstr>Apresentação do PowerPoint</vt:lpstr>
      <vt:lpstr>Analogy to documents</vt:lpstr>
      <vt:lpstr>Apresentação do PowerPoint</vt:lpstr>
      <vt:lpstr>Bags of visual words</vt:lpstr>
      <vt:lpstr>Comparing bags of words</vt:lpstr>
      <vt:lpstr>tf-idf weighting</vt:lpstr>
      <vt:lpstr>Apresentação do PowerPoint</vt:lpstr>
      <vt:lpstr>Apresentação do PowerPoint</vt:lpstr>
      <vt:lpstr>Video Google System</vt:lpstr>
      <vt:lpstr>Scoring retrieval quality</vt:lpstr>
      <vt:lpstr>Vocabulary Trees: hierarchical clustering for large vocabularies</vt:lpstr>
      <vt:lpstr>Vocabulary Tree</vt:lpstr>
      <vt:lpstr>Vocabulary Tree</vt:lpstr>
      <vt:lpstr>Vocabulary Tree</vt:lpstr>
      <vt:lpstr>Vocabulary Tree</vt:lpstr>
      <vt:lpstr>Vocabulary Tree</vt:lpstr>
      <vt:lpstr>Apresentação do PowerPoint</vt:lpstr>
      <vt:lpstr>Vocabulary Tree</vt:lpstr>
      <vt:lpstr>Bags of words: pros and cons</vt:lpstr>
      <vt:lpstr>Summary</vt:lpstr>
    </vt:vector>
  </TitlesOfParts>
  <Company>UT-Austin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Grauman</dc:creator>
  <cp:lastModifiedBy>mcoimbra</cp:lastModifiedBy>
  <cp:revision>16</cp:revision>
  <cp:lastPrinted>2011-03-30T23:57:58Z</cp:lastPrinted>
  <dcterms:created xsi:type="dcterms:W3CDTF">2011-03-29T19:25:49Z</dcterms:created>
  <dcterms:modified xsi:type="dcterms:W3CDTF">2018-09-21T11:54:07Z</dcterms:modified>
</cp:coreProperties>
</file>