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74" r:id="rId4"/>
    <p:sldId id="322" r:id="rId5"/>
    <p:sldId id="323" r:id="rId6"/>
    <p:sldId id="324" r:id="rId7"/>
    <p:sldId id="306" r:id="rId8"/>
    <p:sldId id="328" r:id="rId9"/>
    <p:sldId id="331" r:id="rId10"/>
    <p:sldId id="326" r:id="rId11"/>
    <p:sldId id="343" r:id="rId12"/>
    <p:sldId id="333" r:id="rId13"/>
    <p:sldId id="334" r:id="rId14"/>
    <p:sldId id="335" r:id="rId15"/>
    <p:sldId id="307" r:id="rId16"/>
    <p:sldId id="308" r:id="rId17"/>
    <p:sldId id="309" r:id="rId18"/>
    <p:sldId id="336" r:id="rId19"/>
    <p:sldId id="337" r:id="rId20"/>
    <p:sldId id="338" r:id="rId21"/>
    <p:sldId id="339" r:id="rId22"/>
    <p:sldId id="340" r:id="rId23"/>
    <p:sldId id="330" r:id="rId24"/>
    <p:sldId id="37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76" r:id="rId37"/>
    <p:sldId id="359" r:id="rId38"/>
    <p:sldId id="360" r:id="rId39"/>
    <p:sldId id="361" r:id="rId40"/>
    <p:sldId id="362" r:id="rId41"/>
    <p:sldId id="363" r:id="rId42"/>
    <p:sldId id="364" r:id="rId43"/>
    <p:sldId id="303" r:id="rId44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5" d="100"/>
          <a:sy n="65" d="100"/>
        </p:scale>
        <p:origin x="13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 smtClean="0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 smtClean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Feature</a:t>
          </a:r>
          <a:r>
            <a:rPr lang="pt-PT" dirty="0" smtClean="0">
              <a:solidFill>
                <a:schemeClr val="tx1"/>
              </a:solidFill>
            </a:rPr>
            <a:t> </a:t>
          </a:r>
          <a:r>
            <a:rPr lang="pt-PT" dirty="0" err="1" smtClean="0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 smtClean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 smtClean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  <dgm:t>
        <a:bodyPr/>
        <a:lstStyle/>
        <a:p>
          <a:endParaRPr lang="pt-PT"/>
        </a:p>
      </dgm:t>
    </dgm:pt>
    <dgm:pt modelId="{FA5F6D84-000D-4D6F-BCF2-0FB96381B349}" type="pres">
      <dgm:prSet presAssocID="{A1F5D883-50DF-4E28-94F8-4F91C4BE86AE}" presName="entireBox" presStyleLbl="node1" presStyleIdx="0" presStyleCnt="3"/>
      <dgm:spPr/>
      <dgm:t>
        <a:bodyPr/>
        <a:lstStyle/>
        <a:p>
          <a:endParaRPr lang="pt-PT"/>
        </a:p>
      </dgm:t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0DB89625-0250-4E0D-BDFE-834A8622149D}" type="pres">
      <dgm:prSet presAssocID="{52595727-2F82-468F-B5B6-98DCF36F5310}" presName="arrow" presStyleLbl="node1" presStyleIdx="1" presStyleCnt="3"/>
      <dgm:spPr/>
      <dgm:t>
        <a:bodyPr/>
        <a:lstStyle/>
        <a:p>
          <a:endParaRPr lang="pt-PT"/>
        </a:p>
      </dgm:t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  <dgm:t>
        <a:bodyPr/>
        <a:lstStyle/>
        <a:p>
          <a:endParaRPr lang="pt-PT"/>
        </a:p>
      </dgm:t>
    </dgm:pt>
    <dgm:pt modelId="{B93F2790-4BA6-49B0-89B2-F7E218DAE5D7}" type="pres">
      <dgm:prSet presAssocID="{3AE60710-FB94-4201-A6AD-5B845D1B01C3}" presName="arrow" presStyleLbl="node1" presStyleIdx="2" presStyleCnt="3"/>
      <dgm:spPr/>
      <dgm:t>
        <a:bodyPr/>
        <a:lstStyle/>
        <a:p>
          <a:endParaRPr lang="pt-PT"/>
        </a:p>
      </dgm:t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6D84-000D-4D6F-BCF2-0FB96381B34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>
              <a:solidFill>
                <a:schemeClr val="tx1"/>
              </a:solidFill>
            </a:rPr>
            <a:t>Classifier</a:t>
          </a:r>
          <a:endParaRPr lang="pt-PT" sz="2200" kern="1200" dirty="0">
            <a:solidFill>
              <a:schemeClr val="tx1"/>
            </a:solidFill>
          </a:endParaRPr>
        </a:p>
      </dsp:txBody>
      <dsp:txXfrm>
        <a:off x="0" y="3406931"/>
        <a:ext cx="8229600" cy="603844"/>
      </dsp:txXfrm>
    </dsp:sp>
    <dsp:sp modelId="{8F7B01C0-7C85-4B73-B982-6DC9A2FE810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Does the actual job of classifying or describing observations, relying on the extracted features.</a:t>
          </a:r>
          <a:endParaRPr lang="pt-PT" sz="1700" kern="1200"/>
        </a:p>
      </dsp:txBody>
      <dsp:txXfrm>
        <a:off x="0" y="3988412"/>
        <a:ext cx="8229600" cy="514386"/>
      </dsp:txXfrm>
    </dsp:sp>
    <dsp:sp modelId="{0DB89625-0250-4E0D-BDFE-834A8622149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>
              <a:solidFill>
                <a:schemeClr val="tx1"/>
              </a:solidFill>
            </a:rPr>
            <a:t>Feature</a:t>
          </a:r>
          <a:r>
            <a:rPr lang="pt-PT" sz="2200" kern="1200" dirty="0" smtClean="0">
              <a:solidFill>
                <a:schemeClr val="tx1"/>
              </a:solidFill>
            </a:rPr>
            <a:t> </a:t>
          </a:r>
          <a:r>
            <a:rPr lang="pt-PT" sz="2200" kern="1200" dirty="0" err="1" smtClean="0">
              <a:solidFill>
                <a:schemeClr val="tx1"/>
              </a:solidFill>
            </a:rPr>
            <a:t>Extraction</a:t>
          </a:r>
          <a:endParaRPr lang="pt-PT" sz="2200" kern="1200" dirty="0">
            <a:solidFill>
              <a:schemeClr val="tx1"/>
            </a:solidFill>
          </a:endParaRPr>
        </a:p>
      </dsp:txBody>
      <dsp:txXfrm rot="-10800000">
        <a:off x="0" y="1703865"/>
        <a:ext cx="8229600" cy="603663"/>
      </dsp:txXfrm>
    </dsp:sp>
    <dsp:sp modelId="{E06E547C-F5B2-4A4D-B10E-E095F5D57B5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Computes numeric or symbolic information from the observations;</a:t>
          </a:r>
          <a:endParaRPr lang="pt-PT" sz="1700" kern="1200" dirty="0"/>
        </a:p>
      </dsp:txBody>
      <dsp:txXfrm>
        <a:off x="0" y="2307529"/>
        <a:ext cx="8229600" cy="514231"/>
      </dsp:txXfrm>
    </dsp:sp>
    <dsp:sp modelId="{B93F2790-4BA6-49B0-89B2-F7E218DAE5D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smtClean="0">
              <a:solidFill>
                <a:schemeClr val="tx1"/>
              </a:solidFill>
            </a:rPr>
            <a:t>Sensor</a:t>
          </a:r>
          <a:endParaRPr lang="pt-PT" sz="2200" kern="1200"/>
        </a:p>
      </dsp:txBody>
      <dsp:txXfrm rot="-10800000">
        <a:off x="0" y="799"/>
        <a:ext cx="8229600" cy="603663"/>
      </dsp:txXfrm>
    </dsp:sp>
    <dsp:sp modelId="{FBDA9A51-20BB-487B-B222-B4796EB89934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Gathers the observations to be classified or described</a:t>
          </a:r>
          <a:endParaRPr lang="pt-PT" sz="17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C281B2CF-87F0-4267-AD28-864C08DD905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7C303-8D92-42C7-8652-34BA86C6B350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DF0-5D6D-4ACF-B58D-A4F85BE359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nlab.org/tutoria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em Ciência de Computadores</a:t>
            </a:r>
          </a:p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Integrado em Engenharia de Redes e Sistemas Informáticos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smtClean="0"/>
              <a:t>VC </a:t>
            </a:r>
            <a:r>
              <a:rPr lang="en-US" sz="4400" dirty="0" smtClean="0"/>
              <a:t>18/19 </a:t>
            </a:r>
            <a:r>
              <a:rPr lang="en-US" sz="4400" dirty="0"/>
              <a:t>– </a:t>
            </a:r>
            <a:r>
              <a:rPr lang="en-US" sz="4400" dirty="0" smtClean="0"/>
              <a:t>TP14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We only deal with numbers.</a:t>
            </a:r>
          </a:p>
          <a:p>
            <a:pPr lvl="1" eaLnBrk="1" hangingPunct="1"/>
            <a:r>
              <a:rPr lang="pt-PT" smtClean="0"/>
              <a:t>How do we represent knowledge?</a:t>
            </a:r>
          </a:p>
          <a:p>
            <a:pPr lvl="1" eaLnBrk="1" hangingPunct="1"/>
            <a:r>
              <a:rPr lang="pt-PT" smtClean="0"/>
              <a:t>How do we represent visual features?</a:t>
            </a:r>
          </a:p>
          <a:p>
            <a:pPr lvl="1" eaLnBrk="1" hangingPunct="1"/>
            <a:r>
              <a:rPr lang="pt-PT" smtClean="0"/>
              <a:t>How do we classify them?</a:t>
            </a:r>
          </a:p>
          <a:p>
            <a:pPr eaLnBrk="1" hangingPunct="1"/>
            <a:r>
              <a:rPr lang="pt-PT" smtClean="0"/>
              <a:t>Very complex problem!!</a:t>
            </a:r>
          </a:p>
          <a:p>
            <a:pPr lvl="1" eaLnBrk="1" hangingPunct="1"/>
            <a:r>
              <a:rPr lang="pt-PT" smtClean="0"/>
              <a:t>Let’s break it into smaller ones...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PR system</a:t>
            </a:r>
            <a:endParaRPr lang="en-US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VC 18/19 - TP14 - Pattern Recognition</a:t>
            </a: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specific case:</a:t>
            </a:r>
          </a:p>
          <a:p>
            <a:pPr lvl="1" eaLnBrk="1" hangingPunct="1"/>
            <a:r>
              <a:rPr lang="pt-PT" smtClean="0"/>
              <a:t>Image acquiring mechanism.</a:t>
            </a:r>
          </a:p>
          <a:p>
            <a:pPr lvl="1" eaLnBrk="1" hangingPunct="1"/>
            <a:r>
              <a:rPr lang="pt-PT" smtClean="0"/>
              <a:t>Let’s assume we don’t control it.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r>
              <a:rPr lang="pt-PT" sz="2400" smtClean="0"/>
              <a:t>One observation = One Image</a:t>
            </a:r>
          </a:p>
          <a:p>
            <a:pPr lvl="1" eaLnBrk="1" hangingPunct="1">
              <a:buFontTx/>
              <a:buNone/>
            </a:pPr>
            <a:r>
              <a:rPr lang="pt-PT" sz="2400" smtClean="0"/>
              <a:t>Video = Multiple Observations</a:t>
            </a:r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exactly are features?</a:t>
            </a:r>
          </a:p>
          <a:p>
            <a:pPr lvl="1" eaLnBrk="1" hangingPunct="1"/>
            <a:r>
              <a:rPr lang="pt-PT" smtClean="0"/>
              <a:t>Colour, texture, shape, etc.</a:t>
            </a:r>
          </a:p>
          <a:p>
            <a:pPr lvl="1" eaLnBrk="1" hangingPunct="1"/>
            <a:r>
              <a:rPr lang="pt-PT" smtClean="0"/>
              <a:t>Animal with 4 legs.</a:t>
            </a:r>
          </a:p>
          <a:p>
            <a:pPr lvl="1" eaLnBrk="1" hangingPunct="1"/>
            <a:r>
              <a:rPr lang="pt-PT" smtClean="0"/>
              <a:t>Horse.</a:t>
            </a:r>
          </a:p>
          <a:p>
            <a:pPr lvl="1" eaLnBrk="1" hangingPunct="1"/>
            <a:r>
              <a:rPr lang="pt-PT" smtClean="0"/>
              <a:t>Horse jumping.</a:t>
            </a:r>
          </a:p>
          <a:p>
            <a:pPr eaLnBrk="1" hangingPunct="1"/>
            <a:r>
              <a:rPr lang="pt-PT" smtClean="0"/>
              <a:t>These vary a lot!</a:t>
            </a:r>
          </a:p>
          <a:p>
            <a:pPr eaLnBrk="1" hangingPunct="1"/>
            <a:r>
              <a:rPr lang="pt-PT" smtClean="0"/>
              <a:t>Some imply some sort of ‘recognition’</a:t>
            </a:r>
          </a:p>
          <a:p>
            <a:pPr lvl="2" eaLnBrk="1" hangingPunct="1">
              <a:buFontTx/>
              <a:buNone/>
            </a:pPr>
            <a:r>
              <a:rPr lang="pt-PT" smtClean="0"/>
              <a:t>e.g. How do I know the horse is jumping?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Low-level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Colour, texture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Middle-level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with head and four legs.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moving up.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High-level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jumping.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competition.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  <a:p>
            <a:pPr eaLnBrk="1" hangingPunct="1"/>
            <a:r>
              <a:rPr lang="en-US" smtClean="0"/>
              <a:t>Directly reflect specific image and video features.</a:t>
            </a:r>
          </a:p>
          <a:p>
            <a:pPr lvl="1" eaLnBrk="1" hangingPunct="1"/>
            <a:r>
              <a:rPr lang="en-US" smtClean="0"/>
              <a:t>Colour</a:t>
            </a:r>
          </a:p>
          <a:p>
            <a:pPr lvl="1" eaLnBrk="1" hangingPunct="1"/>
            <a:r>
              <a:rPr lang="en-US" smtClean="0"/>
              <a:t>Texture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Motion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degree of subjectivity</a:t>
            </a:r>
          </a:p>
          <a:p>
            <a:pPr eaLnBrk="1" hangingPunct="1"/>
            <a:r>
              <a:rPr lang="en-US" smtClean="0"/>
              <a:t>They are typically one solution of a problem with multiple solutions.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Segmentation</a:t>
            </a:r>
          </a:p>
          <a:p>
            <a:pPr lvl="1" eaLnBrk="1" hangingPunct="1"/>
            <a:r>
              <a:rPr lang="en-US" smtClean="0"/>
              <a:t>Optical Flow</a:t>
            </a:r>
          </a:p>
          <a:p>
            <a:pPr lvl="1" eaLnBrk="1" hangingPunct="1"/>
            <a:r>
              <a:rPr lang="en-US" smtClean="0"/>
              <a:t>Identification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Interpretation</a:t>
            </a:r>
          </a:p>
          <a:p>
            <a:pPr eaLnBrk="1" hangingPunct="1"/>
            <a:r>
              <a:rPr lang="en-US" smtClean="0"/>
              <a:t>Knowledge</a:t>
            </a:r>
          </a:p>
          <a:p>
            <a:pPr eaLnBrk="1" hangingPunct="1"/>
            <a:r>
              <a:rPr lang="en-US" smtClean="0"/>
              <a:t>Context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This person suffers from epilepsy.</a:t>
            </a:r>
          </a:p>
          <a:p>
            <a:pPr lvl="1" eaLnBrk="1" hangingPunct="1"/>
            <a:r>
              <a:rPr lang="en-US" smtClean="0"/>
              <a:t>The virus attacks the cell with some degree of intelligence.</a:t>
            </a:r>
          </a:p>
          <a:p>
            <a:pPr lvl="1" eaLnBrk="1" hangingPunct="1"/>
            <a:r>
              <a:rPr lang="en-US" smtClean="0"/>
              <a:t>This person is running from that one.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map my M inputs to my N outputs?</a:t>
            </a:r>
          </a:p>
          <a:p>
            <a:pPr eaLnBrk="1" hangingPunct="1"/>
            <a:r>
              <a:rPr lang="en-US" smtClean="0"/>
              <a:t>Mathematical tools:</a:t>
            </a:r>
          </a:p>
          <a:p>
            <a:pPr lvl="1" eaLnBrk="1" hangingPunct="1"/>
            <a:r>
              <a:rPr lang="en-US" smtClean="0"/>
              <a:t>Distance-based classifiers.</a:t>
            </a:r>
          </a:p>
          <a:p>
            <a:pPr lvl="1" eaLnBrk="1" hangingPunct="1"/>
            <a:r>
              <a:rPr lang="en-US" smtClean="0"/>
              <a:t>Rule-based classifiers.</a:t>
            </a:r>
          </a:p>
          <a:p>
            <a:pPr lvl="1" eaLnBrk="1" hangingPunct="1"/>
            <a:r>
              <a:rPr lang="en-US" smtClean="0"/>
              <a:t>Neural Networks.</a:t>
            </a:r>
          </a:p>
          <a:p>
            <a:pPr lvl="1" eaLnBrk="1" hangingPunct="1"/>
            <a:r>
              <a:rPr lang="en-US" smtClean="0"/>
              <a:t>Support Vector Machines</a:t>
            </a:r>
          </a:p>
          <a:p>
            <a:pPr lvl="1" eaLnBrk="1" hangingPunct="1"/>
            <a:r>
              <a:rPr lang="en-US" smtClean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pattern recognition</a:t>
            </a:r>
          </a:p>
          <a:p>
            <a:pPr lvl="1" eaLnBrk="1" hangingPunct="1"/>
            <a:r>
              <a:rPr lang="en-US" smtClean="0"/>
              <a:t>based on statistical characterizations of patterns, assuming that the patterns are generated by a probabilistic system. </a:t>
            </a:r>
          </a:p>
          <a:p>
            <a:pPr eaLnBrk="1" hangingPunct="1"/>
            <a:r>
              <a:rPr lang="en-US" smtClean="0"/>
              <a:t>Syntactical (or structural) pattern recognition</a:t>
            </a:r>
          </a:p>
          <a:p>
            <a:pPr lvl="1" eaLnBrk="1" hangingPunct="1"/>
            <a:r>
              <a:rPr lang="en-US" smtClean="0"/>
              <a:t>based on the structural interrelationships of features.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want to make decisions.</a:t>
            </a:r>
          </a:p>
          <a:p>
            <a:pPr lvl="1" eaLnBrk="1" hangingPunct="1"/>
            <a:r>
              <a:rPr lang="pt-PT" smtClean="0"/>
              <a:t>Is Porto in Portugal?</a:t>
            </a:r>
          </a:p>
          <a:p>
            <a:pPr eaLnBrk="1" hangingPunct="1"/>
            <a:r>
              <a:rPr lang="pt-PT" smtClean="0"/>
              <a:t>I know certain things.</a:t>
            </a:r>
          </a:p>
          <a:p>
            <a:pPr lvl="1" eaLnBrk="1" hangingPunct="1"/>
            <a:r>
              <a:rPr lang="pt-PT" smtClean="0"/>
              <a:t>A world map including cities and countries.</a:t>
            </a:r>
          </a:p>
          <a:p>
            <a:pPr eaLnBrk="1" hangingPunct="1"/>
            <a:r>
              <a:rPr lang="pt-PT" smtClean="0"/>
              <a:t>I can make this decision!</a:t>
            </a:r>
          </a:p>
          <a:p>
            <a:pPr lvl="1" eaLnBrk="1" hangingPunct="1"/>
            <a:r>
              <a:rPr lang="pt-PT" smtClean="0"/>
              <a:t>Porto </a:t>
            </a:r>
            <a:r>
              <a:rPr lang="pt-PT" b="1" u="sng" smtClean="0"/>
              <a:t>is</a:t>
            </a:r>
            <a:r>
              <a:rPr lang="pt-PT" smtClean="0"/>
              <a:t> in Portugal.</a:t>
            </a:r>
          </a:p>
          <a:p>
            <a:pPr eaLnBrk="1" hangingPunct="1"/>
            <a:r>
              <a:rPr lang="pt-PT" smtClean="0"/>
              <a:t>I had enough </a:t>
            </a:r>
            <a:r>
              <a:rPr lang="pt-PT" b="1" i="1" smtClean="0"/>
              <a:t>a priori </a:t>
            </a:r>
            <a:r>
              <a:rPr lang="pt-PT" smtClean="0"/>
              <a:t>knowledge to make this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I still want to make this decision.</a:t>
            </a:r>
          </a:p>
          <a:p>
            <a:pPr eaLnBrk="1" hangingPunct="1"/>
            <a:r>
              <a:rPr lang="pt-PT" sz="2800" smtClean="0"/>
              <a:t>I observe:</a:t>
            </a:r>
          </a:p>
          <a:p>
            <a:pPr lvl="1" eaLnBrk="1" hangingPunct="1"/>
            <a:r>
              <a:rPr lang="pt-PT" sz="2400" smtClean="0"/>
              <a:t>Amarante has coordinates x</a:t>
            </a:r>
            <a:r>
              <a:rPr lang="pt-PT" sz="2400" baseline="-25000" smtClean="0"/>
              <a:t>1</a:t>
            </a:r>
            <a:r>
              <a:rPr lang="pt-PT" sz="2400" smtClean="0"/>
              <a:t>,y</a:t>
            </a:r>
            <a:r>
              <a:rPr lang="pt-PT" sz="2400" baseline="-25000" smtClean="0"/>
              <a:t>1</a:t>
            </a:r>
            <a:r>
              <a:rPr lang="pt-PT" sz="2400" smtClean="0"/>
              <a:t> and is in Portugal.</a:t>
            </a:r>
          </a:p>
          <a:p>
            <a:pPr lvl="1" eaLnBrk="1" hangingPunct="1"/>
            <a:r>
              <a:rPr lang="pt-PT" sz="2400" smtClean="0"/>
              <a:t>Viseu has coordinates x</a:t>
            </a:r>
            <a:r>
              <a:rPr lang="pt-PT" sz="2400" baseline="-25000" smtClean="0"/>
              <a:t>2</a:t>
            </a:r>
            <a:r>
              <a:rPr lang="pt-PT" sz="2400" smtClean="0"/>
              <a:t>, y</a:t>
            </a:r>
            <a:r>
              <a:rPr lang="pt-PT" sz="2400" baseline="-25000" smtClean="0"/>
              <a:t>2 </a:t>
            </a:r>
            <a:r>
              <a:rPr lang="pt-PT" sz="2400" smtClean="0"/>
              <a:t>and is in Portugal.</a:t>
            </a:r>
          </a:p>
          <a:p>
            <a:pPr lvl="1" eaLnBrk="1" hangingPunct="1"/>
            <a:r>
              <a:rPr lang="pt-PT" sz="2400" smtClean="0"/>
              <a:t>Vigo has coordinates x</a:t>
            </a:r>
            <a:r>
              <a:rPr lang="pt-PT" sz="2400" baseline="-25000" smtClean="0"/>
              <a:t>3</a:t>
            </a:r>
            <a:r>
              <a:rPr lang="pt-PT" sz="2400" smtClean="0"/>
              <a:t>, y</a:t>
            </a:r>
            <a:r>
              <a:rPr lang="pt-PT" sz="2400" baseline="-25000" smtClean="0"/>
              <a:t>3 </a:t>
            </a:r>
            <a:r>
              <a:rPr lang="pt-PT" sz="2400" smtClean="0"/>
              <a:t>and is in Spain.</a:t>
            </a:r>
          </a:p>
          <a:p>
            <a:pPr eaLnBrk="1" hangingPunct="1"/>
            <a:r>
              <a:rPr lang="pt-PT" sz="2800" smtClean="0"/>
              <a:t>I classify:</a:t>
            </a:r>
          </a:p>
          <a:p>
            <a:pPr lvl="1" eaLnBrk="1" hangingPunct="1"/>
            <a:r>
              <a:rPr lang="pt-PT" sz="2400" smtClean="0"/>
              <a:t>Porto is close to Amarante and Viseu so </a:t>
            </a:r>
            <a:r>
              <a:rPr lang="pt-PT" sz="2400" b="1" smtClean="0"/>
              <a:t>Porto </a:t>
            </a:r>
            <a:r>
              <a:rPr lang="pt-PT" sz="2400" b="1" u="sng" smtClean="0"/>
              <a:t>is</a:t>
            </a:r>
            <a:r>
              <a:rPr lang="pt-PT" sz="2400" b="1" smtClean="0"/>
              <a:t> in Portugal</a:t>
            </a:r>
            <a:r>
              <a:rPr lang="pt-PT" sz="2400" smtClean="0"/>
              <a:t>.</a:t>
            </a:r>
          </a:p>
          <a:p>
            <a:pPr eaLnBrk="1" hangingPunct="1"/>
            <a:r>
              <a:rPr lang="pt-PT" sz="2800" smtClean="0"/>
              <a:t>What if I try to classify </a:t>
            </a:r>
            <a:r>
              <a:rPr lang="pt-PT" sz="2800" i="1" smtClean="0"/>
              <a:t>Valença</a:t>
            </a:r>
            <a:r>
              <a:rPr lang="pt-PT" sz="2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used </a:t>
            </a:r>
            <a:r>
              <a:rPr lang="pt-PT" b="1" smtClean="0"/>
              <a:t>statistics</a:t>
            </a:r>
            <a:r>
              <a:rPr lang="pt-PT" smtClean="0"/>
              <a:t> to make a decision.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decisions </a:t>
            </a:r>
            <a:r>
              <a:rPr lang="pt-PT" smtClean="0"/>
              <a:t>even when I don’t have full a priori knowledge of the whole process.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mistakes</a:t>
            </a:r>
            <a:r>
              <a:rPr lang="pt-PT" smtClean="0"/>
              <a:t>.</a:t>
            </a:r>
          </a:p>
          <a:p>
            <a:pPr eaLnBrk="1" hangingPunct="1"/>
            <a:r>
              <a:rPr lang="pt-PT" smtClean="0"/>
              <a:t>How did I </a:t>
            </a:r>
            <a:r>
              <a:rPr lang="pt-PT" b="1" smtClean="0"/>
              <a:t>recognize</a:t>
            </a:r>
            <a:r>
              <a:rPr lang="pt-PT" smtClean="0"/>
              <a:t> this pattern?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learned </a:t>
            </a:r>
            <a:r>
              <a:rPr lang="pt-PT" smtClean="0"/>
              <a:t>from previous observations where I knew the classification result.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classified </a:t>
            </a:r>
            <a:r>
              <a:rPr lang="pt-PT" smtClean="0"/>
              <a:t>a new observation.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  <a:r>
              <a:rPr lang="pt-PT" b="1" baseline="-25000" smtClean="0"/>
              <a:t> </a:t>
            </a:r>
            <a:r>
              <a:rPr lang="pt-PT" smtClean="0"/>
              <a:t>with </a:t>
            </a:r>
            <a:r>
              <a:rPr lang="pt-PT" b="1" i="1" smtClean="0"/>
              <a:t>N</a:t>
            </a:r>
            <a:r>
              <a:rPr lang="pt-PT" smtClean="0"/>
              <a:t> values.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smtClean="0"/>
              <a:t>Naming conventions:</a:t>
            </a:r>
          </a:p>
          <a:p>
            <a:pPr lvl="1" eaLnBrk="1" hangingPunct="1"/>
            <a:r>
              <a:rPr lang="pt-PT" smtClean="0"/>
              <a:t>Elements of a </a:t>
            </a:r>
            <a:r>
              <a:rPr lang="pt-PT" b="1" smtClean="0"/>
              <a:t>feature vector </a:t>
            </a:r>
            <a:r>
              <a:rPr lang="pt-PT" smtClean="0"/>
              <a:t>are called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Features</a:t>
            </a:r>
            <a:r>
              <a:rPr lang="pt-PT" smtClean="0"/>
              <a:t> may have one or more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 vectors </a:t>
            </a:r>
            <a:r>
              <a:rPr lang="pt-PT" smtClean="0"/>
              <a:t>may have one or more </a:t>
            </a:r>
            <a:r>
              <a:rPr lang="pt-PT" b="1" smtClean="0"/>
              <a:t>features</a:t>
            </a:r>
            <a:r>
              <a:rPr lang="pt-PT" smtClean="0"/>
              <a:t>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I’ve classified that Porto is in Portugal.</a:t>
            </a:r>
          </a:p>
          <a:p>
            <a:pPr eaLnBrk="1" hangingPunct="1"/>
            <a:r>
              <a:rPr lang="pt-PT" smtClean="0"/>
              <a:t>What feature did I use?</a:t>
            </a:r>
          </a:p>
          <a:p>
            <a:pPr lvl="1" eaLnBrk="1" hangingPunct="1"/>
            <a:r>
              <a:rPr lang="pt-PT" smtClean="0"/>
              <a:t>Spatial location</a:t>
            </a:r>
          </a:p>
          <a:p>
            <a:pPr eaLnBrk="1" hangingPunct="1"/>
            <a:r>
              <a:rPr lang="pt-PT" smtClean="0"/>
              <a:t>Let’s get more formal</a:t>
            </a:r>
          </a:p>
          <a:p>
            <a:pPr lvl="1" eaLnBrk="1" hangingPunct="1"/>
            <a:r>
              <a:rPr lang="pt-PT" smtClean="0"/>
              <a:t>I’ve defined a feature vector </a:t>
            </a:r>
            <a:r>
              <a:rPr lang="pt-PT" b="1" i="1" smtClean="0"/>
              <a:t>F</a:t>
            </a:r>
            <a:r>
              <a:rPr lang="pt-PT" i="1" smtClean="0"/>
              <a:t> </a:t>
            </a:r>
            <a:r>
              <a:rPr lang="pt-PT" smtClean="0"/>
              <a:t>with one feature </a:t>
            </a:r>
            <a:r>
              <a:rPr lang="pt-PT" b="1" i="1" smtClean="0"/>
              <a:t>F</a:t>
            </a:r>
            <a:r>
              <a:rPr lang="pt-PT" b="1" i="1" baseline="-25000" smtClean="0"/>
              <a:t>1</a:t>
            </a:r>
            <a:r>
              <a:rPr lang="pt-PT" smtClean="0"/>
              <a:t>, which has two coefficients </a:t>
            </a:r>
            <a:r>
              <a:rPr lang="pt-PT" b="1" i="1" smtClean="0"/>
              <a:t>f</a:t>
            </a:r>
            <a:r>
              <a:rPr lang="pt-PT" b="1" i="1" baseline="-25000" smtClean="0"/>
              <a:t>1x</a:t>
            </a:r>
            <a:r>
              <a:rPr lang="pt-PT" smtClean="0"/>
              <a:t>, </a:t>
            </a:r>
            <a:r>
              <a:rPr lang="pt-PT" b="1" i="1" smtClean="0"/>
              <a:t>f</a:t>
            </a:r>
            <a:r>
              <a:rPr lang="pt-PT" b="1" i="1" baseline="-25000" smtClean="0"/>
              <a:t>1y</a:t>
            </a:r>
            <a:r>
              <a:rPr lang="pt-PT" smtClean="0"/>
              <a:t>.</a:t>
            </a:r>
          </a:p>
          <a:p>
            <a:pPr lvl="1" eaLnBrk="1" hangingPunct="1"/>
            <a:endParaRPr lang="pt-PT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Feature Vector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Two total coefficients.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Can be seen as a feature ‘space’ with two orthogonal axis.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Feature Space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Hyper-space with N dimensions where N is the total number of coefficients of my feature vector.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 smtClean="0"/>
              <a:t>A Priori</a:t>
            </a:r>
            <a:r>
              <a:rPr lang="pt-PT" smtClean="0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smtClean="0"/>
              <a:t>I have a precise </a:t>
            </a:r>
            <a:r>
              <a:rPr lang="pt-PT" sz="2400" b="1" i="1" smtClean="0"/>
              <a:t>model</a:t>
            </a:r>
            <a:r>
              <a:rPr lang="pt-PT" sz="2400" smtClean="0"/>
              <a:t> of my feature space based on </a:t>
            </a:r>
            <a:r>
              <a:rPr lang="pt-PT" sz="2400" b="1" i="1" smtClean="0"/>
              <a:t>a priori</a:t>
            </a:r>
            <a:r>
              <a:rPr lang="pt-PT" sz="2400" smtClean="0"/>
              <a:t> knowledge.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City is in Spain if F</a:t>
            </a:r>
            <a:r>
              <a:rPr lang="pt-PT" sz="2000" i="1" baseline="-25000" smtClean="0"/>
              <a:t>1Y</a:t>
            </a:r>
            <a:r>
              <a:rPr lang="pt-PT" sz="2000" i="1" smtClean="0"/>
              <a:t>&gt;23</a:t>
            </a:r>
          </a:p>
          <a:p>
            <a:pPr eaLnBrk="1" hangingPunct="1"/>
            <a:r>
              <a:rPr lang="pt-PT" sz="2400" smtClean="0"/>
              <a:t>Great models = Great classifications.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F</a:t>
            </a:r>
            <a:r>
              <a:rPr lang="pt-PT" sz="2000" i="1" baseline="-25000" smtClean="0"/>
              <a:t>1Y</a:t>
            </a:r>
            <a:r>
              <a:rPr lang="pt-PT" sz="2000" i="1" smtClean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London is in Spain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need to </a:t>
            </a:r>
            <a:r>
              <a:rPr lang="pt-PT" b="1" smtClean="0"/>
              <a:t>learn</a:t>
            </a:r>
            <a:r>
              <a:rPr lang="pt-PT" smtClean="0"/>
              <a:t> from observations.</a:t>
            </a:r>
          </a:p>
          <a:p>
            <a:pPr lvl="1" eaLnBrk="1" hangingPunct="1"/>
            <a:r>
              <a:rPr lang="pt-PT" smtClean="0"/>
              <a:t>Derive a model.</a:t>
            </a:r>
          </a:p>
          <a:p>
            <a:pPr lvl="1" eaLnBrk="1" hangingPunct="1"/>
            <a:r>
              <a:rPr lang="pt-PT" smtClean="0"/>
              <a:t>Direct classification.</a:t>
            </a:r>
          </a:p>
          <a:p>
            <a:pPr eaLnBrk="1" hangingPunct="1"/>
            <a:r>
              <a:rPr lang="pt-PT" smtClean="0"/>
              <a:t>Training stage.</a:t>
            </a:r>
          </a:p>
          <a:p>
            <a:pPr lvl="1" eaLnBrk="1" hangingPunct="1"/>
            <a:r>
              <a:rPr lang="pt-PT" smtClean="0"/>
              <a:t>Learn model parameters.</a:t>
            </a:r>
          </a:p>
          <a:p>
            <a:pPr eaLnBrk="1" hangingPunct="1"/>
            <a:r>
              <a:rPr lang="pt-PT" smtClean="0"/>
              <a:t>Classification</a:t>
            </a:r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Chart" r:id="rId3" imgW="4191074" imgH="4248076" progId="Excel.Sheet.8">
                  <p:embed/>
                </p:oleObj>
              </mc:Choice>
              <mc:Fallback>
                <p:oleObj name="Chart" r:id="rId3" imgW="4191074" imgH="42480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example, cities can belong to:</a:t>
            </a:r>
          </a:p>
          <a:p>
            <a:pPr lvl="1" eaLnBrk="1" hangingPunct="1"/>
            <a:r>
              <a:rPr lang="pt-PT" smtClean="0"/>
              <a:t>Portugal</a:t>
            </a:r>
          </a:p>
          <a:p>
            <a:pPr lvl="1" eaLnBrk="1" hangingPunct="1"/>
            <a:r>
              <a:rPr lang="pt-PT" smtClean="0"/>
              <a:t>Spain</a:t>
            </a:r>
          </a:p>
          <a:p>
            <a:pPr eaLnBrk="1" hangingPunct="1"/>
            <a:r>
              <a:rPr lang="pt-PT" smtClean="0"/>
              <a:t>I have two </a:t>
            </a:r>
            <a:r>
              <a:rPr lang="pt-PT" b="1" i="1" smtClean="0"/>
              <a:t>classes</a:t>
            </a:r>
            <a:r>
              <a:rPr lang="pt-PT" smtClean="0"/>
              <a:t> of cities.</a:t>
            </a:r>
          </a:p>
          <a:p>
            <a:pPr eaLnBrk="1" hangingPunct="1"/>
            <a:r>
              <a:rPr lang="pt-PT" smtClean="0"/>
              <a:t>A </a:t>
            </a:r>
            <a:r>
              <a:rPr lang="pt-PT" b="1" i="1" smtClean="0"/>
              <a:t>class </a:t>
            </a:r>
            <a:r>
              <a:rPr lang="pt-PT" smtClean="0"/>
              <a:t>represents a sub-space of my feature space.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 </a:t>
            </a:r>
            <a:r>
              <a:rPr lang="pt-PT" b="1" smtClean="0"/>
              <a:t>Classifier C </a:t>
            </a:r>
            <a:r>
              <a:rPr lang="pt-PT" smtClean="0"/>
              <a:t>maps a class into the feature space.</a:t>
            </a:r>
          </a:p>
          <a:p>
            <a:pPr eaLnBrk="1" hangingPunct="1">
              <a:lnSpc>
                <a:spcPct val="90000"/>
              </a:lnSpc>
            </a:pPr>
            <a:endParaRPr lang="pt-PT" smtClean="0"/>
          </a:p>
          <a:p>
            <a:pPr lvl="1" eaLnBrk="1" hangingPunct="1">
              <a:lnSpc>
                <a:spcPct val="90000"/>
              </a:lnSpc>
            </a:pPr>
            <a:endParaRPr lang="pt-PT" smtClean="0"/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Various types of classifiers.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Nearest-Neighbours.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Bayesian.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Soft-computing machines.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Topic: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Distance to Mean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 smtClean="0"/>
              <a:t>I can represent a class by its mean feature vector.</a:t>
            </a:r>
          </a:p>
          <a:p>
            <a:pPr eaLnBrk="1" hangingPunct="1">
              <a:lnSpc>
                <a:spcPct val="90000"/>
              </a:lnSpc>
            </a:pPr>
            <a:endParaRPr lang="pt-PT" sz="2800" smtClean="0"/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To classify a new object, I choose the class with the closest mean feature vector.</a:t>
            </a:r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Different distance measures!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Chart" r:id="rId5" imgW="4200441" imgH="4257787" progId="Excel.Sheet.8">
                  <p:embed/>
                </p:oleObj>
              </mc:Choice>
              <mc:Fallback>
                <p:oleObj name="Chart" r:id="rId5" imgW="4200441" imgH="425778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Euclidean Distance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Possible Distance Measures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L1 Distance</a:t>
            </a:r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Euclidean Distance (L2 Distance)</a:t>
            </a:r>
          </a:p>
          <a:p>
            <a:pPr eaLnBrk="1" hangingPunct="1"/>
            <a:endParaRPr lang="pt-PT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276475"/>
          <a:ext cx="3527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2742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71550" y="4724400"/>
          <a:ext cx="3311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33115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L1 or Taxicab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Gaussian Distribution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Defined by two parameters:</a:t>
            </a:r>
          </a:p>
          <a:p>
            <a:pPr lvl="1" eaLnBrk="1" hangingPunct="1"/>
            <a:r>
              <a:rPr lang="pt-PT" sz="2400" smtClean="0"/>
              <a:t>Mean: </a:t>
            </a:r>
            <a:r>
              <a:rPr lang="el-GR" sz="2400" smtClean="0">
                <a:cs typeface="Arial" charset="0"/>
              </a:rPr>
              <a:t>μ</a:t>
            </a:r>
          </a:p>
          <a:p>
            <a:pPr lvl="1" eaLnBrk="1" hangingPunct="1"/>
            <a:r>
              <a:rPr lang="pt-PT" sz="2400" smtClean="0"/>
              <a:t>Variance: </a:t>
            </a:r>
            <a:r>
              <a:rPr lang="el-GR" sz="2400" smtClean="0">
                <a:cs typeface="Arial" charset="0"/>
              </a:rPr>
              <a:t>σ</a:t>
            </a:r>
            <a:r>
              <a:rPr lang="pt-PT" sz="2400" baseline="30000" smtClean="0">
                <a:cs typeface="Arial" charset="0"/>
              </a:rPr>
              <a:t>2</a:t>
            </a:r>
          </a:p>
          <a:p>
            <a:pPr eaLnBrk="1" hangingPunct="1"/>
            <a:r>
              <a:rPr lang="pt-PT" sz="2800" smtClean="0"/>
              <a:t>Great approximation to the distribution of many phenomena.</a:t>
            </a:r>
          </a:p>
          <a:p>
            <a:pPr lvl="1" eaLnBrk="1" hangingPunct="1"/>
            <a:r>
              <a:rPr lang="pt-PT" sz="2400" i="1" smtClean="0">
                <a:cs typeface="Arial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sz="2400" i="1" smtClean="0">
              <a:cs typeface="Arial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Multivariate Distribution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For N dimensions:</a:t>
            </a:r>
          </a:p>
          <a:p>
            <a:pPr eaLnBrk="1" hangingPunct="1"/>
            <a:endParaRPr lang="pt-PT" sz="2800" smtClean="0"/>
          </a:p>
          <a:p>
            <a:pPr eaLnBrk="1" hangingPunct="1"/>
            <a:endParaRPr lang="pt-PT" sz="2800" smtClean="0"/>
          </a:p>
          <a:p>
            <a:pPr eaLnBrk="1" hangingPunct="1"/>
            <a:r>
              <a:rPr lang="pt-PT" sz="2800" smtClean="0"/>
              <a:t>Mean feature vector:</a:t>
            </a:r>
          </a:p>
          <a:p>
            <a:pPr eaLnBrk="1" hangingPunct="1"/>
            <a:r>
              <a:rPr lang="pt-PT" sz="2800" smtClean="0"/>
              <a:t>Covariance Matrix: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Mahalanobis Distance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smtClean="0"/>
              <a:t>Based on the covariance of coefficients.</a:t>
            </a:r>
          </a:p>
          <a:p>
            <a:pPr eaLnBrk="1" hangingPunct="1"/>
            <a:r>
              <a:rPr lang="pt-PT" smtClean="0"/>
              <a:t>Superior to the Euclidean distance.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K-Nearest Neighbours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Choose the closest K neighbours to a new observation.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Classify the new object based on the </a:t>
            </a:r>
            <a:r>
              <a:rPr lang="pt-PT" b="1" smtClean="0"/>
              <a:t>class </a:t>
            </a:r>
            <a:r>
              <a:rPr lang="pt-PT" smtClean="0"/>
              <a:t>of these K objects.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Assumes no model.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Does not scale very well...</a:t>
            </a:r>
          </a:p>
        </p:txBody>
      </p:sp>
      <p:pic>
        <p:nvPicPr>
          <p:cNvPr id="27654" name="Picture 4" descr="279px-Knn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Gonzalez &amp; Woods, 3rd Ed, Chapter 12.</a:t>
            </a:r>
          </a:p>
          <a:p>
            <a:pPr eaLnBrk="1" hangingPunct="1"/>
            <a:r>
              <a:rPr lang="en-US" smtClean="0"/>
              <a:t>Andrew Moore, Statistic Data Mining Tutorial, </a:t>
            </a:r>
            <a:r>
              <a:rPr lang="en-US" smtClean="0">
                <a:hlinkClick r:id="rId2"/>
              </a:rPr>
              <a:t>http://www.autonlab.org/tutorials/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can </a:t>
            </a:r>
            <a:r>
              <a:rPr lang="en-US" b="1" smtClean="0"/>
              <a:t>manipulate</a:t>
            </a:r>
            <a:r>
              <a:rPr lang="en-US" smtClean="0"/>
              <a:t> images.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 want to make </a:t>
            </a:r>
            <a:r>
              <a:rPr lang="en-US" b="1" smtClean="0"/>
              <a:t>decisions</a:t>
            </a:r>
            <a:r>
              <a:rPr lang="en-US" smtClean="0"/>
              <a:t>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Classify / Identify </a:t>
            </a:r>
            <a:r>
              <a:rPr lang="en-US" b="1" smtClean="0"/>
              <a:t>features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Recognize </a:t>
            </a:r>
            <a:r>
              <a:rPr lang="en-US" b="1" smtClean="0"/>
              <a:t>patterns</a:t>
            </a:r>
            <a:r>
              <a:rPr lang="en-US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Decisions</a:t>
            </a:r>
          </a:p>
        </p:txBody>
      </p:sp>
      <p:pic>
        <p:nvPicPr>
          <p:cNvPr id="9221" name="Picture 4" descr="brain_sp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6" descr="Mri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smtClean="0"/>
              <a:t>"the act of taking in raw data and taking an action based on the category of the data". </a:t>
            </a:r>
          </a:p>
          <a:p>
            <a:pPr lvl="1" algn="r" eaLnBrk="1" hangingPunct="1">
              <a:buFontTx/>
              <a:buNone/>
            </a:pPr>
            <a:r>
              <a:rPr lang="pt-PT" smtClean="0"/>
              <a:t>Wikipedia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How do I do this so well?</a:t>
            </a:r>
          </a:p>
          <a:p>
            <a:pPr eaLnBrk="1" hangingPunct="1"/>
            <a:r>
              <a:rPr lang="pt-PT" smtClean="0"/>
              <a:t>How can I make machines do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18/19 - TP14 - Pattern Recognition</a:t>
            </a:r>
            <a:endParaRPr lang="pt-PT"/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1522</Words>
  <Application>Microsoft Office PowerPoint</Application>
  <PresentationFormat>Apresentação no Ecrã (4:3)</PresentationFormat>
  <Paragraphs>338</Paragraphs>
  <Slides>43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43</vt:i4>
      </vt:variant>
    </vt:vector>
  </HeadingPairs>
  <TitlesOfParts>
    <vt:vector size="49" baseType="lpstr">
      <vt:lpstr>Arial</vt:lpstr>
      <vt:lpstr>Times New Roman</vt:lpstr>
      <vt:lpstr>Modelo de apresentação predefinido</vt:lpstr>
      <vt:lpstr>Equation</vt:lpstr>
      <vt:lpstr>Chart</vt:lpstr>
      <vt:lpstr>Equação</vt:lpstr>
      <vt:lpstr>Apresentação do PowerPoint</vt:lpstr>
      <vt:lpstr>Outline</vt:lpstr>
      <vt:lpstr>Topic: Introduction to Pattern Recognition</vt:lpstr>
      <vt:lpstr>Apresentação do PowerPoint</vt:lpstr>
      <vt:lpstr>Apresentação do PowerPoint</vt:lpstr>
      <vt:lpstr>Apresentação do PowerPoint</vt:lpstr>
      <vt:lpstr>Decisions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K-Nearest Neighbours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523</cp:revision>
  <dcterms:created xsi:type="dcterms:W3CDTF">2006-09-04T13:22:43Z</dcterms:created>
  <dcterms:modified xsi:type="dcterms:W3CDTF">2018-09-21T11:54:52Z</dcterms:modified>
</cp:coreProperties>
</file>