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2" r:id="rId2"/>
    <p:sldMasterId id="2147483857" r:id="rId3"/>
    <p:sldMasterId id="2147484060" r:id="rId4"/>
    <p:sldMasterId id="2147484072" r:id="rId5"/>
    <p:sldMasterId id="2147484084" r:id="rId6"/>
    <p:sldMasterId id="2147484096" r:id="rId7"/>
    <p:sldMasterId id="2147484108" r:id="rId8"/>
    <p:sldMasterId id="2147484216" r:id="rId9"/>
    <p:sldMasterId id="2147484228" r:id="rId10"/>
    <p:sldMasterId id="2147484240" r:id="rId11"/>
    <p:sldMasterId id="2147484252" r:id="rId12"/>
    <p:sldMasterId id="2147484264" r:id="rId13"/>
    <p:sldMasterId id="2147484276" r:id="rId14"/>
    <p:sldMasterId id="2147484288" r:id="rId15"/>
    <p:sldMasterId id="2147484300" r:id="rId16"/>
    <p:sldMasterId id="2147484312" r:id="rId17"/>
    <p:sldMasterId id="2147484324" r:id="rId18"/>
    <p:sldMasterId id="2147484336" r:id="rId19"/>
    <p:sldMasterId id="2147484349" r:id="rId20"/>
    <p:sldMasterId id="2147484388" r:id="rId21"/>
    <p:sldMasterId id="2147484401" r:id="rId22"/>
  </p:sldMasterIdLst>
  <p:notesMasterIdLst>
    <p:notesMasterId r:id="rId85"/>
  </p:notesMasterIdLst>
  <p:sldIdLst>
    <p:sldId id="256" r:id="rId23"/>
    <p:sldId id="552" r:id="rId24"/>
    <p:sldId id="475" r:id="rId25"/>
    <p:sldId id="477" r:id="rId26"/>
    <p:sldId id="478" r:id="rId27"/>
    <p:sldId id="479" r:id="rId28"/>
    <p:sldId id="483" r:id="rId29"/>
    <p:sldId id="486" r:id="rId30"/>
    <p:sldId id="487" r:id="rId31"/>
    <p:sldId id="488" r:id="rId32"/>
    <p:sldId id="585" r:id="rId33"/>
    <p:sldId id="586" r:id="rId34"/>
    <p:sldId id="587" r:id="rId35"/>
    <p:sldId id="588" r:id="rId36"/>
    <p:sldId id="589" r:id="rId37"/>
    <p:sldId id="493" r:id="rId38"/>
    <p:sldId id="496" r:id="rId39"/>
    <p:sldId id="498" r:id="rId40"/>
    <p:sldId id="537" r:id="rId41"/>
    <p:sldId id="600" r:id="rId42"/>
    <p:sldId id="574" r:id="rId43"/>
    <p:sldId id="575" r:id="rId44"/>
    <p:sldId id="576" r:id="rId45"/>
    <p:sldId id="598" r:id="rId46"/>
    <p:sldId id="538" r:id="rId47"/>
    <p:sldId id="539" r:id="rId48"/>
    <p:sldId id="540" r:id="rId49"/>
    <p:sldId id="541" r:id="rId50"/>
    <p:sldId id="542" r:id="rId51"/>
    <p:sldId id="543" r:id="rId52"/>
    <p:sldId id="544" r:id="rId53"/>
    <p:sldId id="545" r:id="rId54"/>
    <p:sldId id="546" r:id="rId55"/>
    <p:sldId id="547" r:id="rId56"/>
    <p:sldId id="510" r:id="rId57"/>
    <p:sldId id="511" r:id="rId58"/>
    <p:sldId id="553" r:id="rId59"/>
    <p:sldId id="554" r:id="rId60"/>
    <p:sldId id="555" r:id="rId61"/>
    <p:sldId id="556" r:id="rId62"/>
    <p:sldId id="557" r:id="rId63"/>
    <p:sldId id="558" r:id="rId64"/>
    <p:sldId id="559" r:id="rId65"/>
    <p:sldId id="560" r:id="rId66"/>
    <p:sldId id="561" r:id="rId67"/>
    <p:sldId id="562" r:id="rId68"/>
    <p:sldId id="563" r:id="rId69"/>
    <p:sldId id="564" r:id="rId70"/>
    <p:sldId id="565" r:id="rId71"/>
    <p:sldId id="567" r:id="rId72"/>
    <p:sldId id="601" r:id="rId73"/>
    <p:sldId id="450" r:id="rId74"/>
    <p:sldId id="451" r:id="rId75"/>
    <p:sldId id="452" r:id="rId76"/>
    <p:sldId id="453" r:id="rId77"/>
    <p:sldId id="454" r:id="rId78"/>
    <p:sldId id="455" r:id="rId79"/>
    <p:sldId id="569" r:id="rId80"/>
    <p:sldId id="570" r:id="rId81"/>
    <p:sldId id="571" r:id="rId82"/>
    <p:sldId id="572" r:id="rId83"/>
    <p:sldId id="573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979" autoAdjust="0"/>
  </p:normalViewPr>
  <p:slideViewPr>
    <p:cSldViewPr>
      <p:cViewPr varScale="1">
        <p:scale>
          <a:sx n="88" d="100"/>
          <a:sy n="88" d="100"/>
        </p:scale>
        <p:origin x="130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viewProps" Target="viewProps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465ED-A488-4DAD-902E-A267F0337A56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C2C5-82E7-47D2-97FB-E2DE053A92D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29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4EBB1-502A-431E-B976-739A05AE7E6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61620-39B4-4979-BF66-4A7A3CD0755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5D4E6-1E4C-486D-9775-C30D0858CB39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C9833-FB94-4449-A144-81DC303B9E59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5A4FD-F8F8-4775-8610-2EF5393C3C15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1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BE2C5-E1C0-42D2-9873-7DC87BC84889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4D56-A713-4D82-9C06-857391BDD2A3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C5B5-18F6-499D-8F5A-DFD4922C011A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FBB24-F1BF-45F8-B89D-287CB3E00212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45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BA24-5263-4325-9AF2-B88758140C1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23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4AF66-7E84-46D3-90CE-CDB33335C22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87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1450-7E62-4BD2-B388-9D596858B2B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62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C12B-A70E-4ED3-8335-0BE1F7AE74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7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4C72-C9A6-4708-B37F-57A9B84D6A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4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04E1-3F15-4587-9B65-0781D3F2C5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01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FBB3A-AD33-472E-9153-AB9B1283FD0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83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F11D-D48D-4CF5-85E8-5F7AD342CFE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31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ACF0-8C20-4CE9-8C55-0286F303B0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4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239-4614-486E-9F00-E8D9B008C3A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FB76-BDAA-41D1-B14A-110DB31EB53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8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6A3CE-D187-4852-8233-162E7E5DB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C0038-49C6-4ED8-8159-AB47F7B0D7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D61F48-BA71-4F66-819F-C9A89DBB6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4D8092-4065-4F99-96EE-8E62A5881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3ABDF9-8773-41FA-9F64-03E04C525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5F8DA-9375-4E11-A479-80B7BF2E2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858E49-4E31-4775-9EA6-D06603357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CC910E-6A77-4A97-8366-D60760029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81EBA5-B8E2-46E8-8860-7B55F71245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61918-6F31-4E1D-89F8-B6455822F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2FE0D-2AFB-4E05-AB79-CC6B3042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2132-111E-4D20-8DA7-C0847D4EC4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5D2F-1DA4-4091-8D21-FC13D04839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8591-65FD-417A-9C85-02CB34FC89C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D55-FE41-45DF-BDFD-C70B3E25960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0362-77FB-41CB-A34B-B7A6B17D202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95F70-D7C4-4BAD-A3BB-CA190878BDA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2D346-0424-4DB5-A013-9A3009B2AA1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88C4-4DD5-49CD-9046-3527315B6C7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2BC5-70BC-46B0-AB13-DE23D212524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75400-1652-4F87-821D-3FBA7FAA34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72690-BA2C-4EE4-B9E3-EA43336E343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8B98B-2343-4544-84A6-6AE86EA9E7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29D2-035E-498B-97EC-DE51941611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89795-8C60-4B62-A7B4-0C380BD6E1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C4B6-3D62-4C3B-8343-9D40AF9688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12AC1-1169-4BF3-AD56-B542EE7402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1675-8D8C-4AA3-8701-77AD866339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5B9F-8E68-4543-9F3B-CD54A07815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1BE6-F5E5-4015-866B-0E4B9C7053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94780-DC45-4907-8B57-A431F3F354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BB25-DA0D-461D-808A-BF6769B1F5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2D146-BC97-4CE4-AE44-EC41559E80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668EB-85FF-4C5F-ACE1-CD66917C5F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A736-462A-43FE-80CB-34D738B787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C450C-90DC-4D09-9BEE-157E010D3D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EE5F9-AF15-458F-8E5A-6833BE012B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7E82-1ACD-415D-8EFB-3E717A1846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4B133-5B2C-4657-8CB9-4510095CEB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D124-9553-4962-9E12-BB892B03C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41D3B-6400-4B3B-B8CA-0C8966B01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49E5-DA2E-4FDB-8689-B55A17EB47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4E49A-A368-4432-8221-E031840220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8832-B148-4C03-8894-718474ED27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64BB-0115-4F3E-BE7A-9B2D6442F4C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8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0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7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2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7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7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8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0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9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9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0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20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4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0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6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5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24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373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40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7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05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97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317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5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71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54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304E-D958-40AD-BF9A-0FFADB609BE9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7310B6-85A6-458A-BCE1-A217BDD4899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A395C9-798D-438C-BDE6-25AB8D9E07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A41127B-F871-4E8A-87A9-6FA37AE3149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l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6A2076-4C21-4875-A905-C038BD2880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C7CAC6-968F-4FCA-B170-598B052A47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2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7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jpeg"/><Relationship Id="rId11" Type="http://schemas.openxmlformats.org/officeDocument/2006/relationships/image" Target="../media/image63.jpeg"/><Relationship Id="rId5" Type="http://schemas.openxmlformats.org/officeDocument/2006/relationships/image" Target="../media/image58.wmf"/><Relationship Id="rId10" Type="http://schemas.openxmlformats.org/officeDocument/2006/relationships/image" Target="../media/image62.jpe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79.png"/><Relationship Id="rId4" Type="http://schemas.openxmlformats.org/officeDocument/2006/relationships/image" Target="../media/image7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ubc.ca/~mbrown/autostitch/autostitch.html" TargetMode="External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oleObject" Target="../embeddings/oleObject2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sun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04600" y="914400"/>
            <a:ext cx="8810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TP12 - Local features: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detection and description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Computer Vision, FCUP,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2019/20</a:t>
            </a:r>
            <a:endParaRPr 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Miguel Coimbra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Slides by Prof. Kristen </a:t>
            </a:r>
            <a:r>
              <a:rPr lang="en-US" dirty="0" err="1">
                <a:solidFill>
                  <a:schemeClr val="tx1"/>
                </a:solidFill>
                <a:latin typeface="Arial" charset="0"/>
                <a:cs typeface="Arial" charset="0"/>
              </a:rPr>
              <a:t>Grauman</a:t>
            </a:r>
            <a:endParaRPr 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6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763000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image window surrounding each pixel to get its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with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 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174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1747" name="Picture 3" descr="cows_step0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2771" name="Picture 3" descr="cows_step1_corner_respo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38200" y="762000"/>
            <a:ext cx="4052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Compute corner response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7566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Find points with large corner response: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 &gt; 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threshold</a:t>
            </a:r>
            <a:endParaRPr lang="ru-RU" sz="28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3796" name="Picture 4" descr="cows_step2_thr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5656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Take only the points of local maxima of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4820" name="Picture 4" descr="cows_step3_thresh&amp;max"/>
          <p:cNvPicPr>
            <a:picLocks noChangeAspect="1" noChangeArrowheads="1"/>
          </p:cNvPicPr>
          <p:nvPr/>
        </p:nvPicPr>
        <p:blipFill>
          <a:blip r:embed="rId3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5843" name="Picture 3" descr="cows_step4_harris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810000" y="22860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00800" y="20574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33600" y="35052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81600" y="39624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aphicFrame>
        <p:nvGraphicFramePr>
          <p:cNvPr id="1415170" name="Object 2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5" name="Equation" r:id="rId3" imgW="1244600" imgH="482600" progId="Equation.3">
                  <p:embed/>
                </p:oleObj>
              </mc:Choice>
              <mc:Fallback>
                <p:oleObj name="Equation" r:id="rId3" imgW="1244600" imgH="482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0" y="2438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1077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invariant interest points</a:t>
            </a:r>
            <a:endParaRPr lang="en-US" dirty="0"/>
          </a:p>
        </p:txBody>
      </p:sp>
      <p:pic>
        <p:nvPicPr>
          <p:cNvPr id="13" name="Picture 12" descr="uttower1.JPG"/>
          <p:cNvPicPr>
            <a:picLocks noChangeAspect="1"/>
          </p:cNvPicPr>
          <p:nvPr/>
        </p:nvPicPr>
        <p:blipFill>
          <a:blip r:embed="rId3" cstate="print"/>
          <a:srcRect l="51667" b="30034"/>
          <a:stretch>
            <a:fillRect/>
          </a:stretch>
        </p:blipFill>
        <p:spPr>
          <a:xfrm>
            <a:off x="5521338" y="2479662"/>
            <a:ext cx="3156856" cy="3048000"/>
          </a:xfrm>
          <a:prstGeom prst="rect">
            <a:avLst/>
          </a:prstGeom>
        </p:spPr>
      </p:pic>
      <p:pic>
        <p:nvPicPr>
          <p:cNvPr id="14" name="Picture 13" descr="uttower2.JPG"/>
          <p:cNvPicPr>
            <a:picLocks noChangeAspect="1"/>
          </p:cNvPicPr>
          <p:nvPr/>
        </p:nvPicPr>
        <p:blipFill>
          <a:blip r:embed="rId4" cstate="print"/>
          <a:srcRect l="20277" t="14319" b="11445"/>
          <a:stretch>
            <a:fillRect/>
          </a:stretch>
        </p:blipFill>
        <p:spPr>
          <a:xfrm>
            <a:off x="525918" y="2479661"/>
            <a:ext cx="4879533" cy="3030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How can we independently select interest points in each image, such that the detections are repeatable across different scales?</a:t>
            </a:r>
          </a:p>
        </p:txBody>
      </p:sp>
    </p:spTree>
    <p:extLst>
      <p:ext uri="{BB962C8B-B14F-4D97-AF65-F5344CB8AC3E}">
        <p14:creationId xmlns:p14="http://schemas.microsoft.com/office/powerpoint/2010/main" val="13177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611726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511481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23925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23163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scale selection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Intuition: 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Find scale that gives local maxima of some function </a:t>
            </a:r>
            <a:r>
              <a:rPr lang="en-US" sz="2400" i="1" dirty="0" smtClean="0">
                <a:solidFill>
                  <a:srgbClr val="000000"/>
                </a:solidFill>
              </a:rPr>
              <a:t>f </a:t>
            </a:r>
            <a:r>
              <a:rPr lang="en-US" sz="2400" dirty="0" smtClean="0">
                <a:solidFill>
                  <a:srgbClr val="000000"/>
                </a:solidFill>
              </a:rPr>
              <a:t>in both position and scale.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456001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941497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491910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457708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332774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3119111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712110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683844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42391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3215280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808279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542477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879996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864120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5353069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5345160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10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sz="2800" dirty="0" smtClean="0"/>
              <a:t>Local </a:t>
            </a:r>
            <a:r>
              <a:rPr lang="en-US" sz="2800" dirty="0"/>
              <a:t>invariant </a:t>
            </a:r>
            <a:r>
              <a:rPr lang="en-US" sz="2800" dirty="0" smtClean="0"/>
              <a:t>features</a:t>
            </a:r>
          </a:p>
          <a:p>
            <a:pPr lvl="1"/>
            <a:r>
              <a:rPr lang="en-US" sz="2400" dirty="0" smtClean="0"/>
              <a:t>Detection of interest points</a:t>
            </a:r>
          </a:p>
          <a:p>
            <a:pPr lvl="2"/>
            <a:r>
              <a:rPr lang="en-US" dirty="0" smtClean="0"/>
              <a:t>(Harris corner detection)</a:t>
            </a:r>
          </a:p>
          <a:p>
            <a:pPr lvl="2"/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pPr lvl="1"/>
            <a:r>
              <a:rPr lang="en-US" sz="2400" dirty="0" smtClean="0"/>
              <a:t>Description of local patches</a:t>
            </a:r>
          </a:p>
          <a:p>
            <a:pPr lvl="2"/>
            <a:r>
              <a:rPr lang="en-US" dirty="0" smtClean="0"/>
              <a:t>SIFT : Histograms of oriented gradients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be the “signature” function?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924800" cy="838200"/>
          </a:xfrm>
        </p:spPr>
        <p:txBody>
          <a:bodyPr/>
          <a:lstStyle/>
          <a:p>
            <a:r>
              <a:rPr lang="en-US" dirty="0" smtClean="0"/>
              <a:t>Recall: Edge detection</a:t>
            </a:r>
          </a:p>
        </p:txBody>
      </p:sp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1582738" y="1524000"/>
          <a:ext cx="5516562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73" name="Photo Editor Photo" r:id="rId4" imgW="6001588" imgH="4847619" progId="">
                  <p:embed/>
                </p:oleObj>
              </mc:Choice>
              <mc:Fallback>
                <p:oleObj name="Photo Editor Photo" r:id="rId4" imgW="6001588" imgH="484761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2738" y="1524000"/>
                        <a:ext cx="5516562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1300" y="4648200"/>
          <a:ext cx="11033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74" name="Equation" r:id="rId6" imgW="558720" imgH="393480" progId="Equation.3">
                  <p:embed/>
                </p:oleObj>
              </mc:Choice>
              <mc:Fallback>
                <p:oleObj name="Equation" r:id="rId6" imgW="55872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4648200"/>
                        <a:ext cx="1103313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792163" y="2066925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2292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5163" y="3286125"/>
          <a:ext cx="6794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75" name="Equation" r:id="rId8" imgW="330120" imgH="393480" progId="Equation.3">
                  <p:embed/>
                </p:oleObj>
              </mc:Choice>
              <mc:Fallback>
                <p:oleObj name="Equation" r:id="rId8" imgW="330120" imgH="393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3286125"/>
                        <a:ext cx="679450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7023100" y="19050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7004050" y="3241675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6946900" y="4616450"/>
            <a:ext cx="1968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maximum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derivative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57313" y="1524000"/>
          <a:ext cx="550068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97" name="Photo Editor Photo" r:id="rId4" imgW="6125430" imgH="4971429" progId="">
                  <p:embed/>
                </p:oleObj>
              </mc:Choice>
              <mc:Fallback>
                <p:oleObj name="Photo Editor Photo" r:id="rId4" imgW="6125430" imgH="49714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524000"/>
                        <a:ext cx="5500687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/>
        </p:nvGraphicFramePr>
        <p:xfrm>
          <a:off x="76200" y="4745038"/>
          <a:ext cx="1228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98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45038"/>
                        <a:ext cx="12287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88975" y="218757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484188" y="3381375"/>
          <a:ext cx="83661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99" name="Equation" r:id="rId8" imgW="406080" imgH="419040" progId="Equation.3">
                  <p:embed/>
                </p:oleObj>
              </mc:Choice>
              <mc:Fallback>
                <p:oleObj name="Equation" r:id="rId8" imgW="40608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381375"/>
                        <a:ext cx="83661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858000" y="21336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838950" y="327660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Second 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 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(Laplacian)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781800" y="4845050"/>
            <a:ext cx="233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zero crossing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second derivative</a:t>
            </a: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09600" y="762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Recall: Edge detection</a:t>
            </a: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ipple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997075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edges to blobs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Edge = ripple</a:t>
            </a:r>
          </a:p>
          <a:p>
            <a:pPr>
              <a:buFontTx/>
              <a:buChar char="•"/>
            </a:pPr>
            <a:r>
              <a:rPr lang="en-US" smtClean="0"/>
              <a:t>Blob = superposition of two ripples</a:t>
            </a:r>
          </a:p>
        </p:txBody>
      </p:sp>
      <p:sp>
        <p:nvSpPr>
          <p:cNvPr id="1256458" name="Text Box 10"/>
          <p:cNvSpPr txBox="1">
            <a:spLocks noChangeArrowheads="1"/>
          </p:cNvSpPr>
          <p:nvPr/>
        </p:nvSpPr>
        <p:spPr bwMode="auto">
          <a:xfrm>
            <a:off x="561975" y="4905375"/>
            <a:ext cx="8201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Spatial selection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: the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magnitude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response will achieve a maximum at the center of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the blob, provided the scale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is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“matched” to the scale of the blob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5200" y="4235450"/>
            <a:ext cx="1250950" cy="641350"/>
            <a:chOff x="4560" y="2640"/>
            <a:chExt cx="788" cy="574"/>
          </a:xfrm>
        </p:grpSpPr>
        <p:sp>
          <p:nvSpPr>
            <p:cNvPr id="43015" name="Text Box 11"/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Arial" pitchFamily="34" charset="0"/>
                </a:rPr>
                <a:t>maximum</a:t>
              </a:r>
            </a:p>
          </p:txBody>
        </p:sp>
        <p:sp>
          <p:nvSpPr>
            <p:cNvPr id="43016" name="Line 12"/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64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Blob detection in 2D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Laplacian of Gaussian: Circularly symmetric operator for blob detection in 2D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75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8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173392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</a:rPr>
                <a:t>filter scales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img1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Bastian </a:t>
            </a:r>
            <a:r>
              <a:rPr lang="en-US" sz="1400" dirty="0" err="1" smtClean="0"/>
              <a:t>Leibe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08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1" name="Picture 5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533400"/>
            <a:ext cx="37893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87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6" descr="sunflower_log_square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6688"/>
            <a:ext cx="38417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sunflower_out_squared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1638" y="2698750"/>
            <a:ext cx="6669087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sun2_squared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-623888"/>
            <a:ext cx="6477000" cy="485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10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22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8" descr="sunflower_out_squared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unflower_log_square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sun2_squared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1175" y="-587375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15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64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165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5" descr="sunflower_out_squared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sunflower_log_squared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sun2_squared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34138" y="2114550"/>
            <a:ext cx="620712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365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5" descr="sunflower_out_squared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sunflower_log_squared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sun2_squared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0650" y="5546725"/>
            <a:ext cx="620713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46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5" descr="sunflower_out_squared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unflower_log_squared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 descr="sun2_squared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25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5" descr="sunflower_out_squared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sunflower_log_squared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 descr="sun2_squared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89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32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 smtClean="0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 smtClean="0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 smtClean="0">
                <a:solidFill>
                  <a:srgbClr val="000000"/>
                </a:solidFill>
              </a:rPr>
              <a:t>ist of</a:t>
            </a:r>
            <a:r>
              <a:rPr lang="en-US" sz="2000" b="1" smtClean="0">
                <a:solidFill>
                  <a:srgbClr val="000000"/>
                </a:solidFill>
              </a:rPr>
              <a:t>       </a:t>
            </a:r>
            <a:br>
              <a:rPr lang="en-US" sz="2000" b="1" smtClean="0">
                <a:solidFill>
                  <a:srgbClr val="000000"/>
                </a:solidFill>
              </a:rPr>
            </a:br>
            <a:r>
              <a:rPr lang="en-US" sz="2000" b="1" i="1" smtClean="0">
                <a:solidFill>
                  <a:srgbClr val="000000"/>
                </a:solidFill>
              </a:rPr>
              <a:t>    </a:t>
            </a:r>
            <a:r>
              <a:rPr lang="pl-PL" sz="2000" b="1" i="1" smtClean="0">
                <a:solidFill>
                  <a:srgbClr val="000000"/>
                </a:solidFill>
              </a:rPr>
              <a:t>(x, y, </a:t>
            </a:r>
            <a:r>
              <a:rPr lang="el-GR" sz="2000" smtClean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 smtClean="0">
                <a:solidFill>
                  <a:srgbClr val="000000"/>
                </a:solidFill>
              </a:rPr>
              <a:t>)</a:t>
            </a:r>
            <a:endParaRPr lang="en-US" sz="2000" b="1" i="1" smtClean="0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Squared filter response maps</a:t>
            </a:r>
          </a:p>
        </p:txBody>
      </p:sp>
    </p:spTree>
    <p:extLst>
      <p:ext uri="{BB962C8B-B14F-4D97-AF65-F5344CB8AC3E}">
        <p14:creationId xmlns:p14="http://schemas.microsoft.com/office/powerpoint/2010/main" val="37062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Scale-space blob detector: Example</a:t>
            </a:r>
          </a:p>
        </p:txBody>
      </p:sp>
      <p:pic>
        <p:nvPicPr>
          <p:cNvPr id="930819" name="Picture 3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90" y="1603350"/>
            <a:ext cx="4736579" cy="3420379"/>
          </a:xfrm>
          <a:prstGeom prst="rect">
            <a:avLst/>
          </a:prstGeom>
          <a:noFill/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6872319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5" name="Picture 3" descr="butterfly_ci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388" y="1603350"/>
            <a:ext cx="4706104" cy="3395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2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75656" cy="5257800"/>
          </a:xfrm>
        </p:spPr>
        <p:txBody>
          <a:bodyPr/>
          <a:lstStyle/>
          <a:p>
            <a:r>
              <a:rPr lang="en-US" dirty="0" smtClean="0"/>
              <a:t>We can approximate the </a:t>
            </a:r>
            <a:r>
              <a:rPr lang="en-US" dirty="0" err="1"/>
              <a:t>Laplacian</a:t>
            </a:r>
            <a:r>
              <a:rPr lang="en-US" dirty="0"/>
              <a:t> with a difference of </a:t>
            </a:r>
            <a:r>
              <a:rPr lang="en-US" dirty="0" smtClean="0"/>
              <a:t>Gaussians; more efficient to implement.</a:t>
            </a:r>
            <a:endParaRPr lang="en-US" dirty="0"/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/>
        </p:nvGraphicFramePr>
        <p:xfrm>
          <a:off x="457200" y="25908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4" name="Equation" r:id="rId4" imgW="2120900" imgH="279400" progId="">
                  <p:embed/>
                </p:oleObj>
              </mc:Choice>
              <mc:Fallback>
                <p:oleObj name="Equation" r:id="rId4" imgW="2120900" imgH="27940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/>
        </p:nvGraphicFramePr>
        <p:xfrm>
          <a:off x="457200" y="37941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5" name="Equation" r:id="rId6" imgW="1916868" imgH="203112" progId="">
                  <p:embed/>
                </p:oleObj>
              </mc:Choice>
              <mc:Fallback>
                <p:oleObj name="Equation" r:id="rId6" imgW="1916868" imgH="203112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941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41751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5526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2860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 l="6250" t="28032" b="33154"/>
          <a:stretch>
            <a:fillRect/>
          </a:stretch>
        </p:blipFill>
        <p:spPr bwMode="auto">
          <a:xfrm>
            <a:off x="292104" y="4744757"/>
            <a:ext cx="6689754" cy="200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43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Detection: </a:t>
            </a:r>
            <a:r>
              <a:rPr lang="en-US" sz="2400" dirty="0" smtClean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68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869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Arial" pitchFamily="34" charset="0"/>
              </a:rPr>
              <a:t>Geometric transformations</a:t>
            </a:r>
          </a:p>
        </p:txBody>
      </p:sp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/>
              <a:t>Photometric transformations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 cstate="print"/>
          <a:srcRect l="15833" t="31601" r="17084" b="2982"/>
          <a:stretch>
            <a:fillRect/>
          </a:stretch>
        </p:blipFill>
        <p:spPr bwMode="auto">
          <a:xfrm>
            <a:off x="304800" y="1066800"/>
            <a:ext cx="8534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228600" y="6278563"/>
            <a:ext cx="563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Figure from T. Tuytelaars ECCV 2006 tutorial</a:t>
            </a: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304800" y="4876800"/>
            <a:ext cx="5410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6438900" y="9144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-2133600" y="34290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9" name="Rectangle 9"/>
          <p:cNvSpPr>
            <a:spLocks noChangeArrowheads="1"/>
          </p:cNvSpPr>
          <p:nvPr/>
        </p:nvSpPr>
        <p:spPr bwMode="auto">
          <a:xfrm>
            <a:off x="3886200" y="914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4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6000"/>
            <a:ext cx="4648200" cy="1905000"/>
            <a:chOff x="1381" y="2880"/>
            <a:chExt cx="3323" cy="129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0"/>
              <a:ext cx="3324" cy="1315"/>
              <a:chOff x="1056" y="2544"/>
              <a:chExt cx="4094" cy="1656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98"/>
                <a:chOff x="2725" y="2802"/>
                <a:chExt cx="2425" cy="1398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98"/>
                  <a:chOff x="4080" y="3573"/>
                  <a:chExt cx="1075" cy="699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10" name="Freeform 53"/>
                  <p:cNvSpPr>
                    <a:spLocks/>
                  </p:cNvSpPr>
                  <p:nvPr/>
                </p:nvSpPr>
                <p:spPr bwMode="auto">
                  <a:xfrm>
                    <a:off x="4350" y="4196"/>
                    <a:ext cx="11" cy="76"/>
                  </a:xfrm>
                  <a:custGeom>
                    <a:avLst/>
                    <a:gdLst>
                      <a:gd name="T0" fmla="*/ 1 w 91"/>
                      <a:gd name="T1" fmla="*/ 8 h 760"/>
                      <a:gd name="T2" fmla="*/ 1 w 91"/>
                      <a:gd name="T3" fmla="*/ 8 h 760"/>
                      <a:gd name="T4" fmla="*/ 1 w 91"/>
                      <a:gd name="T5" fmla="*/ 0 h 760"/>
                      <a:gd name="T6" fmla="*/ 0 w 91"/>
                      <a:gd name="T7" fmla="*/ 0 h 760"/>
                      <a:gd name="T8" fmla="*/ 0 w 91"/>
                      <a:gd name="T9" fmla="*/ 8 h 760"/>
                      <a:gd name="T10" fmla="*/ 1 w 91"/>
                      <a:gd name="T11" fmla="*/ 8 h 76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1"/>
                      <a:gd name="T19" fmla="*/ 0 h 760"/>
                      <a:gd name="T20" fmla="*/ 91 w 91"/>
                      <a:gd name="T21" fmla="*/ 760 h 76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1" h="760">
                        <a:moveTo>
                          <a:pt x="46" y="760"/>
                        </a:moveTo>
                        <a:lnTo>
                          <a:pt x="91" y="760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760"/>
                        </a:lnTo>
                        <a:lnTo>
                          <a:pt x="46" y="76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590800" y="4648200"/>
            <a:ext cx="533400" cy="5334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562600" y="4724400"/>
            <a:ext cx="533400" cy="5334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131733"/>
            <a:ext cx="8459847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5486400" y="2447946"/>
            <a:ext cx="1990725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300" y="5910263"/>
            <a:ext cx="3619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</a:rPr>
              <a:t>SIFT properties</a:t>
            </a: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 smtClean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k, or within a thresholded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At what SSD value do we have a good match?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add robustness to matching, can consider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: 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allAtOnce"/>
      <p:bldP spid="12" grpId="0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103" y="168246"/>
            <a:ext cx="6086502" cy="1143000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Mobile robot navigation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3D reconstruction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Recognition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879" name="Bitmap Image" r:id="rId4" imgW="11447619" imgH="4123810" progId="PBrush">
                    <p:embed/>
                  </p:oleObj>
                </mc:Choice>
                <mc:Fallback>
                  <p:oleObj name="Bitmap Image" r:id="rId4" imgW="11447619" imgH="4123810" progId="PBrus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22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err="1" smtClean="0"/>
              <a:t>Laplacian</a:t>
            </a:r>
            <a:r>
              <a:rPr lang="en-US" sz="2400" dirty="0" smtClean="0"/>
              <a:t> of Gaussian, automatic scale selection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Invariant descriptors</a:t>
            </a:r>
          </a:p>
          <a:p>
            <a:pPr lvl="1"/>
            <a:r>
              <a:rPr lang="en-US" sz="2400" dirty="0" smtClean="0"/>
              <a:t>Rotation according to dominant gradient direction</a:t>
            </a:r>
          </a:p>
          <a:p>
            <a:pPr lvl="1"/>
            <a:r>
              <a:rPr lang="en-US" sz="2400" dirty="0" smtClean="0"/>
              <a:t>Histograms for robustness to small shifts and translations (SIFT descriptor)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1071563" y="102235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6" name="Equation" r:id="rId4" imgW="1790700" imgH="482600" progId="Equation.3">
                  <p:embed/>
                </p:oleObj>
              </mc:Choice>
              <mc:Fallback>
                <p:oleObj name="Equation" r:id="rId4" imgW="1790700" imgH="4826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022350"/>
                        <a:ext cx="5556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7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5362583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8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5362583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9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5362583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5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have</a:t>
            </a:r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0" name="Equation" r:id="rId4" imgW="1244600" imgH="482600" progId="Equation.3">
                  <p:embed/>
                </p:oleObj>
              </mc:Choice>
              <mc:Fallback>
                <p:oleObj name="Equation" r:id="rId4" imgW="1244600" imgH="4826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1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438400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1905000"/>
            <a:ext cx="1981200" cy="1981200"/>
            <a:chOff x="3105138" y="3303599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303599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663" y="3758798"/>
              <a:ext cx="1501775" cy="1504950"/>
              <a:chOff x="2510" y="1968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510" y="234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510" y="2532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510" y="2724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510" y="2916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688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880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072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264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09600" y="5486400"/>
            <a:ext cx="5498656" cy="1019822"/>
            <a:chOff x="609600" y="5486400"/>
            <a:chExt cx="5498656" cy="1019822"/>
          </a:xfrm>
        </p:grpSpPr>
        <p:pic>
          <p:nvPicPr>
            <p:cNvPr id="31" name="Picture 8" descr="txp_fi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5486400"/>
              <a:ext cx="2603056" cy="101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09600" y="5638800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One way to score the </a:t>
              </a:r>
              <a:r>
                <a:rPr lang="en-US" sz="2400" dirty="0" err="1" smtClean="0"/>
                <a:t>cornerness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1399</Words>
  <Application>Microsoft Office PowerPoint</Application>
  <PresentationFormat>Apresentação no Ecrã (4:3)</PresentationFormat>
  <Paragraphs>365</Paragraphs>
  <Slides>62</Slides>
  <Notes>48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10</vt:i4>
      </vt:variant>
      <vt:variant>
        <vt:lpstr>Tema</vt:lpstr>
      </vt:variant>
      <vt:variant>
        <vt:i4>22</vt:i4>
      </vt:variant>
      <vt:variant>
        <vt:lpstr>Servidores OLE incorporados</vt:lpstr>
      </vt:variant>
      <vt:variant>
        <vt:i4>3</vt:i4>
      </vt:variant>
      <vt:variant>
        <vt:lpstr>Títulos dos diapositivos</vt:lpstr>
      </vt:variant>
      <vt:variant>
        <vt:i4>62</vt:i4>
      </vt:variant>
    </vt:vector>
  </HeadingPairs>
  <TitlesOfParts>
    <vt:vector size="97" baseType="lpstr">
      <vt:lpstr>Arial</vt:lpstr>
      <vt:lpstr>Arial Unicode MS</vt:lpstr>
      <vt:lpstr>AvantGarde Bk BT</vt:lpstr>
      <vt:lpstr>Calibri</vt:lpstr>
      <vt:lpstr>Gulim</vt:lpstr>
      <vt:lpstr>Monotype Sorts</vt:lpstr>
      <vt:lpstr>Symbol</vt:lpstr>
      <vt:lpstr>Times New Roman</vt:lpstr>
      <vt:lpstr>Trebuchet MS</vt:lpstr>
      <vt:lpstr>Wingdings</vt:lpstr>
      <vt:lpstr>Office Theme</vt:lpstr>
      <vt:lpstr>2_Blank Presentation</vt:lpstr>
      <vt:lpstr>Custom Design</vt:lpstr>
      <vt:lpstr>3_Default Design</vt:lpstr>
      <vt:lpstr>5_Default Design</vt:lpstr>
      <vt:lpstr>6_Default Design</vt:lpstr>
      <vt:lpstr>3_Blank Presentation</vt:lpstr>
      <vt:lpstr>4_Blank Presentation</vt:lpstr>
      <vt:lpstr>8_Blank Presentation</vt:lpstr>
      <vt:lpstr>12_Blank Presentation</vt:lpstr>
      <vt:lpstr>7_Default Design</vt:lpstr>
      <vt:lpstr>9_Default Design</vt:lpstr>
      <vt:lpstr>2_Office Theme</vt:lpstr>
      <vt:lpstr>10_Default Design</vt:lpstr>
      <vt:lpstr>5_Office Theme</vt:lpstr>
      <vt:lpstr>Dads Tie</vt:lpstr>
      <vt:lpstr>1_Office Theme</vt:lpstr>
      <vt:lpstr>11_Default Design</vt:lpstr>
      <vt:lpstr>Blank Presentation</vt:lpstr>
      <vt:lpstr>9_Blank Presentation</vt:lpstr>
      <vt:lpstr>5_Blank Presentation</vt:lpstr>
      <vt:lpstr>6_Office Theme</vt:lpstr>
      <vt:lpstr>Equation</vt:lpstr>
      <vt:lpstr>Photo Editor Photo</vt:lpstr>
      <vt:lpstr>Bitmap Image</vt:lpstr>
      <vt:lpstr>TP12 - Local features: detection and description  </vt:lpstr>
      <vt:lpstr>Today</vt:lpstr>
      <vt:lpstr>Local features: main components</vt:lpstr>
      <vt:lpstr>Goal: interest operator repeatability</vt:lpstr>
      <vt:lpstr>Apresentação do PowerPoint</vt:lpstr>
      <vt:lpstr>Local features: main components</vt:lpstr>
      <vt:lpstr>Apresentação do PowerPoint</vt:lpstr>
      <vt:lpstr>Apresentação do PowerPoint</vt:lpstr>
      <vt:lpstr>Apresentação do PowerPoint</vt:lpstr>
      <vt:lpstr>Harris corner detector</vt:lpstr>
      <vt:lpstr>Harris Detector: Steps</vt:lpstr>
      <vt:lpstr>Harris Detector: Steps</vt:lpstr>
      <vt:lpstr>Harris Detector: Steps</vt:lpstr>
      <vt:lpstr>Harris Detector: Steps</vt:lpstr>
      <vt:lpstr>Harris Detector: Steps</vt:lpstr>
      <vt:lpstr>Properties of the Harris corner detector</vt:lpstr>
      <vt:lpstr>Properties of the Harris corner detector</vt:lpstr>
      <vt:lpstr>Scale invariant interest points</vt:lpstr>
      <vt:lpstr>Automatic scale selection</vt:lpstr>
      <vt:lpstr>Apresentação do PowerPoint</vt:lpstr>
      <vt:lpstr>Recall: Edge detection</vt:lpstr>
      <vt:lpstr>Apresentação do PowerPoint</vt:lpstr>
      <vt:lpstr>From edges to blobs</vt:lpstr>
      <vt:lpstr>Blob detection in 2D</vt:lpstr>
      <vt:lpstr>Blob detection in 2D: scale selection</vt:lpstr>
      <vt:lpstr>Blob detection in 2D</vt:lpstr>
      <vt:lpstr>Example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Scale invariant interest points</vt:lpstr>
      <vt:lpstr>Scale-space blob detector: Example</vt:lpstr>
      <vt:lpstr>Technical detail</vt:lpstr>
      <vt:lpstr>Local features: main components</vt:lpstr>
      <vt:lpstr>Geometric transformations</vt:lpstr>
      <vt:lpstr>Photometric transformations</vt:lpstr>
      <vt:lpstr>Raw patches as local descriptors</vt:lpstr>
      <vt:lpstr>SIFT descriptor [Lowe 2004] </vt:lpstr>
      <vt:lpstr>Making descriptor rotation invariant</vt:lpstr>
      <vt:lpstr>SIFT descriptor [Lowe 2004] </vt:lpstr>
      <vt:lpstr>Example</vt:lpstr>
      <vt:lpstr>Example</vt:lpstr>
      <vt:lpstr>SIFT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Summary</vt:lpstr>
    </vt:vector>
  </TitlesOfParts>
  <Company>UT-Austin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mcoimbra</cp:lastModifiedBy>
  <cp:revision>58</cp:revision>
  <dcterms:created xsi:type="dcterms:W3CDTF">2011-02-22T03:49:47Z</dcterms:created>
  <dcterms:modified xsi:type="dcterms:W3CDTF">2019-08-28T16:41:22Z</dcterms:modified>
</cp:coreProperties>
</file>