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9" r:id="rId3"/>
    <p:sldId id="374" r:id="rId4"/>
    <p:sldId id="322" r:id="rId5"/>
    <p:sldId id="323" r:id="rId6"/>
    <p:sldId id="324" r:id="rId7"/>
    <p:sldId id="306" r:id="rId8"/>
    <p:sldId id="328" r:id="rId9"/>
    <p:sldId id="331" r:id="rId10"/>
    <p:sldId id="326" r:id="rId11"/>
    <p:sldId id="343" r:id="rId12"/>
    <p:sldId id="333" r:id="rId13"/>
    <p:sldId id="334" r:id="rId14"/>
    <p:sldId id="335" r:id="rId15"/>
    <p:sldId id="307" r:id="rId16"/>
    <p:sldId id="308" r:id="rId17"/>
    <p:sldId id="309" r:id="rId18"/>
    <p:sldId id="336" r:id="rId19"/>
    <p:sldId id="337" r:id="rId20"/>
    <p:sldId id="338" r:id="rId21"/>
    <p:sldId id="339" r:id="rId22"/>
    <p:sldId id="340" r:id="rId23"/>
    <p:sldId id="330" r:id="rId24"/>
    <p:sldId id="375" r:id="rId25"/>
    <p:sldId id="346" r:id="rId26"/>
    <p:sldId id="347" r:id="rId27"/>
    <p:sldId id="348" r:id="rId28"/>
    <p:sldId id="349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76" r:id="rId37"/>
    <p:sldId id="359" r:id="rId38"/>
    <p:sldId id="360" r:id="rId39"/>
    <p:sldId id="361" r:id="rId40"/>
    <p:sldId id="362" r:id="rId41"/>
    <p:sldId id="363" r:id="rId42"/>
    <p:sldId id="364" r:id="rId43"/>
    <p:sldId id="303" r:id="rId44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5DCC-3BF5-4A01-8E14-B411A5C2B86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AE60710-FB94-4201-A6AD-5B845D1B01C3}">
      <dgm:prSet phldrT="[Texto]"/>
      <dgm:spPr/>
      <dgm:t>
        <a:bodyPr/>
        <a:lstStyle/>
        <a:p>
          <a:r>
            <a:rPr lang="pt-PT" smtClean="0">
              <a:solidFill>
                <a:schemeClr val="tx1"/>
              </a:solidFill>
            </a:rPr>
            <a:t>Sensor</a:t>
          </a:r>
          <a:endParaRPr lang="pt-PT"/>
        </a:p>
      </dgm:t>
    </dgm:pt>
    <dgm:pt modelId="{6873FFB1-7DA3-4BCE-B07B-EF84C5A14B90}" type="parTrans" cxnId="{04A6816C-7EF3-4A3B-B71E-274B3C033165}">
      <dgm:prSet/>
      <dgm:spPr/>
      <dgm:t>
        <a:bodyPr/>
        <a:lstStyle/>
        <a:p>
          <a:endParaRPr lang="pt-PT"/>
        </a:p>
      </dgm:t>
    </dgm:pt>
    <dgm:pt modelId="{C29BEEA2-5930-4A3F-9E5E-C0D84256BBA3}" type="sibTrans" cxnId="{04A6816C-7EF3-4A3B-B71E-274B3C033165}">
      <dgm:prSet/>
      <dgm:spPr/>
      <dgm:t>
        <a:bodyPr/>
        <a:lstStyle/>
        <a:p>
          <a:endParaRPr lang="pt-PT"/>
        </a:p>
      </dgm:t>
    </dgm:pt>
    <dgm:pt modelId="{CC854B0A-B3CF-4E0B-80C6-899FB3E506DA}">
      <dgm:prSet phldrT="[Texto]"/>
      <dgm:spPr/>
      <dgm:t>
        <a:bodyPr/>
        <a:lstStyle/>
        <a:p>
          <a:r>
            <a:rPr lang="en-US" dirty="0" smtClean="0"/>
            <a:t>Gathers the observations to be classified or described</a:t>
          </a:r>
          <a:endParaRPr lang="pt-PT" dirty="0"/>
        </a:p>
      </dgm:t>
    </dgm:pt>
    <dgm:pt modelId="{01309635-EB28-456B-883B-E9123BD1345D}" type="parTrans" cxnId="{ED0DEEA6-EB30-48A8-8D32-3E98A6DC3CE8}">
      <dgm:prSet/>
      <dgm:spPr/>
      <dgm:t>
        <a:bodyPr/>
        <a:lstStyle/>
        <a:p>
          <a:endParaRPr lang="pt-PT"/>
        </a:p>
      </dgm:t>
    </dgm:pt>
    <dgm:pt modelId="{2C9ABA2C-0A70-46D0-A0A7-20EE7FA3D68D}" type="sibTrans" cxnId="{ED0DEEA6-EB30-48A8-8D32-3E98A6DC3CE8}">
      <dgm:prSet/>
      <dgm:spPr/>
      <dgm:t>
        <a:bodyPr/>
        <a:lstStyle/>
        <a:p>
          <a:endParaRPr lang="pt-PT"/>
        </a:p>
      </dgm:t>
    </dgm:pt>
    <dgm:pt modelId="{52595727-2F82-468F-B5B6-98DCF36F5310}">
      <dgm:prSet phldrT="[Texto]"/>
      <dgm:spPr/>
      <dgm:t>
        <a:bodyPr/>
        <a:lstStyle/>
        <a:p>
          <a:r>
            <a:rPr lang="pt-PT" dirty="0" err="1" smtClean="0">
              <a:solidFill>
                <a:schemeClr val="tx1"/>
              </a:solidFill>
            </a:rPr>
            <a:t>Feature</a:t>
          </a:r>
          <a:r>
            <a:rPr lang="pt-PT" dirty="0" smtClean="0">
              <a:solidFill>
                <a:schemeClr val="tx1"/>
              </a:solidFill>
            </a:rPr>
            <a:t> </a:t>
          </a:r>
          <a:r>
            <a:rPr lang="pt-PT" dirty="0" err="1" smtClean="0">
              <a:solidFill>
                <a:schemeClr val="tx1"/>
              </a:solidFill>
            </a:rPr>
            <a:t>Extraction</a:t>
          </a:r>
          <a:endParaRPr lang="pt-PT" dirty="0">
            <a:solidFill>
              <a:schemeClr val="tx1"/>
            </a:solidFill>
          </a:endParaRPr>
        </a:p>
      </dgm:t>
    </dgm:pt>
    <dgm:pt modelId="{76E8F283-F98E-4D31-80FB-EA76EC9BC873}" type="parTrans" cxnId="{FF95A997-C571-46D4-8477-B570BBC3FA19}">
      <dgm:prSet/>
      <dgm:spPr/>
      <dgm:t>
        <a:bodyPr/>
        <a:lstStyle/>
        <a:p>
          <a:endParaRPr lang="pt-PT"/>
        </a:p>
      </dgm:t>
    </dgm:pt>
    <dgm:pt modelId="{6DFA847C-98E5-4DB4-B851-54EC3D4FD1D0}" type="sibTrans" cxnId="{FF95A997-C571-46D4-8477-B570BBC3FA19}">
      <dgm:prSet/>
      <dgm:spPr/>
      <dgm:t>
        <a:bodyPr/>
        <a:lstStyle/>
        <a:p>
          <a:endParaRPr lang="pt-PT"/>
        </a:p>
      </dgm:t>
    </dgm:pt>
    <dgm:pt modelId="{AE5932DD-C6C2-40A7-8342-71ECCB0B5F1E}">
      <dgm:prSet phldrT="[Texto]"/>
      <dgm:spPr/>
      <dgm:t>
        <a:bodyPr/>
        <a:lstStyle/>
        <a:p>
          <a:r>
            <a:rPr lang="en-US" dirty="0" smtClean="0"/>
            <a:t>Computes numeric or symbolic information from the observations;</a:t>
          </a:r>
          <a:endParaRPr lang="pt-PT" dirty="0"/>
        </a:p>
      </dgm:t>
    </dgm:pt>
    <dgm:pt modelId="{83AE0248-09EC-434C-8392-593A047A6D57}" type="parTrans" cxnId="{22A62C67-64A6-42E3-8D9F-CC39F4DA2CDB}">
      <dgm:prSet/>
      <dgm:spPr/>
      <dgm:t>
        <a:bodyPr/>
        <a:lstStyle/>
        <a:p>
          <a:endParaRPr lang="pt-PT"/>
        </a:p>
      </dgm:t>
    </dgm:pt>
    <dgm:pt modelId="{A178B729-263B-48DC-BE03-F42E6A9FFCFA}" type="sibTrans" cxnId="{22A62C67-64A6-42E3-8D9F-CC39F4DA2CDB}">
      <dgm:prSet/>
      <dgm:spPr/>
      <dgm:t>
        <a:bodyPr/>
        <a:lstStyle/>
        <a:p>
          <a:endParaRPr lang="pt-PT"/>
        </a:p>
      </dgm:t>
    </dgm:pt>
    <dgm:pt modelId="{A1F5D883-50DF-4E28-94F8-4F91C4BE86AE}">
      <dgm:prSet phldrT="[Texto]"/>
      <dgm:spPr/>
      <dgm:t>
        <a:bodyPr/>
        <a:lstStyle/>
        <a:p>
          <a:r>
            <a:rPr lang="pt-PT" dirty="0" err="1" smtClean="0">
              <a:solidFill>
                <a:schemeClr val="tx1"/>
              </a:solidFill>
            </a:rPr>
            <a:t>Classifier</a:t>
          </a:r>
          <a:endParaRPr lang="pt-PT" dirty="0">
            <a:solidFill>
              <a:schemeClr val="tx1"/>
            </a:solidFill>
          </a:endParaRPr>
        </a:p>
      </dgm:t>
    </dgm:pt>
    <dgm:pt modelId="{C3687739-FBF8-4918-81EB-5D80B9515BFB}" type="parTrans" cxnId="{58D9F229-8200-4978-B632-B84EA09C7F7F}">
      <dgm:prSet/>
      <dgm:spPr/>
      <dgm:t>
        <a:bodyPr/>
        <a:lstStyle/>
        <a:p>
          <a:endParaRPr lang="pt-PT"/>
        </a:p>
      </dgm:t>
    </dgm:pt>
    <dgm:pt modelId="{F4307E9B-B0B1-4AB4-BF2C-2F8F8FA06F7D}" type="sibTrans" cxnId="{58D9F229-8200-4978-B632-B84EA09C7F7F}">
      <dgm:prSet/>
      <dgm:spPr/>
      <dgm:t>
        <a:bodyPr/>
        <a:lstStyle/>
        <a:p>
          <a:endParaRPr lang="pt-PT"/>
        </a:p>
      </dgm:t>
    </dgm:pt>
    <dgm:pt modelId="{2CD931BA-EE77-4A83-84BE-2D887EBDC074}">
      <dgm:prSet phldrT="[Texto]"/>
      <dgm:spPr/>
      <dgm:t>
        <a:bodyPr/>
        <a:lstStyle/>
        <a:p>
          <a:r>
            <a:rPr lang="en-US" dirty="0" smtClean="0"/>
            <a:t>Does the actual job of classifying or describing observations, relying on the extracted features.</a:t>
          </a:r>
          <a:endParaRPr lang="pt-PT"/>
        </a:p>
      </dgm:t>
    </dgm:pt>
    <dgm:pt modelId="{61727F39-0B17-43EC-90CF-6CC18E4B2C3E}" type="parTrans" cxnId="{CD2CE05E-D004-4570-978C-DF61C17BEABF}">
      <dgm:prSet/>
      <dgm:spPr/>
      <dgm:t>
        <a:bodyPr/>
        <a:lstStyle/>
        <a:p>
          <a:endParaRPr lang="pt-PT"/>
        </a:p>
      </dgm:t>
    </dgm:pt>
    <dgm:pt modelId="{E8F58709-E54D-463D-883D-F19C0C154DE9}" type="sibTrans" cxnId="{CD2CE05E-D004-4570-978C-DF61C17BEABF}">
      <dgm:prSet/>
      <dgm:spPr/>
      <dgm:t>
        <a:bodyPr/>
        <a:lstStyle/>
        <a:p>
          <a:endParaRPr lang="pt-PT"/>
        </a:p>
      </dgm:t>
    </dgm:pt>
    <dgm:pt modelId="{B8FCAE02-09BB-48A2-A290-4D59D59922B5}" type="pres">
      <dgm:prSet presAssocID="{8B1D5DCC-3BF5-4A01-8E14-B411A5C2B8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9D84B08-4F6B-449C-A063-17D51DC28101}" type="pres">
      <dgm:prSet presAssocID="{A1F5D883-50DF-4E28-94F8-4F91C4BE86AE}" presName="boxAndChildren" presStyleCnt="0"/>
      <dgm:spPr/>
    </dgm:pt>
    <dgm:pt modelId="{B85FB273-A471-4960-AFC3-9F4FFFD9B1DA}" type="pres">
      <dgm:prSet presAssocID="{A1F5D883-50DF-4E28-94F8-4F91C4BE86AE}" presName="parentTextBox" presStyleLbl="node1" presStyleIdx="0" presStyleCnt="3"/>
      <dgm:spPr/>
      <dgm:t>
        <a:bodyPr/>
        <a:lstStyle/>
        <a:p>
          <a:endParaRPr lang="pt-PT"/>
        </a:p>
      </dgm:t>
    </dgm:pt>
    <dgm:pt modelId="{FA5F6D84-000D-4D6F-BCF2-0FB96381B349}" type="pres">
      <dgm:prSet presAssocID="{A1F5D883-50DF-4E28-94F8-4F91C4BE86AE}" presName="entireBox" presStyleLbl="node1" presStyleIdx="0" presStyleCnt="3"/>
      <dgm:spPr/>
      <dgm:t>
        <a:bodyPr/>
        <a:lstStyle/>
        <a:p>
          <a:endParaRPr lang="pt-PT"/>
        </a:p>
      </dgm:t>
    </dgm:pt>
    <dgm:pt modelId="{204CE712-3EDE-41EA-9514-BEC8849BF224}" type="pres">
      <dgm:prSet presAssocID="{A1F5D883-50DF-4E28-94F8-4F91C4BE86AE}" presName="descendantBox" presStyleCnt="0"/>
      <dgm:spPr/>
    </dgm:pt>
    <dgm:pt modelId="{8F7B01C0-7C85-4B73-B982-6DC9A2FE8102}" type="pres">
      <dgm:prSet presAssocID="{2CD931BA-EE77-4A83-84BE-2D887EBDC074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171CD5-1637-4BBE-AC26-4F3871AC4AEA}" type="pres">
      <dgm:prSet presAssocID="{6DFA847C-98E5-4DB4-B851-54EC3D4FD1D0}" presName="sp" presStyleCnt="0"/>
      <dgm:spPr/>
    </dgm:pt>
    <dgm:pt modelId="{9FF81512-0F62-4504-877A-997A7F17503D}" type="pres">
      <dgm:prSet presAssocID="{52595727-2F82-468F-B5B6-98DCF36F5310}" presName="arrowAndChildren" presStyleCnt="0"/>
      <dgm:spPr/>
    </dgm:pt>
    <dgm:pt modelId="{157E7419-1696-4015-A102-5C742F81FC35}" type="pres">
      <dgm:prSet presAssocID="{52595727-2F82-468F-B5B6-98DCF36F5310}" presName="parentTextArrow" presStyleLbl="node1" presStyleIdx="0" presStyleCnt="3"/>
      <dgm:spPr/>
      <dgm:t>
        <a:bodyPr/>
        <a:lstStyle/>
        <a:p>
          <a:endParaRPr lang="pt-PT"/>
        </a:p>
      </dgm:t>
    </dgm:pt>
    <dgm:pt modelId="{0DB89625-0250-4E0D-BDFE-834A8622149D}" type="pres">
      <dgm:prSet presAssocID="{52595727-2F82-468F-B5B6-98DCF36F5310}" presName="arrow" presStyleLbl="node1" presStyleIdx="1" presStyleCnt="3"/>
      <dgm:spPr/>
      <dgm:t>
        <a:bodyPr/>
        <a:lstStyle/>
        <a:p>
          <a:endParaRPr lang="pt-PT"/>
        </a:p>
      </dgm:t>
    </dgm:pt>
    <dgm:pt modelId="{824B896E-2341-4E8D-A311-E711DAA5793C}" type="pres">
      <dgm:prSet presAssocID="{52595727-2F82-468F-B5B6-98DCF36F5310}" presName="descendantArrow" presStyleCnt="0"/>
      <dgm:spPr/>
    </dgm:pt>
    <dgm:pt modelId="{E06E547C-F5B2-4A4D-B10E-E095F5D57B56}" type="pres">
      <dgm:prSet presAssocID="{AE5932DD-C6C2-40A7-8342-71ECCB0B5F1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C9DA4A5-F478-476C-BB74-B3700EEA1576}" type="pres">
      <dgm:prSet presAssocID="{C29BEEA2-5930-4A3F-9E5E-C0D84256BBA3}" presName="sp" presStyleCnt="0"/>
      <dgm:spPr/>
    </dgm:pt>
    <dgm:pt modelId="{C68ED102-BF4E-4600-A101-C6C72314D655}" type="pres">
      <dgm:prSet presAssocID="{3AE60710-FB94-4201-A6AD-5B845D1B01C3}" presName="arrowAndChildren" presStyleCnt="0"/>
      <dgm:spPr/>
    </dgm:pt>
    <dgm:pt modelId="{59C50A22-C288-49EB-B03C-D677C87791EB}" type="pres">
      <dgm:prSet presAssocID="{3AE60710-FB94-4201-A6AD-5B845D1B01C3}" presName="parentTextArrow" presStyleLbl="node1" presStyleIdx="1" presStyleCnt="3"/>
      <dgm:spPr/>
      <dgm:t>
        <a:bodyPr/>
        <a:lstStyle/>
        <a:p>
          <a:endParaRPr lang="pt-PT"/>
        </a:p>
      </dgm:t>
    </dgm:pt>
    <dgm:pt modelId="{B93F2790-4BA6-49B0-89B2-F7E218DAE5D7}" type="pres">
      <dgm:prSet presAssocID="{3AE60710-FB94-4201-A6AD-5B845D1B01C3}" presName="arrow" presStyleLbl="node1" presStyleIdx="2" presStyleCnt="3"/>
      <dgm:spPr/>
      <dgm:t>
        <a:bodyPr/>
        <a:lstStyle/>
        <a:p>
          <a:endParaRPr lang="pt-PT"/>
        </a:p>
      </dgm:t>
    </dgm:pt>
    <dgm:pt modelId="{54ABDE2D-07F1-4296-AFF3-8B9BECCBFBBA}" type="pres">
      <dgm:prSet presAssocID="{3AE60710-FB94-4201-A6AD-5B845D1B01C3}" presName="descendantArrow" presStyleCnt="0"/>
      <dgm:spPr/>
    </dgm:pt>
    <dgm:pt modelId="{FBDA9A51-20BB-487B-B222-B4796EB89934}" type="pres">
      <dgm:prSet presAssocID="{CC854B0A-B3CF-4E0B-80C6-899FB3E506DA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6C683C8-0770-4194-8F33-8B755A5F4512}" type="presOf" srcId="{AE5932DD-C6C2-40A7-8342-71ECCB0B5F1E}" destId="{E06E547C-F5B2-4A4D-B10E-E095F5D57B56}" srcOrd="0" destOrd="0" presId="urn:microsoft.com/office/officeart/2005/8/layout/process4"/>
    <dgm:cxn modelId="{FF95A997-C571-46D4-8477-B570BBC3FA19}" srcId="{8B1D5DCC-3BF5-4A01-8E14-B411A5C2B861}" destId="{52595727-2F82-468F-B5B6-98DCF36F5310}" srcOrd="1" destOrd="0" parTransId="{76E8F283-F98E-4D31-80FB-EA76EC9BC873}" sibTransId="{6DFA847C-98E5-4DB4-B851-54EC3D4FD1D0}"/>
    <dgm:cxn modelId="{BE20A155-F0A2-4238-BD76-C4FBDBAB2993}" type="presOf" srcId="{CC854B0A-B3CF-4E0B-80C6-899FB3E506DA}" destId="{FBDA9A51-20BB-487B-B222-B4796EB89934}" srcOrd="0" destOrd="0" presId="urn:microsoft.com/office/officeart/2005/8/layout/process4"/>
    <dgm:cxn modelId="{567289A9-46B4-449F-A09E-C1B4821A1B3A}" type="presOf" srcId="{A1F5D883-50DF-4E28-94F8-4F91C4BE86AE}" destId="{B85FB273-A471-4960-AFC3-9F4FFFD9B1DA}" srcOrd="0" destOrd="0" presId="urn:microsoft.com/office/officeart/2005/8/layout/process4"/>
    <dgm:cxn modelId="{27A29793-207E-4A08-91DF-7CC7FE74977C}" type="presOf" srcId="{A1F5D883-50DF-4E28-94F8-4F91C4BE86AE}" destId="{FA5F6D84-000D-4D6F-BCF2-0FB96381B349}" srcOrd="1" destOrd="0" presId="urn:microsoft.com/office/officeart/2005/8/layout/process4"/>
    <dgm:cxn modelId="{04A6816C-7EF3-4A3B-B71E-274B3C033165}" srcId="{8B1D5DCC-3BF5-4A01-8E14-B411A5C2B861}" destId="{3AE60710-FB94-4201-A6AD-5B845D1B01C3}" srcOrd="0" destOrd="0" parTransId="{6873FFB1-7DA3-4BCE-B07B-EF84C5A14B90}" sibTransId="{C29BEEA2-5930-4A3F-9E5E-C0D84256BBA3}"/>
    <dgm:cxn modelId="{7419B72E-34E5-4688-BD9A-17F7B69B8217}" type="presOf" srcId="{3AE60710-FB94-4201-A6AD-5B845D1B01C3}" destId="{59C50A22-C288-49EB-B03C-D677C87791EB}" srcOrd="0" destOrd="0" presId="urn:microsoft.com/office/officeart/2005/8/layout/process4"/>
    <dgm:cxn modelId="{EC8AE80B-5AA7-44F4-BC28-B3101F0DA74F}" type="presOf" srcId="{2CD931BA-EE77-4A83-84BE-2D887EBDC074}" destId="{8F7B01C0-7C85-4B73-B982-6DC9A2FE8102}" srcOrd="0" destOrd="0" presId="urn:microsoft.com/office/officeart/2005/8/layout/process4"/>
    <dgm:cxn modelId="{22A62C67-64A6-42E3-8D9F-CC39F4DA2CDB}" srcId="{52595727-2F82-468F-B5B6-98DCF36F5310}" destId="{AE5932DD-C6C2-40A7-8342-71ECCB0B5F1E}" srcOrd="0" destOrd="0" parTransId="{83AE0248-09EC-434C-8392-593A047A6D57}" sibTransId="{A178B729-263B-48DC-BE03-F42E6A9FFCFA}"/>
    <dgm:cxn modelId="{5889E725-ED74-4362-A236-A3CCD6033AF9}" type="presOf" srcId="{52595727-2F82-468F-B5B6-98DCF36F5310}" destId="{157E7419-1696-4015-A102-5C742F81FC35}" srcOrd="0" destOrd="0" presId="urn:microsoft.com/office/officeart/2005/8/layout/process4"/>
    <dgm:cxn modelId="{58D9F229-8200-4978-B632-B84EA09C7F7F}" srcId="{8B1D5DCC-3BF5-4A01-8E14-B411A5C2B861}" destId="{A1F5D883-50DF-4E28-94F8-4F91C4BE86AE}" srcOrd="2" destOrd="0" parTransId="{C3687739-FBF8-4918-81EB-5D80B9515BFB}" sibTransId="{F4307E9B-B0B1-4AB4-BF2C-2F8F8FA06F7D}"/>
    <dgm:cxn modelId="{3F6B948E-2234-4358-900E-6D738D9817B6}" type="presOf" srcId="{52595727-2F82-468F-B5B6-98DCF36F5310}" destId="{0DB89625-0250-4E0D-BDFE-834A8622149D}" srcOrd="1" destOrd="0" presId="urn:microsoft.com/office/officeart/2005/8/layout/process4"/>
    <dgm:cxn modelId="{CD2CE05E-D004-4570-978C-DF61C17BEABF}" srcId="{A1F5D883-50DF-4E28-94F8-4F91C4BE86AE}" destId="{2CD931BA-EE77-4A83-84BE-2D887EBDC074}" srcOrd="0" destOrd="0" parTransId="{61727F39-0B17-43EC-90CF-6CC18E4B2C3E}" sibTransId="{E8F58709-E54D-463D-883D-F19C0C154DE9}"/>
    <dgm:cxn modelId="{92E64628-ED6F-4E38-84D4-75EDBC848F3D}" type="presOf" srcId="{3AE60710-FB94-4201-A6AD-5B845D1B01C3}" destId="{B93F2790-4BA6-49B0-89B2-F7E218DAE5D7}" srcOrd="1" destOrd="0" presId="urn:microsoft.com/office/officeart/2005/8/layout/process4"/>
    <dgm:cxn modelId="{ED0DEEA6-EB30-48A8-8D32-3E98A6DC3CE8}" srcId="{3AE60710-FB94-4201-A6AD-5B845D1B01C3}" destId="{CC854B0A-B3CF-4E0B-80C6-899FB3E506DA}" srcOrd="0" destOrd="0" parTransId="{01309635-EB28-456B-883B-E9123BD1345D}" sibTransId="{2C9ABA2C-0A70-46D0-A0A7-20EE7FA3D68D}"/>
    <dgm:cxn modelId="{CCE7DCF4-3E36-4043-8731-BD49AD523944}" type="presOf" srcId="{8B1D5DCC-3BF5-4A01-8E14-B411A5C2B861}" destId="{B8FCAE02-09BB-48A2-A290-4D59D59922B5}" srcOrd="0" destOrd="0" presId="urn:microsoft.com/office/officeart/2005/8/layout/process4"/>
    <dgm:cxn modelId="{720D3FC4-C3AB-446D-B13F-A3BBE1F75966}" type="presParOf" srcId="{B8FCAE02-09BB-48A2-A290-4D59D59922B5}" destId="{D9D84B08-4F6B-449C-A063-17D51DC28101}" srcOrd="0" destOrd="0" presId="urn:microsoft.com/office/officeart/2005/8/layout/process4"/>
    <dgm:cxn modelId="{CAFD50D8-3738-4F46-9078-016C8585A356}" type="presParOf" srcId="{D9D84B08-4F6B-449C-A063-17D51DC28101}" destId="{B85FB273-A471-4960-AFC3-9F4FFFD9B1DA}" srcOrd="0" destOrd="0" presId="urn:microsoft.com/office/officeart/2005/8/layout/process4"/>
    <dgm:cxn modelId="{B00076BD-DA6F-4963-84FE-523BBF745CF5}" type="presParOf" srcId="{D9D84B08-4F6B-449C-A063-17D51DC28101}" destId="{FA5F6D84-000D-4D6F-BCF2-0FB96381B349}" srcOrd="1" destOrd="0" presId="urn:microsoft.com/office/officeart/2005/8/layout/process4"/>
    <dgm:cxn modelId="{03BA52A3-2D88-42D6-9B93-BC4985BB0248}" type="presParOf" srcId="{D9D84B08-4F6B-449C-A063-17D51DC28101}" destId="{204CE712-3EDE-41EA-9514-BEC8849BF224}" srcOrd="2" destOrd="0" presId="urn:microsoft.com/office/officeart/2005/8/layout/process4"/>
    <dgm:cxn modelId="{8313DF18-9818-4F73-8E22-2D7109386D1A}" type="presParOf" srcId="{204CE712-3EDE-41EA-9514-BEC8849BF224}" destId="{8F7B01C0-7C85-4B73-B982-6DC9A2FE8102}" srcOrd="0" destOrd="0" presId="urn:microsoft.com/office/officeart/2005/8/layout/process4"/>
    <dgm:cxn modelId="{4286B51F-B2C6-48C6-8D33-8D400AD19742}" type="presParOf" srcId="{B8FCAE02-09BB-48A2-A290-4D59D59922B5}" destId="{F1171CD5-1637-4BBE-AC26-4F3871AC4AEA}" srcOrd="1" destOrd="0" presId="urn:microsoft.com/office/officeart/2005/8/layout/process4"/>
    <dgm:cxn modelId="{FE86459F-2770-4517-BB9C-604134C94276}" type="presParOf" srcId="{B8FCAE02-09BB-48A2-A290-4D59D59922B5}" destId="{9FF81512-0F62-4504-877A-997A7F17503D}" srcOrd="2" destOrd="0" presId="urn:microsoft.com/office/officeart/2005/8/layout/process4"/>
    <dgm:cxn modelId="{A56666FE-1854-4EE0-9E34-B820145E1FA4}" type="presParOf" srcId="{9FF81512-0F62-4504-877A-997A7F17503D}" destId="{157E7419-1696-4015-A102-5C742F81FC35}" srcOrd="0" destOrd="0" presId="urn:microsoft.com/office/officeart/2005/8/layout/process4"/>
    <dgm:cxn modelId="{5E3BB9D8-9C64-4C41-B1AB-A03F5CEEE920}" type="presParOf" srcId="{9FF81512-0F62-4504-877A-997A7F17503D}" destId="{0DB89625-0250-4E0D-BDFE-834A8622149D}" srcOrd="1" destOrd="0" presId="urn:microsoft.com/office/officeart/2005/8/layout/process4"/>
    <dgm:cxn modelId="{F8437EAC-5222-4B22-9378-02BC4F61B0AB}" type="presParOf" srcId="{9FF81512-0F62-4504-877A-997A7F17503D}" destId="{824B896E-2341-4E8D-A311-E711DAA5793C}" srcOrd="2" destOrd="0" presId="urn:microsoft.com/office/officeart/2005/8/layout/process4"/>
    <dgm:cxn modelId="{889F71AD-EB32-427A-961E-4B1715CFC18D}" type="presParOf" srcId="{824B896E-2341-4E8D-A311-E711DAA5793C}" destId="{E06E547C-F5B2-4A4D-B10E-E095F5D57B56}" srcOrd="0" destOrd="0" presId="urn:microsoft.com/office/officeart/2005/8/layout/process4"/>
    <dgm:cxn modelId="{C146D26C-75E7-4588-B698-2EC1231ABA0E}" type="presParOf" srcId="{B8FCAE02-09BB-48A2-A290-4D59D59922B5}" destId="{BC9DA4A5-F478-476C-BB74-B3700EEA1576}" srcOrd="3" destOrd="0" presId="urn:microsoft.com/office/officeart/2005/8/layout/process4"/>
    <dgm:cxn modelId="{B6D2A87B-2FF8-4693-B070-A4B14D1D6FC2}" type="presParOf" srcId="{B8FCAE02-09BB-48A2-A290-4D59D59922B5}" destId="{C68ED102-BF4E-4600-A101-C6C72314D655}" srcOrd="4" destOrd="0" presId="urn:microsoft.com/office/officeart/2005/8/layout/process4"/>
    <dgm:cxn modelId="{B1DDE521-F878-41D4-BC62-9859B1420F5E}" type="presParOf" srcId="{C68ED102-BF4E-4600-A101-C6C72314D655}" destId="{59C50A22-C288-49EB-B03C-D677C87791EB}" srcOrd="0" destOrd="0" presId="urn:microsoft.com/office/officeart/2005/8/layout/process4"/>
    <dgm:cxn modelId="{6F6D32F5-8DE3-4CCF-94C4-3FD256BD4065}" type="presParOf" srcId="{C68ED102-BF4E-4600-A101-C6C72314D655}" destId="{B93F2790-4BA6-49B0-89B2-F7E218DAE5D7}" srcOrd="1" destOrd="0" presId="urn:microsoft.com/office/officeart/2005/8/layout/process4"/>
    <dgm:cxn modelId="{3BC94462-1C2C-4AAB-AC17-576BF8336A06}" type="presParOf" srcId="{C68ED102-BF4E-4600-A101-C6C72314D655}" destId="{54ABDE2D-07F1-4296-AFF3-8B9BECCBFBBA}" srcOrd="2" destOrd="0" presId="urn:microsoft.com/office/officeart/2005/8/layout/process4"/>
    <dgm:cxn modelId="{E479DC80-5DF8-4590-BF3F-558403676A78}" type="presParOf" srcId="{54ABDE2D-07F1-4296-AFF3-8B9BECCBFBBA}" destId="{FBDA9A51-20BB-487B-B222-B4796EB8993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F6D84-000D-4D6F-BCF2-0FB96381B349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err="1" smtClean="0">
              <a:solidFill>
                <a:schemeClr val="tx1"/>
              </a:solidFill>
            </a:rPr>
            <a:t>Classifier</a:t>
          </a:r>
          <a:endParaRPr lang="pt-PT" sz="2200" kern="1200" dirty="0">
            <a:solidFill>
              <a:schemeClr val="tx1"/>
            </a:solidFill>
          </a:endParaRPr>
        </a:p>
      </dsp:txBody>
      <dsp:txXfrm>
        <a:off x="0" y="3406931"/>
        <a:ext cx="8229600" cy="603844"/>
      </dsp:txXfrm>
    </dsp:sp>
    <dsp:sp modelId="{8F7B01C0-7C85-4B73-B982-6DC9A2FE8102}">
      <dsp:nvSpPr>
        <dsp:cNvPr id="0" name=""/>
        <dsp:cNvSpPr/>
      </dsp:nvSpPr>
      <dsp:spPr>
        <a:xfrm>
          <a:off x="0" y="3988412"/>
          <a:ext cx="8229600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Does the actual job of classifying or describing observations, relying on the extracted features.</a:t>
          </a:r>
          <a:endParaRPr lang="pt-PT" sz="1700" kern="1200"/>
        </a:p>
      </dsp:txBody>
      <dsp:txXfrm>
        <a:off x="0" y="3988412"/>
        <a:ext cx="8229600" cy="514386"/>
      </dsp:txXfrm>
    </dsp:sp>
    <dsp:sp modelId="{0DB89625-0250-4E0D-BDFE-834A8622149D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err="1" smtClean="0">
              <a:solidFill>
                <a:schemeClr val="tx1"/>
              </a:solidFill>
            </a:rPr>
            <a:t>Feature</a:t>
          </a:r>
          <a:r>
            <a:rPr lang="pt-PT" sz="2200" kern="1200" dirty="0" smtClean="0">
              <a:solidFill>
                <a:schemeClr val="tx1"/>
              </a:solidFill>
            </a:rPr>
            <a:t> </a:t>
          </a:r>
          <a:r>
            <a:rPr lang="pt-PT" sz="2200" kern="1200" dirty="0" err="1" smtClean="0">
              <a:solidFill>
                <a:schemeClr val="tx1"/>
              </a:solidFill>
            </a:rPr>
            <a:t>Extraction</a:t>
          </a:r>
          <a:endParaRPr lang="pt-PT" sz="2200" kern="1200" dirty="0">
            <a:solidFill>
              <a:schemeClr val="tx1"/>
            </a:solidFill>
          </a:endParaRPr>
        </a:p>
      </dsp:txBody>
      <dsp:txXfrm rot="-10800000">
        <a:off x="0" y="1703865"/>
        <a:ext cx="8229600" cy="603663"/>
      </dsp:txXfrm>
    </dsp:sp>
    <dsp:sp modelId="{E06E547C-F5B2-4A4D-B10E-E095F5D57B56}">
      <dsp:nvSpPr>
        <dsp:cNvPr id="0" name=""/>
        <dsp:cNvSpPr/>
      </dsp:nvSpPr>
      <dsp:spPr>
        <a:xfrm>
          <a:off x="0" y="2307529"/>
          <a:ext cx="8229600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Computes numeric or symbolic information from the observations;</a:t>
          </a:r>
          <a:endParaRPr lang="pt-PT" sz="1700" kern="1200" dirty="0"/>
        </a:p>
      </dsp:txBody>
      <dsp:txXfrm>
        <a:off x="0" y="2307529"/>
        <a:ext cx="8229600" cy="514231"/>
      </dsp:txXfrm>
    </dsp:sp>
    <dsp:sp modelId="{B93F2790-4BA6-49B0-89B2-F7E218DAE5D7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smtClean="0">
              <a:solidFill>
                <a:schemeClr val="tx1"/>
              </a:solidFill>
            </a:rPr>
            <a:t>Sensor</a:t>
          </a:r>
          <a:endParaRPr lang="pt-PT" sz="2200" kern="1200"/>
        </a:p>
      </dsp:txBody>
      <dsp:txXfrm rot="-10800000">
        <a:off x="0" y="799"/>
        <a:ext cx="8229600" cy="603663"/>
      </dsp:txXfrm>
    </dsp:sp>
    <dsp:sp modelId="{FBDA9A51-20BB-487B-B222-B4796EB89934}">
      <dsp:nvSpPr>
        <dsp:cNvPr id="0" name=""/>
        <dsp:cNvSpPr/>
      </dsp:nvSpPr>
      <dsp:spPr>
        <a:xfrm>
          <a:off x="0" y="604463"/>
          <a:ext cx="8229600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Gathers the observations to be classified or described</a:t>
          </a:r>
          <a:endParaRPr lang="pt-PT" sz="1700" kern="1200" dirty="0"/>
        </a:p>
      </dsp:txBody>
      <dsp:txXfrm>
        <a:off x="0" y="604463"/>
        <a:ext cx="8229600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 smtClean="0"/>
            </a:lvl1pPr>
          </a:lstStyle>
          <a:p>
            <a:pPr>
              <a:defRPr/>
            </a:pPr>
            <a:fld id="{C281B2CF-87F0-4267-AD28-864C08DD905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87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4837C303-8D92-42C7-8652-34BA86C6B35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5926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7C303-8D92-42C7-8652-34BA86C6B350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067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PT" smtClean="0"/>
              <a:t>VC 19/20 - TP14 - Pattern Recognition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89CE-DE63-4FD1-8967-C0E22EC8751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3880-C2DE-443E-9A25-13B2250086F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8DF0-5D6D-4ACF-B58D-A4F85BE359D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0ECC-4658-44EE-BE2D-5B77F79A98C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A19D-D3D0-49CE-B3CD-0892C40DD00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FCB3-AD06-4908-B86D-30E42450E91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B8C3-0C20-48EE-920E-E258C051A5A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745A-DAD5-444E-A1B8-425B98B3F26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0327-4F90-42AD-A6CA-1ADC8DA429F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EF612-3399-4D90-9D98-1A34ED88C11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D961-3A31-4799-B55D-BAFF23C161A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de texto do modelo global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EE646832-A8D6-4D14-938E-478ABCCAD9C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onlab.org/tutorial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>
                <a:solidFill>
                  <a:srgbClr val="990000"/>
                </a:solidFill>
              </a:rPr>
              <a:t>Mestrado em Ciência de Computadores</a:t>
            </a:r>
          </a:p>
          <a:p>
            <a:pPr>
              <a:spcBef>
                <a:spcPct val="20000"/>
              </a:spcBef>
            </a:pPr>
            <a:r>
              <a:rPr lang="pt-PT" sz="2800">
                <a:solidFill>
                  <a:srgbClr val="990000"/>
                </a:solidFill>
              </a:rPr>
              <a:t>Mestrado Integrado em Engenharia de Redes e Sistemas Informáticos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 smtClean="0"/>
              <a:t>VC </a:t>
            </a:r>
            <a:r>
              <a:rPr lang="en-US" sz="4400" dirty="0" smtClean="0"/>
              <a:t>19/20 </a:t>
            </a:r>
            <a:r>
              <a:rPr lang="en-US" sz="4400" dirty="0"/>
              <a:t>– </a:t>
            </a:r>
            <a:r>
              <a:rPr lang="en-US" sz="4400" dirty="0" smtClean="0"/>
              <a:t>TP14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Pattern Recognition</a:t>
            </a:r>
            <a:endParaRPr lang="en-US" sz="36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/>
              <a:t>Miguel Tavares Coimbra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Mathematics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We only deal with numbers.</a:t>
            </a:r>
          </a:p>
          <a:p>
            <a:pPr lvl="1" eaLnBrk="1" hangingPunct="1"/>
            <a:r>
              <a:rPr lang="pt-PT" smtClean="0"/>
              <a:t>How do we represent knowledge?</a:t>
            </a:r>
          </a:p>
          <a:p>
            <a:pPr lvl="1" eaLnBrk="1" hangingPunct="1"/>
            <a:r>
              <a:rPr lang="pt-PT" smtClean="0"/>
              <a:t>How do we represent visual features?</a:t>
            </a:r>
          </a:p>
          <a:p>
            <a:pPr lvl="1" eaLnBrk="1" hangingPunct="1"/>
            <a:r>
              <a:rPr lang="pt-PT" smtClean="0"/>
              <a:t>How do we classify them?</a:t>
            </a:r>
          </a:p>
          <a:p>
            <a:pPr eaLnBrk="1" hangingPunct="1"/>
            <a:r>
              <a:rPr lang="pt-PT" smtClean="0"/>
              <a:t>Very complex problem!!</a:t>
            </a:r>
          </a:p>
          <a:p>
            <a:pPr lvl="1" eaLnBrk="1" hangingPunct="1"/>
            <a:r>
              <a:rPr lang="pt-PT" smtClean="0"/>
              <a:t>Let’s break it into smaller ones...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PR system</a:t>
            </a:r>
            <a:endParaRPr lang="en-US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VC 19/20 - TP14 - Pattern Recognition</a:t>
            </a:r>
            <a:endParaRPr lang="pt-P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Sensor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In our specific case:</a:t>
            </a:r>
          </a:p>
          <a:p>
            <a:pPr lvl="1" eaLnBrk="1" hangingPunct="1"/>
            <a:r>
              <a:rPr lang="pt-PT" smtClean="0"/>
              <a:t>Image acquiring mechanism.</a:t>
            </a:r>
          </a:p>
          <a:p>
            <a:pPr lvl="1" eaLnBrk="1" hangingPunct="1"/>
            <a:r>
              <a:rPr lang="pt-PT" smtClean="0"/>
              <a:t>Let’s assume we don’t control it.</a:t>
            </a:r>
          </a:p>
          <a:p>
            <a:pPr lvl="1" eaLnBrk="1" hangingPunct="1">
              <a:buFontTx/>
              <a:buNone/>
            </a:pPr>
            <a:endParaRPr lang="pt-PT" smtClean="0"/>
          </a:p>
          <a:p>
            <a:pPr lvl="1" eaLnBrk="1" hangingPunct="1">
              <a:buFontTx/>
              <a:buNone/>
            </a:pPr>
            <a:r>
              <a:rPr lang="pt-PT" sz="2400" smtClean="0"/>
              <a:t>One observation = One Image</a:t>
            </a:r>
          </a:p>
          <a:p>
            <a:pPr lvl="1" eaLnBrk="1" hangingPunct="1">
              <a:buFontTx/>
              <a:buNone/>
            </a:pPr>
            <a:r>
              <a:rPr lang="pt-PT" sz="2400" smtClean="0"/>
              <a:t>Video = Multiple Observations</a:t>
            </a:r>
          </a:p>
        </p:txBody>
      </p:sp>
      <p:pic>
        <p:nvPicPr>
          <p:cNvPr id="14341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449638"/>
            <a:ext cx="3240087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 Extraction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What exactly are features?</a:t>
            </a:r>
          </a:p>
          <a:p>
            <a:pPr lvl="1" eaLnBrk="1" hangingPunct="1"/>
            <a:r>
              <a:rPr lang="pt-PT" smtClean="0"/>
              <a:t>Colour, texture, shape, etc.</a:t>
            </a:r>
          </a:p>
          <a:p>
            <a:pPr lvl="1" eaLnBrk="1" hangingPunct="1"/>
            <a:r>
              <a:rPr lang="pt-PT" smtClean="0"/>
              <a:t>Animal with 4 legs.</a:t>
            </a:r>
          </a:p>
          <a:p>
            <a:pPr lvl="1" eaLnBrk="1" hangingPunct="1"/>
            <a:r>
              <a:rPr lang="pt-PT" smtClean="0"/>
              <a:t>Horse.</a:t>
            </a:r>
          </a:p>
          <a:p>
            <a:pPr lvl="1" eaLnBrk="1" hangingPunct="1"/>
            <a:r>
              <a:rPr lang="pt-PT" smtClean="0"/>
              <a:t>Horse jumping.</a:t>
            </a:r>
          </a:p>
          <a:p>
            <a:pPr eaLnBrk="1" hangingPunct="1"/>
            <a:r>
              <a:rPr lang="pt-PT" smtClean="0"/>
              <a:t>These vary a lot!</a:t>
            </a:r>
          </a:p>
          <a:p>
            <a:pPr eaLnBrk="1" hangingPunct="1"/>
            <a:r>
              <a:rPr lang="pt-PT" smtClean="0"/>
              <a:t>Some imply some sort of ‘recognition’</a:t>
            </a:r>
          </a:p>
          <a:p>
            <a:pPr lvl="2" eaLnBrk="1" hangingPunct="1">
              <a:buFontTx/>
              <a:buNone/>
            </a:pPr>
            <a:r>
              <a:rPr lang="pt-PT" smtClean="0"/>
              <a:t>e.g. How do I know the horse is jumping?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Broad classification of features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Low-level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Colour, texture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Middle-level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Object with head and four legs.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Object moving up.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Horse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High-level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Horse jumping.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Horse competition.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</a:t>
            </a:r>
          </a:p>
          <a:p>
            <a:pPr eaLnBrk="1" hangingPunct="1"/>
            <a:r>
              <a:rPr lang="en-US" smtClean="0"/>
              <a:t>Directly reflect specific image and video features.</a:t>
            </a:r>
          </a:p>
          <a:p>
            <a:pPr lvl="1" eaLnBrk="1" hangingPunct="1"/>
            <a:r>
              <a:rPr lang="en-US" smtClean="0"/>
              <a:t>Colour</a:t>
            </a:r>
          </a:p>
          <a:p>
            <a:pPr lvl="1" eaLnBrk="1" hangingPunct="1"/>
            <a:r>
              <a:rPr lang="en-US" smtClean="0"/>
              <a:t>Texture</a:t>
            </a:r>
          </a:p>
          <a:p>
            <a:pPr lvl="1" eaLnBrk="1" hangingPunct="1"/>
            <a:r>
              <a:rPr lang="en-US" smtClean="0"/>
              <a:t>Shape</a:t>
            </a:r>
          </a:p>
          <a:p>
            <a:pPr lvl="1" eaLnBrk="1" hangingPunct="1"/>
            <a:r>
              <a:rPr lang="en-US" smtClean="0"/>
              <a:t>Motion</a:t>
            </a:r>
          </a:p>
          <a:p>
            <a:pPr lvl="1" eaLnBrk="1" hangingPunct="1"/>
            <a:r>
              <a:rPr lang="en-US" smtClean="0"/>
              <a:t>Etc.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Low-level features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2247900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4" name="Picture 5" descr="MPj031396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1907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2790" name="Cloud"/>
          <p:cNvSpPr>
            <a:spLocks noChangeAspect="1" noEditPoints="1" noChangeArrowheads="1"/>
          </p:cNvSpPr>
          <p:nvPr/>
        </p:nvSpPr>
        <p:spPr bwMode="auto">
          <a:xfrm>
            <a:off x="4648200" y="41910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degree of subjectivity</a:t>
            </a:r>
          </a:p>
          <a:p>
            <a:pPr eaLnBrk="1" hangingPunct="1"/>
            <a:r>
              <a:rPr lang="en-US" smtClean="0"/>
              <a:t>They are typically one solution of a problem with multiple solutions.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Segmentation</a:t>
            </a:r>
          </a:p>
          <a:p>
            <a:pPr lvl="1" eaLnBrk="1" hangingPunct="1"/>
            <a:r>
              <a:rPr lang="en-US" smtClean="0"/>
              <a:t>Optical Flow</a:t>
            </a:r>
          </a:p>
          <a:p>
            <a:pPr lvl="1" eaLnBrk="1" hangingPunct="1"/>
            <a:r>
              <a:rPr lang="en-US" smtClean="0"/>
              <a:t>Identification</a:t>
            </a:r>
          </a:p>
          <a:p>
            <a:pPr lvl="1" eaLnBrk="1" hangingPunct="1"/>
            <a:r>
              <a:rPr lang="en-US" smtClean="0"/>
              <a:t>Etc.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Middle-level features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505200"/>
            <a:ext cx="1430338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2971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High-level features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Semantic Interpretation</a:t>
            </a:r>
          </a:p>
          <a:p>
            <a:pPr eaLnBrk="1" hangingPunct="1"/>
            <a:r>
              <a:rPr lang="en-US" smtClean="0"/>
              <a:t>Knowledge</a:t>
            </a:r>
          </a:p>
          <a:p>
            <a:pPr eaLnBrk="1" hangingPunct="1"/>
            <a:r>
              <a:rPr lang="en-US" smtClean="0"/>
              <a:t>Context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This person suffers from epilepsy.</a:t>
            </a:r>
          </a:p>
          <a:p>
            <a:pPr lvl="1" eaLnBrk="1" hangingPunct="1"/>
            <a:r>
              <a:rPr lang="en-US" smtClean="0"/>
              <a:t>The virus attacks the cell with some degree of intelligence.</a:t>
            </a:r>
          </a:p>
          <a:p>
            <a:pPr lvl="1" eaLnBrk="1" hangingPunct="1"/>
            <a:r>
              <a:rPr lang="en-US" smtClean="0"/>
              <a:t>This person is running from that one.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6011863" y="2133600"/>
            <a:ext cx="2690812" cy="1333500"/>
          </a:xfrm>
          <a:prstGeom prst="wedgeRoundRectCallout">
            <a:avLst>
              <a:gd name="adj1" fmla="val -73778"/>
              <a:gd name="adj2" fmla="val 7380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How do humans do this so well?</a:t>
            </a:r>
          </a:p>
        </p:txBody>
      </p:sp>
      <p:pic>
        <p:nvPicPr>
          <p:cNvPr id="19462" name="Picture 5" descr="MPj03900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9779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The semantic gap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Fundamental problem of current research!</a:t>
            </a:r>
          </a:p>
        </p:txBody>
      </p:sp>
      <p:pic>
        <p:nvPicPr>
          <p:cNvPr id="20485" name="Picture 4" descr="MPj040249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2819400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457200" y="2286000"/>
            <a:ext cx="2514600" cy="2209800"/>
          </a:xfrm>
          <a:prstGeom prst="wedgeRoundRectCallout">
            <a:avLst>
              <a:gd name="adj1" fmla="val 75505"/>
              <a:gd name="adj2" fmla="val 26435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Low-level:</a:t>
            </a:r>
          </a:p>
          <a:p>
            <a:pPr>
              <a:buFontTx/>
              <a:buChar char="-"/>
            </a:pPr>
            <a:r>
              <a:rPr lang="pt-PT"/>
              <a:t>Colour</a:t>
            </a:r>
          </a:p>
          <a:p>
            <a:pPr>
              <a:buFontTx/>
              <a:buChar char="-"/>
            </a:pPr>
            <a:r>
              <a:rPr lang="pt-PT"/>
              <a:t>Texture</a:t>
            </a:r>
          </a:p>
          <a:p>
            <a:pPr>
              <a:buFontTx/>
              <a:buChar char="-"/>
            </a:pPr>
            <a:r>
              <a:rPr lang="pt-PT"/>
              <a:t>Shape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6248400" y="2209800"/>
            <a:ext cx="2667000" cy="2209800"/>
          </a:xfrm>
          <a:prstGeom prst="wedgeRoundRectCallout">
            <a:avLst>
              <a:gd name="adj1" fmla="val -68514"/>
              <a:gd name="adj2" fmla="val 2032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High-level:</a:t>
            </a:r>
          </a:p>
          <a:p>
            <a:pPr>
              <a:buFontTx/>
              <a:buChar char="-"/>
            </a:pPr>
            <a:r>
              <a:rPr lang="pt-PT"/>
              <a:t>Interpretation</a:t>
            </a:r>
          </a:p>
          <a:p>
            <a:pPr>
              <a:buFontTx/>
              <a:buChar char="-"/>
            </a:pPr>
            <a:r>
              <a:rPr lang="pt-PT"/>
              <a:t>Decision</a:t>
            </a:r>
          </a:p>
          <a:p>
            <a:r>
              <a:rPr lang="pt-PT"/>
              <a:t>-Understanding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pic>
        <p:nvPicPr>
          <p:cNvPr id="20488" name="Picture 7" descr="MCj04151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00525"/>
            <a:ext cx="1095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838200" y="4724400"/>
            <a:ext cx="4560888" cy="1203325"/>
          </a:xfrm>
          <a:prstGeom prst="cloudCallout">
            <a:avLst>
              <a:gd name="adj1" fmla="val 59153"/>
              <a:gd name="adj2" fmla="val -64907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pt-PT" sz="2000"/>
              <a:t>Now what??</a:t>
            </a:r>
          </a:p>
          <a:p>
            <a:r>
              <a:rPr lang="pt-PT" sz="2000"/>
              <a:t>How do i cross this bridge?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Features &amp; Decisions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277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Low-Level Features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103688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Middle-Level Features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45172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High-Level Features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flipH="1">
            <a:off x="1889125" y="3463925"/>
            <a:ext cx="2016125" cy="792163"/>
          </a:xfrm>
          <a:prstGeom prst="leftArrow">
            <a:avLst>
              <a:gd name="adj1" fmla="val 50000"/>
              <a:gd name="adj2" fmla="val 6362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 flipH="1">
            <a:off x="5381625" y="3463925"/>
            <a:ext cx="1871663" cy="792163"/>
          </a:xfrm>
          <a:prstGeom prst="leftArrow">
            <a:avLst>
              <a:gd name="adj1" fmla="val 50000"/>
              <a:gd name="adj2" fmla="val 5906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692275" y="1700213"/>
            <a:ext cx="1439863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/>
              <a:t>Various</a:t>
            </a:r>
            <a:br>
              <a:rPr lang="pt-PT"/>
            </a:br>
            <a:r>
              <a:rPr lang="pt-PT"/>
              <a:t>Possible</a:t>
            </a:r>
            <a:br>
              <a:rPr lang="pt-PT"/>
            </a:br>
            <a:r>
              <a:rPr lang="pt-PT"/>
              <a:t>Solutions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843213" y="4149725"/>
            <a:ext cx="128746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PT"/>
              <a:t>One</a:t>
            </a:r>
            <a:br>
              <a:rPr lang="pt-PT"/>
            </a:br>
            <a:r>
              <a:rPr lang="pt-PT"/>
              <a:t>Solution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5651500" y="2060575"/>
            <a:ext cx="1584325" cy="108108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How do I decide?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Pattern Recognition</a:t>
            </a:r>
          </a:p>
          <a:p>
            <a:pPr eaLnBrk="1" hangingPunct="1"/>
            <a:r>
              <a:rPr lang="en-US" dirty="0" smtClean="0"/>
              <a:t>Statistical Pattern Recognition</a:t>
            </a:r>
          </a:p>
          <a:p>
            <a:pPr eaLnBrk="1" hangingPunct="1"/>
            <a:r>
              <a:rPr lang="en-US" dirty="0" smtClean="0"/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Classification</a:t>
            </a:r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1025525" y="2205038"/>
            <a:ext cx="1657350" cy="3600450"/>
            <a:chOff x="793" y="1253"/>
            <a:chExt cx="1044" cy="2268"/>
          </a:xfrm>
        </p:grpSpPr>
        <p:sp>
          <p:nvSpPr>
            <p:cNvPr id="2254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254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254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3708400" y="2276475"/>
            <a:ext cx="1368425" cy="36734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 sz="4400"/>
              <a:t>Classifier</a:t>
            </a:r>
          </a:p>
        </p:txBody>
      </p:sp>
      <p:grpSp>
        <p:nvGrpSpPr>
          <p:cNvPr id="22534" name="Group 12"/>
          <p:cNvGrpSpPr>
            <a:grpSpLocks/>
          </p:cNvGrpSpPr>
          <p:nvPr/>
        </p:nvGrpSpPr>
        <p:grpSpPr bwMode="auto">
          <a:xfrm>
            <a:off x="6102350" y="2349500"/>
            <a:ext cx="2016125" cy="3167063"/>
            <a:chOff x="3945" y="1344"/>
            <a:chExt cx="1270" cy="1995"/>
          </a:xfrm>
        </p:grpSpPr>
        <p:sp>
          <p:nvSpPr>
            <p:cNvPr id="22543" name="Rectangle 8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254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2535" name="AutoShape 13"/>
          <p:cNvSpPr>
            <a:spLocks noChangeArrowheads="1"/>
          </p:cNvSpPr>
          <p:nvPr/>
        </p:nvSpPr>
        <p:spPr bwMode="auto">
          <a:xfrm rot="1277683">
            <a:off x="2771775" y="249237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14"/>
          <p:cNvSpPr>
            <a:spLocks noChangeArrowheads="1"/>
          </p:cNvSpPr>
          <p:nvPr/>
        </p:nvSpPr>
        <p:spPr bwMode="auto">
          <a:xfrm rot="-787857">
            <a:off x="2771775" y="501332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utoShape 15"/>
          <p:cNvSpPr>
            <a:spLocks noChangeArrowheads="1"/>
          </p:cNvSpPr>
          <p:nvPr/>
        </p:nvSpPr>
        <p:spPr bwMode="auto">
          <a:xfrm>
            <a:off x="2771775" y="3787775"/>
            <a:ext cx="863600" cy="504825"/>
          </a:xfrm>
          <a:prstGeom prst="rightArrow">
            <a:avLst>
              <a:gd name="adj1" fmla="val 50000"/>
              <a:gd name="adj2" fmla="val 427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16"/>
          <p:cNvSpPr>
            <a:spLocks noChangeArrowheads="1"/>
          </p:cNvSpPr>
          <p:nvPr/>
        </p:nvSpPr>
        <p:spPr bwMode="auto">
          <a:xfrm rot="391129">
            <a:off x="5076825" y="45085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AutoShape 17"/>
          <p:cNvSpPr>
            <a:spLocks noChangeArrowheads="1"/>
          </p:cNvSpPr>
          <p:nvPr/>
        </p:nvSpPr>
        <p:spPr bwMode="auto">
          <a:xfrm rot="-787857">
            <a:off x="5003800" y="27813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385763" y="1663700"/>
            <a:ext cx="3203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Middle-Level Features</a:t>
            </a: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5564188" y="1665288"/>
            <a:ext cx="29321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High-Level Features</a:t>
            </a:r>
          </a:p>
        </p:txBody>
      </p:sp>
      <p:sp>
        <p:nvSpPr>
          <p:cNvPr id="22542" name="Text Box 20"/>
          <p:cNvSpPr txBox="1">
            <a:spLocks noChangeArrowheads="1"/>
          </p:cNvSpPr>
          <p:nvPr/>
        </p:nvSpPr>
        <p:spPr bwMode="auto">
          <a:xfrm>
            <a:off x="4716463" y="5661025"/>
            <a:ext cx="2809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 inputs, N outputs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Layers of classification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3563938" y="2024063"/>
            <a:ext cx="1657350" cy="3600450"/>
            <a:chOff x="793" y="1253"/>
            <a:chExt cx="1044" cy="2268"/>
          </a:xfrm>
        </p:grpSpPr>
        <p:sp>
          <p:nvSpPr>
            <p:cNvPr id="2357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357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357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5473700" y="1700213"/>
            <a:ext cx="935038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Second layer of classificaiton</a:t>
            </a:r>
          </a:p>
        </p:txBody>
      </p:sp>
      <p:grpSp>
        <p:nvGrpSpPr>
          <p:cNvPr id="23558" name="Group 8"/>
          <p:cNvGrpSpPr>
            <a:grpSpLocks/>
          </p:cNvGrpSpPr>
          <p:nvPr/>
        </p:nvGrpSpPr>
        <p:grpSpPr bwMode="auto">
          <a:xfrm>
            <a:off x="6659563" y="2241550"/>
            <a:ext cx="2016125" cy="3167063"/>
            <a:chOff x="3945" y="1344"/>
            <a:chExt cx="1270" cy="1995"/>
          </a:xfrm>
        </p:grpSpPr>
        <p:sp>
          <p:nvSpPr>
            <p:cNvPr id="23573" name="Rectangle 9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357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3559" name="Oval 23"/>
          <p:cNvSpPr>
            <a:spLocks noChangeArrowheads="1"/>
          </p:cNvSpPr>
          <p:nvPr/>
        </p:nvSpPr>
        <p:spPr bwMode="auto">
          <a:xfrm>
            <a:off x="2376488" y="1700213"/>
            <a:ext cx="935037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First layer of classificaiton</a:t>
            </a:r>
          </a:p>
        </p:txBody>
      </p:sp>
      <p:grpSp>
        <p:nvGrpSpPr>
          <p:cNvPr id="23560" name="Group 28"/>
          <p:cNvGrpSpPr>
            <a:grpSpLocks/>
          </p:cNvGrpSpPr>
          <p:nvPr/>
        </p:nvGrpSpPr>
        <p:grpSpPr bwMode="auto">
          <a:xfrm>
            <a:off x="466725" y="1844675"/>
            <a:ext cx="1657350" cy="3960813"/>
            <a:chOff x="340" y="1162"/>
            <a:chExt cx="1044" cy="2495"/>
          </a:xfrm>
        </p:grpSpPr>
        <p:grpSp>
          <p:nvGrpSpPr>
            <p:cNvPr id="23565" name="Group 19"/>
            <p:cNvGrpSpPr>
              <a:grpSpLocks/>
            </p:cNvGrpSpPr>
            <p:nvPr/>
          </p:nvGrpSpPr>
          <p:grpSpPr bwMode="auto">
            <a:xfrm>
              <a:off x="340" y="1162"/>
              <a:ext cx="1044" cy="1043"/>
              <a:chOff x="793" y="1253"/>
              <a:chExt cx="1044" cy="2268"/>
            </a:xfrm>
          </p:grpSpPr>
          <p:sp>
            <p:nvSpPr>
              <p:cNvPr id="23570" name="Rectangle 20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Brown</a:t>
                </a:r>
              </a:p>
            </p:txBody>
          </p:sp>
          <p:sp>
            <p:nvSpPr>
              <p:cNvPr id="23571" name="Rectangle 21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Four legs</a:t>
                </a:r>
              </a:p>
            </p:txBody>
          </p:sp>
          <p:sp>
            <p:nvSpPr>
              <p:cNvPr id="23572" name="Rectangle 22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Head</a:t>
                </a:r>
              </a:p>
            </p:txBody>
          </p:sp>
        </p:grpSp>
        <p:grpSp>
          <p:nvGrpSpPr>
            <p:cNvPr id="23566" name="Group 24"/>
            <p:cNvGrpSpPr>
              <a:grpSpLocks/>
            </p:cNvGrpSpPr>
            <p:nvPr/>
          </p:nvGrpSpPr>
          <p:grpSpPr bwMode="auto">
            <a:xfrm>
              <a:off x="340" y="2614"/>
              <a:ext cx="1044" cy="1043"/>
              <a:chOff x="793" y="1253"/>
              <a:chExt cx="1044" cy="2268"/>
            </a:xfrm>
          </p:grpSpPr>
          <p:sp>
            <p:nvSpPr>
              <p:cNvPr id="23567" name="Rectangle 25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8" name="Rectangle 26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9" name="Rectangle 27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</p:grpSp>
      </p:grpSp>
      <p:sp>
        <p:nvSpPr>
          <p:cNvPr id="23561" name="AutoShape 29"/>
          <p:cNvSpPr>
            <a:spLocks noChangeArrowheads="1"/>
          </p:cNvSpPr>
          <p:nvPr/>
        </p:nvSpPr>
        <p:spPr bwMode="auto">
          <a:xfrm>
            <a:off x="192563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utoShape 30"/>
          <p:cNvSpPr>
            <a:spLocks noChangeArrowheads="1"/>
          </p:cNvSpPr>
          <p:nvPr/>
        </p:nvSpPr>
        <p:spPr bwMode="auto">
          <a:xfrm>
            <a:off x="311308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utoShape 31"/>
          <p:cNvSpPr>
            <a:spLocks noChangeArrowheads="1"/>
          </p:cNvSpPr>
          <p:nvPr/>
        </p:nvSpPr>
        <p:spPr bwMode="auto">
          <a:xfrm>
            <a:off x="502285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utoShape 32"/>
          <p:cNvSpPr>
            <a:spLocks noChangeArrowheads="1"/>
          </p:cNvSpPr>
          <p:nvPr/>
        </p:nvSpPr>
        <p:spPr bwMode="auto">
          <a:xfrm>
            <a:off x="621030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Classifiers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map my M inputs to my N outputs?</a:t>
            </a:r>
          </a:p>
          <a:p>
            <a:pPr eaLnBrk="1" hangingPunct="1"/>
            <a:r>
              <a:rPr lang="en-US" smtClean="0"/>
              <a:t>Mathematical tools:</a:t>
            </a:r>
          </a:p>
          <a:p>
            <a:pPr lvl="1" eaLnBrk="1" hangingPunct="1"/>
            <a:r>
              <a:rPr lang="en-US" smtClean="0"/>
              <a:t>Distance-based classifiers.</a:t>
            </a:r>
          </a:p>
          <a:p>
            <a:pPr lvl="1" eaLnBrk="1" hangingPunct="1"/>
            <a:r>
              <a:rPr lang="en-US" smtClean="0"/>
              <a:t>Rule-based classifiers.</a:t>
            </a:r>
          </a:p>
          <a:p>
            <a:pPr lvl="1" eaLnBrk="1" hangingPunct="1"/>
            <a:r>
              <a:rPr lang="en-US" smtClean="0"/>
              <a:t>Neural Networks.</a:t>
            </a:r>
          </a:p>
          <a:p>
            <a:pPr lvl="1" eaLnBrk="1" hangingPunct="1"/>
            <a:r>
              <a:rPr lang="en-US" smtClean="0"/>
              <a:t>Support Vector Machines</a:t>
            </a:r>
          </a:p>
          <a:p>
            <a:pPr lvl="1" eaLnBrk="1" hangingPunct="1"/>
            <a:r>
              <a:rPr lang="en-US" smtClean="0"/>
              <a:t>...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Types of PR methods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Statistical pattern recognition</a:t>
            </a:r>
          </a:p>
          <a:p>
            <a:pPr lvl="1" eaLnBrk="1" hangingPunct="1"/>
            <a:r>
              <a:rPr lang="en-US" smtClean="0"/>
              <a:t>based on statistical characterizations of patterns, assuming that the patterns are generated by a probabilistic system. </a:t>
            </a:r>
          </a:p>
          <a:p>
            <a:pPr eaLnBrk="1" hangingPunct="1"/>
            <a:r>
              <a:rPr lang="en-US" smtClean="0"/>
              <a:t>Syntactical (or structural) pattern recognition</a:t>
            </a:r>
          </a:p>
          <a:p>
            <a:pPr lvl="1" eaLnBrk="1" hangingPunct="1"/>
            <a:r>
              <a:rPr lang="en-US" smtClean="0"/>
              <a:t>based on the structural interrelationships of features.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Topic: Statistical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 smtClean="0"/>
              <a:t>Statistical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Is Porto in Portugal?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1628775"/>
            <a:ext cx="6335712" cy="437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Porto is in Portugal</a:t>
            </a:r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 want to make decisions.</a:t>
            </a:r>
          </a:p>
          <a:p>
            <a:pPr lvl="1" eaLnBrk="1" hangingPunct="1"/>
            <a:r>
              <a:rPr lang="pt-PT" smtClean="0"/>
              <a:t>Is Porto in Portugal?</a:t>
            </a:r>
          </a:p>
          <a:p>
            <a:pPr eaLnBrk="1" hangingPunct="1"/>
            <a:r>
              <a:rPr lang="pt-PT" smtClean="0"/>
              <a:t>I know certain things.</a:t>
            </a:r>
          </a:p>
          <a:p>
            <a:pPr lvl="1" eaLnBrk="1" hangingPunct="1"/>
            <a:r>
              <a:rPr lang="pt-PT" smtClean="0"/>
              <a:t>A world map including cities and countries.</a:t>
            </a:r>
          </a:p>
          <a:p>
            <a:pPr eaLnBrk="1" hangingPunct="1"/>
            <a:r>
              <a:rPr lang="pt-PT" smtClean="0"/>
              <a:t>I can make this decision!</a:t>
            </a:r>
          </a:p>
          <a:p>
            <a:pPr lvl="1" eaLnBrk="1" hangingPunct="1"/>
            <a:r>
              <a:rPr lang="pt-PT" smtClean="0"/>
              <a:t>Porto </a:t>
            </a:r>
            <a:r>
              <a:rPr lang="pt-PT" b="1" u="sng" smtClean="0"/>
              <a:t>is</a:t>
            </a:r>
            <a:r>
              <a:rPr lang="pt-PT" smtClean="0"/>
              <a:t> in Portugal.</a:t>
            </a:r>
          </a:p>
          <a:p>
            <a:pPr eaLnBrk="1" hangingPunct="1"/>
            <a:r>
              <a:rPr lang="pt-PT" smtClean="0"/>
              <a:t>I had enough </a:t>
            </a:r>
            <a:r>
              <a:rPr lang="pt-PT" b="1" i="1" smtClean="0"/>
              <a:t>a priori </a:t>
            </a:r>
            <a:r>
              <a:rPr lang="pt-PT" smtClean="0"/>
              <a:t>knowledge to make this decision.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What if I don’t have a map?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z="2800" smtClean="0"/>
              <a:t>I still want to make this decision.</a:t>
            </a:r>
          </a:p>
          <a:p>
            <a:pPr eaLnBrk="1" hangingPunct="1"/>
            <a:r>
              <a:rPr lang="pt-PT" sz="2800" smtClean="0"/>
              <a:t>I observe:</a:t>
            </a:r>
          </a:p>
          <a:p>
            <a:pPr lvl="1" eaLnBrk="1" hangingPunct="1"/>
            <a:r>
              <a:rPr lang="pt-PT" sz="2400" smtClean="0"/>
              <a:t>Amarante has coordinates x</a:t>
            </a:r>
            <a:r>
              <a:rPr lang="pt-PT" sz="2400" baseline="-25000" smtClean="0"/>
              <a:t>1</a:t>
            </a:r>
            <a:r>
              <a:rPr lang="pt-PT" sz="2400" smtClean="0"/>
              <a:t>,y</a:t>
            </a:r>
            <a:r>
              <a:rPr lang="pt-PT" sz="2400" baseline="-25000" smtClean="0"/>
              <a:t>1</a:t>
            </a:r>
            <a:r>
              <a:rPr lang="pt-PT" sz="2400" smtClean="0"/>
              <a:t> and is in Portugal.</a:t>
            </a:r>
          </a:p>
          <a:p>
            <a:pPr lvl="1" eaLnBrk="1" hangingPunct="1"/>
            <a:r>
              <a:rPr lang="pt-PT" sz="2400" smtClean="0"/>
              <a:t>Viseu has coordinates x</a:t>
            </a:r>
            <a:r>
              <a:rPr lang="pt-PT" sz="2400" baseline="-25000" smtClean="0"/>
              <a:t>2</a:t>
            </a:r>
            <a:r>
              <a:rPr lang="pt-PT" sz="2400" smtClean="0"/>
              <a:t>, y</a:t>
            </a:r>
            <a:r>
              <a:rPr lang="pt-PT" sz="2400" baseline="-25000" smtClean="0"/>
              <a:t>2 </a:t>
            </a:r>
            <a:r>
              <a:rPr lang="pt-PT" sz="2400" smtClean="0"/>
              <a:t>and is in Portugal.</a:t>
            </a:r>
          </a:p>
          <a:p>
            <a:pPr lvl="1" eaLnBrk="1" hangingPunct="1"/>
            <a:r>
              <a:rPr lang="pt-PT" sz="2400" smtClean="0"/>
              <a:t>Vigo has coordinates x</a:t>
            </a:r>
            <a:r>
              <a:rPr lang="pt-PT" sz="2400" baseline="-25000" smtClean="0"/>
              <a:t>3</a:t>
            </a:r>
            <a:r>
              <a:rPr lang="pt-PT" sz="2400" smtClean="0"/>
              <a:t>, y</a:t>
            </a:r>
            <a:r>
              <a:rPr lang="pt-PT" sz="2400" baseline="-25000" smtClean="0"/>
              <a:t>3 </a:t>
            </a:r>
            <a:r>
              <a:rPr lang="pt-PT" sz="2400" smtClean="0"/>
              <a:t>and is in Spain.</a:t>
            </a:r>
          </a:p>
          <a:p>
            <a:pPr eaLnBrk="1" hangingPunct="1"/>
            <a:r>
              <a:rPr lang="pt-PT" sz="2800" smtClean="0"/>
              <a:t>I classify:</a:t>
            </a:r>
          </a:p>
          <a:p>
            <a:pPr lvl="1" eaLnBrk="1" hangingPunct="1"/>
            <a:r>
              <a:rPr lang="pt-PT" sz="2400" smtClean="0"/>
              <a:t>Porto is close to Amarante and Viseu so </a:t>
            </a:r>
            <a:r>
              <a:rPr lang="pt-PT" sz="2400" b="1" smtClean="0"/>
              <a:t>Porto </a:t>
            </a:r>
            <a:r>
              <a:rPr lang="pt-PT" sz="2400" b="1" u="sng" smtClean="0"/>
              <a:t>is</a:t>
            </a:r>
            <a:r>
              <a:rPr lang="pt-PT" sz="2400" b="1" smtClean="0"/>
              <a:t> in Portugal</a:t>
            </a:r>
            <a:r>
              <a:rPr lang="pt-PT" sz="2400" smtClean="0"/>
              <a:t>.</a:t>
            </a:r>
          </a:p>
          <a:p>
            <a:pPr eaLnBrk="1" hangingPunct="1"/>
            <a:r>
              <a:rPr lang="pt-PT" sz="2800" smtClean="0"/>
              <a:t>What if I try to classify </a:t>
            </a:r>
            <a:r>
              <a:rPr lang="pt-PT" sz="2800" i="1" smtClean="0"/>
              <a:t>Valença</a:t>
            </a:r>
            <a:r>
              <a:rPr lang="pt-PT" sz="28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Statistical PR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 used </a:t>
            </a:r>
            <a:r>
              <a:rPr lang="pt-PT" b="1" smtClean="0"/>
              <a:t>statistics</a:t>
            </a:r>
            <a:r>
              <a:rPr lang="pt-PT" smtClean="0"/>
              <a:t> to make a decision.</a:t>
            </a:r>
          </a:p>
          <a:p>
            <a:pPr lvl="1" eaLnBrk="1" hangingPunct="1"/>
            <a:r>
              <a:rPr lang="pt-PT" smtClean="0"/>
              <a:t>I can make </a:t>
            </a:r>
            <a:r>
              <a:rPr lang="pt-PT" b="1" smtClean="0"/>
              <a:t>decisions </a:t>
            </a:r>
            <a:r>
              <a:rPr lang="pt-PT" smtClean="0"/>
              <a:t>even when I don’t have full a priori knowledge of the whole process.</a:t>
            </a:r>
          </a:p>
          <a:p>
            <a:pPr lvl="1" eaLnBrk="1" hangingPunct="1"/>
            <a:r>
              <a:rPr lang="pt-PT" smtClean="0"/>
              <a:t>I can make </a:t>
            </a:r>
            <a:r>
              <a:rPr lang="pt-PT" b="1" smtClean="0"/>
              <a:t>mistakes</a:t>
            </a:r>
            <a:r>
              <a:rPr lang="pt-PT" smtClean="0"/>
              <a:t>.</a:t>
            </a:r>
          </a:p>
          <a:p>
            <a:pPr eaLnBrk="1" hangingPunct="1"/>
            <a:r>
              <a:rPr lang="pt-PT" smtClean="0"/>
              <a:t>How did I </a:t>
            </a:r>
            <a:r>
              <a:rPr lang="pt-PT" b="1" smtClean="0"/>
              <a:t>recognize</a:t>
            </a:r>
            <a:r>
              <a:rPr lang="pt-PT" smtClean="0"/>
              <a:t> this pattern?</a:t>
            </a:r>
          </a:p>
          <a:p>
            <a:pPr lvl="1" eaLnBrk="1" hangingPunct="1"/>
            <a:r>
              <a:rPr lang="pt-PT" smtClean="0"/>
              <a:t>I </a:t>
            </a:r>
            <a:r>
              <a:rPr lang="pt-PT" b="1" smtClean="0"/>
              <a:t>learned </a:t>
            </a:r>
            <a:r>
              <a:rPr lang="pt-PT" smtClean="0"/>
              <a:t>from previous observations where I knew the classification result.</a:t>
            </a:r>
          </a:p>
          <a:p>
            <a:pPr lvl="1" eaLnBrk="1" hangingPunct="1"/>
            <a:r>
              <a:rPr lang="pt-PT" smtClean="0"/>
              <a:t>I </a:t>
            </a:r>
            <a:r>
              <a:rPr lang="pt-PT" b="1" smtClean="0"/>
              <a:t>classified </a:t>
            </a:r>
            <a:r>
              <a:rPr lang="pt-PT" smtClean="0"/>
              <a:t>a new observation.</a:t>
            </a:r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7164388" y="3141663"/>
            <a:ext cx="1584325" cy="863600"/>
          </a:xfrm>
          <a:prstGeom prst="wedgeRoundRectCallout">
            <a:avLst>
              <a:gd name="adj1" fmla="val -61926"/>
              <a:gd name="adj2" fmla="val 5349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What pattern?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Back to the Features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 </a:t>
            </a:r>
            <a:r>
              <a:rPr lang="pt-PT" b="1" i="1" smtClean="0"/>
              <a:t>F</a:t>
            </a:r>
            <a:r>
              <a:rPr lang="pt-PT" b="1" i="1" baseline="-25000" smtClean="0"/>
              <a:t>i</a:t>
            </a:r>
          </a:p>
          <a:p>
            <a:pPr lvl="1" eaLnBrk="1" hangingPunct="1">
              <a:buFontTx/>
              <a:buNone/>
            </a:pPr>
            <a:endParaRPr lang="pt-PT" smtClean="0"/>
          </a:p>
          <a:p>
            <a:pPr eaLnBrk="1" hangingPunct="1"/>
            <a:r>
              <a:rPr lang="pt-PT" smtClean="0"/>
              <a:t>Feature </a:t>
            </a:r>
            <a:r>
              <a:rPr lang="pt-PT" b="1" i="1" smtClean="0"/>
              <a:t>F</a:t>
            </a:r>
            <a:r>
              <a:rPr lang="pt-PT" b="1" i="1" baseline="-25000" smtClean="0"/>
              <a:t>i</a:t>
            </a:r>
            <a:r>
              <a:rPr lang="pt-PT" b="1" baseline="-25000" smtClean="0"/>
              <a:t> </a:t>
            </a:r>
            <a:r>
              <a:rPr lang="pt-PT" smtClean="0"/>
              <a:t>with </a:t>
            </a:r>
            <a:r>
              <a:rPr lang="pt-PT" b="1" i="1" smtClean="0"/>
              <a:t>N</a:t>
            </a:r>
            <a:r>
              <a:rPr lang="pt-PT" smtClean="0"/>
              <a:t> values.</a:t>
            </a:r>
          </a:p>
          <a:p>
            <a:pPr lvl="1" eaLnBrk="1" hangingPunct="1">
              <a:buFontTx/>
              <a:buNone/>
            </a:pPr>
            <a:endParaRPr lang="pt-PT" smtClean="0"/>
          </a:p>
          <a:p>
            <a:pPr lvl="1" eaLnBrk="1" hangingPunct="1">
              <a:buFontTx/>
              <a:buNone/>
            </a:pPr>
            <a:endParaRPr lang="pt-PT" smtClean="0"/>
          </a:p>
          <a:p>
            <a:pPr eaLnBrk="1" hangingPunct="1"/>
            <a:r>
              <a:rPr lang="pt-PT" smtClean="0"/>
              <a:t>Feature vector F with M features.</a:t>
            </a:r>
          </a:p>
          <a:p>
            <a:pPr lvl="1" eaLnBrk="1" hangingPunct="1">
              <a:buFontTx/>
              <a:buNone/>
            </a:pPr>
            <a:endParaRPr lang="pt-PT" smtClean="0"/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smtClean="0"/>
              <a:t>Naming conventions:</a:t>
            </a:r>
          </a:p>
          <a:p>
            <a:pPr lvl="1" eaLnBrk="1" hangingPunct="1"/>
            <a:r>
              <a:rPr lang="pt-PT" smtClean="0"/>
              <a:t>Elements of a </a:t>
            </a:r>
            <a:r>
              <a:rPr lang="pt-PT" b="1" smtClean="0"/>
              <a:t>feature vector </a:t>
            </a:r>
            <a:r>
              <a:rPr lang="pt-PT" smtClean="0"/>
              <a:t>are called </a:t>
            </a:r>
            <a:r>
              <a:rPr lang="pt-PT" b="1" smtClean="0"/>
              <a:t>coefficients</a:t>
            </a:r>
            <a:r>
              <a:rPr lang="pt-PT" smtClean="0"/>
              <a:t>.</a:t>
            </a:r>
          </a:p>
          <a:p>
            <a:pPr lvl="1" eaLnBrk="1" hangingPunct="1"/>
            <a:r>
              <a:rPr lang="pt-PT" b="1" smtClean="0"/>
              <a:t>Features</a:t>
            </a:r>
            <a:r>
              <a:rPr lang="pt-PT" smtClean="0"/>
              <a:t> may have one or more </a:t>
            </a:r>
            <a:r>
              <a:rPr lang="pt-PT" b="1" smtClean="0"/>
              <a:t>coefficients</a:t>
            </a:r>
            <a:r>
              <a:rPr lang="pt-PT" smtClean="0"/>
              <a:t>.</a:t>
            </a:r>
          </a:p>
          <a:p>
            <a:pPr lvl="1" eaLnBrk="1" hangingPunct="1"/>
            <a:r>
              <a:rPr lang="pt-PT" b="1" smtClean="0"/>
              <a:t>Feature vectors </a:t>
            </a:r>
            <a:r>
              <a:rPr lang="pt-PT" smtClean="0"/>
              <a:t>may have one or more </a:t>
            </a:r>
            <a:r>
              <a:rPr lang="pt-PT" b="1" smtClean="0"/>
              <a:t>features</a:t>
            </a:r>
            <a:r>
              <a:rPr lang="pt-PT" smtClean="0"/>
              <a:t>.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979738" y="1773238"/>
          <a:ext cx="1016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Equation" r:id="rId3" imgW="520560" imgH="228600" progId="Equation.3">
                  <p:embed/>
                </p:oleObj>
              </mc:Choice>
              <mc:Fallback>
                <p:oleObj name="Equation" r:id="rId3" imgW="5205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773238"/>
                        <a:ext cx="10160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116013" y="3644900"/>
          <a:ext cx="2305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Equation" r:id="rId5" imgW="1180800" imgH="228600" progId="Equation.3">
                  <p:embed/>
                </p:oleObj>
              </mc:Choice>
              <mc:Fallback>
                <p:oleObj name="Equation" r:id="rId5" imgW="1180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44900"/>
                        <a:ext cx="23050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1138238" y="5384800"/>
          <a:ext cx="2354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Equation" r:id="rId7" imgW="1206360" imgH="215640" progId="Equation.3">
                  <p:embed/>
                </p:oleObj>
              </mc:Choice>
              <mc:Fallback>
                <p:oleObj name="Equation" r:id="rId7" imgW="120636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84800"/>
                        <a:ext cx="23542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Topic: Introduction to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Back to our Porto example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I’ve classified that Porto is in Portugal.</a:t>
            </a:r>
          </a:p>
          <a:p>
            <a:pPr eaLnBrk="1" hangingPunct="1"/>
            <a:r>
              <a:rPr lang="pt-PT" smtClean="0"/>
              <a:t>What feature did I use?</a:t>
            </a:r>
          </a:p>
          <a:p>
            <a:pPr lvl="1" eaLnBrk="1" hangingPunct="1"/>
            <a:r>
              <a:rPr lang="pt-PT" smtClean="0"/>
              <a:t>Spatial location</a:t>
            </a:r>
          </a:p>
          <a:p>
            <a:pPr eaLnBrk="1" hangingPunct="1"/>
            <a:r>
              <a:rPr lang="pt-PT" smtClean="0"/>
              <a:t>Let’s get more formal</a:t>
            </a:r>
          </a:p>
          <a:p>
            <a:pPr lvl="1" eaLnBrk="1" hangingPunct="1"/>
            <a:r>
              <a:rPr lang="pt-PT" smtClean="0"/>
              <a:t>I’ve defined a feature vector </a:t>
            </a:r>
            <a:r>
              <a:rPr lang="pt-PT" b="1" i="1" smtClean="0"/>
              <a:t>F</a:t>
            </a:r>
            <a:r>
              <a:rPr lang="pt-PT" i="1" smtClean="0"/>
              <a:t> </a:t>
            </a:r>
            <a:r>
              <a:rPr lang="pt-PT" smtClean="0"/>
              <a:t>with one feature </a:t>
            </a:r>
            <a:r>
              <a:rPr lang="pt-PT" b="1" i="1" smtClean="0"/>
              <a:t>F</a:t>
            </a:r>
            <a:r>
              <a:rPr lang="pt-PT" b="1" i="1" baseline="-25000" smtClean="0"/>
              <a:t>1</a:t>
            </a:r>
            <a:r>
              <a:rPr lang="pt-PT" smtClean="0"/>
              <a:t>, which has two coefficients </a:t>
            </a:r>
            <a:r>
              <a:rPr lang="pt-PT" b="1" i="1" smtClean="0"/>
              <a:t>f</a:t>
            </a:r>
            <a:r>
              <a:rPr lang="pt-PT" b="1" i="1" baseline="-25000" smtClean="0"/>
              <a:t>1x</a:t>
            </a:r>
            <a:r>
              <a:rPr lang="pt-PT" smtClean="0"/>
              <a:t>, </a:t>
            </a:r>
            <a:r>
              <a:rPr lang="pt-PT" b="1" i="1" smtClean="0"/>
              <a:t>f</a:t>
            </a:r>
            <a:r>
              <a:rPr lang="pt-PT" b="1" i="1" baseline="-25000" smtClean="0"/>
              <a:t>1y</a:t>
            </a:r>
            <a:r>
              <a:rPr lang="pt-PT" smtClean="0"/>
              <a:t>.</a:t>
            </a:r>
          </a:p>
          <a:p>
            <a:pPr lvl="1" eaLnBrk="1" hangingPunct="1"/>
            <a:endParaRPr lang="pt-PT" smtClean="0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73338" y="4941888"/>
          <a:ext cx="39973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Equation" r:id="rId3" imgW="1193760" imgH="241200" progId="Equation.3">
                  <p:embed/>
                </p:oleObj>
              </mc:Choice>
              <mc:Fallback>
                <p:oleObj name="Equation" r:id="rId3" imgW="11937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4941888"/>
                        <a:ext cx="3997325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 Space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Feature Vector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Two total coefficients.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Can be seen as a feature ‘space’ with two orthogonal axis.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Feature Space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Hyper-space with N dimensions where N is the total number of coefficients of my feature vector.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i="1" smtClean="0"/>
              <a:t>A Priori</a:t>
            </a:r>
            <a:r>
              <a:rPr lang="pt-PT" smtClean="0"/>
              <a:t> Knowledge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197225"/>
          </a:xfrm>
        </p:spPr>
        <p:txBody>
          <a:bodyPr/>
          <a:lstStyle/>
          <a:p>
            <a:pPr eaLnBrk="1" hangingPunct="1"/>
            <a:r>
              <a:rPr lang="pt-PT" sz="2400" smtClean="0"/>
              <a:t>I have a precise </a:t>
            </a:r>
            <a:r>
              <a:rPr lang="pt-PT" sz="2400" b="1" i="1" smtClean="0"/>
              <a:t>model</a:t>
            </a:r>
            <a:r>
              <a:rPr lang="pt-PT" sz="2400" smtClean="0"/>
              <a:t> of my feature space based on </a:t>
            </a:r>
            <a:r>
              <a:rPr lang="pt-PT" sz="2400" b="1" i="1" smtClean="0"/>
              <a:t>a priori</a:t>
            </a:r>
            <a:r>
              <a:rPr lang="pt-PT" sz="2400" smtClean="0"/>
              <a:t> knowledge.</a:t>
            </a:r>
          </a:p>
          <a:p>
            <a:pPr lvl="1" eaLnBrk="1" hangingPunct="1">
              <a:buFontTx/>
              <a:buNone/>
            </a:pPr>
            <a:r>
              <a:rPr lang="pt-PT" sz="2000" i="1" smtClean="0"/>
              <a:t>City is in Spain if F</a:t>
            </a:r>
            <a:r>
              <a:rPr lang="pt-PT" sz="2000" i="1" baseline="-25000" smtClean="0"/>
              <a:t>1Y</a:t>
            </a:r>
            <a:r>
              <a:rPr lang="pt-PT" sz="2000" i="1" smtClean="0"/>
              <a:t>&gt;23</a:t>
            </a:r>
          </a:p>
          <a:p>
            <a:pPr eaLnBrk="1" hangingPunct="1"/>
            <a:r>
              <a:rPr lang="pt-PT" sz="2400" smtClean="0"/>
              <a:t>Great models = Great classifications.</a:t>
            </a:r>
          </a:p>
          <a:p>
            <a:pPr lvl="1" eaLnBrk="1" hangingPunct="1">
              <a:buFontTx/>
              <a:buNone/>
            </a:pPr>
            <a:r>
              <a:rPr lang="pt-PT" sz="2000" i="1" smtClean="0"/>
              <a:t>F</a:t>
            </a:r>
            <a:r>
              <a:rPr lang="pt-PT" sz="2000" i="1" baseline="-25000" smtClean="0"/>
              <a:t>1Y</a:t>
            </a:r>
            <a:r>
              <a:rPr lang="pt-PT" sz="2000" i="1" smtClean="0"/>
              <a:t>(London) = 100</a:t>
            </a:r>
          </a:p>
          <a:p>
            <a:pPr lvl="1" eaLnBrk="1" hangingPunct="1">
              <a:buFontTx/>
              <a:buNone/>
            </a:pPr>
            <a:r>
              <a:rPr lang="pt-PT" sz="2000" i="1" smtClean="0"/>
              <a:t>London is in Spain (??)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3271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3272" name="AutoShape 8"/>
          <p:cNvSpPr>
            <a:spLocks noChangeArrowheads="1"/>
          </p:cNvSpPr>
          <p:nvPr/>
        </p:nvSpPr>
        <p:spPr bwMode="auto">
          <a:xfrm>
            <a:off x="7092950" y="1700213"/>
            <a:ext cx="1800225" cy="1223962"/>
          </a:xfrm>
          <a:prstGeom prst="wedgeRoundRectCallout">
            <a:avLst>
              <a:gd name="adj1" fmla="val -72574"/>
              <a:gd name="adj2" fmla="val 51167"/>
              <a:gd name="adj3" fmla="val 16667"/>
            </a:avLst>
          </a:prstGeom>
          <a:solidFill>
            <a:schemeClr val="bg1">
              <a:alpha val="7097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I know the border is here</a:t>
            </a:r>
          </a:p>
        </p:txBody>
      </p:sp>
      <p:sp>
        <p:nvSpPr>
          <p:cNvPr id="523273" name="AutoShape 9"/>
          <p:cNvSpPr>
            <a:spLocks noChangeArrowheads="1"/>
          </p:cNvSpPr>
          <p:nvPr/>
        </p:nvSpPr>
        <p:spPr bwMode="auto">
          <a:xfrm>
            <a:off x="2339975" y="5013325"/>
            <a:ext cx="2519363" cy="936625"/>
          </a:xfrm>
          <a:prstGeom prst="wedgeRoundRectCallout">
            <a:avLst>
              <a:gd name="adj1" fmla="val 63421"/>
              <a:gd name="adj2" fmla="val -56949"/>
              <a:gd name="adj3" fmla="val 16667"/>
            </a:avLst>
          </a:prstGeom>
          <a:solidFill>
            <a:schemeClr val="bg1">
              <a:alpha val="8196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Porto </a:t>
            </a:r>
            <a:r>
              <a:rPr lang="pt-PT" b="1" u="sng"/>
              <a:t>is</a:t>
            </a:r>
            <a:r>
              <a:rPr lang="pt-PT"/>
              <a:t> in Portugal!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1" grpId="0" animBg="1"/>
      <p:bldP spid="523272" grpId="0" animBg="1"/>
      <p:bldP spid="5232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What if I don’t have a model?</a:t>
            </a:r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 need to </a:t>
            </a:r>
            <a:r>
              <a:rPr lang="pt-PT" b="1" smtClean="0"/>
              <a:t>learn</a:t>
            </a:r>
            <a:r>
              <a:rPr lang="pt-PT" smtClean="0"/>
              <a:t> from observations.</a:t>
            </a:r>
          </a:p>
          <a:p>
            <a:pPr lvl="1" eaLnBrk="1" hangingPunct="1"/>
            <a:r>
              <a:rPr lang="pt-PT" smtClean="0"/>
              <a:t>Derive a model.</a:t>
            </a:r>
          </a:p>
          <a:p>
            <a:pPr lvl="1" eaLnBrk="1" hangingPunct="1"/>
            <a:r>
              <a:rPr lang="pt-PT" smtClean="0"/>
              <a:t>Direct classification.</a:t>
            </a:r>
          </a:p>
          <a:p>
            <a:pPr eaLnBrk="1" hangingPunct="1"/>
            <a:r>
              <a:rPr lang="pt-PT" smtClean="0"/>
              <a:t>Training stage.</a:t>
            </a:r>
          </a:p>
          <a:p>
            <a:pPr lvl="1" eaLnBrk="1" hangingPunct="1"/>
            <a:r>
              <a:rPr lang="pt-PT" smtClean="0"/>
              <a:t>Learn model parameters.</a:t>
            </a:r>
          </a:p>
          <a:p>
            <a:pPr eaLnBrk="1" hangingPunct="1"/>
            <a:r>
              <a:rPr lang="pt-PT" smtClean="0"/>
              <a:t>Classification</a:t>
            </a:r>
          </a:p>
        </p:txBody>
      </p:sp>
      <p:sp>
        <p:nvSpPr>
          <p:cNvPr id="3079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500563" y="1628775"/>
          <a:ext cx="419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Chart" r:id="rId3" imgW="4191074" imgH="4248076" progId="Excel.Sheet.8">
                  <p:embed/>
                </p:oleObj>
              </mc:Choice>
              <mc:Fallback>
                <p:oleObj name="Chart" r:id="rId3" imgW="4191074" imgH="424807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28775"/>
                        <a:ext cx="419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Line 12"/>
          <p:cNvSpPr>
            <a:spLocks noChangeShapeType="1"/>
          </p:cNvSpPr>
          <p:nvPr/>
        </p:nvSpPr>
        <p:spPr bwMode="auto">
          <a:xfrm flipH="1">
            <a:off x="4606925" y="28527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 flipH="1">
            <a:off x="4716463" y="2924175"/>
            <a:ext cx="3781425" cy="431800"/>
          </a:xfrm>
          <a:prstGeom prst="line">
            <a:avLst/>
          </a:prstGeom>
          <a:noFill/>
          <a:ln w="50800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6" name="Line 14"/>
          <p:cNvSpPr>
            <a:spLocks noChangeShapeType="1"/>
          </p:cNvSpPr>
          <p:nvPr/>
        </p:nvSpPr>
        <p:spPr bwMode="auto">
          <a:xfrm flipH="1" flipV="1">
            <a:off x="5292725" y="3357563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7" name="Line 15"/>
          <p:cNvSpPr>
            <a:spLocks noChangeShapeType="1"/>
          </p:cNvSpPr>
          <p:nvPr/>
        </p:nvSpPr>
        <p:spPr bwMode="auto">
          <a:xfrm flipH="1">
            <a:off x="5435600" y="2636838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8" name="Line 16"/>
          <p:cNvSpPr>
            <a:spLocks noChangeShapeType="1"/>
          </p:cNvSpPr>
          <p:nvPr/>
        </p:nvSpPr>
        <p:spPr bwMode="auto">
          <a:xfrm flipV="1">
            <a:off x="5867400" y="3213100"/>
            <a:ext cx="2889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9" name="Line 17"/>
          <p:cNvSpPr>
            <a:spLocks noChangeShapeType="1"/>
          </p:cNvSpPr>
          <p:nvPr/>
        </p:nvSpPr>
        <p:spPr bwMode="auto">
          <a:xfrm>
            <a:off x="5724525" y="2636838"/>
            <a:ext cx="1428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30" name="AutoShape 18"/>
          <p:cNvSpPr>
            <a:spLocks noChangeArrowheads="1"/>
          </p:cNvSpPr>
          <p:nvPr/>
        </p:nvSpPr>
        <p:spPr bwMode="auto">
          <a:xfrm>
            <a:off x="6732588" y="3500438"/>
            <a:ext cx="1727200" cy="792162"/>
          </a:xfrm>
          <a:prstGeom prst="wedgeRoundRectCallout">
            <a:avLst>
              <a:gd name="adj1" fmla="val -52204"/>
              <a:gd name="adj2" fmla="val -892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‘Learned’</a:t>
            </a:r>
          </a:p>
          <a:p>
            <a:r>
              <a:rPr lang="pt-PT"/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5" grpId="0" animBg="1"/>
      <p:bldP spid="525326" grpId="0" animBg="1"/>
      <p:bldP spid="525327" grpId="0" animBg="1"/>
      <p:bldP spid="525328" grpId="0" animBg="1"/>
      <p:bldP spid="525329" grpId="0" animBg="1"/>
      <p:bldP spid="5253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Classes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In our example, cities can belong to:</a:t>
            </a:r>
          </a:p>
          <a:p>
            <a:pPr lvl="1" eaLnBrk="1" hangingPunct="1"/>
            <a:r>
              <a:rPr lang="pt-PT" smtClean="0"/>
              <a:t>Portugal</a:t>
            </a:r>
          </a:p>
          <a:p>
            <a:pPr lvl="1" eaLnBrk="1" hangingPunct="1"/>
            <a:r>
              <a:rPr lang="pt-PT" smtClean="0"/>
              <a:t>Spain</a:t>
            </a:r>
          </a:p>
          <a:p>
            <a:pPr eaLnBrk="1" hangingPunct="1"/>
            <a:r>
              <a:rPr lang="pt-PT" smtClean="0"/>
              <a:t>I have two </a:t>
            </a:r>
            <a:r>
              <a:rPr lang="pt-PT" b="1" i="1" smtClean="0"/>
              <a:t>classes</a:t>
            </a:r>
            <a:r>
              <a:rPr lang="pt-PT" smtClean="0"/>
              <a:t> of cities.</a:t>
            </a:r>
          </a:p>
          <a:p>
            <a:pPr eaLnBrk="1" hangingPunct="1"/>
            <a:r>
              <a:rPr lang="pt-PT" smtClean="0"/>
              <a:t>A </a:t>
            </a:r>
            <a:r>
              <a:rPr lang="pt-PT" b="1" i="1" smtClean="0"/>
              <a:t>class </a:t>
            </a:r>
            <a:r>
              <a:rPr lang="pt-PT" smtClean="0"/>
              <a:t>represents a sub-space of my feature space.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572000" y="1628775"/>
            <a:ext cx="4032250" cy="14398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>
                  <a:alpha val="35001"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PT"/>
              <a:t>SPAIN</a:t>
            </a:r>
          </a:p>
        </p:txBody>
      </p:sp>
      <p:sp>
        <p:nvSpPr>
          <p:cNvPr id="529417" name="Rectangle 9"/>
          <p:cNvSpPr>
            <a:spLocks noChangeArrowheads="1"/>
          </p:cNvSpPr>
          <p:nvPr/>
        </p:nvSpPr>
        <p:spPr bwMode="auto">
          <a:xfrm>
            <a:off x="4572000" y="3068638"/>
            <a:ext cx="4032250" cy="2881312"/>
          </a:xfrm>
          <a:prstGeom prst="rect">
            <a:avLst/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rgbClr val="FF00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PORTUGAL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Classifiers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A </a:t>
            </a:r>
            <a:r>
              <a:rPr lang="pt-PT" b="1" smtClean="0"/>
              <a:t>Classifier C </a:t>
            </a:r>
            <a:r>
              <a:rPr lang="pt-PT" smtClean="0"/>
              <a:t>maps a class into the feature space.</a:t>
            </a:r>
          </a:p>
          <a:p>
            <a:pPr eaLnBrk="1" hangingPunct="1">
              <a:lnSpc>
                <a:spcPct val="90000"/>
              </a:lnSpc>
            </a:pPr>
            <a:endParaRPr lang="pt-PT" smtClean="0"/>
          </a:p>
          <a:p>
            <a:pPr lvl="1" eaLnBrk="1" hangingPunct="1">
              <a:lnSpc>
                <a:spcPct val="90000"/>
              </a:lnSpc>
            </a:pPr>
            <a:endParaRPr lang="pt-PT" smtClean="0"/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Various types of classifiers.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Nearest-Neighbours.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Bayesian.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Soft-computing machines.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Etc...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84438" y="2565400"/>
          <a:ext cx="4038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3" imgW="2031840" imgH="457200" progId="Equation.3">
                  <p:embed/>
                </p:oleObj>
              </mc:Choice>
              <mc:Fallback>
                <p:oleObj name="Equation" r:id="rId3" imgW="20318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565400"/>
                        <a:ext cx="4038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Topic: Classifiers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 smtClean="0"/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Distance to Mean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z="2800" smtClean="0"/>
              <a:t>I can represent a class by its mean feature vector.</a:t>
            </a:r>
          </a:p>
          <a:p>
            <a:pPr eaLnBrk="1" hangingPunct="1">
              <a:lnSpc>
                <a:spcPct val="90000"/>
              </a:lnSpc>
            </a:pPr>
            <a:endParaRPr lang="pt-PT" sz="2800" smtClean="0"/>
          </a:p>
          <a:p>
            <a:pPr eaLnBrk="1" hangingPunct="1">
              <a:lnSpc>
                <a:spcPct val="90000"/>
              </a:lnSpc>
            </a:pPr>
            <a:r>
              <a:rPr lang="pt-PT" sz="2800" smtClean="0"/>
              <a:t>To classify a new object, I choose the class with the closest mean feature vector.</a:t>
            </a:r>
          </a:p>
          <a:p>
            <a:pPr eaLnBrk="1" hangingPunct="1">
              <a:lnSpc>
                <a:spcPct val="90000"/>
              </a:lnSpc>
            </a:pPr>
            <a:r>
              <a:rPr lang="pt-PT" sz="2800" smtClean="0"/>
              <a:t>Different distance measures!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0688" y="2747963"/>
          <a:ext cx="12969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name="Equation" r:id="rId3" imgW="431640" imgH="203040" progId="Equation.3">
                  <p:embed/>
                </p:oleObj>
              </mc:Choice>
              <mc:Fallback>
                <p:oleObj name="Equation" r:id="rId3" imgW="4316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747963"/>
                        <a:ext cx="12969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816100"/>
          <a:ext cx="4038600" cy="409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name="Chart" r:id="rId5" imgW="4200441" imgH="4257787" progId="Excel.Sheet.8">
                  <p:embed/>
                </p:oleObj>
              </mc:Choice>
              <mc:Fallback>
                <p:oleObj name="Chart" r:id="rId5" imgW="4200441" imgH="4257787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16100"/>
                        <a:ext cx="4038600" cy="409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6300788" y="2565400"/>
            <a:ext cx="1727200" cy="1008063"/>
          </a:xfrm>
          <a:prstGeom prst="wedgeRoundRectCallout">
            <a:avLst>
              <a:gd name="adj1" fmla="val -43750"/>
              <a:gd name="adj2" fmla="val 91731"/>
              <a:gd name="adj3" fmla="val 16667"/>
            </a:avLst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Euclidean Distance</a:t>
            </a:r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 flipV="1">
            <a:off x="5795963" y="4437063"/>
            <a:ext cx="43180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5795963" y="2781300"/>
            <a:ext cx="0" cy="20161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Possible Distance Measures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L1 Distance</a:t>
            </a:r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/>
            <a:r>
              <a:rPr lang="pt-PT" smtClean="0"/>
              <a:t>Euclidean Distance (L2 Distance)</a:t>
            </a:r>
          </a:p>
          <a:p>
            <a:pPr eaLnBrk="1" hangingPunct="1"/>
            <a:endParaRPr lang="pt-PT" smtClean="0"/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71550" y="2276475"/>
          <a:ext cx="35274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Equação" r:id="rId3" imgW="1497950" imgH="431613" progId="Equation.3">
                  <p:embed/>
                </p:oleObj>
              </mc:Choice>
              <mc:Fallback>
                <p:oleObj name="Equação" r:id="rId3" imgW="1497950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76475"/>
                        <a:ext cx="3527425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971550" y="4724400"/>
          <a:ext cx="33115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Equation" r:id="rId5" imgW="1651000" imgH="431800" progId="Equation.3">
                  <p:embed/>
                </p:oleObj>
              </mc:Choice>
              <mc:Fallback>
                <p:oleObj name="Equation" r:id="rId5" imgW="16510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24400"/>
                        <a:ext cx="331152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1557338"/>
            <a:ext cx="1724025" cy="453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6948488" y="2205038"/>
            <a:ext cx="1655762" cy="1655762"/>
          </a:xfrm>
          <a:prstGeom prst="wedgeRoundRectCallout">
            <a:avLst>
              <a:gd name="adj1" fmla="val -55560"/>
              <a:gd name="adj2" fmla="val 7186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L1 or Taxicab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Gaussian Distribution</a:t>
            </a:r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800" smtClean="0"/>
              <a:t>Defined by two parameters:</a:t>
            </a:r>
          </a:p>
          <a:p>
            <a:pPr lvl="1" eaLnBrk="1" hangingPunct="1"/>
            <a:r>
              <a:rPr lang="pt-PT" sz="2400" smtClean="0"/>
              <a:t>Mean: </a:t>
            </a:r>
            <a:r>
              <a:rPr lang="el-GR" sz="2400" smtClean="0">
                <a:cs typeface="Arial" charset="0"/>
              </a:rPr>
              <a:t>μ</a:t>
            </a:r>
          </a:p>
          <a:p>
            <a:pPr lvl="1" eaLnBrk="1" hangingPunct="1"/>
            <a:r>
              <a:rPr lang="pt-PT" sz="2400" smtClean="0"/>
              <a:t>Variance: </a:t>
            </a:r>
            <a:r>
              <a:rPr lang="el-GR" sz="2400" smtClean="0">
                <a:cs typeface="Arial" charset="0"/>
              </a:rPr>
              <a:t>σ</a:t>
            </a:r>
            <a:r>
              <a:rPr lang="pt-PT" sz="2400" baseline="30000" smtClean="0">
                <a:cs typeface="Arial" charset="0"/>
              </a:rPr>
              <a:t>2</a:t>
            </a:r>
          </a:p>
          <a:p>
            <a:pPr eaLnBrk="1" hangingPunct="1"/>
            <a:r>
              <a:rPr lang="pt-PT" sz="2800" smtClean="0"/>
              <a:t>Great approximation to the distribution of many phenomena.</a:t>
            </a:r>
          </a:p>
          <a:p>
            <a:pPr lvl="1" eaLnBrk="1" hangingPunct="1"/>
            <a:r>
              <a:rPr lang="pt-PT" sz="2400" i="1" smtClean="0">
                <a:cs typeface="Arial" charset="0"/>
              </a:rPr>
              <a:t>Central Limit Theorem</a:t>
            </a:r>
          </a:p>
          <a:p>
            <a:pPr lvl="1" eaLnBrk="1" hangingPunct="1">
              <a:buFontTx/>
              <a:buNone/>
            </a:pPr>
            <a:endParaRPr lang="el-GR" sz="2400" i="1" smtClean="0">
              <a:cs typeface="Arial" charset="0"/>
            </a:endParaRP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09888"/>
            <a:ext cx="3954462" cy="296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717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3438" y="1700213"/>
          <a:ext cx="40386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Equation" r:id="rId4" imgW="1892160" imgH="482400" progId="Equation.3">
                  <p:embed/>
                </p:oleObj>
              </mc:Choice>
              <mc:Fallback>
                <p:oleObj name="Equation" r:id="rId4" imgW="189216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00213"/>
                        <a:ext cx="4038600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298700" y="6400800"/>
            <a:ext cx="6845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http://www.flickr.com/photos/kimbar/2027234083/</a:t>
            </a:r>
          </a:p>
        </p:txBody>
      </p:sp>
      <p:sp>
        <p:nvSpPr>
          <p:cNvPr id="6150" name="Freeform 8"/>
          <p:cNvSpPr>
            <a:spLocks/>
          </p:cNvSpPr>
          <p:nvPr/>
        </p:nvSpPr>
        <p:spPr bwMode="auto">
          <a:xfrm>
            <a:off x="1870075" y="2133600"/>
            <a:ext cx="7239000" cy="4340225"/>
          </a:xfrm>
          <a:custGeom>
            <a:avLst/>
            <a:gdLst>
              <a:gd name="T0" fmla="*/ 989 w 4891"/>
              <a:gd name="T1" fmla="*/ 1774 h 2734"/>
              <a:gd name="T2" fmla="*/ 879 w 4891"/>
              <a:gd name="T3" fmla="*/ 1627 h 2734"/>
              <a:gd name="T4" fmla="*/ 276 w 4891"/>
              <a:gd name="T5" fmla="*/ 1600 h 2734"/>
              <a:gd name="T6" fmla="*/ 111 w 4891"/>
              <a:gd name="T7" fmla="*/ 1509 h 2734"/>
              <a:gd name="T8" fmla="*/ 56 w 4891"/>
              <a:gd name="T9" fmla="*/ 1454 h 2734"/>
              <a:gd name="T10" fmla="*/ 11 w 4891"/>
              <a:gd name="T11" fmla="*/ 1307 h 2734"/>
              <a:gd name="T12" fmla="*/ 93 w 4891"/>
              <a:gd name="T13" fmla="*/ 997 h 2734"/>
              <a:gd name="T14" fmla="*/ 157 w 4891"/>
              <a:gd name="T15" fmla="*/ 905 h 2734"/>
              <a:gd name="T16" fmla="*/ 221 w 4891"/>
              <a:gd name="T17" fmla="*/ 841 h 2734"/>
              <a:gd name="T18" fmla="*/ 303 w 4891"/>
              <a:gd name="T19" fmla="*/ 741 h 2734"/>
              <a:gd name="T20" fmla="*/ 349 w 4891"/>
              <a:gd name="T21" fmla="*/ 677 h 2734"/>
              <a:gd name="T22" fmla="*/ 285 w 4891"/>
              <a:gd name="T23" fmla="*/ 265 h 2734"/>
              <a:gd name="T24" fmla="*/ 331 w 4891"/>
              <a:gd name="T25" fmla="*/ 101 h 2734"/>
              <a:gd name="T26" fmla="*/ 367 w 4891"/>
              <a:gd name="T27" fmla="*/ 64 h 2734"/>
              <a:gd name="T28" fmla="*/ 532 w 4891"/>
              <a:gd name="T29" fmla="*/ 0 h 2734"/>
              <a:gd name="T30" fmla="*/ 861 w 4891"/>
              <a:gd name="T31" fmla="*/ 37 h 2734"/>
              <a:gd name="T32" fmla="*/ 1483 w 4891"/>
              <a:gd name="T33" fmla="*/ 110 h 2734"/>
              <a:gd name="T34" fmla="*/ 1784 w 4891"/>
              <a:gd name="T35" fmla="*/ 210 h 2734"/>
              <a:gd name="T36" fmla="*/ 1985 w 4891"/>
              <a:gd name="T37" fmla="*/ 338 h 2734"/>
              <a:gd name="T38" fmla="*/ 2059 w 4891"/>
              <a:gd name="T39" fmla="*/ 393 h 2734"/>
              <a:gd name="T40" fmla="*/ 2187 w 4891"/>
              <a:gd name="T41" fmla="*/ 448 h 2734"/>
              <a:gd name="T42" fmla="*/ 2772 w 4891"/>
              <a:gd name="T43" fmla="*/ 430 h 2734"/>
              <a:gd name="T44" fmla="*/ 3503 w 4891"/>
              <a:gd name="T45" fmla="*/ 329 h 2734"/>
              <a:gd name="T46" fmla="*/ 4198 w 4891"/>
              <a:gd name="T47" fmla="*/ 357 h 2734"/>
              <a:gd name="T48" fmla="*/ 4335 w 4891"/>
              <a:gd name="T49" fmla="*/ 439 h 2734"/>
              <a:gd name="T50" fmla="*/ 4381 w 4891"/>
              <a:gd name="T51" fmla="*/ 485 h 2734"/>
              <a:gd name="T52" fmla="*/ 4436 w 4891"/>
              <a:gd name="T53" fmla="*/ 521 h 2734"/>
              <a:gd name="T54" fmla="*/ 4609 w 4891"/>
              <a:gd name="T55" fmla="*/ 750 h 2734"/>
              <a:gd name="T56" fmla="*/ 4673 w 4891"/>
              <a:gd name="T57" fmla="*/ 859 h 2734"/>
              <a:gd name="T58" fmla="*/ 4747 w 4891"/>
              <a:gd name="T59" fmla="*/ 1015 h 2734"/>
              <a:gd name="T60" fmla="*/ 4765 w 4891"/>
              <a:gd name="T61" fmla="*/ 1051 h 2734"/>
              <a:gd name="T62" fmla="*/ 4811 w 4891"/>
              <a:gd name="T63" fmla="*/ 1262 h 2734"/>
              <a:gd name="T64" fmla="*/ 4847 w 4891"/>
              <a:gd name="T65" fmla="*/ 1902 h 2734"/>
              <a:gd name="T66" fmla="*/ 4747 w 4891"/>
              <a:gd name="T67" fmla="*/ 2267 h 2734"/>
              <a:gd name="T68" fmla="*/ 4555 w 4891"/>
              <a:gd name="T69" fmla="*/ 2395 h 2734"/>
              <a:gd name="T70" fmla="*/ 4481 w 4891"/>
              <a:gd name="T71" fmla="*/ 2450 h 2734"/>
              <a:gd name="T72" fmla="*/ 4271 w 4891"/>
              <a:gd name="T73" fmla="*/ 2542 h 2734"/>
              <a:gd name="T74" fmla="*/ 4033 w 4891"/>
              <a:gd name="T75" fmla="*/ 2578 h 2734"/>
              <a:gd name="T76" fmla="*/ 3521 w 4891"/>
              <a:gd name="T77" fmla="*/ 2615 h 2734"/>
              <a:gd name="T78" fmla="*/ 3229 w 4891"/>
              <a:gd name="T79" fmla="*/ 2633 h 2734"/>
              <a:gd name="T80" fmla="*/ 2625 w 4891"/>
              <a:gd name="T81" fmla="*/ 2706 h 2734"/>
              <a:gd name="T82" fmla="*/ 2342 w 4891"/>
              <a:gd name="T83" fmla="*/ 2734 h 2734"/>
              <a:gd name="T84" fmla="*/ 2123 w 4891"/>
              <a:gd name="T85" fmla="*/ 2725 h 2734"/>
              <a:gd name="T86" fmla="*/ 1821 w 4891"/>
              <a:gd name="T87" fmla="*/ 2587 h 2734"/>
              <a:gd name="T88" fmla="*/ 1565 w 4891"/>
              <a:gd name="T89" fmla="*/ 2368 h 2734"/>
              <a:gd name="T90" fmla="*/ 1464 w 4891"/>
              <a:gd name="T91" fmla="*/ 2286 h 2734"/>
              <a:gd name="T92" fmla="*/ 1281 w 4891"/>
              <a:gd name="T93" fmla="*/ 2112 h 2734"/>
              <a:gd name="T94" fmla="*/ 1199 w 4891"/>
              <a:gd name="T95" fmla="*/ 1975 h 2734"/>
              <a:gd name="T96" fmla="*/ 1016 w 4891"/>
              <a:gd name="T97" fmla="*/ 1710 h 2734"/>
              <a:gd name="T98" fmla="*/ 934 w 4891"/>
              <a:gd name="T99" fmla="*/ 1710 h 27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891"/>
              <a:gd name="T151" fmla="*/ 0 h 2734"/>
              <a:gd name="T152" fmla="*/ 4891 w 4891"/>
              <a:gd name="T153" fmla="*/ 2734 h 273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891" h="2734">
                <a:moveTo>
                  <a:pt x="989" y="1774"/>
                </a:moveTo>
                <a:cubicBezTo>
                  <a:pt x="962" y="1719"/>
                  <a:pt x="939" y="1648"/>
                  <a:pt x="879" y="1627"/>
                </a:cubicBezTo>
                <a:cubicBezTo>
                  <a:pt x="673" y="1643"/>
                  <a:pt x="478" y="1620"/>
                  <a:pt x="276" y="1600"/>
                </a:cubicBezTo>
                <a:cubicBezTo>
                  <a:pt x="231" y="1577"/>
                  <a:pt x="149" y="1547"/>
                  <a:pt x="111" y="1509"/>
                </a:cubicBezTo>
                <a:cubicBezTo>
                  <a:pt x="93" y="1491"/>
                  <a:pt x="56" y="1454"/>
                  <a:pt x="56" y="1454"/>
                </a:cubicBezTo>
                <a:cubicBezTo>
                  <a:pt x="34" y="1402"/>
                  <a:pt x="22" y="1362"/>
                  <a:pt x="11" y="1307"/>
                </a:cubicBezTo>
                <a:cubicBezTo>
                  <a:pt x="21" y="1100"/>
                  <a:pt x="0" y="1138"/>
                  <a:pt x="93" y="997"/>
                </a:cubicBezTo>
                <a:cubicBezTo>
                  <a:pt x="114" y="966"/>
                  <a:pt x="133" y="934"/>
                  <a:pt x="157" y="905"/>
                </a:cubicBezTo>
                <a:cubicBezTo>
                  <a:pt x="176" y="882"/>
                  <a:pt x="221" y="841"/>
                  <a:pt x="221" y="841"/>
                </a:cubicBezTo>
                <a:cubicBezTo>
                  <a:pt x="236" y="795"/>
                  <a:pt x="265" y="769"/>
                  <a:pt x="303" y="741"/>
                </a:cubicBezTo>
                <a:cubicBezTo>
                  <a:pt x="317" y="719"/>
                  <a:pt x="347" y="703"/>
                  <a:pt x="349" y="677"/>
                </a:cubicBezTo>
                <a:cubicBezTo>
                  <a:pt x="361" y="524"/>
                  <a:pt x="313" y="408"/>
                  <a:pt x="285" y="265"/>
                </a:cubicBezTo>
                <a:cubicBezTo>
                  <a:pt x="300" y="73"/>
                  <a:pt x="267" y="203"/>
                  <a:pt x="331" y="101"/>
                </a:cubicBezTo>
                <a:cubicBezTo>
                  <a:pt x="357" y="59"/>
                  <a:pt x="317" y="81"/>
                  <a:pt x="367" y="64"/>
                </a:cubicBezTo>
                <a:cubicBezTo>
                  <a:pt x="420" y="25"/>
                  <a:pt x="469" y="15"/>
                  <a:pt x="532" y="0"/>
                </a:cubicBezTo>
                <a:cubicBezTo>
                  <a:pt x="643" y="7"/>
                  <a:pt x="751" y="17"/>
                  <a:pt x="861" y="37"/>
                </a:cubicBezTo>
                <a:cubicBezTo>
                  <a:pt x="1025" y="147"/>
                  <a:pt x="1316" y="106"/>
                  <a:pt x="1483" y="110"/>
                </a:cubicBezTo>
                <a:cubicBezTo>
                  <a:pt x="1583" y="143"/>
                  <a:pt x="1690" y="160"/>
                  <a:pt x="1784" y="210"/>
                </a:cubicBezTo>
                <a:cubicBezTo>
                  <a:pt x="1854" y="248"/>
                  <a:pt x="1915" y="299"/>
                  <a:pt x="1985" y="338"/>
                </a:cubicBezTo>
                <a:cubicBezTo>
                  <a:pt x="2036" y="405"/>
                  <a:pt x="1985" y="352"/>
                  <a:pt x="2059" y="393"/>
                </a:cubicBezTo>
                <a:cubicBezTo>
                  <a:pt x="2118" y="426"/>
                  <a:pt x="2115" y="436"/>
                  <a:pt x="2187" y="448"/>
                </a:cubicBezTo>
                <a:cubicBezTo>
                  <a:pt x="2261" y="497"/>
                  <a:pt x="2635" y="439"/>
                  <a:pt x="2772" y="430"/>
                </a:cubicBezTo>
                <a:cubicBezTo>
                  <a:pt x="3011" y="363"/>
                  <a:pt x="3256" y="345"/>
                  <a:pt x="3503" y="329"/>
                </a:cubicBezTo>
                <a:cubicBezTo>
                  <a:pt x="3811" y="334"/>
                  <a:pt x="3950" y="330"/>
                  <a:pt x="4198" y="357"/>
                </a:cubicBezTo>
                <a:cubicBezTo>
                  <a:pt x="4255" y="379"/>
                  <a:pt x="4281" y="421"/>
                  <a:pt x="4335" y="439"/>
                </a:cubicBezTo>
                <a:cubicBezTo>
                  <a:pt x="4350" y="454"/>
                  <a:pt x="4362" y="475"/>
                  <a:pt x="4381" y="485"/>
                </a:cubicBezTo>
                <a:cubicBezTo>
                  <a:pt x="4425" y="507"/>
                  <a:pt x="4407" y="494"/>
                  <a:pt x="4436" y="521"/>
                </a:cubicBezTo>
                <a:cubicBezTo>
                  <a:pt x="4476" y="604"/>
                  <a:pt x="4540" y="691"/>
                  <a:pt x="4609" y="750"/>
                </a:cubicBezTo>
                <a:cubicBezTo>
                  <a:pt x="4633" y="819"/>
                  <a:pt x="4646" y="806"/>
                  <a:pt x="4673" y="859"/>
                </a:cubicBezTo>
                <a:cubicBezTo>
                  <a:pt x="4699" y="910"/>
                  <a:pt x="4722" y="963"/>
                  <a:pt x="4747" y="1015"/>
                </a:cubicBezTo>
                <a:cubicBezTo>
                  <a:pt x="4753" y="1027"/>
                  <a:pt x="4765" y="1051"/>
                  <a:pt x="4765" y="1051"/>
                </a:cubicBezTo>
                <a:cubicBezTo>
                  <a:pt x="4777" y="1122"/>
                  <a:pt x="4792" y="1192"/>
                  <a:pt x="4811" y="1262"/>
                </a:cubicBezTo>
                <a:cubicBezTo>
                  <a:pt x="4837" y="1474"/>
                  <a:pt x="4835" y="1688"/>
                  <a:pt x="4847" y="1902"/>
                </a:cubicBezTo>
                <a:cubicBezTo>
                  <a:pt x="4839" y="2133"/>
                  <a:pt x="4891" y="2164"/>
                  <a:pt x="4747" y="2267"/>
                </a:cubicBezTo>
                <a:cubicBezTo>
                  <a:pt x="4685" y="2312"/>
                  <a:pt x="4615" y="2345"/>
                  <a:pt x="4555" y="2395"/>
                </a:cubicBezTo>
                <a:cubicBezTo>
                  <a:pt x="4531" y="2415"/>
                  <a:pt x="4481" y="2450"/>
                  <a:pt x="4481" y="2450"/>
                </a:cubicBezTo>
                <a:cubicBezTo>
                  <a:pt x="4452" y="2496"/>
                  <a:pt x="4323" y="2524"/>
                  <a:pt x="4271" y="2542"/>
                </a:cubicBezTo>
                <a:cubicBezTo>
                  <a:pt x="4216" y="2561"/>
                  <a:pt x="4101" y="2570"/>
                  <a:pt x="4033" y="2578"/>
                </a:cubicBezTo>
                <a:cubicBezTo>
                  <a:pt x="3863" y="2598"/>
                  <a:pt x="3692" y="2606"/>
                  <a:pt x="3521" y="2615"/>
                </a:cubicBezTo>
                <a:cubicBezTo>
                  <a:pt x="3309" y="2641"/>
                  <a:pt x="3670" y="2599"/>
                  <a:pt x="3229" y="2633"/>
                </a:cubicBezTo>
                <a:cubicBezTo>
                  <a:pt x="3085" y="2644"/>
                  <a:pt x="2748" y="2690"/>
                  <a:pt x="2625" y="2706"/>
                </a:cubicBezTo>
                <a:cubicBezTo>
                  <a:pt x="2531" y="2718"/>
                  <a:pt x="2342" y="2734"/>
                  <a:pt x="2342" y="2734"/>
                </a:cubicBezTo>
                <a:cubicBezTo>
                  <a:pt x="2269" y="2731"/>
                  <a:pt x="2196" y="2734"/>
                  <a:pt x="2123" y="2725"/>
                </a:cubicBezTo>
                <a:cubicBezTo>
                  <a:pt x="2011" y="2711"/>
                  <a:pt x="1921" y="2624"/>
                  <a:pt x="1821" y="2587"/>
                </a:cubicBezTo>
                <a:cubicBezTo>
                  <a:pt x="1739" y="2505"/>
                  <a:pt x="1666" y="2426"/>
                  <a:pt x="1565" y="2368"/>
                </a:cubicBezTo>
                <a:cubicBezTo>
                  <a:pt x="1539" y="2329"/>
                  <a:pt x="1500" y="2317"/>
                  <a:pt x="1464" y="2286"/>
                </a:cubicBezTo>
                <a:cubicBezTo>
                  <a:pt x="1402" y="2232"/>
                  <a:pt x="1347" y="2160"/>
                  <a:pt x="1281" y="2112"/>
                </a:cubicBezTo>
                <a:cubicBezTo>
                  <a:pt x="1258" y="2057"/>
                  <a:pt x="1231" y="2023"/>
                  <a:pt x="1199" y="1975"/>
                </a:cubicBezTo>
                <a:cubicBezTo>
                  <a:pt x="1179" y="1872"/>
                  <a:pt x="1091" y="1781"/>
                  <a:pt x="1016" y="1710"/>
                </a:cubicBezTo>
                <a:cubicBezTo>
                  <a:pt x="996" y="1691"/>
                  <a:pt x="961" y="1710"/>
                  <a:pt x="934" y="171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>
            <a:off x="468313" y="260350"/>
            <a:ext cx="2087562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>
              <a:alpha val="4705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Multivariate Distribution</a:t>
            </a:r>
          </a:p>
        </p:txBody>
      </p:sp>
      <p:sp>
        <p:nvSpPr>
          <p:cNvPr id="8198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800" smtClean="0"/>
              <a:t>For N dimensions:</a:t>
            </a:r>
          </a:p>
          <a:p>
            <a:pPr eaLnBrk="1" hangingPunct="1"/>
            <a:endParaRPr lang="pt-PT" sz="2800" smtClean="0"/>
          </a:p>
          <a:p>
            <a:pPr eaLnBrk="1" hangingPunct="1"/>
            <a:endParaRPr lang="pt-PT" sz="2800" smtClean="0"/>
          </a:p>
          <a:p>
            <a:pPr eaLnBrk="1" hangingPunct="1"/>
            <a:r>
              <a:rPr lang="pt-PT" sz="2800" smtClean="0"/>
              <a:t>Mean feature vector:</a:t>
            </a:r>
          </a:p>
          <a:p>
            <a:pPr eaLnBrk="1" hangingPunct="1"/>
            <a:r>
              <a:rPr lang="pt-PT" sz="2800" smtClean="0"/>
              <a:t>Covariance Matrix:</a:t>
            </a:r>
          </a:p>
        </p:txBody>
      </p:sp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4176712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389188"/>
            <a:ext cx="4140200" cy="70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8194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4859338" y="3284538"/>
          <a:ext cx="10810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Equation" r:id="rId5" imgW="419040" imgH="228600" progId="Equation.3">
                  <p:embed/>
                </p:oleObj>
              </mc:Choice>
              <mc:Fallback>
                <p:oleObj name="Equation" r:id="rId5" imgW="4190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284538"/>
                        <a:ext cx="1081087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" y="4433888"/>
            <a:ext cx="1152525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0075" y="4760913"/>
            <a:ext cx="4176713" cy="436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6950" y="4806950"/>
            <a:ext cx="1584325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00213"/>
            <a:ext cx="6678613" cy="416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Mahalanobis Distance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 eaLnBrk="1" hangingPunct="1"/>
            <a:r>
              <a:rPr lang="pt-PT" smtClean="0"/>
              <a:t>Based on the covariance of coefficients.</a:t>
            </a:r>
          </a:p>
          <a:p>
            <a:pPr eaLnBrk="1" hangingPunct="1"/>
            <a:r>
              <a:rPr lang="pt-PT" smtClean="0"/>
              <a:t>Superior to the Euclidean distance.</a:t>
            </a:r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300663"/>
            <a:ext cx="5759450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K-Nearest Neighbours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Choose the closest K neighbours to a new observation.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Classify the new object based on the </a:t>
            </a:r>
            <a:r>
              <a:rPr lang="pt-PT" b="1" smtClean="0"/>
              <a:t>class </a:t>
            </a:r>
            <a:r>
              <a:rPr lang="pt-PT" smtClean="0"/>
              <a:t>of these K objects.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Assumes no model.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Does not scale very well...</a:t>
            </a:r>
          </a:p>
        </p:txBody>
      </p:sp>
      <p:pic>
        <p:nvPicPr>
          <p:cNvPr id="27654" name="Picture 4" descr="279px-KnnClass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113"/>
            <a:ext cx="4241800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Gonzalez &amp; Woods, 3rd Ed, Chapter 12.</a:t>
            </a:r>
          </a:p>
          <a:p>
            <a:pPr eaLnBrk="1" hangingPunct="1"/>
            <a:r>
              <a:rPr lang="en-US" smtClean="0"/>
              <a:t>Andrew Moore, Statistic Data Mining Tutorial, </a:t>
            </a:r>
            <a:r>
              <a:rPr lang="en-US" smtClean="0">
                <a:hlinkClick r:id="rId2"/>
              </a:rPr>
              <a:t>http://www.autonlab.org/tutorials/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50" y="0"/>
            <a:ext cx="45577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971550" y="260350"/>
            <a:ext cx="2087563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  <p:sp>
        <p:nvSpPr>
          <p:cNvPr id="7174" name="Freeform 7"/>
          <p:cNvSpPr>
            <a:spLocks/>
          </p:cNvSpPr>
          <p:nvPr/>
        </p:nvSpPr>
        <p:spPr bwMode="auto">
          <a:xfrm>
            <a:off x="3309938" y="1814513"/>
            <a:ext cx="2532062" cy="4130675"/>
          </a:xfrm>
          <a:custGeom>
            <a:avLst/>
            <a:gdLst>
              <a:gd name="T0" fmla="*/ 54 w 1595"/>
              <a:gd name="T1" fmla="*/ 0 h 2602"/>
              <a:gd name="T2" fmla="*/ 91 w 1595"/>
              <a:gd name="T3" fmla="*/ 804 h 2602"/>
              <a:gd name="T4" fmla="*/ 82 w 1595"/>
              <a:gd name="T5" fmla="*/ 905 h 2602"/>
              <a:gd name="T6" fmla="*/ 64 w 1595"/>
              <a:gd name="T7" fmla="*/ 932 h 2602"/>
              <a:gd name="T8" fmla="*/ 54 w 1595"/>
              <a:gd name="T9" fmla="*/ 969 h 2602"/>
              <a:gd name="T10" fmla="*/ 0 w 1595"/>
              <a:gd name="T11" fmla="*/ 1152 h 2602"/>
              <a:gd name="T12" fmla="*/ 9 w 1595"/>
              <a:gd name="T13" fmla="*/ 1454 h 2602"/>
              <a:gd name="T14" fmla="*/ 54 w 1595"/>
              <a:gd name="T15" fmla="*/ 1554 h 2602"/>
              <a:gd name="T16" fmla="*/ 100 w 1595"/>
              <a:gd name="T17" fmla="*/ 1792 h 2602"/>
              <a:gd name="T18" fmla="*/ 219 w 1595"/>
              <a:gd name="T19" fmla="*/ 2057 h 2602"/>
              <a:gd name="T20" fmla="*/ 384 w 1595"/>
              <a:gd name="T21" fmla="*/ 2048 h 2602"/>
              <a:gd name="T22" fmla="*/ 548 w 1595"/>
              <a:gd name="T23" fmla="*/ 1993 h 2602"/>
              <a:gd name="T24" fmla="*/ 649 w 1595"/>
              <a:gd name="T25" fmla="*/ 1975 h 2602"/>
              <a:gd name="T26" fmla="*/ 758 w 1595"/>
              <a:gd name="T27" fmla="*/ 2148 h 2602"/>
              <a:gd name="T28" fmla="*/ 822 w 1595"/>
              <a:gd name="T29" fmla="*/ 2222 h 2602"/>
              <a:gd name="T30" fmla="*/ 905 w 1595"/>
              <a:gd name="T31" fmla="*/ 2350 h 2602"/>
              <a:gd name="T32" fmla="*/ 950 w 1595"/>
              <a:gd name="T33" fmla="*/ 2450 h 2602"/>
              <a:gd name="T34" fmla="*/ 987 w 1595"/>
              <a:gd name="T35" fmla="*/ 2496 h 2602"/>
              <a:gd name="T36" fmla="*/ 1051 w 1595"/>
              <a:gd name="T37" fmla="*/ 2560 h 2602"/>
              <a:gd name="T38" fmla="*/ 1115 w 1595"/>
              <a:gd name="T39" fmla="*/ 2569 h 2602"/>
              <a:gd name="T40" fmla="*/ 1435 w 1595"/>
              <a:gd name="T41" fmla="*/ 2569 h 2602"/>
              <a:gd name="T42" fmla="*/ 1490 w 1595"/>
              <a:gd name="T43" fmla="*/ 2542 h 2602"/>
              <a:gd name="T44" fmla="*/ 1581 w 1595"/>
              <a:gd name="T45" fmla="*/ 2423 h 2602"/>
              <a:gd name="T46" fmla="*/ 1563 w 1595"/>
              <a:gd name="T47" fmla="*/ 2002 h 2602"/>
              <a:gd name="T48" fmla="*/ 1526 w 1595"/>
              <a:gd name="T49" fmla="*/ 1600 h 2602"/>
              <a:gd name="T50" fmla="*/ 1499 w 1595"/>
              <a:gd name="T51" fmla="*/ 1380 h 2602"/>
              <a:gd name="T52" fmla="*/ 1380 w 1595"/>
              <a:gd name="T53" fmla="*/ 1015 h 2602"/>
              <a:gd name="T54" fmla="*/ 1353 w 1595"/>
              <a:gd name="T55" fmla="*/ 987 h 2602"/>
              <a:gd name="T56" fmla="*/ 1161 w 1595"/>
              <a:gd name="T57" fmla="*/ 942 h 2602"/>
              <a:gd name="T58" fmla="*/ 1033 w 1595"/>
              <a:gd name="T59" fmla="*/ 923 h 2602"/>
              <a:gd name="T60" fmla="*/ 987 w 1595"/>
              <a:gd name="T61" fmla="*/ 887 h 2602"/>
              <a:gd name="T62" fmla="*/ 1014 w 1595"/>
              <a:gd name="T63" fmla="*/ 804 h 2602"/>
              <a:gd name="T64" fmla="*/ 950 w 1595"/>
              <a:gd name="T65" fmla="*/ 640 h 2602"/>
              <a:gd name="T66" fmla="*/ 896 w 1595"/>
              <a:gd name="T67" fmla="*/ 558 h 2602"/>
              <a:gd name="T68" fmla="*/ 832 w 1595"/>
              <a:gd name="T69" fmla="*/ 494 h 2602"/>
              <a:gd name="T70" fmla="*/ 749 w 1595"/>
              <a:gd name="T71" fmla="*/ 402 h 2602"/>
              <a:gd name="T72" fmla="*/ 685 w 1595"/>
              <a:gd name="T73" fmla="*/ 329 h 2602"/>
              <a:gd name="T74" fmla="*/ 630 w 1595"/>
              <a:gd name="T75" fmla="*/ 256 h 2602"/>
              <a:gd name="T76" fmla="*/ 585 w 1595"/>
              <a:gd name="T77" fmla="*/ 210 h 2602"/>
              <a:gd name="T78" fmla="*/ 438 w 1595"/>
              <a:gd name="T79" fmla="*/ 91 h 2602"/>
              <a:gd name="T80" fmla="*/ 374 w 1595"/>
              <a:gd name="T81" fmla="*/ 64 h 2602"/>
              <a:gd name="T82" fmla="*/ 265 w 1595"/>
              <a:gd name="T83" fmla="*/ 27 h 2602"/>
              <a:gd name="T84" fmla="*/ 54 w 1595"/>
              <a:gd name="T85" fmla="*/ 119 h 26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5"/>
              <a:gd name="T130" fmla="*/ 0 h 2602"/>
              <a:gd name="T131" fmla="*/ 1595 w 1595"/>
              <a:gd name="T132" fmla="*/ 2602 h 260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5" h="2602">
                <a:moveTo>
                  <a:pt x="54" y="0"/>
                </a:moveTo>
                <a:cubicBezTo>
                  <a:pt x="70" y="271"/>
                  <a:pt x="86" y="531"/>
                  <a:pt x="91" y="804"/>
                </a:cubicBezTo>
                <a:cubicBezTo>
                  <a:pt x="88" y="838"/>
                  <a:pt x="89" y="872"/>
                  <a:pt x="82" y="905"/>
                </a:cubicBezTo>
                <a:cubicBezTo>
                  <a:pt x="80" y="916"/>
                  <a:pt x="68" y="922"/>
                  <a:pt x="64" y="932"/>
                </a:cubicBezTo>
                <a:cubicBezTo>
                  <a:pt x="59" y="944"/>
                  <a:pt x="56" y="956"/>
                  <a:pt x="54" y="969"/>
                </a:cubicBezTo>
                <a:cubicBezTo>
                  <a:pt x="42" y="1031"/>
                  <a:pt x="35" y="1098"/>
                  <a:pt x="0" y="1152"/>
                </a:cubicBezTo>
                <a:cubicBezTo>
                  <a:pt x="3" y="1253"/>
                  <a:pt x="1" y="1354"/>
                  <a:pt x="9" y="1454"/>
                </a:cubicBezTo>
                <a:cubicBezTo>
                  <a:pt x="12" y="1490"/>
                  <a:pt x="41" y="1520"/>
                  <a:pt x="54" y="1554"/>
                </a:cubicBezTo>
                <a:cubicBezTo>
                  <a:pt x="82" y="1629"/>
                  <a:pt x="78" y="1714"/>
                  <a:pt x="100" y="1792"/>
                </a:cubicBezTo>
                <a:cubicBezTo>
                  <a:pt x="109" y="1887"/>
                  <a:pt x="113" y="2022"/>
                  <a:pt x="219" y="2057"/>
                </a:cubicBezTo>
                <a:cubicBezTo>
                  <a:pt x="274" y="2054"/>
                  <a:pt x="329" y="2055"/>
                  <a:pt x="384" y="2048"/>
                </a:cubicBezTo>
                <a:cubicBezTo>
                  <a:pt x="428" y="2042"/>
                  <a:pt x="509" y="2006"/>
                  <a:pt x="548" y="1993"/>
                </a:cubicBezTo>
                <a:cubicBezTo>
                  <a:pt x="580" y="1982"/>
                  <a:pt x="616" y="1983"/>
                  <a:pt x="649" y="1975"/>
                </a:cubicBezTo>
                <a:cubicBezTo>
                  <a:pt x="690" y="2030"/>
                  <a:pt x="719" y="2092"/>
                  <a:pt x="758" y="2148"/>
                </a:cubicBezTo>
                <a:cubicBezTo>
                  <a:pt x="777" y="2175"/>
                  <a:pt x="805" y="2194"/>
                  <a:pt x="822" y="2222"/>
                </a:cubicBezTo>
                <a:cubicBezTo>
                  <a:pt x="850" y="2266"/>
                  <a:pt x="878" y="2305"/>
                  <a:pt x="905" y="2350"/>
                </a:cubicBezTo>
                <a:cubicBezTo>
                  <a:pt x="915" y="2388"/>
                  <a:pt x="928" y="2417"/>
                  <a:pt x="950" y="2450"/>
                </a:cubicBezTo>
                <a:cubicBezTo>
                  <a:pt x="971" y="2528"/>
                  <a:pt x="942" y="2460"/>
                  <a:pt x="987" y="2496"/>
                </a:cubicBezTo>
                <a:cubicBezTo>
                  <a:pt x="1011" y="2516"/>
                  <a:pt x="1016" y="2550"/>
                  <a:pt x="1051" y="2560"/>
                </a:cubicBezTo>
                <a:cubicBezTo>
                  <a:pt x="1072" y="2566"/>
                  <a:pt x="1094" y="2566"/>
                  <a:pt x="1115" y="2569"/>
                </a:cubicBezTo>
                <a:cubicBezTo>
                  <a:pt x="1214" y="2602"/>
                  <a:pt x="1335" y="2574"/>
                  <a:pt x="1435" y="2569"/>
                </a:cubicBezTo>
                <a:cubicBezTo>
                  <a:pt x="1452" y="2558"/>
                  <a:pt x="1474" y="2555"/>
                  <a:pt x="1490" y="2542"/>
                </a:cubicBezTo>
                <a:cubicBezTo>
                  <a:pt x="1535" y="2506"/>
                  <a:pt x="1564" y="2475"/>
                  <a:pt x="1581" y="2423"/>
                </a:cubicBezTo>
                <a:cubicBezTo>
                  <a:pt x="1595" y="2281"/>
                  <a:pt x="1590" y="2142"/>
                  <a:pt x="1563" y="2002"/>
                </a:cubicBezTo>
                <a:cubicBezTo>
                  <a:pt x="1555" y="1867"/>
                  <a:pt x="1543" y="1734"/>
                  <a:pt x="1526" y="1600"/>
                </a:cubicBezTo>
                <a:cubicBezTo>
                  <a:pt x="1516" y="1527"/>
                  <a:pt x="1499" y="1380"/>
                  <a:pt x="1499" y="1380"/>
                </a:cubicBezTo>
                <a:cubicBezTo>
                  <a:pt x="1491" y="1222"/>
                  <a:pt x="1500" y="1115"/>
                  <a:pt x="1380" y="1015"/>
                </a:cubicBezTo>
                <a:cubicBezTo>
                  <a:pt x="1370" y="1007"/>
                  <a:pt x="1365" y="993"/>
                  <a:pt x="1353" y="987"/>
                </a:cubicBezTo>
                <a:cubicBezTo>
                  <a:pt x="1324" y="972"/>
                  <a:pt x="1199" y="949"/>
                  <a:pt x="1161" y="942"/>
                </a:cubicBezTo>
                <a:cubicBezTo>
                  <a:pt x="1119" y="934"/>
                  <a:pt x="1033" y="923"/>
                  <a:pt x="1033" y="923"/>
                </a:cubicBezTo>
                <a:cubicBezTo>
                  <a:pt x="1019" y="910"/>
                  <a:pt x="992" y="906"/>
                  <a:pt x="987" y="887"/>
                </a:cubicBezTo>
                <a:cubicBezTo>
                  <a:pt x="978" y="851"/>
                  <a:pt x="998" y="829"/>
                  <a:pt x="1014" y="804"/>
                </a:cubicBezTo>
                <a:cubicBezTo>
                  <a:pt x="1004" y="745"/>
                  <a:pt x="995" y="682"/>
                  <a:pt x="950" y="640"/>
                </a:cubicBezTo>
                <a:cubicBezTo>
                  <a:pt x="938" y="602"/>
                  <a:pt x="920" y="589"/>
                  <a:pt x="896" y="558"/>
                </a:cubicBezTo>
                <a:cubicBezTo>
                  <a:pt x="845" y="492"/>
                  <a:pt x="884" y="511"/>
                  <a:pt x="832" y="494"/>
                </a:cubicBezTo>
                <a:cubicBezTo>
                  <a:pt x="802" y="464"/>
                  <a:pt x="780" y="431"/>
                  <a:pt x="749" y="402"/>
                </a:cubicBezTo>
                <a:cubicBezTo>
                  <a:pt x="730" y="365"/>
                  <a:pt x="714" y="356"/>
                  <a:pt x="685" y="329"/>
                </a:cubicBezTo>
                <a:cubicBezTo>
                  <a:pt x="660" y="255"/>
                  <a:pt x="703" y="370"/>
                  <a:pt x="630" y="256"/>
                </a:cubicBezTo>
                <a:cubicBezTo>
                  <a:pt x="595" y="201"/>
                  <a:pt x="632" y="252"/>
                  <a:pt x="585" y="210"/>
                </a:cubicBezTo>
                <a:cubicBezTo>
                  <a:pt x="531" y="163"/>
                  <a:pt x="511" y="114"/>
                  <a:pt x="438" y="91"/>
                </a:cubicBezTo>
                <a:cubicBezTo>
                  <a:pt x="371" y="46"/>
                  <a:pt x="456" y="99"/>
                  <a:pt x="374" y="64"/>
                </a:cubicBezTo>
                <a:cubicBezTo>
                  <a:pt x="323" y="43"/>
                  <a:pt x="328" y="37"/>
                  <a:pt x="265" y="27"/>
                </a:cubicBezTo>
                <a:cubicBezTo>
                  <a:pt x="159" y="47"/>
                  <a:pt x="130" y="51"/>
                  <a:pt x="54" y="119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2051050" y="6381750"/>
            <a:ext cx="7151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http://www.flickr.com/photos/genewolf/2031802050/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-26988"/>
            <a:ext cx="5157787" cy="6911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323850" y="4581525"/>
            <a:ext cx="2087563" cy="1511300"/>
          </a:xfrm>
          <a:prstGeom prst="wedgeRoundRectCallout">
            <a:avLst>
              <a:gd name="adj1" fmla="val 51444"/>
              <a:gd name="adj2" fmla="val -74792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a... Horse?</a:t>
            </a:r>
          </a:p>
        </p:txBody>
      </p:sp>
      <p:sp>
        <p:nvSpPr>
          <p:cNvPr id="8199" name="Freeform 11"/>
          <p:cNvSpPr>
            <a:spLocks/>
          </p:cNvSpPr>
          <p:nvPr/>
        </p:nvSpPr>
        <p:spPr bwMode="auto">
          <a:xfrm>
            <a:off x="2235200" y="1408113"/>
            <a:ext cx="4624388" cy="5138737"/>
          </a:xfrm>
          <a:custGeom>
            <a:avLst/>
            <a:gdLst>
              <a:gd name="T0" fmla="*/ 0 w 2913"/>
              <a:gd name="T1" fmla="*/ 494 h 3237"/>
              <a:gd name="T2" fmla="*/ 91 w 2913"/>
              <a:gd name="T3" fmla="*/ 704 h 3237"/>
              <a:gd name="T4" fmla="*/ 265 w 2913"/>
              <a:gd name="T5" fmla="*/ 795 h 3237"/>
              <a:gd name="T6" fmla="*/ 265 w 2913"/>
              <a:gd name="T7" fmla="*/ 1591 h 3237"/>
              <a:gd name="T8" fmla="*/ 347 w 2913"/>
              <a:gd name="T9" fmla="*/ 1865 h 3237"/>
              <a:gd name="T10" fmla="*/ 475 w 2913"/>
              <a:gd name="T11" fmla="*/ 2030 h 3237"/>
              <a:gd name="T12" fmla="*/ 622 w 2913"/>
              <a:gd name="T13" fmla="*/ 1865 h 3237"/>
              <a:gd name="T14" fmla="*/ 750 w 2913"/>
              <a:gd name="T15" fmla="*/ 1792 h 3237"/>
              <a:gd name="T16" fmla="*/ 933 w 2913"/>
              <a:gd name="T17" fmla="*/ 1838 h 3237"/>
              <a:gd name="T18" fmla="*/ 1298 w 2913"/>
              <a:gd name="T19" fmla="*/ 1984 h 3237"/>
              <a:gd name="T20" fmla="*/ 1783 w 2913"/>
              <a:gd name="T21" fmla="*/ 2340 h 3237"/>
              <a:gd name="T22" fmla="*/ 1938 w 2913"/>
              <a:gd name="T23" fmla="*/ 2688 h 3237"/>
              <a:gd name="T24" fmla="*/ 2121 w 2913"/>
              <a:gd name="T25" fmla="*/ 3026 h 3237"/>
              <a:gd name="T26" fmla="*/ 2249 w 2913"/>
              <a:gd name="T27" fmla="*/ 3145 h 3237"/>
              <a:gd name="T28" fmla="*/ 2368 w 2913"/>
              <a:gd name="T29" fmla="*/ 3191 h 3237"/>
              <a:gd name="T30" fmla="*/ 2487 w 2913"/>
              <a:gd name="T31" fmla="*/ 3236 h 3237"/>
              <a:gd name="T32" fmla="*/ 2651 w 2913"/>
              <a:gd name="T33" fmla="*/ 3182 h 3237"/>
              <a:gd name="T34" fmla="*/ 2816 w 2913"/>
              <a:gd name="T35" fmla="*/ 2953 h 3237"/>
              <a:gd name="T36" fmla="*/ 2898 w 2913"/>
              <a:gd name="T37" fmla="*/ 2295 h 3237"/>
              <a:gd name="T38" fmla="*/ 2789 w 2913"/>
              <a:gd name="T39" fmla="*/ 1929 h 3237"/>
              <a:gd name="T40" fmla="*/ 2597 w 2913"/>
              <a:gd name="T41" fmla="*/ 1636 h 3237"/>
              <a:gd name="T42" fmla="*/ 2368 w 2913"/>
              <a:gd name="T43" fmla="*/ 1344 h 3237"/>
              <a:gd name="T44" fmla="*/ 2149 w 2913"/>
              <a:gd name="T45" fmla="*/ 1316 h 3237"/>
              <a:gd name="T46" fmla="*/ 1911 w 2913"/>
              <a:gd name="T47" fmla="*/ 1234 h 3237"/>
              <a:gd name="T48" fmla="*/ 1783 w 2913"/>
              <a:gd name="T49" fmla="*/ 1088 h 3237"/>
              <a:gd name="T50" fmla="*/ 1262 w 2913"/>
              <a:gd name="T51" fmla="*/ 1015 h 3237"/>
              <a:gd name="T52" fmla="*/ 1097 w 2913"/>
              <a:gd name="T53" fmla="*/ 878 h 3237"/>
              <a:gd name="T54" fmla="*/ 1033 w 2913"/>
              <a:gd name="T55" fmla="*/ 649 h 3237"/>
              <a:gd name="T56" fmla="*/ 951 w 2913"/>
              <a:gd name="T57" fmla="*/ 430 h 3237"/>
              <a:gd name="T58" fmla="*/ 649 w 2913"/>
              <a:gd name="T59" fmla="*/ 128 h 3237"/>
              <a:gd name="T60" fmla="*/ 576 w 2913"/>
              <a:gd name="T61" fmla="*/ 46 h 3237"/>
              <a:gd name="T62" fmla="*/ 320 w 2913"/>
              <a:gd name="T63" fmla="*/ 110 h 3237"/>
              <a:gd name="T64" fmla="*/ 82 w 2913"/>
              <a:gd name="T65" fmla="*/ 265 h 32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13"/>
              <a:gd name="T100" fmla="*/ 0 h 3237"/>
              <a:gd name="T101" fmla="*/ 2913 w 2913"/>
              <a:gd name="T102" fmla="*/ 3237 h 32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13" h="3237">
                <a:moveTo>
                  <a:pt x="91" y="201"/>
                </a:moveTo>
                <a:cubicBezTo>
                  <a:pt x="76" y="307"/>
                  <a:pt x="29" y="391"/>
                  <a:pt x="0" y="494"/>
                </a:cubicBezTo>
                <a:cubicBezTo>
                  <a:pt x="11" y="602"/>
                  <a:pt x="0" y="579"/>
                  <a:pt x="55" y="649"/>
                </a:cubicBezTo>
                <a:cubicBezTo>
                  <a:pt x="68" y="666"/>
                  <a:pt x="70" y="697"/>
                  <a:pt x="91" y="704"/>
                </a:cubicBezTo>
                <a:cubicBezTo>
                  <a:pt x="128" y="716"/>
                  <a:pt x="164" y="726"/>
                  <a:pt x="201" y="740"/>
                </a:cubicBezTo>
                <a:cubicBezTo>
                  <a:pt x="229" y="769"/>
                  <a:pt x="241" y="759"/>
                  <a:pt x="265" y="795"/>
                </a:cubicBezTo>
                <a:cubicBezTo>
                  <a:pt x="251" y="963"/>
                  <a:pt x="243" y="1014"/>
                  <a:pt x="210" y="1152"/>
                </a:cubicBezTo>
                <a:cubicBezTo>
                  <a:pt x="218" y="1301"/>
                  <a:pt x="222" y="1449"/>
                  <a:pt x="265" y="1591"/>
                </a:cubicBezTo>
                <a:cubicBezTo>
                  <a:pt x="280" y="1642"/>
                  <a:pt x="277" y="1689"/>
                  <a:pt x="302" y="1737"/>
                </a:cubicBezTo>
                <a:cubicBezTo>
                  <a:pt x="310" y="1784"/>
                  <a:pt x="324" y="1823"/>
                  <a:pt x="347" y="1865"/>
                </a:cubicBezTo>
                <a:cubicBezTo>
                  <a:pt x="358" y="1884"/>
                  <a:pt x="376" y="1899"/>
                  <a:pt x="384" y="1920"/>
                </a:cubicBezTo>
                <a:cubicBezTo>
                  <a:pt x="404" y="1971"/>
                  <a:pt x="422" y="2010"/>
                  <a:pt x="475" y="2030"/>
                </a:cubicBezTo>
                <a:cubicBezTo>
                  <a:pt x="510" y="2003"/>
                  <a:pt x="528" y="1992"/>
                  <a:pt x="558" y="1956"/>
                </a:cubicBezTo>
                <a:cubicBezTo>
                  <a:pt x="559" y="1955"/>
                  <a:pt x="612" y="1872"/>
                  <a:pt x="622" y="1865"/>
                </a:cubicBezTo>
                <a:cubicBezTo>
                  <a:pt x="644" y="1849"/>
                  <a:pt x="671" y="1840"/>
                  <a:pt x="695" y="1828"/>
                </a:cubicBezTo>
                <a:cubicBezTo>
                  <a:pt x="715" y="1818"/>
                  <a:pt x="729" y="1800"/>
                  <a:pt x="750" y="1792"/>
                </a:cubicBezTo>
                <a:cubicBezTo>
                  <a:pt x="779" y="1781"/>
                  <a:pt x="841" y="1774"/>
                  <a:pt x="841" y="1774"/>
                </a:cubicBezTo>
                <a:cubicBezTo>
                  <a:pt x="898" y="1788"/>
                  <a:pt x="884" y="1807"/>
                  <a:pt x="933" y="1838"/>
                </a:cubicBezTo>
                <a:cubicBezTo>
                  <a:pt x="976" y="1865"/>
                  <a:pt x="1030" y="1908"/>
                  <a:pt x="1079" y="1920"/>
                </a:cubicBezTo>
                <a:cubicBezTo>
                  <a:pt x="1151" y="1962"/>
                  <a:pt x="1220" y="1961"/>
                  <a:pt x="1298" y="1984"/>
                </a:cubicBezTo>
                <a:cubicBezTo>
                  <a:pt x="1392" y="2012"/>
                  <a:pt x="1493" y="2029"/>
                  <a:pt x="1591" y="2048"/>
                </a:cubicBezTo>
                <a:cubicBezTo>
                  <a:pt x="1697" y="2119"/>
                  <a:pt x="1722" y="2234"/>
                  <a:pt x="1783" y="2340"/>
                </a:cubicBezTo>
                <a:cubicBezTo>
                  <a:pt x="1801" y="2430"/>
                  <a:pt x="1863" y="2545"/>
                  <a:pt x="1911" y="2624"/>
                </a:cubicBezTo>
                <a:cubicBezTo>
                  <a:pt x="1943" y="2751"/>
                  <a:pt x="1895" y="2578"/>
                  <a:pt x="1938" y="2688"/>
                </a:cubicBezTo>
                <a:cubicBezTo>
                  <a:pt x="1949" y="2718"/>
                  <a:pt x="1955" y="2749"/>
                  <a:pt x="1966" y="2779"/>
                </a:cubicBezTo>
                <a:cubicBezTo>
                  <a:pt x="1991" y="2848"/>
                  <a:pt x="2072" y="2977"/>
                  <a:pt x="2121" y="3026"/>
                </a:cubicBezTo>
                <a:cubicBezTo>
                  <a:pt x="2141" y="3068"/>
                  <a:pt x="2175" y="3100"/>
                  <a:pt x="2213" y="3127"/>
                </a:cubicBezTo>
                <a:cubicBezTo>
                  <a:pt x="2224" y="3135"/>
                  <a:pt x="2237" y="3140"/>
                  <a:pt x="2249" y="3145"/>
                </a:cubicBezTo>
                <a:cubicBezTo>
                  <a:pt x="2267" y="3152"/>
                  <a:pt x="2304" y="3163"/>
                  <a:pt x="2304" y="3163"/>
                </a:cubicBezTo>
                <a:cubicBezTo>
                  <a:pt x="2340" y="3202"/>
                  <a:pt x="2300" y="3166"/>
                  <a:pt x="2368" y="3191"/>
                </a:cubicBezTo>
                <a:cubicBezTo>
                  <a:pt x="2378" y="3195"/>
                  <a:pt x="2385" y="3205"/>
                  <a:pt x="2395" y="3209"/>
                </a:cubicBezTo>
                <a:cubicBezTo>
                  <a:pt x="2425" y="3221"/>
                  <a:pt x="2457" y="3226"/>
                  <a:pt x="2487" y="3236"/>
                </a:cubicBezTo>
                <a:cubicBezTo>
                  <a:pt x="2517" y="3233"/>
                  <a:pt x="2549" y="3237"/>
                  <a:pt x="2578" y="3227"/>
                </a:cubicBezTo>
                <a:cubicBezTo>
                  <a:pt x="2605" y="3218"/>
                  <a:pt x="2627" y="3197"/>
                  <a:pt x="2651" y="3182"/>
                </a:cubicBezTo>
                <a:cubicBezTo>
                  <a:pt x="2704" y="3149"/>
                  <a:pt x="2728" y="3161"/>
                  <a:pt x="2779" y="3108"/>
                </a:cubicBezTo>
                <a:cubicBezTo>
                  <a:pt x="2851" y="2943"/>
                  <a:pt x="2763" y="3162"/>
                  <a:pt x="2816" y="2953"/>
                </a:cubicBezTo>
                <a:cubicBezTo>
                  <a:pt x="2829" y="2903"/>
                  <a:pt x="2855" y="2856"/>
                  <a:pt x="2871" y="2807"/>
                </a:cubicBezTo>
                <a:cubicBezTo>
                  <a:pt x="2892" y="2637"/>
                  <a:pt x="2888" y="2466"/>
                  <a:pt x="2898" y="2295"/>
                </a:cubicBezTo>
                <a:cubicBezTo>
                  <a:pt x="2888" y="2070"/>
                  <a:pt x="2913" y="2116"/>
                  <a:pt x="2825" y="1984"/>
                </a:cubicBezTo>
                <a:cubicBezTo>
                  <a:pt x="2805" y="1902"/>
                  <a:pt x="2834" y="1984"/>
                  <a:pt x="2789" y="1929"/>
                </a:cubicBezTo>
                <a:cubicBezTo>
                  <a:pt x="2736" y="1865"/>
                  <a:pt x="2699" y="1787"/>
                  <a:pt x="2651" y="1719"/>
                </a:cubicBezTo>
                <a:cubicBezTo>
                  <a:pt x="2640" y="1683"/>
                  <a:pt x="2616" y="1666"/>
                  <a:pt x="2597" y="1636"/>
                </a:cubicBezTo>
                <a:cubicBezTo>
                  <a:pt x="2538" y="1542"/>
                  <a:pt x="2474" y="1455"/>
                  <a:pt x="2414" y="1362"/>
                </a:cubicBezTo>
                <a:cubicBezTo>
                  <a:pt x="2405" y="1348"/>
                  <a:pt x="2384" y="1348"/>
                  <a:pt x="2368" y="1344"/>
                </a:cubicBezTo>
                <a:cubicBezTo>
                  <a:pt x="2325" y="1334"/>
                  <a:pt x="2199" y="1328"/>
                  <a:pt x="2176" y="1326"/>
                </a:cubicBezTo>
                <a:cubicBezTo>
                  <a:pt x="2167" y="1323"/>
                  <a:pt x="2157" y="1321"/>
                  <a:pt x="2149" y="1316"/>
                </a:cubicBezTo>
                <a:cubicBezTo>
                  <a:pt x="2142" y="1311"/>
                  <a:pt x="2138" y="1302"/>
                  <a:pt x="2130" y="1298"/>
                </a:cubicBezTo>
                <a:cubicBezTo>
                  <a:pt x="2089" y="1278"/>
                  <a:pt x="1938" y="1242"/>
                  <a:pt x="1911" y="1234"/>
                </a:cubicBezTo>
                <a:cubicBezTo>
                  <a:pt x="1890" y="1227"/>
                  <a:pt x="1856" y="1198"/>
                  <a:pt x="1856" y="1198"/>
                </a:cubicBezTo>
                <a:cubicBezTo>
                  <a:pt x="1831" y="1161"/>
                  <a:pt x="1813" y="1118"/>
                  <a:pt x="1783" y="1088"/>
                </a:cubicBezTo>
                <a:cubicBezTo>
                  <a:pt x="1645" y="1097"/>
                  <a:pt x="1517" y="1089"/>
                  <a:pt x="1381" y="1070"/>
                </a:cubicBezTo>
                <a:cubicBezTo>
                  <a:pt x="1349" y="1056"/>
                  <a:pt x="1291" y="1041"/>
                  <a:pt x="1262" y="1015"/>
                </a:cubicBezTo>
                <a:cubicBezTo>
                  <a:pt x="1180" y="942"/>
                  <a:pt x="1240" y="976"/>
                  <a:pt x="1170" y="942"/>
                </a:cubicBezTo>
                <a:cubicBezTo>
                  <a:pt x="1117" y="888"/>
                  <a:pt x="1143" y="908"/>
                  <a:pt x="1097" y="878"/>
                </a:cubicBezTo>
                <a:cubicBezTo>
                  <a:pt x="1083" y="836"/>
                  <a:pt x="1060" y="793"/>
                  <a:pt x="1051" y="750"/>
                </a:cubicBezTo>
                <a:cubicBezTo>
                  <a:pt x="1046" y="726"/>
                  <a:pt x="1040" y="674"/>
                  <a:pt x="1033" y="649"/>
                </a:cubicBezTo>
                <a:cubicBezTo>
                  <a:pt x="1025" y="621"/>
                  <a:pt x="1012" y="595"/>
                  <a:pt x="1006" y="567"/>
                </a:cubicBezTo>
                <a:cubicBezTo>
                  <a:pt x="996" y="515"/>
                  <a:pt x="989" y="468"/>
                  <a:pt x="951" y="430"/>
                </a:cubicBezTo>
                <a:cubicBezTo>
                  <a:pt x="925" y="377"/>
                  <a:pt x="854" y="289"/>
                  <a:pt x="805" y="256"/>
                </a:cubicBezTo>
                <a:cubicBezTo>
                  <a:pt x="766" y="198"/>
                  <a:pt x="711" y="158"/>
                  <a:pt x="649" y="128"/>
                </a:cubicBezTo>
                <a:cubicBezTo>
                  <a:pt x="603" y="56"/>
                  <a:pt x="662" y="140"/>
                  <a:pt x="603" y="82"/>
                </a:cubicBezTo>
                <a:cubicBezTo>
                  <a:pt x="592" y="71"/>
                  <a:pt x="587" y="57"/>
                  <a:pt x="576" y="46"/>
                </a:cubicBezTo>
                <a:cubicBezTo>
                  <a:pt x="553" y="23"/>
                  <a:pt x="513" y="14"/>
                  <a:pt x="485" y="0"/>
                </a:cubicBezTo>
                <a:cubicBezTo>
                  <a:pt x="419" y="16"/>
                  <a:pt x="376" y="72"/>
                  <a:pt x="320" y="110"/>
                </a:cubicBezTo>
                <a:cubicBezTo>
                  <a:pt x="263" y="148"/>
                  <a:pt x="195" y="170"/>
                  <a:pt x="128" y="183"/>
                </a:cubicBezTo>
                <a:cubicBezTo>
                  <a:pt x="111" y="209"/>
                  <a:pt x="105" y="243"/>
                  <a:pt x="82" y="265"/>
                </a:cubicBezTo>
                <a:cubicBezTo>
                  <a:pt x="74" y="273"/>
                  <a:pt x="55" y="283"/>
                  <a:pt x="55" y="283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971550" y="6381750"/>
            <a:ext cx="81867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http://www.flickr.com/photos/masheeebanshee/413465808/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 can </a:t>
            </a:r>
            <a:r>
              <a:rPr lang="en-US" b="1" smtClean="0"/>
              <a:t>manipulate</a:t>
            </a:r>
            <a:r>
              <a:rPr lang="en-US" smtClean="0"/>
              <a:t> images.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 want to make </a:t>
            </a:r>
            <a:r>
              <a:rPr lang="en-US" b="1" smtClean="0"/>
              <a:t>decisions</a:t>
            </a:r>
            <a:r>
              <a:rPr lang="en-US" smtClean="0"/>
              <a:t>!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Classify / Identify </a:t>
            </a:r>
            <a:r>
              <a:rPr lang="en-US" b="1" smtClean="0"/>
              <a:t>features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Recognize </a:t>
            </a:r>
            <a:r>
              <a:rPr lang="en-US" b="1" smtClean="0"/>
              <a:t>patterns</a:t>
            </a:r>
            <a:r>
              <a:rPr lang="en-US" smtClean="0"/>
              <a:t>.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Decisions</a:t>
            </a:r>
          </a:p>
        </p:txBody>
      </p:sp>
      <p:pic>
        <p:nvPicPr>
          <p:cNvPr id="9221" name="Picture 4" descr="brain_sp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2817813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5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600" y="2816225"/>
            <a:ext cx="2192338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3" name="Picture 6" descr="Mrisc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819400"/>
            <a:ext cx="1690688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One definition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Pattern recognition</a:t>
            </a:r>
          </a:p>
          <a:p>
            <a:pPr lvl="1" eaLnBrk="1" hangingPunct="1">
              <a:buFontTx/>
              <a:buNone/>
            </a:pPr>
            <a:r>
              <a:rPr lang="en-US" smtClean="0"/>
              <a:t>"the act of taking in raw data and taking an action based on the category of the data". </a:t>
            </a:r>
          </a:p>
          <a:p>
            <a:pPr lvl="1" algn="r" eaLnBrk="1" hangingPunct="1">
              <a:buFontTx/>
              <a:buNone/>
            </a:pPr>
            <a:r>
              <a:rPr lang="pt-PT" smtClean="0"/>
              <a:t>Wikipedia</a:t>
            </a:r>
          </a:p>
          <a:p>
            <a:pPr eaLnBrk="1" hangingPunct="1"/>
            <a:endParaRPr lang="pt-PT" smtClean="0"/>
          </a:p>
          <a:p>
            <a:pPr eaLnBrk="1" hangingPunct="1"/>
            <a:r>
              <a:rPr lang="pt-PT" smtClean="0"/>
              <a:t>How do I do this so well?</a:t>
            </a:r>
          </a:p>
          <a:p>
            <a:pPr eaLnBrk="1" hangingPunct="1"/>
            <a:r>
              <a:rPr lang="pt-PT" smtClean="0"/>
              <a:t>How can I make machines do this?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19/20 - TP14 - Pattern Recognition</a:t>
            </a:r>
            <a:endParaRPr lang="pt-PT"/>
          </a:p>
        </p:txBody>
      </p:sp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2774950" cy="41767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The problem</a:t>
            </a: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4468813" y="1700213"/>
            <a:ext cx="3695700" cy="4256087"/>
            <a:chOff x="2836" y="1207"/>
            <a:chExt cx="2328" cy="2681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imes New Roman" pitchFamily="18" charset="0"/>
                </a:rPr>
                <a:t>What a computer sees</a:t>
              </a:r>
            </a:p>
          </p:txBody>
        </p:sp>
      </p:grp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3059113" y="4005263"/>
            <a:ext cx="2087562" cy="1511300"/>
          </a:xfrm>
          <a:prstGeom prst="wedgeRoundRectCallout">
            <a:avLst>
              <a:gd name="adj1" fmla="val 50458"/>
              <a:gd name="adj2" fmla="val -84875"/>
              <a:gd name="adj3" fmla="val 16667"/>
            </a:avLst>
          </a:prstGeom>
          <a:solidFill>
            <a:schemeClr val="bg1">
              <a:alpha val="5607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Do you ‘see’ a horse?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1522</Words>
  <Application>Microsoft Office PowerPoint</Application>
  <PresentationFormat>Apresentação no Ecrã (4:3)</PresentationFormat>
  <Paragraphs>338</Paragraphs>
  <Slides>43</Slides>
  <Notes>1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dos diapositivos</vt:lpstr>
      </vt:variant>
      <vt:variant>
        <vt:i4>43</vt:i4>
      </vt:variant>
    </vt:vector>
  </HeadingPairs>
  <TitlesOfParts>
    <vt:vector size="49" baseType="lpstr">
      <vt:lpstr>Arial</vt:lpstr>
      <vt:lpstr>Times New Roman</vt:lpstr>
      <vt:lpstr>Modelo de apresentação predefinido</vt:lpstr>
      <vt:lpstr>Equation</vt:lpstr>
      <vt:lpstr>Chart</vt:lpstr>
      <vt:lpstr>Equação</vt:lpstr>
      <vt:lpstr>Apresentação do PowerPoint</vt:lpstr>
      <vt:lpstr>Outline</vt:lpstr>
      <vt:lpstr>Topic: Introduction to Pattern Recognition</vt:lpstr>
      <vt:lpstr>Apresentação do PowerPoint</vt:lpstr>
      <vt:lpstr>Apresentação do PowerPoint</vt:lpstr>
      <vt:lpstr>Apresentação do PowerPoint</vt:lpstr>
      <vt:lpstr>Decisions</vt:lpstr>
      <vt:lpstr>One definition</vt:lpstr>
      <vt:lpstr>The problem</vt:lpstr>
      <vt:lpstr>Mathematics</vt:lpstr>
      <vt:lpstr>Typical PR system</vt:lpstr>
      <vt:lpstr>Sensor</vt:lpstr>
      <vt:lpstr>Feature Extraction</vt:lpstr>
      <vt:lpstr>Broad classification of features</vt:lpstr>
      <vt:lpstr>Low-level features</vt:lpstr>
      <vt:lpstr>Middle-level features</vt:lpstr>
      <vt:lpstr>High-level features</vt:lpstr>
      <vt:lpstr>The semantic gap</vt:lpstr>
      <vt:lpstr>Features &amp; Decisions</vt:lpstr>
      <vt:lpstr>Classification</vt:lpstr>
      <vt:lpstr>Layers of classification</vt:lpstr>
      <vt:lpstr>Classifiers</vt:lpstr>
      <vt:lpstr>Types of PR methods</vt:lpstr>
      <vt:lpstr>Topic: Statistical Pattern Recognition</vt:lpstr>
      <vt:lpstr>Is Porto in Portugal?</vt:lpstr>
      <vt:lpstr>Porto is in Portugal</vt:lpstr>
      <vt:lpstr>What if I don’t have a map?</vt:lpstr>
      <vt:lpstr>Statistical PR</vt:lpstr>
      <vt:lpstr>Back to the Features</vt:lpstr>
      <vt:lpstr>Back to our Porto example</vt:lpstr>
      <vt:lpstr>Feature Space</vt:lpstr>
      <vt:lpstr>A Priori Knowledge</vt:lpstr>
      <vt:lpstr>What if I don’t have a model?</vt:lpstr>
      <vt:lpstr>Classes</vt:lpstr>
      <vt:lpstr>Classifiers</vt:lpstr>
      <vt:lpstr>Topic: Classifiers</vt:lpstr>
      <vt:lpstr>Distance to Mean</vt:lpstr>
      <vt:lpstr>Possible Distance Measures</vt:lpstr>
      <vt:lpstr>Gaussian Distribution</vt:lpstr>
      <vt:lpstr>Multivariate Distribution</vt:lpstr>
      <vt:lpstr>Mahalanobis Distance</vt:lpstr>
      <vt:lpstr>K-Nearest Neighbours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524</cp:revision>
  <dcterms:created xsi:type="dcterms:W3CDTF">2006-09-04T13:22:43Z</dcterms:created>
  <dcterms:modified xsi:type="dcterms:W3CDTF">2019-08-28T16:43:29Z</dcterms:modified>
</cp:coreProperties>
</file>