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7" r:id="rId2"/>
    <p:sldId id="259" r:id="rId3"/>
    <p:sldId id="319" r:id="rId4"/>
    <p:sldId id="349" r:id="rId5"/>
    <p:sldId id="351" r:id="rId6"/>
    <p:sldId id="357" r:id="rId7"/>
    <p:sldId id="359" r:id="rId8"/>
    <p:sldId id="360" r:id="rId9"/>
    <p:sldId id="361" r:id="rId10"/>
    <p:sldId id="362" r:id="rId11"/>
    <p:sldId id="363" r:id="rId12"/>
    <p:sldId id="364" r:id="rId13"/>
    <p:sldId id="320" r:id="rId14"/>
    <p:sldId id="322" r:id="rId15"/>
    <p:sldId id="310" r:id="rId16"/>
    <p:sldId id="323" r:id="rId17"/>
    <p:sldId id="324" r:id="rId18"/>
    <p:sldId id="365" r:id="rId19"/>
    <p:sldId id="326" r:id="rId20"/>
    <p:sldId id="327" r:id="rId21"/>
    <p:sldId id="328" r:id="rId22"/>
    <p:sldId id="329" r:id="rId23"/>
    <p:sldId id="330" r:id="rId24"/>
    <p:sldId id="331" r:id="rId25"/>
    <p:sldId id="321" r:id="rId26"/>
    <p:sldId id="311" r:id="rId27"/>
    <p:sldId id="312" r:id="rId28"/>
    <p:sldId id="332" r:id="rId29"/>
    <p:sldId id="333" r:id="rId30"/>
    <p:sldId id="334" r:id="rId31"/>
    <p:sldId id="335" r:id="rId32"/>
    <p:sldId id="336" r:id="rId33"/>
    <p:sldId id="337" r:id="rId34"/>
    <p:sldId id="303" r:id="rId35"/>
  </p:sldIdLst>
  <p:sldSz cx="9144000" cy="6858000" type="screen4x3"/>
  <p:notesSz cx="7099300" cy="10234613"/>
  <p:defaultTextStyle>
    <a:defPPr>
      <a:defRPr lang="pt-PT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3300"/>
    <a:srgbClr val="C78383"/>
    <a:srgbClr val="990000"/>
    <a:srgbClr val="CC6600"/>
    <a:srgbClr val="FF99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A440D6-47C3-437A-8A1C-BFE3B97A648F}" v="4" dt="2020-08-26T15:53:25.4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60"/>
  </p:normalViewPr>
  <p:slideViewPr>
    <p:cSldViewPr>
      <p:cViewPr varScale="1">
        <p:scale>
          <a:sx n="108" d="100"/>
          <a:sy n="108" d="100"/>
        </p:scale>
        <p:origin x="171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4008" y="18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5/10/relationships/revisionInfo" Target="revisionInfo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p423346@ms.uporto.pt" userId="886f1fb4-dee8-4943-9147-91ac47e3c32e" providerId="ADAL" clId="{0F68A45D-8A76-4B69-815C-29E1DE7E926C}"/>
    <pc:docChg chg="delSld">
      <pc:chgData name="up423346@ms.uporto.pt" userId="886f1fb4-dee8-4943-9147-91ac47e3c32e" providerId="ADAL" clId="{0F68A45D-8A76-4B69-815C-29E1DE7E926C}" dt="2020-08-13T15:36:29.322" v="0" actId="47"/>
      <pc:docMkLst>
        <pc:docMk/>
      </pc:docMkLst>
      <pc:sldChg chg="del">
        <pc:chgData name="up423346@ms.uporto.pt" userId="886f1fb4-dee8-4943-9147-91ac47e3c32e" providerId="ADAL" clId="{0F68A45D-8A76-4B69-815C-29E1DE7E926C}" dt="2020-08-13T15:36:29.322" v="0" actId="47"/>
        <pc:sldMkLst>
          <pc:docMk/>
          <pc:sldMk cId="0" sldId="325"/>
        </pc:sldMkLst>
      </pc:sldChg>
    </pc:docChg>
  </pc:docChgLst>
  <pc:docChgLst>
    <pc:chgData name="up423346@ms.uporto.pt" userId="886f1fb4-dee8-4943-9147-91ac47e3c32e" providerId="ADAL" clId="{C6A440D6-47C3-437A-8A1C-BFE3B97A648F}"/>
    <pc:docChg chg="custSel modHandout">
      <pc:chgData name="up423346@ms.uporto.pt" userId="886f1fb4-dee8-4943-9147-91ac47e3c32e" providerId="ADAL" clId="{C6A440D6-47C3-437A-8A1C-BFE3B97A648F}" dt="2020-08-26T15:53:29.617" v="4" actId="20577"/>
      <pc:docMkLst>
        <pc:docMk/>
      </pc:docMkLst>
    </pc:docChg>
  </pc:docChgLst>
</pc:chgInfo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>
            <a:extLst>
              <a:ext uri="{FF2B5EF4-FFF2-40B4-BE49-F238E27FC236}">
                <a16:creationId xmlns:a16="http://schemas.microsoft.com/office/drawing/2014/main" id="{5DB32BDF-9100-4BAB-B63B-240369735F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5205834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06" tIns="47453" rIns="94906" bIns="47453" numCol="1" anchor="t" anchorCtr="0" compatLnSpc="1">
            <a:prstTxWarp prst="textNoShape">
              <a:avLst/>
            </a:prstTxWarp>
          </a:bodyPr>
          <a:lstStyle>
            <a:lvl1pPr algn="l" defTabSz="94932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PT" dirty="0"/>
          </a:p>
          <a:p>
            <a:pPr>
              <a:defRPr/>
            </a:pPr>
            <a:r>
              <a:rPr lang="pt-PT" dirty="0" err="1"/>
              <a:t>Computer</a:t>
            </a:r>
            <a:r>
              <a:rPr lang="pt-PT" dirty="0"/>
              <a:t> </a:t>
            </a:r>
            <a:r>
              <a:rPr lang="pt-PT" dirty="0" err="1"/>
              <a:t>Vision</a:t>
            </a:r>
            <a:r>
              <a:rPr lang="pt-PT" dirty="0"/>
              <a:t> - TP13 - </a:t>
            </a:r>
            <a:r>
              <a:rPr lang="pt-PT" dirty="0" err="1"/>
              <a:t>Statistical</a:t>
            </a:r>
            <a:r>
              <a:rPr lang="pt-PT" dirty="0"/>
              <a:t> </a:t>
            </a:r>
            <a:r>
              <a:rPr lang="pt-PT" dirty="0" err="1"/>
              <a:t>Classifiers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21CB209-2FCE-4592-B850-C1AFEC8144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19" rIns="99040" bIns="49519" numCol="1" anchor="t" anchorCtr="0" compatLnSpc="1">
            <a:prstTxWarp prst="textNoShape">
              <a:avLst/>
            </a:prstTxWarp>
          </a:bodyPr>
          <a:lstStyle>
            <a:lvl1pPr algn="l" defTabSz="990600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r>
              <a:rPr lang="pt-PT"/>
              <a:t>Computer Vision - TP13 - Statistical Classifiers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F3B2E2DA-0542-4BAD-A608-1A3CE936328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19" rIns="99040" bIns="49519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7FEBF3D8-210E-4401-BEFF-ADFC7DD5CAA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E9679D3C-B52A-4A2F-9D74-B3AC26BE2D3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19" rIns="99040" bIns="495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/>
              <a:t>Clique para editar os estilos de texto do modelo global</a:t>
            </a:r>
          </a:p>
          <a:p>
            <a:pPr lvl="1"/>
            <a:r>
              <a:rPr lang="pt-PT" noProof="0"/>
              <a:t>Segundo nível</a:t>
            </a:r>
          </a:p>
          <a:p>
            <a:pPr lvl="2"/>
            <a:r>
              <a:rPr lang="pt-PT" noProof="0"/>
              <a:t>Terceiro nível</a:t>
            </a:r>
          </a:p>
          <a:p>
            <a:pPr lvl="3"/>
            <a:r>
              <a:rPr lang="pt-PT" noProof="0"/>
              <a:t>Quarto nível</a:t>
            </a:r>
          </a:p>
          <a:p>
            <a:pPr lvl="4"/>
            <a:r>
              <a:rPr lang="pt-PT" noProof="0"/>
              <a:t>Quinto nível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8DF00654-72B6-41AF-A076-8833B3F00EF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19" rIns="99040" bIns="49519" numCol="1" anchor="b" anchorCtr="0" compatLnSpc="1">
            <a:prstTxWarp prst="textNoShape">
              <a:avLst/>
            </a:prstTxWarp>
          </a:bodyPr>
          <a:lstStyle>
            <a:lvl1pPr algn="l" defTabSz="990600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B029B725-0090-4964-8608-194396AC69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19" rIns="99040" bIns="49519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 smtClean="0"/>
            </a:lvl1pPr>
          </a:lstStyle>
          <a:p>
            <a:pPr>
              <a:defRPr/>
            </a:pPr>
            <a:fld id="{80C9F84A-A9BC-431D-8E11-CBFBF8B5C884}" type="slidenum">
              <a:rPr lang="pt-PT" altLang="en-US"/>
              <a:pPr>
                <a:defRPr/>
              </a:pPr>
              <a:t>‹#›</a:t>
            </a:fld>
            <a:endParaRPr lang="pt-P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>
            <a:extLst>
              <a:ext uri="{FF2B5EF4-FFF2-40B4-BE49-F238E27FC236}">
                <a16:creationId xmlns:a16="http://schemas.microsoft.com/office/drawing/2014/main" id="{10D6BEC3-2BEA-46E7-9316-88D57E7F9CE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297613"/>
            <a:ext cx="1655762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7">
            <a:extLst>
              <a:ext uri="{FF2B5EF4-FFF2-40B4-BE49-F238E27FC236}">
                <a16:creationId xmlns:a16="http://schemas.microsoft.com/office/drawing/2014/main" id="{53622780-AFB8-47FB-A0C8-36BDB9EB0BF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6297613"/>
            <a:ext cx="350838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3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 do título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pt-PT"/>
              <a:t>Faça clique para editar o estilo do subtítulo do modelo global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01FFC-829B-4181-976B-FB11ECD6C08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2339975" y="6237288"/>
            <a:ext cx="6335713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Computer Vision – TP13 - Statistical Classifiers</a:t>
            </a:r>
          </a:p>
        </p:txBody>
      </p:sp>
    </p:spTree>
    <p:extLst>
      <p:ext uri="{BB962C8B-B14F-4D97-AF65-F5344CB8AC3E}">
        <p14:creationId xmlns:p14="http://schemas.microsoft.com/office/powerpoint/2010/main" val="2111096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EC3444C-0D5E-45EC-AE15-194A904793A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Computer Vision – TP13 - Statistical Classifiers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11800E7-B0C4-4F44-99E3-0A28B8B4F0B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85A31-221F-496E-821D-6C78DD0AF2A7}" type="slidenum">
              <a:rPr lang="pt-PT" altLang="en-US"/>
              <a:pPr>
                <a:defRPr/>
              </a:pPr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3264594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6E6E3CA-FEAF-483A-933C-38C25D4F21E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Computer Vision – TP13 - Statistical Classifiers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6E3584B-205D-4DD0-B7F9-FEE67DB5440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7DB027-1E94-48DD-B95B-CB21C34362E5}" type="slidenum">
              <a:rPr lang="pt-PT" altLang="en-US"/>
              <a:pPr>
                <a:defRPr/>
              </a:pPr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2991457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A22A42-0EC6-4D0A-BA09-A780D5D8F07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Computer Vision – TP13 - Statistical Classifiers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AC40900-052E-4B0F-8E1F-9A2B253EBBD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E7EDB-DD19-4A5E-8E96-78C7C5735D17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59176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D6903A2-A1E5-4F00-A46D-20222ED7969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Computer Vision – TP13 - Statistical Classifiers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1939451-50A2-4B3B-9BD4-83D99EBC6A6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9EF90-2938-434C-B571-95AB07019829}" type="slidenum">
              <a:rPr lang="pt-PT" altLang="en-US"/>
              <a:pPr>
                <a:defRPr/>
              </a:pPr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1713246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0323D08-867F-4A8D-AFDD-6456ABEDD83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Computer Vision – TP13 - Statistical Classifiers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C0E5309-DF34-4437-ADEB-148A3083FB8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3E970-4BE1-4DBD-B56C-9E36EE7F03ED}" type="slidenum">
              <a:rPr lang="pt-PT" altLang="en-US"/>
              <a:pPr>
                <a:defRPr/>
              </a:pPr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2202436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0106A5D-02E6-483A-8BE7-9ACF9A8EED9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Computer Vision – TP13 - Statistical Classifiers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2CFBFE0-0B49-4DB7-8FC8-5877A708605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DC485-38FC-4AF3-AD9F-AB57BC91CB49}" type="slidenum">
              <a:rPr lang="pt-PT" altLang="en-US"/>
              <a:pPr>
                <a:defRPr/>
              </a:pPr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513173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58967C7-6E06-4808-A86A-385A06FC3F9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Computer Vision – TP13 - Statistical Classifiers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0422404F-EB1A-42BD-B19B-DCF47AF1A22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E5F72-D316-44B8-B195-30B20E38F3BB}" type="slidenum">
              <a:rPr lang="pt-PT" altLang="en-US"/>
              <a:pPr>
                <a:defRPr/>
              </a:pPr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4127382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4A8FA4-6525-44DA-9CFB-0F518E966BB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Computer Vision – TP13 - Statistical Classifiers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CED04F6-0B8B-4753-8B56-43372D550DF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13F78-19FB-44CD-9909-8805AF2C821D}" type="slidenum">
              <a:rPr lang="pt-PT" altLang="en-US"/>
              <a:pPr>
                <a:defRPr/>
              </a:pPr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433050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F27BB30B-69B8-4F8F-A338-0000B8FB738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Computer Vision – TP13 - Statistical Classifiers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6FFE6C14-C2ED-4AA6-90C3-63D9C3DCEFE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16CAB-0192-4A76-A6CF-7AF74721E519}" type="slidenum">
              <a:rPr lang="pt-PT" altLang="en-US"/>
              <a:pPr>
                <a:defRPr/>
              </a:pPr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4250247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D0436A1-BCA4-4B4B-A26E-AB255FD5EAD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Computer Vision – TP13 - Statistical Classifiers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762B42-B08F-45FD-A2B4-C8EA111B747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D72B8-7856-4091-97D7-026A0349787C}" type="slidenum">
              <a:rPr lang="pt-PT" altLang="en-US"/>
              <a:pPr>
                <a:defRPr/>
              </a:pPr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2607683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A5F3D0-3C6A-46AF-AFD0-90308295167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/>
              <a:t>Computer Vision – TP13 - Statistical Classifiers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9C5E076-8053-4A64-B384-77EE71EB48C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98373-D62C-467B-B7F1-F58FB53C64B7}" type="slidenum">
              <a:rPr lang="pt-PT" altLang="en-US"/>
              <a:pPr>
                <a:defRPr/>
              </a:pPr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1539546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BDC19A3-4769-480D-9FFF-AEFF78858E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PT"/>
              <a:t>Clique para editar o estilo do título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25EBFA5-AB66-4CA8-9B01-541FD4B5EB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PT"/>
              <a:t>Clique para editar os estilos de texto do modelo global</a:t>
            </a:r>
          </a:p>
          <a:p>
            <a:pPr lvl="1"/>
            <a:r>
              <a:rPr lang="en-US" altLang="pt-PT"/>
              <a:t>Segundo nível</a:t>
            </a:r>
          </a:p>
          <a:p>
            <a:pPr lvl="2"/>
            <a:r>
              <a:rPr lang="en-US" altLang="pt-PT"/>
              <a:t>Terceiro nível</a:t>
            </a:r>
          </a:p>
          <a:p>
            <a:pPr lvl="3"/>
            <a:r>
              <a:rPr lang="en-US" altLang="pt-PT"/>
              <a:t>Quarto nível</a:t>
            </a:r>
          </a:p>
          <a:p>
            <a:pPr lvl="4"/>
            <a:r>
              <a:rPr lang="en-US" altLang="pt-PT"/>
              <a:t>Quinto nível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3C38FF2-D9F7-4174-AAF1-E672B2376D3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39975" y="6245225"/>
            <a:ext cx="56165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solidFill>
                  <a:srgbClr val="0000FF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pt-PT"/>
              <a:t>Computer Vision – TP13 - Statistical Classifiers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8AA5EF4-3883-42C3-B891-3FFFA508135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7988" y="6245225"/>
            <a:ext cx="6477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0000FF"/>
                </a:solidFill>
              </a:defRPr>
            </a:lvl1pPr>
          </a:lstStyle>
          <a:p>
            <a:pPr>
              <a:defRPr/>
            </a:pPr>
            <a:fld id="{29D8E4DB-861A-45B1-A6FE-39AA4397A94F}" type="slidenum">
              <a:rPr lang="pt-PT" altLang="en-US"/>
              <a:pPr>
                <a:defRPr/>
              </a:pPr>
              <a:t>‹#›</a:t>
            </a:fld>
            <a:endParaRPr lang="pt-PT" altLang="en-US"/>
          </a:p>
        </p:txBody>
      </p:sp>
      <p:pic>
        <p:nvPicPr>
          <p:cNvPr id="2" name="Picture 11">
            <a:extLst>
              <a:ext uri="{FF2B5EF4-FFF2-40B4-BE49-F238E27FC236}">
                <a16:creationId xmlns:a16="http://schemas.microsoft.com/office/drawing/2014/main" id="{94037683-9EE8-4E6D-B8E2-64983308E89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297613"/>
            <a:ext cx="1655762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12">
            <a:extLst>
              <a:ext uri="{FF2B5EF4-FFF2-40B4-BE49-F238E27FC236}">
                <a16:creationId xmlns:a16="http://schemas.microsoft.com/office/drawing/2014/main" id="{0A7EAC1F-1F3F-4FDF-BFD0-B1DF23FCA3E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6297613"/>
            <a:ext cx="350838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2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99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5.png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6.png"/><Relationship Id="rId9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0.emf"/><Relationship Id="rId5" Type="http://schemas.openxmlformats.org/officeDocument/2006/relationships/image" Target="../media/image28.wmf"/><Relationship Id="rId4" Type="http://schemas.openxmlformats.org/officeDocument/2006/relationships/oleObject" Target="../embeddings/oleObject11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image" Target="../media/image37.png"/><Relationship Id="rId7" Type="http://schemas.openxmlformats.org/officeDocument/2006/relationships/image" Target="../media/image35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34.wmf"/><Relationship Id="rId4" Type="http://schemas.openxmlformats.org/officeDocument/2006/relationships/oleObject" Target="../embeddings/oleObject12.bin"/><Relationship Id="rId9" Type="http://schemas.openxmlformats.org/officeDocument/2006/relationships/image" Target="../media/image36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39.wmf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3liCbRZPrZA" TargetMode="External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cmu.edu/~awm/tutorials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C58BE47-C4C6-46A1-A574-34D1548CBF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3744913"/>
            <a:ext cx="7950200" cy="172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endParaRPr lang="pt-PT" altLang="pt-PT" sz="280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772097E-10B8-4F7B-AB82-4E6042AE5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388" y="908050"/>
            <a:ext cx="7772400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pt-PT" sz="4400">
                <a:solidFill>
                  <a:schemeClr val="tx1"/>
                </a:solidFill>
              </a:rPr>
              <a:t>Computer Vision – TP13</a:t>
            </a:r>
            <a:br>
              <a:rPr lang="en-US" altLang="pt-PT" sz="4400">
                <a:solidFill>
                  <a:schemeClr val="tx1"/>
                </a:solidFill>
              </a:rPr>
            </a:br>
            <a:r>
              <a:rPr lang="en-US" altLang="pt-PT" sz="4400">
                <a:solidFill>
                  <a:schemeClr val="tx1"/>
                </a:solidFill>
              </a:rPr>
              <a:t>Statistical Classifiers</a:t>
            </a:r>
            <a:endParaRPr lang="en-US" altLang="pt-PT" sz="3600">
              <a:solidFill>
                <a:schemeClr val="tx1"/>
              </a:solidFill>
            </a:endParaRP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6A77DADE-C706-47B0-9ABF-D46D15005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1288" y="5400675"/>
            <a:ext cx="64008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pt-PT" altLang="pt-PT" sz="2800" b="1" i="1">
                <a:solidFill>
                  <a:schemeClr val="tx1"/>
                </a:solidFill>
              </a:rPr>
              <a:t>Miguel Tavares Coimbra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63318889-37E6-4BA4-BC53-0CC28C9A071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pt-PT" altLang="en-US" sz="1400">
                <a:solidFill>
                  <a:srgbClr val="0000FF"/>
                </a:solidFill>
              </a:rPr>
              <a:t>Computer Vision – TP13 - Statistical Classifiers</a:t>
            </a: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0320B118-3588-4432-A7F1-72E2A6276A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en-US"/>
              <a:t>Multivariate Distribution</a:t>
            </a:r>
          </a:p>
        </p:txBody>
      </p:sp>
      <p:sp>
        <p:nvSpPr>
          <p:cNvPr id="15364" name="Rectangle 9">
            <a:extLst>
              <a:ext uri="{FF2B5EF4-FFF2-40B4-BE49-F238E27FC236}">
                <a16:creationId xmlns:a16="http://schemas.microsoft.com/office/drawing/2014/main" id="{69864F18-B957-419C-8AA4-EE872055B81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pt-PT" altLang="en-US" sz="2800"/>
              <a:t>For N dimensions:</a:t>
            </a:r>
          </a:p>
          <a:p>
            <a:pPr eaLnBrk="1" hangingPunct="1"/>
            <a:endParaRPr lang="pt-PT" altLang="en-US" sz="2800"/>
          </a:p>
          <a:p>
            <a:pPr eaLnBrk="1" hangingPunct="1"/>
            <a:endParaRPr lang="pt-PT" altLang="en-US" sz="2800"/>
          </a:p>
          <a:p>
            <a:pPr eaLnBrk="1" hangingPunct="1"/>
            <a:r>
              <a:rPr lang="pt-PT" altLang="en-US" sz="2800"/>
              <a:t>Mean feature vector:</a:t>
            </a:r>
          </a:p>
          <a:p>
            <a:pPr eaLnBrk="1" hangingPunct="1"/>
            <a:r>
              <a:rPr lang="pt-PT" altLang="en-US" sz="2800"/>
              <a:t>Covariance Matrix:</a:t>
            </a:r>
          </a:p>
        </p:txBody>
      </p:sp>
      <p:pic>
        <p:nvPicPr>
          <p:cNvPr id="15365" name="Picture 8">
            <a:extLst>
              <a:ext uri="{FF2B5EF4-FFF2-40B4-BE49-F238E27FC236}">
                <a16:creationId xmlns:a16="http://schemas.microsoft.com/office/drawing/2014/main" id="{1A1B1A67-B9EF-47F9-8A9D-A19CF596F7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349500"/>
            <a:ext cx="4176712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10">
            <a:extLst>
              <a:ext uri="{FF2B5EF4-FFF2-40B4-BE49-F238E27FC236}">
                <a16:creationId xmlns:a16="http://schemas.microsoft.com/office/drawing/2014/main" id="{9BE10171-1BDC-45F6-B856-07E82CDEA1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2389188"/>
            <a:ext cx="4140200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367" name="Object 11">
            <a:extLst>
              <a:ext uri="{FF2B5EF4-FFF2-40B4-BE49-F238E27FC236}">
                <a16:creationId xmlns:a16="http://schemas.microsoft.com/office/drawing/2014/main" id="{E25CC210-37AA-4C3D-BDB2-96B63A0831CA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4859338" y="3284538"/>
          <a:ext cx="1081087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5" imgW="419100" imgH="228600" progId="Equation.3">
                  <p:embed/>
                </p:oleObj>
              </mc:Choice>
              <mc:Fallback>
                <p:oleObj name="Equation" r:id="rId5" imgW="419100" imgH="228600" progId="Equation.3">
                  <p:embed/>
                  <p:pic>
                    <p:nvPicPr>
                      <p:cNvPr id="15367" name="Object 11">
                        <a:extLst>
                          <a:ext uri="{FF2B5EF4-FFF2-40B4-BE49-F238E27FC236}">
                            <a16:creationId xmlns:a16="http://schemas.microsoft.com/office/drawing/2014/main" id="{E25CC210-37AA-4C3D-BDB2-96B63A0831CA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3284538"/>
                        <a:ext cx="1081087" cy="588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368" name="Picture 13">
            <a:extLst>
              <a:ext uri="{FF2B5EF4-FFF2-40B4-BE49-F238E27FC236}">
                <a16:creationId xmlns:a16="http://schemas.microsoft.com/office/drawing/2014/main" id="{52EBD35D-7129-4260-BE31-887FF891FA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" y="4433888"/>
            <a:ext cx="1152525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9" name="Picture 14">
            <a:extLst>
              <a:ext uri="{FF2B5EF4-FFF2-40B4-BE49-F238E27FC236}">
                <a16:creationId xmlns:a16="http://schemas.microsoft.com/office/drawing/2014/main" id="{D01F78E5-04C3-4EAE-A7B9-231DB686C7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0075" y="4760913"/>
            <a:ext cx="4176713" cy="43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0" name="Picture 15">
            <a:extLst>
              <a:ext uri="{FF2B5EF4-FFF2-40B4-BE49-F238E27FC236}">
                <a16:creationId xmlns:a16="http://schemas.microsoft.com/office/drawing/2014/main" id="{C87AD69E-F758-4984-A5B7-ED696FFE93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4806950"/>
            <a:ext cx="1584325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1" name="Slide Number Placeholder 1">
            <a:extLst>
              <a:ext uri="{FF2B5EF4-FFF2-40B4-BE49-F238E27FC236}">
                <a16:creationId xmlns:a16="http://schemas.microsoft.com/office/drawing/2014/main" id="{91EE1890-1896-4DCB-B809-E2C72871848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3695A6EC-A082-44DD-91B9-31B089E5F7C6}" type="slidenum">
              <a:rPr lang="pt-PT" altLang="en-US" sz="1400" smtClean="0">
                <a:solidFill>
                  <a:srgbClr val="0000FF"/>
                </a:solidFill>
              </a:rPr>
              <a:pPr algn="r"/>
              <a:t>10</a:t>
            </a:fld>
            <a:endParaRPr lang="pt-PT" altLang="en-US" sz="14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>
            <a:extLst>
              <a:ext uri="{FF2B5EF4-FFF2-40B4-BE49-F238E27FC236}">
                <a16:creationId xmlns:a16="http://schemas.microsoft.com/office/drawing/2014/main" id="{5B9FFEFD-CD56-4146-8A4C-CC917AA87FA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pt-PT" altLang="en-US" sz="1400">
                <a:solidFill>
                  <a:srgbClr val="0000FF"/>
                </a:solidFill>
              </a:rPr>
              <a:t>Computer Vision – TP13 - Statistical Classifiers</a:t>
            </a:r>
          </a:p>
        </p:txBody>
      </p:sp>
      <p:pic>
        <p:nvPicPr>
          <p:cNvPr id="16387" name="Picture 5">
            <a:extLst>
              <a:ext uri="{FF2B5EF4-FFF2-40B4-BE49-F238E27FC236}">
                <a16:creationId xmlns:a16="http://schemas.microsoft.com/office/drawing/2014/main" id="{1B0A4C2C-3944-4A8D-AF7E-4B534E537C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700213"/>
            <a:ext cx="6678613" cy="416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Rectangle 2">
            <a:extLst>
              <a:ext uri="{FF2B5EF4-FFF2-40B4-BE49-F238E27FC236}">
                <a16:creationId xmlns:a16="http://schemas.microsoft.com/office/drawing/2014/main" id="{81708AD0-186E-4B46-A34C-C07540A37B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en-US"/>
              <a:t>Mahalanobis Distance</a:t>
            </a:r>
          </a:p>
        </p:txBody>
      </p:sp>
      <p:sp>
        <p:nvSpPr>
          <p:cNvPr id="16389" name="Rectangle 3">
            <a:extLst>
              <a:ext uri="{FF2B5EF4-FFF2-40B4-BE49-F238E27FC236}">
                <a16:creationId xmlns:a16="http://schemas.microsoft.com/office/drawing/2014/main" id="{E22A695C-6A7A-49D5-9801-704400655CB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2819400" cy="4525963"/>
          </a:xfrm>
        </p:spPr>
        <p:txBody>
          <a:bodyPr/>
          <a:lstStyle/>
          <a:p>
            <a:pPr eaLnBrk="1" hangingPunct="1"/>
            <a:r>
              <a:rPr lang="pt-PT" altLang="en-US"/>
              <a:t>Based on the covariance of coefficients</a:t>
            </a:r>
          </a:p>
          <a:p>
            <a:pPr eaLnBrk="1" hangingPunct="1"/>
            <a:r>
              <a:rPr lang="pt-PT" altLang="en-US"/>
              <a:t>Superior to the Euclidean distance</a:t>
            </a:r>
          </a:p>
        </p:txBody>
      </p:sp>
      <p:pic>
        <p:nvPicPr>
          <p:cNvPr id="16390" name="Picture 4">
            <a:extLst>
              <a:ext uri="{FF2B5EF4-FFF2-40B4-BE49-F238E27FC236}">
                <a16:creationId xmlns:a16="http://schemas.microsoft.com/office/drawing/2014/main" id="{90113001-EE17-45D1-88AE-9442867424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5300663"/>
            <a:ext cx="57594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1" name="Slide Number Placeholder 1">
            <a:extLst>
              <a:ext uri="{FF2B5EF4-FFF2-40B4-BE49-F238E27FC236}">
                <a16:creationId xmlns:a16="http://schemas.microsoft.com/office/drawing/2014/main" id="{62B5FB3D-47BF-4B09-8E0B-1613BC2700C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92D3BF89-002D-4DDE-B487-CE18FBCF6F86}" type="slidenum">
              <a:rPr lang="pt-PT" altLang="en-US" sz="1400">
                <a:solidFill>
                  <a:srgbClr val="0000FF"/>
                </a:solidFill>
              </a:rPr>
              <a:pPr algn="r"/>
              <a:t>11</a:t>
            </a:fld>
            <a:endParaRPr lang="pt-PT" altLang="en-US" sz="14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>
            <a:extLst>
              <a:ext uri="{FF2B5EF4-FFF2-40B4-BE49-F238E27FC236}">
                <a16:creationId xmlns:a16="http://schemas.microsoft.com/office/drawing/2014/main" id="{E5858BBF-E1F9-460A-AB03-6E23A539196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pt-PT" altLang="en-US" sz="1400">
                <a:solidFill>
                  <a:srgbClr val="0000FF"/>
                </a:solidFill>
              </a:rPr>
              <a:t>Computer Vision – TP13 - Statistical Classifiers</a:t>
            </a: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7EA71A0A-8275-4AA3-8CC5-597B4AE38F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en-US"/>
              <a:t>K-Nearest Neighbours</a:t>
            </a:r>
          </a:p>
        </p:txBody>
      </p:sp>
      <p:sp>
        <p:nvSpPr>
          <p:cNvPr id="17412" name="Rectangle 5">
            <a:extLst>
              <a:ext uri="{FF2B5EF4-FFF2-40B4-BE49-F238E27FC236}">
                <a16:creationId xmlns:a16="http://schemas.microsoft.com/office/drawing/2014/main" id="{553E53D3-1AE4-48E1-BAAF-41B4A677487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PT" altLang="en-US"/>
              <a:t>Algorithm</a:t>
            </a:r>
          </a:p>
          <a:p>
            <a:pPr lvl="1" eaLnBrk="1" hangingPunct="1">
              <a:lnSpc>
                <a:spcPct val="90000"/>
              </a:lnSpc>
            </a:pPr>
            <a:r>
              <a:rPr lang="pt-PT" altLang="en-US"/>
              <a:t>Choose the closest K neighbours to a new observation</a:t>
            </a:r>
          </a:p>
          <a:p>
            <a:pPr lvl="1" eaLnBrk="1" hangingPunct="1">
              <a:lnSpc>
                <a:spcPct val="90000"/>
              </a:lnSpc>
            </a:pPr>
            <a:r>
              <a:rPr lang="pt-PT" altLang="en-US"/>
              <a:t>Classify the new object based on the </a:t>
            </a:r>
            <a:r>
              <a:rPr lang="pt-PT" altLang="en-US" b="1"/>
              <a:t>class </a:t>
            </a:r>
            <a:r>
              <a:rPr lang="pt-PT" altLang="en-US"/>
              <a:t>of these K objects</a:t>
            </a:r>
          </a:p>
          <a:p>
            <a:pPr eaLnBrk="1" hangingPunct="1">
              <a:lnSpc>
                <a:spcPct val="90000"/>
              </a:lnSpc>
            </a:pPr>
            <a:r>
              <a:rPr lang="pt-PT" altLang="en-US"/>
              <a:t>Characteristics</a:t>
            </a:r>
          </a:p>
          <a:p>
            <a:pPr lvl="1" eaLnBrk="1" hangingPunct="1">
              <a:lnSpc>
                <a:spcPct val="90000"/>
              </a:lnSpc>
            </a:pPr>
            <a:r>
              <a:rPr lang="pt-PT" altLang="en-US"/>
              <a:t>Assumes no model</a:t>
            </a:r>
          </a:p>
          <a:p>
            <a:pPr lvl="1" eaLnBrk="1" hangingPunct="1">
              <a:lnSpc>
                <a:spcPct val="90000"/>
              </a:lnSpc>
            </a:pPr>
            <a:r>
              <a:rPr lang="pt-PT" altLang="en-US"/>
              <a:t>Does not scale very well...</a:t>
            </a:r>
          </a:p>
        </p:txBody>
      </p:sp>
      <p:pic>
        <p:nvPicPr>
          <p:cNvPr id="17413" name="Picture 4" descr="279px-KnnClassification">
            <a:extLst>
              <a:ext uri="{FF2B5EF4-FFF2-40B4-BE49-F238E27FC236}">
                <a16:creationId xmlns:a16="http://schemas.microsoft.com/office/drawing/2014/main" id="{768ED953-805E-4D18-A2C3-3D633B339C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916113"/>
            <a:ext cx="4241800" cy="383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4" name="Slide Number Placeholder 1">
            <a:extLst>
              <a:ext uri="{FF2B5EF4-FFF2-40B4-BE49-F238E27FC236}">
                <a16:creationId xmlns:a16="http://schemas.microsoft.com/office/drawing/2014/main" id="{F6C18BE0-447A-417A-BA22-26DC13B2B97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2B401FE2-463C-4A02-8C1D-1A70D3A73E2B}" type="slidenum">
              <a:rPr lang="pt-PT" altLang="en-US" sz="1400">
                <a:solidFill>
                  <a:srgbClr val="0000FF"/>
                </a:solidFill>
              </a:rPr>
              <a:pPr algn="r"/>
              <a:t>12</a:t>
            </a:fld>
            <a:endParaRPr lang="pt-PT" altLang="en-US" sz="14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Marcador de Posição do Rodapé 3">
            <a:extLst>
              <a:ext uri="{FF2B5EF4-FFF2-40B4-BE49-F238E27FC236}">
                <a16:creationId xmlns:a16="http://schemas.microsoft.com/office/drawing/2014/main" id="{8B61546E-64B8-49FD-8A16-332C836A55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PT" altLang="pt-PT" sz="1400">
                <a:solidFill>
                  <a:srgbClr val="0000FF"/>
                </a:solidFill>
              </a:rPr>
              <a:t>Computer Vision – TP13 - Statistical Classifiers</a:t>
            </a: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9D2856F0-7374-45A4-B1E3-2A000620FB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pt-PT"/>
              <a:t>Topic: Neural Networks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B99E7290-E33D-47DB-9A77-F711A5F2A0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700463"/>
          </a:xfrm>
        </p:spPr>
        <p:txBody>
          <a:bodyPr/>
          <a:lstStyle/>
          <a:p>
            <a:pPr eaLnBrk="1" hangingPunct="1"/>
            <a:r>
              <a:rPr lang="en-US" altLang="pt-PT">
                <a:solidFill>
                  <a:schemeClr val="bg2"/>
                </a:solidFill>
              </a:rPr>
              <a:t>Statistical Classifiers</a:t>
            </a:r>
          </a:p>
          <a:p>
            <a:pPr eaLnBrk="1" hangingPunct="1"/>
            <a:r>
              <a:rPr lang="en-US" altLang="pt-PT"/>
              <a:t>Neural Networks</a:t>
            </a:r>
          </a:p>
          <a:p>
            <a:pPr eaLnBrk="1" hangingPunct="1"/>
            <a:r>
              <a:rPr lang="en-US" altLang="pt-PT">
                <a:solidFill>
                  <a:schemeClr val="bg2"/>
                </a:solidFill>
              </a:rPr>
              <a:t>Support Vector Machines</a:t>
            </a:r>
          </a:p>
          <a:p>
            <a:pPr eaLnBrk="1" hangingPunct="1"/>
            <a:endParaRPr lang="en-US" altLang="pt-PT">
              <a:solidFill>
                <a:schemeClr val="bg2"/>
              </a:solidFill>
            </a:endParaRPr>
          </a:p>
        </p:txBody>
      </p:sp>
      <p:sp>
        <p:nvSpPr>
          <p:cNvPr id="18437" name="Slide Number Placeholder 1">
            <a:extLst>
              <a:ext uri="{FF2B5EF4-FFF2-40B4-BE49-F238E27FC236}">
                <a16:creationId xmlns:a16="http://schemas.microsoft.com/office/drawing/2014/main" id="{9B795CEF-F8BB-4A1D-BAF9-A968E315419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2D3570DA-97E7-4321-A67C-094A26D004CB}" type="slidenum">
              <a:rPr lang="pt-PT" altLang="en-US" sz="1400">
                <a:solidFill>
                  <a:srgbClr val="0000FF"/>
                </a:solidFill>
              </a:rPr>
              <a:pPr algn="r"/>
              <a:t>13</a:t>
            </a:fld>
            <a:endParaRPr lang="pt-PT" altLang="en-US" sz="14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Marcador de Posição do Rodapé 1">
            <a:extLst>
              <a:ext uri="{FF2B5EF4-FFF2-40B4-BE49-F238E27FC236}">
                <a16:creationId xmlns:a16="http://schemas.microsoft.com/office/drawing/2014/main" id="{E4AFD40E-1A5C-4834-9A46-2E4F2A93B3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PT" altLang="pt-PT" sz="1400">
                <a:solidFill>
                  <a:srgbClr val="0000FF"/>
                </a:solidFill>
              </a:rPr>
              <a:t>Computer Vision – TP13 - Statistical Classifiers</a:t>
            </a:r>
          </a:p>
        </p:txBody>
      </p:sp>
      <p:pic>
        <p:nvPicPr>
          <p:cNvPr id="19459" name="Picture 4">
            <a:extLst>
              <a:ext uri="{FF2B5EF4-FFF2-40B4-BE49-F238E27FC236}">
                <a16:creationId xmlns:a16="http://schemas.microsoft.com/office/drawing/2014/main" id="{8EAB70CF-BFB0-4A81-8C33-266EF83F7C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0"/>
            <a:ext cx="8820150" cy="683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Rectangle 5">
            <a:extLst>
              <a:ext uri="{FF2B5EF4-FFF2-40B4-BE49-F238E27FC236}">
                <a16:creationId xmlns:a16="http://schemas.microsoft.com/office/drawing/2014/main" id="{34CC656B-FB99-4974-A2D4-F1BF84A065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pt-PT" sz="2400">
              <a:solidFill>
                <a:schemeClr val="tx1"/>
              </a:solidFill>
            </a:endParaRPr>
          </a:p>
        </p:txBody>
      </p:sp>
      <p:sp>
        <p:nvSpPr>
          <p:cNvPr id="19461" name="Text Box 6">
            <a:extLst>
              <a:ext uri="{FF2B5EF4-FFF2-40B4-BE49-F238E27FC236}">
                <a16:creationId xmlns:a16="http://schemas.microsoft.com/office/drawing/2014/main" id="{4F7DE996-E43B-4695-A27E-DEA41FD68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88913"/>
            <a:ext cx="4025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PT" altLang="pt-PT" sz="2400">
                <a:solidFill>
                  <a:schemeClr val="tx1"/>
                </a:solidFill>
              </a:rPr>
              <a:t>If you can’t beat it.... Copy it!</a:t>
            </a:r>
          </a:p>
        </p:txBody>
      </p:sp>
      <p:sp>
        <p:nvSpPr>
          <p:cNvPr id="19462" name="Rectangle 7">
            <a:extLst>
              <a:ext uri="{FF2B5EF4-FFF2-40B4-BE49-F238E27FC236}">
                <a16:creationId xmlns:a16="http://schemas.microsoft.com/office/drawing/2014/main" id="{E7F9990F-66BC-4F33-8FD8-18D8D34EAD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6675" y="6613525"/>
            <a:ext cx="39973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PT" altLang="pt-PT" sz="1000">
                <a:solidFill>
                  <a:schemeClr val="tx1"/>
                </a:solidFill>
              </a:rPr>
              <a:t>http://managementcraft.typepad.com/photos/uncategorized/brain.jpg</a:t>
            </a:r>
          </a:p>
        </p:txBody>
      </p:sp>
      <p:sp>
        <p:nvSpPr>
          <p:cNvPr id="19463" name="Slide Number Placeholder 1">
            <a:extLst>
              <a:ext uri="{FF2B5EF4-FFF2-40B4-BE49-F238E27FC236}">
                <a16:creationId xmlns:a16="http://schemas.microsoft.com/office/drawing/2014/main" id="{5830934C-2AC7-43D3-A2E4-83258C86D57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BAEC0F7F-042D-4A55-9ABA-1B10FC2709FA}" type="slidenum">
              <a:rPr lang="pt-PT" altLang="en-US" sz="1400">
                <a:solidFill>
                  <a:srgbClr val="0000FF"/>
                </a:solidFill>
              </a:rPr>
              <a:pPr algn="r"/>
              <a:t>14</a:t>
            </a:fld>
            <a:endParaRPr lang="pt-PT" altLang="en-US" sz="14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Marcador de Posição do Rodapé 4">
            <a:extLst>
              <a:ext uri="{FF2B5EF4-FFF2-40B4-BE49-F238E27FC236}">
                <a16:creationId xmlns:a16="http://schemas.microsoft.com/office/drawing/2014/main" id="{331A50F1-8EFB-46B2-A07D-A421DA69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PT" altLang="pt-PT" sz="1400">
                <a:solidFill>
                  <a:srgbClr val="0000FF"/>
                </a:solidFill>
              </a:rPr>
              <a:t>Computer Vision – TP13 - Statistical Classifiers</a:t>
            </a:r>
          </a:p>
        </p:txBody>
      </p:sp>
      <p:sp>
        <p:nvSpPr>
          <p:cNvPr id="20483" name="Rectangle 4">
            <a:extLst>
              <a:ext uri="{FF2B5EF4-FFF2-40B4-BE49-F238E27FC236}">
                <a16:creationId xmlns:a16="http://schemas.microsoft.com/office/drawing/2014/main" id="{DDF374BB-B68E-4AB7-ADDD-53878D4107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pt-PT"/>
              <a:t>Biological Neural Networks</a:t>
            </a:r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D3686C3D-6082-4C83-AFC1-05B5B3FD38A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pt-PT" altLang="pt-PT"/>
              <a:t>Neuroscience:</a:t>
            </a:r>
          </a:p>
          <a:p>
            <a:pPr lvl="1" eaLnBrk="1" hangingPunct="1"/>
            <a:r>
              <a:rPr lang="pt-PT" altLang="pt-PT"/>
              <a:t>Population of physically inter-connected neurons</a:t>
            </a:r>
          </a:p>
          <a:p>
            <a:pPr eaLnBrk="1" hangingPunct="1"/>
            <a:r>
              <a:rPr lang="pt-PT" altLang="pt-PT"/>
              <a:t>Includes:</a:t>
            </a:r>
          </a:p>
          <a:p>
            <a:pPr lvl="1" eaLnBrk="1" hangingPunct="1"/>
            <a:r>
              <a:rPr lang="pt-PT" altLang="pt-PT"/>
              <a:t>Biological </a:t>
            </a:r>
            <a:r>
              <a:rPr lang="pt-PT" altLang="pt-PT" b="1"/>
              <a:t>Neurons</a:t>
            </a:r>
          </a:p>
          <a:p>
            <a:pPr lvl="1" eaLnBrk="1" hangingPunct="1"/>
            <a:r>
              <a:rPr lang="pt-PT" altLang="pt-PT"/>
              <a:t>Connecting </a:t>
            </a:r>
            <a:r>
              <a:rPr lang="pt-PT" altLang="pt-PT" b="1"/>
              <a:t>Synapses</a:t>
            </a:r>
          </a:p>
          <a:p>
            <a:pPr eaLnBrk="1" hangingPunct="1"/>
            <a:r>
              <a:rPr lang="pt-PT" altLang="pt-PT"/>
              <a:t>The human brain:</a:t>
            </a:r>
          </a:p>
          <a:p>
            <a:pPr lvl="1" eaLnBrk="1" hangingPunct="1"/>
            <a:r>
              <a:rPr lang="pt-PT" altLang="pt-PT"/>
              <a:t>100 billion neurons</a:t>
            </a:r>
          </a:p>
          <a:p>
            <a:pPr lvl="1" eaLnBrk="1" hangingPunct="1"/>
            <a:r>
              <a:rPr lang="pt-PT" altLang="pt-PT"/>
              <a:t>100 trillion synapses</a:t>
            </a:r>
          </a:p>
        </p:txBody>
      </p:sp>
      <p:sp>
        <p:nvSpPr>
          <p:cNvPr id="20485" name="Rectangle 7">
            <a:extLst>
              <a:ext uri="{FF2B5EF4-FFF2-40B4-BE49-F238E27FC236}">
                <a16:creationId xmlns:a16="http://schemas.microsoft.com/office/drawing/2014/main" id="{D87E0A7F-C5EE-4900-918E-2FE6CE5233E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pt-PT" altLang="pt-PT"/>
          </a:p>
        </p:txBody>
      </p:sp>
      <p:pic>
        <p:nvPicPr>
          <p:cNvPr id="20486" name="Picture 8">
            <a:extLst>
              <a:ext uri="{FF2B5EF4-FFF2-40B4-BE49-F238E27FC236}">
                <a16:creationId xmlns:a16="http://schemas.microsoft.com/office/drawing/2014/main" id="{AEC4A880-2BA7-4A4C-A71A-0BDEEE0A26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1557338"/>
            <a:ext cx="3451225" cy="453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7" name="Slide Number Placeholder 1">
            <a:extLst>
              <a:ext uri="{FF2B5EF4-FFF2-40B4-BE49-F238E27FC236}">
                <a16:creationId xmlns:a16="http://schemas.microsoft.com/office/drawing/2014/main" id="{8CE89E2C-17B6-4846-A57A-CE0EAFA1496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F71F7FF5-4D02-458D-926F-8EAF76A39879}" type="slidenum">
              <a:rPr lang="pt-PT" altLang="en-US" sz="1400">
                <a:solidFill>
                  <a:srgbClr val="0000FF"/>
                </a:solidFill>
              </a:rPr>
              <a:pPr algn="r"/>
              <a:t>15</a:t>
            </a:fld>
            <a:endParaRPr lang="pt-PT" altLang="en-US" sz="14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Marcador de Posição do Rodapé 4">
            <a:extLst>
              <a:ext uri="{FF2B5EF4-FFF2-40B4-BE49-F238E27FC236}">
                <a16:creationId xmlns:a16="http://schemas.microsoft.com/office/drawing/2014/main" id="{314B11A7-28F1-4117-84F3-DC76F5D546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PT" altLang="pt-PT" sz="1400">
                <a:solidFill>
                  <a:srgbClr val="0000FF"/>
                </a:solidFill>
              </a:rPr>
              <a:t>Computer Vision – TP13 - Statistical Classifiers</a:t>
            </a: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6890EAB8-727E-4522-A9DB-ECDC0AC9B9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pt-PT"/>
              <a:t>Biological Neuron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22D46047-49EC-4CF0-8629-26D05238C92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pt-PT" altLang="pt-PT" sz="2400"/>
              <a:t>Neurons:</a:t>
            </a:r>
          </a:p>
          <a:p>
            <a:pPr lvl="1" eaLnBrk="1" hangingPunct="1"/>
            <a:r>
              <a:rPr lang="pt-PT" altLang="pt-PT" sz="2000"/>
              <a:t>Have </a:t>
            </a:r>
            <a:r>
              <a:rPr lang="pt-PT" altLang="pt-PT" sz="2000" i="1"/>
              <a:t>K</a:t>
            </a:r>
            <a:r>
              <a:rPr lang="pt-PT" altLang="pt-PT" sz="2000"/>
              <a:t> inputs (</a:t>
            </a:r>
            <a:r>
              <a:rPr lang="pt-PT" altLang="pt-PT" sz="2000" i="1"/>
              <a:t>dendrites</a:t>
            </a:r>
            <a:r>
              <a:rPr lang="pt-PT" altLang="pt-PT" sz="2000"/>
              <a:t>)</a:t>
            </a:r>
          </a:p>
          <a:p>
            <a:pPr lvl="1" eaLnBrk="1" hangingPunct="1"/>
            <a:r>
              <a:rPr lang="pt-PT" altLang="pt-PT" sz="2000"/>
              <a:t>Have 1 output (</a:t>
            </a:r>
            <a:r>
              <a:rPr lang="pt-PT" altLang="pt-PT" sz="2000" i="1"/>
              <a:t>axon</a:t>
            </a:r>
            <a:r>
              <a:rPr lang="pt-PT" altLang="pt-PT" sz="2000"/>
              <a:t>)</a:t>
            </a:r>
          </a:p>
          <a:p>
            <a:pPr lvl="1" eaLnBrk="1" hangingPunct="1"/>
            <a:r>
              <a:rPr lang="pt-PT" altLang="pt-PT" sz="2000"/>
              <a:t>If the sum of the input signals surpasses a </a:t>
            </a:r>
            <a:r>
              <a:rPr lang="pt-PT" altLang="pt-PT" sz="2000" i="1"/>
              <a:t>threshold</a:t>
            </a:r>
            <a:r>
              <a:rPr lang="pt-PT" altLang="pt-PT" sz="2000"/>
              <a:t>, sends an </a:t>
            </a:r>
            <a:r>
              <a:rPr lang="pt-PT" altLang="pt-PT" sz="2000" i="1"/>
              <a:t>action potential</a:t>
            </a:r>
            <a:r>
              <a:rPr lang="pt-PT" altLang="pt-PT" sz="2000"/>
              <a:t> to the axon</a:t>
            </a:r>
          </a:p>
          <a:p>
            <a:pPr eaLnBrk="1" hangingPunct="1"/>
            <a:r>
              <a:rPr lang="pt-PT" altLang="pt-PT" sz="2400"/>
              <a:t>Synapses</a:t>
            </a:r>
          </a:p>
          <a:p>
            <a:pPr lvl="1" eaLnBrk="1" hangingPunct="1"/>
            <a:r>
              <a:rPr lang="pt-PT" altLang="pt-PT" sz="2000"/>
              <a:t>Transmit electrical signals between neurons</a:t>
            </a:r>
          </a:p>
        </p:txBody>
      </p:sp>
      <p:pic>
        <p:nvPicPr>
          <p:cNvPr id="21509" name="Picture 6">
            <a:extLst>
              <a:ext uri="{FF2B5EF4-FFF2-40B4-BE49-F238E27FC236}">
                <a16:creationId xmlns:a16="http://schemas.microsoft.com/office/drawing/2014/main" id="{33C391EE-B5D1-44C2-B352-9693B0C449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700213"/>
            <a:ext cx="4084638" cy="324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0" name="Slide Number Placeholder 1">
            <a:extLst>
              <a:ext uri="{FF2B5EF4-FFF2-40B4-BE49-F238E27FC236}">
                <a16:creationId xmlns:a16="http://schemas.microsoft.com/office/drawing/2014/main" id="{F09442D0-5C20-4161-BF3E-08FBD49D2D9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39F4DAF0-98FA-4AA2-B6E9-4ECA112AB9CB}" type="slidenum">
              <a:rPr lang="pt-PT" altLang="en-US" sz="1400">
                <a:solidFill>
                  <a:srgbClr val="0000FF"/>
                </a:solidFill>
              </a:rPr>
              <a:pPr algn="r"/>
              <a:t>16</a:t>
            </a:fld>
            <a:endParaRPr lang="pt-PT" altLang="en-US" sz="14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Marcador de Posição do Rodapé 3">
            <a:extLst>
              <a:ext uri="{FF2B5EF4-FFF2-40B4-BE49-F238E27FC236}">
                <a16:creationId xmlns:a16="http://schemas.microsoft.com/office/drawing/2014/main" id="{D01AB19E-C399-4709-9248-08B348E8DF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PT" altLang="pt-PT" sz="1400">
                <a:solidFill>
                  <a:srgbClr val="0000FF"/>
                </a:solidFill>
              </a:rPr>
              <a:t>Computer Vision – TP13 - Statistical Classifiers</a:t>
            </a: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80AFA4FB-8B3F-495F-8606-EBF095E6B2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pt-PT"/>
              <a:t>Artificial Neuron</a:t>
            </a:r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27E8D834-310E-4C78-A8FD-ECD347B9A2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PT" altLang="pt-PT"/>
              <a:t>Also called the </a:t>
            </a:r>
            <a:r>
              <a:rPr lang="pt-PT" altLang="pt-PT" b="1"/>
              <a:t>McCulloch-Pitts neuron</a:t>
            </a:r>
          </a:p>
          <a:p>
            <a:pPr eaLnBrk="1" hangingPunct="1"/>
            <a:r>
              <a:rPr lang="pt-PT" altLang="pt-PT"/>
              <a:t>Passes a </a:t>
            </a:r>
            <a:r>
              <a:rPr lang="pt-PT" altLang="pt-PT" b="1"/>
              <a:t>weighted sum of inputs</a:t>
            </a:r>
            <a:r>
              <a:rPr lang="pt-PT" altLang="pt-PT"/>
              <a:t>, to an </a:t>
            </a:r>
            <a:r>
              <a:rPr lang="pt-PT" altLang="pt-PT" b="1"/>
              <a:t>activation function</a:t>
            </a:r>
            <a:r>
              <a:rPr lang="pt-PT" altLang="pt-PT"/>
              <a:t>, which produces an </a:t>
            </a:r>
            <a:r>
              <a:rPr lang="pt-PT" altLang="pt-PT" b="1"/>
              <a:t>output</a:t>
            </a:r>
            <a:r>
              <a:rPr lang="pt-PT" altLang="pt-PT"/>
              <a:t> value</a:t>
            </a:r>
          </a:p>
        </p:txBody>
      </p:sp>
      <p:sp>
        <p:nvSpPr>
          <p:cNvPr id="22533" name="Rectangle 4">
            <a:extLst>
              <a:ext uri="{FF2B5EF4-FFF2-40B4-BE49-F238E27FC236}">
                <a16:creationId xmlns:a16="http://schemas.microsoft.com/office/drawing/2014/main" id="{01DF94C7-419A-4A28-AABF-223CBA6469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5805488"/>
            <a:ext cx="83010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pt-PT" sz="1000">
                <a:solidFill>
                  <a:schemeClr val="tx1"/>
                </a:solidFill>
              </a:rPr>
              <a:t>McCulloch, W. and Pitts, W. (1943). A logical calculus of the ideas immanent in nervous activity. Bulletin of Mathematical Biophysics, 7:115 - 133.</a:t>
            </a:r>
            <a:endParaRPr lang="pt-PT" altLang="pt-PT" sz="1000">
              <a:solidFill>
                <a:schemeClr val="tx1"/>
              </a:solidFill>
            </a:endParaRPr>
          </a:p>
        </p:txBody>
      </p:sp>
      <p:pic>
        <p:nvPicPr>
          <p:cNvPr id="22534" name="Picture 6">
            <a:extLst>
              <a:ext uri="{FF2B5EF4-FFF2-40B4-BE49-F238E27FC236}">
                <a16:creationId xmlns:a16="http://schemas.microsoft.com/office/drawing/2014/main" id="{B344D948-A8CC-4101-9EFB-309BD9BD2C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75" y="4129088"/>
            <a:ext cx="2892425" cy="110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5" name="Picture 7" descr="Artificial_neuron">
            <a:extLst>
              <a:ext uri="{FF2B5EF4-FFF2-40B4-BE49-F238E27FC236}">
                <a16:creationId xmlns:a16="http://schemas.microsoft.com/office/drawing/2014/main" id="{EBF41165-F773-4C51-AB99-7B70A7BBC7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789363"/>
            <a:ext cx="2590800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6" name="Slide Number Placeholder 1">
            <a:extLst>
              <a:ext uri="{FF2B5EF4-FFF2-40B4-BE49-F238E27FC236}">
                <a16:creationId xmlns:a16="http://schemas.microsoft.com/office/drawing/2014/main" id="{1BFA3FB2-8211-4E41-89BC-828C87EAE8E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69BB0B27-DA78-424C-BA90-861B2B661BF5}" type="slidenum">
              <a:rPr lang="pt-PT" altLang="en-US" sz="1400">
                <a:solidFill>
                  <a:srgbClr val="0000FF"/>
                </a:solidFill>
              </a:rPr>
              <a:pPr algn="r"/>
              <a:t>17</a:t>
            </a:fld>
            <a:endParaRPr lang="pt-PT" altLang="en-US" sz="14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Marcador de Posição do Rodapé 3">
            <a:extLst>
              <a:ext uri="{FF2B5EF4-FFF2-40B4-BE49-F238E27FC236}">
                <a16:creationId xmlns:a16="http://schemas.microsoft.com/office/drawing/2014/main" id="{E2CEE341-06D2-4023-B174-DF6021A6D0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PT" altLang="pt-PT" sz="1400">
                <a:solidFill>
                  <a:srgbClr val="0000FF"/>
                </a:solidFill>
              </a:rPr>
              <a:t>Computer Vision – TP13 - Statistical Classifiers</a:t>
            </a: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BB479373-3229-4D42-95A2-510CB2FF6A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pt-PT"/>
              <a:t>Sample activation functions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260F6A0C-187B-4390-8D80-70E7752D0F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PT" altLang="pt-PT"/>
              <a:t>Rectified Linear Unit (ReLU)</a:t>
            </a:r>
          </a:p>
          <a:p>
            <a:pPr eaLnBrk="1" hangingPunct="1"/>
            <a:endParaRPr lang="pt-PT" altLang="pt-PT"/>
          </a:p>
          <a:p>
            <a:pPr eaLnBrk="1" hangingPunct="1"/>
            <a:endParaRPr lang="pt-PT" altLang="pt-PT"/>
          </a:p>
          <a:p>
            <a:pPr eaLnBrk="1" hangingPunct="1"/>
            <a:r>
              <a:rPr lang="pt-PT" altLang="pt-PT"/>
              <a:t>Sigmoid function</a:t>
            </a:r>
          </a:p>
        </p:txBody>
      </p:sp>
      <p:pic>
        <p:nvPicPr>
          <p:cNvPr id="19461" name="Picture 7">
            <a:extLst>
              <a:ext uri="{FF2B5EF4-FFF2-40B4-BE49-F238E27FC236}">
                <a16:creationId xmlns:a16="http://schemas.microsoft.com/office/drawing/2014/main" id="{3600B834-D9AB-4AF3-BCB4-2D72BBC9B2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4088" y="3429000"/>
            <a:ext cx="3840162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9462" name="Object 8">
            <a:extLst>
              <a:ext uri="{FF2B5EF4-FFF2-40B4-BE49-F238E27FC236}">
                <a16:creationId xmlns:a16="http://schemas.microsoft.com/office/drawing/2014/main" id="{9B4B659A-C4F1-4DC4-B7CD-5FD25383C1A6}"/>
              </a:ext>
            </a:extLst>
          </p:cNvPr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1258888" y="4221163"/>
          <a:ext cx="2339975" cy="134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4" imgW="11849100" imgH="6800850" progId="Equation.3">
                  <p:embed/>
                </p:oleObj>
              </mc:Choice>
              <mc:Fallback>
                <p:oleObj name="Equation" r:id="rId4" imgW="11849100" imgH="6800850" progId="Equation.3">
                  <p:embed/>
                  <p:pic>
                    <p:nvPicPr>
                      <p:cNvPr id="19462" name="Object 8">
                        <a:extLst>
                          <a:ext uri="{FF2B5EF4-FFF2-40B4-BE49-F238E27FC236}">
                            <a16:creationId xmlns:a16="http://schemas.microsoft.com/office/drawing/2014/main" id="{9B4B659A-C4F1-4DC4-B7CD-5FD25383C1A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4221163"/>
                        <a:ext cx="2339975" cy="1343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463" name="Picture 2">
            <a:extLst>
              <a:ext uri="{FF2B5EF4-FFF2-40B4-BE49-F238E27FC236}">
                <a16:creationId xmlns:a16="http://schemas.microsoft.com/office/drawing/2014/main" id="{3966A111-D4F6-4896-AFD8-2A45917F03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5" y="2349500"/>
            <a:ext cx="5429250" cy="96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2AC98A9-AE90-4972-A6D5-CCC73D8458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2B9EF90-2938-434C-B571-95AB07019829}" type="slidenum">
              <a:rPr lang="pt-PT" altLang="en-US" smtClean="0"/>
              <a:pPr>
                <a:defRPr/>
              </a:pPr>
              <a:t>18</a:t>
            </a:fld>
            <a:endParaRPr lang="pt-PT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Marcador de Posição do Rodapé 4">
            <a:extLst>
              <a:ext uri="{FF2B5EF4-FFF2-40B4-BE49-F238E27FC236}">
                <a16:creationId xmlns:a16="http://schemas.microsoft.com/office/drawing/2014/main" id="{6F9818D3-1184-49BD-B388-D318D55341C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PT" altLang="pt-PT" sz="1400">
                <a:solidFill>
                  <a:srgbClr val="0000FF"/>
                </a:solidFill>
              </a:rPr>
              <a:t>Computer Vision – TP13 - Statistical Classifiers</a:t>
            </a: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3FF130E0-3875-4AD0-A7C2-D73E7857AD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pt-PT"/>
              <a:t>Artificial Neural Network</a:t>
            </a: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12D1D47A-E08F-4DD3-9922-4F5C9AF0903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pt-PT" altLang="pt-PT"/>
              <a:t>Commonly refered as </a:t>
            </a:r>
            <a:r>
              <a:rPr lang="pt-PT" altLang="pt-PT" b="1"/>
              <a:t>Neural Network</a:t>
            </a:r>
            <a:endParaRPr lang="pt-PT" altLang="pt-PT"/>
          </a:p>
          <a:p>
            <a:pPr eaLnBrk="1" hangingPunct="1"/>
            <a:r>
              <a:rPr lang="pt-PT" altLang="pt-PT"/>
              <a:t>Basic principles:</a:t>
            </a:r>
          </a:p>
          <a:p>
            <a:pPr lvl="1" eaLnBrk="1" hangingPunct="1"/>
            <a:r>
              <a:rPr lang="pt-PT" altLang="pt-PT"/>
              <a:t>One neuron can perform a simple decision</a:t>
            </a:r>
          </a:p>
          <a:p>
            <a:pPr lvl="1" eaLnBrk="1" hangingPunct="1"/>
            <a:r>
              <a:rPr lang="pt-PT" altLang="pt-PT"/>
              <a:t>Many </a:t>
            </a:r>
            <a:r>
              <a:rPr lang="pt-PT" altLang="pt-PT" b="1"/>
              <a:t>connected</a:t>
            </a:r>
            <a:r>
              <a:rPr lang="pt-PT" altLang="pt-PT"/>
              <a:t> neurons can make more </a:t>
            </a:r>
            <a:r>
              <a:rPr lang="pt-PT" altLang="pt-PT" b="1"/>
              <a:t>complex decisions</a:t>
            </a:r>
            <a:endParaRPr lang="pt-PT" altLang="pt-PT"/>
          </a:p>
        </p:txBody>
      </p:sp>
      <p:pic>
        <p:nvPicPr>
          <p:cNvPr id="24581" name="Picture 6">
            <a:extLst>
              <a:ext uri="{FF2B5EF4-FFF2-40B4-BE49-F238E27FC236}">
                <a16:creationId xmlns:a16="http://schemas.microsoft.com/office/drawing/2014/main" id="{9DD311C2-D127-40EB-A487-CABF6073E2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763" y="1916113"/>
            <a:ext cx="4298950" cy="373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2" name="Slide Number Placeholder 1">
            <a:extLst>
              <a:ext uri="{FF2B5EF4-FFF2-40B4-BE49-F238E27FC236}">
                <a16:creationId xmlns:a16="http://schemas.microsoft.com/office/drawing/2014/main" id="{324874D8-4345-4F0A-8AC7-550F5343AF0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79A4A208-BD20-43DA-92A5-2B20B4E01563}" type="slidenum">
              <a:rPr lang="pt-PT" altLang="en-US" sz="1400">
                <a:solidFill>
                  <a:srgbClr val="0000FF"/>
                </a:solidFill>
              </a:rPr>
              <a:pPr algn="r"/>
              <a:t>19</a:t>
            </a:fld>
            <a:endParaRPr lang="pt-PT" altLang="en-US" sz="14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Marcador de Posição do Rodapé 3">
            <a:extLst>
              <a:ext uri="{FF2B5EF4-FFF2-40B4-BE49-F238E27FC236}">
                <a16:creationId xmlns:a16="http://schemas.microsoft.com/office/drawing/2014/main" id="{C4EBD6FA-5EAB-4FE3-916B-9B7AA55D90E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PT" altLang="pt-PT" sz="1400">
                <a:solidFill>
                  <a:srgbClr val="0000FF"/>
                </a:solidFill>
              </a:rPr>
              <a:t>Computer Vision – TP13 - Statistical Classifiers</a:t>
            </a: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E384721-4DB5-49CD-9DA3-0E55FDDECF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pt-PT"/>
              <a:t>Outline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31F7D51-8F3E-4AF3-8546-7EB66BBBE6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700463"/>
          </a:xfrm>
        </p:spPr>
        <p:txBody>
          <a:bodyPr/>
          <a:lstStyle/>
          <a:p>
            <a:pPr eaLnBrk="1" hangingPunct="1"/>
            <a:r>
              <a:rPr lang="en-US" altLang="pt-PT"/>
              <a:t>Statistical Classifiers</a:t>
            </a:r>
          </a:p>
          <a:p>
            <a:pPr eaLnBrk="1" hangingPunct="1"/>
            <a:r>
              <a:rPr lang="en-US" altLang="pt-PT"/>
              <a:t>Neural Networks</a:t>
            </a:r>
          </a:p>
          <a:p>
            <a:pPr eaLnBrk="1" hangingPunct="1"/>
            <a:r>
              <a:rPr lang="en-US" altLang="pt-PT"/>
              <a:t>Support Vector Machines</a:t>
            </a:r>
          </a:p>
          <a:p>
            <a:pPr eaLnBrk="1" hangingPunct="1"/>
            <a:endParaRPr lang="en-US" altLang="pt-PT"/>
          </a:p>
        </p:txBody>
      </p:sp>
      <p:sp>
        <p:nvSpPr>
          <p:cNvPr id="7173" name="Slide Number Placeholder 1">
            <a:extLst>
              <a:ext uri="{FF2B5EF4-FFF2-40B4-BE49-F238E27FC236}">
                <a16:creationId xmlns:a16="http://schemas.microsoft.com/office/drawing/2014/main" id="{47652CB7-BF03-4226-A3EF-78DF060D7F8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5F3DA33C-E276-44CE-8A49-90D0277F91A3}" type="slidenum">
              <a:rPr lang="pt-PT" altLang="en-US" sz="1400">
                <a:solidFill>
                  <a:srgbClr val="0000FF"/>
                </a:solidFill>
              </a:rPr>
              <a:pPr algn="r"/>
              <a:t>2</a:t>
            </a:fld>
            <a:endParaRPr lang="pt-PT" altLang="en-US" sz="14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Marcador de Posição do Rodapé 3">
            <a:extLst>
              <a:ext uri="{FF2B5EF4-FFF2-40B4-BE49-F238E27FC236}">
                <a16:creationId xmlns:a16="http://schemas.microsoft.com/office/drawing/2014/main" id="{C20A0A3D-79F0-4C7B-99CB-94B1E2434D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PT" altLang="pt-PT" sz="1400">
                <a:solidFill>
                  <a:srgbClr val="0000FF"/>
                </a:solidFill>
              </a:rPr>
              <a:t>Computer Vision – TP13 - Statistical Classifiers</a:t>
            </a: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07D9DAA5-67A4-46A3-9F85-5FFF7E994F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pt-PT"/>
              <a:t>Characteristics of a NN</a:t>
            </a:r>
          </a:p>
        </p:txBody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08A4DEAC-637C-493F-9FF7-CC07F7455E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PT" altLang="pt-PT"/>
              <a:t>Network configuration</a:t>
            </a:r>
          </a:p>
          <a:p>
            <a:pPr lvl="1" eaLnBrk="1" hangingPunct="1"/>
            <a:r>
              <a:rPr lang="pt-PT" altLang="pt-PT"/>
              <a:t>How are the neurons inter-connected?</a:t>
            </a:r>
          </a:p>
          <a:p>
            <a:pPr lvl="1" eaLnBrk="1" hangingPunct="1"/>
            <a:r>
              <a:rPr lang="pt-PT" altLang="pt-PT"/>
              <a:t>We typically use </a:t>
            </a:r>
            <a:r>
              <a:rPr lang="pt-PT" altLang="pt-PT" i="1"/>
              <a:t>layers</a:t>
            </a:r>
            <a:r>
              <a:rPr lang="pt-PT" altLang="pt-PT"/>
              <a:t> of neurons (input, output, hidden)</a:t>
            </a:r>
          </a:p>
          <a:p>
            <a:pPr eaLnBrk="1" hangingPunct="1"/>
            <a:r>
              <a:rPr lang="pt-PT" altLang="pt-PT"/>
              <a:t>Individual Neuron parameters</a:t>
            </a:r>
          </a:p>
          <a:p>
            <a:pPr lvl="1" eaLnBrk="1" hangingPunct="1"/>
            <a:r>
              <a:rPr lang="pt-PT" altLang="pt-PT"/>
              <a:t>Weights associated with inputs</a:t>
            </a:r>
          </a:p>
          <a:p>
            <a:pPr lvl="1" eaLnBrk="1" hangingPunct="1"/>
            <a:r>
              <a:rPr lang="pt-PT" altLang="pt-PT"/>
              <a:t>Activation function</a:t>
            </a:r>
          </a:p>
          <a:p>
            <a:pPr lvl="1" eaLnBrk="1" hangingPunct="1"/>
            <a:r>
              <a:rPr lang="pt-PT" altLang="pt-PT"/>
              <a:t>Decision </a:t>
            </a:r>
            <a:r>
              <a:rPr lang="pt-PT" altLang="pt-PT" i="1"/>
              <a:t>thresholds</a:t>
            </a:r>
            <a:endParaRPr lang="pt-PT" altLang="pt-PT"/>
          </a:p>
        </p:txBody>
      </p:sp>
      <p:sp>
        <p:nvSpPr>
          <p:cNvPr id="25605" name="AutoShape 4">
            <a:extLst>
              <a:ext uri="{FF2B5EF4-FFF2-40B4-BE49-F238E27FC236}">
                <a16:creationId xmlns:a16="http://schemas.microsoft.com/office/drawing/2014/main" id="{9678C98B-EAC2-4037-A00F-C4D80DE81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563" y="4221163"/>
            <a:ext cx="2016125" cy="1584325"/>
          </a:xfrm>
          <a:prstGeom prst="wedgeRoundRectCallout">
            <a:avLst>
              <a:gd name="adj1" fmla="val -91338"/>
              <a:gd name="adj2" fmla="val 32667"/>
              <a:gd name="adj3" fmla="val 16667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PT" altLang="pt-PT" sz="2400">
                <a:solidFill>
                  <a:schemeClr val="tx1"/>
                </a:solidFill>
              </a:rPr>
              <a:t>How do we find these values?</a:t>
            </a:r>
          </a:p>
        </p:txBody>
      </p:sp>
      <p:sp>
        <p:nvSpPr>
          <p:cNvPr id="25606" name="Slide Number Placeholder 1">
            <a:extLst>
              <a:ext uri="{FF2B5EF4-FFF2-40B4-BE49-F238E27FC236}">
                <a16:creationId xmlns:a16="http://schemas.microsoft.com/office/drawing/2014/main" id="{21239F9B-221A-4F7A-BD65-168B3AD1911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277EC033-D73F-4018-9EE5-DD6DB7D2527D}" type="slidenum">
              <a:rPr lang="pt-PT" altLang="en-US" sz="1400">
                <a:solidFill>
                  <a:srgbClr val="0000FF"/>
                </a:solidFill>
              </a:rPr>
              <a:pPr algn="r"/>
              <a:t>20</a:t>
            </a:fld>
            <a:endParaRPr lang="pt-PT" altLang="en-US" sz="14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Marcador de Posição do Rodapé 3">
            <a:extLst>
              <a:ext uri="{FF2B5EF4-FFF2-40B4-BE49-F238E27FC236}">
                <a16:creationId xmlns:a16="http://schemas.microsoft.com/office/drawing/2014/main" id="{2DFB3F42-251D-46D0-8D88-1B48963A06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PT" altLang="pt-PT" sz="1400">
                <a:solidFill>
                  <a:srgbClr val="0000FF"/>
                </a:solidFill>
              </a:rPr>
              <a:t>Computer Vision – TP13 - Statistical Classifiers</a:t>
            </a: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70D5143D-8DF9-4187-B9AB-042374CB61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pt-PT"/>
              <a:t>Learning paradigms</a:t>
            </a:r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3A6EE4C0-23E7-439F-ADB9-9F8758B889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PT" altLang="pt-PT"/>
              <a:t>We can define the network configuration</a:t>
            </a:r>
          </a:p>
          <a:p>
            <a:pPr eaLnBrk="1" hangingPunct="1">
              <a:lnSpc>
                <a:spcPct val="90000"/>
              </a:lnSpc>
            </a:pPr>
            <a:r>
              <a:rPr lang="pt-PT" altLang="pt-PT"/>
              <a:t>How do we define neuron </a:t>
            </a:r>
            <a:r>
              <a:rPr lang="pt-PT" altLang="pt-PT" b="1" i="1"/>
              <a:t>weights</a:t>
            </a:r>
            <a:r>
              <a:rPr lang="pt-PT" altLang="pt-PT" i="1"/>
              <a:t> </a:t>
            </a:r>
            <a:r>
              <a:rPr lang="pt-PT" altLang="pt-PT"/>
              <a:t>and </a:t>
            </a:r>
            <a:r>
              <a:rPr lang="pt-PT" altLang="pt-PT" b="1" i="1"/>
              <a:t>decision thresholds</a:t>
            </a:r>
            <a:r>
              <a:rPr lang="pt-PT" altLang="pt-PT"/>
              <a:t>?</a:t>
            </a:r>
          </a:p>
          <a:p>
            <a:pPr lvl="1" eaLnBrk="1" hangingPunct="1">
              <a:lnSpc>
                <a:spcPct val="90000"/>
              </a:lnSpc>
            </a:pPr>
            <a:r>
              <a:rPr lang="pt-PT" altLang="pt-PT" b="1"/>
              <a:t>Learning </a:t>
            </a:r>
            <a:r>
              <a:rPr lang="pt-PT" altLang="pt-PT"/>
              <a:t>step</a:t>
            </a:r>
          </a:p>
          <a:p>
            <a:pPr lvl="1" eaLnBrk="1" hangingPunct="1">
              <a:lnSpc>
                <a:spcPct val="90000"/>
              </a:lnSpc>
            </a:pPr>
            <a:r>
              <a:rPr lang="pt-PT" altLang="pt-PT"/>
              <a:t>We </a:t>
            </a:r>
            <a:r>
              <a:rPr lang="pt-PT" altLang="pt-PT" b="1"/>
              <a:t>train </a:t>
            </a:r>
            <a:r>
              <a:rPr lang="pt-PT" altLang="pt-PT"/>
              <a:t>the NN to classify what we want</a:t>
            </a:r>
          </a:p>
          <a:p>
            <a:pPr eaLnBrk="1" hangingPunct="1">
              <a:lnSpc>
                <a:spcPct val="90000"/>
              </a:lnSpc>
            </a:pPr>
            <a:r>
              <a:rPr lang="pt-PT" altLang="pt-PT"/>
              <a:t>Different learning paradigms</a:t>
            </a:r>
          </a:p>
          <a:p>
            <a:pPr lvl="1" eaLnBrk="1" hangingPunct="1">
              <a:lnSpc>
                <a:spcPct val="90000"/>
              </a:lnSpc>
            </a:pPr>
            <a:r>
              <a:rPr lang="pt-PT" altLang="pt-PT"/>
              <a:t>Supervised learning</a:t>
            </a:r>
          </a:p>
          <a:p>
            <a:pPr lvl="1" eaLnBrk="1" hangingPunct="1">
              <a:lnSpc>
                <a:spcPct val="90000"/>
              </a:lnSpc>
            </a:pPr>
            <a:r>
              <a:rPr lang="pt-PT" altLang="pt-PT"/>
              <a:t>Unsupervised learning</a:t>
            </a:r>
          </a:p>
          <a:p>
            <a:pPr lvl="1" eaLnBrk="1" hangingPunct="1">
              <a:lnSpc>
                <a:spcPct val="90000"/>
              </a:lnSpc>
            </a:pPr>
            <a:r>
              <a:rPr lang="pt-PT" altLang="pt-PT"/>
              <a:t>Reinforcement learning</a:t>
            </a:r>
          </a:p>
        </p:txBody>
      </p:sp>
      <p:sp>
        <p:nvSpPr>
          <p:cNvPr id="26629" name="AutoShape 4">
            <a:extLst>
              <a:ext uri="{FF2B5EF4-FFF2-40B4-BE49-F238E27FC236}">
                <a16:creationId xmlns:a16="http://schemas.microsoft.com/office/drawing/2014/main" id="{48B70F55-A121-4CA5-A60F-50DE75875B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063" y="4724400"/>
            <a:ext cx="2952750" cy="1296988"/>
          </a:xfrm>
          <a:prstGeom prst="wedgeRoundRectCallout">
            <a:avLst>
              <a:gd name="adj1" fmla="val -58495"/>
              <a:gd name="adj2" fmla="val -34088"/>
              <a:gd name="adj3" fmla="val 16667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PT" altLang="pt-PT" sz="2400">
                <a:solidFill>
                  <a:schemeClr val="tx1"/>
                </a:solidFill>
              </a:rPr>
              <a:t>Appropriate for </a:t>
            </a:r>
            <a:r>
              <a:rPr lang="pt-PT" altLang="pt-PT" sz="2400" b="1">
                <a:solidFill>
                  <a:schemeClr val="tx1"/>
                </a:solidFill>
              </a:rPr>
              <a:t>Pattern Recognition</a:t>
            </a:r>
            <a:r>
              <a:rPr lang="pt-PT" altLang="pt-PT" sz="240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6630" name="Slide Number Placeholder 1">
            <a:extLst>
              <a:ext uri="{FF2B5EF4-FFF2-40B4-BE49-F238E27FC236}">
                <a16:creationId xmlns:a16="http://schemas.microsoft.com/office/drawing/2014/main" id="{BD760AFD-F566-4A93-8B4E-86D3D6D1CDD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8F0F11BA-24E8-494F-8503-95C89464C233}" type="slidenum">
              <a:rPr lang="pt-PT" altLang="en-US" sz="1400">
                <a:solidFill>
                  <a:srgbClr val="0000FF"/>
                </a:solidFill>
              </a:rPr>
              <a:pPr algn="r"/>
              <a:t>21</a:t>
            </a:fld>
            <a:endParaRPr lang="pt-PT" altLang="en-US" sz="14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Marcador de Posição do Rodapé 3">
            <a:extLst>
              <a:ext uri="{FF2B5EF4-FFF2-40B4-BE49-F238E27FC236}">
                <a16:creationId xmlns:a16="http://schemas.microsoft.com/office/drawing/2014/main" id="{97CFFE8D-F69F-4B09-9016-F26942726C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PT" altLang="pt-PT" sz="1400">
                <a:solidFill>
                  <a:srgbClr val="0000FF"/>
                </a:solidFill>
              </a:rPr>
              <a:t>Computer Vision – TP13 - Statistical Classifiers</a:t>
            </a: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6EA98E7C-0B96-4BDD-8F44-B68F46A13C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pt-PT"/>
              <a:t>Learning</a:t>
            </a:r>
          </a:p>
        </p:txBody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EF41F902-EA98-4716-9842-44E19FFE55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PT" altLang="pt-PT"/>
              <a:t>We want to obtain an </a:t>
            </a:r>
            <a:r>
              <a:rPr lang="pt-PT" altLang="pt-PT" b="1"/>
              <a:t>optimal solution </a:t>
            </a:r>
            <a:r>
              <a:rPr lang="pt-PT" altLang="pt-PT"/>
              <a:t>given a set of </a:t>
            </a:r>
            <a:r>
              <a:rPr lang="pt-PT" altLang="pt-PT" b="1"/>
              <a:t>observations</a:t>
            </a:r>
            <a:endParaRPr lang="pt-PT" altLang="pt-PT"/>
          </a:p>
          <a:p>
            <a:pPr eaLnBrk="1" hangingPunct="1"/>
            <a:r>
              <a:rPr lang="pt-PT" altLang="pt-PT"/>
              <a:t>A </a:t>
            </a:r>
            <a:r>
              <a:rPr lang="pt-PT" altLang="pt-PT" b="1"/>
              <a:t>cost function </a:t>
            </a:r>
            <a:r>
              <a:rPr lang="pt-PT" altLang="pt-PT"/>
              <a:t>measures how close our solution is to the </a:t>
            </a:r>
            <a:r>
              <a:rPr lang="pt-PT" altLang="pt-PT" b="1"/>
              <a:t>optimal solution</a:t>
            </a:r>
            <a:endParaRPr lang="pt-PT" altLang="pt-PT"/>
          </a:p>
          <a:p>
            <a:pPr eaLnBrk="1" hangingPunct="1"/>
            <a:r>
              <a:rPr lang="pt-PT" altLang="pt-PT"/>
              <a:t>Objective of our learning step:</a:t>
            </a:r>
          </a:p>
          <a:p>
            <a:pPr lvl="1" eaLnBrk="1" hangingPunct="1"/>
            <a:r>
              <a:rPr lang="pt-PT" altLang="pt-PT"/>
              <a:t>Minimize the </a:t>
            </a:r>
            <a:r>
              <a:rPr lang="pt-PT" altLang="pt-PT" b="1"/>
              <a:t>cost function</a:t>
            </a:r>
            <a:endParaRPr lang="pt-PT" altLang="pt-PT"/>
          </a:p>
          <a:p>
            <a:pPr lvl="1" eaLnBrk="1" hangingPunct="1"/>
            <a:endParaRPr lang="pt-PT" altLang="pt-PT"/>
          </a:p>
          <a:p>
            <a:pPr eaLnBrk="1" hangingPunct="1"/>
            <a:endParaRPr lang="pt-PT" altLang="pt-PT"/>
          </a:p>
        </p:txBody>
      </p:sp>
      <p:sp>
        <p:nvSpPr>
          <p:cNvPr id="27653" name="AutoShape 4">
            <a:extLst>
              <a:ext uri="{FF2B5EF4-FFF2-40B4-BE49-F238E27FC236}">
                <a16:creationId xmlns:a16="http://schemas.microsoft.com/office/drawing/2014/main" id="{49654F5E-A14C-4AD4-ADB3-8382890CA1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6100" y="4941888"/>
            <a:ext cx="4248150" cy="1079500"/>
          </a:xfrm>
          <a:prstGeom prst="wedgeRoundRectCallout">
            <a:avLst>
              <a:gd name="adj1" fmla="val -66403"/>
              <a:gd name="adj2" fmla="val -59116"/>
              <a:gd name="adj3" fmla="val 16667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PT" altLang="pt-PT">
                <a:solidFill>
                  <a:schemeClr val="tx1"/>
                </a:solidFill>
              </a:rPr>
              <a:t>Backpropagation Algorithm</a:t>
            </a:r>
          </a:p>
        </p:txBody>
      </p:sp>
      <p:sp>
        <p:nvSpPr>
          <p:cNvPr id="27654" name="Slide Number Placeholder 1">
            <a:extLst>
              <a:ext uri="{FF2B5EF4-FFF2-40B4-BE49-F238E27FC236}">
                <a16:creationId xmlns:a16="http://schemas.microsoft.com/office/drawing/2014/main" id="{42402A1D-A85B-482A-91D9-FEC8B897CB1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B4CDC650-2A70-4D81-9AC7-339D6D7ABCF7}" type="slidenum">
              <a:rPr lang="pt-PT" altLang="en-US" sz="1400">
                <a:solidFill>
                  <a:srgbClr val="0000FF"/>
                </a:solidFill>
              </a:rPr>
              <a:pPr algn="r"/>
              <a:t>22</a:t>
            </a:fld>
            <a:endParaRPr lang="pt-PT" altLang="en-US" sz="14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Marcador de Posição do Rodapé 3">
            <a:extLst>
              <a:ext uri="{FF2B5EF4-FFF2-40B4-BE49-F238E27FC236}">
                <a16:creationId xmlns:a16="http://schemas.microsoft.com/office/drawing/2014/main" id="{FCD5D48B-D620-4433-B0B8-C0BA004BC89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PT" altLang="pt-PT" sz="1400">
                <a:solidFill>
                  <a:srgbClr val="0000FF"/>
                </a:solidFill>
              </a:rPr>
              <a:t>Computer Vision – TP13 - Statistical Classifiers</a:t>
            </a: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CB10859D-BF26-45FF-9715-D8B2952078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pt-PT"/>
              <a:t>Backpropagation</a:t>
            </a:r>
          </a:p>
        </p:txBody>
      </p:sp>
      <p:pic>
        <p:nvPicPr>
          <p:cNvPr id="28676" name="Picture 4">
            <a:extLst>
              <a:ext uri="{FF2B5EF4-FFF2-40B4-BE49-F238E27FC236}">
                <a16:creationId xmlns:a16="http://schemas.microsoft.com/office/drawing/2014/main" id="{99D2BCE7-AD3E-401E-A5EF-6CD633F4FD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628775"/>
            <a:ext cx="5111750" cy="379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7" name="AutoShape 6">
            <a:extLst>
              <a:ext uri="{FF2B5EF4-FFF2-40B4-BE49-F238E27FC236}">
                <a16:creationId xmlns:a16="http://schemas.microsoft.com/office/drawing/2014/main" id="{C61E8C68-4AFE-4B5B-A492-160FB5AE2C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4525" y="1700213"/>
            <a:ext cx="3024188" cy="2376487"/>
          </a:xfrm>
          <a:prstGeom prst="wedgeRoundRectCallout">
            <a:avLst>
              <a:gd name="adj1" fmla="val -43755"/>
              <a:gd name="adj2" fmla="val 66366"/>
              <a:gd name="adj3" fmla="val 16667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PT" altLang="pt-PT" sz="2400">
                <a:solidFill>
                  <a:schemeClr val="tx1"/>
                </a:solidFill>
              </a:rPr>
              <a:t>For more details please study Dr. Andrew Moore’s excellent tutorials </a:t>
            </a:r>
          </a:p>
        </p:txBody>
      </p:sp>
      <p:sp>
        <p:nvSpPr>
          <p:cNvPr id="28678" name="Rectangle 7">
            <a:extLst>
              <a:ext uri="{FF2B5EF4-FFF2-40B4-BE49-F238E27FC236}">
                <a16:creationId xmlns:a16="http://schemas.microsoft.com/office/drawing/2014/main" id="{EDF1E7DD-CC3E-4204-8038-EC0799B9D2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8238" y="5734050"/>
            <a:ext cx="35718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PT" altLang="pt-PT" sz="1400">
                <a:solidFill>
                  <a:schemeClr val="tx1"/>
                </a:solidFill>
              </a:rPr>
              <a:t>http://www.cs.cmu.edu/~awm/tutorials.html</a:t>
            </a:r>
          </a:p>
        </p:txBody>
      </p:sp>
      <p:sp>
        <p:nvSpPr>
          <p:cNvPr id="28679" name="Slide Number Placeholder 1">
            <a:extLst>
              <a:ext uri="{FF2B5EF4-FFF2-40B4-BE49-F238E27FC236}">
                <a16:creationId xmlns:a16="http://schemas.microsoft.com/office/drawing/2014/main" id="{333BCBD6-9611-43B2-A05D-D2B8BD17736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07945F35-7E44-4725-B3DA-EB8F79E3092A}" type="slidenum">
              <a:rPr lang="pt-PT" altLang="en-US" sz="1400">
                <a:solidFill>
                  <a:srgbClr val="0000FF"/>
                </a:solidFill>
              </a:rPr>
              <a:pPr algn="r"/>
              <a:t>23</a:t>
            </a:fld>
            <a:endParaRPr lang="pt-PT" altLang="en-US" sz="14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Marcador de Posição do Rodapé 4">
            <a:extLst>
              <a:ext uri="{FF2B5EF4-FFF2-40B4-BE49-F238E27FC236}">
                <a16:creationId xmlns:a16="http://schemas.microsoft.com/office/drawing/2014/main" id="{9E3B2A59-DB43-4DFB-B533-585B43A23C5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PT" altLang="pt-PT" sz="1400">
                <a:solidFill>
                  <a:srgbClr val="0000FF"/>
                </a:solidFill>
              </a:rPr>
              <a:t>Computer Vision – TP13 - Statistical Classifiers</a:t>
            </a: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59D68000-99F7-4327-8F10-36E9E9B047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pt-PT"/>
              <a:t>Feedforward neural network</a:t>
            </a: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235F6C2D-74D0-45D6-A492-9111C7F9656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PT" altLang="pt-PT"/>
              <a:t>Simplest type of NN</a:t>
            </a:r>
          </a:p>
          <a:p>
            <a:pPr eaLnBrk="1" hangingPunct="1">
              <a:lnSpc>
                <a:spcPct val="90000"/>
              </a:lnSpc>
            </a:pPr>
            <a:r>
              <a:rPr lang="pt-PT" altLang="pt-PT"/>
              <a:t>Has no </a:t>
            </a:r>
            <a:r>
              <a:rPr lang="pt-PT" altLang="pt-PT" i="1"/>
              <a:t>cycles</a:t>
            </a:r>
            <a:endParaRPr lang="pt-PT" altLang="pt-PT"/>
          </a:p>
          <a:p>
            <a:pPr eaLnBrk="1" hangingPunct="1">
              <a:lnSpc>
                <a:spcPct val="90000"/>
              </a:lnSpc>
            </a:pPr>
            <a:r>
              <a:rPr lang="pt-PT" altLang="pt-PT"/>
              <a:t>Input layer</a:t>
            </a:r>
          </a:p>
          <a:p>
            <a:pPr lvl="1" eaLnBrk="1" hangingPunct="1">
              <a:lnSpc>
                <a:spcPct val="90000"/>
              </a:lnSpc>
            </a:pPr>
            <a:r>
              <a:rPr lang="pt-PT" altLang="pt-PT"/>
              <a:t>Need as many neurons as coefficients of my </a:t>
            </a:r>
            <a:r>
              <a:rPr lang="pt-PT" altLang="pt-PT" i="1"/>
              <a:t>feature vector</a:t>
            </a:r>
            <a:endParaRPr lang="pt-PT" altLang="pt-PT"/>
          </a:p>
          <a:p>
            <a:pPr eaLnBrk="1" hangingPunct="1">
              <a:lnSpc>
                <a:spcPct val="90000"/>
              </a:lnSpc>
            </a:pPr>
            <a:r>
              <a:rPr lang="pt-PT" altLang="pt-PT"/>
              <a:t>Hidden layers</a:t>
            </a:r>
          </a:p>
          <a:p>
            <a:pPr eaLnBrk="1" hangingPunct="1">
              <a:lnSpc>
                <a:spcPct val="90000"/>
              </a:lnSpc>
            </a:pPr>
            <a:r>
              <a:rPr lang="pt-PT" altLang="pt-PT"/>
              <a:t>Output layer</a:t>
            </a:r>
          </a:p>
          <a:p>
            <a:pPr lvl="1" eaLnBrk="1" hangingPunct="1">
              <a:lnSpc>
                <a:spcPct val="90000"/>
              </a:lnSpc>
            </a:pPr>
            <a:r>
              <a:rPr lang="pt-PT" altLang="pt-PT"/>
              <a:t>Classification results</a:t>
            </a:r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8C2BB6F3-41FA-4523-AB77-681E2BB09B5C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pt-PT" altLang="pt-PT"/>
          </a:p>
        </p:txBody>
      </p:sp>
      <p:pic>
        <p:nvPicPr>
          <p:cNvPr id="29702" name="Picture 6">
            <a:extLst>
              <a:ext uri="{FF2B5EF4-FFF2-40B4-BE49-F238E27FC236}">
                <a16:creationId xmlns:a16="http://schemas.microsoft.com/office/drawing/2014/main" id="{66BD1D8E-0DC7-4F1A-A1A3-08F8CF76DB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628775"/>
            <a:ext cx="3856038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3" name="Slide Number Placeholder 1">
            <a:extLst>
              <a:ext uri="{FF2B5EF4-FFF2-40B4-BE49-F238E27FC236}">
                <a16:creationId xmlns:a16="http://schemas.microsoft.com/office/drawing/2014/main" id="{07847E5D-810C-40C2-B1F2-C25E4BB9932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CD0EE82A-9B0F-437F-9773-22E291789213}" type="slidenum">
              <a:rPr lang="pt-PT" altLang="en-US" sz="1400">
                <a:solidFill>
                  <a:srgbClr val="0000FF"/>
                </a:solidFill>
              </a:rPr>
              <a:pPr algn="r"/>
              <a:t>24</a:t>
            </a:fld>
            <a:endParaRPr lang="pt-PT" altLang="en-US" sz="14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Marcador de Posição do Rodapé 3">
            <a:extLst>
              <a:ext uri="{FF2B5EF4-FFF2-40B4-BE49-F238E27FC236}">
                <a16:creationId xmlns:a16="http://schemas.microsoft.com/office/drawing/2014/main" id="{C235DEF7-8CF4-4E8C-A346-3DF7706466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PT" altLang="pt-PT" sz="1400">
                <a:solidFill>
                  <a:srgbClr val="0000FF"/>
                </a:solidFill>
              </a:rPr>
              <a:t>Computer Vision – TP13 - Statistical Classifiers</a:t>
            </a: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4810BB60-555C-4862-936E-C4C40E49F1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pt-PT"/>
              <a:t>Topic: Support Vector Machines</a:t>
            </a:r>
          </a:p>
        </p:txBody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E1F51740-4CEC-4AF4-B5E6-F845898710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700463"/>
          </a:xfrm>
        </p:spPr>
        <p:txBody>
          <a:bodyPr/>
          <a:lstStyle/>
          <a:p>
            <a:pPr eaLnBrk="1" hangingPunct="1"/>
            <a:r>
              <a:rPr lang="en-US" altLang="pt-PT">
                <a:solidFill>
                  <a:schemeClr val="bg2"/>
                </a:solidFill>
              </a:rPr>
              <a:t>Statistical Classifiers</a:t>
            </a:r>
          </a:p>
          <a:p>
            <a:pPr eaLnBrk="1" hangingPunct="1"/>
            <a:r>
              <a:rPr lang="en-US" altLang="pt-PT">
                <a:solidFill>
                  <a:schemeClr val="bg2"/>
                </a:solidFill>
              </a:rPr>
              <a:t>Neural Networks</a:t>
            </a:r>
          </a:p>
          <a:p>
            <a:pPr eaLnBrk="1" hangingPunct="1"/>
            <a:r>
              <a:rPr lang="en-US" altLang="pt-PT"/>
              <a:t>Support Vector Machines</a:t>
            </a:r>
          </a:p>
          <a:p>
            <a:pPr eaLnBrk="1" hangingPunct="1"/>
            <a:endParaRPr lang="en-US" altLang="pt-PT"/>
          </a:p>
        </p:txBody>
      </p:sp>
      <p:sp>
        <p:nvSpPr>
          <p:cNvPr id="30725" name="Slide Number Placeholder 1">
            <a:extLst>
              <a:ext uri="{FF2B5EF4-FFF2-40B4-BE49-F238E27FC236}">
                <a16:creationId xmlns:a16="http://schemas.microsoft.com/office/drawing/2014/main" id="{695C112A-F540-4A7D-9BE5-4C802F03E68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2B6CE053-7CE2-4E8C-A9BC-00B1E88AC253}" type="slidenum">
              <a:rPr lang="pt-PT" altLang="en-US" sz="1400">
                <a:solidFill>
                  <a:srgbClr val="0000FF"/>
                </a:solidFill>
              </a:rPr>
              <a:pPr algn="r"/>
              <a:t>25</a:t>
            </a:fld>
            <a:endParaRPr lang="pt-PT" altLang="en-US" sz="14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Marcador de Posição do Rodapé 4">
            <a:extLst>
              <a:ext uri="{FF2B5EF4-FFF2-40B4-BE49-F238E27FC236}">
                <a16:creationId xmlns:a16="http://schemas.microsoft.com/office/drawing/2014/main" id="{B4F2EF95-DEE4-48E3-ACB8-9326FC906B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PT" altLang="pt-PT" sz="1400">
                <a:solidFill>
                  <a:srgbClr val="0000FF"/>
                </a:solidFill>
              </a:rPr>
              <a:t>Computer Vision – TP13 - Statistical Classifiers</a:t>
            </a: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12E73098-50BD-4CC0-86E6-1C472C1EC0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pt-PT"/>
              <a:t>Maximum-margin hyperplane</a:t>
            </a:r>
          </a:p>
        </p:txBody>
      </p:sp>
      <p:sp>
        <p:nvSpPr>
          <p:cNvPr id="31748" name="Rectangle 6">
            <a:extLst>
              <a:ext uri="{FF2B5EF4-FFF2-40B4-BE49-F238E27FC236}">
                <a16:creationId xmlns:a16="http://schemas.microsoft.com/office/drawing/2014/main" id="{4051E88A-AB7D-4FD4-8043-AB2ACCA8CBD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PT" altLang="pt-PT"/>
              <a:t>There are many planes that can separate our </a:t>
            </a:r>
            <a:r>
              <a:rPr lang="pt-PT" altLang="pt-PT" b="1"/>
              <a:t>classes </a:t>
            </a:r>
            <a:r>
              <a:rPr lang="pt-PT" altLang="pt-PT"/>
              <a:t>in </a:t>
            </a:r>
            <a:r>
              <a:rPr lang="pt-PT" altLang="pt-PT" b="1"/>
              <a:t>feature space</a:t>
            </a:r>
            <a:endParaRPr lang="pt-PT" altLang="pt-PT"/>
          </a:p>
          <a:p>
            <a:pPr eaLnBrk="1" hangingPunct="1">
              <a:lnSpc>
                <a:spcPct val="90000"/>
              </a:lnSpc>
            </a:pPr>
            <a:r>
              <a:rPr lang="pt-PT" altLang="pt-PT"/>
              <a:t>Only one </a:t>
            </a:r>
            <a:r>
              <a:rPr lang="pt-PT" altLang="pt-PT" b="1"/>
              <a:t>maximizes the separation margin</a:t>
            </a:r>
            <a:endParaRPr lang="pt-PT" altLang="pt-PT"/>
          </a:p>
          <a:p>
            <a:pPr eaLnBrk="1" hangingPunct="1">
              <a:lnSpc>
                <a:spcPct val="90000"/>
              </a:lnSpc>
            </a:pPr>
            <a:r>
              <a:rPr lang="pt-PT" altLang="pt-PT"/>
              <a:t>Of course that classes need to be separable in the first place...</a:t>
            </a:r>
          </a:p>
        </p:txBody>
      </p:sp>
      <p:sp>
        <p:nvSpPr>
          <p:cNvPr id="31749" name="Rectangle 7">
            <a:extLst>
              <a:ext uri="{FF2B5EF4-FFF2-40B4-BE49-F238E27FC236}">
                <a16:creationId xmlns:a16="http://schemas.microsoft.com/office/drawing/2014/main" id="{3ED7A77F-71C4-4FAA-BB82-6E8643F4757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pt-PT" altLang="pt-PT"/>
          </a:p>
        </p:txBody>
      </p:sp>
      <p:pic>
        <p:nvPicPr>
          <p:cNvPr id="31750" name="Picture 4">
            <a:extLst>
              <a:ext uri="{FF2B5EF4-FFF2-40B4-BE49-F238E27FC236}">
                <a16:creationId xmlns:a16="http://schemas.microsoft.com/office/drawing/2014/main" id="{4CC4F28A-262F-4BF0-8497-3B874DBECC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1712913"/>
            <a:ext cx="4098925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1751" name="Object 10">
            <a:extLst>
              <a:ext uri="{FF2B5EF4-FFF2-40B4-BE49-F238E27FC236}">
                <a16:creationId xmlns:a16="http://schemas.microsoft.com/office/drawing/2014/main" id="{43AB3BB3-6D2F-46AE-8CAC-4675AE133C7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92725" y="5445125"/>
          <a:ext cx="331152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4" imgW="1688367" imgH="241195" progId="Equation.3">
                  <p:embed/>
                </p:oleObj>
              </mc:Choice>
              <mc:Fallback>
                <p:oleObj name="Equation" r:id="rId4" imgW="1688367" imgH="241195" progId="Equation.3">
                  <p:embed/>
                  <p:pic>
                    <p:nvPicPr>
                      <p:cNvPr id="31751" name="Object 10">
                        <a:extLst>
                          <a:ext uri="{FF2B5EF4-FFF2-40B4-BE49-F238E27FC236}">
                            <a16:creationId xmlns:a16="http://schemas.microsoft.com/office/drawing/2014/main" id="{43AB3BB3-6D2F-46AE-8CAC-4675AE133C7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5445125"/>
                        <a:ext cx="3311525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2" name="Object 9">
            <a:extLst>
              <a:ext uri="{FF2B5EF4-FFF2-40B4-BE49-F238E27FC236}">
                <a16:creationId xmlns:a16="http://schemas.microsoft.com/office/drawing/2014/main" id="{160D2250-5E8E-4D58-8D57-396603F6474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56325" y="5010150"/>
          <a:ext cx="1368425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6" imgW="748975" imgH="203112" progId="Equation.3">
                  <p:embed/>
                </p:oleObj>
              </mc:Choice>
              <mc:Fallback>
                <p:oleObj name="Equation" r:id="rId6" imgW="748975" imgH="203112" progId="Equation.3">
                  <p:embed/>
                  <p:pic>
                    <p:nvPicPr>
                      <p:cNvPr id="31752" name="Object 9">
                        <a:extLst>
                          <a:ext uri="{FF2B5EF4-FFF2-40B4-BE49-F238E27FC236}">
                            <a16:creationId xmlns:a16="http://schemas.microsoft.com/office/drawing/2014/main" id="{160D2250-5E8E-4D58-8D57-396603F6474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325" y="5010150"/>
                        <a:ext cx="1368425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3" name="Object 8">
            <a:extLst>
              <a:ext uri="{FF2B5EF4-FFF2-40B4-BE49-F238E27FC236}">
                <a16:creationId xmlns:a16="http://schemas.microsoft.com/office/drawing/2014/main" id="{F7B68454-4F4E-4A98-803F-E6B3CC64C57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95963" y="1628775"/>
          <a:ext cx="2879725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8" imgW="1346200" imgH="228600" progId="Equation.3">
                  <p:embed/>
                </p:oleObj>
              </mc:Choice>
              <mc:Fallback>
                <p:oleObj name="Equation" r:id="rId8" imgW="1346200" imgH="228600" progId="Equation.3">
                  <p:embed/>
                  <p:pic>
                    <p:nvPicPr>
                      <p:cNvPr id="31753" name="Object 8">
                        <a:extLst>
                          <a:ext uri="{FF2B5EF4-FFF2-40B4-BE49-F238E27FC236}">
                            <a16:creationId xmlns:a16="http://schemas.microsoft.com/office/drawing/2014/main" id="{F7B68454-4F4E-4A98-803F-E6B3CC64C57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1628775"/>
                        <a:ext cx="2879725" cy="49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4" name="Rectangle 11">
            <a:extLst>
              <a:ext uri="{FF2B5EF4-FFF2-40B4-BE49-F238E27FC236}">
                <a16:creationId xmlns:a16="http://schemas.microsoft.com/office/drawing/2014/main" id="{BB33F481-203F-45AD-B14D-8A711B6C8E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75" y="2652713"/>
            <a:ext cx="1874838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pt-PT" sz="2400">
              <a:solidFill>
                <a:schemeClr val="tx1"/>
              </a:solidFill>
            </a:endParaRPr>
          </a:p>
        </p:txBody>
      </p:sp>
      <p:sp>
        <p:nvSpPr>
          <p:cNvPr id="31755" name="Rectangle 13">
            <a:extLst>
              <a:ext uri="{FF2B5EF4-FFF2-40B4-BE49-F238E27FC236}">
                <a16:creationId xmlns:a16="http://schemas.microsoft.com/office/drawing/2014/main" id="{12C3E0A6-BAB2-4709-A6A5-1EAD4714AF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75" y="2652713"/>
            <a:ext cx="1874838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pt-PT" sz="2400">
              <a:solidFill>
                <a:schemeClr val="tx1"/>
              </a:solidFill>
            </a:endParaRPr>
          </a:p>
        </p:txBody>
      </p:sp>
      <p:sp>
        <p:nvSpPr>
          <p:cNvPr id="31756" name="Slide Number Placeholder 1">
            <a:extLst>
              <a:ext uri="{FF2B5EF4-FFF2-40B4-BE49-F238E27FC236}">
                <a16:creationId xmlns:a16="http://schemas.microsoft.com/office/drawing/2014/main" id="{B757AF65-D8FB-4C76-8083-0F39C9AE1C4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9078AEB4-AC73-4D05-9DDC-2CBB7A655C3D}" type="slidenum">
              <a:rPr lang="pt-PT" altLang="en-US" sz="1400">
                <a:solidFill>
                  <a:srgbClr val="0000FF"/>
                </a:solidFill>
              </a:rPr>
              <a:pPr algn="r"/>
              <a:t>26</a:t>
            </a:fld>
            <a:endParaRPr lang="pt-PT" altLang="en-US" sz="14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Marcador de Posição do Rodapé 4">
            <a:extLst>
              <a:ext uri="{FF2B5EF4-FFF2-40B4-BE49-F238E27FC236}">
                <a16:creationId xmlns:a16="http://schemas.microsoft.com/office/drawing/2014/main" id="{E91110A7-E996-4304-BA77-76049544177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PT" altLang="pt-PT" sz="1400">
                <a:solidFill>
                  <a:srgbClr val="0000FF"/>
                </a:solidFill>
              </a:rPr>
              <a:t>Computer Vision – TP13 - Statistical Classifiers</a:t>
            </a:r>
          </a:p>
        </p:txBody>
      </p:sp>
      <p:sp>
        <p:nvSpPr>
          <p:cNvPr id="32771" name="Rectangle 4">
            <a:extLst>
              <a:ext uri="{FF2B5EF4-FFF2-40B4-BE49-F238E27FC236}">
                <a16:creationId xmlns:a16="http://schemas.microsoft.com/office/drawing/2014/main" id="{DBBA0198-CE7D-4F87-B35B-98FB4186D6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pt-PT"/>
              <a:t>Support vectors</a:t>
            </a:r>
          </a:p>
        </p:txBody>
      </p:sp>
      <p:sp>
        <p:nvSpPr>
          <p:cNvPr id="32772" name="Rectangle 5">
            <a:extLst>
              <a:ext uri="{FF2B5EF4-FFF2-40B4-BE49-F238E27FC236}">
                <a16:creationId xmlns:a16="http://schemas.microsoft.com/office/drawing/2014/main" id="{ED428566-2D28-419E-93F0-735D1396D05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pt-PT" altLang="pt-PT"/>
              <a:t>The </a:t>
            </a:r>
            <a:r>
              <a:rPr lang="pt-PT" altLang="pt-PT" b="1"/>
              <a:t>maximum-margin hyperplane </a:t>
            </a:r>
            <a:r>
              <a:rPr lang="pt-PT" altLang="pt-PT"/>
              <a:t>is limited by some vectors</a:t>
            </a:r>
          </a:p>
          <a:p>
            <a:pPr eaLnBrk="1" hangingPunct="1"/>
            <a:r>
              <a:rPr lang="pt-PT" altLang="pt-PT"/>
              <a:t>These are called </a:t>
            </a:r>
            <a:r>
              <a:rPr lang="pt-PT" altLang="pt-PT" b="1"/>
              <a:t>support vectors</a:t>
            </a:r>
            <a:endParaRPr lang="pt-PT" altLang="pt-PT"/>
          </a:p>
          <a:p>
            <a:pPr eaLnBrk="1" hangingPunct="1"/>
            <a:r>
              <a:rPr lang="pt-PT" altLang="pt-PT"/>
              <a:t>Other vectors are irrelevant for my decision</a:t>
            </a:r>
          </a:p>
        </p:txBody>
      </p:sp>
      <p:pic>
        <p:nvPicPr>
          <p:cNvPr id="32773" name="Picture 8" descr="SVM_margins">
            <a:extLst>
              <a:ext uri="{FF2B5EF4-FFF2-40B4-BE49-F238E27FC236}">
                <a16:creationId xmlns:a16="http://schemas.microsoft.com/office/drawing/2014/main" id="{3C044581-7432-40BF-8D42-E275755027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925" y="1630363"/>
            <a:ext cx="3598863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4" name="Slide Number Placeholder 1">
            <a:extLst>
              <a:ext uri="{FF2B5EF4-FFF2-40B4-BE49-F238E27FC236}">
                <a16:creationId xmlns:a16="http://schemas.microsoft.com/office/drawing/2014/main" id="{403A4586-04AB-4E1F-9078-F120B8A6EAD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6E7EDE8B-1FAF-4EB8-87FD-B76D2BE17DE5}" type="slidenum">
              <a:rPr lang="pt-PT" altLang="en-US" sz="1400">
                <a:solidFill>
                  <a:srgbClr val="0000FF"/>
                </a:solidFill>
              </a:rPr>
              <a:pPr algn="r"/>
              <a:t>27</a:t>
            </a:fld>
            <a:endParaRPr lang="pt-PT" altLang="en-US" sz="14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Marcador de Posição do Rodapé 3">
            <a:extLst>
              <a:ext uri="{FF2B5EF4-FFF2-40B4-BE49-F238E27FC236}">
                <a16:creationId xmlns:a16="http://schemas.microsoft.com/office/drawing/2014/main" id="{B479EFA2-88DE-4092-AA4D-5F5CB2BDB22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PT" altLang="pt-PT" sz="1400">
                <a:solidFill>
                  <a:srgbClr val="0000FF"/>
                </a:solidFill>
              </a:rPr>
              <a:t>Computer Vision – TP13 - Statistical Classifiers</a:t>
            </a:r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975A4407-4FFE-40AA-B4F3-4B2F393879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pt-PT"/>
              <a:t>Decision</a:t>
            </a:r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8B522768-DFDE-4A46-91F9-3A838EB13F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pt-PT"/>
              <a:t>I map a new </a:t>
            </a:r>
            <a:r>
              <a:rPr lang="en-GB" altLang="pt-PT" b="1"/>
              <a:t>observation </a:t>
            </a:r>
            <a:r>
              <a:rPr lang="en-GB" altLang="pt-PT"/>
              <a:t>into my </a:t>
            </a:r>
            <a:r>
              <a:rPr lang="en-GB" altLang="pt-PT" b="1"/>
              <a:t>feature space</a:t>
            </a:r>
            <a:endParaRPr lang="en-GB" altLang="pt-PT"/>
          </a:p>
          <a:p>
            <a:pPr eaLnBrk="1" hangingPunct="1"/>
            <a:r>
              <a:rPr lang="en-GB" altLang="pt-PT"/>
              <a:t>Decision hyperplane:</a:t>
            </a:r>
          </a:p>
          <a:p>
            <a:pPr lvl="1" eaLnBrk="1" hangingPunct="1"/>
            <a:endParaRPr lang="en-GB" altLang="pt-PT"/>
          </a:p>
          <a:p>
            <a:pPr eaLnBrk="1" hangingPunct="1"/>
            <a:r>
              <a:rPr lang="en-GB" altLang="pt-PT"/>
              <a:t>Decision function:</a:t>
            </a:r>
          </a:p>
          <a:p>
            <a:pPr eaLnBrk="1" hangingPunct="1"/>
            <a:endParaRPr lang="en-GB" altLang="pt-PT"/>
          </a:p>
        </p:txBody>
      </p:sp>
      <p:sp>
        <p:nvSpPr>
          <p:cNvPr id="33797" name="Rectangle 5">
            <a:extLst>
              <a:ext uri="{FF2B5EF4-FFF2-40B4-BE49-F238E27FC236}">
                <a16:creationId xmlns:a16="http://schemas.microsoft.com/office/drawing/2014/main" id="{017812E2-3882-4584-BE83-F6A1A45FF9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pt-PT" sz="2400">
              <a:solidFill>
                <a:schemeClr val="tx1"/>
              </a:solidFill>
            </a:endParaRPr>
          </a:p>
        </p:txBody>
      </p:sp>
      <p:graphicFrame>
        <p:nvGraphicFramePr>
          <p:cNvPr id="33798" name="Object 4">
            <a:extLst>
              <a:ext uri="{FF2B5EF4-FFF2-40B4-BE49-F238E27FC236}">
                <a16:creationId xmlns:a16="http://schemas.microsoft.com/office/drawing/2014/main" id="{DEB165CB-46CB-41CD-B252-45122B31B4F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27313" y="3284538"/>
          <a:ext cx="374332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3" imgW="1752600" imgH="228600" progId="Equation.3">
                  <p:embed/>
                </p:oleObj>
              </mc:Choice>
              <mc:Fallback>
                <p:oleObj name="Equation" r:id="rId3" imgW="1752600" imgH="228600" progId="Equation.3">
                  <p:embed/>
                  <p:pic>
                    <p:nvPicPr>
                      <p:cNvPr id="33798" name="Object 4">
                        <a:extLst>
                          <a:ext uri="{FF2B5EF4-FFF2-40B4-BE49-F238E27FC236}">
                            <a16:creationId xmlns:a16="http://schemas.microsoft.com/office/drawing/2014/main" id="{DEB165CB-46CB-41CD-B252-45122B31B4F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3284538"/>
                        <a:ext cx="3743325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9" name="Object 6">
            <a:extLst>
              <a:ext uri="{FF2B5EF4-FFF2-40B4-BE49-F238E27FC236}">
                <a16:creationId xmlns:a16="http://schemas.microsoft.com/office/drawing/2014/main" id="{3DF07334-6506-4F26-BC77-FF1D98BC300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16238" y="4365625"/>
          <a:ext cx="3382962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5" imgW="1396394" imgH="203112" progId="Equation.3">
                  <p:embed/>
                </p:oleObj>
              </mc:Choice>
              <mc:Fallback>
                <p:oleObj name="Equation" r:id="rId5" imgW="1396394" imgH="203112" progId="Equation.3">
                  <p:embed/>
                  <p:pic>
                    <p:nvPicPr>
                      <p:cNvPr id="33799" name="Object 6">
                        <a:extLst>
                          <a:ext uri="{FF2B5EF4-FFF2-40B4-BE49-F238E27FC236}">
                            <a16:creationId xmlns:a16="http://schemas.microsoft.com/office/drawing/2014/main" id="{3DF07334-6506-4F26-BC77-FF1D98BC300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4365625"/>
                        <a:ext cx="3382962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0" name="AutoShape 8">
            <a:extLst>
              <a:ext uri="{FF2B5EF4-FFF2-40B4-BE49-F238E27FC236}">
                <a16:creationId xmlns:a16="http://schemas.microsoft.com/office/drawing/2014/main" id="{20514233-A0D6-49CA-A9AF-5E3F3BDD3F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5157788"/>
            <a:ext cx="7561263" cy="720725"/>
          </a:xfrm>
          <a:prstGeom prst="wedgeRoundRectCallout">
            <a:avLst>
              <a:gd name="adj1" fmla="val -13278"/>
              <a:gd name="adj2" fmla="val -89208"/>
              <a:gd name="adj3" fmla="val 16667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PT" altLang="pt-PT" sz="2400">
                <a:solidFill>
                  <a:schemeClr val="tx1"/>
                </a:solidFill>
              </a:rPr>
              <a:t>A vector is either </a:t>
            </a:r>
            <a:r>
              <a:rPr lang="pt-PT" altLang="pt-PT" sz="2400" b="1">
                <a:solidFill>
                  <a:schemeClr val="tx1"/>
                </a:solidFill>
              </a:rPr>
              <a:t>above </a:t>
            </a:r>
            <a:r>
              <a:rPr lang="pt-PT" altLang="pt-PT" sz="2400">
                <a:solidFill>
                  <a:schemeClr val="tx1"/>
                </a:solidFill>
              </a:rPr>
              <a:t>or </a:t>
            </a:r>
            <a:r>
              <a:rPr lang="pt-PT" altLang="pt-PT" sz="2400" b="1">
                <a:solidFill>
                  <a:schemeClr val="tx1"/>
                </a:solidFill>
              </a:rPr>
              <a:t>below </a:t>
            </a:r>
            <a:r>
              <a:rPr lang="pt-PT" altLang="pt-PT" sz="2400">
                <a:solidFill>
                  <a:schemeClr val="tx1"/>
                </a:solidFill>
              </a:rPr>
              <a:t>the hyperplane</a:t>
            </a:r>
          </a:p>
        </p:txBody>
      </p:sp>
      <p:sp>
        <p:nvSpPr>
          <p:cNvPr id="33801" name="Slide Number Placeholder 1">
            <a:extLst>
              <a:ext uri="{FF2B5EF4-FFF2-40B4-BE49-F238E27FC236}">
                <a16:creationId xmlns:a16="http://schemas.microsoft.com/office/drawing/2014/main" id="{C343AE5D-F153-4E36-B24E-9A8C150A0DC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C283C5EA-F64A-4D3D-84C6-B6EB325E2E92}" type="slidenum">
              <a:rPr lang="pt-PT" altLang="en-US" sz="1400">
                <a:solidFill>
                  <a:srgbClr val="0000FF"/>
                </a:solidFill>
              </a:rPr>
              <a:pPr algn="r"/>
              <a:t>28</a:t>
            </a:fld>
            <a:endParaRPr lang="pt-PT" altLang="en-US" sz="14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Marcador de Posição do Rodapé 4">
            <a:extLst>
              <a:ext uri="{FF2B5EF4-FFF2-40B4-BE49-F238E27FC236}">
                <a16:creationId xmlns:a16="http://schemas.microsoft.com/office/drawing/2014/main" id="{468AF4E6-B28E-42E2-A7E5-D3DE6D0335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PT" altLang="pt-PT" sz="1400">
                <a:solidFill>
                  <a:srgbClr val="0000FF"/>
                </a:solidFill>
              </a:rPr>
              <a:t>Computer Vision – TP13 - Statistical Classifiers</a:t>
            </a: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AABD0355-0327-4F01-82E0-C37C06F614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pt-PT" i="1"/>
              <a:t>Slack </a:t>
            </a:r>
            <a:r>
              <a:rPr lang="pt-PT" altLang="pt-PT"/>
              <a:t>variables</a:t>
            </a:r>
          </a:p>
        </p:txBody>
      </p:sp>
      <p:sp>
        <p:nvSpPr>
          <p:cNvPr id="34820" name="Rectangle 4">
            <a:extLst>
              <a:ext uri="{FF2B5EF4-FFF2-40B4-BE49-F238E27FC236}">
                <a16:creationId xmlns:a16="http://schemas.microsoft.com/office/drawing/2014/main" id="{341AF340-E304-497C-BAD6-1403149DC2B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pt-PT" altLang="pt-PT"/>
              <a:t>Most </a:t>
            </a:r>
            <a:r>
              <a:rPr lang="pt-PT" altLang="pt-PT" b="1"/>
              <a:t>feature spaces </a:t>
            </a:r>
            <a:r>
              <a:rPr lang="pt-PT" altLang="pt-PT"/>
              <a:t>cannot be segmented so easily by a hyperplane</a:t>
            </a:r>
          </a:p>
          <a:p>
            <a:pPr eaLnBrk="1" hangingPunct="1"/>
            <a:r>
              <a:rPr lang="pt-PT" altLang="pt-PT"/>
              <a:t>Solution:</a:t>
            </a:r>
          </a:p>
          <a:p>
            <a:pPr lvl="1" eaLnBrk="1" hangingPunct="1"/>
            <a:r>
              <a:rPr lang="pt-PT" altLang="pt-PT"/>
              <a:t>Use slack variables</a:t>
            </a:r>
          </a:p>
          <a:p>
            <a:pPr lvl="1" eaLnBrk="1" hangingPunct="1"/>
            <a:r>
              <a:rPr lang="pt-PT" altLang="pt-PT"/>
              <a:t>‘Wrong’ points ‘pull’ the margin in their direction</a:t>
            </a:r>
          </a:p>
          <a:p>
            <a:pPr lvl="1" eaLnBrk="1" hangingPunct="1"/>
            <a:r>
              <a:rPr lang="pt-PT" altLang="pt-PT"/>
              <a:t>Classification errors!</a:t>
            </a:r>
          </a:p>
        </p:txBody>
      </p:sp>
      <p:sp>
        <p:nvSpPr>
          <p:cNvPr id="34821" name="Rectangle 5">
            <a:extLst>
              <a:ext uri="{FF2B5EF4-FFF2-40B4-BE49-F238E27FC236}">
                <a16:creationId xmlns:a16="http://schemas.microsoft.com/office/drawing/2014/main" id="{C6010FF0-1908-45F1-A51C-3699C765A9E9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pt-PT" altLang="pt-PT"/>
          </a:p>
        </p:txBody>
      </p:sp>
      <p:pic>
        <p:nvPicPr>
          <p:cNvPr id="34822" name="Picture 6">
            <a:extLst>
              <a:ext uri="{FF2B5EF4-FFF2-40B4-BE49-F238E27FC236}">
                <a16:creationId xmlns:a16="http://schemas.microsoft.com/office/drawing/2014/main" id="{8FA4838C-A1F6-4E86-A86F-75F593660C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276475"/>
            <a:ext cx="4159250" cy="326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3" name="Slide Number Placeholder 1">
            <a:extLst>
              <a:ext uri="{FF2B5EF4-FFF2-40B4-BE49-F238E27FC236}">
                <a16:creationId xmlns:a16="http://schemas.microsoft.com/office/drawing/2014/main" id="{21AC0643-E938-4831-8BE3-9C076E0EDF3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7BDBDD0F-A4DC-43D2-9F66-C21475B38AF3}" type="slidenum">
              <a:rPr lang="pt-PT" altLang="en-US" sz="1400">
                <a:solidFill>
                  <a:srgbClr val="0000FF"/>
                </a:solidFill>
              </a:rPr>
              <a:pPr algn="r"/>
              <a:t>29</a:t>
            </a:fld>
            <a:endParaRPr lang="pt-PT" altLang="en-US" sz="14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Marcador de Posição do Rodapé 3">
            <a:extLst>
              <a:ext uri="{FF2B5EF4-FFF2-40B4-BE49-F238E27FC236}">
                <a16:creationId xmlns:a16="http://schemas.microsoft.com/office/drawing/2014/main" id="{70EC5C1F-F217-4C25-9E5F-9E41E4FF01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PT" altLang="pt-PT" sz="1400">
                <a:solidFill>
                  <a:srgbClr val="0000FF"/>
                </a:solidFill>
              </a:rPr>
              <a:t>Computer Vision – TP13 - Statistical Classifiers</a:t>
            </a: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7CB520A6-CCD4-48BD-A538-FA4F4C3EFD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pt-PT" sz="4000"/>
              <a:t>Topic: Statistical Classifiers</a:t>
            </a:r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BECF2D7D-AB16-4499-AA00-52E5BF6C77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700463"/>
          </a:xfrm>
        </p:spPr>
        <p:txBody>
          <a:bodyPr/>
          <a:lstStyle/>
          <a:p>
            <a:pPr eaLnBrk="1" hangingPunct="1"/>
            <a:r>
              <a:rPr lang="en-US" altLang="pt-PT"/>
              <a:t>Statistical Classifiers</a:t>
            </a:r>
          </a:p>
          <a:p>
            <a:pPr eaLnBrk="1" hangingPunct="1"/>
            <a:r>
              <a:rPr lang="en-US" altLang="pt-PT">
                <a:solidFill>
                  <a:schemeClr val="bg2"/>
                </a:solidFill>
              </a:rPr>
              <a:t>Neural Networks</a:t>
            </a:r>
          </a:p>
          <a:p>
            <a:pPr eaLnBrk="1" hangingPunct="1"/>
            <a:r>
              <a:rPr lang="en-US" altLang="pt-PT">
                <a:solidFill>
                  <a:schemeClr val="bg2"/>
                </a:solidFill>
              </a:rPr>
              <a:t>Support Vector Machines</a:t>
            </a:r>
          </a:p>
          <a:p>
            <a:pPr eaLnBrk="1" hangingPunct="1"/>
            <a:endParaRPr lang="en-US" altLang="pt-PT"/>
          </a:p>
        </p:txBody>
      </p:sp>
      <p:sp>
        <p:nvSpPr>
          <p:cNvPr id="8197" name="Slide Number Placeholder 1">
            <a:extLst>
              <a:ext uri="{FF2B5EF4-FFF2-40B4-BE49-F238E27FC236}">
                <a16:creationId xmlns:a16="http://schemas.microsoft.com/office/drawing/2014/main" id="{1D847D2A-84AD-4EB3-9A26-ADADEBD4AC2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689057C8-D189-41A6-A0DA-78035BB3ACDC}" type="slidenum">
              <a:rPr lang="pt-PT" altLang="en-US" sz="1400">
                <a:solidFill>
                  <a:srgbClr val="0000FF"/>
                </a:solidFill>
              </a:rPr>
              <a:pPr algn="r"/>
              <a:t>3</a:t>
            </a:fld>
            <a:endParaRPr lang="pt-PT" altLang="en-US" sz="14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Marcador de Posição do Rodapé 3">
            <a:extLst>
              <a:ext uri="{FF2B5EF4-FFF2-40B4-BE49-F238E27FC236}">
                <a16:creationId xmlns:a16="http://schemas.microsoft.com/office/drawing/2014/main" id="{E58C8E97-83CC-4E60-ACFE-3C768CAE69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PT" altLang="pt-PT" sz="1400">
                <a:solidFill>
                  <a:srgbClr val="0000FF"/>
                </a:solidFill>
              </a:rPr>
              <a:t>Computer Vision – TP13 - Statistical Classifiers</a:t>
            </a:r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F657D16B-2478-4D86-9D91-4C44AA9179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pt-PT" sz="4000"/>
              <a:t>But this doesn’t work in most situations...</a:t>
            </a:r>
          </a:p>
        </p:txBody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56517C37-5ADB-4330-B1F3-518991A9E9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PT" altLang="pt-PT"/>
              <a:t>Still, how do I find a </a:t>
            </a:r>
            <a:r>
              <a:rPr lang="pt-PT" altLang="pt-PT" b="1"/>
              <a:t>Maximum-margin hyperplane </a:t>
            </a:r>
            <a:r>
              <a:rPr lang="pt-PT" altLang="pt-PT"/>
              <a:t>for some situations?</a:t>
            </a:r>
          </a:p>
          <a:p>
            <a:pPr eaLnBrk="1" hangingPunct="1"/>
            <a:endParaRPr lang="pt-PT" altLang="pt-PT"/>
          </a:p>
          <a:p>
            <a:pPr eaLnBrk="1" hangingPunct="1"/>
            <a:endParaRPr lang="pt-PT" altLang="pt-PT"/>
          </a:p>
          <a:p>
            <a:pPr eaLnBrk="1" hangingPunct="1"/>
            <a:endParaRPr lang="pt-PT" altLang="pt-PT"/>
          </a:p>
          <a:p>
            <a:pPr eaLnBrk="1" hangingPunct="1"/>
            <a:endParaRPr lang="pt-PT" altLang="pt-PT"/>
          </a:p>
          <a:p>
            <a:pPr eaLnBrk="1" hangingPunct="1"/>
            <a:r>
              <a:rPr lang="pt-PT" altLang="pt-PT"/>
              <a:t>Most real situations face this problem...</a:t>
            </a:r>
          </a:p>
        </p:txBody>
      </p:sp>
      <p:pic>
        <p:nvPicPr>
          <p:cNvPr id="35845" name="Picture 5">
            <a:extLst>
              <a:ext uri="{FF2B5EF4-FFF2-40B4-BE49-F238E27FC236}">
                <a16:creationId xmlns:a16="http://schemas.microsoft.com/office/drawing/2014/main" id="{63274546-7E9C-4E5A-AF13-5647546A44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781300"/>
            <a:ext cx="7632700" cy="218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6" name="Slide Number Placeholder 1">
            <a:extLst>
              <a:ext uri="{FF2B5EF4-FFF2-40B4-BE49-F238E27FC236}">
                <a16:creationId xmlns:a16="http://schemas.microsoft.com/office/drawing/2014/main" id="{EA2DB287-15AF-42E6-8C41-0EF54E3EB63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C6FE713A-B279-4D91-A820-3505FB90EFC6}" type="slidenum">
              <a:rPr lang="pt-PT" altLang="en-US" sz="1400">
                <a:solidFill>
                  <a:srgbClr val="0000FF"/>
                </a:solidFill>
              </a:rPr>
              <a:pPr algn="r"/>
              <a:t>30</a:t>
            </a:fld>
            <a:endParaRPr lang="pt-PT" altLang="en-US" sz="14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Marcador de Posição do Rodapé 4">
            <a:extLst>
              <a:ext uri="{FF2B5EF4-FFF2-40B4-BE49-F238E27FC236}">
                <a16:creationId xmlns:a16="http://schemas.microsoft.com/office/drawing/2014/main" id="{31679200-A7EF-4491-8D38-04F0486859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PT" altLang="pt-PT" sz="1400">
                <a:solidFill>
                  <a:srgbClr val="0000FF"/>
                </a:solidFill>
              </a:rPr>
              <a:t>Computer Vision – TP13 - Statistical Classifiers</a:t>
            </a:r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AED7753D-C0CA-4AE4-B11D-B14D582357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pt-PT"/>
              <a:t>Solution: Send it to hyperspace!</a:t>
            </a:r>
          </a:p>
        </p:txBody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29D8C5E4-B94C-496B-AEC0-F4446227181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GB" altLang="pt-PT"/>
              <a:t>Take the previous case: </a:t>
            </a:r>
            <a:r>
              <a:rPr lang="en-GB" altLang="pt-PT" b="1"/>
              <a:t>f(x) = x</a:t>
            </a:r>
          </a:p>
          <a:p>
            <a:pPr eaLnBrk="1" hangingPunct="1"/>
            <a:r>
              <a:rPr lang="en-GB" altLang="pt-PT"/>
              <a:t>Create a new higher-dimensional function: </a:t>
            </a:r>
            <a:r>
              <a:rPr lang="en-GB" altLang="pt-PT" b="1"/>
              <a:t>g(x</a:t>
            </a:r>
            <a:r>
              <a:rPr lang="en-GB" altLang="pt-PT" b="1" baseline="30000"/>
              <a:t>2</a:t>
            </a:r>
            <a:r>
              <a:rPr lang="en-GB" altLang="pt-PT" b="1"/>
              <a:t>) = (x, x</a:t>
            </a:r>
            <a:r>
              <a:rPr lang="en-GB" altLang="pt-PT" b="1" baseline="30000"/>
              <a:t>2</a:t>
            </a:r>
            <a:r>
              <a:rPr lang="en-GB" altLang="pt-PT" b="1"/>
              <a:t>)</a:t>
            </a:r>
          </a:p>
          <a:p>
            <a:pPr eaLnBrk="1" hangingPunct="1"/>
            <a:r>
              <a:rPr lang="en-GB" altLang="pt-PT"/>
              <a:t>A </a:t>
            </a:r>
            <a:r>
              <a:rPr lang="en-GB" altLang="pt-PT" b="1"/>
              <a:t>kernel function </a:t>
            </a:r>
            <a:r>
              <a:rPr lang="en-GB" altLang="pt-PT"/>
              <a:t>is responsible for this transformation</a:t>
            </a:r>
          </a:p>
        </p:txBody>
      </p:sp>
      <p:sp>
        <p:nvSpPr>
          <p:cNvPr id="36869" name="Rectangle 4">
            <a:extLst>
              <a:ext uri="{FF2B5EF4-FFF2-40B4-BE49-F238E27FC236}">
                <a16:creationId xmlns:a16="http://schemas.microsoft.com/office/drawing/2014/main" id="{D79ACC08-9704-43A8-B157-203E77782970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pt-PT" altLang="pt-PT"/>
          </a:p>
        </p:txBody>
      </p:sp>
      <p:pic>
        <p:nvPicPr>
          <p:cNvPr id="36870" name="Picture 5">
            <a:extLst>
              <a:ext uri="{FF2B5EF4-FFF2-40B4-BE49-F238E27FC236}">
                <a16:creationId xmlns:a16="http://schemas.microsoft.com/office/drawing/2014/main" id="{D2B7CDEF-5940-45A7-B1A1-24EF87D502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1628775"/>
            <a:ext cx="4454525" cy="414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1" name="Rectangle 1">
            <a:extLst>
              <a:ext uri="{FF2B5EF4-FFF2-40B4-BE49-F238E27FC236}">
                <a16:creationId xmlns:a16="http://schemas.microsoft.com/office/drawing/2014/main" id="{DD9995E5-EC3B-475D-A8D0-2EE87BE2D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463" y="5770563"/>
            <a:ext cx="45720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PT" altLang="pt-PT" sz="1600">
                <a:solidFill>
                  <a:schemeClr val="tx1"/>
                </a:solidFill>
                <a:hlinkClick r:id="rId3"/>
              </a:rPr>
              <a:t>https://www.youtube.com/watch?v=3liCbRZPrZA</a:t>
            </a:r>
            <a:endParaRPr lang="pt-PT" altLang="pt-PT" sz="1600">
              <a:solidFill>
                <a:schemeClr val="tx1"/>
              </a:solidFill>
            </a:endParaRPr>
          </a:p>
        </p:txBody>
      </p:sp>
      <p:sp>
        <p:nvSpPr>
          <p:cNvPr id="36872" name="Slide Number Placeholder 1">
            <a:extLst>
              <a:ext uri="{FF2B5EF4-FFF2-40B4-BE49-F238E27FC236}">
                <a16:creationId xmlns:a16="http://schemas.microsoft.com/office/drawing/2014/main" id="{3DD31F04-822C-4A20-A8C9-AED9FCA5B4E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9150AA90-D3C7-4651-A7B7-CA458117C1AD}" type="slidenum">
              <a:rPr lang="pt-PT" altLang="en-US" sz="1400">
                <a:solidFill>
                  <a:srgbClr val="0000FF"/>
                </a:solidFill>
              </a:rPr>
              <a:pPr algn="r"/>
              <a:t>31</a:t>
            </a:fld>
            <a:endParaRPr lang="pt-PT" altLang="en-US" sz="14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Marcador de Posição do Rodapé 3">
            <a:extLst>
              <a:ext uri="{FF2B5EF4-FFF2-40B4-BE49-F238E27FC236}">
                <a16:creationId xmlns:a16="http://schemas.microsoft.com/office/drawing/2014/main" id="{763E60AD-C61F-4A43-A94D-887178DC342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PT" altLang="pt-PT" sz="1400">
                <a:solidFill>
                  <a:srgbClr val="0000FF"/>
                </a:solidFill>
              </a:rPr>
              <a:t>Computer Vision – TP13 - Statistical Classifiers</a:t>
            </a:r>
          </a:p>
        </p:txBody>
      </p:sp>
      <p:sp>
        <p:nvSpPr>
          <p:cNvPr id="37891" name="Rectangle 64">
            <a:extLst>
              <a:ext uri="{FF2B5EF4-FFF2-40B4-BE49-F238E27FC236}">
                <a16:creationId xmlns:a16="http://schemas.microsoft.com/office/drawing/2014/main" id="{2E33EFAD-8DB3-4C9B-A6B7-DCA32A6889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pt-PT"/>
              <a:t>Typical kernel functions</a:t>
            </a:r>
          </a:p>
        </p:txBody>
      </p:sp>
      <p:graphicFrame>
        <p:nvGraphicFramePr>
          <p:cNvPr id="563262" name="Group 62">
            <a:extLst>
              <a:ext uri="{FF2B5EF4-FFF2-40B4-BE49-F238E27FC236}">
                <a16:creationId xmlns:a16="http://schemas.microsoft.com/office/drawing/2014/main" id="{35400DD7-B302-48E2-A532-D568BDD74D7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4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Linear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28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Polynomial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28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Radial-Base Functions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28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0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Sigmoid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28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37909" name="Picture 70">
            <a:extLst>
              <a:ext uri="{FF2B5EF4-FFF2-40B4-BE49-F238E27FC236}">
                <a16:creationId xmlns:a16="http://schemas.microsoft.com/office/drawing/2014/main" id="{96580FE5-076B-44FB-8FC7-7A23F3AF25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1881188"/>
            <a:ext cx="3455987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910" name="Picture 71">
            <a:extLst>
              <a:ext uri="{FF2B5EF4-FFF2-40B4-BE49-F238E27FC236}">
                <a16:creationId xmlns:a16="http://schemas.microsoft.com/office/drawing/2014/main" id="{308F7783-8880-4D2A-AC63-AD25150ACE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188" y="2924175"/>
            <a:ext cx="3825875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911" name="Picture 72">
            <a:extLst>
              <a:ext uri="{FF2B5EF4-FFF2-40B4-BE49-F238E27FC236}">
                <a16:creationId xmlns:a16="http://schemas.microsoft.com/office/drawing/2014/main" id="{B0C3A8A9-5667-43F2-AD87-BD007115F3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3933825"/>
            <a:ext cx="3887787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912" name="Picture 73">
            <a:extLst>
              <a:ext uri="{FF2B5EF4-FFF2-40B4-BE49-F238E27FC236}">
                <a16:creationId xmlns:a16="http://schemas.microsoft.com/office/drawing/2014/main" id="{74A265A9-DB9D-4C69-8C50-D5E692CA09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5356225"/>
            <a:ext cx="3960812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913" name="Slide Number Placeholder 1">
            <a:extLst>
              <a:ext uri="{FF2B5EF4-FFF2-40B4-BE49-F238E27FC236}">
                <a16:creationId xmlns:a16="http://schemas.microsoft.com/office/drawing/2014/main" id="{570D2DED-23DA-4F53-8B9B-FEF16E25E79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9F6D3D5E-822F-40C9-9263-3F960FF9C517}" type="slidenum">
              <a:rPr lang="pt-PT" altLang="en-US" sz="1400">
                <a:solidFill>
                  <a:srgbClr val="0000FF"/>
                </a:solidFill>
              </a:rPr>
              <a:pPr algn="r"/>
              <a:t>32</a:t>
            </a:fld>
            <a:endParaRPr lang="pt-PT" altLang="en-US" sz="14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Marcador de Posição do Rodapé 3">
            <a:extLst>
              <a:ext uri="{FF2B5EF4-FFF2-40B4-BE49-F238E27FC236}">
                <a16:creationId xmlns:a16="http://schemas.microsoft.com/office/drawing/2014/main" id="{2F879032-7088-4058-B70C-B2404CD69A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PT" altLang="pt-PT" sz="1400">
                <a:solidFill>
                  <a:srgbClr val="0000FF"/>
                </a:solidFill>
              </a:rPr>
              <a:t>Computer Vision – TP13 - Statistical Classifiers</a:t>
            </a: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B9D33267-A724-463B-80B3-5622FB85D2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pt-PT"/>
              <a:t>Classification</a:t>
            </a:r>
          </a:p>
        </p:txBody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33E3B227-6FBA-488B-811B-2242A560D4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pt-PT"/>
              <a:t>Training stage:</a:t>
            </a:r>
          </a:p>
          <a:p>
            <a:pPr lvl="1" eaLnBrk="1" hangingPunct="1"/>
            <a:r>
              <a:rPr lang="en-GB" altLang="pt-PT"/>
              <a:t>Obtain kernel parameters</a:t>
            </a:r>
          </a:p>
          <a:p>
            <a:pPr lvl="1" eaLnBrk="1" hangingPunct="1"/>
            <a:r>
              <a:rPr lang="en-GB" altLang="pt-PT"/>
              <a:t>Obtain maximum-margin hyperplane</a:t>
            </a:r>
          </a:p>
          <a:p>
            <a:pPr eaLnBrk="1" hangingPunct="1"/>
            <a:r>
              <a:rPr lang="en-GB" altLang="pt-PT"/>
              <a:t>Given a new </a:t>
            </a:r>
            <a:r>
              <a:rPr lang="en-GB" altLang="pt-PT" b="1"/>
              <a:t>observation</a:t>
            </a:r>
            <a:r>
              <a:rPr lang="en-GB" altLang="pt-PT"/>
              <a:t>:</a:t>
            </a:r>
          </a:p>
          <a:p>
            <a:pPr lvl="1" eaLnBrk="1" hangingPunct="1"/>
            <a:r>
              <a:rPr lang="en-GB" altLang="pt-PT"/>
              <a:t>Transform it using the kernel</a:t>
            </a:r>
          </a:p>
          <a:p>
            <a:pPr lvl="1" eaLnBrk="1" hangingPunct="1"/>
            <a:r>
              <a:rPr lang="en-GB" altLang="pt-PT"/>
              <a:t>Compare it to the hyperspace</a:t>
            </a:r>
          </a:p>
        </p:txBody>
      </p:sp>
      <p:sp>
        <p:nvSpPr>
          <p:cNvPr id="38917" name="Slide Number Placeholder 1">
            <a:extLst>
              <a:ext uri="{FF2B5EF4-FFF2-40B4-BE49-F238E27FC236}">
                <a16:creationId xmlns:a16="http://schemas.microsoft.com/office/drawing/2014/main" id="{DD466F9C-49A4-42BF-8358-941CACB8BA8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3C5DB333-0F1A-4D13-B1A3-02127C6BFC4B}" type="slidenum">
              <a:rPr lang="pt-PT" altLang="en-US" sz="1400">
                <a:solidFill>
                  <a:srgbClr val="0000FF"/>
                </a:solidFill>
              </a:rPr>
              <a:pPr algn="r"/>
              <a:t>33</a:t>
            </a:fld>
            <a:endParaRPr lang="pt-PT" altLang="en-US" sz="14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Marcador de Posição do Rodapé 3">
            <a:extLst>
              <a:ext uri="{FF2B5EF4-FFF2-40B4-BE49-F238E27FC236}">
                <a16:creationId xmlns:a16="http://schemas.microsoft.com/office/drawing/2014/main" id="{6DA40F17-E4FF-4367-B85B-9ED3C73660C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PT" altLang="pt-PT" sz="1400">
                <a:solidFill>
                  <a:srgbClr val="0000FF"/>
                </a:solidFill>
              </a:rPr>
              <a:t>Computer Vision – TP13 - Statistical Classifiers</a:t>
            </a: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7A079E62-599D-4132-8D3B-44FBCA7290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pt-PT"/>
              <a:t>Resources</a:t>
            </a:r>
          </a:p>
        </p:txBody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A67F71E4-BCBA-49CD-9165-AF09C60477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pt-PT"/>
              <a:t>Andrew Moore, “Statistical Data Mining Tutorials”, </a:t>
            </a:r>
            <a:r>
              <a:rPr lang="en-US" altLang="pt-PT">
                <a:hlinkClick r:id="rId2"/>
              </a:rPr>
              <a:t>http://www.cs.cmu.edu/~awm/tutorials.html</a:t>
            </a:r>
            <a:r>
              <a:rPr lang="en-US" altLang="pt-PT"/>
              <a:t> </a:t>
            </a:r>
          </a:p>
          <a:p>
            <a:pPr eaLnBrk="1" hangingPunct="1"/>
            <a:r>
              <a:rPr lang="en-US" altLang="pt-PT"/>
              <a:t>C.J. Burges, “A tutorial on support vector machines for pattern recognition”, in Knowledge Discovery Data Mining, vol.2, no.2, 1998, pp.1-43.</a:t>
            </a:r>
          </a:p>
          <a:p>
            <a:pPr eaLnBrk="1" hangingPunct="1"/>
            <a:endParaRPr lang="en-US" altLang="pt-PT"/>
          </a:p>
        </p:txBody>
      </p:sp>
      <p:sp>
        <p:nvSpPr>
          <p:cNvPr id="39941" name="Slide Number Placeholder 1">
            <a:extLst>
              <a:ext uri="{FF2B5EF4-FFF2-40B4-BE49-F238E27FC236}">
                <a16:creationId xmlns:a16="http://schemas.microsoft.com/office/drawing/2014/main" id="{D5CA226A-C27B-4582-8334-EB17FD563C3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6BF78A0B-485C-42A5-8A41-68F40B542E6F}" type="slidenum">
              <a:rPr lang="pt-PT" altLang="en-US" sz="1400">
                <a:solidFill>
                  <a:srgbClr val="0000FF"/>
                </a:solidFill>
              </a:rPr>
              <a:pPr algn="r"/>
              <a:t>34</a:t>
            </a:fld>
            <a:endParaRPr lang="pt-PT" altLang="en-US" sz="14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3">
            <a:extLst>
              <a:ext uri="{FF2B5EF4-FFF2-40B4-BE49-F238E27FC236}">
                <a16:creationId xmlns:a16="http://schemas.microsoft.com/office/drawing/2014/main" id="{B32296BA-76AA-498F-95C1-30E79CD426B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pt-PT" altLang="en-US" sz="1400">
                <a:solidFill>
                  <a:srgbClr val="0000FF"/>
                </a:solidFill>
              </a:rPr>
              <a:t>Computer Vision – TP13 - Statistical Classifiers</a:t>
            </a: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DC0138C9-0BBC-43F9-AC0E-1A315B2406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en-US"/>
              <a:t>Statistical PR</a:t>
            </a: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CC98F28C-AA44-4031-A491-5AB38721F2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I use </a:t>
            </a:r>
            <a:r>
              <a:rPr lang="en-GB" altLang="en-US" b="1"/>
              <a:t>statistics</a:t>
            </a:r>
            <a:r>
              <a:rPr lang="en-GB" altLang="en-US"/>
              <a:t> to make a decision</a:t>
            </a:r>
          </a:p>
          <a:p>
            <a:pPr lvl="1" eaLnBrk="1" hangingPunct="1"/>
            <a:r>
              <a:rPr lang="en-GB" altLang="en-US"/>
              <a:t>I can make </a:t>
            </a:r>
            <a:r>
              <a:rPr lang="en-GB" altLang="en-US" b="1"/>
              <a:t>decisions </a:t>
            </a:r>
            <a:r>
              <a:rPr lang="en-GB" altLang="en-US"/>
              <a:t>even when I don’t have full a priori knowledge of the whole process</a:t>
            </a:r>
          </a:p>
          <a:p>
            <a:pPr lvl="1" eaLnBrk="1" hangingPunct="1"/>
            <a:r>
              <a:rPr lang="en-GB" altLang="en-US"/>
              <a:t>I can make </a:t>
            </a:r>
            <a:r>
              <a:rPr lang="en-GB" altLang="en-US" b="1"/>
              <a:t>mistakes</a:t>
            </a:r>
            <a:endParaRPr lang="en-GB" altLang="en-US"/>
          </a:p>
          <a:p>
            <a:pPr eaLnBrk="1" hangingPunct="1"/>
            <a:r>
              <a:rPr lang="en-GB" altLang="en-US"/>
              <a:t>How did I </a:t>
            </a:r>
            <a:r>
              <a:rPr lang="en-GB" altLang="en-US" b="1"/>
              <a:t>recognize</a:t>
            </a:r>
            <a:r>
              <a:rPr lang="en-GB" altLang="en-US"/>
              <a:t> this pattern?</a:t>
            </a:r>
          </a:p>
          <a:p>
            <a:pPr lvl="1" eaLnBrk="1" hangingPunct="1"/>
            <a:r>
              <a:rPr lang="en-GB" altLang="en-US"/>
              <a:t>I </a:t>
            </a:r>
            <a:r>
              <a:rPr lang="en-GB" altLang="en-US" b="1"/>
              <a:t>learn </a:t>
            </a:r>
            <a:r>
              <a:rPr lang="en-GB" altLang="en-US"/>
              <a:t>from previous observations where I know the classification result</a:t>
            </a:r>
          </a:p>
          <a:p>
            <a:pPr lvl="1" eaLnBrk="1" hangingPunct="1"/>
            <a:r>
              <a:rPr lang="en-GB" altLang="en-US"/>
              <a:t>I </a:t>
            </a:r>
            <a:r>
              <a:rPr lang="en-GB" altLang="en-US" b="1"/>
              <a:t>classify </a:t>
            </a:r>
            <a:r>
              <a:rPr lang="en-GB" altLang="en-US"/>
              <a:t>a new observation</a:t>
            </a:r>
          </a:p>
        </p:txBody>
      </p:sp>
      <p:sp>
        <p:nvSpPr>
          <p:cNvPr id="9221" name="Slide Number Placeholder 1">
            <a:extLst>
              <a:ext uri="{FF2B5EF4-FFF2-40B4-BE49-F238E27FC236}">
                <a16:creationId xmlns:a16="http://schemas.microsoft.com/office/drawing/2014/main" id="{B139ED50-EB98-4843-ACDE-54445FAD9DC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585011EB-5AEB-4EBC-B16A-FB2A336DAE05}" type="slidenum">
              <a:rPr lang="pt-PT" altLang="en-US" sz="1400">
                <a:solidFill>
                  <a:srgbClr val="0000FF"/>
                </a:solidFill>
              </a:rPr>
              <a:pPr algn="r"/>
              <a:t>4</a:t>
            </a:fld>
            <a:endParaRPr lang="pt-PT" altLang="en-US" sz="14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>
            <a:extLst>
              <a:ext uri="{FF2B5EF4-FFF2-40B4-BE49-F238E27FC236}">
                <a16:creationId xmlns:a16="http://schemas.microsoft.com/office/drawing/2014/main" id="{AEFB31BC-4B60-4EC6-A71F-1B6DE334B69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pt-PT" altLang="en-US" sz="1400">
                <a:solidFill>
                  <a:srgbClr val="0000FF"/>
                </a:solidFill>
              </a:rPr>
              <a:t>Computer Vision – TP13 - Statistical Classifiers</a:t>
            </a: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26FE74BC-4360-4E03-8B12-1C4DD15BF4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en-US"/>
              <a:t>Features</a:t>
            </a: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53AA5E09-B6A8-4247-917C-61ADB4D01C1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pt-PT" altLang="en-US"/>
              <a:t>Feature </a:t>
            </a:r>
            <a:r>
              <a:rPr lang="pt-PT" altLang="en-US" b="1" i="1"/>
              <a:t>F</a:t>
            </a:r>
            <a:r>
              <a:rPr lang="pt-PT" altLang="en-US" b="1" i="1" baseline="-25000"/>
              <a:t>i</a:t>
            </a:r>
          </a:p>
          <a:p>
            <a:pPr lvl="1" eaLnBrk="1" hangingPunct="1">
              <a:buFontTx/>
              <a:buNone/>
            </a:pPr>
            <a:endParaRPr lang="pt-PT" altLang="en-US"/>
          </a:p>
          <a:p>
            <a:pPr eaLnBrk="1" hangingPunct="1"/>
            <a:r>
              <a:rPr lang="pt-PT" altLang="en-US"/>
              <a:t>Feature </a:t>
            </a:r>
            <a:r>
              <a:rPr lang="pt-PT" altLang="en-US" b="1" i="1"/>
              <a:t>F</a:t>
            </a:r>
            <a:r>
              <a:rPr lang="pt-PT" altLang="en-US" b="1" i="1" baseline="-25000"/>
              <a:t>i</a:t>
            </a:r>
            <a:r>
              <a:rPr lang="pt-PT" altLang="en-US" b="1" baseline="-25000"/>
              <a:t> </a:t>
            </a:r>
            <a:r>
              <a:rPr lang="pt-PT" altLang="en-US"/>
              <a:t>with </a:t>
            </a:r>
            <a:r>
              <a:rPr lang="pt-PT" altLang="en-US" b="1" i="1"/>
              <a:t>N</a:t>
            </a:r>
            <a:r>
              <a:rPr lang="pt-PT" altLang="en-US"/>
              <a:t> values.</a:t>
            </a:r>
          </a:p>
          <a:p>
            <a:pPr lvl="1" eaLnBrk="1" hangingPunct="1">
              <a:buFontTx/>
              <a:buNone/>
            </a:pPr>
            <a:endParaRPr lang="pt-PT" altLang="en-US"/>
          </a:p>
          <a:p>
            <a:pPr lvl="1" eaLnBrk="1" hangingPunct="1">
              <a:buFontTx/>
              <a:buNone/>
            </a:pPr>
            <a:endParaRPr lang="pt-PT" altLang="en-US"/>
          </a:p>
          <a:p>
            <a:pPr eaLnBrk="1" hangingPunct="1"/>
            <a:r>
              <a:rPr lang="pt-PT" altLang="en-US"/>
              <a:t>Feature vector F with M features.</a:t>
            </a:r>
          </a:p>
          <a:p>
            <a:pPr lvl="1" eaLnBrk="1" hangingPunct="1">
              <a:buFontTx/>
              <a:buNone/>
            </a:pPr>
            <a:endParaRPr lang="pt-PT" altLang="en-US"/>
          </a:p>
        </p:txBody>
      </p:sp>
      <p:sp>
        <p:nvSpPr>
          <p:cNvPr id="10245" name="Rectangle 4">
            <a:extLst>
              <a:ext uri="{FF2B5EF4-FFF2-40B4-BE49-F238E27FC236}">
                <a16:creationId xmlns:a16="http://schemas.microsoft.com/office/drawing/2014/main" id="{B9F37F95-0688-4DFD-8785-348AAD00D23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Naming conventions:</a:t>
            </a:r>
          </a:p>
          <a:p>
            <a:pPr lvl="1" eaLnBrk="1" hangingPunct="1"/>
            <a:r>
              <a:rPr lang="en-GB" altLang="en-US"/>
              <a:t>Elements of a </a:t>
            </a:r>
            <a:r>
              <a:rPr lang="en-GB" altLang="en-US" b="1"/>
              <a:t>feature vector </a:t>
            </a:r>
            <a:r>
              <a:rPr lang="en-GB" altLang="en-US"/>
              <a:t>are called </a:t>
            </a:r>
            <a:r>
              <a:rPr lang="en-GB" altLang="en-US" b="1"/>
              <a:t>coefficients</a:t>
            </a:r>
            <a:endParaRPr lang="en-GB" altLang="en-US"/>
          </a:p>
          <a:p>
            <a:pPr lvl="1" eaLnBrk="1" hangingPunct="1"/>
            <a:r>
              <a:rPr lang="en-GB" altLang="en-US" b="1"/>
              <a:t>Features</a:t>
            </a:r>
            <a:r>
              <a:rPr lang="en-GB" altLang="en-US"/>
              <a:t> may have one or more </a:t>
            </a:r>
            <a:r>
              <a:rPr lang="en-GB" altLang="en-US" b="1"/>
              <a:t>coefficients</a:t>
            </a:r>
            <a:endParaRPr lang="en-GB" altLang="en-US"/>
          </a:p>
          <a:p>
            <a:pPr lvl="1" eaLnBrk="1" hangingPunct="1"/>
            <a:r>
              <a:rPr lang="en-GB" altLang="en-US" b="1"/>
              <a:t>Feature vectors </a:t>
            </a:r>
            <a:r>
              <a:rPr lang="en-GB" altLang="en-US"/>
              <a:t>may have one or more </a:t>
            </a:r>
            <a:r>
              <a:rPr lang="en-GB" altLang="en-US" b="1"/>
              <a:t>features</a:t>
            </a:r>
            <a:endParaRPr lang="en-GB" altLang="en-US"/>
          </a:p>
        </p:txBody>
      </p:sp>
      <p:graphicFrame>
        <p:nvGraphicFramePr>
          <p:cNvPr id="10246" name="Object 5">
            <a:extLst>
              <a:ext uri="{FF2B5EF4-FFF2-40B4-BE49-F238E27FC236}">
                <a16:creationId xmlns:a16="http://schemas.microsoft.com/office/drawing/2014/main" id="{4151E410-1E0A-4283-9758-47EC7D621D2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79738" y="1773238"/>
          <a:ext cx="1016000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520700" imgH="228600" progId="Equation.3">
                  <p:embed/>
                </p:oleObj>
              </mc:Choice>
              <mc:Fallback>
                <p:oleObj name="Equation" r:id="rId3" imgW="520700" imgH="228600" progId="Equation.3">
                  <p:embed/>
                  <p:pic>
                    <p:nvPicPr>
                      <p:cNvPr id="10246" name="Object 5">
                        <a:extLst>
                          <a:ext uri="{FF2B5EF4-FFF2-40B4-BE49-F238E27FC236}">
                            <a16:creationId xmlns:a16="http://schemas.microsoft.com/office/drawing/2014/main" id="{4151E410-1E0A-4283-9758-47EC7D621D2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9738" y="1773238"/>
                        <a:ext cx="1016000" cy="446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7" name="Object 6">
            <a:extLst>
              <a:ext uri="{FF2B5EF4-FFF2-40B4-BE49-F238E27FC236}">
                <a16:creationId xmlns:a16="http://schemas.microsoft.com/office/drawing/2014/main" id="{4631AC9A-D5DD-4270-84B8-667DCF26044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16013" y="3644900"/>
          <a:ext cx="2305050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1181100" imgH="228600" progId="Equation.3">
                  <p:embed/>
                </p:oleObj>
              </mc:Choice>
              <mc:Fallback>
                <p:oleObj name="Equation" r:id="rId5" imgW="1181100" imgH="228600" progId="Equation.3">
                  <p:embed/>
                  <p:pic>
                    <p:nvPicPr>
                      <p:cNvPr id="10247" name="Object 6">
                        <a:extLst>
                          <a:ext uri="{FF2B5EF4-FFF2-40B4-BE49-F238E27FC236}">
                            <a16:creationId xmlns:a16="http://schemas.microsoft.com/office/drawing/2014/main" id="{4631AC9A-D5DD-4270-84B8-667DCF26044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3644900"/>
                        <a:ext cx="2305050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8" name="Object 7">
            <a:extLst>
              <a:ext uri="{FF2B5EF4-FFF2-40B4-BE49-F238E27FC236}">
                <a16:creationId xmlns:a16="http://schemas.microsoft.com/office/drawing/2014/main" id="{E2C9DC06-9ADE-4BA2-BF5E-2DFEF0A5E80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38238" y="5384800"/>
          <a:ext cx="2354262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7" imgW="1205977" imgH="215806" progId="Equation.3">
                  <p:embed/>
                </p:oleObj>
              </mc:Choice>
              <mc:Fallback>
                <p:oleObj name="Equation" r:id="rId7" imgW="1205977" imgH="215806" progId="Equation.3">
                  <p:embed/>
                  <p:pic>
                    <p:nvPicPr>
                      <p:cNvPr id="10248" name="Object 7">
                        <a:extLst>
                          <a:ext uri="{FF2B5EF4-FFF2-40B4-BE49-F238E27FC236}">
                            <a16:creationId xmlns:a16="http://schemas.microsoft.com/office/drawing/2014/main" id="{E2C9DC06-9ADE-4BA2-BF5E-2DFEF0A5E80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8238" y="5384800"/>
                        <a:ext cx="2354262" cy="42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9" name="Slide Number Placeholder 1">
            <a:extLst>
              <a:ext uri="{FF2B5EF4-FFF2-40B4-BE49-F238E27FC236}">
                <a16:creationId xmlns:a16="http://schemas.microsoft.com/office/drawing/2014/main" id="{57815251-D777-4831-8596-34E009DBB82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72C4DD64-EC0B-43A6-B23C-01A5E0001A87}" type="slidenum">
              <a:rPr lang="pt-PT" altLang="en-US" sz="1400">
                <a:solidFill>
                  <a:srgbClr val="0000FF"/>
                </a:solidFill>
              </a:rPr>
              <a:pPr algn="r"/>
              <a:t>5</a:t>
            </a:fld>
            <a:endParaRPr lang="pt-PT" altLang="en-US" sz="14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3">
            <a:extLst>
              <a:ext uri="{FF2B5EF4-FFF2-40B4-BE49-F238E27FC236}">
                <a16:creationId xmlns:a16="http://schemas.microsoft.com/office/drawing/2014/main" id="{065198B9-BD94-407C-8FFD-CF8A0A0C528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pt-PT" altLang="en-US" sz="1400">
                <a:solidFill>
                  <a:srgbClr val="0000FF"/>
                </a:solidFill>
              </a:rPr>
              <a:t>Computer Vision – TP13 - Statistical Classifiers</a:t>
            </a: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DCBB70AF-185B-4DCA-B82E-BD117E10B0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en-US"/>
              <a:t>Classifiers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DE58B7AC-2170-4133-B7D4-E581414C24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/>
              <a:t>A </a:t>
            </a:r>
            <a:r>
              <a:rPr lang="en-GB" altLang="en-US" b="1"/>
              <a:t>Classifier C </a:t>
            </a:r>
            <a:r>
              <a:rPr lang="en-GB" altLang="en-US"/>
              <a:t>maps a class into the feature space</a:t>
            </a:r>
          </a:p>
          <a:p>
            <a:pPr eaLnBrk="1" hangingPunct="1">
              <a:lnSpc>
                <a:spcPct val="90000"/>
              </a:lnSpc>
            </a:pPr>
            <a:endParaRPr lang="en-GB" altLang="en-US"/>
          </a:p>
          <a:p>
            <a:pPr lvl="1" eaLnBrk="1" hangingPunct="1">
              <a:lnSpc>
                <a:spcPct val="90000"/>
              </a:lnSpc>
            </a:pPr>
            <a:endParaRPr lang="en-GB" altLang="en-US"/>
          </a:p>
          <a:p>
            <a:pPr eaLnBrk="1" hangingPunct="1">
              <a:lnSpc>
                <a:spcPct val="90000"/>
              </a:lnSpc>
            </a:pPr>
            <a:r>
              <a:rPr lang="en-GB" altLang="en-US"/>
              <a:t>Various types of classifiers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/>
              <a:t>Nearest-Neighbours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/>
              <a:t>Neural Networks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/>
              <a:t>Support Vector Machines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/>
              <a:t>Etc...</a:t>
            </a:r>
          </a:p>
        </p:txBody>
      </p:sp>
      <p:graphicFrame>
        <p:nvGraphicFramePr>
          <p:cNvPr id="11269" name="Object 4">
            <a:extLst>
              <a:ext uri="{FF2B5EF4-FFF2-40B4-BE49-F238E27FC236}">
                <a16:creationId xmlns:a16="http://schemas.microsoft.com/office/drawing/2014/main" id="{727B9FCF-D147-433D-986C-FFF2CBD3E16E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484438" y="2565400"/>
          <a:ext cx="4038600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2032000" imgH="457200" progId="Equation.3">
                  <p:embed/>
                </p:oleObj>
              </mc:Choice>
              <mc:Fallback>
                <p:oleObj name="Equation" r:id="rId3" imgW="2032000" imgH="457200" progId="Equation.3">
                  <p:embed/>
                  <p:pic>
                    <p:nvPicPr>
                      <p:cNvPr id="11269" name="Object 4">
                        <a:extLst>
                          <a:ext uri="{FF2B5EF4-FFF2-40B4-BE49-F238E27FC236}">
                            <a16:creationId xmlns:a16="http://schemas.microsoft.com/office/drawing/2014/main" id="{727B9FCF-D147-433D-986C-FFF2CBD3E16E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2565400"/>
                        <a:ext cx="4038600" cy="90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0" name="Slide Number Placeholder 1">
            <a:extLst>
              <a:ext uri="{FF2B5EF4-FFF2-40B4-BE49-F238E27FC236}">
                <a16:creationId xmlns:a16="http://schemas.microsoft.com/office/drawing/2014/main" id="{143B11B1-9074-472C-865D-97148E87827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4462A99B-5901-46FF-BE57-B44474D7688F}" type="slidenum">
              <a:rPr lang="pt-PT" altLang="en-US" sz="1400">
                <a:solidFill>
                  <a:srgbClr val="0000FF"/>
                </a:solidFill>
              </a:rPr>
              <a:pPr algn="r"/>
              <a:t>6</a:t>
            </a:fld>
            <a:endParaRPr lang="pt-PT" altLang="en-US" sz="14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>
            <a:extLst>
              <a:ext uri="{FF2B5EF4-FFF2-40B4-BE49-F238E27FC236}">
                <a16:creationId xmlns:a16="http://schemas.microsoft.com/office/drawing/2014/main" id="{85EECC00-1C66-4051-B7A0-57E55418E3C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pt-PT" altLang="en-US" sz="1400">
                <a:solidFill>
                  <a:srgbClr val="0000FF"/>
                </a:solidFill>
              </a:rPr>
              <a:t>Computer Vision – TP13 - Statistical Classifiers</a:t>
            </a: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C5FBCB45-CF35-4C61-9B5D-7527F5AC52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en-US"/>
              <a:t>Distance to Mean</a:t>
            </a: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D61A968A-F17A-40FF-BB01-2B0CE83BF44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z="2800"/>
              <a:t>I can represent a class by its mean feature vector</a:t>
            </a:r>
          </a:p>
          <a:p>
            <a:pPr eaLnBrk="1" hangingPunct="1">
              <a:lnSpc>
                <a:spcPct val="90000"/>
              </a:lnSpc>
            </a:pPr>
            <a:endParaRPr lang="en-GB" altLang="en-US" sz="2800"/>
          </a:p>
          <a:p>
            <a:pPr eaLnBrk="1" hangingPunct="1">
              <a:lnSpc>
                <a:spcPct val="90000"/>
              </a:lnSpc>
            </a:pPr>
            <a:r>
              <a:rPr lang="en-GB" altLang="en-US" sz="2800"/>
              <a:t>To classify a new object, I choose the class with the closest mean feature vector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800"/>
              <a:t>Different distance measures!</a:t>
            </a:r>
          </a:p>
        </p:txBody>
      </p:sp>
      <p:graphicFrame>
        <p:nvGraphicFramePr>
          <p:cNvPr id="12293" name="Object 5">
            <a:extLst>
              <a:ext uri="{FF2B5EF4-FFF2-40B4-BE49-F238E27FC236}">
                <a16:creationId xmlns:a16="http://schemas.microsoft.com/office/drawing/2014/main" id="{75139E14-8315-4C11-8D25-8EB86993128B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690688" y="2747963"/>
          <a:ext cx="129698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431613" imgH="203112" progId="Equation.3">
                  <p:embed/>
                </p:oleObj>
              </mc:Choice>
              <mc:Fallback>
                <p:oleObj name="Equation" r:id="rId3" imgW="431613" imgH="203112" progId="Equation.3">
                  <p:embed/>
                  <p:pic>
                    <p:nvPicPr>
                      <p:cNvPr id="12293" name="Object 5">
                        <a:extLst>
                          <a:ext uri="{FF2B5EF4-FFF2-40B4-BE49-F238E27FC236}">
                            <a16:creationId xmlns:a16="http://schemas.microsoft.com/office/drawing/2014/main" id="{75139E14-8315-4C11-8D25-8EB86993128B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0688" y="2747963"/>
                        <a:ext cx="1296987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4" name="Object 8">
            <a:extLst>
              <a:ext uri="{FF2B5EF4-FFF2-40B4-BE49-F238E27FC236}">
                <a16:creationId xmlns:a16="http://schemas.microsoft.com/office/drawing/2014/main" id="{D1B68834-3155-485E-A2E6-D078A08818B9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4648200" y="1816100"/>
          <a:ext cx="4038600" cy="409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Chart" r:id="rId5" imgW="4200441" imgH="4257787" progId="Excel.Sheet.8">
                  <p:embed/>
                </p:oleObj>
              </mc:Choice>
              <mc:Fallback>
                <p:oleObj name="Chart" r:id="rId5" imgW="4200441" imgH="4257787" progId="Excel.Sheet.8">
                  <p:embed/>
                  <p:pic>
                    <p:nvPicPr>
                      <p:cNvPr id="12294" name="Object 8">
                        <a:extLst>
                          <a:ext uri="{FF2B5EF4-FFF2-40B4-BE49-F238E27FC236}">
                            <a16:creationId xmlns:a16="http://schemas.microsoft.com/office/drawing/2014/main" id="{D1B68834-3155-485E-A2E6-D078A08818B9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816100"/>
                        <a:ext cx="4038600" cy="409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5" name="AutoShape 10">
            <a:extLst>
              <a:ext uri="{FF2B5EF4-FFF2-40B4-BE49-F238E27FC236}">
                <a16:creationId xmlns:a16="http://schemas.microsoft.com/office/drawing/2014/main" id="{F8FDDC6F-29D3-4B73-BF1C-05F055A2CC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788" y="2565400"/>
            <a:ext cx="1727200" cy="1008063"/>
          </a:xfrm>
          <a:prstGeom prst="wedgeRoundRectCallout">
            <a:avLst>
              <a:gd name="adj1" fmla="val -43750"/>
              <a:gd name="adj2" fmla="val 91731"/>
              <a:gd name="adj3" fmla="val 16667"/>
            </a:avLst>
          </a:prstGeom>
          <a:solidFill>
            <a:schemeClr val="bg1">
              <a:alpha val="79999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PT" altLang="en-US"/>
              <a:t>Euclidean Distance</a:t>
            </a:r>
          </a:p>
        </p:txBody>
      </p:sp>
      <p:sp>
        <p:nvSpPr>
          <p:cNvPr id="12296" name="Line 11">
            <a:extLst>
              <a:ext uri="{FF2B5EF4-FFF2-40B4-BE49-F238E27FC236}">
                <a16:creationId xmlns:a16="http://schemas.microsoft.com/office/drawing/2014/main" id="{7079F796-4339-4D09-B647-22CEFEB378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95963" y="4437063"/>
            <a:ext cx="431800" cy="3603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Line 12">
            <a:extLst>
              <a:ext uri="{FF2B5EF4-FFF2-40B4-BE49-F238E27FC236}">
                <a16:creationId xmlns:a16="http://schemas.microsoft.com/office/drawing/2014/main" id="{5469C217-3A4D-460D-AEE9-3642174C2EFD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5963" y="2781300"/>
            <a:ext cx="0" cy="201612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Slide Number Placeholder 1">
            <a:extLst>
              <a:ext uri="{FF2B5EF4-FFF2-40B4-BE49-F238E27FC236}">
                <a16:creationId xmlns:a16="http://schemas.microsoft.com/office/drawing/2014/main" id="{7CF7EF19-4AE5-4276-B4C0-16B207885C1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412CA29E-6C91-4EAC-A4D4-233B59F69C12}" type="slidenum">
              <a:rPr lang="pt-PT" altLang="en-US" sz="1400" smtClean="0">
                <a:solidFill>
                  <a:srgbClr val="0000FF"/>
                </a:solidFill>
              </a:rPr>
              <a:pPr algn="r"/>
              <a:t>7</a:t>
            </a:fld>
            <a:endParaRPr lang="pt-PT" altLang="en-US" sz="14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>
            <a:extLst>
              <a:ext uri="{FF2B5EF4-FFF2-40B4-BE49-F238E27FC236}">
                <a16:creationId xmlns:a16="http://schemas.microsoft.com/office/drawing/2014/main" id="{8E8EA830-3C6B-41C6-A6A5-66C1FF49D47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pt-PT" altLang="en-US" sz="1400">
                <a:solidFill>
                  <a:srgbClr val="0000FF"/>
                </a:solidFill>
              </a:rPr>
              <a:t>Computer Vision – TP13 - Statistical Classifiers</a:t>
            </a: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F2E32A5F-4374-40DA-9D99-5314C216FE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en-US"/>
              <a:t>Possible Distance Measures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BB8E7CEE-EE5F-4318-8E1A-2C03947EB4F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pt-PT" altLang="en-US"/>
              <a:t>L1 Distance</a:t>
            </a:r>
          </a:p>
          <a:p>
            <a:pPr eaLnBrk="1" hangingPunct="1">
              <a:buFontTx/>
              <a:buNone/>
            </a:pPr>
            <a:endParaRPr lang="pt-PT" altLang="en-US"/>
          </a:p>
          <a:p>
            <a:pPr eaLnBrk="1" hangingPunct="1">
              <a:buFontTx/>
              <a:buNone/>
            </a:pPr>
            <a:endParaRPr lang="pt-PT" altLang="en-US"/>
          </a:p>
          <a:p>
            <a:pPr eaLnBrk="1" hangingPunct="1">
              <a:buFontTx/>
              <a:buNone/>
            </a:pPr>
            <a:endParaRPr lang="pt-PT" altLang="en-US"/>
          </a:p>
          <a:p>
            <a:pPr eaLnBrk="1" hangingPunct="1"/>
            <a:r>
              <a:rPr lang="pt-PT" altLang="en-US"/>
              <a:t>Euclidean Distance (L2 Distance)</a:t>
            </a:r>
          </a:p>
          <a:p>
            <a:pPr eaLnBrk="1" hangingPunct="1"/>
            <a:endParaRPr lang="pt-PT" altLang="en-US"/>
          </a:p>
        </p:txBody>
      </p:sp>
      <p:graphicFrame>
        <p:nvGraphicFramePr>
          <p:cNvPr id="13317" name="Object 4">
            <a:extLst>
              <a:ext uri="{FF2B5EF4-FFF2-40B4-BE49-F238E27FC236}">
                <a16:creationId xmlns:a16="http://schemas.microsoft.com/office/drawing/2014/main" id="{5087A23C-1EE1-4B7A-AA73-B25C1EEB860E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971550" y="2276475"/>
          <a:ext cx="3527425" cy="101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ção" r:id="rId3" imgW="1497950" imgH="431613" progId="Equation.3">
                  <p:embed/>
                </p:oleObj>
              </mc:Choice>
              <mc:Fallback>
                <p:oleObj name="Equação" r:id="rId3" imgW="1497950" imgH="431613" progId="Equation.3">
                  <p:embed/>
                  <p:pic>
                    <p:nvPicPr>
                      <p:cNvPr id="13317" name="Object 4">
                        <a:extLst>
                          <a:ext uri="{FF2B5EF4-FFF2-40B4-BE49-F238E27FC236}">
                            <a16:creationId xmlns:a16="http://schemas.microsoft.com/office/drawing/2014/main" id="{5087A23C-1EE1-4B7A-AA73-B25C1EEB860E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2276475"/>
                        <a:ext cx="3527425" cy="1017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8" name="Rectangle 7">
            <a:extLst>
              <a:ext uri="{FF2B5EF4-FFF2-40B4-BE49-F238E27FC236}">
                <a16:creationId xmlns:a16="http://schemas.microsoft.com/office/drawing/2014/main" id="{233D4408-E4B0-4331-B6D7-F1741F1425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623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3319" name="Object 6">
            <a:extLst>
              <a:ext uri="{FF2B5EF4-FFF2-40B4-BE49-F238E27FC236}">
                <a16:creationId xmlns:a16="http://schemas.microsoft.com/office/drawing/2014/main" id="{E9AFE473-A648-4393-9FCD-A10896ACCAA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71550" y="4724400"/>
          <a:ext cx="3311525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5" imgW="1651000" imgH="431800" progId="Equation.3">
                  <p:embed/>
                </p:oleObj>
              </mc:Choice>
              <mc:Fallback>
                <p:oleObj name="Equation" r:id="rId5" imgW="1651000" imgH="431800" progId="Equation.3">
                  <p:embed/>
                  <p:pic>
                    <p:nvPicPr>
                      <p:cNvPr id="13319" name="Object 6">
                        <a:extLst>
                          <a:ext uri="{FF2B5EF4-FFF2-40B4-BE49-F238E27FC236}">
                            <a16:creationId xmlns:a16="http://schemas.microsoft.com/office/drawing/2014/main" id="{E9AFE473-A648-4393-9FCD-A10896ACCAA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4724400"/>
                        <a:ext cx="3311525" cy="89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320" name="Picture 9">
            <a:extLst>
              <a:ext uri="{FF2B5EF4-FFF2-40B4-BE49-F238E27FC236}">
                <a16:creationId xmlns:a16="http://schemas.microsoft.com/office/drawing/2014/main" id="{F2CF87E4-678D-4DCF-B13F-0CA186EB99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1557338"/>
            <a:ext cx="1724025" cy="453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1" name="AutoShape 10">
            <a:extLst>
              <a:ext uri="{FF2B5EF4-FFF2-40B4-BE49-F238E27FC236}">
                <a16:creationId xmlns:a16="http://schemas.microsoft.com/office/drawing/2014/main" id="{2B0E7B8C-830B-417C-A0BA-10F036BE1F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8488" y="2205038"/>
            <a:ext cx="1655762" cy="1655762"/>
          </a:xfrm>
          <a:prstGeom prst="wedgeRoundRectCallout">
            <a:avLst>
              <a:gd name="adj1" fmla="val -55560"/>
              <a:gd name="adj2" fmla="val 71861"/>
              <a:gd name="adj3" fmla="val 16667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PT" altLang="en-US"/>
              <a:t>L1 or Taxicab Distance</a:t>
            </a:r>
          </a:p>
        </p:txBody>
      </p:sp>
      <p:sp>
        <p:nvSpPr>
          <p:cNvPr id="13322" name="Slide Number Placeholder 1">
            <a:extLst>
              <a:ext uri="{FF2B5EF4-FFF2-40B4-BE49-F238E27FC236}">
                <a16:creationId xmlns:a16="http://schemas.microsoft.com/office/drawing/2014/main" id="{764B4AF8-BA30-4CCC-A593-F40ED1C683E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7C58059A-AA00-4565-B454-2B796028EEFF}" type="slidenum">
              <a:rPr lang="pt-PT" altLang="en-US" sz="1400">
                <a:solidFill>
                  <a:srgbClr val="0000FF"/>
                </a:solidFill>
              </a:rPr>
              <a:pPr algn="r"/>
              <a:t>8</a:t>
            </a:fld>
            <a:endParaRPr lang="pt-PT" altLang="en-US" sz="14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>
            <a:extLst>
              <a:ext uri="{FF2B5EF4-FFF2-40B4-BE49-F238E27FC236}">
                <a16:creationId xmlns:a16="http://schemas.microsoft.com/office/drawing/2014/main" id="{40F382AE-20DD-4051-9364-5AFEBA3EB61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pt-PT" altLang="en-US" sz="1400">
                <a:solidFill>
                  <a:srgbClr val="0000FF"/>
                </a:solidFill>
              </a:rPr>
              <a:t>Computer Vision – TP13 - Statistical Classifiers</a:t>
            </a: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33D21E11-D445-4105-AA81-3A1AA50B7F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en-US"/>
              <a:t>Gaussian Distribution</a:t>
            </a: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EF981E6E-1DC1-4087-9231-8CE2D31F10F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pt-PT" altLang="en-US" sz="2800"/>
              <a:t>Defined by two parameters:</a:t>
            </a:r>
          </a:p>
          <a:p>
            <a:pPr lvl="1" eaLnBrk="1" hangingPunct="1"/>
            <a:r>
              <a:rPr lang="pt-PT" altLang="en-US" sz="2400"/>
              <a:t>Mean: </a:t>
            </a:r>
            <a:r>
              <a:rPr lang="el-GR" altLang="en-US" sz="2400">
                <a:cs typeface="Arial" panose="020B0604020202020204" pitchFamily="34" charset="0"/>
              </a:rPr>
              <a:t>μ</a:t>
            </a:r>
          </a:p>
          <a:p>
            <a:pPr lvl="1" eaLnBrk="1" hangingPunct="1"/>
            <a:r>
              <a:rPr lang="pt-PT" altLang="en-US" sz="2400"/>
              <a:t>Variance: </a:t>
            </a:r>
            <a:r>
              <a:rPr lang="el-GR" altLang="en-US" sz="2400">
                <a:cs typeface="Arial" panose="020B0604020202020204" pitchFamily="34" charset="0"/>
              </a:rPr>
              <a:t>σ</a:t>
            </a:r>
            <a:r>
              <a:rPr lang="pt-PT" altLang="en-US" sz="2400" baseline="30000">
                <a:cs typeface="Arial" panose="020B0604020202020204" pitchFamily="34" charset="0"/>
              </a:rPr>
              <a:t>2</a:t>
            </a:r>
          </a:p>
          <a:p>
            <a:pPr eaLnBrk="1" hangingPunct="1"/>
            <a:r>
              <a:rPr lang="pt-PT" altLang="en-US" sz="2800"/>
              <a:t>Great approximation to the distribution of many phenomena.</a:t>
            </a:r>
          </a:p>
          <a:p>
            <a:pPr lvl="1" eaLnBrk="1" hangingPunct="1"/>
            <a:r>
              <a:rPr lang="pt-PT" altLang="en-US" sz="2400" i="1">
                <a:cs typeface="Arial" panose="020B0604020202020204" pitchFamily="34" charset="0"/>
              </a:rPr>
              <a:t>Central Limit Theorem</a:t>
            </a:r>
          </a:p>
          <a:p>
            <a:pPr lvl="1" eaLnBrk="1" hangingPunct="1">
              <a:buFontTx/>
              <a:buNone/>
            </a:pPr>
            <a:endParaRPr lang="el-GR" altLang="en-US" sz="2400" i="1">
              <a:cs typeface="Arial" panose="020B0604020202020204" pitchFamily="34" charset="0"/>
            </a:endParaRPr>
          </a:p>
        </p:txBody>
      </p:sp>
      <p:pic>
        <p:nvPicPr>
          <p:cNvPr id="14341" name="Picture 6">
            <a:extLst>
              <a:ext uri="{FF2B5EF4-FFF2-40B4-BE49-F238E27FC236}">
                <a16:creationId xmlns:a16="http://schemas.microsoft.com/office/drawing/2014/main" id="{E38F0A33-622A-48D2-B76B-B43B838DC5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2909888"/>
            <a:ext cx="3954462" cy="296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342" name="Object 8">
            <a:extLst>
              <a:ext uri="{FF2B5EF4-FFF2-40B4-BE49-F238E27FC236}">
                <a16:creationId xmlns:a16="http://schemas.microsoft.com/office/drawing/2014/main" id="{B230CFDF-EDAE-49EF-AD5C-7EEFEB902FE9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4643438" y="1700213"/>
          <a:ext cx="4038600" cy="1030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4" imgW="1892300" imgH="482600" progId="Equation.3">
                  <p:embed/>
                </p:oleObj>
              </mc:Choice>
              <mc:Fallback>
                <p:oleObj name="Equation" r:id="rId4" imgW="1892300" imgH="482600" progId="Equation.3">
                  <p:embed/>
                  <p:pic>
                    <p:nvPicPr>
                      <p:cNvPr id="14342" name="Object 8">
                        <a:extLst>
                          <a:ext uri="{FF2B5EF4-FFF2-40B4-BE49-F238E27FC236}">
                            <a16:creationId xmlns:a16="http://schemas.microsoft.com/office/drawing/2014/main" id="{B230CFDF-EDAE-49EF-AD5C-7EEFEB902FE9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1700213"/>
                        <a:ext cx="4038600" cy="1030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3" name="Slide Number Placeholder 1">
            <a:extLst>
              <a:ext uri="{FF2B5EF4-FFF2-40B4-BE49-F238E27FC236}">
                <a16:creationId xmlns:a16="http://schemas.microsoft.com/office/drawing/2014/main" id="{65875666-B9F9-44A3-8F96-B00CB09737F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B0BB68EC-9C77-472B-BAB3-8BBAA83642BD}" type="slidenum">
              <a:rPr lang="pt-PT" altLang="en-US" sz="1400" smtClean="0">
                <a:solidFill>
                  <a:srgbClr val="0000FF"/>
                </a:solidFill>
              </a:rPr>
              <a:pPr algn="r"/>
              <a:t>9</a:t>
            </a:fld>
            <a:endParaRPr lang="pt-PT" altLang="en-US" sz="14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elo de apresentação predefinido">
  <a:themeElements>
    <a:clrScheme name="Modelo de apresentação predefini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elo de apresentação predefini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delo de apresentação predefini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1627</TotalTime>
  <Words>1223</Words>
  <Application>Microsoft Office PowerPoint</Application>
  <PresentationFormat>On-screen Show (4:3)</PresentationFormat>
  <Paragraphs>261</Paragraphs>
  <Slides>34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Modelo de apresentação predefinido</vt:lpstr>
      <vt:lpstr>Equation</vt:lpstr>
      <vt:lpstr>Chart</vt:lpstr>
      <vt:lpstr>Equação</vt:lpstr>
      <vt:lpstr>PowerPoint Presentation</vt:lpstr>
      <vt:lpstr>Outline</vt:lpstr>
      <vt:lpstr>Topic: Statistical Classifiers</vt:lpstr>
      <vt:lpstr>Statistical PR</vt:lpstr>
      <vt:lpstr>Features</vt:lpstr>
      <vt:lpstr>Classifiers</vt:lpstr>
      <vt:lpstr>Distance to Mean</vt:lpstr>
      <vt:lpstr>Possible Distance Measures</vt:lpstr>
      <vt:lpstr>Gaussian Distribution</vt:lpstr>
      <vt:lpstr>Multivariate Distribution</vt:lpstr>
      <vt:lpstr>Mahalanobis Distance</vt:lpstr>
      <vt:lpstr>K-Nearest Neighbours</vt:lpstr>
      <vt:lpstr>Topic: Neural Networks</vt:lpstr>
      <vt:lpstr>PowerPoint Presentation</vt:lpstr>
      <vt:lpstr>Biological Neural Networks</vt:lpstr>
      <vt:lpstr>Biological Neuron</vt:lpstr>
      <vt:lpstr>Artificial Neuron</vt:lpstr>
      <vt:lpstr>Sample activation functions</vt:lpstr>
      <vt:lpstr>Artificial Neural Network</vt:lpstr>
      <vt:lpstr>Characteristics of a NN</vt:lpstr>
      <vt:lpstr>Learning paradigms</vt:lpstr>
      <vt:lpstr>Learning</vt:lpstr>
      <vt:lpstr>Backpropagation</vt:lpstr>
      <vt:lpstr>Feedforward neural network</vt:lpstr>
      <vt:lpstr>Topic: Support Vector Machines</vt:lpstr>
      <vt:lpstr>Maximum-margin hyperplane</vt:lpstr>
      <vt:lpstr>Support vectors</vt:lpstr>
      <vt:lpstr>Decision</vt:lpstr>
      <vt:lpstr>Slack variables</vt:lpstr>
      <vt:lpstr>But this doesn’t work in most situations...</vt:lpstr>
      <vt:lpstr>Solution: Send it to hyperspace!</vt:lpstr>
      <vt:lpstr>Typical kernel functions</vt:lpstr>
      <vt:lpstr>Classification</vt:lpstr>
      <vt:lpstr>Resources</vt:lpstr>
    </vt:vector>
  </TitlesOfParts>
  <Company>Casa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Miguel</dc:creator>
  <cp:lastModifiedBy>up423346@ms.uporto.pt</cp:lastModifiedBy>
  <cp:revision>552</cp:revision>
  <dcterms:created xsi:type="dcterms:W3CDTF">2006-09-04T13:22:43Z</dcterms:created>
  <dcterms:modified xsi:type="dcterms:W3CDTF">2020-08-26T15:53:32Z</dcterms:modified>
</cp:coreProperties>
</file>