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9" r:id="rId3"/>
    <p:sldId id="375" r:id="rId4"/>
    <p:sldId id="319" r:id="rId5"/>
    <p:sldId id="338" r:id="rId6"/>
    <p:sldId id="340" r:id="rId7"/>
    <p:sldId id="326" r:id="rId8"/>
    <p:sldId id="328" r:id="rId9"/>
    <p:sldId id="329" r:id="rId10"/>
    <p:sldId id="365" r:id="rId11"/>
    <p:sldId id="366" r:id="rId12"/>
    <p:sldId id="331" r:id="rId13"/>
    <p:sldId id="341" r:id="rId14"/>
    <p:sldId id="376" r:id="rId15"/>
    <p:sldId id="342" r:id="rId16"/>
    <p:sldId id="369" r:id="rId17"/>
    <p:sldId id="367" r:id="rId18"/>
    <p:sldId id="343" r:id="rId19"/>
    <p:sldId id="368" r:id="rId20"/>
    <p:sldId id="347" r:id="rId21"/>
    <p:sldId id="377" r:id="rId22"/>
    <p:sldId id="348" r:id="rId23"/>
    <p:sldId id="349" r:id="rId24"/>
    <p:sldId id="351" r:id="rId25"/>
    <p:sldId id="354" r:id="rId26"/>
    <p:sldId id="359" r:id="rId27"/>
    <p:sldId id="360" r:id="rId28"/>
    <p:sldId id="362" r:id="rId29"/>
    <p:sldId id="363" r:id="rId30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A6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6539CC-A973-4122-86CF-E809262DBEFF}" v="4" dt="2020-08-26T15:55:22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0" autoAdjust="0"/>
    <p:restoredTop sz="92949" autoAdjust="0"/>
  </p:normalViewPr>
  <p:slideViewPr>
    <p:cSldViewPr>
      <p:cViewPr varScale="1">
        <p:scale>
          <a:sx n="106" d="100"/>
          <a:sy n="106" d="100"/>
        </p:scale>
        <p:origin x="19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FF6539CC-A973-4122-86CF-E809262DBEFF}"/>
    <pc:docChg chg="custSel modHandout">
      <pc:chgData name="up423346@ms.uporto.pt" userId="886f1fb4-dee8-4943-9147-91ac47e3c32e" providerId="ADAL" clId="{FF6539CC-A973-4122-86CF-E809262DBEFF}" dt="2020-08-26T15:55:30.233" v="4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5477CA7B-404F-49A1-AAD8-4C74EBD88E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0993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Computer Vision - TP14 - Introduction to Deep Learning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ED50448-59B0-4F79-8D3D-590FC8057F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FE65DD2-F213-424F-877E-601F8EB947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150E1D7-3891-409A-A396-4BA6DDB3EBD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3539B33-71A0-4D58-89E9-1A6C721173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0E42D0D-BA61-4FD5-98C8-5D1B020D80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34CF316-5F92-4C20-8560-863E4C9472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3D1C8B5D-A706-4D01-B736-0DBE56C400BA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B8C12936-DFB0-4AE6-9DA6-D01273F73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8C7419CC-B7F8-4130-B892-86F5635B8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BB0F3D-A30C-498A-BBFD-8553EB284C5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A6BE31DB-A2B3-4628-AAF1-AC3D0E4D15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7CBE32DD-F5E5-47C0-BBCA-EEC40A144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17902E-918C-48BA-94AC-E991111625A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C6727525-11C8-4646-BA9B-DC02DC4BA8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839C686-5C6D-49A9-ADC9-08AB665F5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86A278-07B7-4221-A066-EFFCB038F43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F9D5DC2-1912-4954-8BDD-1F6129E2C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DB1720AB-1631-4D32-BF24-47EF7819B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7502E3-3768-4606-992A-3F1DF51ABF3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7BB2583-E74E-498D-8D01-153B8DAAB0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6FC153B-1E44-4328-9B36-408EDBAF6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838426-2923-4A80-BDA6-A11C9E7A05B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233EE905-E093-4FE7-9AE3-3D2B1F27F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7B60D6F1-7042-4433-BB79-C50A0DE9B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289C7-5151-402C-8AA5-226BB13459B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015C8C44-00D6-409A-A96A-80AC8A9A9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37F42DF2-E228-49B6-9CE5-8828ADF9E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FF4CD1-587C-49E9-9801-CEE273456F1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5E34938-44FC-4C8A-89B3-A6AD63E21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0D9F508-F55A-49D0-BAB4-29AE9E023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911DE-B538-442A-B4E7-2DAAA01CD42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2FC9335-2CC8-467D-A50F-80B4568BE0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825441E9-152E-49A9-B550-B34C36697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4DC005-DE71-487A-8E58-71491D79394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7B1AD745-50C7-460C-8C9C-01EE202986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D16E7608-B62F-4582-A86F-BC55DFE57C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A034B-2861-47DE-A9C3-441270C3AF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237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285780-7BAC-40BB-A681-975F44EE13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296998-F95F-4142-9504-D4DE48B6CC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7AC9-F97E-4D31-9463-E6CA216A1FD5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49993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CB9FBC-F64F-4619-9306-7718B76895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FB6D68-CAAE-4FC5-B477-84C9997BE3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95A7F-909F-4487-B29F-5CE68740DC9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17137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244AD8-C22A-432C-B8C4-EF971F8F50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220C3D-5C48-4739-ABD4-60BCF94D92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74110-9273-4095-9369-9F9B6E1B04C8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4063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41C6A1-FA7D-4678-ACB8-93FE2ECA4B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1E9E8B-97D3-4EB2-A44A-9362993E5C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442A6-5D5B-426C-8159-53E65AD0092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8327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CB8C2F-336A-4EB7-8DB7-46F77168A6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75A8C3-8BED-4DBD-B57B-0148E42012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0681D-7897-4385-ABE6-80BFC319BF1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70799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A3E30CF-148F-4332-BD1B-3F6F2A0C7D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7DDCA57-73B7-40D4-8FEF-5D93E20C28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735E-97AB-4001-B0AB-1037C789655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63373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3AF04E-D1CA-4CF7-A41D-E00708E3F6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EC79A0-16CF-4053-80C3-9EDAAC55F0C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94F6-8F65-4084-BE53-A59436C715F7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05096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E41BED8-F708-4E44-86C3-FDE10E9D04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3D1B59B-E122-4691-A031-897FB85EB0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DD29F-D288-4585-95AA-5F08AD2F4A4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74433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BB7C68-84D6-4C42-87F4-62F8013DCD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01392E-E68D-4424-A475-73C9570BF2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51B2-76BA-4E5E-B030-34097048D649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93059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3A03E3-67AF-442D-877C-E6E3085656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DA7967-C35F-42D0-850C-D7C8E2BF73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ADF45-DB1F-44F0-9059-03CC0710AE03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232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728EF3-9624-4617-8685-CF0A0EBBD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59816B-CEE6-4C5C-A6EA-7677E2B8B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F8A7F0-BC7A-457C-98CB-164AD4D7A8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TP14 - Introduction to Deep Learning</a:t>
            </a: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0A2CE96-D732-43F3-A12E-64596F177F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862C0AC4-DA76-4A1E-8CB6-FB9673C65203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F0DF8FCF-E926-4D76-ACF8-13DA323C52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270B4E48-1D95-423A-BAEA-E85BA3974C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04A8246-7463-44D2-8313-0BDD0CB8D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1C4B101-6C64-46FE-B740-E77ABD673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908050"/>
            <a:ext cx="79200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>
                <a:solidFill>
                  <a:schemeClr val="tx1"/>
                </a:solidFill>
              </a:rPr>
              <a:t>Computer Vision – TP14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>
                <a:solidFill>
                  <a:schemeClr val="tx1"/>
                </a:solidFill>
              </a:rPr>
              <a:t>Introduction to Deep Learning</a:t>
            </a:r>
            <a:endParaRPr lang="en-US" altLang="pt-PT" sz="360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C39F76CD-26B7-4370-95F9-39767AAFA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>
                <a:solidFill>
                  <a:schemeClr val="tx1"/>
                </a:solidFill>
              </a:rPr>
              <a:t>Miguel Tavares Coimbra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F73F4B8-DCE1-41E5-BE0C-84A282BEE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 formulas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532CEDB-774C-4E3E-9AA8-943D8D29CC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400"/>
              <a:t>Network output:</a:t>
            </a:r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r>
              <a:rPr lang="en-US" altLang="en-US" sz="2400"/>
              <a:t>Training set:</a:t>
            </a:r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r>
              <a:rPr lang="en-US" altLang="en-US" sz="2400"/>
              <a:t>Optimization: find                               such that</a:t>
            </a:r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r>
              <a:rPr lang="en-US" altLang="en-US" sz="2400"/>
              <a:t>It is solved with (variants of) the gradient descent, where gradients are computed via the backpropagation algorithm </a:t>
            </a:r>
          </a:p>
        </p:txBody>
      </p:sp>
      <p:sp>
        <p:nvSpPr>
          <p:cNvPr id="18436" name="Footer Placeholder 3">
            <a:extLst>
              <a:ext uri="{FF2B5EF4-FFF2-40B4-BE49-F238E27FC236}">
                <a16:creationId xmlns:a16="http://schemas.microsoft.com/office/drawing/2014/main" id="{B266960D-F7E2-4899-8881-CBB0CE09B0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en-US" sz="1400">
              <a:solidFill>
                <a:srgbClr val="0000FF"/>
              </a:solidFill>
            </a:endParaRP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3E23BBAE-C752-42EB-A83B-3776E5017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021013"/>
            <a:ext cx="1935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9B866C2F-5CD7-41A6-98DB-137450383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41475"/>
            <a:ext cx="61277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25F4A5EB-8C2B-4976-8004-0E420F2C8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3810000"/>
            <a:ext cx="23463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484432C0-A377-4FF6-93A3-791774AEA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4292600"/>
            <a:ext cx="3549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9">
            <a:extLst>
              <a:ext uri="{FF2B5EF4-FFF2-40B4-BE49-F238E27FC236}">
                <a16:creationId xmlns:a16="http://schemas.microsoft.com/office/drawing/2014/main" id="{51E0EF09-EB11-4BE1-9829-95F52F5DE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276475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18442" name="TextBox 10">
            <a:extLst>
              <a:ext uri="{FF2B5EF4-FFF2-40B4-BE49-F238E27FC236}">
                <a16:creationId xmlns:a16="http://schemas.microsoft.com/office/drawing/2014/main" id="{959A630A-21C0-4A5A-89F0-6AD0DA805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397125"/>
            <a:ext cx="671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label</a:t>
            </a:r>
          </a:p>
        </p:txBody>
      </p:sp>
      <p:cxnSp>
        <p:nvCxnSpPr>
          <p:cNvPr id="18443" name="Straight Arrow Connector 12">
            <a:extLst>
              <a:ext uri="{FF2B5EF4-FFF2-40B4-BE49-F238E27FC236}">
                <a16:creationId xmlns:a16="http://schemas.microsoft.com/office/drawing/2014/main" id="{4A549A43-A737-46AB-AD2F-BF4E0A5FA7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4438" y="2617788"/>
            <a:ext cx="142875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Straight Arrow Connector 14">
            <a:extLst>
              <a:ext uri="{FF2B5EF4-FFF2-40B4-BE49-F238E27FC236}">
                <a16:creationId xmlns:a16="http://schemas.microsoft.com/office/drawing/2014/main" id="{B1962733-9BD5-49DC-A61D-7FEEC2305E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17838" y="2709863"/>
            <a:ext cx="290512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5" name="Slide Number Placeholder 1">
            <a:extLst>
              <a:ext uri="{FF2B5EF4-FFF2-40B4-BE49-F238E27FC236}">
                <a16:creationId xmlns:a16="http://schemas.microsoft.com/office/drawing/2014/main" id="{189ECAD2-EB65-44B1-BB56-4CB28DB52B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ED2E62-F53E-4F00-A4E3-C99EC460B6DB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A45D64A-1BF9-4768-A015-62D7018CC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Warnings!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B4CE71F8-7330-4E27-81A7-B7CA5B8C0C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Is the NN too simple for the data?</a:t>
            </a:r>
          </a:p>
          <a:p>
            <a:pPr lvl="1"/>
            <a:r>
              <a:rPr lang="en-US" altLang="en-US"/>
              <a:t>Underfitting: cannot capture data behavior</a:t>
            </a:r>
          </a:p>
          <a:p>
            <a:r>
              <a:rPr lang="en-US" altLang="en-US"/>
              <a:t>Is the NN too complex for the data?</a:t>
            </a:r>
          </a:p>
          <a:p>
            <a:pPr lvl="1"/>
            <a:r>
              <a:rPr lang="en-US" altLang="en-US"/>
              <a:t>Overfitting: fit perfectly training data, but will not generalize well on unseen data</a:t>
            </a:r>
          </a:p>
        </p:txBody>
      </p:sp>
      <p:sp>
        <p:nvSpPr>
          <p:cNvPr id="19460" name="Footer Placeholder 3">
            <a:extLst>
              <a:ext uri="{FF2B5EF4-FFF2-40B4-BE49-F238E27FC236}">
                <a16:creationId xmlns:a16="http://schemas.microsoft.com/office/drawing/2014/main" id="{0C91CF47-9CF3-41E9-BBA4-189810FCFB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en-US" sz="1400">
              <a:solidFill>
                <a:srgbClr val="0000FF"/>
              </a:solidFill>
            </a:endParaRP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D8C28FC1-68B9-4D28-A991-BD859C5A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4240213"/>
            <a:ext cx="55880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Slide Number Placeholder 1">
            <a:extLst>
              <a:ext uri="{FF2B5EF4-FFF2-40B4-BE49-F238E27FC236}">
                <a16:creationId xmlns:a16="http://schemas.microsoft.com/office/drawing/2014/main" id="{1F25E3C1-09A6-433D-B7D2-BEF6883B6C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F27B4D-5328-47EF-B577-457419E55135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4">
            <a:extLst>
              <a:ext uri="{FF2B5EF4-FFF2-40B4-BE49-F238E27FC236}">
                <a16:creationId xmlns:a16="http://schemas.microsoft.com/office/drawing/2014/main" id="{A954BBC7-E970-4ED8-8EDE-D924BE483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2991D83-5260-4D3C-A007-0A0955795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Feedforward neural network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849A3781-07FC-4AB7-94FB-820A505F41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/>
              <a:t>Simplest type of NN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Has no </a:t>
            </a:r>
            <a:r>
              <a:rPr lang="pt-PT" altLang="pt-PT" i="1"/>
              <a:t>cycles</a:t>
            </a:r>
            <a:endParaRPr lang="pt-PT" altLang="pt-PT"/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Input layer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Need as many neurons as coefficients of my </a:t>
            </a:r>
            <a:r>
              <a:rPr lang="pt-PT" altLang="pt-PT" i="1"/>
              <a:t>feature vector</a:t>
            </a:r>
            <a:endParaRPr lang="pt-PT" altLang="pt-PT"/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Hidden layers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Output layer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Classification results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2330CD2E-C605-4C68-BADD-FB3B289B6E9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PT" altLang="pt-PT"/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7966BB4D-61CF-4970-AEB1-ECD36F2D3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38560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Slide Number Placeholder 1">
            <a:extLst>
              <a:ext uri="{FF2B5EF4-FFF2-40B4-BE49-F238E27FC236}">
                <a16:creationId xmlns:a16="http://schemas.microsoft.com/office/drawing/2014/main" id="{96CCA665-33B7-484F-89D2-020DC5106F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6FE735-2BDA-4E86-B699-8678A1F51788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0990855-2400-4345-A0EE-02C21F698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Deep learning = Deep neural networks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034A7BDD-D9AC-4E89-862A-5B269F7E28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Deep = high number of hidden layers</a:t>
            </a:r>
          </a:p>
          <a:p>
            <a:pPr lvl="1"/>
            <a:r>
              <a:rPr lang="en-US" altLang="en-US"/>
              <a:t>Learn a larger number of parameters!</a:t>
            </a:r>
          </a:p>
          <a:p>
            <a:r>
              <a:rPr lang="en-US" altLang="en-US"/>
              <a:t>It has </a:t>
            </a:r>
            <a:r>
              <a:rPr lang="en-US" altLang="en-US">
                <a:solidFill>
                  <a:srgbClr val="A62020"/>
                </a:solidFill>
              </a:rPr>
              <a:t>been</a:t>
            </a:r>
            <a:r>
              <a:rPr lang="en-US" altLang="en-US"/>
              <a:t> recently (~ in the last 6 years) possible since we have:</a:t>
            </a:r>
          </a:p>
          <a:p>
            <a:pPr lvl="1"/>
            <a:r>
              <a:rPr lang="en-US" altLang="en-US"/>
              <a:t>Access to big amounts of (training) data</a:t>
            </a:r>
          </a:p>
          <a:p>
            <a:pPr lvl="1"/>
            <a:r>
              <a:rPr lang="en-US" altLang="en-US"/>
              <a:t>Increased computational capabilities (e.g. GPUs)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1508" name="Footer Placeholder 3">
            <a:extLst>
              <a:ext uri="{FF2B5EF4-FFF2-40B4-BE49-F238E27FC236}">
                <a16:creationId xmlns:a16="http://schemas.microsoft.com/office/drawing/2014/main" id="{DCD3F492-6F7A-451B-8BFD-BDD7D9F4B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21509" name="Slide Number Placeholder 1">
            <a:extLst>
              <a:ext uri="{FF2B5EF4-FFF2-40B4-BE49-F238E27FC236}">
                <a16:creationId xmlns:a16="http://schemas.microsoft.com/office/drawing/2014/main" id="{021781E6-99D9-4BF5-8493-429146B844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E1C3DA-0A2B-4581-9050-938FC53E7307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3">
            <a:extLst>
              <a:ext uri="{FF2B5EF4-FFF2-40B4-BE49-F238E27FC236}">
                <a16:creationId xmlns:a16="http://schemas.microsoft.com/office/drawing/2014/main" id="{ED472C3F-32C2-4B33-8949-96EDE48E10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36740E-AD5C-47A1-83EA-77A3A8926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pt-PT" dirty="0"/>
              <a:t>Topic: Convolutional neural networks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74B5F8F-96AE-4787-8BA4-0E5E08B44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What is deep learning?</a:t>
            </a:r>
          </a:p>
          <a:p>
            <a:pPr eaLnBrk="1" hangingPunct="1">
              <a:defRPr/>
            </a:pPr>
            <a:r>
              <a:rPr lang="en-US" altLang="pt-PT" dirty="0"/>
              <a:t>Convolutional neural networks</a:t>
            </a:r>
          </a:p>
          <a:p>
            <a:pPr eaLnBrk="1" hangingPunct="1">
              <a:defRPr/>
            </a:pPr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Deep neural network architectures</a:t>
            </a:r>
          </a:p>
        </p:txBody>
      </p:sp>
      <p:sp>
        <p:nvSpPr>
          <p:cNvPr id="23557" name="Slide Number Placeholder 1">
            <a:extLst>
              <a:ext uri="{FF2B5EF4-FFF2-40B4-BE49-F238E27FC236}">
                <a16:creationId xmlns:a16="http://schemas.microsoft.com/office/drawing/2014/main" id="{3ADBF1A5-C9AE-4CBE-93D7-1C28E1D924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3F5D19-B162-4B21-BC5C-4FC29F8CC199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42D8891C-8FCA-4C6F-969A-D1DA235A3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Convolutional neural networks (CNNs)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480C67AB-8D25-4675-846E-D5A7C81DBA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Feedforward neural networks</a:t>
            </a:r>
          </a:p>
          <a:p>
            <a:r>
              <a:rPr lang="en-US" altLang="en-US"/>
              <a:t>Weight multiplications are replaced by convolutions (filters) </a:t>
            </a:r>
          </a:p>
          <a:p>
            <a:r>
              <a:rPr lang="en-US" altLang="en-US" b="1"/>
              <a:t>Change of paradigm</a:t>
            </a:r>
            <a:r>
              <a:rPr lang="en-US" altLang="en-US"/>
              <a:t>: can be directly applied to the raw signal, without computing first </a:t>
            </a:r>
            <a:r>
              <a:rPr lang="en-US" altLang="en-US" i="1"/>
              <a:t>ad hoc</a:t>
            </a:r>
            <a:r>
              <a:rPr lang="en-US" altLang="en-US"/>
              <a:t> features</a:t>
            </a:r>
          </a:p>
          <a:p>
            <a:r>
              <a:rPr lang="en-US" altLang="en-US"/>
              <a:t>Features are learnt automatically!</a:t>
            </a:r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E71F0ABF-6AE2-414F-9DD1-FB2934FB5B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25605" name="Slide Number Placeholder 1">
            <a:extLst>
              <a:ext uri="{FF2B5EF4-FFF2-40B4-BE49-F238E27FC236}">
                <a16:creationId xmlns:a16="http://schemas.microsoft.com/office/drawing/2014/main" id="{0CF58E2E-C407-4BFA-9A3E-8EE85FF5C7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481353-69BF-4256-8B0D-0BA5C89E3D95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48E60B0A-9F34-447D-AC7A-A04D1FCA9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End-to-end learning</a:t>
            </a:r>
          </a:p>
        </p:txBody>
      </p:sp>
      <p:sp>
        <p:nvSpPr>
          <p:cNvPr id="26627" name="Footer Placeholder 3">
            <a:extLst>
              <a:ext uri="{FF2B5EF4-FFF2-40B4-BE49-F238E27FC236}">
                <a16:creationId xmlns:a16="http://schemas.microsoft.com/office/drawing/2014/main" id="{31CB4893-DF58-4611-97BE-6E0C7FCA8E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en-US" sz="1400">
              <a:solidFill>
                <a:srgbClr val="0000FF"/>
              </a:solidFill>
            </a:endParaRPr>
          </a:p>
        </p:txBody>
      </p:sp>
      <p:pic>
        <p:nvPicPr>
          <p:cNvPr id="26628" name="Content Placeholder 7">
            <a:extLst>
              <a:ext uri="{FF2B5EF4-FFF2-40B4-BE49-F238E27FC236}">
                <a16:creationId xmlns:a16="http://schemas.microsoft.com/office/drawing/2014/main" id="{1D3BDC97-7DF5-45E8-B801-6F0CE1855A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8625" cy="4525963"/>
          </a:xfrm>
        </p:spPr>
      </p:pic>
      <p:sp>
        <p:nvSpPr>
          <p:cNvPr id="26629" name="Slide Number Placeholder 1">
            <a:extLst>
              <a:ext uri="{FF2B5EF4-FFF2-40B4-BE49-F238E27FC236}">
                <a16:creationId xmlns:a16="http://schemas.microsoft.com/office/drawing/2014/main" id="{220CFDB9-2671-43AA-AE0F-3C02800772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60C04A-D7AF-417B-A905-212314D01D99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E4E0EEA-DAC9-44E1-92BA-9C33DA52C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Convolution</a:t>
            </a:r>
          </a:p>
        </p:txBody>
      </p:sp>
      <p:sp>
        <p:nvSpPr>
          <p:cNvPr id="27651" name="Footer Placeholder 3">
            <a:extLst>
              <a:ext uri="{FF2B5EF4-FFF2-40B4-BE49-F238E27FC236}">
                <a16:creationId xmlns:a16="http://schemas.microsoft.com/office/drawing/2014/main" id="{6C223452-45FC-4BB3-8C27-2E9D8C008F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en-US" sz="1400">
              <a:solidFill>
                <a:srgbClr val="0000FF"/>
              </a:solidFill>
            </a:endParaRP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91961177-C694-4F45-BB1A-FB2438A96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1268413"/>
            <a:ext cx="4816475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5">
            <a:extLst>
              <a:ext uri="{FF2B5EF4-FFF2-40B4-BE49-F238E27FC236}">
                <a16:creationId xmlns:a16="http://schemas.microsoft.com/office/drawing/2014/main" id="{6B708A0F-E7ED-40ED-86C0-062793F71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75338"/>
            <a:ext cx="8713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I. Goodfellow, Y. Bengio, and A. Courville. </a:t>
            </a:r>
            <a:r>
              <a:rPr lang="en-GB" altLang="en-US" sz="1200" i="1">
                <a:solidFill>
                  <a:schemeClr val="tx1"/>
                </a:solidFill>
              </a:rPr>
              <a:t>Deep learning</a:t>
            </a:r>
            <a:r>
              <a:rPr lang="en-GB" altLang="en-US" sz="1200">
                <a:solidFill>
                  <a:schemeClr val="tx1"/>
                </a:solidFill>
              </a:rPr>
              <a:t>. Vol. 1. Cambridge: MIT press, 2016.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7654" name="Slide Number Placeholder 1">
            <a:extLst>
              <a:ext uri="{FF2B5EF4-FFF2-40B4-BE49-F238E27FC236}">
                <a16:creationId xmlns:a16="http://schemas.microsoft.com/office/drawing/2014/main" id="{80AF7794-C06E-4A93-B777-0B16F08C91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EC4F8C-C747-4CE7-9413-EC4738BBA500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4B34CFB9-B31F-40B3-A512-CF362D67B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CNN example</a:t>
            </a:r>
          </a:p>
        </p:txBody>
      </p:sp>
      <p:pic>
        <p:nvPicPr>
          <p:cNvPr id="29699" name="Content Placeholder 5">
            <a:extLst>
              <a:ext uri="{FF2B5EF4-FFF2-40B4-BE49-F238E27FC236}">
                <a16:creationId xmlns:a16="http://schemas.microsoft.com/office/drawing/2014/main" id="{6CFC8065-EB06-4F8F-AC63-3CEFE6BB46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25575"/>
            <a:ext cx="7956550" cy="2867025"/>
          </a:xfrm>
        </p:spPr>
      </p:pic>
      <p:sp>
        <p:nvSpPr>
          <p:cNvPr id="29700" name="Footer Placeholder 3">
            <a:extLst>
              <a:ext uri="{FF2B5EF4-FFF2-40B4-BE49-F238E27FC236}">
                <a16:creationId xmlns:a16="http://schemas.microsoft.com/office/drawing/2014/main" id="{DF6E3A78-3FA8-4E30-836B-BF2DD0DD43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66C1E4-FE04-4564-B5F8-003B52608198}"/>
              </a:ext>
            </a:extLst>
          </p:cNvPr>
          <p:cNvSpPr txBox="1">
            <a:spLocks/>
          </p:cNvSpPr>
          <p:nvPr/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US" sz="2400" kern="0" dirty="0"/>
          </a:p>
          <a:p>
            <a:pPr>
              <a:defRPr/>
            </a:pPr>
            <a:endParaRPr lang="en-US" sz="2400" kern="0" dirty="0"/>
          </a:p>
          <a:p>
            <a:pPr>
              <a:defRPr/>
            </a:pPr>
            <a:endParaRPr lang="en-US" sz="2400" kern="0" dirty="0"/>
          </a:p>
          <a:p>
            <a:pPr>
              <a:defRPr/>
            </a:pPr>
            <a:endParaRPr lang="en-US" sz="2400" kern="0" dirty="0"/>
          </a:p>
          <a:p>
            <a:pPr>
              <a:defRPr/>
            </a:pPr>
            <a:endParaRPr lang="en-US" sz="2400" kern="0" dirty="0"/>
          </a:p>
          <a:p>
            <a:pPr marL="0" indent="0">
              <a:buFontTx/>
              <a:buNone/>
              <a:defRPr/>
            </a:pPr>
            <a:endParaRPr lang="en-US" sz="2400" kern="0" dirty="0"/>
          </a:p>
          <a:p>
            <a:pPr>
              <a:defRPr/>
            </a:pPr>
            <a:endParaRPr lang="en-US" sz="2000" kern="0" dirty="0"/>
          </a:p>
          <a:p>
            <a:pPr>
              <a:defRPr/>
            </a:pPr>
            <a:r>
              <a:rPr lang="en-US" sz="2000" kern="0" dirty="0"/>
              <a:t>Convolutional layers, followed by nonlinear activation and subsampling</a:t>
            </a:r>
          </a:p>
          <a:p>
            <a:pPr>
              <a:defRPr/>
            </a:pPr>
            <a:r>
              <a:rPr lang="en-US" sz="2000" kern="0" dirty="0"/>
              <a:t>Output of hidden layers (feature maps) = features learnt by the CNN</a:t>
            </a:r>
          </a:p>
          <a:p>
            <a:pPr>
              <a:defRPr/>
            </a:pPr>
            <a:r>
              <a:rPr lang="en-US" sz="2000" kern="0" dirty="0"/>
              <a:t>Before classification, fully connected layers (as in “standard” NN) </a:t>
            </a:r>
          </a:p>
        </p:txBody>
      </p:sp>
      <p:sp>
        <p:nvSpPr>
          <p:cNvPr id="29702" name="Slide Number Placeholder 1">
            <a:extLst>
              <a:ext uri="{FF2B5EF4-FFF2-40B4-BE49-F238E27FC236}">
                <a16:creationId xmlns:a16="http://schemas.microsoft.com/office/drawing/2014/main" id="{F59FE713-6F88-4352-825D-F4C102898D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DD550C-E682-4B97-8BDE-2CCCE4748E9C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607FC6AF-9889-439A-8CBC-0D673C50C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Automatically learnt features</a:t>
            </a:r>
          </a:p>
        </p:txBody>
      </p:sp>
      <p:pic>
        <p:nvPicPr>
          <p:cNvPr id="31747" name="Content Placeholder 6">
            <a:extLst>
              <a:ext uri="{FF2B5EF4-FFF2-40B4-BE49-F238E27FC236}">
                <a16:creationId xmlns:a16="http://schemas.microsoft.com/office/drawing/2014/main" id="{3C1F9551-E2AF-4A73-B899-D649CB8BA8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484313"/>
            <a:ext cx="5129213" cy="4525962"/>
          </a:xfrm>
        </p:spPr>
      </p:pic>
      <p:sp>
        <p:nvSpPr>
          <p:cNvPr id="31748" name="Footer Placeholder 3">
            <a:extLst>
              <a:ext uri="{FF2B5EF4-FFF2-40B4-BE49-F238E27FC236}">
                <a16:creationId xmlns:a16="http://schemas.microsoft.com/office/drawing/2014/main" id="{50AF7473-3F56-4172-9610-FB169510B5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31749" name="TextBox 7">
            <a:extLst>
              <a:ext uri="{FF2B5EF4-FFF2-40B4-BE49-F238E27FC236}">
                <a16:creationId xmlns:a16="http://schemas.microsoft.com/office/drawing/2014/main" id="{B9260C3E-95F9-4CB1-92C7-99585BBA7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1722438"/>
            <a:ext cx="4008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Retain most information (edge detectors)</a:t>
            </a:r>
          </a:p>
        </p:txBody>
      </p:sp>
      <p:sp>
        <p:nvSpPr>
          <p:cNvPr id="31750" name="TextBox 8">
            <a:extLst>
              <a:ext uri="{FF2B5EF4-FFF2-40B4-BE49-F238E27FC236}">
                <a16:creationId xmlns:a16="http://schemas.microsoft.com/office/drawing/2014/main" id="{7381E2A0-8BCF-4234-978E-D7520F833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788" y="2997200"/>
            <a:ext cx="373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Towards more abstract representation</a:t>
            </a:r>
          </a:p>
        </p:txBody>
      </p:sp>
      <p:sp>
        <p:nvSpPr>
          <p:cNvPr id="31751" name="TextBox 9">
            <a:extLst>
              <a:ext uri="{FF2B5EF4-FFF2-40B4-BE49-F238E27FC236}">
                <a16:creationId xmlns:a16="http://schemas.microsoft.com/office/drawing/2014/main" id="{C236E4CE-B030-4FA3-9E67-255C9BFE4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4221163"/>
            <a:ext cx="2678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Encode high level concepts</a:t>
            </a:r>
          </a:p>
        </p:txBody>
      </p:sp>
      <p:sp>
        <p:nvSpPr>
          <p:cNvPr id="31752" name="TextBox 10">
            <a:extLst>
              <a:ext uri="{FF2B5EF4-FFF2-40B4-BE49-F238E27FC236}">
                <a16:creationId xmlns:a16="http://schemas.microsoft.com/office/drawing/2014/main" id="{DD9C0A02-6C7D-4470-B90F-EA1AF123C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038" y="5373688"/>
            <a:ext cx="345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Sparser representations: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Detect less (more abstract) features</a:t>
            </a:r>
          </a:p>
        </p:txBody>
      </p:sp>
      <p:sp>
        <p:nvSpPr>
          <p:cNvPr id="31753" name="Down Arrow 11">
            <a:extLst>
              <a:ext uri="{FF2B5EF4-FFF2-40B4-BE49-F238E27FC236}">
                <a16:creationId xmlns:a16="http://schemas.microsoft.com/office/drawing/2014/main" id="{E783533F-5CE3-4071-AB0E-DC6D40361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205038"/>
            <a:ext cx="301625" cy="647700"/>
          </a:xfrm>
          <a:prstGeom prst="downArrow">
            <a:avLst>
              <a:gd name="adj1" fmla="val 50000"/>
              <a:gd name="adj2" fmla="val 49926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1754" name="Down Arrow 12">
            <a:extLst>
              <a:ext uri="{FF2B5EF4-FFF2-40B4-BE49-F238E27FC236}">
                <a16:creationId xmlns:a16="http://schemas.microsoft.com/office/drawing/2014/main" id="{16E4AC59-B606-474F-BE3A-D708D4CBD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454400"/>
            <a:ext cx="301625" cy="649288"/>
          </a:xfrm>
          <a:prstGeom prst="downArrow">
            <a:avLst>
              <a:gd name="adj1" fmla="val 50000"/>
              <a:gd name="adj2" fmla="val 50049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1755" name="Down Arrow 13">
            <a:extLst>
              <a:ext uri="{FF2B5EF4-FFF2-40B4-BE49-F238E27FC236}">
                <a16:creationId xmlns:a16="http://schemas.microsoft.com/office/drawing/2014/main" id="{D84CDECC-A8C2-4E3C-9C72-97C5805A9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4643438"/>
            <a:ext cx="301625" cy="647700"/>
          </a:xfrm>
          <a:prstGeom prst="downArrow">
            <a:avLst>
              <a:gd name="adj1" fmla="val 50000"/>
              <a:gd name="adj2" fmla="val 49926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1756" name="Slide Number Placeholder 1">
            <a:extLst>
              <a:ext uri="{FF2B5EF4-FFF2-40B4-BE49-F238E27FC236}">
                <a16:creationId xmlns:a16="http://schemas.microsoft.com/office/drawing/2014/main" id="{724660EC-CD21-461A-821B-46342D42D2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81A6C4-C23A-4FCD-B3C8-9C33B63325A6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3">
            <a:extLst>
              <a:ext uri="{FF2B5EF4-FFF2-40B4-BE49-F238E27FC236}">
                <a16:creationId xmlns:a16="http://schemas.microsoft.com/office/drawing/2014/main" id="{75234EB7-0694-493D-AC0A-85B959323A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6A0A4AA-D437-46B1-90D8-C8CF11E63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FCE8B31-49B9-4A32-AECA-95E031A91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/>
              <a:t>What is deep learning?</a:t>
            </a:r>
          </a:p>
          <a:p>
            <a:pPr eaLnBrk="1" hangingPunct="1"/>
            <a:r>
              <a:rPr lang="en-US" altLang="pt-PT"/>
              <a:t>Convolutional neural networks</a:t>
            </a:r>
          </a:p>
          <a:p>
            <a:pPr eaLnBrk="1" hangingPunct="1"/>
            <a:r>
              <a:rPr lang="en-US" altLang="pt-PT"/>
              <a:t>Deep neural network architectures </a:t>
            </a:r>
          </a:p>
        </p:txBody>
      </p:sp>
      <p:sp>
        <p:nvSpPr>
          <p:cNvPr id="7173" name="Slide Number Placeholder 1">
            <a:extLst>
              <a:ext uri="{FF2B5EF4-FFF2-40B4-BE49-F238E27FC236}">
                <a16:creationId xmlns:a16="http://schemas.microsoft.com/office/drawing/2014/main" id="{02E1C879-A6EB-4951-BD58-9133572737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8B0D57-0BD2-4765-983F-CD4EDD65BA6D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0ED6ED2D-189B-4AAF-AF61-A75A42129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CNN - Properties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E7C6D133-F682-41CB-9CD1-4C32235A82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Reduced amount of parameters to learn (local features)</a:t>
            </a:r>
          </a:p>
          <a:p>
            <a:r>
              <a:rPr lang="en-US" altLang="en-US" sz="2800"/>
              <a:t>More efficient than dense multiplication</a:t>
            </a:r>
          </a:p>
          <a:p>
            <a:r>
              <a:rPr lang="en-US" altLang="en-US" sz="2800"/>
              <a:t>Specifically thought for images or data with grid-like topology</a:t>
            </a:r>
          </a:p>
          <a:p>
            <a:r>
              <a:rPr lang="en-US" altLang="en-US" sz="2800"/>
              <a:t>Convolutional layers are equivariant to translation (useful for classification!)</a:t>
            </a:r>
          </a:p>
          <a:p>
            <a:r>
              <a:rPr lang="en-US" altLang="en-US" sz="2800"/>
              <a:t>Currently state-of-the-art in several tasks</a:t>
            </a:r>
          </a:p>
          <a:p>
            <a:endParaRPr lang="en-US" altLang="en-US" sz="2800"/>
          </a:p>
        </p:txBody>
      </p:sp>
      <p:sp>
        <p:nvSpPr>
          <p:cNvPr id="32772" name="Footer Placeholder 3">
            <a:extLst>
              <a:ext uri="{FF2B5EF4-FFF2-40B4-BE49-F238E27FC236}">
                <a16:creationId xmlns:a16="http://schemas.microsoft.com/office/drawing/2014/main" id="{0312E335-3699-40ED-ADF5-152139E8CE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32773" name="Slide Number Placeholder 1">
            <a:extLst>
              <a:ext uri="{FF2B5EF4-FFF2-40B4-BE49-F238E27FC236}">
                <a16:creationId xmlns:a16="http://schemas.microsoft.com/office/drawing/2014/main" id="{EE2663D2-3E68-42B1-8E82-9DA36189B1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4C7E16-C48D-4499-8DFB-12AC3EDE8D05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Rodapé 3">
            <a:extLst>
              <a:ext uri="{FF2B5EF4-FFF2-40B4-BE49-F238E27FC236}">
                <a16:creationId xmlns:a16="http://schemas.microsoft.com/office/drawing/2014/main" id="{934341F3-7E1D-439D-A561-925B02F870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F11631D-D972-4549-9FFA-287AACDA4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pt-PT" dirty="0"/>
              <a:t>Topic: Deep neural network architectures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754AF94-EC14-463A-A5D7-DF7A58BDC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What is deep learning?</a:t>
            </a:r>
          </a:p>
          <a:p>
            <a:pPr eaLnBrk="1" hangingPunct="1">
              <a:defRPr/>
            </a:pPr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Convolutional neural networks</a:t>
            </a:r>
          </a:p>
          <a:p>
            <a:pPr eaLnBrk="1" hangingPunct="1">
              <a:defRPr/>
            </a:pPr>
            <a:r>
              <a:rPr lang="en-US" altLang="pt-PT" dirty="0"/>
              <a:t>Deep neural network architectures</a:t>
            </a:r>
          </a:p>
        </p:txBody>
      </p:sp>
      <p:sp>
        <p:nvSpPr>
          <p:cNvPr id="33797" name="Slide Number Placeholder 1">
            <a:extLst>
              <a:ext uri="{FF2B5EF4-FFF2-40B4-BE49-F238E27FC236}">
                <a16:creationId xmlns:a16="http://schemas.microsoft.com/office/drawing/2014/main" id="{F0ED4198-D9F8-4C70-B9A5-35E3C9813D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3DC937-AFB0-4CC9-BCD4-58A5DFC7CBDD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253B8D37-C4AC-470E-AA17-765DF5795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AlexNet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C8900-3702-40B3-9557-6174D4114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2400" dirty="0"/>
              <a:t>Winner of ILSVRC 2012</a:t>
            </a:r>
          </a:p>
          <a:p>
            <a:pPr>
              <a:defRPr/>
            </a:pPr>
            <a:r>
              <a:rPr lang="en-US" sz="2400" dirty="0"/>
              <a:t>Marked the beginning of recent deep learning revolution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5844" name="Footer Placeholder 3">
            <a:extLst>
              <a:ext uri="{FF2B5EF4-FFF2-40B4-BE49-F238E27FC236}">
                <a16:creationId xmlns:a16="http://schemas.microsoft.com/office/drawing/2014/main" id="{632B89ED-92E7-44B2-A178-1F2DB17ACF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en-US" sz="1400">
              <a:solidFill>
                <a:srgbClr val="0000FF"/>
              </a:solidFill>
            </a:endParaRPr>
          </a:p>
        </p:txBody>
      </p:sp>
      <p:pic>
        <p:nvPicPr>
          <p:cNvPr id="35845" name="Picture 7">
            <a:extLst>
              <a:ext uri="{FF2B5EF4-FFF2-40B4-BE49-F238E27FC236}">
                <a16:creationId xmlns:a16="http://schemas.microsoft.com/office/drawing/2014/main" id="{708FE0BF-CAE7-4B26-AF23-20C0F86F6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724025"/>
            <a:ext cx="72771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8">
            <a:extLst>
              <a:ext uri="{FF2B5EF4-FFF2-40B4-BE49-F238E27FC236}">
                <a16:creationId xmlns:a16="http://schemas.microsoft.com/office/drawing/2014/main" id="{88DB71A6-E0F7-47F6-A04D-3A65B1A9D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797425"/>
            <a:ext cx="360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A. Krizhevsky, I. Sutskever, and G. Hinton. "ImageNet Classification with Deep Convolutional Neural." In </a:t>
            </a:r>
            <a:r>
              <a:rPr lang="en-GB" altLang="en-US" sz="1200" i="1">
                <a:solidFill>
                  <a:schemeClr val="tx1"/>
                </a:solidFill>
              </a:rPr>
              <a:t>NIPS</a:t>
            </a:r>
            <a:r>
              <a:rPr lang="en-GB" altLang="en-US" sz="1200">
                <a:solidFill>
                  <a:schemeClr val="tx1"/>
                </a:solidFill>
              </a:rPr>
              <a:t>, pp. 1-9. 2014.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5847" name="Slide Number Placeholder 1">
            <a:extLst>
              <a:ext uri="{FF2B5EF4-FFF2-40B4-BE49-F238E27FC236}">
                <a16:creationId xmlns:a16="http://schemas.microsoft.com/office/drawing/2014/main" id="{EBF170D4-276F-4F25-AFE2-F4B147C2B2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C0E5AE-33AA-464B-B293-FF07EA4F4D45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0731F3F4-5A52-4A03-A375-B8D2E018B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VGG-16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84E197F-DC97-46A6-A1EA-5BB238B8B3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r>
              <a:rPr lang="en-US" altLang="en-US" sz="2400"/>
              <a:t>Very small filters (3x3)</a:t>
            </a:r>
          </a:p>
          <a:p>
            <a:r>
              <a:rPr lang="en-US" altLang="en-US" sz="2400"/>
              <a:t>Deeper than AlexNet:16 layers</a:t>
            </a:r>
          </a:p>
        </p:txBody>
      </p:sp>
      <p:sp>
        <p:nvSpPr>
          <p:cNvPr id="36868" name="Footer Placeholder 3">
            <a:extLst>
              <a:ext uri="{FF2B5EF4-FFF2-40B4-BE49-F238E27FC236}">
                <a16:creationId xmlns:a16="http://schemas.microsoft.com/office/drawing/2014/main" id="{7A1B63A0-C56E-4477-991D-C6D5B13964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en-US" sz="1400">
              <a:solidFill>
                <a:srgbClr val="0000FF"/>
              </a:solidFill>
            </a:endParaRP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90DF7907-9414-4345-B417-D3307A18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4163"/>
            <a:ext cx="81280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6">
            <a:extLst>
              <a:ext uri="{FF2B5EF4-FFF2-40B4-BE49-F238E27FC236}">
                <a16:creationId xmlns:a16="http://schemas.microsoft.com/office/drawing/2014/main" id="{86DEF3B6-1B64-43EA-A513-E730A8F9B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303838"/>
            <a:ext cx="3311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K. Simonyan and A. Zisserman, “Very deep convolutional networks for large-scale image recognition,” in Proc. Int. Conf. Learn. Representations, 2015.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6871" name="Slide Number Placeholder 1">
            <a:extLst>
              <a:ext uri="{FF2B5EF4-FFF2-40B4-BE49-F238E27FC236}">
                <a16:creationId xmlns:a16="http://schemas.microsoft.com/office/drawing/2014/main" id="{D6C699EA-2258-43CD-B5F2-17EAC4DD84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028D46-94F6-457A-ACA7-D211467BDF3E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D44D987-A2F4-4AA7-A0B2-C3DEA9D94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ResNet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448D27BA-B746-4F21-BD52-59157D20A7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r>
              <a:rPr lang="en-US" altLang="en-US" sz="2400"/>
              <a:t>Increase the number of layers by introducing a residual connection</a:t>
            </a:r>
          </a:p>
          <a:p>
            <a:r>
              <a:rPr lang="en-US" altLang="en-US" sz="2400"/>
              <a:t>Blocks are actually learning residual functions: easier!</a:t>
            </a:r>
          </a:p>
          <a:p>
            <a:endParaRPr lang="en-US" altLang="en-US" sz="2400"/>
          </a:p>
        </p:txBody>
      </p:sp>
      <p:sp>
        <p:nvSpPr>
          <p:cNvPr id="37892" name="Footer Placeholder 3">
            <a:extLst>
              <a:ext uri="{FF2B5EF4-FFF2-40B4-BE49-F238E27FC236}">
                <a16:creationId xmlns:a16="http://schemas.microsoft.com/office/drawing/2014/main" id="{E0D79338-1588-4399-A3C6-BBDBA47BCC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en-US" sz="1400">
              <a:solidFill>
                <a:srgbClr val="0000FF"/>
              </a:solidFill>
            </a:endParaRP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22EC3D29-96E0-489A-AFA9-589219130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196975"/>
            <a:ext cx="8775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6">
            <a:extLst>
              <a:ext uri="{FF2B5EF4-FFF2-40B4-BE49-F238E27FC236}">
                <a16:creationId xmlns:a16="http://schemas.microsoft.com/office/drawing/2014/main" id="{B7BCCE72-AD3F-4A20-AD7E-900CFFF6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0050"/>
            <a:ext cx="2557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K. He, X. Zhang, S. Ren, and J. Sun. "Deep residual learning for image recognition." In </a:t>
            </a:r>
            <a:r>
              <a:rPr lang="en-GB" altLang="en-US" sz="1200" i="1">
                <a:solidFill>
                  <a:schemeClr val="tx1"/>
                </a:solidFill>
              </a:rPr>
              <a:t>Proceedings of the IEEE conference on computer vision and pattern recognition</a:t>
            </a:r>
            <a:r>
              <a:rPr lang="en-GB" altLang="en-US" sz="1200">
                <a:solidFill>
                  <a:schemeClr val="tx1"/>
                </a:solidFill>
              </a:rPr>
              <a:t>, pp. 770-778. 2016.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7895" name="TextBox 7">
            <a:extLst>
              <a:ext uri="{FF2B5EF4-FFF2-40B4-BE49-F238E27FC236}">
                <a16:creationId xmlns:a16="http://schemas.microsoft.com/office/drawing/2014/main" id="{2C2B2D6C-2E17-4254-B58C-97D5099A8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3802063"/>
            <a:ext cx="7397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From: https://www.codeproject.com/Articles/1248963/Deep-Learning-using-Python-plus-Keras-Chapter-Re</a:t>
            </a:r>
          </a:p>
        </p:txBody>
      </p:sp>
      <p:sp>
        <p:nvSpPr>
          <p:cNvPr id="37896" name="Slide Number Placeholder 1">
            <a:extLst>
              <a:ext uri="{FF2B5EF4-FFF2-40B4-BE49-F238E27FC236}">
                <a16:creationId xmlns:a16="http://schemas.microsoft.com/office/drawing/2014/main" id="{C0F8BEDA-0337-4996-B649-06A2A9E78E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C84F3C-6CF3-40CC-A192-A061CD6676D1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4A7E199-EF40-4AC9-A02B-35F1A7FDE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U-Net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87BE3104-5078-4FB0-8C52-83341C9478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66863"/>
            <a:ext cx="8229600" cy="4525962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 sz="2400"/>
              <a:t>Encoder-decoder structure</a:t>
            </a:r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D22C6375-329E-4F96-962B-CB4CEE112E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en-US" sz="1400">
              <a:solidFill>
                <a:srgbClr val="0000FF"/>
              </a:solidFill>
            </a:endParaRP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AB76A83A-23EC-4BAE-9C96-463767911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6715125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6">
            <a:extLst>
              <a:ext uri="{FF2B5EF4-FFF2-40B4-BE49-F238E27FC236}">
                <a16:creationId xmlns:a16="http://schemas.microsoft.com/office/drawing/2014/main" id="{0E1DD25D-C03C-4B32-9936-5A8E74047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288" y="79375"/>
            <a:ext cx="21955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O. Ronneberger, P. Fischer, and T. Brox. "U-net: Convolutional networks for biomedical image segmentation." In </a:t>
            </a:r>
            <a:r>
              <a:rPr lang="en-GB" altLang="en-US" sz="1200" i="1">
                <a:solidFill>
                  <a:schemeClr val="tx1"/>
                </a:solidFill>
              </a:rPr>
              <a:t>International Conference on Medical image computing and computer-assisted intervention</a:t>
            </a:r>
            <a:r>
              <a:rPr lang="en-GB" altLang="en-US" sz="1200">
                <a:solidFill>
                  <a:schemeClr val="tx1"/>
                </a:solidFill>
              </a:rPr>
              <a:t>, pp. 234-241. Springer, Cham, 2015.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8919" name="Slide Number Placeholder 1">
            <a:extLst>
              <a:ext uri="{FF2B5EF4-FFF2-40B4-BE49-F238E27FC236}">
                <a16:creationId xmlns:a16="http://schemas.microsoft.com/office/drawing/2014/main" id="{B8CEACD8-033C-4A8F-9940-B9AC44437A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0777A5-2C8A-4558-82B6-F8FAEB369625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410E73DC-7D11-46BA-80DE-C5E20EF42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Modified U-Net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D572A-6D73-43B6-83AE-C20483ED5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39940" name="Footer Placeholder 3">
            <a:extLst>
              <a:ext uri="{FF2B5EF4-FFF2-40B4-BE49-F238E27FC236}">
                <a16:creationId xmlns:a16="http://schemas.microsoft.com/office/drawing/2014/main" id="{73E178E4-20F2-4006-81D1-4C00AF8471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en-US" sz="1400">
              <a:solidFill>
                <a:srgbClr val="0000FF"/>
              </a:solidFill>
            </a:endParaRPr>
          </a:p>
        </p:txBody>
      </p:sp>
      <p:pic>
        <p:nvPicPr>
          <p:cNvPr id="39941" name="Picture 4">
            <a:extLst>
              <a:ext uri="{FF2B5EF4-FFF2-40B4-BE49-F238E27FC236}">
                <a16:creationId xmlns:a16="http://schemas.microsoft.com/office/drawing/2014/main" id="{825403DA-921B-4244-9C98-09973235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423988"/>
            <a:ext cx="590073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Box 5">
            <a:extLst>
              <a:ext uri="{FF2B5EF4-FFF2-40B4-BE49-F238E27FC236}">
                <a16:creationId xmlns:a16="http://schemas.microsoft.com/office/drawing/2014/main" id="{7A8303F2-C79C-4457-A17B-D5CC22B1A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4265613"/>
            <a:ext cx="1768475" cy="154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</a:rPr>
              <a:t>K. </a:t>
            </a:r>
            <a:r>
              <a:rPr lang="en-GB" altLang="en-US" sz="1050" dirty="0" err="1">
                <a:solidFill>
                  <a:schemeClr val="tx1"/>
                </a:solidFill>
              </a:rPr>
              <a:t>Jin</a:t>
            </a:r>
            <a:r>
              <a:rPr lang="en-GB" altLang="en-US" sz="1050" dirty="0">
                <a:solidFill>
                  <a:schemeClr val="tx1"/>
                </a:solidFill>
              </a:rPr>
              <a:t>, M. McCann, E. </a:t>
            </a:r>
            <a:r>
              <a:rPr lang="en-GB" altLang="en-US" sz="1050" dirty="0" err="1">
                <a:solidFill>
                  <a:schemeClr val="tx1"/>
                </a:solidFill>
              </a:rPr>
              <a:t>Froustey</a:t>
            </a:r>
            <a:r>
              <a:rPr lang="en-GB" altLang="en-US" sz="1050" dirty="0">
                <a:solidFill>
                  <a:schemeClr val="tx1"/>
                </a:solidFill>
              </a:rPr>
              <a:t>, and M. Unser. "Deep convolutional neural network for inverse problems in imaging." </a:t>
            </a:r>
            <a:r>
              <a:rPr lang="en-GB" altLang="en-US" sz="1050" i="1" dirty="0">
                <a:solidFill>
                  <a:schemeClr val="tx1"/>
                </a:solidFill>
              </a:rPr>
              <a:t>IEEE Transactions on Image Processing</a:t>
            </a:r>
            <a:r>
              <a:rPr lang="en-GB" altLang="en-US" sz="1050" dirty="0">
                <a:solidFill>
                  <a:schemeClr val="tx1"/>
                </a:solidFill>
              </a:rPr>
              <a:t> 26, no. 9 (2017): 4509-4522.</a:t>
            </a:r>
            <a:endParaRPr lang="en-US" altLang="en-US" sz="1050" dirty="0">
              <a:solidFill>
                <a:schemeClr val="tx1"/>
              </a:solidFill>
            </a:endParaRPr>
          </a:p>
        </p:txBody>
      </p:sp>
      <p:sp>
        <p:nvSpPr>
          <p:cNvPr id="39943" name="Slide Number Placeholder 1">
            <a:extLst>
              <a:ext uri="{FF2B5EF4-FFF2-40B4-BE49-F238E27FC236}">
                <a16:creationId xmlns:a16="http://schemas.microsoft.com/office/drawing/2014/main" id="{D1A6821E-A67D-4D53-B809-43B3D78117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E23871-2D2E-4E59-A073-175DE9649D64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EE06686-A269-4EFE-8DC6-FB86649A2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 challenges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ED138EE-B093-4BC7-BFEB-D7CEFD45FE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Great results! But…</a:t>
            </a:r>
          </a:p>
          <a:p>
            <a:pPr lvl="1"/>
            <a:r>
              <a:rPr lang="en-US" altLang="en-US" sz="2400"/>
              <a:t>Difficult to select best architecture for a problem</a:t>
            </a:r>
          </a:p>
          <a:p>
            <a:pPr lvl="1"/>
            <a:r>
              <a:rPr lang="en-US" altLang="en-US" sz="2400"/>
              <a:t>Require new training for each task/configuration</a:t>
            </a:r>
          </a:p>
          <a:p>
            <a:pPr lvl="1"/>
            <a:r>
              <a:rPr lang="en-US" altLang="en-US" sz="2400"/>
              <a:t>(Most commonly) require a large training dataset to generalize well</a:t>
            </a:r>
          </a:p>
          <a:p>
            <a:pPr lvl="2"/>
            <a:r>
              <a:rPr lang="en-US" altLang="en-US"/>
              <a:t>Data augmentation, weight regularization, transfer learning, etc.</a:t>
            </a:r>
          </a:p>
          <a:p>
            <a:pPr lvl="1"/>
            <a:r>
              <a:rPr lang="en-US" altLang="en-US" sz="2400"/>
              <a:t>Still not fully understood why it works so well</a:t>
            </a:r>
          </a:p>
          <a:p>
            <a:pPr lvl="2"/>
            <a:r>
              <a:rPr lang="en-US" altLang="en-US"/>
              <a:t>Robustness against adversarial examples</a:t>
            </a:r>
          </a:p>
          <a:p>
            <a:pPr lvl="2"/>
            <a:r>
              <a:rPr lang="en-US" altLang="en-US"/>
              <a:t>Approval from government agencies (ex. FDA)?</a:t>
            </a:r>
          </a:p>
        </p:txBody>
      </p:sp>
      <p:sp>
        <p:nvSpPr>
          <p:cNvPr id="40964" name="Footer Placeholder 3">
            <a:extLst>
              <a:ext uri="{FF2B5EF4-FFF2-40B4-BE49-F238E27FC236}">
                <a16:creationId xmlns:a16="http://schemas.microsoft.com/office/drawing/2014/main" id="{0E376992-C0C7-44BF-AD9D-C2BE2A4229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40965" name="Slide Number Placeholder 1">
            <a:extLst>
              <a:ext uri="{FF2B5EF4-FFF2-40B4-BE49-F238E27FC236}">
                <a16:creationId xmlns:a16="http://schemas.microsoft.com/office/drawing/2014/main" id="{E7FB8D00-EF62-4C5B-A04F-B6AC91F2BF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35603E-C5AC-4427-AB11-BDAA1CA3A450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3B76602-BC53-4C94-893B-B3F54F6C1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Resources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F0801732-3587-410A-B8D4-3D160123A1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/>
              <a:t>Theory</a:t>
            </a:r>
          </a:p>
          <a:p>
            <a:pPr lvl="1"/>
            <a:r>
              <a:rPr lang="en-US" altLang="en-US" sz="1800"/>
              <a:t>I. Goodfellow, Y. Bengio, and A. Courville. Deep learning. Vol. 1. Cambridge: MIT press, 2016. (https://www.deeplearningbook.org/)</a:t>
            </a:r>
          </a:p>
          <a:p>
            <a:r>
              <a:rPr lang="en-US" altLang="en-US" sz="2600"/>
              <a:t>Survey papers</a:t>
            </a:r>
          </a:p>
          <a:p>
            <a:pPr lvl="1"/>
            <a:r>
              <a:rPr lang="en-US" altLang="en-US" sz="1800"/>
              <a:t>"Deep Learning for Visual Understanding," in IEEE Signal Processing Magazine, vol. 34, no. 6, Nov. 2017.</a:t>
            </a:r>
          </a:p>
          <a:p>
            <a:pPr lvl="1"/>
            <a:r>
              <a:rPr lang="en-US" altLang="en-US" sz="1800"/>
              <a:t>A. Lucas, M. Iliadis, R. Molina and A. K. Katsaggelos, "Using Deep Neural Networks for Inverse Problems in Imaging: Beyond Analytical Methods," in IEEE Signal Processing Magazine, vol. 35, no. 1, pp. 20-36, Jan. 2018.</a:t>
            </a:r>
          </a:p>
          <a:p>
            <a:r>
              <a:rPr lang="en-US" altLang="en-US" sz="2600"/>
              <a:t>Tutorial</a:t>
            </a:r>
          </a:p>
          <a:p>
            <a:pPr lvl="1"/>
            <a:r>
              <a:rPr lang="en-US" altLang="en-US" sz="1800"/>
              <a:t>Oxford Visual Geometry Group: VGG Convolutional Neural Networks Practical (http://www.robots.ox.ac.uk/~vgg/practicals/cnn/)</a:t>
            </a:r>
          </a:p>
        </p:txBody>
      </p:sp>
      <p:sp>
        <p:nvSpPr>
          <p:cNvPr id="41988" name="Footer Placeholder 3">
            <a:extLst>
              <a:ext uri="{FF2B5EF4-FFF2-40B4-BE49-F238E27FC236}">
                <a16:creationId xmlns:a16="http://schemas.microsoft.com/office/drawing/2014/main" id="{EA370411-2294-47CE-91BA-34AD31BB0B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41989" name="Slide Number Placeholder 1">
            <a:extLst>
              <a:ext uri="{FF2B5EF4-FFF2-40B4-BE49-F238E27FC236}">
                <a16:creationId xmlns:a16="http://schemas.microsoft.com/office/drawing/2014/main" id="{8046F972-0126-4C0E-ADC6-ECEC63BA2A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FF9561-3E77-4884-B44C-FCEF42BEBBEF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ED5DD2C1-A8D4-4F43-AD0D-B43ED2380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Coding Resources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26C01519-598A-494F-8BB9-C3E4C66370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Coding frameworks for deep learning</a:t>
            </a:r>
          </a:p>
          <a:p>
            <a:pPr lvl="1"/>
            <a:r>
              <a:rPr lang="en-US" altLang="en-US" sz="1800"/>
              <a:t>TensorFlow (https://www.tensorflow.org/), </a:t>
            </a:r>
            <a:br>
              <a:rPr lang="en-US" altLang="en-US" sz="1800"/>
            </a:br>
            <a:r>
              <a:rPr lang="en-US" altLang="en-US" sz="1800"/>
              <a:t>PyTorch (https://pytorch.org/), </a:t>
            </a:r>
            <a:br>
              <a:rPr lang="en-US" altLang="en-US" sz="1800"/>
            </a:br>
            <a:r>
              <a:rPr lang="en-US" altLang="en-US" sz="1800"/>
              <a:t>Theano (http://deeplearning.net/software/theano/), </a:t>
            </a:r>
            <a:br>
              <a:rPr lang="en-US" altLang="en-US" sz="1800"/>
            </a:br>
            <a:r>
              <a:rPr lang="en-US" altLang="en-US" sz="1800"/>
              <a:t>MatConNet (http://www.vlfeat.org/matconvnet/), </a:t>
            </a:r>
            <a:br>
              <a:rPr lang="en-US" altLang="en-US" sz="1800"/>
            </a:br>
            <a:r>
              <a:rPr lang="en-US" altLang="en-US" sz="1800"/>
              <a:t>etc.</a:t>
            </a:r>
          </a:p>
          <a:p>
            <a:r>
              <a:rPr lang="en-US" altLang="en-US" sz="2800"/>
              <a:t>High-level wrappers</a:t>
            </a:r>
          </a:p>
          <a:p>
            <a:pPr lvl="1"/>
            <a:r>
              <a:rPr lang="en-US" altLang="en-US" sz="1800"/>
              <a:t>Keras (https://keras.io/), </a:t>
            </a:r>
            <a:br>
              <a:rPr lang="en-US" altLang="en-US" sz="1800"/>
            </a:br>
            <a:r>
              <a:rPr lang="en-US" altLang="en-US" sz="1800"/>
              <a:t>TensorLayer (https://tensorlayer.readthedocs.io/en/stable/), </a:t>
            </a:r>
            <a:br>
              <a:rPr lang="en-US" altLang="en-US" sz="1800"/>
            </a:br>
            <a:r>
              <a:rPr lang="en-US" altLang="en-US" sz="1800"/>
              <a:t>Lasagne (https://lasagne.readthedocs.io/en/latest/), </a:t>
            </a:r>
            <a:br>
              <a:rPr lang="en-US" altLang="en-US" sz="1800"/>
            </a:br>
            <a:r>
              <a:rPr lang="en-US" altLang="en-US" sz="1800"/>
              <a:t>etc.</a:t>
            </a:r>
          </a:p>
          <a:p>
            <a:r>
              <a:rPr lang="en-US" altLang="en-US" sz="2800"/>
              <a:t>GPU strongly recommended!</a:t>
            </a:r>
          </a:p>
        </p:txBody>
      </p:sp>
      <p:sp>
        <p:nvSpPr>
          <p:cNvPr id="43012" name="Footer Placeholder 3">
            <a:extLst>
              <a:ext uri="{FF2B5EF4-FFF2-40B4-BE49-F238E27FC236}">
                <a16:creationId xmlns:a16="http://schemas.microsoft.com/office/drawing/2014/main" id="{F8FAD3C2-7C91-442A-9484-897144D0E4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43013" name="Slide Number Placeholder 1">
            <a:extLst>
              <a:ext uri="{FF2B5EF4-FFF2-40B4-BE49-F238E27FC236}">
                <a16:creationId xmlns:a16="http://schemas.microsoft.com/office/drawing/2014/main" id="{EE8AA915-109F-4D14-95E4-493D7F16C2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67F38C-237E-4752-A3F2-D06FC654077B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o Rodapé 3">
            <a:extLst>
              <a:ext uri="{FF2B5EF4-FFF2-40B4-BE49-F238E27FC236}">
                <a16:creationId xmlns:a16="http://schemas.microsoft.com/office/drawing/2014/main" id="{1C09EDFF-ECB7-4CD0-91A8-2D3BCAAF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BAAEFCA-6068-48B2-9ABB-E9972B43F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What is deep learning?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3D48BB7-8425-40C4-A7D8-F3FB57DE3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pt-PT" dirty="0"/>
              <a:t>What is deep learning?</a:t>
            </a:r>
          </a:p>
          <a:p>
            <a:pPr eaLnBrk="1" hangingPunct="1">
              <a:defRPr/>
            </a:pPr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Convolutional neural networks</a:t>
            </a:r>
          </a:p>
          <a:p>
            <a:pPr eaLnBrk="1" hangingPunct="1">
              <a:defRPr/>
            </a:pPr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Deep neural network architectures</a:t>
            </a:r>
          </a:p>
        </p:txBody>
      </p:sp>
      <p:sp>
        <p:nvSpPr>
          <p:cNvPr id="9221" name="Slide Number Placeholder 1">
            <a:extLst>
              <a:ext uri="{FF2B5EF4-FFF2-40B4-BE49-F238E27FC236}">
                <a16:creationId xmlns:a16="http://schemas.microsoft.com/office/drawing/2014/main" id="{1DC0A4C3-7ABF-4A3A-B7D3-B6651FD304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DF1662-E2A7-491C-8610-BE7C95C19B4F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3">
            <a:extLst>
              <a:ext uri="{FF2B5EF4-FFF2-40B4-BE49-F238E27FC236}">
                <a16:creationId xmlns:a16="http://schemas.microsoft.com/office/drawing/2014/main" id="{5E624A67-A85E-40F8-A898-5F05D77D8D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F10D2EE-D66A-461B-A13A-9120DFAB5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/>
              <a:t>Deep learning: </a:t>
            </a:r>
            <a:br>
              <a:rPr lang="en-US" altLang="pt-PT" sz="4000"/>
            </a:br>
            <a:r>
              <a:rPr lang="en-US" altLang="pt-PT" sz="4000"/>
              <a:t>did you hear about that?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195E3E1-56AF-4A69-BB22-B5FCDAC7D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3700463"/>
          </a:xfrm>
        </p:spPr>
        <p:txBody>
          <a:bodyPr/>
          <a:lstStyle/>
          <a:p>
            <a:pPr eaLnBrk="1" hangingPunct="1"/>
            <a:r>
              <a:rPr lang="en-US" altLang="pt-PT" sz="2400"/>
              <a:t>Google image recognition </a:t>
            </a:r>
          </a:p>
          <a:p>
            <a:pPr eaLnBrk="1" hangingPunct="1"/>
            <a:r>
              <a:rPr lang="en-US" altLang="pt-PT" sz="2400"/>
              <a:t>Facebook face recognition</a:t>
            </a:r>
          </a:p>
          <a:p>
            <a:pPr eaLnBrk="1" hangingPunct="1"/>
            <a:r>
              <a:rPr lang="en-US" altLang="pt-PT" sz="2400"/>
              <a:t>Google translator</a:t>
            </a:r>
          </a:p>
          <a:p>
            <a:pPr eaLnBrk="1" hangingPunct="1"/>
            <a:r>
              <a:rPr lang="en-US" altLang="pt-PT" sz="2400"/>
              <a:t>DeepMind AlphaGo player</a:t>
            </a:r>
          </a:p>
          <a:p>
            <a:pPr eaLnBrk="1" hangingPunct="1"/>
            <a:r>
              <a:rPr lang="en-US" altLang="pt-PT" sz="2400"/>
              <a:t>Netflix, Amazon, Spotify recommendation engines</a:t>
            </a:r>
          </a:p>
          <a:p>
            <a:pPr eaLnBrk="1" hangingPunct="1"/>
            <a:r>
              <a:rPr lang="en-US" altLang="pt-PT" sz="2400"/>
              <a:t>Image colorization</a:t>
            </a:r>
          </a:p>
          <a:p>
            <a:pPr eaLnBrk="1" hangingPunct="1"/>
            <a:r>
              <a:rPr lang="en-US" altLang="pt-PT" sz="2400"/>
              <a:t>Image caption generation</a:t>
            </a:r>
          </a:p>
          <a:p>
            <a:pPr eaLnBrk="1" hangingPunct="1"/>
            <a:r>
              <a:rPr lang="en-US" altLang="pt-PT" sz="2400"/>
              <a:t>Sentiment analysis</a:t>
            </a:r>
          </a:p>
          <a:p>
            <a:pPr eaLnBrk="1" hangingPunct="1"/>
            <a:r>
              <a:rPr lang="en-US" altLang="pt-PT" sz="2400"/>
              <a:t>Etc…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A0752DF0-317D-45E2-A7D0-D16E04C15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0663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>
            <a:extLst>
              <a:ext uri="{FF2B5EF4-FFF2-40B4-BE49-F238E27FC236}">
                <a16:creationId xmlns:a16="http://schemas.microsoft.com/office/drawing/2014/main" id="{6620805E-45E3-49B5-B640-E619D939C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43"/>
          <a:stretch>
            <a:fillRect/>
          </a:stretch>
        </p:blipFill>
        <p:spPr bwMode="auto">
          <a:xfrm>
            <a:off x="6316663" y="4659313"/>
            <a:ext cx="277177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>
            <a:extLst>
              <a:ext uri="{FF2B5EF4-FFF2-40B4-BE49-F238E27FC236}">
                <a16:creationId xmlns:a16="http://schemas.microsoft.com/office/drawing/2014/main" id="{4977EE51-ED03-4A64-B2CF-52F6D508B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840038"/>
            <a:ext cx="267811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>
            <a:extLst>
              <a:ext uri="{FF2B5EF4-FFF2-40B4-BE49-F238E27FC236}">
                <a16:creationId xmlns:a16="http://schemas.microsoft.com/office/drawing/2014/main" id="{D5308191-725F-4CAB-96D4-AF3CA2D9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1647825"/>
            <a:ext cx="2674937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Slide Number Placeholder 1">
            <a:extLst>
              <a:ext uri="{FF2B5EF4-FFF2-40B4-BE49-F238E27FC236}">
                <a16:creationId xmlns:a16="http://schemas.microsoft.com/office/drawing/2014/main" id="{126D42EC-E7F0-4389-A184-399F7553FD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1E190F-962E-438C-9E4B-22C7B0122C0D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B345CC4-FC62-4330-8715-F0AAC2F32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deep learning?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E87AFF9F-CAE4-497D-B0BA-DCB6C38F72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/>
              <a:t>It is a specific area of machine learning</a:t>
            </a:r>
          </a:p>
          <a:p>
            <a:pPr lvl="1"/>
            <a:r>
              <a:rPr lang="en-US" altLang="en-US" sz="2200">
                <a:solidFill>
                  <a:srgbClr val="FF0000"/>
                </a:solidFill>
              </a:rPr>
              <a:t>Supervised learning</a:t>
            </a:r>
          </a:p>
          <a:p>
            <a:pPr lvl="1"/>
            <a:r>
              <a:rPr lang="en-US" altLang="en-US" sz="2200"/>
              <a:t>Unsupervised learning</a:t>
            </a:r>
          </a:p>
          <a:p>
            <a:pPr lvl="1"/>
            <a:r>
              <a:rPr lang="en-US" altLang="en-US" sz="2200"/>
              <a:t>Reinforcement learning</a:t>
            </a:r>
          </a:p>
          <a:p>
            <a:r>
              <a:rPr lang="en-US" altLang="en-US" sz="2600"/>
              <a:t>Idea (supervised learning): learn how to make decisions, perform a task, from examples</a:t>
            </a:r>
          </a:p>
        </p:txBody>
      </p:sp>
      <p:sp>
        <p:nvSpPr>
          <p:cNvPr id="12292" name="Footer Placeholder 3">
            <a:extLst>
              <a:ext uri="{FF2B5EF4-FFF2-40B4-BE49-F238E27FC236}">
                <a16:creationId xmlns:a16="http://schemas.microsoft.com/office/drawing/2014/main" id="{43429D54-6A03-44EA-962D-D417CC9A93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en-US" sz="1400">
              <a:solidFill>
                <a:srgbClr val="0000FF"/>
              </a:solidFill>
            </a:endParaRP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FC329A02-7F0A-475D-AF22-B612DCABF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3" b="27364"/>
          <a:stretch>
            <a:fillRect/>
          </a:stretch>
        </p:blipFill>
        <p:spPr bwMode="auto">
          <a:xfrm>
            <a:off x="3059113" y="4416425"/>
            <a:ext cx="109855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>
            <a:extLst>
              <a:ext uri="{FF2B5EF4-FFF2-40B4-BE49-F238E27FC236}">
                <a16:creationId xmlns:a16="http://schemas.microsoft.com/office/drawing/2014/main" id="{2753EED9-6607-4FA9-B102-F9510B5EE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3" r="2144" b="14513"/>
          <a:stretch>
            <a:fillRect/>
          </a:stretch>
        </p:blipFill>
        <p:spPr bwMode="auto">
          <a:xfrm>
            <a:off x="6767513" y="4416425"/>
            <a:ext cx="17494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>
            <a:extLst>
              <a:ext uri="{FF2B5EF4-FFF2-40B4-BE49-F238E27FC236}">
                <a16:creationId xmlns:a16="http://schemas.microsoft.com/office/drawing/2014/main" id="{A46BB321-465A-4951-8FFB-D14BA93BD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9"/>
          <a:stretch>
            <a:fillRect/>
          </a:stretch>
        </p:blipFill>
        <p:spPr bwMode="auto">
          <a:xfrm>
            <a:off x="488950" y="4416425"/>
            <a:ext cx="2051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10">
            <a:extLst>
              <a:ext uri="{FF2B5EF4-FFF2-40B4-BE49-F238E27FC236}">
                <a16:creationId xmlns:a16="http://schemas.microsoft.com/office/drawing/2014/main" id="{832BEC8B-57FD-4402-A8ED-A83C875BD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5802313"/>
            <a:ext cx="56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dog</a:t>
            </a:r>
          </a:p>
        </p:txBody>
      </p:sp>
      <p:sp>
        <p:nvSpPr>
          <p:cNvPr id="12297" name="TextBox 11">
            <a:extLst>
              <a:ext uri="{FF2B5EF4-FFF2-40B4-BE49-F238E27FC236}">
                <a16:creationId xmlns:a16="http://schemas.microsoft.com/office/drawing/2014/main" id="{821FCA90-9763-47FB-89F9-97DA94B64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25" y="58674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cat</a:t>
            </a:r>
          </a:p>
        </p:txBody>
      </p:sp>
      <p:sp>
        <p:nvSpPr>
          <p:cNvPr id="12298" name="TextBox 12">
            <a:extLst>
              <a:ext uri="{FF2B5EF4-FFF2-40B4-BE49-F238E27FC236}">
                <a16:creationId xmlns:a16="http://schemas.microsoft.com/office/drawing/2014/main" id="{890D8E24-F47B-4A45-87AC-23718BAEF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773738"/>
            <a:ext cx="1339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dog or cat?</a:t>
            </a:r>
          </a:p>
        </p:txBody>
      </p:sp>
      <p:sp>
        <p:nvSpPr>
          <p:cNvPr id="12299" name="Right Arrow 13">
            <a:extLst>
              <a:ext uri="{FF2B5EF4-FFF2-40B4-BE49-F238E27FC236}">
                <a16:creationId xmlns:a16="http://schemas.microsoft.com/office/drawing/2014/main" id="{714E572B-4A49-4174-ABA8-847B63791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924425"/>
            <a:ext cx="1295400" cy="304800"/>
          </a:xfrm>
          <a:prstGeom prst="rightArrow">
            <a:avLst>
              <a:gd name="adj1" fmla="val 50000"/>
              <a:gd name="adj2" fmla="val 4997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2300" name="Slide Number Placeholder 1">
            <a:extLst>
              <a:ext uri="{FF2B5EF4-FFF2-40B4-BE49-F238E27FC236}">
                <a16:creationId xmlns:a16="http://schemas.microsoft.com/office/drawing/2014/main" id="{51900827-E9BA-4146-B7E2-8A9BAB3DE7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ED4CA0-D1D0-4DC1-9EBD-91887F18E997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C81FB71-FE2B-459B-9E74-63275B7F2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Remember!</a:t>
            </a:r>
          </a:p>
        </p:txBody>
      </p:sp>
      <p:pic>
        <p:nvPicPr>
          <p:cNvPr id="13315" name="Content Placeholder 12">
            <a:extLst>
              <a:ext uri="{FF2B5EF4-FFF2-40B4-BE49-F238E27FC236}">
                <a16:creationId xmlns:a16="http://schemas.microsoft.com/office/drawing/2014/main" id="{08572A32-107E-4641-97A8-7F1D28F4B2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138" y="1600200"/>
            <a:ext cx="8213725" cy="4525963"/>
          </a:xfrm>
        </p:spPr>
      </p:pic>
      <p:sp>
        <p:nvSpPr>
          <p:cNvPr id="13316" name="Footer Placeholder 3">
            <a:extLst>
              <a:ext uri="{FF2B5EF4-FFF2-40B4-BE49-F238E27FC236}">
                <a16:creationId xmlns:a16="http://schemas.microsoft.com/office/drawing/2014/main" id="{0A9FEA65-A594-408C-9F05-3926D38DBC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13317" name="Slide Number Placeholder 1">
            <a:extLst>
              <a:ext uri="{FF2B5EF4-FFF2-40B4-BE49-F238E27FC236}">
                <a16:creationId xmlns:a16="http://schemas.microsoft.com/office/drawing/2014/main" id="{F6298B23-B9E5-4349-9AA0-F55FE85238C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098630-ACB1-4E02-BEDD-E3AD48679586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o Rodapé 4">
            <a:extLst>
              <a:ext uri="{FF2B5EF4-FFF2-40B4-BE49-F238E27FC236}">
                <a16:creationId xmlns:a16="http://schemas.microsoft.com/office/drawing/2014/main" id="{B3BB3E8D-F57B-4941-A558-01A0B25CDA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D766E24-08E2-4135-BDEE-01DF194FB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Remember: Neural Networks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EEB7303-7C1E-4268-A725-8DD5CE6D9C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Basic principles:</a:t>
            </a:r>
          </a:p>
          <a:p>
            <a:pPr lvl="1" eaLnBrk="1" hangingPunct="1"/>
            <a:r>
              <a:rPr lang="pt-PT" altLang="pt-PT"/>
              <a:t>One neuron can perform a simple decision</a:t>
            </a:r>
          </a:p>
          <a:p>
            <a:pPr lvl="1" eaLnBrk="1" hangingPunct="1"/>
            <a:r>
              <a:rPr lang="pt-PT" altLang="pt-PT"/>
              <a:t>Many </a:t>
            </a:r>
            <a:r>
              <a:rPr lang="pt-PT" altLang="pt-PT" b="1"/>
              <a:t>connected</a:t>
            </a:r>
            <a:r>
              <a:rPr lang="pt-PT" altLang="pt-PT"/>
              <a:t> neurons can make more </a:t>
            </a:r>
            <a:r>
              <a:rPr lang="pt-PT" altLang="pt-PT" b="1"/>
              <a:t>complex decisions</a:t>
            </a:r>
            <a:endParaRPr lang="pt-PT" altLang="pt-PT"/>
          </a:p>
        </p:txBody>
      </p:sp>
      <p:pic>
        <p:nvPicPr>
          <p:cNvPr id="15365" name="Picture 6">
            <a:extLst>
              <a:ext uri="{FF2B5EF4-FFF2-40B4-BE49-F238E27FC236}">
                <a16:creationId xmlns:a16="http://schemas.microsoft.com/office/drawing/2014/main" id="{14178C3E-5FC6-4FA9-BC4C-2CC898C6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916113"/>
            <a:ext cx="429895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789C2919-1956-489E-ACC6-2B7FD842BE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A629BD-51F8-44DA-81E8-11C9DDA8581A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3">
            <a:extLst>
              <a:ext uri="{FF2B5EF4-FFF2-40B4-BE49-F238E27FC236}">
                <a16:creationId xmlns:a16="http://schemas.microsoft.com/office/drawing/2014/main" id="{3E93C88A-2CAE-4610-95E6-8B50643CD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2BD1BEC-8609-48FB-BE87-242EF3460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Learning paradigms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6DD5F56-D563-4F6F-B7F8-874CDB808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/>
              <a:t>We can define the network configuration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How do we define neuron </a:t>
            </a:r>
            <a:r>
              <a:rPr lang="pt-PT" altLang="pt-PT" b="1" i="1"/>
              <a:t>weights</a:t>
            </a:r>
            <a:r>
              <a:rPr lang="pt-PT" altLang="pt-PT" i="1"/>
              <a:t> </a:t>
            </a:r>
            <a:r>
              <a:rPr lang="pt-PT" altLang="pt-PT"/>
              <a:t>and </a:t>
            </a:r>
            <a:r>
              <a:rPr lang="pt-PT" altLang="pt-PT" b="1" i="1"/>
              <a:t>decision thresholds</a:t>
            </a:r>
            <a:r>
              <a:rPr lang="pt-PT" altLang="pt-PT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b="1"/>
              <a:t>Learning </a:t>
            </a:r>
            <a:r>
              <a:rPr lang="pt-PT" altLang="pt-PT"/>
              <a:t>step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We </a:t>
            </a:r>
            <a:r>
              <a:rPr lang="pt-PT" altLang="pt-PT" b="1"/>
              <a:t>train </a:t>
            </a:r>
            <a:r>
              <a:rPr lang="pt-PT" altLang="pt-PT"/>
              <a:t>the NN to classify what we want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(Supervised learning): We need to have access to a set of training data for which we know the correct class/answer</a:t>
            </a:r>
          </a:p>
        </p:txBody>
      </p:sp>
      <p:sp>
        <p:nvSpPr>
          <p:cNvPr id="16389" name="Slide Number Placeholder 1">
            <a:extLst>
              <a:ext uri="{FF2B5EF4-FFF2-40B4-BE49-F238E27FC236}">
                <a16:creationId xmlns:a16="http://schemas.microsoft.com/office/drawing/2014/main" id="{7B78C6A7-541B-4F67-A893-EC10E5D86E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6BE1EE-156C-4B17-A699-9106A883A5C5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Rodapé 3">
            <a:extLst>
              <a:ext uri="{FF2B5EF4-FFF2-40B4-BE49-F238E27FC236}">
                <a16:creationId xmlns:a16="http://schemas.microsoft.com/office/drawing/2014/main" id="{079B12EB-DD24-4D06-8E82-77FC77442B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TP14 - Introduction to Deep Learning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6F6328C-4663-43C1-A9F0-A7F5A2CF0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Learning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CC59822-32F4-4589-83E8-09B5FBA15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We want to obtain an </a:t>
            </a:r>
            <a:r>
              <a:rPr lang="pt-PT" altLang="pt-PT" b="1"/>
              <a:t>optimal solution </a:t>
            </a:r>
            <a:r>
              <a:rPr lang="pt-PT" altLang="pt-PT"/>
              <a:t>given a set of </a:t>
            </a:r>
            <a:r>
              <a:rPr lang="pt-PT" altLang="pt-PT" b="1"/>
              <a:t>observations</a:t>
            </a:r>
            <a:endParaRPr lang="pt-PT" altLang="pt-PT"/>
          </a:p>
          <a:p>
            <a:pPr eaLnBrk="1" hangingPunct="1"/>
            <a:r>
              <a:rPr lang="pt-PT" altLang="pt-PT"/>
              <a:t>A </a:t>
            </a:r>
            <a:r>
              <a:rPr lang="pt-PT" altLang="pt-PT" b="1"/>
              <a:t>cost function </a:t>
            </a:r>
            <a:r>
              <a:rPr lang="pt-PT" altLang="pt-PT"/>
              <a:t>measures how close our solution is to the </a:t>
            </a:r>
            <a:r>
              <a:rPr lang="pt-PT" altLang="pt-PT" b="1"/>
              <a:t>optimal solution</a:t>
            </a:r>
            <a:endParaRPr lang="pt-PT" altLang="pt-PT"/>
          </a:p>
          <a:p>
            <a:pPr eaLnBrk="1" hangingPunct="1"/>
            <a:r>
              <a:rPr lang="pt-PT" altLang="pt-PT"/>
              <a:t>Objective of our learning step:</a:t>
            </a:r>
          </a:p>
          <a:p>
            <a:pPr lvl="1" eaLnBrk="1" hangingPunct="1"/>
            <a:r>
              <a:rPr lang="pt-PT" altLang="pt-PT"/>
              <a:t>Minimize the </a:t>
            </a:r>
            <a:r>
              <a:rPr lang="pt-PT" altLang="pt-PT" b="1"/>
              <a:t>cost function</a:t>
            </a:r>
            <a:endParaRPr lang="pt-PT" altLang="pt-PT"/>
          </a:p>
          <a:p>
            <a:pPr lvl="1" eaLnBrk="1" hangingPunct="1"/>
            <a:endParaRPr lang="pt-PT" altLang="pt-PT"/>
          </a:p>
          <a:p>
            <a:pPr eaLnBrk="1" hangingPunct="1"/>
            <a:endParaRPr lang="pt-PT" altLang="pt-PT"/>
          </a:p>
        </p:txBody>
      </p:sp>
      <p:sp>
        <p:nvSpPr>
          <p:cNvPr id="17413" name="AutoShape 4">
            <a:extLst>
              <a:ext uri="{FF2B5EF4-FFF2-40B4-BE49-F238E27FC236}">
                <a16:creationId xmlns:a16="http://schemas.microsoft.com/office/drawing/2014/main" id="{9002F6B5-583B-4CE1-8A05-2AB7D4A93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941888"/>
            <a:ext cx="4248150" cy="1079500"/>
          </a:xfrm>
          <a:prstGeom prst="wedgeRoundRectCallout">
            <a:avLst>
              <a:gd name="adj1" fmla="val -66403"/>
              <a:gd name="adj2" fmla="val -59116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>
                <a:solidFill>
                  <a:schemeClr val="tx1"/>
                </a:solidFill>
              </a:rPr>
              <a:t>Backpropagation Algorithm</a:t>
            </a:r>
          </a:p>
        </p:txBody>
      </p:sp>
      <p:sp>
        <p:nvSpPr>
          <p:cNvPr id="17414" name="Slide Number Placeholder 1">
            <a:extLst>
              <a:ext uri="{FF2B5EF4-FFF2-40B4-BE49-F238E27FC236}">
                <a16:creationId xmlns:a16="http://schemas.microsoft.com/office/drawing/2014/main" id="{16135206-CDA1-47AD-AC16-D7ADBCE8EB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4D191F-D687-4603-A545-C56093A375F4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12674</TotalTime>
  <Words>1552</Words>
  <Application>Microsoft Office PowerPoint</Application>
  <PresentationFormat>On-screen Show (4:3)</PresentationFormat>
  <Paragraphs>256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Modelo de apresentação predefinido</vt:lpstr>
      <vt:lpstr>PowerPoint Presentation</vt:lpstr>
      <vt:lpstr>Outline</vt:lpstr>
      <vt:lpstr>Topic: What is deep learning?</vt:lpstr>
      <vt:lpstr>Deep learning:  did you hear about that?</vt:lpstr>
      <vt:lpstr>What is deep learning?</vt:lpstr>
      <vt:lpstr>Remember!</vt:lpstr>
      <vt:lpstr>Remember: Neural Networks</vt:lpstr>
      <vt:lpstr>Learning paradigms</vt:lpstr>
      <vt:lpstr>Learning</vt:lpstr>
      <vt:lpstr>In formulas</vt:lpstr>
      <vt:lpstr>Warnings!</vt:lpstr>
      <vt:lpstr>Feedforward neural network</vt:lpstr>
      <vt:lpstr>Deep learning = Deep neural networks</vt:lpstr>
      <vt:lpstr>Topic: Convolutional neural networks</vt:lpstr>
      <vt:lpstr>Convolutional neural networks (CNNs)</vt:lpstr>
      <vt:lpstr>End-to-end learning</vt:lpstr>
      <vt:lpstr>Convolution</vt:lpstr>
      <vt:lpstr>CNN example</vt:lpstr>
      <vt:lpstr>Automatically learnt features</vt:lpstr>
      <vt:lpstr>CNN - Properties</vt:lpstr>
      <vt:lpstr>Topic: Deep neural network architectures</vt:lpstr>
      <vt:lpstr>AlexNet</vt:lpstr>
      <vt:lpstr>VGG-16</vt:lpstr>
      <vt:lpstr>ResNet</vt:lpstr>
      <vt:lpstr>U-Net</vt:lpstr>
      <vt:lpstr>Modified U-Net</vt:lpstr>
      <vt:lpstr>Application challenges</vt:lpstr>
      <vt:lpstr>Resources</vt:lpstr>
      <vt:lpstr>Coding 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up423346@ms.uporto.pt</cp:lastModifiedBy>
  <cp:revision>729</cp:revision>
  <cp:lastPrinted>2018-11-22T11:00:34Z</cp:lastPrinted>
  <dcterms:created xsi:type="dcterms:W3CDTF">2006-09-04T13:22:43Z</dcterms:created>
  <dcterms:modified xsi:type="dcterms:W3CDTF">2020-08-26T15:55:34Z</dcterms:modified>
</cp:coreProperties>
</file>