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259" r:id="rId3"/>
    <p:sldId id="280" r:id="rId4"/>
    <p:sldId id="267" r:id="rId5"/>
    <p:sldId id="268" r:id="rId6"/>
    <p:sldId id="281" r:id="rId7"/>
    <p:sldId id="284" r:id="rId8"/>
    <p:sldId id="285" r:id="rId9"/>
    <p:sldId id="286" r:id="rId10"/>
    <p:sldId id="288" r:id="rId11"/>
    <p:sldId id="289" r:id="rId12"/>
    <p:sldId id="283" r:id="rId13"/>
    <p:sldId id="290" r:id="rId14"/>
    <p:sldId id="291" r:id="rId15"/>
    <p:sldId id="292" r:id="rId16"/>
    <p:sldId id="293" r:id="rId17"/>
    <p:sldId id="269" r:id="rId18"/>
    <p:sldId id="294" r:id="rId19"/>
    <p:sldId id="270" r:id="rId20"/>
    <p:sldId id="271" r:id="rId21"/>
    <p:sldId id="272" r:id="rId22"/>
    <p:sldId id="273" r:id="rId23"/>
    <p:sldId id="275" r:id="rId24"/>
    <p:sldId id="276" r:id="rId25"/>
    <p:sldId id="277" r:id="rId26"/>
    <p:sldId id="296" r:id="rId27"/>
    <p:sldId id="297" r:id="rId28"/>
    <p:sldId id="299" r:id="rId29"/>
    <p:sldId id="300" r:id="rId30"/>
    <p:sldId id="301" r:id="rId31"/>
    <p:sldId id="302" r:id="rId32"/>
    <p:sldId id="303" r:id="rId33"/>
  </p:sldIdLst>
  <p:sldSz cx="9144000" cy="6858000" type="screen4x3"/>
  <p:notesSz cx="7315200" cy="9601200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78383"/>
    <a:srgbClr val="990000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DD0376-73CB-44F1-B5D7-F1D6EFC16D2C}" v="4" dt="2020-08-26T10:07:08.623"/>
    <p1510:client id="{3380DF03-60F6-49FD-8D63-D8A8B9B05A4F}" v="3" dt="2020-08-26T13:30:42.724"/>
    <p1510:client id="{C39CD908-57BF-45A9-9912-5E2EFA8D39B3}" v="2" dt="2020-08-26T10:15:19.672"/>
    <p1510:client id="{C3CC482D-932F-4F78-8905-C76412ED3D10}" v="1" dt="2020-08-26T09:57:20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5517" autoAdjust="0"/>
    <p:restoredTop sz="94660"/>
  </p:normalViewPr>
  <p:slideViewPr>
    <p:cSldViewPr>
      <p:cViewPr varScale="1">
        <p:scale>
          <a:sx n="79" d="100"/>
          <a:sy n="79" d="100"/>
        </p:scale>
        <p:origin x="114" y="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954" y="10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p423346@ms.uporto.pt" userId="886f1fb4-dee8-4943-9147-91ac47e3c32e" providerId="ADAL" clId="{1EDD0376-73CB-44F1-B5D7-F1D6EFC16D2C}"/>
    <pc:docChg chg="undo custSel modMainMaster">
      <pc:chgData name="up423346@ms.uporto.pt" userId="886f1fb4-dee8-4943-9147-91ac47e3c32e" providerId="ADAL" clId="{1EDD0376-73CB-44F1-B5D7-F1D6EFC16D2C}" dt="2020-08-26T10:07:17.189" v="13" actId="478"/>
      <pc:docMkLst>
        <pc:docMk/>
      </pc:docMkLst>
      <pc:sldMasterChg chg="addSp delSp modSp mod modSldLayout">
        <pc:chgData name="up423346@ms.uporto.pt" userId="886f1fb4-dee8-4943-9147-91ac47e3c32e" providerId="ADAL" clId="{1EDD0376-73CB-44F1-B5D7-F1D6EFC16D2C}" dt="2020-08-26T10:07:17.189" v="13" actId="478"/>
        <pc:sldMasterMkLst>
          <pc:docMk/>
          <pc:sldMasterMk cId="0" sldId="2147483648"/>
        </pc:sldMasterMkLst>
        <pc:spChg chg="add del mod">
          <ac:chgData name="up423346@ms.uporto.pt" userId="886f1fb4-dee8-4943-9147-91ac47e3c32e" providerId="ADAL" clId="{1EDD0376-73CB-44F1-B5D7-F1D6EFC16D2C}" dt="2020-08-26T10:07:17.189" v="13" actId="478"/>
          <ac:spMkLst>
            <pc:docMk/>
            <pc:sldMasterMk cId="0" sldId="2147483648"/>
            <ac:spMk id="3" creationId="{B8E55226-8A0D-477B-947C-BE8C3EB64586}"/>
          </ac:spMkLst>
        </pc:spChg>
        <pc:sldLayoutChg chg="addSp delSp modSp mod">
          <pc:chgData name="up423346@ms.uporto.pt" userId="886f1fb4-dee8-4943-9147-91ac47e3c32e" providerId="ADAL" clId="{1EDD0376-73CB-44F1-B5D7-F1D6EFC16D2C}" dt="2020-08-26T10:07:08.623" v="12" actId="478"/>
          <pc:sldLayoutMkLst>
            <pc:docMk/>
            <pc:sldMasterMk cId="0" sldId="2147483648"/>
            <pc:sldLayoutMk cId="2419401728" sldId="2147483887"/>
          </pc:sldLayoutMkLst>
          <pc:spChg chg="add del mod">
            <ac:chgData name="up423346@ms.uporto.pt" userId="886f1fb4-dee8-4943-9147-91ac47e3c32e" providerId="ADAL" clId="{1EDD0376-73CB-44F1-B5D7-F1D6EFC16D2C}" dt="2020-08-26T10:07:06.040" v="11" actId="478"/>
            <ac:spMkLst>
              <pc:docMk/>
              <pc:sldMasterMk cId="0" sldId="2147483648"/>
              <pc:sldLayoutMk cId="2419401728" sldId="2147483887"/>
              <ac:spMk id="2" creationId="{22B96973-EB8D-4B87-B36E-CDF026D34C82}"/>
            </ac:spMkLst>
          </pc:spChg>
          <pc:spChg chg="add del">
            <ac:chgData name="up423346@ms.uporto.pt" userId="886f1fb4-dee8-4943-9147-91ac47e3c32e" providerId="ADAL" clId="{1EDD0376-73CB-44F1-B5D7-F1D6EFC16D2C}" dt="2020-08-26T10:05:31.405" v="2" actId="11529"/>
            <ac:spMkLst>
              <pc:docMk/>
              <pc:sldMasterMk cId="0" sldId="2147483648"/>
              <pc:sldLayoutMk cId="2419401728" sldId="2147483887"/>
              <ac:spMk id="3" creationId="{AC9BB627-6050-44FA-9B86-6F6DC05418D8}"/>
            </ac:spMkLst>
          </pc:spChg>
          <pc:spChg chg="add del mod">
            <ac:chgData name="up423346@ms.uporto.pt" userId="886f1fb4-dee8-4943-9147-91ac47e3c32e" providerId="ADAL" clId="{1EDD0376-73CB-44F1-B5D7-F1D6EFC16D2C}" dt="2020-08-26T10:07:08.623" v="12" actId="478"/>
            <ac:spMkLst>
              <pc:docMk/>
              <pc:sldMasterMk cId="0" sldId="2147483648"/>
              <pc:sldLayoutMk cId="2419401728" sldId="2147483887"/>
              <ac:spMk id="7" creationId="{4E12C58B-40DC-4854-BEA4-E1BC1F254599}"/>
            </ac:spMkLst>
          </pc:spChg>
          <pc:spChg chg="add del">
            <ac:chgData name="up423346@ms.uporto.pt" userId="886f1fb4-dee8-4943-9147-91ac47e3c32e" providerId="ADAL" clId="{1EDD0376-73CB-44F1-B5D7-F1D6EFC16D2C}" dt="2020-08-26T10:07:03.100" v="9" actId="11529"/>
            <ac:spMkLst>
              <pc:docMk/>
              <pc:sldMasterMk cId="0" sldId="2147483648"/>
              <pc:sldLayoutMk cId="2419401728" sldId="2147483887"/>
              <ac:spMk id="8" creationId="{6A32838B-27CB-4F7B-B4B1-925EE6DB48AA}"/>
            </ac:spMkLst>
          </pc:spChg>
          <pc:spChg chg="add del mod">
            <ac:chgData name="up423346@ms.uporto.pt" userId="886f1fb4-dee8-4943-9147-91ac47e3c32e" providerId="ADAL" clId="{1EDD0376-73CB-44F1-B5D7-F1D6EFC16D2C}" dt="2020-08-26T10:07:04.360" v="10" actId="478"/>
            <ac:spMkLst>
              <pc:docMk/>
              <pc:sldMasterMk cId="0" sldId="2147483648"/>
              <pc:sldLayoutMk cId="2419401728" sldId="2147483887"/>
              <ac:spMk id="9" creationId="{B7C4B1AB-F682-4BFD-9BEE-9C6BD5DA4CC3}"/>
            </ac:spMkLst>
          </pc:spChg>
        </pc:sldLayoutChg>
      </pc:sldMasterChg>
    </pc:docChg>
  </pc:docChgLst>
  <pc:docChgLst>
    <pc:chgData name="up423346@ms.uporto.pt" userId="886f1fb4-dee8-4943-9147-91ac47e3c32e" providerId="ADAL" clId="{3380DF03-60F6-49FD-8D63-D8A8B9B05A4F}"/>
    <pc:docChg chg="modHandout">
      <pc:chgData name="up423346@ms.uporto.pt" userId="886f1fb4-dee8-4943-9147-91ac47e3c32e" providerId="ADAL" clId="{3380DF03-60F6-49FD-8D63-D8A8B9B05A4F}" dt="2020-08-26T13:30:42.724" v="2"/>
      <pc:docMkLst>
        <pc:docMk/>
      </pc:docMkLst>
    </pc:docChg>
  </pc:docChgLst>
  <pc:docChgLst>
    <pc:chgData name="up423346@ms.uporto.pt" userId="886f1fb4-dee8-4943-9147-91ac47e3c32e" providerId="ADAL" clId="{C3CC482D-932F-4F78-8905-C76412ED3D10}"/>
    <pc:docChg chg="modNotesMaster modHandout">
      <pc:chgData name="up423346@ms.uporto.pt" userId="886f1fb4-dee8-4943-9147-91ac47e3c32e" providerId="ADAL" clId="{C3CC482D-932F-4F78-8905-C76412ED3D10}" dt="2020-08-26T09:57:20.429" v="0"/>
      <pc:docMkLst>
        <pc:docMk/>
      </pc:docMkLst>
    </pc:docChg>
  </pc:docChgLst>
  <pc:docChgLst>
    <pc:chgData name="up423346@ms.uporto.pt" userId="886f1fb4-dee8-4943-9147-91ac47e3c32e" providerId="ADAL" clId="{C39CD908-57BF-45A9-9912-5E2EFA8D39B3}"/>
    <pc:docChg chg="modNotesMaster modHandout">
      <pc:chgData name="up423346@ms.uporto.pt" userId="886f1fb4-dee8-4943-9147-91ac47e3c32e" providerId="ADAL" clId="{C39CD908-57BF-45A9-9912-5E2EFA8D39B3}" dt="2020-08-26T10:15:19.656" v="0"/>
      <pc:docMkLst>
        <pc:docMk/>
      </pc:docMkLst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601A12B3-53FA-4CCD-9602-D2B5D4C3345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170138" cy="4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8" tIns="46304" rIns="92608" bIns="46304" numCol="1" anchor="t" anchorCtr="0" compatLnSpc="1">
            <a:prstTxWarp prst="textNoShape">
              <a:avLst/>
            </a:prstTxWarp>
          </a:bodyPr>
          <a:lstStyle>
            <a:lvl1pPr algn="l" defTabSz="926340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r>
              <a:rPr lang="pt-PT"/>
              <a:t>Computer Vision - TP1 - Image Formation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6896062-8938-4980-A931-5B4613A51C7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170138" cy="4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2" tIns="48321" rIns="96642" bIns="48321" numCol="1" anchor="t" anchorCtr="0" compatLnSpc="1">
            <a:prstTxWarp prst="textNoShape">
              <a:avLst/>
            </a:prstTxWarp>
          </a:bodyPr>
          <a:lstStyle>
            <a:lvl1pPr algn="l" defTabSz="96661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pt-PT"/>
              <a:t>Computer Vision - TP1 - Image Formation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4806A45-C756-4193-87CD-348C4B57D90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427" y="2"/>
            <a:ext cx="3170138" cy="4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2" tIns="48321" rIns="96642" bIns="48321" numCol="1" anchor="t" anchorCtr="0" compatLnSpc="1">
            <a:prstTxWarp prst="textNoShape">
              <a:avLst/>
            </a:prstTxWarp>
          </a:bodyPr>
          <a:lstStyle>
            <a:lvl1pPr algn="r" defTabSz="96661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23F6115-D960-4032-807F-395D2A08727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2485B15D-3807-486C-BBF1-EAA01F783BA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4" y="4560086"/>
            <a:ext cx="5852814" cy="432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2" tIns="48321" rIns="96642" bIns="483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5033A976-09A1-4662-9567-22347F1E819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20173"/>
            <a:ext cx="3170138" cy="4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2" tIns="48321" rIns="96642" bIns="48321" numCol="1" anchor="b" anchorCtr="0" compatLnSpc="1">
            <a:prstTxWarp prst="textNoShape">
              <a:avLst/>
            </a:prstTxWarp>
          </a:bodyPr>
          <a:lstStyle>
            <a:lvl1pPr algn="l" defTabSz="96661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632C6862-7273-468B-9744-A92DC0EFFC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27" y="9120173"/>
            <a:ext cx="3170138" cy="4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2" tIns="48321" rIns="96642" bIns="48321" numCol="1" anchor="b" anchorCtr="0" compatLnSpc="1">
            <a:prstTxWarp prst="textNoShape">
              <a:avLst/>
            </a:prstTxWarp>
          </a:bodyPr>
          <a:lstStyle>
            <a:lvl1pPr algn="r" defTabSz="966615" eaLnBrk="1" hangingPunct="1">
              <a:defRPr sz="1200"/>
            </a:lvl1pPr>
          </a:lstStyle>
          <a:p>
            <a:pPr>
              <a:defRPr/>
            </a:pPr>
            <a:fld id="{5AA37407-1083-41E9-B612-AB92113B11A6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>
            <a:extLst>
              <a:ext uri="{FF2B5EF4-FFF2-40B4-BE49-F238E27FC236}">
                <a16:creationId xmlns:a16="http://schemas.microsoft.com/office/drawing/2014/main" id="{E0F39620-20DB-4BB7-9C69-3C818B68BB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E4B5367D-AD3F-4BDF-A2F0-F114F338B2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80A51-E1E0-4660-8876-37F2A8AA0F4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237288"/>
            <a:ext cx="63357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TP1 - Image Formation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940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70BD30-7D78-4A17-8E5E-E1233BF1D51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TP1 - Image Formation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1DF41CC-F3DA-415D-9A30-F659C80228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FEF62-C87E-4FAA-9D0D-7AC0A8B6F21B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97766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383485-9271-4128-88B0-6BCC15EBDF7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TP1 - Image Formation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F0E7102-DE3C-4FAB-873C-9F65E86BBE8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2370C-908E-42AA-99F2-1AFF91646BF2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29245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ECA9B2-A4B9-4D27-9893-DE5E0BEC4A4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TP1 - Image Formation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E5FA8D-1C08-47F2-B1A2-4108FABC5A5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1A514-E167-40E6-9DC7-4A7F54CC905E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29143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EC2491D-A8BE-448D-AA82-F9482171D0E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TP1 - Image Formation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C09C7F-C049-4089-BB6C-387F6D764BF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B704F-77DF-4A2A-89CF-3287E02F7726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94756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443568-745B-4412-BBC4-37355651BE9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TP1 - Image Formation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BDF785-5DA8-43E9-9D3B-AAD7E65AB17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E21D8-3044-4D3B-8D27-DEF6E6C42B50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21841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67665B3-1817-4629-8E33-01F9DB25472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TP1 - Image Formation</a:t>
            </a:r>
            <a:endParaRPr lang="pt-P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8527BC6-9715-448B-B1FC-10E44B347EC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11C37-F5C2-4DBD-A27A-3A580D34D56B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461923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00E9F4A-3291-4F02-BC3E-A74137A8375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TP1 - Image Formation</a:t>
            </a:r>
            <a:endParaRPr lang="pt-P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6A54C00-9D8C-468B-8B10-878209302D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418DC-6E97-40E8-8708-6C60D5E01B67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18989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603E9350-447D-4F3A-85BC-CA4C4A954FA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TP1 - Image Formation</a:t>
            </a:r>
            <a:endParaRPr lang="pt-PT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C5532DB-1BB4-40BC-A77D-C6FFE66AA72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0C157-F85E-4966-B896-43F054D266FE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8629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5C3DB5-3A96-4754-891E-7CF5B303A81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TP1 - Image Formation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05351D-966E-4D45-8061-75CD66A4AF0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39683-3A2F-4616-BE5A-A6182E10878C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73972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382E5F-E898-4F71-A3CF-3B4BEFC7919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TP1 - Image Formation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9EC1EF-79B4-42D1-9BF3-DBF0553BC23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E0EA8-63E7-4D30-8B43-3FC6D760EE57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68730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123694C-86C3-4A4C-9964-0B42FA25B9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 estilo do título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9645F71-6780-42C7-938B-09D49C717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os estilos de texto do modelo global</a:t>
            </a:r>
          </a:p>
          <a:p>
            <a:pPr lvl="1"/>
            <a:r>
              <a:rPr lang="pt-PT" altLang="pt-PT"/>
              <a:t>Segundo nível</a:t>
            </a:r>
          </a:p>
          <a:p>
            <a:pPr lvl="2"/>
            <a:r>
              <a:rPr lang="pt-PT" altLang="pt-PT"/>
              <a:t>Terceiro nível</a:t>
            </a:r>
          </a:p>
          <a:p>
            <a:pPr lvl="3"/>
            <a:r>
              <a:rPr lang="pt-PT" altLang="pt-PT"/>
              <a:t>Quarto nível</a:t>
            </a:r>
          </a:p>
          <a:p>
            <a:pPr lvl="4"/>
            <a:r>
              <a:rPr lang="pt-PT" altLang="pt-PT"/>
              <a:t>Quinto nível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6AF964D-1D35-4045-A7F2-AD7AE331F8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245225"/>
            <a:ext cx="561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Computer Vision - TP1 - Image Formation</a:t>
            </a:r>
            <a:endParaRPr lang="pt-P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8D8008F-B888-4378-8F8E-17B15EFEBA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6A03D092-BCA3-4C39-B8CE-0491877A90D1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5E7488B6-4731-45DF-A988-DCA4788495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>
            <a:extLst>
              <a:ext uri="{FF2B5EF4-FFF2-40B4-BE49-F238E27FC236}">
                <a16:creationId xmlns:a16="http://schemas.microsoft.com/office/drawing/2014/main" id="{44CB39F4-CE7B-48C0-8B75-E1F38807DA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3.wmf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7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46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4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63.wmf"/><Relationship Id="rId18" Type="http://schemas.openxmlformats.org/officeDocument/2006/relationships/oleObject" Target="../embeddings/oleObject27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65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6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60.wmf"/><Relationship Id="rId11" Type="http://schemas.openxmlformats.org/officeDocument/2006/relationships/image" Target="../media/image62.wmf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23.bin"/><Relationship Id="rId19" Type="http://schemas.openxmlformats.org/officeDocument/2006/relationships/image" Target="../media/image66.wmf"/><Relationship Id="rId4" Type="http://schemas.openxmlformats.org/officeDocument/2006/relationships/image" Target="../media/image59.wmf"/><Relationship Id="rId9" Type="http://schemas.openxmlformats.org/officeDocument/2006/relationships/image" Target="../media/image67.jpeg"/><Relationship Id="rId14" Type="http://schemas.openxmlformats.org/officeDocument/2006/relationships/oleObject" Target="../embeddings/oleObject2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6343248-C6B3-4E64-BCA3-EB05823FC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744913"/>
            <a:ext cx="79502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pt-PT" altLang="pt-PT" sz="280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9767C28-05E8-4B7F-B07B-76410F5C4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908050"/>
            <a:ext cx="77724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4400">
                <a:solidFill>
                  <a:schemeClr val="tx1"/>
                </a:solidFill>
              </a:rPr>
              <a:t>Computer Vision – TP1</a:t>
            </a:r>
            <a:br>
              <a:rPr lang="en-US" altLang="pt-PT" sz="4400">
                <a:solidFill>
                  <a:schemeClr val="tx1"/>
                </a:solidFill>
              </a:rPr>
            </a:br>
            <a:r>
              <a:rPr lang="en-US" altLang="pt-PT" sz="4400">
                <a:solidFill>
                  <a:schemeClr val="tx1"/>
                </a:solidFill>
              </a:rPr>
              <a:t>Image Formation</a:t>
            </a:r>
            <a:endParaRPr lang="en-US" altLang="pt-PT" sz="3600">
              <a:solidFill>
                <a:schemeClr val="tx1"/>
              </a:solidFill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4FB4C3DA-52B6-44B5-A927-12D7FF5B5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8" y="5400675"/>
            <a:ext cx="6400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PT" altLang="pt-PT" sz="2800" b="1" i="1">
                <a:solidFill>
                  <a:schemeClr val="tx1"/>
                </a:solidFill>
              </a:rPr>
              <a:t>Miguel Tavares Coimbra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CA2021FF-88A7-4367-935A-3AB78AF0E9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4000"/>
              <a:t>Blind Spot in the Eye</a:t>
            </a:r>
            <a:endParaRPr lang="pt-PT" altLang="pt-PT" sz="4000"/>
          </a:p>
        </p:txBody>
      </p:sp>
      <p:pic>
        <p:nvPicPr>
          <p:cNvPr id="14339" name="Picture 4">
            <a:extLst>
              <a:ext uri="{FF2B5EF4-FFF2-40B4-BE49-F238E27FC236}">
                <a16:creationId xmlns:a16="http://schemas.microsoft.com/office/drawing/2014/main" id="{D072680B-B2FF-40A2-BB1D-C446B8FE2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67000"/>
            <a:ext cx="543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5">
            <a:extLst>
              <a:ext uri="{FF2B5EF4-FFF2-40B4-BE49-F238E27FC236}">
                <a16:creationId xmlns:a16="http://schemas.microsoft.com/office/drawing/2014/main" id="{17811801-2731-4A3E-904C-8637B2E12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661025"/>
            <a:ext cx="4914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Close your right eye and look directly at the “+”</a:t>
            </a:r>
          </a:p>
        </p:txBody>
      </p:sp>
      <p:sp>
        <p:nvSpPr>
          <p:cNvPr id="14341" name="Footer Placeholder 1">
            <a:extLst>
              <a:ext uri="{FF2B5EF4-FFF2-40B4-BE49-F238E27FC236}">
                <a16:creationId xmlns:a16="http://schemas.microsoft.com/office/drawing/2014/main" id="{02BD2582-F8D4-477B-8A30-874E491F7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4342" name="Slide Number Placeholder 1">
            <a:extLst>
              <a:ext uri="{FF2B5EF4-FFF2-40B4-BE49-F238E27FC236}">
                <a16:creationId xmlns:a16="http://schemas.microsoft.com/office/drawing/2014/main" id="{D4C1340C-2B65-49EB-B1FB-F5467172E1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58752E-98A6-40A3-8F2D-312DA4CC4046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208B709-8188-437C-BF07-3D85D71B69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Colour</a:t>
            </a: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65FFD8DB-A497-4399-93E2-2EB0BF9CB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PT" altLang="pt-PT" sz="2400"/>
              <a:t>Our retina has: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z="2000" b="1"/>
              <a:t>Cones</a:t>
            </a:r>
            <a:r>
              <a:rPr lang="pt-PT" altLang="pt-PT" sz="2000"/>
              <a:t> – Measure the frequency of light (colour)</a:t>
            </a:r>
          </a:p>
          <a:p>
            <a:pPr lvl="2" eaLnBrk="1" hangingPunct="1">
              <a:lnSpc>
                <a:spcPct val="90000"/>
              </a:lnSpc>
            </a:pPr>
            <a:r>
              <a:rPr lang="pt-PT" altLang="pt-PT" sz="1800"/>
              <a:t>6 to 7 millions</a:t>
            </a:r>
          </a:p>
          <a:p>
            <a:pPr lvl="2" eaLnBrk="1" hangingPunct="1">
              <a:lnSpc>
                <a:spcPct val="90000"/>
              </a:lnSpc>
            </a:pPr>
            <a:r>
              <a:rPr lang="pt-PT" altLang="pt-PT" sz="1800"/>
              <a:t>High-definition</a:t>
            </a:r>
          </a:p>
          <a:p>
            <a:pPr lvl="2" eaLnBrk="1" hangingPunct="1">
              <a:lnSpc>
                <a:spcPct val="90000"/>
              </a:lnSpc>
            </a:pPr>
            <a:r>
              <a:rPr lang="pt-PT" altLang="pt-PT" sz="1800"/>
              <a:t>Need high luminosity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z="2000" b="1"/>
              <a:t>Rods</a:t>
            </a:r>
            <a:r>
              <a:rPr lang="pt-PT" altLang="pt-PT" sz="2000"/>
              <a:t> – Measure the intensity of light (luminance)</a:t>
            </a:r>
          </a:p>
          <a:p>
            <a:pPr lvl="2" eaLnBrk="1" hangingPunct="1">
              <a:lnSpc>
                <a:spcPct val="90000"/>
              </a:lnSpc>
            </a:pPr>
            <a:r>
              <a:rPr lang="pt-PT" altLang="pt-PT" sz="1800"/>
              <a:t>75 to 150 millions</a:t>
            </a:r>
          </a:p>
          <a:p>
            <a:pPr lvl="2" eaLnBrk="1" hangingPunct="1">
              <a:lnSpc>
                <a:spcPct val="90000"/>
              </a:lnSpc>
            </a:pPr>
            <a:r>
              <a:rPr lang="pt-PT" altLang="pt-PT" sz="1800"/>
              <a:t>Low-definition</a:t>
            </a:r>
          </a:p>
          <a:p>
            <a:pPr lvl="2" eaLnBrk="1" hangingPunct="1">
              <a:lnSpc>
                <a:spcPct val="90000"/>
              </a:lnSpc>
            </a:pPr>
            <a:r>
              <a:rPr lang="pt-PT" altLang="pt-PT" sz="1800"/>
              <a:t>Function with low luminosity</a:t>
            </a:r>
          </a:p>
        </p:txBody>
      </p:sp>
      <p:pic>
        <p:nvPicPr>
          <p:cNvPr id="15364" name="Picture 5" descr="scan035">
            <a:extLst>
              <a:ext uri="{FF2B5EF4-FFF2-40B4-BE49-F238E27FC236}">
                <a16:creationId xmlns:a16="http://schemas.microsoft.com/office/drawing/2014/main" id="{03E48FA6-B466-4711-ACB6-97BAF8DF5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0000" contrast="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430713" cy="255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 Box 6">
            <a:extLst>
              <a:ext uri="{FF2B5EF4-FFF2-40B4-BE49-F238E27FC236}">
                <a16:creationId xmlns:a16="http://schemas.microsoft.com/office/drawing/2014/main" id="{4D41869A-1DDB-40BD-AC05-FA9E86739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191000"/>
            <a:ext cx="1625600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200" b="1">
                <a:solidFill>
                  <a:schemeClr val="tx1"/>
                </a:solidFill>
              </a:rPr>
              <a:t>Gonzalez &amp; Woods</a:t>
            </a:r>
          </a:p>
        </p:txBody>
      </p:sp>
      <p:sp>
        <p:nvSpPr>
          <p:cNvPr id="15366" name="AutoShape 7">
            <a:extLst>
              <a:ext uri="{FF2B5EF4-FFF2-40B4-BE49-F238E27FC236}">
                <a16:creationId xmlns:a16="http://schemas.microsoft.com/office/drawing/2014/main" id="{13A0ABFC-F972-47AE-B133-12BECF0F3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572000"/>
            <a:ext cx="4038600" cy="1371600"/>
          </a:xfrm>
          <a:prstGeom prst="wedgeRoundRectCallout">
            <a:avLst>
              <a:gd name="adj1" fmla="val -30032"/>
              <a:gd name="adj2" fmla="val -6423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pt-PT" sz="2400">
                <a:solidFill>
                  <a:schemeClr val="tx1"/>
                </a:solidFill>
              </a:rPr>
              <a:t>We only see colour in the centre of our retina!</a:t>
            </a:r>
          </a:p>
        </p:txBody>
      </p:sp>
      <p:sp>
        <p:nvSpPr>
          <p:cNvPr id="15367" name="Footer Placeholder 1">
            <a:extLst>
              <a:ext uri="{FF2B5EF4-FFF2-40B4-BE49-F238E27FC236}">
                <a16:creationId xmlns:a16="http://schemas.microsoft.com/office/drawing/2014/main" id="{07E5BC3D-2301-4BBC-882F-9AE0DB8F29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5368" name="Slide Number Placeholder 1">
            <a:extLst>
              <a:ext uri="{FF2B5EF4-FFF2-40B4-BE49-F238E27FC236}">
                <a16:creationId xmlns:a16="http://schemas.microsoft.com/office/drawing/2014/main" id="{AE1575AC-D2F1-4662-91F6-1D55BFAC5A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D6D209-F9AC-4FC1-9C33-5D1763DCB815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A24D016-C305-440B-AA4C-BC6C8806E3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Topic: Image Capturing Systems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DEC7B5F-552A-42F7-AD13-DCA0650CCD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pt-PT" altLang="pt-PT">
                <a:solidFill>
                  <a:schemeClr val="bg2"/>
                </a:solidFill>
              </a:rPr>
              <a:t>‘Computer Vision’?</a:t>
            </a:r>
          </a:p>
          <a:p>
            <a:pPr eaLnBrk="1" hangingPunct="1"/>
            <a:r>
              <a:rPr lang="pt-PT" altLang="pt-PT">
                <a:solidFill>
                  <a:schemeClr val="bg2"/>
                </a:solidFill>
              </a:rPr>
              <a:t>The Human Visual System</a:t>
            </a:r>
          </a:p>
          <a:p>
            <a:pPr eaLnBrk="1" hangingPunct="1"/>
            <a:r>
              <a:rPr lang="pt-PT" altLang="pt-PT"/>
              <a:t>Image Capturing Systems</a:t>
            </a:r>
          </a:p>
        </p:txBody>
      </p:sp>
      <p:sp>
        <p:nvSpPr>
          <p:cNvPr id="16388" name="Footer Placeholder 1">
            <a:extLst>
              <a:ext uri="{FF2B5EF4-FFF2-40B4-BE49-F238E27FC236}">
                <a16:creationId xmlns:a16="http://schemas.microsoft.com/office/drawing/2014/main" id="{BA4CB636-9F7D-413B-96F6-77F635EC49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6389" name="Slide Number Placeholder 1">
            <a:extLst>
              <a:ext uri="{FF2B5EF4-FFF2-40B4-BE49-F238E27FC236}">
                <a16:creationId xmlns:a16="http://schemas.microsoft.com/office/drawing/2014/main" id="{476098DD-02D8-454E-B236-341C88A27B0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FCCD81-F15F-4B72-949C-5050C27B7A2E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5AC3102-BB0D-47F5-80B0-4CB7F5BC27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A Brief History of Images</a:t>
            </a:r>
          </a:p>
        </p:txBody>
      </p:sp>
      <p:sp>
        <p:nvSpPr>
          <p:cNvPr id="17411" name="Line 5">
            <a:extLst>
              <a:ext uri="{FF2B5EF4-FFF2-40B4-BE49-F238E27FC236}">
                <a16:creationId xmlns:a16="http://schemas.microsoft.com/office/drawing/2014/main" id="{60A6C754-C542-46A0-8630-8A079E9B79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9050" y="1628775"/>
            <a:ext cx="0" cy="4392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Oval 6">
            <a:extLst>
              <a:ext uri="{FF2B5EF4-FFF2-40B4-BE49-F238E27FC236}">
                <a16:creationId xmlns:a16="http://schemas.microsoft.com/office/drawing/2014/main" id="{00A72176-B3A5-4092-AD9E-0E7FE011D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782763"/>
            <a:ext cx="215900" cy="136525"/>
          </a:xfrm>
          <a:prstGeom prst="ellipse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7413" name="Text Box 11">
            <a:extLst>
              <a:ext uri="{FF2B5EF4-FFF2-40B4-BE49-F238E27FC236}">
                <a16:creationId xmlns:a16="http://schemas.microsoft.com/office/drawing/2014/main" id="{6F027A0C-9746-4494-9CE4-FCE7FF2F7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7475" y="1674813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</a:rPr>
              <a:t>1544</a:t>
            </a:r>
          </a:p>
        </p:txBody>
      </p:sp>
      <p:pic>
        <p:nvPicPr>
          <p:cNvPr id="17414" name="Picture 16" descr="obscura_frisius_58">
            <a:extLst>
              <a:ext uri="{FF2B5EF4-FFF2-40B4-BE49-F238E27FC236}">
                <a16:creationId xmlns:a16="http://schemas.microsoft.com/office/drawing/2014/main" id="{918813BE-7811-4BC7-ACD3-A2AACD769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525588"/>
            <a:ext cx="4867275" cy="404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17">
            <a:extLst>
              <a:ext uri="{FF2B5EF4-FFF2-40B4-BE49-F238E27FC236}">
                <a16:creationId xmlns:a16="http://schemas.microsoft.com/office/drawing/2014/main" id="{23361E69-0D1F-4653-8AFF-B1BF18250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5624513"/>
            <a:ext cx="4751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 i="1">
                <a:solidFill>
                  <a:schemeClr val="tx1"/>
                </a:solidFill>
              </a:rPr>
              <a:t>Camera Obscura</a:t>
            </a:r>
            <a:r>
              <a:rPr lang="en-US" altLang="pt-PT" sz="2000">
                <a:solidFill>
                  <a:schemeClr val="tx1"/>
                </a:solidFill>
              </a:rPr>
              <a:t>,  Gemma Frisius, 1544</a:t>
            </a:r>
          </a:p>
        </p:txBody>
      </p:sp>
      <p:sp>
        <p:nvSpPr>
          <p:cNvPr id="17416" name="Footer Placeholder 1">
            <a:extLst>
              <a:ext uri="{FF2B5EF4-FFF2-40B4-BE49-F238E27FC236}">
                <a16:creationId xmlns:a16="http://schemas.microsoft.com/office/drawing/2014/main" id="{62F51DFE-1141-4017-8B07-B4A3845D01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7417" name="Slide Number Placeholder 1">
            <a:extLst>
              <a:ext uri="{FF2B5EF4-FFF2-40B4-BE49-F238E27FC236}">
                <a16:creationId xmlns:a16="http://schemas.microsoft.com/office/drawing/2014/main" id="{7337F7FB-AFCD-45C9-A085-1E634333F15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98521A-974A-495D-8E22-271102999EA8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D982153-2986-42C5-A23C-BFF3BE1B63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A Brief History of Images</a:t>
            </a:r>
          </a:p>
        </p:txBody>
      </p:sp>
      <p:sp>
        <p:nvSpPr>
          <p:cNvPr id="18435" name="Line 5">
            <a:extLst>
              <a:ext uri="{FF2B5EF4-FFF2-40B4-BE49-F238E27FC236}">
                <a16:creationId xmlns:a16="http://schemas.microsoft.com/office/drawing/2014/main" id="{73F0432F-24F3-47F7-B956-ACE7E5B4B6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9050" y="1628775"/>
            <a:ext cx="0" cy="4392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Oval 6">
            <a:extLst>
              <a:ext uri="{FF2B5EF4-FFF2-40B4-BE49-F238E27FC236}">
                <a16:creationId xmlns:a16="http://schemas.microsoft.com/office/drawing/2014/main" id="{07504C32-7D0E-4429-9376-217D28B04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782763"/>
            <a:ext cx="215900" cy="136525"/>
          </a:xfrm>
          <a:prstGeom prst="ellipse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8437" name="Oval 7">
            <a:extLst>
              <a:ext uri="{FF2B5EF4-FFF2-40B4-BE49-F238E27FC236}">
                <a16:creationId xmlns:a16="http://schemas.microsoft.com/office/drawing/2014/main" id="{D056CF69-6AD4-4954-8E39-599D18FF9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450" y="2073275"/>
            <a:ext cx="215900" cy="134938"/>
          </a:xfrm>
          <a:prstGeom prst="ellipse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8438" name="Text Box 11">
            <a:extLst>
              <a:ext uri="{FF2B5EF4-FFF2-40B4-BE49-F238E27FC236}">
                <a16:creationId xmlns:a16="http://schemas.microsoft.com/office/drawing/2014/main" id="{4B5678B8-89B3-416E-8C22-6497469BA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7475" y="1674813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</a:rPr>
              <a:t>1544</a:t>
            </a:r>
          </a:p>
        </p:txBody>
      </p:sp>
      <p:sp>
        <p:nvSpPr>
          <p:cNvPr id="18439" name="Text Box 13">
            <a:extLst>
              <a:ext uri="{FF2B5EF4-FFF2-40B4-BE49-F238E27FC236}">
                <a16:creationId xmlns:a16="http://schemas.microsoft.com/office/drawing/2014/main" id="{0BEB3BCB-5A2C-4846-83BD-B3F3807FB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1955800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</a:rPr>
              <a:t>1568</a:t>
            </a:r>
          </a:p>
        </p:txBody>
      </p:sp>
      <p:pic>
        <p:nvPicPr>
          <p:cNvPr id="18440" name="Picture 16" descr="obscura">
            <a:extLst>
              <a:ext uri="{FF2B5EF4-FFF2-40B4-BE49-F238E27FC236}">
                <a16:creationId xmlns:a16="http://schemas.microsoft.com/office/drawing/2014/main" id="{1E028174-5DED-47A1-9500-3BEBB0599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1577975"/>
            <a:ext cx="5260975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 Box 17">
            <a:extLst>
              <a:ext uri="{FF2B5EF4-FFF2-40B4-BE49-F238E27FC236}">
                <a16:creationId xmlns:a16="http://schemas.microsoft.com/office/drawing/2014/main" id="{618CEECD-0B02-436E-B21A-0862C8BC5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863" y="5624513"/>
            <a:ext cx="423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Lens Based Camera Obscura, 1568</a:t>
            </a:r>
          </a:p>
        </p:txBody>
      </p:sp>
      <p:sp>
        <p:nvSpPr>
          <p:cNvPr id="18442" name="Footer Placeholder 1">
            <a:extLst>
              <a:ext uri="{FF2B5EF4-FFF2-40B4-BE49-F238E27FC236}">
                <a16:creationId xmlns:a16="http://schemas.microsoft.com/office/drawing/2014/main" id="{8C98DAA0-D20B-4EC0-865E-E2049A114C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8443" name="Slide Number Placeholder 1">
            <a:extLst>
              <a:ext uri="{FF2B5EF4-FFF2-40B4-BE49-F238E27FC236}">
                <a16:creationId xmlns:a16="http://schemas.microsoft.com/office/drawing/2014/main" id="{8703E5C1-8521-4828-8443-99D20558BD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5647EF-086F-41B8-9847-7AA17DD8CD91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31BCD23-CE58-4C70-9B9A-12A54F06AC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A Brief History of Images</a:t>
            </a:r>
          </a:p>
        </p:txBody>
      </p:sp>
      <p:sp>
        <p:nvSpPr>
          <p:cNvPr id="19459" name="Line 5">
            <a:extLst>
              <a:ext uri="{FF2B5EF4-FFF2-40B4-BE49-F238E27FC236}">
                <a16:creationId xmlns:a16="http://schemas.microsoft.com/office/drawing/2014/main" id="{5A3EB8E2-D945-4E80-B4AA-3A67775C10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9050" y="1628775"/>
            <a:ext cx="0" cy="4392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Oval 6">
            <a:extLst>
              <a:ext uri="{FF2B5EF4-FFF2-40B4-BE49-F238E27FC236}">
                <a16:creationId xmlns:a16="http://schemas.microsoft.com/office/drawing/2014/main" id="{8144F981-3CFD-4B76-8277-9114CCB38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782763"/>
            <a:ext cx="215900" cy="136525"/>
          </a:xfrm>
          <a:prstGeom prst="ellipse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9461" name="Oval 7">
            <a:extLst>
              <a:ext uri="{FF2B5EF4-FFF2-40B4-BE49-F238E27FC236}">
                <a16:creationId xmlns:a16="http://schemas.microsoft.com/office/drawing/2014/main" id="{A2384237-7151-42DD-8F2F-D7BB7BDA7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450" y="2073275"/>
            <a:ext cx="215900" cy="134938"/>
          </a:xfrm>
          <a:prstGeom prst="ellipse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9462" name="Oval 8">
            <a:extLst>
              <a:ext uri="{FF2B5EF4-FFF2-40B4-BE49-F238E27FC236}">
                <a16:creationId xmlns:a16="http://schemas.microsoft.com/office/drawing/2014/main" id="{05E6C833-D148-4C37-BE19-67A43E05C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450" y="3603625"/>
            <a:ext cx="215900" cy="134938"/>
          </a:xfrm>
          <a:prstGeom prst="ellipse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9463" name="Text Box 11">
            <a:extLst>
              <a:ext uri="{FF2B5EF4-FFF2-40B4-BE49-F238E27FC236}">
                <a16:creationId xmlns:a16="http://schemas.microsoft.com/office/drawing/2014/main" id="{41F9DB1E-879E-4F34-8E92-9D3B7A72B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7475" y="1674813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</a:rPr>
              <a:t>1544</a:t>
            </a:r>
          </a:p>
        </p:txBody>
      </p:sp>
      <p:sp>
        <p:nvSpPr>
          <p:cNvPr id="19464" name="Text Box 12">
            <a:extLst>
              <a:ext uri="{FF2B5EF4-FFF2-40B4-BE49-F238E27FC236}">
                <a16:creationId xmlns:a16="http://schemas.microsoft.com/office/drawing/2014/main" id="{5C3EFBDE-DAA0-48C8-8154-374387D9D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3497263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</a:rPr>
              <a:t>1837</a:t>
            </a:r>
          </a:p>
        </p:txBody>
      </p:sp>
      <p:sp>
        <p:nvSpPr>
          <p:cNvPr id="19465" name="Text Box 13">
            <a:extLst>
              <a:ext uri="{FF2B5EF4-FFF2-40B4-BE49-F238E27FC236}">
                <a16:creationId xmlns:a16="http://schemas.microsoft.com/office/drawing/2014/main" id="{A1BD6C52-851D-4D82-8923-6246BF7C0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1955800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</a:rPr>
              <a:t>1568</a:t>
            </a:r>
          </a:p>
        </p:txBody>
      </p:sp>
      <p:pic>
        <p:nvPicPr>
          <p:cNvPr id="19466" name="Picture 16" descr="still_life">
            <a:extLst>
              <a:ext uri="{FF2B5EF4-FFF2-40B4-BE49-F238E27FC236}">
                <a16:creationId xmlns:a16="http://schemas.microsoft.com/office/drawing/2014/main" id="{B9B35857-BC08-48A8-BD1C-5C2D5ABBF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562100"/>
            <a:ext cx="4995862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 Box 17">
            <a:extLst>
              <a:ext uri="{FF2B5EF4-FFF2-40B4-BE49-F238E27FC236}">
                <a16:creationId xmlns:a16="http://schemas.microsoft.com/office/drawing/2014/main" id="{CC523D12-8E83-4FAE-9C38-B1F096CA8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446713"/>
            <a:ext cx="539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 i="1">
                <a:solidFill>
                  <a:schemeClr val="tx1"/>
                </a:solidFill>
              </a:rPr>
              <a:t>Still Life</a:t>
            </a:r>
            <a:r>
              <a:rPr lang="en-US" altLang="pt-PT" sz="2000">
                <a:solidFill>
                  <a:schemeClr val="tx1"/>
                </a:solidFill>
              </a:rPr>
              <a:t>, Louis Jaques Mande Daguerre, 1837</a:t>
            </a:r>
          </a:p>
        </p:txBody>
      </p:sp>
      <p:sp>
        <p:nvSpPr>
          <p:cNvPr id="19468" name="Footer Placeholder 1">
            <a:extLst>
              <a:ext uri="{FF2B5EF4-FFF2-40B4-BE49-F238E27FC236}">
                <a16:creationId xmlns:a16="http://schemas.microsoft.com/office/drawing/2014/main" id="{FAC6DE99-9579-433C-A46A-A392DD53FC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9469" name="Slide Number Placeholder 1">
            <a:extLst>
              <a:ext uri="{FF2B5EF4-FFF2-40B4-BE49-F238E27FC236}">
                <a16:creationId xmlns:a16="http://schemas.microsoft.com/office/drawing/2014/main" id="{B40BC3D9-21FE-41F0-8278-A59E16CFEDD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8FE64C-8552-4FED-9730-F2853B588A4C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F76E804-0C03-4D2C-A943-379B1A9850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A Brief History of Images</a:t>
            </a:r>
          </a:p>
        </p:txBody>
      </p:sp>
      <p:sp>
        <p:nvSpPr>
          <p:cNvPr id="20483" name="Line 5">
            <a:extLst>
              <a:ext uri="{FF2B5EF4-FFF2-40B4-BE49-F238E27FC236}">
                <a16:creationId xmlns:a16="http://schemas.microsoft.com/office/drawing/2014/main" id="{167B8D19-9D5C-406D-A44E-018014EA7B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9050" y="1628775"/>
            <a:ext cx="0" cy="4392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Oval 6">
            <a:extLst>
              <a:ext uri="{FF2B5EF4-FFF2-40B4-BE49-F238E27FC236}">
                <a16:creationId xmlns:a16="http://schemas.microsoft.com/office/drawing/2014/main" id="{8CE659F0-A523-4ACC-A931-23CAD40DB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782763"/>
            <a:ext cx="215900" cy="136525"/>
          </a:xfrm>
          <a:prstGeom prst="ellipse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0485" name="Oval 7">
            <a:extLst>
              <a:ext uri="{FF2B5EF4-FFF2-40B4-BE49-F238E27FC236}">
                <a16:creationId xmlns:a16="http://schemas.microsoft.com/office/drawing/2014/main" id="{DD996F83-5A39-4EB4-A281-9F6F1BEAB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450" y="2073275"/>
            <a:ext cx="215900" cy="134938"/>
          </a:xfrm>
          <a:prstGeom prst="ellipse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0486" name="Oval 8">
            <a:extLst>
              <a:ext uri="{FF2B5EF4-FFF2-40B4-BE49-F238E27FC236}">
                <a16:creationId xmlns:a16="http://schemas.microsoft.com/office/drawing/2014/main" id="{73218C9C-8FEF-46E7-897A-BFAE64073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450" y="3603625"/>
            <a:ext cx="215900" cy="134938"/>
          </a:xfrm>
          <a:prstGeom prst="ellipse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0487" name="Oval 9">
            <a:extLst>
              <a:ext uri="{FF2B5EF4-FFF2-40B4-BE49-F238E27FC236}">
                <a16:creationId xmlns:a16="http://schemas.microsoft.com/office/drawing/2014/main" id="{BE122701-2B9D-4DEE-886F-4987B0D92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450" y="4943475"/>
            <a:ext cx="215900" cy="136525"/>
          </a:xfrm>
          <a:prstGeom prst="ellipse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0488" name="Text Box 11">
            <a:extLst>
              <a:ext uri="{FF2B5EF4-FFF2-40B4-BE49-F238E27FC236}">
                <a16:creationId xmlns:a16="http://schemas.microsoft.com/office/drawing/2014/main" id="{9DA2C2E8-7727-413C-8ECB-206AF8037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7475" y="1674813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</a:rPr>
              <a:t>1544</a:t>
            </a:r>
          </a:p>
        </p:txBody>
      </p:sp>
      <p:sp>
        <p:nvSpPr>
          <p:cNvPr id="20489" name="Text Box 12">
            <a:extLst>
              <a:ext uri="{FF2B5EF4-FFF2-40B4-BE49-F238E27FC236}">
                <a16:creationId xmlns:a16="http://schemas.microsoft.com/office/drawing/2014/main" id="{EAE30298-01CF-4B66-84F3-2B7626EB7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3497263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</a:rPr>
              <a:t>1837</a:t>
            </a:r>
          </a:p>
        </p:txBody>
      </p:sp>
      <p:sp>
        <p:nvSpPr>
          <p:cNvPr id="20490" name="Text Box 13">
            <a:extLst>
              <a:ext uri="{FF2B5EF4-FFF2-40B4-BE49-F238E27FC236}">
                <a16:creationId xmlns:a16="http://schemas.microsoft.com/office/drawing/2014/main" id="{B8507786-D32F-4908-85B8-33FB3638D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1955800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</a:rPr>
              <a:t>1568</a:t>
            </a:r>
          </a:p>
        </p:txBody>
      </p:sp>
      <p:sp>
        <p:nvSpPr>
          <p:cNvPr id="20491" name="Text Box 14">
            <a:extLst>
              <a:ext uri="{FF2B5EF4-FFF2-40B4-BE49-F238E27FC236}">
                <a16:creationId xmlns:a16="http://schemas.microsoft.com/office/drawing/2014/main" id="{F1E4C78A-CD3B-4714-A8D5-3F0855E5A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0" y="4845050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</a:rPr>
              <a:t>1970</a:t>
            </a:r>
          </a:p>
        </p:txBody>
      </p:sp>
      <p:sp>
        <p:nvSpPr>
          <p:cNvPr id="20492" name="Text Box 16">
            <a:extLst>
              <a:ext uri="{FF2B5EF4-FFF2-40B4-BE49-F238E27FC236}">
                <a16:creationId xmlns:a16="http://schemas.microsoft.com/office/drawing/2014/main" id="{BBA023E9-F147-45DE-907E-D933B2526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925" y="3973513"/>
            <a:ext cx="318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Silicon Image Detector,  1970</a:t>
            </a:r>
          </a:p>
        </p:txBody>
      </p:sp>
      <p:pic>
        <p:nvPicPr>
          <p:cNvPr id="20493" name="Picture 17" descr="us-quarter">
            <a:extLst>
              <a:ext uri="{FF2B5EF4-FFF2-40B4-BE49-F238E27FC236}">
                <a16:creationId xmlns:a16="http://schemas.microsoft.com/office/drawing/2014/main" id="{D142FF8B-8640-44AD-BDF3-B96379988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2063750"/>
            <a:ext cx="2039937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8" descr="ccd_four">
            <a:extLst>
              <a:ext uri="{FF2B5EF4-FFF2-40B4-BE49-F238E27FC236}">
                <a16:creationId xmlns:a16="http://schemas.microsoft.com/office/drawing/2014/main" id="{641CCC72-72D4-4CC2-B30F-85F9DB0E3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2524125"/>
            <a:ext cx="17621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5" name="Footer Placeholder 1">
            <a:extLst>
              <a:ext uri="{FF2B5EF4-FFF2-40B4-BE49-F238E27FC236}">
                <a16:creationId xmlns:a16="http://schemas.microsoft.com/office/drawing/2014/main" id="{0898D2FE-398F-40E1-8192-6D4CE4E99E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0496" name="Slide Number Placeholder 1">
            <a:extLst>
              <a:ext uri="{FF2B5EF4-FFF2-40B4-BE49-F238E27FC236}">
                <a16:creationId xmlns:a16="http://schemas.microsoft.com/office/drawing/2014/main" id="{EC21367F-D849-46E6-977F-A34215F407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D3521C-78D3-45B1-A157-5E847FEA63E7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2C6D48D-9677-4E82-B4F8-D9871782EA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A Brief History of Images</a:t>
            </a:r>
          </a:p>
        </p:txBody>
      </p:sp>
      <p:grpSp>
        <p:nvGrpSpPr>
          <p:cNvPr id="21507" name="Group 16">
            <a:extLst>
              <a:ext uri="{FF2B5EF4-FFF2-40B4-BE49-F238E27FC236}">
                <a16:creationId xmlns:a16="http://schemas.microsoft.com/office/drawing/2014/main" id="{28E44DAE-7532-4CE5-8353-5D80B5F582DD}"/>
              </a:ext>
            </a:extLst>
          </p:cNvPr>
          <p:cNvGrpSpPr>
            <a:grpSpLocks/>
          </p:cNvGrpSpPr>
          <p:nvPr/>
        </p:nvGrpSpPr>
        <p:grpSpPr bwMode="auto">
          <a:xfrm>
            <a:off x="7524750" y="1628775"/>
            <a:ext cx="1085850" cy="4392613"/>
            <a:chOff x="5016" y="296"/>
            <a:chExt cx="684" cy="3880"/>
          </a:xfrm>
        </p:grpSpPr>
        <p:sp>
          <p:nvSpPr>
            <p:cNvPr id="21522" name="Line 4">
              <a:extLst>
                <a:ext uri="{FF2B5EF4-FFF2-40B4-BE49-F238E27FC236}">
                  <a16:creationId xmlns:a16="http://schemas.microsoft.com/office/drawing/2014/main" id="{688796DE-6F42-4675-94CC-B161F45E9B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88" y="296"/>
              <a:ext cx="0" cy="3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Oval 5">
              <a:extLst>
                <a:ext uri="{FF2B5EF4-FFF2-40B4-BE49-F238E27FC236}">
                  <a16:creationId xmlns:a16="http://schemas.microsoft.com/office/drawing/2014/main" id="{10629FD1-C3D0-4247-BAB4-36E40663A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6" y="432"/>
              <a:ext cx="136" cy="120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21524" name="Oval 6">
              <a:extLst>
                <a:ext uri="{FF2B5EF4-FFF2-40B4-BE49-F238E27FC236}">
                  <a16:creationId xmlns:a16="http://schemas.microsoft.com/office/drawing/2014/main" id="{C017A498-DEDD-4B9E-9A83-6856353FF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4" y="688"/>
              <a:ext cx="136" cy="120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21525" name="Oval 7">
              <a:extLst>
                <a:ext uri="{FF2B5EF4-FFF2-40B4-BE49-F238E27FC236}">
                  <a16:creationId xmlns:a16="http://schemas.microsoft.com/office/drawing/2014/main" id="{1F83F422-9E41-43C5-BD00-A4B610B91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4" y="2040"/>
              <a:ext cx="136" cy="120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21526" name="Oval 8">
              <a:extLst>
                <a:ext uri="{FF2B5EF4-FFF2-40B4-BE49-F238E27FC236}">
                  <a16:creationId xmlns:a16="http://schemas.microsoft.com/office/drawing/2014/main" id="{14591B4A-C2A1-4062-A587-4F37019BB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4" y="3224"/>
              <a:ext cx="136" cy="120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21527" name="Oval 9">
              <a:extLst>
                <a:ext uri="{FF2B5EF4-FFF2-40B4-BE49-F238E27FC236}">
                  <a16:creationId xmlns:a16="http://schemas.microsoft.com/office/drawing/2014/main" id="{EF41C031-7007-4481-9847-FA37FC7E8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4" y="3512"/>
              <a:ext cx="136" cy="120"/>
            </a:xfrm>
            <a:prstGeom prst="ellipse">
              <a:avLst/>
            </a:prstGeom>
            <a:solidFill>
              <a:srgbClr val="8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21528" name="Text Box 10">
              <a:extLst>
                <a:ext uri="{FF2B5EF4-FFF2-40B4-BE49-F238E27FC236}">
                  <a16:creationId xmlns:a16="http://schemas.microsoft.com/office/drawing/2014/main" id="{81FF478D-5889-47C6-8F03-D1D7612EE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0" y="337"/>
              <a:ext cx="5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400">
                  <a:solidFill>
                    <a:schemeClr val="tx1"/>
                  </a:solidFill>
                </a:rPr>
                <a:t>1544</a:t>
              </a:r>
            </a:p>
          </p:txBody>
        </p:sp>
        <p:sp>
          <p:nvSpPr>
            <p:cNvPr id="21529" name="Text Box 11">
              <a:extLst>
                <a:ext uri="{FF2B5EF4-FFF2-40B4-BE49-F238E27FC236}">
                  <a16:creationId xmlns:a16="http://schemas.microsoft.com/office/drawing/2014/main" id="{6E276E4B-AD2B-42DA-A6C7-422C471E18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8" y="1946"/>
              <a:ext cx="5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400">
                  <a:solidFill>
                    <a:schemeClr val="tx1"/>
                  </a:solidFill>
                </a:rPr>
                <a:t>1837</a:t>
              </a:r>
            </a:p>
          </p:txBody>
        </p:sp>
        <p:sp>
          <p:nvSpPr>
            <p:cNvPr id="21530" name="Text Box 12">
              <a:extLst>
                <a:ext uri="{FF2B5EF4-FFF2-40B4-BE49-F238E27FC236}">
                  <a16:creationId xmlns:a16="http://schemas.microsoft.com/office/drawing/2014/main" id="{498FA136-866C-41D1-B12F-71D715743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8" y="585"/>
              <a:ext cx="5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400">
                  <a:solidFill>
                    <a:schemeClr val="tx1"/>
                  </a:solidFill>
                </a:rPr>
                <a:t>1568</a:t>
              </a:r>
            </a:p>
          </p:txBody>
        </p:sp>
        <p:sp>
          <p:nvSpPr>
            <p:cNvPr id="21531" name="Text Box 13">
              <a:extLst>
                <a:ext uri="{FF2B5EF4-FFF2-40B4-BE49-F238E27FC236}">
                  <a16:creationId xmlns:a16="http://schemas.microsoft.com/office/drawing/2014/main" id="{CA457EB3-C209-4E22-9978-D4E2459690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6" y="3137"/>
              <a:ext cx="5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400">
                  <a:solidFill>
                    <a:schemeClr val="tx1"/>
                  </a:solidFill>
                </a:rPr>
                <a:t>1970</a:t>
              </a:r>
            </a:p>
          </p:txBody>
        </p:sp>
        <p:sp>
          <p:nvSpPr>
            <p:cNvPr id="21532" name="Text Box 14">
              <a:extLst>
                <a:ext uri="{FF2B5EF4-FFF2-40B4-BE49-F238E27FC236}">
                  <a16:creationId xmlns:a16="http://schemas.microsoft.com/office/drawing/2014/main" id="{53E15025-40EC-48D0-A6E8-CCA423D446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8" y="3417"/>
              <a:ext cx="5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400">
                  <a:solidFill>
                    <a:schemeClr val="tx1"/>
                  </a:solidFill>
                </a:rPr>
                <a:t>1995</a:t>
              </a:r>
            </a:p>
          </p:txBody>
        </p:sp>
      </p:grpSp>
      <p:grpSp>
        <p:nvGrpSpPr>
          <p:cNvPr id="21508" name="Group 17">
            <a:extLst>
              <a:ext uri="{FF2B5EF4-FFF2-40B4-BE49-F238E27FC236}">
                <a16:creationId xmlns:a16="http://schemas.microsoft.com/office/drawing/2014/main" id="{022C750D-DAEB-4D69-BB52-70CF2C9D3C03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1866900"/>
            <a:ext cx="4508500" cy="3378200"/>
            <a:chOff x="192" y="672"/>
            <a:chExt cx="3376" cy="2712"/>
          </a:xfrm>
        </p:grpSpPr>
        <p:sp>
          <p:nvSpPr>
            <p:cNvPr id="21512" name="Rectangle 18">
              <a:extLst>
                <a:ext uri="{FF2B5EF4-FFF2-40B4-BE49-F238E27FC236}">
                  <a16:creationId xmlns:a16="http://schemas.microsoft.com/office/drawing/2014/main" id="{A79BB032-BD6E-4621-AB97-6A977307F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72"/>
              <a:ext cx="3376" cy="2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pic>
          <p:nvPicPr>
            <p:cNvPr id="21513" name="Picture 19" descr="axia_mini">
              <a:extLst>
                <a:ext uri="{FF2B5EF4-FFF2-40B4-BE49-F238E27FC236}">
                  <a16:creationId xmlns:a16="http://schemas.microsoft.com/office/drawing/2014/main" id="{399F47B2-A29C-4DBE-AC08-F992C4DF25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1552"/>
              <a:ext cx="872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Picture 20" descr="canon_eos">
              <a:extLst>
                <a:ext uri="{FF2B5EF4-FFF2-40B4-BE49-F238E27FC236}">
                  <a16:creationId xmlns:a16="http://schemas.microsoft.com/office/drawing/2014/main" id="{01880F5D-762B-446E-AD46-7A1A131961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" y="1540"/>
              <a:ext cx="947" cy="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Picture 21" descr="d-link">
              <a:extLst>
                <a:ext uri="{FF2B5EF4-FFF2-40B4-BE49-F238E27FC236}">
                  <a16:creationId xmlns:a16="http://schemas.microsoft.com/office/drawing/2014/main" id="{1085777F-D75E-47F3-8A7A-C24C15C509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" y="2452"/>
              <a:ext cx="1089" cy="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6" name="Picture 22" descr="nikon_2500">
              <a:extLst>
                <a:ext uri="{FF2B5EF4-FFF2-40B4-BE49-F238E27FC236}">
                  <a16:creationId xmlns:a16="http://schemas.microsoft.com/office/drawing/2014/main" id="{BF6B939C-2FB1-4EB1-8695-AE9AD2D70C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768"/>
              <a:ext cx="1050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7" name="Picture 23" descr="nikon_990">
              <a:extLst>
                <a:ext uri="{FF2B5EF4-FFF2-40B4-BE49-F238E27FC236}">
                  <a16:creationId xmlns:a16="http://schemas.microsoft.com/office/drawing/2014/main" id="{5E120FEA-40DD-4724-AA7B-94A81240AE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" y="775"/>
              <a:ext cx="1073" cy="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24" descr="olympus_cam">
              <a:extLst>
                <a:ext uri="{FF2B5EF4-FFF2-40B4-BE49-F238E27FC236}">
                  <a16:creationId xmlns:a16="http://schemas.microsoft.com/office/drawing/2014/main" id="{A4AE6DA6-CAE8-4FC8-A0B9-F59A6589A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" y="2476"/>
              <a:ext cx="918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9" name="Picture 25" descr="sony_mavica">
              <a:extLst>
                <a:ext uri="{FF2B5EF4-FFF2-40B4-BE49-F238E27FC236}">
                  <a16:creationId xmlns:a16="http://schemas.microsoft.com/office/drawing/2014/main" id="{3B9BEB77-896A-48D2-8753-0AC1FEA8BD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" y="70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Picture 26" descr="pentax_cam">
              <a:extLst>
                <a:ext uri="{FF2B5EF4-FFF2-40B4-BE49-F238E27FC236}">
                  <a16:creationId xmlns:a16="http://schemas.microsoft.com/office/drawing/2014/main" id="{956880E7-2C9A-439F-A312-0DD5B0E88D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" y="1526"/>
              <a:ext cx="909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1" name="Picture 27" descr="olympus_cam2">
              <a:extLst>
                <a:ext uri="{FF2B5EF4-FFF2-40B4-BE49-F238E27FC236}">
                  <a16:creationId xmlns:a16="http://schemas.microsoft.com/office/drawing/2014/main" id="{30119701-3CEF-4EFA-90C5-09F52929F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" y="2439"/>
              <a:ext cx="960" cy="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9" name="Text Box 28">
            <a:extLst>
              <a:ext uri="{FF2B5EF4-FFF2-40B4-BE49-F238E27FC236}">
                <a16:creationId xmlns:a16="http://schemas.microsoft.com/office/drawing/2014/main" id="{95E0A3E9-08C7-4ADD-9830-16D30EC88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5" y="5230813"/>
            <a:ext cx="1992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Digital Cameras</a:t>
            </a:r>
          </a:p>
        </p:txBody>
      </p:sp>
      <p:sp>
        <p:nvSpPr>
          <p:cNvPr id="21510" name="Footer Placeholder 1">
            <a:extLst>
              <a:ext uri="{FF2B5EF4-FFF2-40B4-BE49-F238E27FC236}">
                <a16:creationId xmlns:a16="http://schemas.microsoft.com/office/drawing/2014/main" id="{EA19F08B-5503-4755-BDDF-121B8606E3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1511" name="Slide Number Placeholder 1">
            <a:extLst>
              <a:ext uri="{FF2B5EF4-FFF2-40B4-BE49-F238E27FC236}">
                <a16:creationId xmlns:a16="http://schemas.microsoft.com/office/drawing/2014/main" id="{A3EC21EF-BD1A-4D52-862D-85BAFD95B73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ED05E5-637D-420C-A923-776D09FABBEB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ood">
            <a:extLst>
              <a:ext uri="{FF2B5EF4-FFF2-40B4-BE49-F238E27FC236}">
                <a16:creationId xmlns:a16="http://schemas.microsoft.com/office/drawing/2014/main" id="{1F3A59BC-07C8-4CFE-A7F6-FB75E53A9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3432175"/>
            <a:ext cx="19685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Oval 3">
            <a:extLst>
              <a:ext uri="{FF2B5EF4-FFF2-40B4-BE49-F238E27FC236}">
                <a16:creationId xmlns:a16="http://schemas.microsoft.com/office/drawing/2014/main" id="{70840D7D-6623-45E1-AF75-780FA48B8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2738" y="2830513"/>
            <a:ext cx="187325" cy="1905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2532" name="Line 4">
            <a:extLst>
              <a:ext uri="{FF2B5EF4-FFF2-40B4-BE49-F238E27FC236}">
                <a16:creationId xmlns:a16="http://schemas.microsoft.com/office/drawing/2014/main" id="{2AF9E847-5C75-4527-AB11-0D908E041A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6063" y="2930525"/>
            <a:ext cx="34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Line 5">
            <a:extLst>
              <a:ext uri="{FF2B5EF4-FFF2-40B4-BE49-F238E27FC236}">
                <a16:creationId xmlns:a16="http://schemas.microsoft.com/office/drawing/2014/main" id="{53A83E97-3164-4ED8-8110-F33B7EDA859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583362" y="2928938"/>
            <a:ext cx="34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Line 6">
            <a:extLst>
              <a:ext uri="{FF2B5EF4-FFF2-40B4-BE49-F238E27FC236}">
                <a16:creationId xmlns:a16="http://schemas.microsoft.com/office/drawing/2014/main" id="{9729D60F-43AB-4B64-B15D-C8223A324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40513" y="2790825"/>
            <a:ext cx="246062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Line 7">
            <a:extLst>
              <a:ext uri="{FF2B5EF4-FFF2-40B4-BE49-F238E27FC236}">
                <a16:creationId xmlns:a16="http://schemas.microsoft.com/office/drawing/2014/main" id="{0D2EB4E3-41D3-48C8-A14D-BEADEEF432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0988" y="2794000"/>
            <a:ext cx="252412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9C12A741-B196-473B-AE5B-DFBBD605D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3738" y="2679700"/>
            <a:ext cx="1074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Lighting</a:t>
            </a:r>
          </a:p>
        </p:txBody>
      </p:sp>
      <p:sp>
        <p:nvSpPr>
          <p:cNvPr id="22537" name="Text Box 9">
            <a:extLst>
              <a:ext uri="{FF2B5EF4-FFF2-40B4-BE49-F238E27FC236}">
                <a16:creationId xmlns:a16="http://schemas.microsoft.com/office/drawing/2014/main" id="{CAB0EF8F-CC95-436D-8028-942013290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4460875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Scene</a:t>
            </a:r>
          </a:p>
        </p:txBody>
      </p:sp>
      <p:sp>
        <p:nvSpPr>
          <p:cNvPr id="22538" name="Text Box 10">
            <a:extLst>
              <a:ext uri="{FF2B5EF4-FFF2-40B4-BE49-F238E27FC236}">
                <a16:creationId xmlns:a16="http://schemas.microsoft.com/office/drawing/2014/main" id="{076C4A58-975A-4BF5-82F1-76536C666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1839913"/>
            <a:ext cx="1087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Camera</a:t>
            </a:r>
          </a:p>
        </p:txBody>
      </p:sp>
      <p:sp>
        <p:nvSpPr>
          <p:cNvPr id="22539" name="Rectangle 11">
            <a:extLst>
              <a:ext uri="{FF2B5EF4-FFF2-40B4-BE49-F238E27FC236}">
                <a16:creationId xmlns:a16="http://schemas.microsoft.com/office/drawing/2014/main" id="{46E79198-90F7-4DD6-B9EB-3C3F6C0E6546}"/>
              </a:ext>
            </a:extLst>
          </p:cNvPr>
          <p:cNvSpPr>
            <a:spLocks noChangeArrowheads="1"/>
          </p:cNvSpPr>
          <p:nvPr/>
        </p:nvSpPr>
        <p:spPr bwMode="auto">
          <a:xfrm rot="2172365">
            <a:off x="4291013" y="2393950"/>
            <a:ext cx="735012" cy="423863"/>
          </a:xfrm>
          <a:prstGeom prst="rect">
            <a:avLst/>
          </a:prstGeom>
          <a:solidFill>
            <a:srgbClr val="EC7600"/>
          </a:solidFill>
          <a:ln w="28575">
            <a:solidFill>
              <a:srgbClr val="4D4D4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2540" name="AutoShape 12">
            <a:extLst>
              <a:ext uri="{FF2B5EF4-FFF2-40B4-BE49-F238E27FC236}">
                <a16:creationId xmlns:a16="http://schemas.microsoft.com/office/drawing/2014/main" id="{F80367D9-9486-4E9C-9ECA-C8C6C2014BB5}"/>
              </a:ext>
            </a:extLst>
          </p:cNvPr>
          <p:cNvSpPr>
            <a:spLocks noChangeArrowheads="1"/>
          </p:cNvSpPr>
          <p:nvPr/>
        </p:nvSpPr>
        <p:spPr bwMode="auto">
          <a:xfrm rot="7572365">
            <a:off x="4914900" y="2801938"/>
            <a:ext cx="423863" cy="3063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600"/>
          </a:solidFill>
          <a:ln w="28575">
            <a:solidFill>
              <a:srgbClr val="4D4D4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Rectangle 13">
            <a:extLst>
              <a:ext uri="{FF2B5EF4-FFF2-40B4-BE49-F238E27FC236}">
                <a16:creationId xmlns:a16="http://schemas.microsoft.com/office/drawing/2014/main" id="{3F795297-D5C6-490F-9584-4DCA83BEC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238" y="4183063"/>
            <a:ext cx="1528762" cy="1157287"/>
          </a:xfrm>
          <a:prstGeom prst="rect">
            <a:avLst/>
          </a:prstGeom>
          <a:solidFill>
            <a:srgbClr val="FFC145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2542" name="AutoShape 14">
            <a:extLst>
              <a:ext uri="{FF2B5EF4-FFF2-40B4-BE49-F238E27FC236}">
                <a16:creationId xmlns:a16="http://schemas.microsoft.com/office/drawing/2014/main" id="{26931190-B4A9-4CFF-8970-5BB834E78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4259263"/>
            <a:ext cx="1341438" cy="1014412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22543" name="Rectangle 15">
            <a:extLst>
              <a:ext uri="{FF2B5EF4-FFF2-40B4-BE49-F238E27FC236}">
                <a16:creationId xmlns:a16="http://schemas.microsoft.com/office/drawing/2014/main" id="{2F7BB73E-3B0F-48EA-9428-F840D8F78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5399088"/>
            <a:ext cx="1800225" cy="107950"/>
          </a:xfrm>
          <a:prstGeom prst="rect">
            <a:avLst/>
          </a:prstGeom>
          <a:solidFill>
            <a:srgbClr val="FFC145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2544" name="Text Box 16">
            <a:extLst>
              <a:ext uri="{FF2B5EF4-FFF2-40B4-BE49-F238E27FC236}">
                <a16:creationId xmlns:a16="http://schemas.microsoft.com/office/drawing/2014/main" id="{2810D61C-311D-4F30-9C78-C0771BAF7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3762375"/>
            <a:ext cx="1298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Computer</a:t>
            </a:r>
          </a:p>
        </p:txBody>
      </p:sp>
      <p:cxnSp>
        <p:nvCxnSpPr>
          <p:cNvPr id="22545" name="AutoShape 17">
            <a:extLst>
              <a:ext uri="{FF2B5EF4-FFF2-40B4-BE49-F238E27FC236}">
                <a16:creationId xmlns:a16="http://schemas.microsoft.com/office/drawing/2014/main" id="{F7EBFC2B-02DE-47B4-8810-B2BA00BCDB59}"/>
              </a:ext>
            </a:extLst>
          </p:cNvPr>
          <p:cNvCxnSpPr>
            <a:cxnSpLocks noChangeShapeType="1"/>
            <a:stCxn id="22539" idx="1"/>
            <a:endCxn id="22541" idx="1"/>
          </p:cNvCxnSpPr>
          <p:nvPr/>
        </p:nvCxnSpPr>
        <p:spPr bwMode="auto">
          <a:xfrm rot="10800000" flipV="1">
            <a:off x="1763713" y="2378075"/>
            <a:ext cx="2587625" cy="2382838"/>
          </a:xfrm>
          <a:prstGeom prst="bentConnector3">
            <a:avLst>
              <a:gd name="adj1" fmla="val 107847"/>
            </a:avLst>
          </a:prstGeom>
          <a:noFill/>
          <a:ln w="12700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6" name="Oval 18">
            <a:extLst>
              <a:ext uri="{FF2B5EF4-FFF2-40B4-BE49-F238E27FC236}">
                <a16:creationId xmlns:a16="http://schemas.microsoft.com/office/drawing/2014/main" id="{8BF12208-14E5-4A3F-A8BD-F7CF00494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413" y="1557338"/>
            <a:ext cx="1905000" cy="1884362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grpSp>
        <p:nvGrpSpPr>
          <p:cNvPr id="22547" name="Group 19">
            <a:extLst>
              <a:ext uri="{FF2B5EF4-FFF2-40B4-BE49-F238E27FC236}">
                <a16:creationId xmlns:a16="http://schemas.microsoft.com/office/drawing/2014/main" id="{8CFF294D-43B4-4363-B3C3-6C879564D3D9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3055938"/>
            <a:ext cx="1906588" cy="2308225"/>
            <a:chOff x="3288" y="1859"/>
            <a:chExt cx="1296" cy="1549"/>
          </a:xfrm>
        </p:grpSpPr>
        <p:sp>
          <p:nvSpPr>
            <p:cNvPr id="22559" name="Line 20">
              <a:extLst>
                <a:ext uri="{FF2B5EF4-FFF2-40B4-BE49-F238E27FC236}">
                  <a16:creationId xmlns:a16="http://schemas.microsoft.com/office/drawing/2014/main" id="{B0EC62B7-833A-4F5E-AB15-8C6AEA0D59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00" y="2760"/>
              <a:ext cx="192" cy="10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Line 21">
              <a:extLst>
                <a:ext uri="{FF2B5EF4-FFF2-40B4-BE49-F238E27FC236}">
                  <a16:creationId xmlns:a16="http://schemas.microsoft.com/office/drawing/2014/main" id="{545065C4-996D-4A24-9069-A74BED7251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96" y="2860"/>
              <a:ext cx="196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Line 22">
              <a:extLst>
                <a:ext uri="{FF2B5EF4-FFF2-40B4-BE49-F238E27FC236}">
                  <a16:creationId xmlns:a16="http://schemas.microsoft.com/office/drawing/2014/main" id="{8858BD0E-F9CD-48BB-A910-7844D769B0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80" y="2688"/>
              <a:ext cx="108" cy="17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62" name="Group 23">
              <a:extLst>
                <a:ext uri="{FF2B5EF4-FFF2-40B4-BE49-F238E27FC236}">
                  <a16:creationId xmlns:a16="http://schemas.microsoft.com/office/drawing/2014/main" id="{B5AA4999-673A-4B79-ABAD-F33977032D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8" y="1859"/>
              <a:ext cx="1296" cy="1549"/>
              <a:chOff x="3288" y="1859"/>
              <a:chExt cx="1296" cy="1549"/>
            </a:xfrm>
          </p:grpSpPr>
          <p:sp>
            <p:nvSpPr>
              <p:cNvPr id="22563" name="Oval 24">
                <a:extLst>
                  <a:ext uri="{FF2B5EF4-FFF2-40B4-BE49-F238E27FC236}">
                    <a16:creationId xmlns:a16="http://schemas.microsoft.com/office/drawing/2014/main" id="{EE8BA7B1-E1A1-4EA2-8554-C2B2F1EDB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8" y="2144"/>
                <a:ext cx="1296" cy="1264"/>
              </a:xfrm>
              <a:prstGeom prst="ellips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2564" name="Text Box 25">
                <a:extLst>
                  <a:ext uri="{FF2B5EF4-FFF2-40B4-BE49-F238E27FC236}">
                    <a16:creationId xmlns:a16="http://schemas.microsoft.com/office/drawing/2014/main" id="{5D8FAB8B-BF60-4970-83AD-20F3165625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7" y="1859"/>
                <a:ext cx="12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20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2548" name="Group 26">
            <a:extLst>
              <a:ext uri="{FF2B5EF4-FFF2-40B4-BE49-F238E27FC236}">
                <a16:creationId xmlns:a16="http://schemas.microsoft.com/office/drawing/2014/main" id="{EF5A4363-569E-496A-AEE0-209D2852F34D}"/>
              </a:ext>
            </a:extLst>
          </p:cNvPr>
          <p:cNvGrpSpPr>
            <a:grpSpLocks/>
          </p:cNvGrpSpPr>
          <p:nvPr/>
        </p:nvGrpSpPr>
        <p:grpSpPr bwMode="auto">
          <a:xfrm>
            <a:off x="1446213" y="3670300"/>
            <a:ext cx="2678112" cy="2478088"/>
            <a:chOff x="338" y="2360"/>
            <a:chExt cx="1821" cy="1663"/>
          </a:xfrm>
        </p:grpSpPr>
        <p:sp>
          <p:nvSpPr>
            <p:cNvPr id="22557" name="Oval 27">
              <a:extLst>
                <a:ext uri="{FF2B5EF4-FFF2-40B4-BE49-F238E27FC236}">
                  <a16:creationId xmlns:a16="http://schemas.microsoft.com/office/drawing/2014/main" id="{A84AFCF0-E5A8-4079-9BDE-2C60E451D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360"/>
              <a:ext cx="1368" cy="1392"/>
            </a:xfrm>
            <a:prstGeom prst="ellips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22558" name="Text Box 28">
              <a:extLst>
                <a:ext uri="{FF2B5EF4-FFF2-40B4-BE49-F238E27FC236}">
                  <a16:creationId xmlns:a16="http://schemas.microsoft.com/office/drawing/2014/main" id="{6EF6DB49-BD21-4FFF-B9EB-B0F47877A4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" y="3757"/>
              <a:ext cx="1821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000">
                  <a:solidFill>
                    <a:schemeClr val="tx1"/>
                  </a:solidFill>
                </a:rPr>
                <a:t>   Scene Interpretation</a:t>
              </a:r>
            </a:p>
          </p:txBody>
        </p:sp>
      </p:grpSp>
      <p:sp>
        <p:nvSpPr>
          <p:cNvPr id="22549" name="Oval 29">
            <a:extLst>
              <a:ext uri="{FF2B5EF4-FFF2-40B4-BE49-F238E27FC236}">
                <a16:creationId xmlns:a16="http://schemas.microsoft.com/office/drawing/2014/main" id="{A998BF37-A591-4CAA-9C26-868F8813E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413" y="1557338"/>
            <a:ext cx="1905000" cy="1884362"/>
          </a:xfrm>
          <a:prstGeom prst="ellipse">
            <a:avLst/>
          </a:prstGeom>
          <a:solidFill>
            <a:srgbClr val="FF0000">
              <a:alpha val="38823"/>
            </a:srgbClr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2550" name="Line 30">
            <a:extLst>
              <a:ext uri="{FF2B5EF4-FFF2-40B4-BE49-F238E27FC236}">
                <a16:creationId xmlns:a16="http://schemas.microsoft.com/office/drawing/2014/main" id="{69CF3F71-F767-4FAF-BE21-716D30BDF5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3138" y="4754563"/>
            <a:ext cx="776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1" name="Line 31">
            <a:extLst>
              <a:ext uri="{FF2B5EF4-FFF2-40B4-BE49-F238E27FC236}">
                <a16:creationId xmlns:a16="http://schemas.microsoft.com/office/drawing/2014/main" id="{E51C6C5C-C129-48EF-93B4-4FC477ED24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3138" y="2393950"/>
            <a:ext cx="0" cy="2360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2" name="Line 32">
            <a:extLst>
              <a:ext uri="{FF2B5EF4-FFF2-40B4-BE49-F238E27FC236}">
                <a16:creationId xmlns:a16="http://schemas.microsoft.com/office/drawing/2014/main" id="{A799EF2F-030F-4D50-A4A5-4F61396A4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3138" y="2393950"/>
            <a:ext cx="3387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3" name="Rectangle 33">
            <a:extLst>
              <a:ext uri="{FF2B5EF4-FFF2-40B4-BE49-F238E27FC236}">
                <a16:creationId xmlns:a16="http://schemas.microsoft.com/office/drawing/2014/main" id="{8D59F6D6-3256-4371-A5BD-A56C5B8E67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3200"/>
              <a:t>Components of a Computer Vision System</a:t>
            </a:r>
            <a:endParaRPr lang="pt-PT" altLang="pt-PT" sz="3200"/>
          </a:p>
        </p:txBody>
      </p:sp>
      <p:sp>
        <p:nvSpPr>
          <p:cNvPr id="22554" name="AutoShape 34">
            <a:extLst>
              <a:ext uri="{FF2B5EF4-FFF2-40B4-BE49-F238E27FC236}">
                <a16:creationId xmlns:a16="http://schemas.microsoft.com/office/drawing/2014/main" id="{D20A774A-0DEC-4C03-88E6-865A615E8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700213"/>
            <a:ext cx="1800225" cy="576262"/>
          </a:xfrm>
          <a:prstGeom prst="rightArrow">
            <a:avLst>
              <a:gd name="adj1" fmla="val 50000"/>
              <a:gd name="adj2" fmla="val 78099"/>
            </a:avLst>
          </a:prstGeom>
          <a:noFill/>
          <a:ln w="38100" algn="ctr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2555" name="Footer Placeholder 1">
            <a:extLst>
              <a:ext uri="{FF2B5EF4-FFF2-40B4-BE49-F238E27FC236}">
                <a16:creationId xmlns:a16="http://schemas.microsoft.com/office/drawing/2014/main" id="{5A2F3DCE-AB63-4DC9-9D53-C604175F23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2556" name="Slide Number Placeholder 1">
            <a:extLst>
              <a:ext uri="{FF2B5EF4-FFF2-40B4-BE49-F238E27FC236}">
                <a16:creationId xmlns:a16="http://schemas.microsoft.com/office/drawing/2014/main" id="{2207DDFF-69F3-453F-984E-BB199413B8F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547232-EE99-4BC2-918B-88BBB291C82B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5F650CC9-DD16-42B9-8B5A-E679353CF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4000"/>
              <a:t>Pinhole and the Perspective Projection</a:t>
            </a:r>
            <a:endParaRPr lang="pt-PT" altLang="pt-PT" sz="4000"/>
          </a:p>
        </p:txBody>
      </p:sp>
      <p:sp>
        <p:nvSpPr>
          <p:cNvPr id="23555" name="AutoShape 5">
            <a:extLst>
              <a:ext uri="{FF2B5EF4-FFF2-40B4-BE49-F238E27FC236}">
                <a16:creationId xmlns:a16="http://schemas.microsoft.com/office/drawing/2014/main" id="{2B320CB6-C105-4DB7-8A6F-D9E81FA5AB90}"/>
              </a:ext>
            </a:extLst>
          </p:cNvPr>
          <p:cNvSpPr>
            <a:spLocks noChangeArrowheads="1"/>
          </p:cNvSpPr>
          <p:nvPr/>
        </p:nvSpPr>
        <p:spPr bwMode="auto">
          <a:xfrm rot="16194785" flipH="1">
            <a:off x="954087" y="2122488"/>
            <a:ext cx="1901825" cy="914400"/>
          </a:xfrm>
          <a:prstGeom prst="parallelogram">
            <a:avLst>
              <a:gd name="adj" fmla="val 404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3556" name="Text Box 6">
            <a:extLst>
              <a:ext uri="{FF2B5EF4-FFF2-40B4-BE49-F238E27FC236}">
                <a16:creationId xmlns:a16="http://schemas.microsoft.com/office/drawing/2014/main" id="{230D5EFD-F4EB-4EA9-A152-63BDBC0AF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57388"/>
            <a:ext cx="581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(x,y)</a:t>
            </a:r>
          </a:p>
        </p:txBody>
      </p:sp>
      <p:sp>
        <p:nvSpPr>
          <p:cNvPr id="23557" name="Oval 7">
            <a:extLst>
              <a:ext uri="{FF2B5EF4-FFF2-40B4-BE49-F238E27FC236}">
                <a16:creationId xmlns:a16="http://schemas.microsoft.com/office/drawing/2014/main" id="{8A3E2FB3-C202-45F2-8495-42518CCF4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9938" y="190182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3558" name="Text Box 8">
            <a:extLst>
              <a:ext uri="{FF2B5EF4-FFF2-40B4-BE49-F238E27FC236}">
                <a16:creationId xmlns:a16="http://schemas.microsoft.com/office/drawing/2014/main" id="{F20583D0-F3B8-459F-8E4C-A47229198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370138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screen</a:t>
            </a:r>
          </a:p>
        </p:txBody>
      </p:sp>
      <p:sp>
        <p:nvSpPr>
          <p:cNvPr id="23559" name="Text Box 9">
            <a:extLst>
              <a:ext uri="{FF2B5EF4-FFF2-40B4-BE49-F238E27FC236}">
                <a16:creationId xmlns:a16="http://schemas.microsoft.com/office/drawing/2014/main" id="{59C3973A-AF78-411E-AFCF-482FFEA42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063" y="3429000"/>
            <a:ext cx="725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scene</a:t>
            </a:r>
          </a:p>
        </p:txBody>
      </p:sp>
      <p:pic>
        <p:nvPicPr>
          <p:cNvPr id="23560" name="Picture 10" descr="MCj02311200000[1]">
            <a:extLst>
              <a:ext uri="{FF2B5EF4-FFF2-40B4-BE49-F238E27FC236}">
                <a16:creationId xmlns:a16="http://schemas.microsoft.com/office/drawing/2014/main" id="{47F6F2A8-3DBC-4EFB-8472-4F62F419A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1628775"/>
            <a:ext cx="1608137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 Box 11">
            <a:extLst>
              <a:ext uri="{FF2B5EF4-FFF2-40B4-BE49-F238E27FC236}">
                <a16:creationId xmlns:a16="http://schemas.microsoft.com/office/drawing/2014/main" id="{69CEB1C3-CFE5-449E-9182-0BFC3223F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9325" y="1738313"/>
            <a:ext cx="27749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Is an image being formed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on the screen?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pt-PT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pt-PT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pt-PT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YES!   But, not a “clear” one.</a:t>
            </a:r>
          </a:p>
        </p:txBody>
      </p:sp>
      <p:sp>
        <p:nvSpPr>
          <p:cNvPr id="23562" name="AutoShape 13">
            <a:extLst>
              <a:ext uri="{FF2B5EF4-FFF2-40B4-BE49-F238E27FC236}">
                <a16:creationId xmlns:a16="http://schemas.microsoft.com/office/drawing/2014/main" id="{77BAD8BC-351C-419D-86D7-1F4864119B99}"/>
              </a:ext>
            </a:extLst>
          </p:cNvPr>
          <p:cNvSpPr>
            <a:spLocks noChangeArrowheads="1"/>
          </p:cNvSpPr>
          <p:nvPr/>
        </p:nvSpPr>
        <p:spPr bwMode="auto">
          <a:xfrm rot="16194785" flipH="1">
            <a:off x="954087" y="4273551"/>
            <a:ext cx="1901825" cy="914400"/>
          </a:xfrm>
          <a:prstGeom prst="parallelogram">
            <a:avLst>
              <a:gd name="adj" fmla="val 404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3563" name="Line 14">
            <a:extLst>
              <a:ext uri="{FF2B5EF4-FFF2-40B4-BE49-F238E27FC236}">
                <a16:creationId xmlns:a16="http://schemas.microsoft.com/office/drawing/2014/main" id="{79AC2AA5-BA4E-4869-B4E5-0BC0F6D97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4694238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Text Box 15">
            <a:extLst>
              <a:ext uri="{FF2B5EF4-FFF2-40B4-BE49-F238E27FC236}">
                <a16:creationId xmlns:a16="http://schemas.microsoft.com/office/drawing/2014/main" id="{9B17191F-6221-44F4-9449-635884FDA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500438"/>
            <a:ext cx="1149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image plane</a:t>
            </a:r>
          </a:p>
        </p:txBody>
      </p:sp>
      <p:sp>
        <p:nvSpPr>
          <p:cNvPr id="23565" name="Oval 16">
            <a:extLst>
              <a:ext uri="{FF2B5EF4-FFF2-40B4-BE49-F238E27FC236}">
                <a16:creationId xmlns:a16="http://schemas.microsoft.com/office/drawing/2014/main" id="{C5B8D028-0948-4025-A758-2F19FD75C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64978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3566" name="Oval 17">
            <a:extLst>
              <a:ext uri="{FF2B5EF4-FFF2-40B4-BE49-F238E27FC236}">
                <a16:creationId xmlns:a16="http://schemas.microsoft.com/office/drawing/2014/main" id="{3B3379E3-7FBF-448A-96A7-3F6943960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66248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3567" name="Line 18">
            <a:extLst>
              <a:ext uri="{FF2B5EF4-FFF2-40B4-BE49-F238E27FC236}">
                <a16:creationId xmlns:a16="http://schemas.microsoft.com/office/drawing/2014/main" id="{989F1944-426F-4D0E-880F-D8D39ECD96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3800" y="400843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Line 19">
            <a:extLst>
              <a:ext uri="{FF2B5EF4-FFF2-40B4-BE49-F238E27FC236}">
                <a16:creationId xmlns:a16="http://schemas.microsoft.com/office/drawing/2014/main" id="{08A9A13D-A1F8-431C-B4A1-A2C534041A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4008438"/>
            <a:ext cx="5715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Text Box 20">
            <a:extLst>
              <a:ext uri="{FF2B5EF4-FFF2-40B4-BE49-F238E27FC236}">
                <a16:creationId xmlns:a16="http://schemas.microsoft.com/office/drawing/2014/main" id="{111460CD-8DCA-4A39-8969-A33BC2154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75" y="4313238"/>
            <a:ext cx="1757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chemeClr val="tx1"/>
                </a:solidFill>
              </a:rPr>
              <a:t>effective focal length, </a:t>
            </a:r>
            <a:r>
              <a:rPr lang="en-US" altLang="pt-PT" sz="1600">
                <a:solidFill>
                  <a:schemeClr val="tx1"/>
                </a:solidFill>
              </a:rPr>
              <a:t>f’</a:t>
            </a:r>
          </a:p>
        </p:txBody>
      </p:sp>
      <p:sp>
        <p:nvSpPr>
          <p:cNvPr id="23570" name="Text Box 21">
            <a:extLst>
              <a:ext uri="{FF2B5EF4-FFF2-40B4-BE49-F238E27FC236}">
                <a16:creationId xmlns:a16="http://schemas.microsoft.com/office/drawing/2014/main" id="{41963BCE-B28A-43FD-AD69-558503583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4405313"/>
            <a:ext cx="6969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optical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 axis</a:t>
            </a:r>
          </a:p>
        </p:txBody>
      </p:sp>
      <p:sp>
        <p:nvSpPr>
          <p:cNvPr id="23571" name="Line 22">
            <a:extLst>
              <a:ext uri="{FF2B5EF4-FFF2-40B4-BE49-F238E27FC236}">
                <a16:creationId xmlns:a16="http://schemas.microsoft.com/office/drawing/2014/main" id="{A4F8E96B-D2C8-4381-A2C9-CF11222197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60550" y="47021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2" name="Line 23">
            <a:extLst>
              <a:ext uri="{FF2B5EF4-FFF2-40B4-BE49-F238E27FC236}">
                <a16:creationId xmlns:a16="http://schemas.microsoft.com/office/drawing/2014/main" id="{3E5AB994-4206-4EA7-8AD3-AACCC0A304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2650" y="42370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3" name="Line 24">
            <a:extLst>
              <a:ext uri="{FF2B5EF4-FFF2-40B4-BE49-F238E27FC236}">
                <a16:creationId xmlns:a16="http://schemas.microsoft.com/office/drawing/2014/main" id="{0EBB278D-984D-4888-A8F6-E59609ADD1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69423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4" name="Line 25">
            <a:extLst>
              <a:ext uri="{FF2B5EF4-FFF2-40B4-BE49-F238E27FC236}">
                <a16:creationId xmlns:a16="http://schemas.microsoft.com/office/drawing/2014/main" id="{9EAF7FC1-2195-426A-9DDE-C65208A5D2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95788" y="4694238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5" name="Text Box 26">
            <a:extLst>
              <a:ext uri="{FF2B5EF4-FFF2-40B4-BE49-F238E27FC236}">
                <a16:creationId xmlns:a16="http://schemas.microsoft.com/office/drawing/2014/main" id="{16BA037D-D67D-4D86-A794-7094AAB9F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3" y="38893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23576" name="Text Box 27">
            <a:extLst>
              <a:ext uri="{FF2B5EF4-FFF2-40B4-BE49-F238E27FC236}">
                <a16:creationId xmlns:a16="http://schemas.microsoft.com/office/drawing/2014/main" id="{980A288B-C2FA-425D-99BB-1EEB0F2E9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013" y="48831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3577" name="Text Box 28">
            <a:extLst>
              <a:ext uri="{FF2B5EF4-FFF2-40B4-BE49-F238E27FC236}">
                <a16:creationId xmlns:a16="http://schemas.microsoft.com/office/drawing/2014/main" id="{A74735D1-636D-40E4-914B-F3A5BF1D6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43497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23578" name="Text Box 29">
            <a:extLst>
              <a:ext uri="{FF2B5EF4-FFF2-40B4-BE49-F238E27FC236}">
                <a16:creationId xmlns:a16="http://schemas.microsoft.com/office/drawing/2014/main" id="{EBBEF580-BCA8-445F-9AA4-63DF31838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4710113"/>
            <a:ext cx="755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pinhole</a:t>
            </a:r>
          </a:p>
        </p:txBody>
      </p:sp>
      <p:graphicFrame>
        <p:nvGraphicFramePr>
          <p:cNvPr id="23579" name="Object 31">
            <a:extLst>
              <a:ext uri="{FF2B5EF4-FFF2-40B4-BE49-F238E27FC236}">
                <a16:creationId xmlns:a16="http://schemas.microsoft.com/office/drawing/2014/main" id="{0037033D-5CE8-409B-83F6-14C9AF7D61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6600" y="3700463"/>
          <a:ext cx="1000125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698197" imgH="203112" progId="Equation.3">
                  <p:embed/>
                </p:oleObj>
              </mc:Choice>
              <mc:Fallback>
                <p:oleObj name="Equation" r:id="rId4" imgW="698197" imgH="203112" progId="Equation.3">
                  <p:embed/>
                  <p:pic>
                    <p:nvPicPr>
                      <p:cNvPr id="23579" name="Object 31">
                        <a:extLst>
                          <a:ext uri="{FF2B5EF4-FFF2-40B4-BE49-F238E27FC236}">
                            <a16:creationId xmlns:a16="http://schemas.microsoft.com/office/drawing/2014/main" id="{0037033D-5CE8-409B-83F6-14C9AF7D61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700463"/>
                        <a:ext cx="1000125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80" name="Group 36">
            <a:extLst>
              <a:ext uri="{FF2B5EF4-FFF2-40B4-BE49-F238E27FC236}">
                <a16:creationId xmlns:a16="http://schemas.microsoft.com/office/drawing/2014/main" id="{F33C6A2D-7060-4BE7-9133-9EE84D241627}"/>
              </a:ext>
            </a:extLst>
          </p:cNvPr>
          <p:cNvGrpSpPr>
            <a:grpSpLocks/>
          </p:cNvGrpSpPr>
          <p:nvPr/>
        </p:nvGrpSpPr>
        <p:grpSpPr bwMode="auto">
          <a:xfrm>
            <a:off x="5251450" y="5157788"/>
            <a:ext cx="3352800" cy="838200"/>
            <a:chOff x="1776" y="3809"/>
            <a:chExt cx="2112" cy="528"/>
          </a:xfrm>
        </p:grpSpPr>
        <p:sp>
          <p:nvSpPr>
            <p:cNvPr id="23584" name="Rectangle 30">
              <a:extLst>
                <a:ext uri="{FF2B5EF4-FFF2-40B4-BE49-F238E27FC236}">
                  <a16:creationId xmlns:a16="http://schemas.microsoft.com/office/drawing/2014/main" id="{50331814-06CC-49B0-AAB7-2CA3C0D1F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809"/>
              <a:ext cx="211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graphicFrame>
          <p:nvGraphicFramePr>
            <p:cNvPr id="23585" name="Object 32">
              <a:extLst>
                <a:ext uri="{FF2B5EF4-FFF2-40B4-BE49-F238E27FC236}">
                  <a16:creationId xmlns:a16="http://schemas.microsoft.com/office/drawing/2014/main" id="{8CA474D0-CDF7-4CB7-9C1F-6A6BEB5E14A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36" y="3857"/>
            <a:ext cx="1104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6" imgW="1143000" imgH="419100" progId="Equation.3">
                    <p:embed/>
                  </p:oleObj>
                </mc:Choice>
                <mc:Fallback>
                  <p:oleObj name="Equation" r:id="rId6" imgW="1143000" imgH="419100" progId="Equation.3">
                    <p:embed/>
                    <p:pic>
                      <p:nvPicPr>
                        <p:cNvPr id="23585" name="Object 32">
                          <a:extLst>
                            <a:ext uri="{FF2B5EF4-FFF2-40B4-BE49-F238E27FC236}">
                              <a16:creationId xmlns:a16="http://schemas.microsoft.com/office/drawing/2014/main" id="{8CA474D0-CDF7-4CB7-9C1F-6A6BEB5E14A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3857"/>
                          <a:ext cx="1104" cy="4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86" name="Object 33">
              <a:extLst>
                <a:ext uri="{FF2B5EF4-FFF2-40B4-BE49-F238E27FC236}">
                  <a16:creationId xmlns:a16="http://schemas.microsoft.com/office/drawing/2014/main" id="{26152500-D7EE-4777-9ED5-CD90C170EBE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76" y="3857"/>
            <a:ext cx="502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Equation" r:id="rId8" imgW="520700" imgH="419100" progId="Equation.3">
                    <p:embed/>
                  </p:oleObj>
                </mc:Choice>
                <mc:Fallback>
                  <p:oleObj name="Equation" r:id="rId8" imgW="520700" imgH="419100" progId="Equation.3">
                    <p:embed/>
                    <p:pic>
                      <p:nvPicPr>
                        <p:cNvPr id="23586" name="Object 33">
                          <a:extLst>
                            <a:ext uri="{FF2B5EF4-FFF2-40B4-BE49-F238E27FC236}">
                              <a16:creationId xmlns:a16="http://schemas.microsoft.com/office/drawing/2014/main" id="{26152500-D7EE-4777-9ED5-CD90C170EBE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3857"/>
                          <a:ext cx="502" cy="4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87" name="AutoShape 34">
              <a:extLst>
                <a:ext uri="{FF2B5EF4-FFF2-40B4-BE49-F238E27FC236}">
                  <a16:creationId xmlns:a16="http://schemas.microsoft.com/office/drawing/2014/main" id="{A339B9ED-CB16-4294-8CE3-1F4125674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4001"/>
              <a:ext cx="144" cy="96"/>
            </a:xfrm>
            <a:prstGeom prst="rightArrow">
              <a:avLst>
                <a:gd name="adj1" fmla="val 50000"/>
                <a:gd name="adj2" fmla="val 37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3581" name="Object 35">
            <a:extLst>
              <a:ext uri="{FF2B5EF4-FFF2-40B4-BE49-F238E27FC236}">
                <a16:creationId xmlns:a16="http://schemas.microsoft.com/office/drawing/2014/main" id="{B672CE3B-A5E9-4BCE-93A9-E15F9C3583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5529263"/>
          <a:ext cx="114300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0" imgW="876300" imgH="203200" progId="Equation.3">
                  <p:embed/>
                </p:oleObj>
              </mc:Choice>
              <mc:Fallback>
                <p:oleObj name="Equation" r:id="rId10" imgW="876300" imgH="203200" progId="Equation.3">
                  <p:embed/>
                  <p:pic>
                    <p:nvPicPr>
                      <p:cNvPr id="23581" name="Object 35">
                        <a:extLst>
                          <a:ext uri="{FF2B5EF4-FFF2-40B4-BE49-F238E27FC236}">
                            <a16:creationId xmlns:a16="http://schemas.microsoft.com/office/drawing/2014/main" id="{B672CE3B-A5E9-4BCE-93A9-E15F9C3583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529263"/>
                        <a:ext cx="1143000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2" name="Footer Placeholder 1">
            <a:extLst>
              <a:ext uri="{FF2B5EF4-FFF2-40B4-BE49-F238E27FC236}">
                <a16:creationId xmlns:a16="http://schemas.microsoft.com/office/drawing/2014/main" id="{3C8AC915-CE62-43BD-B5AD-BD950CA94B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3583" name="Slide Number Placeholder 1">
            <a:extLst>
              <a:ext uri="{FF2B5EF4-FFF2-40B4-BE49-F238E27FC236}">
                <a16:creationId xmlns:a16="http://schemas.microsoft.com/office/drawing/2014/main" id="{078BFE72-30A9-45D4-AD1D-56A310895E5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4EA0DF-1956-4B2F-BC02-59D2EE00DFDC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A2197C9-5016-4D49-B0BF-C6A689925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Outline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EDB4CEF-A716-4D0F-8C95-BA0F53D59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pt-PT" altLang="pt-PT"/>
              <a:t>‘Computer Vision’?</a:t>
            </a:r>
          </a:p>
          <a:p>
            <a:pPr eaLnBrk="1" hangingPunct="1"/>
            <a:r>
              <a:rPr lang="pt-PT" altLang="pt-PT"/>
              <a:t>The Human Visual System</a:t>
            </a:r>
          </a:p>
          <a:p>
            <a:pPr eaLnBrk="1" hangingPunct="1"/>
            <a:r>
              <a:rPr lang="pt-PT" altLang="pt-PT"/>
              <a:t>Image Capturing Systems</a:t>
            </a:r>
          </a:p>
          <a:p>
            <a:pPr eaLnBrk="1" hangingPunct="1"/>
            <a:endParaRPr lang="pt-PT" altLang="pt-PT"/>
          </a:p>
        </p:txBody>
      </p:sp>
      <p:sp>
        <p:nvSpPr>
          <p:cNvPr id="6148" name="Footer Placeholder 1">
            <a:extLst>
              <a:ext uri="{FF2B5EF4-FFF2-40B4-BE49-F238E27FC236}">
                <a16:creationId xmlns:a16="http://schemas.microsoft.com/office/drawing/2014/main" id="{C82293B8-2543-4E36-99A5-B2BEF43EB6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149" name="Slide Number Placeholder 1">
            <a:extLst>
              <a:ext uri="{FF2B5EF4-FFF2-40B4-BE49-F238E27FC236}">
                <a16:creationId xmlns:a16="http://schemas.microsoft.com/office/drawing/2014/main" id="{06CF1CD8-A18B-4DE8-A7D0-99A36DFDB2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C8925A-8AB9-493B-97F4-3FB496FBDB70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012F5133-CFC8-4CF6-88DD-9480CE4CC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Pinhole Camera</a:t>
            </a:r>
            <a:endParaRPr lang="pt-PT" altLang="pt-PT"/>
          </a:p>
        </p:txBody>
      </p:sp>
      <p:sp>
        <p:nvSpPr>
          <p:cNvPr id="24579" name="Rectangle 5">
            <a:extLst>
              <a:ext uri="{FF2B5EF4-FFF2-40B4-BE49-F238E27FC236}">
                <a16:creationId xmlns:a16="http://schemas.microsoft.com/office/drawing/2014/main" id="{E389D75A-D2E9-42FC-89A6-C0A9744A6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520950"/>
            <a:ext cx="437991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pt-PT" sz="2000">
                <a:solidFill>
                  <a:schemeClr val="tx1"/>
                </a:solidFill>
              </a:rPr>
              <a:t> Basically a pinhole camera is a box,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with a tiny hole at one end and film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or photographic paper at the other.</a:t>
            </a:r>
          </a:p>
          <a:p>
            <a:pPr eaLnBrk="1" hangingPunct="1">
              <a:spcBef>
                <a:spcPct val="0"/>
              </a:spcBef>
            </a:pPr>
            <a:endParaRPr lang="en-US" altLang="pt-PT" sz="20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pt-PT" sz="2000">
                <a:solidFill>
                  <a:schemeClr val="tx1"/>
                </a:solidFill>
              </a:rPr>
              <a:t> Mathematically: out of all the light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rays in the world, choose the set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light rays passing through a point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and projecting onto a plane.</a:t>
            </a:r>
          </a:p>
        </p:txBody>
      </p:sp>
      <p:pic>
        <p:nvPicPr>
          <p:cNvPr id="24580" name="Picture 6" descr="obscura_frisius_58">
            <a:extLst>
              <a:ext uri="{FF2B5EF4-FFF2-40B4-BE49-F238E27FC236}">
                <a16:creationId xmlns:a16="http://schemas.microsoft.com/office/drawing/2014/main" id="{F17E8A4D-FF95-428E-9140-5633D5DCB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79625"/>
            <a:ext cx="39624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Footer Placeholder 1">
            <a:extLst>
              <a:ext uri="{FF2B5EF4-FFF2-40B4-BE49-F238E27FC236}">
                <a16:creationId xmlns:a16="http://schemas.microsoft.com/office/drawing/2014/main" id="{330370F1-8444-4263-9F9C-3D245EAA56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4582" name="Slide Number Placeholder 1">
            <a:extLst>
              <a:ext uri="{FF2B5EF4-FFF2-40B4-BE49-F238E27FC236}">
                <a16:creationId xmlns:a16="http://schemas.microsoft.com/office/drawing/2014/main" id="{5B7495A5-BDE0-4940-A816-3EE3DDA8AD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EBCE26-01A3-4045-8CAB-C1714C60F03E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>
            <a:extLst>
              <a:ext uri="{FF2B5EF4-FFF2-40B4-BE49-F238E27FC236}">
                <a16:creationId xmlns:a16="http://schemas.microsoft.com/office/drawing/2014/main" id="{0E2E7C8F-8A26-42E1-96B4-C0A7C6697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39888"/>
            <a:ext cx="41148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6">
            <a:extLst>
              <a:ext uri="{FF2B5EF4-FFF2-40B4-BE49-F238E27FC236}">
                <a16:creationId xmlns:a16="http://schemas.microsoft.com/office/drawing/2014/main" id="{0D33B60B-2C35-4790-8E67-C78E06417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084763"/>
            <a:ext cx="5278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Image Size inversely proportional to Distance</a:t>
            </a:r>
          </a:p>
        </p:txBody>
      </p:sp>
      <p:sp>
        <p:nvSpPr>
          <p:cNvPr id="25604" name="Rectangle 7">
            <a:extLst>
              <a:ext uri="{FF2B5EF4-FFF2-40B4-BE49-F238E27FC236}">
                <a16:creationId xmlns:a16="http://schemas.microsoft.com/office/drawing/2014/main" id="{B9AC4EFF-5E6A-4C15-8239-FEC273F64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50" y="5654675"/>
            <a:ext cx="447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Reading: http://www.pinholeresource.com/</a:t>
            </a:r>
          </a:p>
        </p:txBody>
      </p:sp>
      <p:pic>
        <p:nvPicPr>
          <p:cNvPr id="25605" name="Picture 8">
            <a:extLst>
              <a:ext uri="{FF2B5EF4-FFF2-40B4-BE49-F238E27FC236}">
                <a16:creationId xmlns:a16="http://schemas.microsoft.com/office/drawing/2014/main" id="{772F1040-921A-47F5-AC28-7F0FE71BB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39888"/>
            <a:ext cx="43434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9">
            <a:extLst>
              <a:ext uri="{FF2B5EF4-FFF2-40B4-BE49-F238E27FC236}">
                <a16:creationId xmlns:a16="http://schemas.microsoft.com/office/drawing/2014/main" id="{A799AF3D-DCAF-42B1-BC01-A9BF4DF98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611688"/>
            <a:ext cx="419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pt-PT" sz="1000">
                <a:solidFill>
                  <a:schemeClr val="tx1"/>
                </a:solidFill>
              </a:rPr>
              <a:t>©Charlotte Murray Untitled, 4" x 5" pinhole photograph, 1992</a:t>
            </a:r>
          </a:p>
        </p:txBody>
      </p:sp>
      <p:sp>
        <p:nvSpPr>
          <p:cNvPr id="25607" name="Rectangle 11">
            <a:extLst>
              <a:ext uri="{FF2B5EF4-FFF2-40B4-BE49-F238E27FC236}">
                <a16:creationId xmlns:a16="http://schemas.microsoft.com/office/drawing/2014/main" id="{6D7D7F68-E4F8-41A7-BCA8-A0AC5E63B5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Pinhole Photography</a:t>
            </a:r>
            <a:endParaRPr lang="pt-PT" altLang="pt-PT"/>
          </a:p>
        </p:txBody>
      </p:sp>
      <p:sp>
        <p:nvSpPr>
          <p:cNvPr id="25608" name="Footer Placeholder 1">
            <a:extLst>
              <a:ext uri="{FF2B5EF4-FFF2-40B4-BE49-F238E27FC236}">
                <a16:creationId xmlns:a16="http://schemas.microsoft.com/office/drawing/2014/main" id="{89C0ABF7-E9CC-4659-89AC-1A24326BEB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5609" name="Slide Number Placeholder 1">
            <a:extLst>
              <a:ext uri="{FF2B5EF4-FFF2-40B4-BE49-F238E27FC236}">
                <a16:creationId xmlns:a16="http://schemas.microsoft.com/office/drawing/2014/main" id="{8633CF6C-4ADC-466B-ABCC-7C2F3C37C22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8E69F7-E55E-4D23-95CF-DEDEC8F827E6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0B33A5B4-3F91-4C3E-ACE2-A17DAC707A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Magnification</a:t>
            </a:r>
          </a:p>
        </p:txBody>
      </p:sp>
      <p:sp>
        <p:nvSpPr>
          <p:cNvPr id="26627" name="AutoShape 5">
            <a:extLst>
              <a:ext uri="{FF2B5EF4-FFF2-40B4-BE49-F238E27FC236}">
                <a16:creationId xmlns:a16="http://schemas.microsoft.com/office/drawing/2014/main" id="{26034D48-7BA4-4718-AD4F-941E440F80D6}"/>
              </a:ext>
            </a:extLst>
          </p:cNvPr>
          <p:cNvSpPr>
            <a:spLocks noChangeArrowheads="1"/>
          </p:cNvSpPr>
          <p:nvPr/>
        </p:nvSpPr>
        <p:spPr bwMode="auto">
          <a:xfrm rot="16194785" flipH="1">
            <a:off x="1343025" y="2165351"/>
            <a:ext cx="1901825" cy="914400"/>
          </a:xfrm>
          <a:prstGeom prst="parallelogram">
            <a:avLst>
              <a:gd name="adj" fmla="val 404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6628" name="Line 6">
            <a:extLst>
              <a:ext uri="{FF2B5EF4-FFF2-40B4-BE49-F238E27FC236}">
                <a16:creationId xmlns:a16="http://schemas.microsoft.com/office/drawing/2014/main" id="{188743F0-9002-40BB-AF79-535B29709AF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713" y="2586038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7">
            <a:extLst>
              <a:ext uri="{FF2B5EF4-FFF2-40B4-BE49-F238E27FC236}">
                <a16:creationId xmlns:a16="http://schemas.microsoft.com/office/drawing/2014/main" id="{A64C13AD-A8BC-438E-9A07-1E49B8438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187700"/>
            <a:ext cx="1289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image plane</a:t>
            </a:r>
          </a:p>
        </p:txBody>
      </p:sp>
      <p:sp>
        <p:nvSpPr>
          <p:cNvPr id="26630" name="Oval 8">
            <a:extLst>
              <a:ext uri="{FF2B5EF4-FFF2-40B4-BE49-F238E27FC236}">
                <a16:creationId xmlns:a16="http://schemas.microsoft.com/office/drawing/2014/main" id="{DEA8177C-3FA3-4B22-86DD-217F7B2FE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254158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6631" name="Oval 9">
            <a:extLst>
              <a:ext uri="{FF2B5EF4-FFF2-40B4-BE49-F238E27FC236}">
                <a16:creationId xmlns:a16="http://schemas.microsoft.com/office/drawing/2014/main" id="{982767D9-416D-4A04-A7EF-E9AE64487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738" y="255428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6632" name="Text Box 10">
            <a:extLst>
              <a:ext uri="{FF2B5EF4-FFF2-40B4-BE49-F238E27FC236}">
                <a16:creationId xmlns:a16="http://schemas.microsoft.com/office/drawing/2014/main" id="{08B27C80-E616-497B-B7E5-E8692C441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1971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f’</a:t>
            </a:r>
          </a:p>
        </p:txBody>
      </p:sp>
      <p:sp>
        <p:nvSpPr>
          <p:cNvPr id="26633" name="Text Box 11">
            <a:extLst>
              <a:ext uri="{FF2B5EF4-FFF2-40B4-BE49-F238E27FC236}">
                <a16:creationId xmlns:a16="http://schemas.microsoft.com/office/drawing/2014/main" id="{1A8A5539-69EB-4F2F-835F-9B6BB4D6E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70125"/>
            <a:ext cx="7699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optical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 axis</a:t>
            </a:r>
          </a:p>
        </p:txBody>
      </p:sp>
      <p:sp>
        <p:nvSpPr>
          <p:cNvPr id="26634" name="Line 12">
            <a:extLst>
              <a:ext uri="{FF2B5EF4-FFF2-40B4-BE49-F238E27FC236}">
                <a16:creationId xmlns:a16="http://schemas.microsoft.com/office/drawing/2014/main" id="{B76DC13F-BEDF-40A8-BB97-581276FE2F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9163" y="21288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Line 13">
            <a:extLst>
              <a:ext uri="{FF2B5EF4-FFF2-40B4-BE49-F238E27FC236}">
                <a16:creationId xmlns:a16="http://schemas.microsoft.com/office/drawing/2014/main" id="{79652C5B-94FF-4842-9D22-58D15EDBB8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03713" y="258603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Line 14">
            <a:extLst>
              <a:ext uri="{FF2B5EF4-FFF2-40B4-BE49-F238E27FC236}">
                <a16:creationId xmlns:a16="http://schemas.microsoft.com/office/drawing/2014/main" id="{3DC626A4-FDB1-434C-BB62-2E27B716AA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32300" y="2586038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Text Box 15">
            <a:extLst>
              <a:ext uri="{FF2B5EF4-FFF2-40B4-BE49-F238E27FC236}">
                <a16:creationId xmlns:a16="http://schemas.microsoft.com/office/drawing/2014/main" id="{2AF5D8F3-8139-4BFE-BCA1-1BF02C167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638" y="178435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26638" name="Text Box 16">
            <a:extLst>
              <a:ext uri="{FF2B5EF4-FFF2-40B4-BE49-F238E27FC236}">
                <a16:creationId xmlns:a16="http://schemas.microsoft.com/office/drawing/2014/main" id="{6760B7AE-C016-4B2F-A5EE-50D0A2434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513" y="2814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6639" name="Text Box 17">
            <a:extLst>
              <a:ext uri="{FF2B5EF4-FFF2-40B4-BE49-F238E27FC236}">
                <a16:creationId xmlns:a16="http://schemas.microsoft.com/office/drawing/2014/main" id="{F1AF970C-B36E-4A0D-86A6-52F2FE910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1463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26640" name="Text Box 18">
            <a:extLst>
              <a:ext uri="{FF2B5EF4-FFF2-40B4-BE49-F238E27FC236}">
                <a16:creationId xmlns:a16="http://schemas.microsoft.com/office/drawing/2014/main" id="{92BA6563-E54E-4BD2-9043-37073C154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1538" y="2574925"/>
            <a:ext cx="858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Pinhole</a:t>
            </a:r>
          </a:p>
        </p:txBody>
      </p:sp>
      <p:sp>
        <p:nvSpPr>
          <p:cNvPr id="26641" name="AutoShape 19">
            <a:extLst>
              <a:ext uri="{FF2B5EF4-FFF2-40B4-BE49-F238E27FC236}">
                <a16:creationId xmlns:a16="http://schemas.microsoft.com/office/drawing/2014/main" id="{F1DF4F38-7063-42F5-A62B-898E4B0E0737}"/>
              </a:ext>
            </a:extLst>
          </p:cNvPr>
          <p:cNvSpPr>
            <a:spLocks noChangeArrowheads="1"/>
          </p:cNvSpPr>
          <p:nvPr/>
        </p:nvSpPr>
        <p:spPr bwMode="auto">
          <a:xfrm rot="16194785" flipH="1">
            <a:off x="5630862" y="2197101"/>
            <a:ext cx="1901825" cy="914400"/>
          </a:xfrm>
          <a:prstGeom prst="parallelogram">
            <a:avLst>
              <a:gd name="adj" fmla="val 404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6642" name="Text Box 20">
            <a:extLst>
              <a:ext uri="{FF2B5EF4-FFF2-40B4-BE49-F238E27FC236}">
                <a16:creationId xmlns:a16="http://schemas.microsoft.com/office/drawing/2014/main" id="{75FC80FC-2D94-46E6-AAA9-A8C7BFC77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8975" y="3035300"/>
            <a:ext cx="1346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planar scene</a:t>
            </a:r>
          </a:p>
        </p:txBody>
      </p:sp>
      <p:sp>
        <p:nvSpPr>
          <p:cNvPr id="26643" name="Oval 21">
            <a:extLst>
              <a:ext uri="{FF2B5EF4-FFF2-40B4-BE49-F238E27FC236}">
                <a16:creationId xmlns:a16="http://schemas.microsoft.com/office/drawing/2014/main" id="{D730DB17-C183-47B3-8D74-15D0EF94D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5575" y="254158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6644" name="Line 22">
            <a:extLst>
              <a:ext uri="{FF2B5EF4-FFF2-40B4-BE49-F238E27FC236}">
                <a16:creationId xmlns:a16="http://schemas.microsoft.com/office/drawing/2014/main" id="{276AF62D-273A-4030-BF61-8392586901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81775" y="1931988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5" name="Line 23">
            <a:extLst>
              <a:ext uri="{FF2B5EF4-FFF2-40B4-BE49-F238E27FC236}">
                <a16:creationId xmlns:a16="http://schemas.microsoft.com/office/drawing/2014/main" id="{D6059203-19B4-43A1-B29E-193C69AC02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2922588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6" name="Text Box 24">
            <a:extLst>
              <a:ext uri="{FF2B5EF4-FFF2-40B4-BE49-F238E27FC236}">
                <a16:creationId xmlns:a16="http://schemas.microsoft.com/office/drawing/2014/main" id="{07F0D2F3-17A1-4AB7-87B3-D194069EC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3175" y="2238375"/>
            <a:ext cx="303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6647" name="Text Box 25">
            <a:extLst>
              <a:ext uri="{FF2B5EF4-FFF2-40B4-BE49-F238E27FC236}">
                <a16:creationId xmlns:a16="http://schemas.microsoft.com/office/drawing/2014/main" id="{7B2FAF86-13AD-477C-9E19-F2E91C5AC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75" y="1749425"/>
            <a:ext cx="303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6648" name="Text Box 26">
            <a:extLst>
              <a:ext uri="{FF2B5EF4-FFF2-40B4-BE49-F238E27FC236}">
                <a16:creationId xmlns:a16="http://schemas.microsoft.com/office/drawing/2014/main" id="{6BE7EFCC-EA60-426F-802F-B08A3067C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938" y="2724150"/>
            <a:ext cx="342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A’</a:t>
            </a:r>
          </a:p>
        </p:txBody>
      </p:sp>
      <p:sp>
        <p:nvSpPr>
          <p:cNvPr id="26649" name="Text Box 27">
            <a:extLst>
              <a:ext uri="{FF2B5EF4-FFF2-40B4-BE49-F238E27FC236}">
                <a16:creationId xmlns:a16="http://schemas.microsoft.com/office/drawing/2014/main" id="{2647FF36-5981-4B9B-BC90-46300CE18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3213100"/>
            <a:ext cx="342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B’</a:t>
            </a:r>
          </a:p>
        </p:txBody>
      </p:sp>
      <p:sp>
        <p:nvSpPr>
          <p:cNvPr id="26650" name="Text Box 28">
            <a:extLst>
              <a:ext uri="{FF2B5EF4-FFF2-40B4-BE49-F238E27FC236}">
                <a16:creationId xmlns:a16="http://schemas.microsoft.com/office/drawing/2014/main" id="{394A3F4F-4EBD-4B94-8A8E-3DDEB1499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75" y="18923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6651" name="Text Box 29">
            <a:extLst>
              <a:ext uri="{FF2B5EF4-FFF2-40B4-BE49-F238E27FC236}">
                <a16:creationId xmlns:a16="http://schemas.microsoft.com/office/drawing/2014/main" id="{D9A7A7C9-9174-4951-843E-4A13A9FC0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806700"/>
            <a:ext cx="341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d’</a:t>
            </a:r>
          </a:p>
        </p:txBody>
      </p:sp>
      <p:graphicFrame>
        <p:nvGraphicFramePr>
          <p:cNvPr id="26652" name="Object 30">
            <a:extLst>
              <a:ext uri="{FF2B5EF4-FFF2-40B4-BE49-F238E27FC236}">
                <a16:creationId xmlns:a16="http://schemas.microsoft.com/office/drawing/2014/main" id="{412BF666-30FD-4846-8A63-B044CBD546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4437063"/>
          <a:ext cx="31242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2184400" imgH="1092200" progId="Equation.3">
                  <p:embed/>
                </p:oleObj>
              </mc:Choice>
              <mc:Fallback>
                <p:oleObj name="Equation" r:id="rId3" imgW="2184400" imgH="1092200" progId="Equation.3">
                  <p:embed/>
                  <p:pic>
                    <p:nvPicPr>
                      <p:cNvPr id="26652" name="Object 30">
                        <a:extLst>
                          <a:ext uri="{FF2B5EF4-FFF2-40B4-BE49-F238E27FC236}">
                            <a16:creationId xmlns:a16="http://schemas.microsoft.com/office/drawing/2014/main" id="{412BF666-30FD-4846-8A63-B044CBD546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37063"/>
                        <a:ext cx="31242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3" name="Text Box 31">
            <a:extLst>
              <a:ext uri="{FF2B5EF4-FFF2-40B4-BE49-F238E27FC236}">
                <a16:creationId xmlns:a16="http://schemas.microsoft.com/office/drawing/2014/main" id="{F7DE5230-025B-4AA1-AF2E-EA8C11597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060825"/>
            <a:ext cx="2747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From perspective projection:</a:t>
            </a:r>
          </a:p>
        </p:txBody>
      </p:sp>
      <p:sp>
        <p:nvSpPr>
          <p:cNvPr id="26654" name="AutoShape 32">
            <a:extLst>
              <a:ext uri="{FF2B5EF4-FFF2-40B4-BE49-F238E27FC236}">
                <a16:creationId xmlns:a16="http://schemas.microsoft.com/office/drawing/2014/main" id="{8A8C2DA5-B7BC-460F-8808-00E2ECAC5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868863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6655" name="Text Box 33">
            <a:extLst>
              <a:ext uri="{FF2B5EF4-FFF2-40B4-BE49-F238E27FC236}">
                <a16:creationId xmlns:a16="http://schemas.microsoft.com/office/drawing/2014/main" id="{3FA0E710-D418-4CFB-BC79-717B510A0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2475" y="4098925"/>
            <a:ext cx="1436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Magnification:</a:t>
            </a:r>
          </a:p>
        </p:txBody>
      </p:sp>
      <p:graphicFrame>
        <p:nvGraphicFramePr>
          <p:cNvPr id="26656" name="Object 34">
            <a:extLst>
              <a:ext uri="{FF2B5EF4-FFF2-40B4-BE49-F238E27FC236}">
                <a16:creationId xmlns:a16="http://schemas.microsoft.com/office/drawing/2014/main" id="{130EA593-27E2-4A55-BD54-5E3BA93A73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56275" y="4564063"/>
          <a:ext cx="27781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1943100" imgH="533400" progId="Equation.3">
                  <p:embed/>
                </p:oleObj>
              </mc:Choice>
              <mc:Fallback>
                <p:oleObj name="Equation" r:id="rId5" imgW="1943100" imgH="533400" progId="Equation.3">
                  <p:embed/>
                  <p:pic>
                    <p:nvPicPr>
                      <p:cNvPr id="26656" name="Object 34">
                        <a:extLst>
                          <a:ext uri="{FF2B5EF4-FFF2-40B4-BE49-F238E27FC236}">
                            <a16:creationId xmlns:a16="http://schemas.microsoft.com/office/drawing/2014/main" id="{130EA593-27E2-4A55-BD54-5E3BA93A73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6275" y="4564063"/>
                        <a:ext cx="277812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7" name="Object 35">
            <a:extLst>
              <a:ext uri="{FF2B5EF4-FFF2-40B4-BE49-F238E27FC236}">
                <a16:creationId xmlns:a16="http://schemas.microsoft.com/office/drawing/2014/main" id="{4A4AFEF8-DAE2-47E4-B9AF-DD747E930B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15175" y="1671638"/>
          <a:ext cx="13716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7" imgW="1155700" imgH="431800" progId="Equation.3">
                  <p:embed/>
                </p:oleObj>
              </mc:Choice>
              <mc:Fallback>
                <p:oleObj name="Equation" r:id="rId7" imgW="1155700" imgH="431800" progId="Equation.3">
                  <p:embed/>
                  <p:pic>
                    <p:nvPicPr>
                      <p:cNvPr id="26657" name="Object 35">
                        <a:extLst>
                          <a:ext uri="{FF2B5EF4-FFF2-40B4-BE49-F238E27FC236}">
                            <a16:creationId xmlns:a16="http://schemas.microsoft.com/office/drawing/2014/main" id="{4A4AFEF8-DAE2-47E4-B9AF-DD747E930B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175" y="1671638"/>
                        <a:ext cx="1371600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8" name="Object 36">
            <a:extLst>
              <a:ext uri="{FF2B5EF4-FFF2-40B4-BE49-F238E27FC236}">
                <a16:creationId xmlns:a16="http://schemas.microsoft.com/office/drawing/2014/main" id="{EC9C361A-3F72-4860-9EB9-C91446B7DF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3348038"/>
          <a:ext cx="155257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9" imgW="1307532" imgH="431613" progId="Equation.3">
                  <p:embed/>
                </p:oleObj>
              </mc:Choice>
              <mc:Fallback>
                <p:oleObj name="Equation" r:id="rId9" imgW="1307532" imgH="431613" progId="Equation.3">
                  <p:embed/>
                  <p:pic>
                    <p:nvPicPr>
                      <p:cNvPr id="26658" name="Object 36">
                        <a:extLst>
                          <a:ext uri="{FF2B5EF4-FFF2-40B4-BE49-F238E27FC236}">
                            <a16:creationId xmlns:a16="http://schemas.microsoft.com/office/drawing/2014/main" id="{EC9C361A-3F72-4860-9EB9-C91446B7DF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348038"/>
                        <a:ext cx="1552575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9" name="Object 37">
            <a:extLst>
              <a:ext uri="{FF2B5EF4-FFF2-40B4-BE49-F238E27FC236}">
                <a16:creationId xmlns:a16="http://schemas.microsoft.com/office/drawing/2014/main" id="{2FC4B6E5-9D93-4361-BA1B-B75BFC5EEE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65875" y="5445125"/>
          <a:ext cx="1398588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1" imgW="977900" imgH="457200" progId="Equation.3">
                  <p:embed/>
                </p:oleObj>
              </mc:Choice>
              <mc:Fallback>
                <p:oleObj name="Equation" r:id="rId11" imgW="977900" imgH="457200" progId="Equation.3">
                  <p:embed/>
                  <p:pic>
                    <p:nvPicPr>
                      <p:cNvPr id="26659" name="Object 37">
                        <a:extLst>
                          <a:ext uri="{FF2B5EF4-FFF2-40B4-BE49-F238E27FC236}">
                            <a16:creationId xmlns:a16="http://schemas.microsoft.com/office/drawing/2014/main" id="{2FC4B6E5-9D93-4361-BA1B-B75BFC5EEE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5" y="5445125"/>
                        <a:ext cx="1398588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60" name="Line 38">
            <a:extLst>
              <a:ext uri="{FF2B5EF4-FFF2-40B4-BE49-F238E27FC236}">
                <a16:creationId xmlns:a16="http://schemas.microsoft.com/office/drawing/2014/main" id="{51BA4328-CFF2-413F-ACB5-92AD25F442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954463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1" name="Footer Placeholder 1">
            <a:extLst>
              <a:ext uri="{FF2B5EF4-FFF2-40B4-BE49-F238E27FC236}">
                <a16:creationId xmlns:a16="http://schemas.microsoft.com/office/drawing/2014/main" id="{3FA8A23F-ECCC-490C-B8B0-03D8DB2BA6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6662" name="Slide Number Placeholder 1">
            <a:extLst>
              <a:ext uri="{FF2B5EF4-FFF2-40B4-BE49-F238E27FC236}">
                <a16:creationId xmlns:a16="http://schemas.microsoft.com/office/drawing/2014/main" id="{2E1F0C84-3BAE-4C09-A5C3-1831548785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03BEBF-FD2B-4FC1-9880-877C3227D360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CF0B0330-7356-43D8-ACAD-32740BFE3B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Image Formation using Lenses</a:t>
            </a:r>
            <a:endParaRPr lang="pt-PT" altLang="pt-PT"/>
          </a:p>
        </p:txBody>
      </p:sp>
      <p:sp>
        <p:nvSpPr>
          <p:cNvPr id="27651" name="Rectangle 41">
            <a:extLst>
              <a:ext uri="{FF2B5EF4-FFF2-40B4-BE49-F238E27FC236}">
                <a16:creationId xmlns:a16="http://schemas.microsoft.com/office/drawing/2014/main" id="{9B686C76-04BD-40A4-83F6-2425C4039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1601788"/>
            <a:ext cx="716280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pt-PT" sz="1800">
                <a:solidFill>
                  <a:schemeClr val="tx1"/>
                </a:solidFill>
              </a:rPr>
              <a:t>    Lenses are used to avoid problems with pinholes.</a:t>
            </a:r>
          </a:p>
          <a:p>
            <a:pPr>
              <a:spcBef>
                <a:spcPct val="0"/>
              </a:spcBef>
            </a:pPr>
            <a:endParaRPr lang="en-US" altLang="pt-PT" sz="7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pt-PT" sz="1800">
                <a:solidFill>
                  <a:schemeClr val="tx1"/>
                </a:solidFill>
              </a:rPr>
              <a:t>    Ideal Lens: Same projection as pinhole but gathers more light!</a:t>
            </a:r>
          </a:p>
        </p:txBody>
      </p:sp>
      <p:grpSp>
        <p:nvGrpSpPr>
          <p:cNvPr id="27652" name="Group 42">
            <a:extLst>
              <a:ext uri="{FF2B5EF4-FFF2-40B4-BE49-F238E27FC236}">
                <a16:creationId xmlns:a16="http://schemas.microsoft.com/office/drawing/2014/main" id="{DF9DC526-7817-4047-9B9C-D218689E8CEE}"/>
              </a:ext>
            </a:extLst>
          </p:cNvPr>
          <p:cNvGrpSpPr>
            <a:grpSpLocks/>
          </p:cNvGrpSpPr>
          <p:nvPr/>
        </p:nvGrpSpPr>
        <p:grpSpPr bwMode="auto">
          <a:xfrm>
            <a:off x="4298950" y="2749550"/>
            <a:ext cx="304800" cy="1828800"/>
            <a:chOff x="1968" y="1824"/>
            <a:chExt cx="192" cy="1152"/>
          </a:xfrm>
        </p:grpSpPr>
        <p:sp>
          <p:nvSpPr>
            <p:cNvPr id="27686" name="AutoShape 43">
              <a:extLst>
                <a:ext uri="{FF2B5EF4-FFF2-40B4-BE49-F238E27FC236}">
                  <a16:creationId xmlns:a16="http://schemas.microsoft.com/office/drawing/2014/main" id="{B80ADDB1-B148-44F1-887E-514ABA1FA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824"/>
              <a:ext cx="96" cy="1152"/>
            </a:xfrm>
            <a:prstGeom prst="moon">
              <a:avLst>
                <a:gd name="adj" fmla="val 31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27687" name="AutoShape 44">
              <a:extLst>
                <a:ext uri="{FF2B5EF4-FFF2-40B4-BE49-F238E27FC236}">
                  <a16:creationId xmlns:a16="http://schemas.microsoft.com/office/drawing/2014/main" id="{EAF012FE-3244-463E-B920-C70FA40B2C4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069" y="1824"/>
              <a:ext cx="91" cy="1152"/>
            </a:xfrm>
            <a:prstGeom prst="moon">
              <a:avLst>
                <a:gd name="adj" fmla="val 329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sp>
        <p:nvSpPr>
          <p:cNvPr id="27653" name="Line 45">
            <a:extLst>
              <a:ext uri="{FF2B5EF4-FFF2-40B4-BE49-F238E27FC236}">
                <a16:creationId xmlns:a16="http://schemas.microsoft.com/office/drawing/2014/main" id="{6285BE54-EBBD-44E6-A365-3B44BF121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358775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46">
            <a:extLst>
              <a:ext uri="{FF2B5EF4-FFF2-40B4-BE49-F238E27FC236}">
                <a16:creationId xmlns:a16="http://schemas.microsoft.com/office/drawing/2014/main" id="{367BC752-E42E-45FD-98AD-8848350A52F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4003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Line 47">
            <a:extLst>
              <a:ext uri="{FF2B5EF4-FFF2-40B4-BE49-F238E27FC236}">
                <a16:creationId xmlns:a16="http://schemas.microsoft.com/office/drawing/2014/main" id="{9DB7EDF5-95D7-4C47-A57B-9D75E9343D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44475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Line 48">
            <a:extLst>
              <a:ext uri="{FF2B5EF4-FFF2-40B4-BE49-F238E27FC236}">
                <a16:creationId xmlns:a16="http://schemas.microsoft.com/office/drawing/2014/main" id="{FC002181-F80B-480C-9018-90B6099C76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290195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49">
            <a:extLst>
              <a:ext uri="{FF2B5EF4-FFF2-40B4-BE49-F238E27FC236}">
                <a16:creationId xmlns:a16="http://schemas.microsoft.com/office/drawing/2014/main" id="{EFF2D731-61F2-465A-ACBB-45864F8887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358775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50">
            <a:extLst>
              <a:ext uri="{FF2B5EF4-FFF2-40B4-BE49-F238E27FC236}">
                <a16:creationId xmlns:a16="http://schemas.microsoft.com/office/drawing/2014/main" id="{3F8FF38B-B175-49E5-87E5-B86CD3DC07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5800" y="2749550"/>
            <a:ext cx="2590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Line 51">
            <a:extLst>
              <a:ext uri="{FF2B5EF4-FFF2-40B4-BE49-F238E27FC236}">
                <a16:creationId xmlns:a16="http://schemas.microsoft.com/office/drawing/2014/main" id="{AF4F0377-7225-42A5-8453-65EA993EF1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2901950"/>
            <a:ext cx="2590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Line 52">
            <a:extLst>
              <a:ext uri="{FF2B5EF4-FFF2-40B4-BE49-F238E27FC236}">
                <a16:creationId xmlns:a16="http://schemas.microsoft.com/office/drawing/2014/main" id="{7E6D0160-6211-46F3-B32C-E60A9043941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05000" y="4273550"/>
            <a:ext cx="2590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Line 53">
            <a:extLst>
              <a:ext uri="{FF2B5EF4-FFF2-40B4-BE49-F238E27FC236}">
                <a16:creationId xmlns:a16="http://schemas.microsoft.com/office/drawing/2014/main" id="{B20C0044-FB17-4442-98B4-FF44E0A118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2749550"/>
            <a:ext cx="2514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Line 54">
            <a:extLst>
              <a:ext uri="{FF2B5EF4-FFF2-40B4-BE49-F238E27FC236}">
                <a16:creationId xmlns:a16="http://schemas.microsoft.com/office/drawing/2014/main" id="{97B17D50-64AD-44B0-821D-2E9BF8A97D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2901950"/>
            <a:ext cx="5181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Line 55">
            <a:extLst>
              <a:ext uri="{FF2B5EF4-FFF2-40B4-BE49-F238E27FC236}">
                <a16:creationId xmlns:a16="http://schemas.microsoft.com/office/drawing/2014/main" id="{B574EFDC-CD9F-462F-9329-AFEF95F68D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6113" y="2513013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Line 56">
            <a:extLst>
              <a:ext uri="{FF2B5EF4-FFF2-40B4-BE49-F238E27FC236}">
                <a16:creationId xmlns:a16="http://schemas.microsoft.com/office/drawing/2014/main" id="{E149DCB4-FCCE-40B4-888A-4D11ECC8C6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8800" y="3684588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Line 57">
            <a:extLst>
              <a:ext uri="{FF2B5EF4-FFF2-40B4-BE49-F238E27FC236}">
                <a16:creationId xmlns:a16="http://schemas.microsoft.com/office/drawing/2014/main" id="{A7F05836-9C92-4DBC-B1AD-49B7D7690A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14988" y="2817813"/>
            <a:ext cx="176212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Line 58">
            <a:extLst>
              <a:ext uri="{FF2B5EF4-FFF2-40B4-BE49-F238E27FC236}">
                <a16:creationId xmlns:a16="http://schemas.microsoft.com/office/drawing/2014/main" id="{18348D2A-6F54-4DBB-87DB-9CDF0869D5D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60738" y="4440238"/>
            <a:ext cx="228600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Text Box 59">
            <a:extLst>
              <a:ext uri="{FF2B5EF4-FFF2-40B4-BE49-F238E27FC236}">
                <a16:creationId xmlns:a16="http://schemas.microsoft.com/office/drawing/2014/main" id="{6BF5F33B-1326-4B35-ACBA-7701125D7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2284413"/>
            <a:ext cx="234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 i="1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7668" name="Text Box 60">
            <a:extLst>
              <a:ext uri="{FF2B5EF4-FFF2-40B4-BE49-F238E27FC236}">
                <a16:creationId xmlns:a16="http://schemas.microsoft.com/office/drawing/2014/main" id="{AB010D20-7CD0-4FAD-BA0E-D3E1BBDF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2764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 i="1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7669" name="Line 61">
            <a:extLst>
              <a:ext uri="{FF2B5EF4-FFF2-40B4-BE49-F238E27FC236}">
                <a16:creationId xmlns:a16="http://schemas.microsoft.com/office/drawing/2014/main" id="{2F9A7C93-DC68-4F18-A14C-D33907B748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59715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0" name="Line 62">
            <a:extLst>
              <a:ext uri="{FF2B5EF4-FFF2-40B4-BE49-F238E27FC236}">
                <a16:creationId xmlns:a16="http://schemas.microsoft.com/office/drawing/2014/main" id="{83066F3D-DF0A-4AD4-9F6D-B3302E63E0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59715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7671" name="Object 63">
            <a:extLst>
              <a:ext uri="{FF2B5EF4-FFF2-40B4-BE49-F238E27FC236}">
                <a16:creationId xmlns:a16="http://schemas.microsoft.com/office/drawing/2014/main" id="{3D7F931A-D4EB-4EC6-8A93-D8C176E899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4846638"/>
          <a:ext cx="12954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660400" imgH="419100" progId="Equation.3">
                  <p:embed/>
                </p:oleObj>
              </mc:Choice>
              <mc:Fallback>
                <p:oleObj name="Equation" r:id="rId3" imgW="660400" imgH="419100" progId="Equation.3">
                  <p:embed/>
                  <p:pic>
                    <p:nvPicPr>
                      <p:cNvPr id="27671" name="Object 63">
                        <a:extLst>
                          <a:ext uri="{FF2B5EF4-FFF2-40B4-BE49-F238E27FC236}">
                            <a16:creationId xmlns:a16="http://schemas.microsoft.com/office/drawing/2014/main" id="{3D7F931A-D4EB-4EC6-8A93-D8C176E899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846638"/>
                        <a:ext cx="129540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2" name="Text Box 64">
            <a:extLst>
              <a:ext uri="{FF2B5EF4-FFF2-40B4-BE49-F238E27FC236}">
                <a16:creationId xmlns:a16="http://schemas.microsoft.com/office/drawing/2014/main" id="{66AE890A-52DF-4CEA-9E25-77ABF89BC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" y="5043488"/>
            <a:ext cx="3387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pt-PT" sz="1800">
                <a:solidFill>
                  <a:schemeClr val="tx1"/>
                </a:solidFill>
              </a:rPr>
              <a:t>  Gaussian Thin Lens Formula:</a:t>
            </a:r>
          </a:p>
        </p:txBody>
      </p:sp>
      <p:sp>
        <p:nvSpPr>
          <p:cNvPr id="27673" name="Text Box 65">
            <a:extLst>
              <a:ext uri="{FF2B5EF4-FFF2-40B4-BE49-F238E27FC236}">
                <a16:creationId xmlns:a16="http://schemas.microsoft.com/office/drawing/2014/main" id="{1C172E34-5240-47FA-AC8F-9FF477A0A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5950"/>
            <a:ext cx="807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pt-PT" sz="2000" i="1">
                <a:solidFill>
                  <a:schemeClr val="tx1"/>
                </a:solidFill>
              </a:rPr>
              <a:t>  f</a:t>
            </a:r>
            <a:r>
              <a:rPr lang="en-US" altLang="pt-PT" sz="1800">
                <a:solidFill>
                  <a:schemeClr val="tx1"/>
                </a:solidFill>
              </a:rPr>
              <a:t>  is the focal length of the lens – determines the lens’s ability to refract light </a:t>
            </a:r>
          </a:p>
        </p:txBody>
      </p:sp>
      <p:sp>
        <p:nvSpPr>
          <p:cNvPr id="27674" name="Text Box 66">
            <a:extLst>
              <a:ext uri="{FF2B5EF4-FFF2-40B4-BE49-F238E27FC236}">
                <a16:creationId xmlns:a16="http://schemas.microsoft.com/office/drawing/2014/main" id="{96C4F8B6-0FFE-4E9D-B1E6-C6BCA9DF4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6925" y="270986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 i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7675" name="Text Box 67">
            <a:extLst>
              <a:ext uri="{FF2B5EF4-FFF2-40B4-BE49-F238E27FC236}">
                <a16:creationId xmlns:a16="http://schemas.microsoft.com/office/drawing/2014/main" id="{51E8A332-1A1C-48A0-8404-DA86AC5C3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189413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 i="1">
                <a:solidFill>
                  <a:schemeClr val="tx1"/>
                </a:solidFill>
              </a:rPr>
              <a:t>P’</a:t>
            </a:r>
          </a:p>
        </p:txBody>
      </p:sp>
      <p:sp>
        <p:nvSpPr>
          <p:cNvPr id="27676" name="Line 68">
            <a:extLst>
              <a:ext uri="{FF2B5EF4-FFF2-40B4-BE49-F238E27FC236}">
                <a16:creationId xmlns:a16="http://schemas.microsoft.com/office/drawing/2014/main" id="{26BEC424-E8D8-425E-9314-8E7B71F7EC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27538" y="2925763"/>
            <a:ext cx="2659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7" name="Line 69">
            <a:extLst>
              <a:ext uri="{FF2B5EF4-FFF2-40B4-BE49-F238E27FC236}">
                <a16:creationId xmlns:a16="http://schemas.microsoft.com/office/drawing/2014/main" id="{DE5B2218-4180-4392-A328-838F7BFE6B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292576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8" name="Line 70">
            <a:extLst>
              <a:ext uri="{FF2B5EF4-FFF2-40B4-BE49-F238E27FC236}">
                <a16:creationId xmlns:a16="http://schemas.microsoft.com/office/drawing/2014/main" id="{547019D6-9384-4BEC-8258-55D34F5127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2901950"/>
            <a:ext cx="2514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9" name="Line 71">
            <a:extLst>
              <a:ext uri="{FF2B5EF4-FFF2-40B4-BE49-F238E27FC236}">
                <a16:creationId xmlns:a16="http://schemas.microsoft.com/office/drawing/2014/main" id="{ACEF5078-7257-4988-865D-19983D4E78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3122613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0" name="Oval 72">
            <a:extLst>
              <a:ext uri="{FF2B5EF4-FFF2-40B4-BE49-F238E27FC236}">
                <a16:creationId xmlns:a16="http://schemas.microsoft.com/office/drawing/2014/main" id="{078CD1D7-3D9A-4A2B-AFD6-38EB2615A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55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7681" name="Line 73">
            <a:extLst>
              <a:ext uri="{FF2B5EF4-FFF2-40B4-BE49-F238E27FC236}">
                <a16:creationId xmlns:a16="http://schemas.microsoft.com/office/drawing/2014/main" id="{6C50E8A8-82EA-4AAA-8E01-EF7CFFB4C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8650" y="465455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2" name="Text Box 74">
            <a:extLst>
              <a:ext uri="{FF2B5EF4-FFF2-40B4-BE49-F238E27FC236}">
                <a16:creationId xmlns:a16="http://schemas.microsoft.com/office/drawing/2014/main" id="{C26AFF18-2706-407D-8DB2-BDFB9E702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646613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 i="1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27683" name="Line 75">
            <a:extLst>
              <a:ext uri="{FF2B5EF4-FFF2-40B4-BE49-F238E27FC236}">
                <a16:creationId xmlns:a16="http://schemas.microsoft.com/office/drawing/2014/main" id="{54A8DBC4-EB8C-4CB1-86C2-DDB93EBCC6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0713" y="358775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4" name="Footer Placeholder 1">
            <a:extLst>
              <a:ext uri="{FF2B5EF4-FFF2-40B4-BE49-F238E27FC236}">
                <a16:creationId xmlns:a16="http://schemas.microsoft.com/office/drawing/2014/main" id="{A29A7138-4C3C-480E-864B-943D6EEF26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7685" name="Slide Number Placeholder 1">
            <a:extLst>
              <a:ext uri="{FF2B5EF4-FFF2-40B4-BE49-F238E27FC236}">
                <a16:creationId xmlns:a16="http://schemas.microsoft.com/office/drawing/2014/main" id="{C5A0F664-AD7F-4ECD-96BE-9CD8CA3E69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140197-C3A6-4B70-B2F9-9BB07AA95053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>
            <a:extLst>
              <a:ext uri="{FF2B5EF4-FFF2-40B4-BE49-F238E27FC236}">
                <a16:creationId xmlns:a16="http://schemas.microsoft.com/office/drawing/2014/main" id="{C80DCAE3-6AEE-409B-9957-FCE75E74C6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Focus and Defocus</a:t>
            </a:r>
            <a:endParaRPr lang="pt-PT" altLang="pt-PT"/>
          </a:p>
        </p:txBody>
      </p:sp>
      <p:grpSp>
        <p:nvGrpSpPr>
          <p:cNvPr id="28675" name="Group 5">
            <a:extLst>
              <a:ext uri="{FF2B5EF4-FFF2-40B4-BE49-F238E27FC236}">
                <a16:creationId xmlns:a16="http://schemas.microsoft.com/office/drawing/2014/main" id="{87E3F53F-9453-4657-A067-EB7269E399D4}"/>
              </a:ext>
            </a:extLst>
          </p:cNvPr>
          <p:cNvGrpSpPr>
            <a:grpSpLocks/>
          </p:cNvGrpSpPr>
          <p:nvPr/>
        </p:nvGrpSpPr>
        <p:grpSpPr bwMode="auto">
          <a:xfrm>
            <a:off x="4005263" y="1844675"/>
            <a:ext cx="304800" cy="1828800"/>
            <a:chOff x="1968" y="1824"/>
            <a:chExt cx="192" cy="1152"/>
          </a:xfrm>
        </p:grpSpPr>
        <p:sp>
          <p:nvSpPr>
            <p:cNvPr id="28731" name="AutoShape 6">
              <a:extLst>
                <a:ext uri="{FF2B5EF4-FFF2-40B4-BE49-F238E27FC236}">
                  <a16:creationId xmlns:a16="http://schemas.microsoft.com/office/drawing/2014/main" id="{83018379-7ED2-4622-9AD2-C28FC82C3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824"/>
              <a:ext cx="96" cy="1152"/>
            </a:xfrm>
            <a:prstGeom prst="moon">
              <a:avLst>
                <a:gd name="adj" fmla="val 31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28732" name="AutoShape 7">
              <a:extLst>
                <a:ext uri="{FF2B5EF4-FFF2-40B4-BE49-F238E27FC236}">
                  <a16:creationId xmlns:a16="http://schemas.microsoft.com/office/drawing/2014/main" id="{598974F9-4DDF-43FB-8D70-F70EBCC804E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069" y="1824"/>
              <a:ext cx="91" cy="1152"/>
            </a:xfrm>
            <a:prstGeom prst="moon">
              <a:avLst>
                <a:gd name="adj" fmla="val 329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sp>
        <p:nvSpPr>
          <p:cNvPr id="28676" name="Line 8">
            <a:extLst>
              <a:ext uri="{FF2B5EF4-FFF2-40B4-BE49-F238E27FC236}">
                <a16:creationId xmlns:a16="http://schemas.microsoft.com/office/drawing/2014/main" id="{F32FB06A-5883-41F1-AA7C-6EB05961486D}"/>
              </a:ext>
            </a:extLst>
          </p:cNvPr>
          <p:cNvSpPr>
            <a:spLocks noChangeShapeType="1"/>
          </p:cNvSpPr>
          <p:nvPr/>
        </p:nvSpPr>
        <p:spPr bwMode="auto">
          <a:xfrm>
            <a:off x="925513" y="2759075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8677" name="Object 9">
            <a:extLst>
              <a:ext uri="{FF2B5EF4-FFF2-40B4-BE49-F238E27FC236}">
                <a16:creationId xmlns:a16="http://schemas.microsoft.com/office/drawing/2014/main" id="{B2F3BD76-90DC-4F66-B2A6-44E064645B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7500" y="4483100"/>
          <a:ext cx="1230313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660400" imgH="419100" progId="Equation.3">
                  <p:embed/>
                </p:oleObj>
              </mc:Choice>
              <mc:Fallback>
                <p:oleObj name="Equation" r:id="rId3" imgW="660400" imgH="419100" progId="Equation.3">
                  <p:embed/>
                  <p:pic>
                    <p:nvPicPr>
                      <p:cNvPr id="28677" name="Object 9">
                        <a:extLst>
                          <a:ext uri="{FF2B5EF4-FFF2-40B4-BE49-F238E27FC236}">
                            <a16:creationId xmlns:a16="http://schemas.microsoft.com/office/drawing/2014/main" id="{B2F3BD76-90DC-4F66-B2A6-44E064645B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4483100"/>
                        <a:ext cx="1230313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Text Box 10">
            <a:extLst>
              <a:ext uri="{FF2B5EF4-FFF2-40B4-BE49-F238E27FC236}">
                <a16:creationId xmlns:a16="http://schemas.microsoft.com/office/drawing/2014/main" id="{1CCCC0B1-53EB-430A-8CBE-F21FA9D87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5589588"/>
            <a:ext cx="520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pt-PT" sz="2000">
                <a:solidFill>
                  <a:schemeClr val="tx1"/>
                </a:solidFill>
              </a:rPr>
              <a:t> In theory, only one scene plane is in focus </a:t>
            </a:r>
          </a:p>
        </p:txBody>
      </p:sp>
      <p:sp>
        <p:nvSpPr>
          <p:cNvPr id="28679" name="Line 11">
            <a:extLst>
              <a:ext uri="{FF2B5EF4-FFF2-40B4-BE49-F238E27FC236}">
                <a16:creationId xmlns:a16="http://schemas.microsoft.com/office/drawing/2014/main" id="{09BAB542-81C5-4271-9F5D-D65B6DDE51C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78313" y="1997075"/>
            <a:ext cx="2133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Line 12">
            <a:extLst>
              <a:ext uri="{FF2B5EF4-FFF2-40B4-BE49-F238E27FC236}">
                <a16:creationId xmlns:a16="http://schemas.microsoft.com/office/drawing/2014/main" id="{963E01C2-E416-4AA3-814E-C47CAF0301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78313" y="2759075"/>
            <a:ext cx="2133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13">
            <a:extLst>
              <a:ext uri="{FF2B5EF4-FFF2-40B4-BE49-F238E27FC236}">
                <a16:creationId xmlns:a16="http://schemas.microsoft.com/office/drawing/2014/main" id="{7CFD77E4-8E39-4264-9339-538F2D6636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92313" y="2759075"/>
            <a:ext cx="2057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14">
            <a:extLst>
              <a:ext uri="{FF2B5EF4-FFF2-40B4-BE49-F238E27FC236}">
                <a16:creationId xmlns:a16="http://schemas.microsoft.com/office/drawing/2014/main" id="{95B66581-3F32-420F-817D-B578689009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92313" y="1997075"/>
            <a:ext cx="2057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15">
            <a:extLst>
              <a:ext uri="{FF2B5EF4-FFF2-40B4-BE49-F238E27FC236}">
                <a16:creationId xmlns:a16="http://schemas.microsoft.com/office/drawing/2014/main" id="{4A20B33A-C766-4529-951C-F71247573B0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78313" y="1997075"/>
            <a:ext cx="2971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Line 16">
            <a:extLst>
              <a:ext uri="{FF2B5EF4-FFF2-40B4-BE49-F238E27FC236}">
                <a16:creationId xmlns:a16="http://schemas.microsoft.com/office/drawing/2014/main" id="{C8048B8E-B3B2-4483-B6E9-59DCECF635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78313" y="2759075"/>
            <a:ext cx="2971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Line 17">
            <a:extLst>
              <a:ext uri="{FF2B5EF4-FFF2-40B4-BE49-F238E27FC236}">
                <a16:creationId xmlns:a16="http://schemas.microsoft.com/office/drawing/2014/main" id="{09FCB581-42A3-4BB7-B71B-794DB256B0AE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3513" y="199707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Text Box 18">
            <a:extLst>
              <a:ext uri="{FF2B5EF4-FFF2-40B4-BE49-F238E27FC236}">
                <a16:creationId xmlns:a16="http://schemas.microsoft.com/office/drawing/2014/main" id="{FF0A7B3C-4663-4B05-92AD-3977BC85A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513" y="23701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 i="1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8687" name="Text Box 19">
            <a:extLst>
              <a:ext uri="{FF2B5EF4-FFF2-40B4-BE49-F238E27FC236}">
                <a16:creationId xmlns:a16="http://schemas.microsoft.com/office/drawing/2014/main" id="{8C78573F-5C91-4E21-8015-EDB1D4AA2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2113" y="1846263"/>
            <a:ext cx="8731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aperture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diameter</a:t>
            </a:r>
          </a:p>
        </p:txBody>
      </p:sp>
      <p:sp>
        <p:nvSpPr>
          <p:cNvPr id="28688" name="Line 20">
            <a:extLst>
              <a:ext uri="{FF2B5EF4-FFF2-40B4-BE49-F238E27FC236}">
                <a16:creationId xmlns:a16="http://schemas.microsoft.com/office/drawing/2014/main" id="{8A5A30B7-1451-47C0-ADF0-B9CB3BC4A8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78113" y="1997075"/>
            <a:ext cx="1371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Line 21">
            <a:extLst>
              <a:ext uri="{FF2B5EF4-FFF2-40B4-BE49-F238E27FC236}">
                <a16:creationId xmlns:a16="http://schemas.microsoft.com/office/drawing/2014/main" id="{90344E49-4D64-46FB-B707-B446EA626B8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78113" y="2759075"/>
            <a:ext cx="1371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Line 22">
            <a:extLst>
              <a:ext uri="{FF2B5EF4-FFF2-40B4-BE49-F238E27FC236}">
                <a16:creationId xmlns:a16="http://schemas.microsoft.com/office/drawing/2014/main" id="{13744EF3-DBB5-41CA-8819-4E09AFB696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2238" y="2514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Line 23">
            <a:extLst>
              <a:ext uri="{FF2B5EF4-FFF2-40B4-BE49-F238E27FC236}">
                <a16:creationId xmlns:a16="http://schemas.microsoft.com/office/drawing/2014/main" id="{6AECCAC6-590E-4ABE-A177-06457DC8EE4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02300" y="23622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2" name="Line 24">
            <a:extLst>
              <a:ext uri="{FF2B5EF4-FFF2-40B4-BE49-F238E27FC236}">
                <a16:creationId xmlns:a16="http://schemas.microsoft.com/office/drawing/2014/main" id="{71BC1F1F-B21B-4185-92BE-D9BF2C7FD60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16513" y="2301875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3" name="Line 25">
            <a:extLst>
              <a:ext uri="{FF2B5EF4-FFF2-40B4-BE49-F238E27FC236}">
                <a16:creationId xmlns:a16="http://schemas.microsoft.com/office/drawing/2014/main" id="{5270DBB3-D2E6-473E-AF37-ED3DE81D476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05413" y="233045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4" name="Line 26">
            <a:extLst>
              <a:ext uri="{FF2B5EF4-FFF2-40B4-BE49-F238E27FC236}">
                <a16:creationId xmlns:a16="http://schemas.microsoft.com/office/drawing/2014/main" id="{BF102F30-FFC5-4F94-8468-17439D0D75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78513" y="300355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5" name="Line 27">
            <a:extLst>
              <a:ext uri="{FF2B5EF4-FFF2-40B4-BE49-F238E27FC236}">
                <a16:creationId xmlns:a16="http://schemas.microsoft.com/office/drawing/2014/main" id="{40522D20-42DB-4249-B208-04BF360EAD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3375" y="300355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6" name="Line 28">
            <a:extLst>
              <a:ext uri="{FF2B5EF4-FFF2-40B4-BE49-F238E27FC236}">
                <a16:creationId xmlns:a16="http://schemas.microsoft.com/office/drawing/2014/main" id="{CFC8FEB5-8CF7-4A63-A604-A97C65F6EF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97513" y="2979738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7" name="Line 29">
            <a:extLst>
              <a:ext uri="{FF2B5EF4-FFF2-40B4-BE49-F238E27FC236}">
                <a16:creationId xmlns:a16="http://schemas.microsoft.com/office/drawing/2014/main" id="{3EEF284F-09F3-4977-9384-C50AE59DAB7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82913" y="309245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8" name="Line 30">
            <a:extLst>
              <a:ext uri="{FF2B5EF4-FFF2-40B4-BE49-F238E27FC236}">
                <a16:creationId xmlns:a16="http://schemas.microsoft.com/office/drawing/2014/main" id="{4C68700B-D973-4CE2-B525-E444E2D45B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11513" y="2225675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9" name="Line 31">
            <a:extLst>
              <a:ext uri="{FF2B5EF4-FFF2-40B4-BE49-F238E27FC236}">
                <a16:creationId xmlns:a16="http://schemas.microsoft.com/office/drawing/2014/main" id="{368C27F8-E6AA-4546-8379-7A4AFBF919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35313" y="2422525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0" name="Line 32">
            <a:extLst>
              <a:ext uri="{FF2B5EF4-FFF2-40B4-BE49-F238E27FC236}">
                <a16:creationId xmlns:a16="http://schemas.microsoft.com/office/drawing/2014/main" id="{6D363C60-D523-4080-AD2D-F9DF3A2A82D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11513" y="3027363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1" name="Line 33">
            <a:extLst>
              <a:ext uri="{FF2B5EF4-FFF2-40B4-BE49-F238E27FC236}">
                <a16:creationId xmlns:a16="http://schemas.microsoft.com/office/drawing/2014/main" id="{0B13BCB0-693A-4E80-A064-B8EB4DD05C2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51175" y="3116263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2" name="Line 34">
            <a:extLst>
              <a:ext uri="{FF2B5EF4-FFF2-40B4-BE49-F238E27FC236}">
                <a16:creationId xmlns:a16="http://schemas.microsoft.com/office/drawing/2014/main" id="{BA5F3700-ED09-4F03-BEF2-933A82EB96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84538" y="2193925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3" name="Line 35">
            <a:extLst>
              <a:ext uri="{FF2B5EF4-FFF2-40B4-BE49-F238E27FC236}">
                <a16:creationId xmlns:a16="http://schemas.microsoft.com/office/drawing/2014/main" id="{F354974E-AF33-4722-A4CC-5DCC6A53092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4375" y="275113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4" name="Line 36">
            <a:extLst>
              <a:ext uri="{FF2B5EF4-FFF2-40B4-BE49-F238E27FC236}">
                <a16:creationId xmlns:a16="http://schemas.microsoft.com/office/drawing/2014/main" id="{3E90D792-8E00-40AB-9444-CD912B796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0175" y="2751138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5" name="Line 37">
            <a:extLst>
              <a:ext uri="{FF2B5EF4-FFF2-40B4-BE49-F238E27FC236}">
                <a16:creationId xmlns:a16="http://schemas.microsoft.com/office/drawing/2014/main" id="{BF45D580-A059-49A3-BF5D-4685A529A6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3975" y="2751138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6" name="Line 38">
            <a:extLst>
              <a:ext uri="{FF2B5EF4-FFF2-40B4-BE49-F238E27FC236}">
                <a16:creationId xmlns:a16="http://schemas.microsoft.com/office/drawing/2014/main" id="{F283C6B7-BDF2-4E96-BD0C-2852A63821D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2175" y="275113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7" name="Line 39">
            <a:extLst>
              <a:ext uri="{FF2B5EF4-FFF2-40B4-BE49-F238E27FC236}">
                <a16:creationId xmlns:a16="http://schemas.microsoft.com/office/drawing/2014/main" id="{913C090A-697A-4B4A-8EE0-373316E892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2425" y="1608138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8" name="Line 40">
            <a:extLst>
              <a:ext uri="{FF2B5EF4-FFF2-40B4-BE49-F238E27FC236}">
                <a16:creationId xmlns:a16="http://schemas.microsoft.com/office/drawing/2014/main" id="{83EF1E2E-6B22-4E6F-B048-4EEAC55FE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2438" y="345281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9" name="Line 41">
            <a:extLst>
              <a:ext uri="{FF2B5EF4-FFF2-40B4-BE49-F238E27FC236}">
                <a16:creationId xmlns:a16="http://schemas.microsoft.com/office/drawing/2014/main" id="{4277C695-A709-4340-9408-95AAD8AD09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8713" y="345281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0" name="Line 42">
            <a:extLst>
              <a:ext uri="{FF2B5EF4-FFF2-40B4-BE49-F238E27FC236}">
                <a16:creationId xmlns:a16="http://schemas.microsoft.com/office/drawing/2014/main" id="{50CAD6F1-F611-41B1-9423-03F1B76412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4500" y="19970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1" name="Line 43">
            <a:extLst>
              <a:ext uri="{FF2B5EF4-FFF2-40B4-BE49-F238E27FC236}">
                <a16:creationId xmlns:a16="http://schemas.microsoft.com/office/drawing/2014/main" id="{8DACA59F-4007-4BC4-947B-0F3A3D9B28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0775" y="19970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2" name="Rectangle 44">
            <a:extLst>
              <a:ext uri="{FF2B5EF4-FFF2-40B4-BE49-F238E27FC236}">
                <a16:creationId xmlns:a16="http://schemas.microsoft.com/office/drawing/2014/main" id="{5E3FD9EE-D82D-49C4-B865-BF7485A09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175" y="1685925"/>
            <a:ext cx="842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aperture</a:t>
            </a:r>
          </a:p>
        </p:txBody>
      </p:sp>
      <p:sp>
        <p:nvSpPr>
          <p:cNvPr id="28713" name="Line 45">
            <a:extLst>
              <a:ext uri="{FF2B5EF4-FFF2-40B4-BE49-F238E27FC236}">
                <a16:creationId xmlns:a16="http://schemas.microsoft.com/office/drawing/2014/main" id="{27C7F3A7-AA89-406C-9E71-5AB7665D1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4300" y="3802063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4" name="Line 46">
            <a:extLst>
              <a:ext uri="{FF2B5EF4-FFF2-40B4-BE49-F238E27FC236}">
                <a16:creationId xmlns:a16="http://schemas.microsoft.com/office/drawing/2014/main" id="{07C87CEC-8F29-4C45-97C4-553C53D0B9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5325" y="3957638"/>
            <a:ext cx="2212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5" name="Line 47">
            <a:extLst>
              <a:ext uri="{FF2B5EF4-FFF2-40B4-BE49-F238E27FC236}">
                <a16:creationId xmlns:a16="http://schemas.microsoft.com/office/drawing/2014/main" id="{FEB43576-2EDE-4E6E-83EF-565646CA6B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9725" y="3802063"/>
            <a:ext cx="223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6" name="Line 48">
            <a:extLst>
              <a:ext uri="{FF2B5EF4-FFF2-40B4-BE49-F238E27FC236}">
                <a16:creationId xmlns:a16="http://schemas.microsoft.com/office/drawing/2014/main" id="{934B1C8F-D567-40D1-8608-5829700CBB4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7300" y="343693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7" name="Line 49">
            <a:extLst>
              <a:ext uri="{FF2B5EF4-FFF2-40B4-BE49-F238E27FC236}">
                <a16:creationId xmlns:a16="http://schemas.microsoft.com/office/drawing/2014/main" id="{FF9E273F-4178-4067-A5B5-9729C7A115D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7300" y="198913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8718" name="Object 50">
            <a:extLst>
              <a:ext uri="{FF2B5EF4-FFF2-40B4-BE49-F238E27FC236}">
                <a16:creationId xmlns:a16="http://schemas.microsoft.com/office/drawing/2014/main" id="{9AEA8FA7-2C1F-4EDC-9D6F-E85DF7F990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11300" y="5229225"/>
          <a:ext cx="130175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698500" imgH="419100" progId="Equation.3">
                  <p:embed/>
                </p:oleObj>
              </mc:Choice>
              <mc:Fallback>
                <p:oleObj name="Equation" r:id="rId5" imgW="698500" imgH="419100" progId="Equation.3">
                  <p:embed/>
                  <p:pic>
                    <p:nvPicPr>
                      <p:cNvPr id="28718" name="Object 50">
                        <a:extLst>
                          <a:ext uri="{FF2B5EF4-FFF2-40B4-BE49-F238E27FC236}">
                            <a16:creationId xmlns:a16="http://schemas.microsoft.com/office/drawing/2014/main" id="{9AEA8FA7-2C1F-4EDC-9D6F-E85DF7F990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5229225"/>
                        <a:ext cx="1301750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19" name="Text Box 51">
            <a:extLst>
              <a:ext uri="{FF2B5EF4-FFF2-40B4-BE49-F238E27FC236}">
                <a16:creationId xmlns:a16="http://schemas.microsoft.com/office/drawing/2014/main" id="{AF8F2519-992C-460D-9C9F-601F834A4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4184650"/>
            <a:ext cx="202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pt-PT" sz="2000">
                <a:solidFill>
                  <a:schemeClr val="tx1"/>
                </a:solidFill>
              </a:rPr>
              <a:t> Gaussian Law:</a:t>
            </a:r>
          </a:p>
        </p:txBody>
      </p:sp>
      <p:sp>
        <p:nvSpPr>
          <p:cNvPr id="28720" name="AutoShape 52">
            <a:extLst>
              <a:ext uri="{FF2B5EF4-FFF2-40B4-BE49-F238E27FC236}">
                <a16:creationId xmlns:a16="http://schemas.microsoft.com/office/drawing/2014/main" id="{6007FDD9-22B3-470B-9AD4-EB327E035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475138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8721" name="Text Box 53">
            <a:extLst>
              <a:ext uri="{FF2B5EF4-FFF2-40B4-BE49-F238E27FC236}">
                <a16:creationId xmlns:a16="http://schemas.microsoft.com/office/drawing/2014/main" id="{4869AAB4-0A8B-480D-B33C-FDF35B2BE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0" y="2087563"/>
            <a:ext cx="1243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Blur Circle,</a:t>
            </a:r>
            <a:r>
              <a:rPr lang="en-US" altLang="pt-PT" sz="1800" i="1">
                <a:solidFill>
                  <a:schemeClr val="tx1"/>
                </a:solidFill>
              </a:rPr>
              <a:t> b</a:t>
            </a:r>
          </a:p>
        </p:txBody>
      </p:sp>
      <p:sp>
        <p:nvSpPr>
          <p:cNvPr id="28722" name="Freeform 54">
            <a:extLst>
              <a:ext uri="{FF2B5EF4-FFF2-40B4-BE49-F238E27FC236}">
                <a16:creationId xmlns:a16="http://schemas.microsoft.com/office/drawing/2014/main" id="{E73758DA-8224-4BA6-BBB1-5833B86E3ED1}"/>
              </a:ext>
            </a:extLst>
          </p:cNvPr>
          <p:cNvSpPr>
            <a:spLocks/>
          </p:cNvSpPr>
          <p:nvPr/>
        </p:nvSpPr>
        <p:spPr bwMode="auto">
          <a:xfrm>
            <a:off x="2425700" y="2293938"/>
            <a:ext cx="228600" cy="381000"/>
          </a:xfrm>
          <a:custGeom>
            <a:avLst/>
            <a:gdLst>
              <a:gd name="T0" fmla="*/ 0 w 144"/>
              <a:gd name="T1" fmla="*/ 0 h 240"/>
              <a:gd name="T2" fmla="*/ 2147483646 w 144"/>
              <a:gd name="T3" fmla="*/ 2147483646 h 240"/>
              <a:gd name="T4" fmla="*/ 2147483646 w 144"/>
              <a:gd name="T5" fmla="*/ 2147483646 h 240"/>
              <a:gd name="T6" fmla="*/ 2147483646 w 144"/>
              <a:gd name="T7" fmla="*/ 2147483646 h 240"/>
              <a:gd name="T8" fmla="*/ 2147483646 w 144"/>
              <a:gd name="T9" fmla="*/ 2147483646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240"/>
              <a:gd name="T17" fmla="*/ 144 w 144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240">
                <a:moveTo>
                  <a:pt x="0" y="0"/>
                </a:moveTo>
                <a:cubicBezTo>
                  <a:pt x="44" y="36"/>
                  <a:pt x="88" y="72"/>
                  <a:pt x="96" y="96"/>
                </a:cubicBezTo>
                <a:cubicBezTo>
                  <a:pt x="104" y="120"/>
                  <a:pt x="56" y="128"/>
                  <a:pt x="48" y="144"/>
                </a:cubicBezTo>
                <a:cubicBezTo>
                  <a:pt x="40" y="160"/>
                  <a:pt x="32" y="176"/>
                  <a:pt x="48" y="192"/>
                </a:cubicBezTo>
                <a:cubicBezTo>
                  <a:pt x="64" y="208"/>
                  <a:pt x="128" y="232"/>
                  <a:pt x="144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8723" name="Object 55">
            <a:extLst>
              <a:ext uri="{FF2B5EF4-FFF2-40B4-BE49-F238E27FC236}">
                <a16:creationId xmlns:a16="http://schemas.microsoft.com/office/drawing/2014/main" id="{BA8B09A9-5BDB-4752-9DBE-2A2E998F7C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40300" y="4446588"/>
          <a:ext cx="35052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7" imgW="1879600" imgH="419100" progId="Equation.3">
                  <p:embed/>
                </p:oleObj>
              </mc:Choice>
              <mc:Fallback>
                <p:oleObj name="Equation" r:id="rId7" imgW="1879600" imgH="419100" progId="Equation.3">
                  <p:embed/>
                  <p:pic>
                    <p:nvPicPr>
                      <p:cNvPr id="28723" name="Object 55">
                        <a:extLst>
                          <a:ext uri="{FF2B5EF4-FFF2-40B4-BE49-F238E27FC236}">
                            <a16:creationId xmlns:a16="http://schemas.microsoft.com/office/drawing/2014/main" id="{BA8B09A9-5BDB-4752-9DBE-2A2E998F7C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4446588"/>
                        <a:ext cx="35052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24" name="Line 56">
            <a:extLst>
              <a:ext uri="{FF2B5EF4-FFF2-40B4-BE49-F238E27FC236}">
                <a16:creationId xmlns:a16="http://schemas.microsoft.com/office/drawing/2014/main" id="{CE270C20-B3BB-4AA9-B953-EC52DAC926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8300" y="3954463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8725" name="Object 57">
            <a:extLst>
              <a:ext uri="{FF2B5EF4-FFF2-40B4-BE49-F238E27FC236}">
                <a16:creationId xmlns:a16="http://schemas.microsoft.com/office/drawing/2014/main" id="{2A7841A9-47AF-43B8-BA1E-557BB04D23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3900" y="3589338"/>
          <a:ext cx="130175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9" imgW="88707" imgH="164742" progId="Equation.3">
                  <p:embed/>
                </p:oleObj>
              </mc:Choice>
              <mc:Fallback>
                <p:oleObj name="Equation" r:id="rId9" imgW="88707" imgH="164742" progId="Equation.3">
                  <p:embed/>
                  <p:pic>
                    <p:nvPicPr>
                      <p:cNvPr id="28725" name="Object 57">
                        <a:extLst>
                          <a:ext uri="{FF2B5EF4-FFF2-40B4-BE49-F238E27FC236}">
                            <a16:creationId xmlns:a16="http://schemas.microsoft.com/office/drawing/2014/main" id="{2A7841A9-47AF-43B8-BA1E-557BB04D23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3589338"/>
                        <a:ext cx="130175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26" name="Object 58">
            <a:extLst>
              <a:ext uri="{FF2B5EF4-FFF2-40B4-BE49-F238E27FC236}">
                <a16:creationId xmlns:a16="http://schemas.microsoft.com/office/drawing/2014/main" id="{D385EE08-2358-4D06-82C6-F3E08BECC6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7650" y="3960813"/>
          <a:ext cx="168275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1" imgW="114102" imgH="177492" progId="Equation.3">
                  <p:embed/>
                </p:oleObj>
              </mc:Choice>
              <mc:Fallback>
                <p:oleObj name="Equation" r:id="rId11" imgW="114102" imgH="177492" progId="Equation.3">
                  <p:embed/>
                  <p:pic>
                    <p:nvPicPr>
                      <p:cNvPr id="28726" name="Object 58">
                        <a:extLst>
                          <a:ext uri="{FF2B5EF4-FFF2-40B4-BE49-F238E27FC236}">
                            <a16:creationId xmlns:a16="http://schemas.microsoft.com/office/drawing/2014/main" id="{D385EE08-2358-4D06-82C6-F3E08BECC6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650" y="3960813"/>
                        <a:ext cx="168275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27" name="Object 59">
            <a:extLst>
              <a:ext uri="{FF2B5EF4-FFF2-40B4-BE49-F238E27FC236}">
                <a16:creationId xmlns:a16="http://schemas.microsoft.com/office/drawing/2014/main" id="{99F99ADB-FB2E-493D-AE1B-83A5B0415C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1913" y="3608388"/>
          <a:ext cx="185737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3" imgW="126835" imgH="139518" progId="Equation.3">
                  <p:embed/>
                </p:oleObj>
              </mc:Choice>
              <mc:Fallback>
                <p:oleObj name="Equation" r:id="rId13" imgW="126835" imgH="139518" progId="Equation.3">
                  <p:embed/>
                  <p:pic>
                    <p:nvPicPr>
                      <p:cNvPr id="28727" name="Object 59">
                        <a:extLst>
                          <a:ext uri="{FF2B5EF4-FFF2-40B4-BE49-F238E27FC236}">
                            <a16:creationId xmlns:a16="http://schemas.microsoft.com/office/drawing/2014/main" id="{99F99ADB-FB2E-493D-AE1B-83A5B0415C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913" y="3608388"/>
                        <a:ext cx="185737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28" name="Object 60">
            <a:extLst>
              <a:ext uri="{FF2B5EF4-FFF2-40B4-BE49-F238E27FC236}">
                <a16:creationId xmlns:a16="http://schemas.microsoft.com/office/drawing/2014/main" id="{D6057AE1-7B42-42CC-9980-CBBCF53917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27663" y="3960813"/>
          <a:ext cx="22225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15" imgW="152202" imgH="177569" progId="Equation.3">
                  <p:embed/>
                </p:oleObj>
              </mc:Choice>
              <mc:Fallback>
                <p:oleObj name="Equation" r:id="rId15" imgW="152202" imgH="177569" progId="Equation.3">
                  <p:embed/>
                  <p:pic>
                    <p:nvPicPr>
                      <p:cNvPr id="28728" name="Object 60">
                        <a:extLst>
                          <a:ext uri="{FF2B5EF4-FFF2-40B4-BE49-F238E27FC236}">
                            <a16:creationId xmlns:a16="http://schemas.microsoft.com/office/drawing/2014/main" id="{D6057AE1-7B42-42CC-9980-CBBCF53917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663" y="3960813"/>
                        <a:ext cx="222250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29" name="Footer Placeholder 1">
            <a:extLst>
              <a:ext uri="{FF2B5EF4-FFF2-40B4-BE49-F238E27FC236}">
                <a16:creationId xmlns:a16="http://schemas.microsoft.com/office/drawing/2014/main" id="{53D261DB-CAFD-4159-B9EF-4210A5A42D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8730" name="Slide Number Placeholder 1">
            <a:extLst>
              <a:ext uri="{FF2B5EF4-FFF2-40B4-BE49-F238E27FC236}">
                <a16:creationId xmlns:a16="http://schemas.microsoft.com/office/drawing/2014/main" id="{D1F56CC7-9484-467C-B151-64ACC347977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A0225B-FB3D-4F1B-BF16-767D66148B74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>
            <a:extLst>
              <a:ext uri="{FF2B5EF4-FFF2-40B4-BE49-F238E27FC236}">
                <a16:creationId xmlns:a16="http://schemas.microsoft.com/office/drawing/2014/main" id="{544BD295-0880-4504-BD1A-E0977DA3D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Depth of Field</a:t>
            </a:r>
            <a:endParaRPr lang="pt-PT" altLang="pt-PT"/>
          </a:p>
        </p:txBody>
      </p:sp>
      <p:sp>
        <p:nvSpPr>
          <p:cNvPr id="29699" name="Text Box 5">
            <a:extLst>
              <a:ext uri="{FF2B5EF4-FFF2-40B4-BE49-F238E27FC236}">
                <a16:creationId xmlns:a16="http://schemas.microsoft.com/office/drawing/2014/main" id="{2F25D54F-D474-4E2E-96A4-17B4C48AE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95488"/>
            <a:ext cx="36242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pt-PT" sz="2000">
                <a:solidFill>
                  <a:schemeClr val="tx1"/>
                </a:solidFill>
              </a:rPr>
              <a:t>  Range of object distances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   over which image 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   </a:t>
            </a:r>
            <a:r>
              <a:rPr lang="en-US" altLang="pt-PT" sz="2000" u="sng">
                <a:solidFill>
                  <a:schemeClr val="tx1"/>
                </a:solidFill>
              </a:rPr>
              <a:t>sufficiently well</a:t>
            </a:r>
            <a:r>
              <a:rPr lang="en-US" altLang="pt-PT" sz="2000">
                <a:solidFill>
                  <a:schemeClr val="tx1"/>
                </a:solidFill>
              </a:rPr>
              <a:t> focused</a:t>
            </a:r>
          </a:p>
          <a:p>
            <a:pPr>
              <a:spcBef>
                <a:spcPct val="0"/>
              </a:spcBef>
            </a:pPr>
            <a:endParaRPr lang="en-US" altLang="pt-PT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pt-PT" sz="2000">
                <a:solidFill>
                  <a:schemeClr val="tx1"/>
                </a:solidFill>
              </a:rPr>
              <a:t>  Range for which </a:t>
            </a:r>
            <a:r>
              <a:rPr lang="en-US" altLang="pt-PT" sz="2400" i="1">
                <a:solidFill>
                  <a:schemeClr val="tx1"/>
                </a:solidFill>
              </a:rPr>
              <a:t>blur circle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   is less than the resolution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   of the sensor</a:t>
            </a:r>
          </a:p>
        </p:txBody>
      </p:sp>
      <p:pic>
        <p:nvPicPr>
          <p:cNvPr id="29700" name="Picture 6">
            <a:extLst>
              <a:ext uri="{FF2B5EF4-FFF2-40B4-BE49-F238E27FC236}">
                <a16:creationId xmlns:a16="http://schemas.microsoft.com/office/drawing/2014/main" id="{FD1D4066-B1F1-498F-96C3-709F4B4FE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8" y="1700213"/>
            <a:ext cx="4648200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7">
            <a:extLst>
              <a:ext uri="{FF2B5EF4-FFF2-40B4-BE49-F238E27FC236}">
                <a16:creationId xmlns:a16="http://schemas.microsoft.com/office/drawing/2014/main" id="{834DF1B8-1AF6-4B5C-BC9D-33097787E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5661025"/>
            <a:ext cx="5600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chemeClr val="tx1"/>
                </a:solidFill>
              </a:rPr>
              <a:t>http://images.dpchallenge.com/images_portfolio/27920/print_preview/116336.jpg</a:t>
            </a:r>
          </a:p>
        </p:txBody>
      </p:sp>
      <p:sp>
        <p:nvSpPr>
          <p:cNvPr id="29702" name="Footer Placeholder 1">
            <a:extLst>
              <a:ext uri="{FF2B5EF4-FFF2-40B4-BE49-F238E27FC236}">
                <a16:creationId xmlns:a16="http://schemas.microsoft.com/office/drawing/2014/main" id="{D7822508-5B90-4421-A0C1-37EB758C81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9703" name="Slide Number Placeholder 1">
            <a:extLst>
              <a:ext uri="{FF2B5EF4-FFF2-40B4-BE49-F238E27FC236}">
                <a16:creationId xmlns:a16="http://schemas.microsoft.com/office/drawing/2014/main" id="{0A856CB8-FA34-4BB7-82D6-81C03FC910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71475B-882D-4184-8AFD-16FDA525583F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>
            <a:extLst>
              <a:ext uri="{FF2B5EF4-FFF2-40B4-BE49-F238E27FC236}">
                <a16:creationId xmlns:a16="http://schemas.microsoft.com/office/drawing/2014/main" id="{2C6391E8-7C0C-47A8-A260-9EB1F4877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Image Sensors</a:t>
            </a:r>
            <a:endParaRPr lang="pt-PT" altLang="pt-PT"/>
          </a:p>
        </p:txBody>
      </p:sp>
      <p:pic>
        <p:nvPicPr>
          <p:cNvPr id="30723" name="Picture 5" descr="lec3-1">
            <a:extLst>
              <a:ext uri="{FF2B5EF4-FFF2-40B4-BE49-F238E27FC236}">
                <a16:creationId xmlns:a16="http://schemas.microsoft.com/office/drawing/2014/main" id="{3B4500C4-1860-4EBF-9E3C-264DB8986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65288"/>
            <a:ext cx="50546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6">
            <a:extLst>
              <a:ext uri="{FF2B5EF4-FFF2-40B4-BE49-F238E27FC236}">
                <a16:creationId xmlns:a16="http://schemas.microsoft.com/office/drawing/2014/main" id="{EDC2232E-FA76-488E-B80F-FDF978922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989138"/>
            <a:ext cx="36734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pt-PT" sz="2400">
                <a:solidFill>
                  <a:schemeClr val="tx1"/>
                </a:solidFill>
              </a:rPr>
              <a:t>	</a:t>
            </a:r>
            <a:r>
              <a:rPr lang="en-US" altLang="pt-PT" sz="2800">
                <a:solidFill>
                  <a:schemeClr val="tx1"/>
                </a:solidFill>
              </a:rPr>
              <a:t>Considerations</a:t>
            </a:r>
          </a:p>
          <a:p>
            <a:pPr>
              <a:spcBef>
                <a:spcPct val="0"/>
              </a:spcBef>
            </a:pPr>
            <a:endParaRPr lang="en-US" altLang="pt-PT" sz="2800">
              <a:solidFill>
                <a:schemeClr val="tx1"/>
              </a:solidFill>
            </a:endParaRPr>
          </a:p>
          <a:p>
            <a:pPr lvl="2">
              <a:spcBef>
                <a:spcPct val="0"/>
              </a:spcBef>
            </a:pPr>
            <a:r>
              <a:rPr lang="en-US" altLang="pt-PT" sz="2000"/>
              <a:t>Speed</a:t>
            </a:r>
          </a:p>
          <a:p>
            <a:pPr lvl="2">
              <a:spcBef>
                <a:spcPct val="0"/>
              </a:spcBef>
            </a:pPr>
            <a:endParaRPr lang="en-US" altLang="pt-PT" sz="2000"/>
          </a:p>
          <a:p>
            <a:pPr lvl="2">
              <a:spcBef>
                <a:spcPct val="0"/>
              </a:spcBef>
            </a:pPr>
            <a:r>
              <a:rPr lang="en-US" altLang="pt-PT" sz="2000"/>
              <a:t>Resolution</a:t>
            </a:r>
          </a:p>
          <a:p>
            <a:pPr lvl="2">
              <a:spcBef>
                <a:spcPct val="0"/>
              </a:spcBef>
            </a:pPr>
            <a:endParaRPr lang="en-US" altLang="pt-PT" sz="2000"/>
          </a:p>
          <a:p>
            <a:pPr lvl="2">
              <a:spcBef>
                <a:spcPct val="0"/>
              </a:spcBef>
            </a:pPr>
            <a:r>
              <a:rPr lang="en-US" altLang="pt-PT" sz="2000"/>
              <a:t>Signal / Noise Ratio</a:t>
            </a:r>
          </a:p>
          <a:p>
            <a:pPr lvl="2">
              <a:spcBef>
                <a:spcPct val="0"/>
              </a:spcBef>
            </a:pPr>
            <a:endParaRPr lang="en-US" altLang="pt-PT" sz="2000"/>
          </a:p>
          <a:p>
            <a:pPr lvl="2">
              <a:spcBef>
                <a:spcPct val="0"/>
              </a:spcBef>
            </a:pPr>
            <a:r>
              <a:rPr lang="en-US" altLang="pt-PT" sz="2000"/>
              <a:t>Cost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pt-PT" sz="2000">
              <a:solidFill>
                <a:schemeClr val="tx1"/>
              </a:solidFill>
            </a:endParaRPr>
          </a:p>
        </p:txBody>
      </p:sp>
      <p:sp>
        <p:nvSpPr>
          <p:cNvPr id="30725" name="Footer Placeholder 1">
            <a:extLst>
              <a:ext uri="{FF2B5EF4-FFF2-40B4-BE49-F238E27FC236}">
                <a16:creationId xmlns:a16="http://schemas.microsoft.com/office/drawing/2014/main" id="{05F8B773-B7F0-4D99-B3BD-90B0F24531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0726" name="Slide Number Placeholder 1">
            <a:extLst>
              <a:ext uri="{FF2B5EF4-FFF2-40B4-BE49-F238E27FC236}">
                <a16:creationId xmlns:a16="http://schemas.microsoft.com/office/drawing/2014/main" id="{72573918-D7A7-4F4B-8F47-7CCE5CE358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A96188-7815-4635-BA85-2C1F1C3DCA50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6">
            <a:extLst>
              <a:ext uri="{FF2B5EF4-FFF2-40B4-BE49-F238E27FC236}">
                <a16:creationId xmlns:a16="http://schemas.microsoft.com/office/drawing/2014/main" id="{3BE279E2-41FD-45B1-9F0D-940753988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4437063"/>
            <a:ext cx="354965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60000"/>
              </a:lnSpc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CCD (charge coupled device)</a:t>
            </a:r>
          </a:p>
          <a:p>
            <a:pPr lvl="1" eaLnBrk="1" hangingPunct="1"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ja-JP" sz="1800">
                <a:ea typeface="ＭＳ Ｐゴシック" panose="020B0600070205080204" pitchFamily="34" charset="-128"/>
                <a:cs typeface="Arial" panose="020B0604020202020204" pitchFamily="34" charset="0"/>
              </a:rPr>
              <a:t>Higher dynamic range </a:t>
            </a:r>
          </a:p>
          <a:p>
            <a:pPr lvl="1" eaLnBrk="1" hangingPunct="1"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ja-JP" sz="1800">
                <a:ea typeface="ＭＳ Ｐゴシック" panose="020B0600070205080204" pitchFamily="34" charset="-128"/>
                <a:cs typeface="Arial" panose="020B0604020202020204" pitchFamily="34" charset="0"/>
              </a:rPr>
              <a:t>High uniformity</a:t>
            </a:r>
          </a:p>
          <a:p>
            <a:pPr lvl="1" eaLnBrk="1" hangingPunct="1"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ja-JP" sz="1800">
                <a:ea typeface="ＭＳ Ｐゴシック" panose="020B0600070205080204" pitchFamily="34" charset="-128"/>
                <a:cs typeface="Arial" panose="020B0604020202020204" pitchFamily="34" charset="0"/>
              </a:rPr>
              <a:t>Lower noise</a:t>
            </a:r>
          </a:p>
          <a:p>
            <a:pPr lvl="1" eaLnBrk="1" hangingPunct="1"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</a:pPr>
            <a:endParaRPr lang="ja-JP" altLang="en-US" sz="140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1747" name="Text Box 17">
            <a:extLst>
              <a:ext uri="{FF2B5EF4-FFF2-40B4-BE49-F238E27FC236}">
                <a16:creationId xmlns:a16="http://schemas.microsoft.com/office/drawing/2014/main" id="{FD6442DF-659D-414F-AB33-6E657F7A4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450" y="4437063"/>
            <a:ext cx="4521200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60000"/>
              </a:lnSpc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CMOS (complementary metal</a:t>
            </a:r>
          </a:p>
          <a:p>
            <a:pPr eaLnBrk="1" hangingPunct="1">
              <a:lnSpc>
                <a:spcPct val="50000"/>
              </a:lnSpc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                     Oxide semiconductor)</a:t>
            </a:r>
          </a:p>
          <a:p>
            <a:pPr lvl="1" eaLnBrk="1" hangingPunct="1">
              <a:lnSpc>
                <a:spcPct val="50000"/>
              </a:lnSpc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ja-JP" sz="1800">
                <a:ea typeface="ＭＳ Ｐゴシック" panose="020B0600070205080204" pitchFamily="34" charset="-128"/>
                <a:cs typeface="Arial" panose="020B0604020202020204" pitchFamily="34" charset="0"/>
              </a:rPr>
              <a:t>Lower voltage</a:t>
            </a:r>
          </a:p>
          <a:p>
            <a:pPr lvl="1" eaLnBrk="1" hangingPunct="1"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ja-JP" sz="1800">
                <a:ea typeface="ＭＳ Ｐゴシック" panose="020B0600070205080204" pitchFamily="34" charset="-128"/>
                <a:cs typeface="Arial" panose="020B0604020202020204" pitchFamily="34" charset="0"/>
              </a:rPr>
              <a:t>Higher speed</a:t>
            </a:r>
          </a:p>
          <a:p>
            <a:pPr lvl="1" eaLnBrk="1" hangingPunct="1"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ja-JP" sz="1800">
                <a:ea typeface="ＭＳ Ｐゴシック" panose="020B0600070205080204" pitchFamily="34" charset="-128"/>
                <a:cs typeface="Arial" panose="020B0604020202020204" pitchFamily="34" charset="0"/>
              </a:rPr>
              <a:t>Lower system complexity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DBBCCB35-840D-4E0F-8FDD-D77D0D7E04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Image Sensors</a:t>
            </a:r>
            <a:endParaRPr lang="pt-PT" altLang="pt-PT">
              <a:ea typeface="ＭＳ Ｐゴシック" panose="020B0600070205080204" pitchFamily="34" charset="-128"/>
            </a:endParaRPr>
          </a:p>
        </p:txBody>
      </p:sp>
      <p:sp>
        <p:nvSpPr>
          <p:cNvPr id="31749" name="Rectangle 12">
            <a:extLst>
              <a:ext uri="{FF2B5EF4-FFF2-40B4-BE49-F238E27FC236}">
                <a16:creationId xmlns:a16="http://schemas.microsoft.com/office/drawing/2014/main" id="{21CB2FB4-E309-451C-B43C-81A314E87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1538288"/>
            <a:ext cx="857726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2800">
                <a:ea typeface="ＭＳ Ｐゴシック" panose="020B0600070205080204" pitchFamily="34" charset="-128"/>
              </a:rPr>
              <a:t>Convert light into an electric charge</a:t>
            </a:r>
          </a:p>
        </p:txBody>
      </p:sp>
      <p:pic>
        <p:nvPicPr>
          <p:cNvPr id="31750" name="Picture 13" descr="ccd">
            <a:extLst>
              <a:ext uri="{FF2B5EF4-FFF2-40B4-BE49-F238E27FC236}">
                <a16:creationId xmlns:a16="http://schemas.microsoft.com/office/drawing/2014/main" id="{11CD7C94-BFA7-4DDE-B405-D66CCAE2D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5157788"/>
            <a:ext cx="8921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4" descr="cmos">
            <a:extLst>
              <a:ext uri="{FF2B5EF4-FFF2-40B4-BE49-F238E27FC236}">
                <a16:creationId xmlns:a16="http://schemas.microsoft.com/office/drawing/2014/main" id="{8ABE2D95-3723-4881-AE68-021A71239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157788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5" descr="potentialwell">
            <a:extLst>
              <a:ext uri="{FF2B5EF4-FFF2-40B4-BE49-F238E27FC236}">
                <a16:creationId xmlns:a16="http://schemas.microsoft.com/office/drawing/2014/main" id="{F54DCEA4-0BAB-470E-968C-6F69DE1BD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1993900"/>
            <a:ext cx="31686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8" descr="photowithsilicon">
            <a:extLst>
              <a:ext uri="{FF2B5EF4-FFF2-40B4-BE49-F238E27FC236}">
                <a16:creationId xmlns:a16="http://schemas.microsoft.com/office/drawing/2014/main" id="{F4F18EF4-6373-4A17-921C-481CEA35E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2200275"/>
            <a:ext cx="3178175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Footer Placeholder 1">
            <a:extLst>
              <a:ext uri="{FF2B5EF4-FFF2-40B4-BE49-F238E27FC236}">
                <a16:creationId xmlns:a16="http://schemas.microsoft.com/office/drawing/2014/main" id="{A5EEE312-D908-4C2A-AB36-6178F41965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1755" name="Slide Number Placeholder 1">
            <a:extLst>
              <a:ext uri="{FF2B5EF4-FFF2-40B4-BE49-F238E27FC236}">
                <a16:creationId xmlns:a16="http://schemas.microsoft.com/office/drawing/2014/main" id="{726C90B5-6E2D-4D98-83CE-6424649287E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D16632-F638-44BE-8E59-AAFA461FE9F5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>
            <a:extLst>
              <a:ext uri="{FF2B5EF4-FFF2-40B4-BE49-F238E27FC236}">
                <a16:creationId xmlns:a16="http://schemas.microsoft.com/office/drawing/2014/main" id="{3FEF4386-D6BE-4739-95D0-30550EAE3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Sensing Brightness</a:t>
            </a:r>
          </a:p>
        </p:txBody>
      </p:sp>
      <p:sp>
        <p:nvSpPr>
          <p:cNvPr id="32771" name="Text Box 5">
            <a:extLst>
              <a:ext uri="{FF2B5EF4-FFF2-40B4-BE49-F238E27FC236}">
                <a16:creationId xmlns:a16="http://schemas.microsoft.com/office/drawing/2014/main" id="{A757BEB3-EA07-485B-A684-7ADD507F8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" y="1628775"/>
            <a:ext cx="506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Incoming light has a </a:t>
            </a:r>
            <a:r>
              <a:rPr lang="en-US" altLang="ja-JP" sz="2000" b="1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spectral distribution</a:t>
            </a: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32772" name="Object 6">
            <a:extLst>
              <a:ext uri="{FF2B5EF4-FFF2-40B4-BE49-F238E27FC236}">
                <a16:creationId xmlns:a16="http://schemas.microsoft.com/office/drawing/2014/main" id="{8583BC5E-B529-40A7-968B-D84AE2EC34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07075" y="1593850"/>
          <a:ext cx="7127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330057" imgH="215806" progId="Equation.3">
                  <p:embed/>
                </p:oleObj>
              </mc:Choice>
              <mc:Fallback>
                <p:oleObj name="Equation" r:id="rId3" imgW="330057" imgH="215806" progId="Equation.3">
                  <p:embed/>
                  <p:pic>
                    <p:nvPicPr>
                      <p:cNvPr id="32772" name="Object 6">
                        <a:extLst>
                          <a:ext uri="{FF2B5EF4-FFF2-40B4-BE49-F238E27FC236}">
                            <a16:creationId xmlns:a16="http://schemas.microsoft.com/office/drawing/2014/main" id="{8583BC5E-B529-40A7-968B-D84AE2EC34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75" y="1593850"/>
                        <a:ext cx="712788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3" name="Picture 7" descr="spectrum">
            <a:extLst>
              <a:ext uri="{FF2B5EF4-FFF2-40B4-BE49-F238E27FC236}">
                <a16:creationId xmlns:a16="http://schemas.microsoft.com/office/drawing/2014/main" id="{CCB7A2E8-3918-4667-A6D9-ABDD756DA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2320925"/>
            <a:ext cx="4530725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8" descr="daylight">
            <a:extLst>
              <a:ext uri="{FF2B5EF4-FFF2-40B4-BE49-F238E27FC236}">
                <a16:creationId xmlns:a16="http://schemas.microsoft.com/office/drawing/2014/main" id="{B1010DF0-4904-4DEA-A14C-01160BBD2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2060575"/>
            <a:ext cx="42386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 Box 9">
            <a:extLst>
              <a:ext uri="{FF2B5EF4-FFF2-40B4-BE49-F238E27FC236}">
                <a16:creationId xmlns:a16="http://schemas.microsoft.com/office/drawing/2014/main" id="{881408E7-B265-4A11-B999-A3A37C231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4751388"/>
            <a:ext cx="3646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So the pixel intensity becomes</a:t>
            </a:r>
          </a:p>
        </p:txBody>
      </p:sp>
      <p:graphicFrame>
        <p:nvGraphicFramePr>
          <p:cNvPr id="32776" name="Object 10">
            <a:extLst>
              <a:ext uri="{FF2B5EF4-FFF2-40B4-BE49-F238E27FC236}">
                <a16:creationId xmlns:a16="http://schemas.microsoft.com/office/drawing/2014/main" id="{DA840774-1BE8-45D9-87E6-439203C28F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17838" y="4964113"/>
          <a:ext cx="2882900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7" imgW="1193800" imgH="469900" progId="Equation.3">
                  <p:embed/>
                </p:oleObj>
              </mc:Choice>
              <mc:Fallback>
                <p:oleObj name="Equation" r:id="rId7" imgW="1193800" imgH="469900" progId="Equation.3">
                  <p:embed/>
                  <p:pic>
                    <p:nvPicPr>
                      <p:cNvPr id="32776" name="Object 10">
                        <a:extLst>
                          <a:ext uri="{FF2B5EF4-FFF2-40B4-BE49-F238E27FC236}">
                            <a16:creationId xmlns:a16="http://schemas.microsoft.com/office/drawing/2014/main" id="{DA840774-1BE8-45D9-87E6-439203C28F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38" y="4964113"/>
                        <a:ext cx="2882900" cy="112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7" name="Footer Placeholder 1">
            <a:extLst>
              <a:ext uri="{FF2B5EF4-FFF2-40B4-BE49-F238E27FC236}">
                <a16:creationId xmlns:a16="http://schemas.microsoft.com/office/drawing/2014/main" id="{496A5EBF-D061-45AA-B7B3-47D4FAC863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2778" name="Slide Number Placeholder 1">
            <a:extLst>
              <a:ext uri="{FF2B5EF4-FFF2-40B4-BE49-F238E27FC236}">
                <a16:creationId xmlns:a16="http://schemas.microsoft.com/office/drawing/2014/main" id="{4A44690C-EBB4-4279-9D8F-FB2F1997C8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FE843E-BF74-4B4D-B5A1-004A83B0E55B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>
            <a:extLst>
              <a:ext uri="{FF2B5EF4-FFF2-40B4-BE49-F238E27FC236}">
                <a16:creationId xmlns:a16="http://schemas.microsoft.com/office/drawing/2014/main" id="{D259C314-F538-4920-9E5D-AF20BBADED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How do we sense colour?</a:t>
            </a:r>
            <a:endParaRPr lang="pt-PT" altLang="pt-PT">
              <a:ea typeface="ＭＳ Ｐゴシック" panose="020B0600070205080204" pitchFamily="34" charset="-128"/>
            </a:endParaRPr>
          </a:p>
        </p:txBody>
      </p:sp>
      <p:sp>
        <p:nvSpPr>
          <p:cNvPr id="33795" name="Rectangle 5">
            <a:extLst>
              <a:ext uri="{FF2B5EF4-FFF2-40B4-BE49-F238E27FC236}">
                <a16:creationId xmlns:a16="http://schemas.microsoft.com/office/drawing/2014/main" id="{0DFB584D-FFBD-4933-82FE-E6D867666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1554163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Do we have infinite number of filters?</a:t>
            </a:r>
          </a:p>
        </p:txBody>
      </p:sp>
      <p:pic>
        <p:nvPicPr>
          <p:cNvPr id="33796" name="Picture 6" descr="Cone-response">
            <a:extLst>
              <a:ext uri="{FF2B5EF4-FFF2-40B4-BE49-F238E27FC236}">
                <a16:creationId xmlns:a16="http://schemas.microsoft.com/office/drawing/2014/main" id="{94145FCB-6BC6-4D7C-85B1-53229B0B5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2220913"/>
            <a:ext cx="52387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7">
            <a:extLst>
              <a:ext uri="{FF2B5EF4-FFF2-40B4-BE49-F238E27FC236}">
                <a16:creationId xmlns:a16="http://schemas.microsoft.com/office/drawing/2014/main" id="{642B12FB-4B91-4600-8DA2-7CE60D7C5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738" y="3794125"/>
            <a:ext cx="538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rod</a:t>
            </a:r>
          </a:p>
        </p:txBody>
      </p:sp>
      <p:sp>
        <p:nvSpPr>
          <p:cNvPr id="33798" name="Text Box 8">
            <a:extLst>
              <a:ext uri="{FF2B5EF4-FFF2-40B4-BE49-F238E27FC236}">
                <a16:creationId xmlns:a16="http://schemas.microsoft.com/office/drawing/2014/main" id="{4F3B0030-9FB5-4187-B8B3-6BDBBED3E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738" y="4379913"/>
            <a:ext cx="749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cones</a:t>
            </a:r>
          </a:p>
        </p:txBody>
      </p:sp>
      <p:sp>
        <p:nvSpPr>
          <p:cNvPr id="33799" name="Line 9">
            <a:extLst>
              <a:ext uri="{FF2B5EF4-FFF2-40B4-BE49-F238E27FC236}">
                <a16:creationId xmlns:a16="http://schemas.microsoft.com/office/drawing/2014/main" id="{53047CCE-0768-483D-B301-E3D8752220CE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6025" y="3997325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Line 10">
            <a:extLst>
              <a:ext uri="{FF2B5EF4-FFF2-40B4-BE49-F238E27FC236}">
                <a16:creationId xmlns:a16="http://schemas.microsoft.com/office/drawing/2014/main" id="{5DF30590-54B5-4DF6-9BB8-D309C8834ED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6025" y="4522788"/>
            <a:ext cx="2889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Line 11">
            <a:extLst>
              <a:ext uri="{FF2B5EF4-FFF2-40B4-BE49-F238E27FC236}">
                <a16:creationId xmlns:a16="http://schemas.microsoft.com/office/drawing/2014/main" id="{4325F1CB-7C18-48AA-A598-517CC397F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6025" y="4587875"/>
            <a:ext cx="288925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Line 12">
            <a:extLst>
              <a:ext uri="{FF2B5EF4-FFF2-40B4-BE49-F238E27FC236}">
                <a16:creationId xmlns:a16="http://schemas.microsoft.com/office/drawing/2014/main" id="{A361E364-EFB5-4A12-A425-C4370CF4E3E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6025" y="4660900"/>
            <a:ext cx="28892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Text Box 13">
            <a:extLst>
              <a:ext uri="{FF2B5EF4-FFF2-40B4-BE49-F238E27FC236}">
                <a16:creationId xmlns:a16="http://schemas.microsoft.com/office/drawing/2014/main" id="{9C184C30-D3D5-4910-890C-F9D0C95E6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5516563"/>
            <a:ext cx="6013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Three filters of different spectral responses</a:t>
            </a:r>
          </a:p>
        </p:txBody>
      </p:sp>
      <p:sp>
        <p:nvSpPr>
          <p:cNvPr id="33804" name="Footer Placeholder 1">
            <a:extLst>
              <a:ext uri="{FF2B5EF4-FFF2-40B4-BE49-F238E27FC236}">
                <a16:creationId xmlns:a16="http://schemas.microsoft.com/office/drawing/2014/main" id="{AC6B8887-3FEC-4DE4-95DE-81A6550CA1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3805" name="Slide Number Placeholder 1">
            <a:extLst>
              <a:ext uri="{FF2B5EF4-FFF2-40B4-BE49-F238E27FC236}">
                <a16:creationId xmlns:a16="http://schemas.microsoft.com/office/drawing/2014/main" id="{9D6AB797-3654-4B5D-B4AD-310380E9C27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4D2793-84E1-43A1-B718-E4769561BCB0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26E2728-7FB1-41D4-ACE4-B1902A820A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Topic: Computer Vision?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D76706A-2720-41D9-95D4-7D270F524A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pt-PT" altLang="pt-PT"/>
              <a:t>‘Computer Vision’?</a:t>
            </a:r>
          </a:p>
          <a:p>
            <a:pPr eaLnBrk="1" hangingPunct="1"/>
            <a:r>
              <a:rPr lang="pt-PT" altLang="pt-PT">
                <a:solidFill>
                  <a:schemeClr val="bg2"/>
                </a:solidFill>
              </a:rPr>
              <a:t>The Human Visual System</a:t>
            </a:r>
          </a:p>
          <a:p>
            <a:pPr eaLnBrk="1" hangingPunct="1"/>
            <a:r>
              <a:rPr lang="pt-PT" altLang="pt-PT">
                <a:solidFill>
                  <a:schemeClr val="bg2"/>
                </a:solidFill>
              </a:rPr>
              <a:t>Image Capturing Systems</a:t>
            </a:r>
          </a:p>
          <a:p>
            <a:pPr eaLnBrk="1" hangingPunct="1"/>
            <a:endParaRPr lang="pt-PT" altLang="pt-PT">
              <a:solidFill>
                <a:schemeClr val="bg2"/>
              </a:solidFill>
            </a:endParaRPr>
          </a:p>
        </p:txBody>
      </p:sp>
      <p:sp>
        <p:nvSpPr>
          <p:cNvPr id="7172" name="Footer Placeholder 1">
            <a:extLst>
              <a:ext uri="{FF2B5EF4-FFF2-40B4-BE49-F238E27FC236}">
                <a16:creationId xmlns:a16="http://schemas.microsoft.com/office/drawing/2014/main" id="{3688DD3F-D25A-474A-A405-60FF0CEE3E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7173" name="Slide Number Placeholder 1">
            <a:extLst>
              <a:ext uri="{FF2B5EF4-FFF2-40B4-BE49-F238E27FC236}">
                <a16:creationId xmlns:a16="http://schemas.microsoft.com/office/drawing/2014/main" id="{8FA86812-53BF-4173-8C11-18A1DA6A5B3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8A7DD5-0806-4435-B3B8-84DCFE9F7432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>
            <a:extLst>
              <a:ext uri="{FF2B5EF4-FFF2-40B4-BE49-F238E27FC236}">
                <a16:creationId xmlns:a16="http://schemas.microsoft.com/office/drawing/2014/main" id="{04BF5320-0C85-43CE-85C8-A1C268707D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Sensing Colour</a:t>
            </a:r>
          </a:p>
        </p:txBody>
      </p:sp>
      <p:sp>
        <p:nvSpPr>
          <p:cNvPr id="34819" name="Rectangle 5">
            <a:extLst>
              <a:ext uri="{FF2B5EF4-FFF2-40B4-BE49-F238E27FC236}">
                <a16:creationId xmlns:a16="http://schemas.microsoft.com/office/drawing/2014/main" id="{EB8C765F-52A9-425B-957D-3473391EC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1538288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Tristimulus (trichromatic) values</a:t>
            </a:r>
          </a:p>
        </p:txBody>
      </p:sp>
      <p:graphicFrame>
        <p:nvGraphicFramePr>
          <p:cNvPr id="34820" name="Object 6">
            <a:extLst>
              <a:ext uri="{FF2B5EF4-FFF2-40B4-BE49-F238E27FC236}">
                <a16:creationId xmlns:a16="http://schemas.microsoft.com/office/drawing/2014/main" id="{CD82CBC5-F882-44E5-A1A0-64CF4269D0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37225" y="2978150"/>
          <a:ext cx="268605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1333500" imgH="469900" progId="Equation.3">
                  <p:embed/>
                </p:oleObj>
              </mc:Choice>
              <mc:Fallback>
                <p:oleObj name="Equation" r:id="rId3" imgW="1333500" imgH="469900" progId="Equation.3">
                  <p:embed/>
                  <p:pic>
                    <p:nvPicPr>
                      <p:cNvPr id="34820" name="Object 6">
                        <a:extLst>
                          <a:ext uri="{FF2B5EF4-FFF2-40B4-BE49-F238E27FC236}">
                            <a16:creationId xmlns:a16="http://schemas.microsoft.com/office/drawing/2014/main" id="{CD82CBC5-F882-44E5-A1A0-64CF4269D0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225" y="2978150"/>
                        <a:ext cx="2686050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7">
            <a:extLst>
              <a:ext uri="{FF2B5EF4-FFF2-40B4-BE49-F238E27FC236}">
                <a16:creationId xmlns:a16="http://schemas.microsoft.com/office/drawing/2014/main" id="{32560472-DEA4-4052-B846-51C106F99B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49925" y="4054475"/>
          <a:ext cx="2713038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5" imgW="1346200" imgH="469900" progId="Equation.3">
                  <p:embed/>
                </p:oleObj>
              </mc:Choice>
              <mc:Fallback>
                <p:oleObj name="Equation" r:id="rId5" imgW="1346200" imgH="469900" progId="Equation.3">
                  <p:embed/>
                  <p:pic>
                    <p:nvPicPr>
                      <p:cNvPr id="34821" name="Object 7">
                        <a:extLst>
                          <a:ext uri="{FF2B5EF4-FFF2-40B4-BE49-F238E27FC236}">
                            <a16:creationId xmlns:a16="http://schemas.microsoft.com/office/drawing/2014/main" id="{32560472-DEA4-4052-B846-51C106F99B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25" y="4054475"/>
                        <a:ext cx="2713038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8">
            <a:extLst>
              <a:ext uri="{FF2B5EF4-FFF2-40B4-BE49-F238E27FC236}">
                <a16:creationId xmlns:a16="http://schemas.microsoft.com/office/drawing/2014/main" id="{CD7C93E0-AF53-47A8-B55B-91E242B690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49925" y="5132388"/>
          <a:ext cx="2687638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7" imgW="1333500" imgH="469900" progId="Equation.3">
                  <p:embed/>
                </p:oleObj>
              </mc:Choice>
              <mc:Fallback>
                <p:oleObj name="Equation" r:id="rId7" imgW="1333500" imgH="469900" progId="Equation.3">
                  <p:embed/>
                  <p:pic>
                    <p:nvPicPr>
                      <p:cNvPr id="34822" name="Object 8">
                        <a:extLst>
                          <a:ext uri="{FF2B5EF4-FFF2-40B4-BE49-F238E27FC236}">
                            <a16:creationId xmlns:a16="http://schemas.microsoft.com/office/drawing/2014/main" id="{CD7C93E0-AF53-47A8-B55B-91E242B690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25" y="5132388"/>
                        <a:ext cx="2687638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823" name="Group 9">
            <a:extLst>
              <a:ext uri="{FF2B5EF4-FFF2-40B4-BE49-F238E27FC236}">
                <a16:creationId xmlns:a16="http://schemas.microsoft.com/office/drawing/2014/main" id="{62CE92C9-04FC-4F4A-B101-4D271F1EFAF3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708275"/>
            <a:ext cx="4787900" cy="3352800"/>
            <a:chOff x="240" y="1423"/>
            <a:chExt cx="3360" cy="2520"/>
          </a:xfrm>
        </p:grpSpPr>
        <p:pic>
          <p:nvPicPr>
            <p:cNvPr id="34829" name="Picture 10" descr="D70sensors">
              <a:extLst>
                <a:ext uri="{FF2B5EF4-FFF2-40B4-BE49-F238E27FC236}">
                  <a16:creationId xmlns:a16="http://schemas.microsoft.com/office/drawing/2014/main" id="{E24BF287-E5FE-4FE9-B437-190237AE36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423"/>
              <a:ext cx="3360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4830" name="Object 11">
              <a:extLst>
                <a:ext uri="{FF2B5EF4-FFF2-40B4-BE49-F238E27FC236}">
                  <a16:creationId xmlns:a16="http://schemas.microsoft.com/office/drawing/2014/main" id="{AE988507-D81C-4234-BF61-2E8AA4CA62B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05" y="2431"/>
            <a:ext cx="483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Equation" r:id="rId10" imgW="380835" imgH="215806" progId="Equation.3">
                    <p:embed/>
                  </p:oleObj>
                </mc:Choice>
                <mc:Fallback>
                  <p:oleObj name="Equation" r:id="rId10" imgW="380835" imgH="215806" progId="Equation.3">
                    <p:embed/>
                    <p:pic>
                      <p:nvPicPr>
                        <p:cNvPr id="34830" name="Object 11">
                          <a:extLst>
                            <a:ext uri="{FF2B5EF4-FFF2-40B4-BE49-F238E27FC236}">
                              <a16:creationId xmlns:a16="http://schemas.microsoft.com/office/drawing/2014/main" id="{AE988507-D81C-4234-BF61-2E8AA4CA62B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5" y="2431"/>
                          <a:ext cx="483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31" name="Object 12">
              <a:extLst>
                <a:ext uri="{FF2B5EF4-FFF2-40B4-BE49-F238E27FC236}">
                  <a16:creationId xmlns:a16="http://schemas.microsoft.com/office/drawing/2014/main" id="{7E041F44-A376-42A9-888C-BE142E772BC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54" y="1810"/>
            <a:ext cx="483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" name="Equation" r:id="rId12" imgW="381000" imgH="228600" progId="Equation.3">
                    <p:embed/>
                  </p:oleObj>
                </mc:Choice>
                <mc:Fallback>
                  <p:oleObj name="Equation" r:id="rId12" imgW="381000" imgH="228600" progId="Equation.3">
                    <p:embed/>
                    <p:pic>
                      <p:nvPicPr>
                        <p:cNvPr id="34831" name="Object 12">
                          <a:extLst>
                            <a:ext uri="{FF2B5EF4-FFF2-40B4-BE49-F238E27FC236}">
                              <a16:creationId xmlns:a16="http://schemas.microsoft.com/office/drawing/2014/main" id="{7E041F44-A376-42A9-888C-BE142E772BC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4" y="1810"/>
                          <a:ext cx="483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32" name="Object 13">
              <a:extLst>
                <a:ext uri="{FF2B5EF4-FFF2-40B4-BE49-F238E27FC236}">
                  <a16:creationId xmlns:a16="http://schemas.microsoft.com/office/drawing/2014/main" id="{0EF4A558-1330-43FD-8B52-30F7824F9E5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47" y="1723"/>
            <a:ext cx="484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1" name="Equation" r:id="rId14" imgW="380835" imgH="215806" progId="Equation.3">
                    <p:embed/>
                  </p:oleObj>
                </mc:Choice>
                <mc:Fallback>
                  <p:oleObj name="Equation" r:id="rId14" imgW="380835" imgH="215806" progId="Equation.3">
                    <p:embed/>
                    <p:pic>
                      <p:nvPicPr>
                        <p:cNvPr id="34832" name="Object 13">
                          <a:extLst>
                            <a:ext uri="{FF2B5EF4-FFF2-40B4-BE49-F238E27FC236}">
                              <a16:creationId xmlns:a16="http://schemas.microsoft.com/office/drawing/2014/main" id="{0EF4A558-1330-43FD-8B52-30F7824F9E5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7" y="1723"/>
                          <a:ext cx="484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4824" name="Object 14">
            <a:extLst>
              <a:ext uri="{FF2B5EF4-FFF2-40B4-BE49-F238E27FC236}">
                <a16:creationId xmlns:a16="http://schemas.microsoft.com/office/drawing/2014/main" id="{C1A56E32-6EF2-4288-8FAC-F461E61201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37363" y="1628775"/>
          <a:ext cx="16906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16" imgW="685800" imgH="228600" progId="Equation.3">
                  <p:embed/>
                </p:oleObj>
              </mc:Choice>
              <mc:Fallback>
                <p:oleObj name="Equation" r:id="rId16" imgW="685800" imgH="228600" progId="Equation.3">
                  <p:embed/>
                  <p:pic>
                    <p:nvPicPr>
                      <p:cNvPr id="34824" name="Object 14">
                        <a:extLst>
                          <a:ext uri="{FF2B5EF4-FFF2-40B4-BE49-F238E27FC236}">
                            <a16:creationId xmlns:a16="http://schemas.microsoft.com/office/drawing/2014/main" id="{C1A56E32-6EF2-4288-8FAC-F461E61201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363" y="1628775"/>
                        <a:ext cx="1690687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15">
            <a:extLst>
              <a:ext uri="{FF2B5EF4-FFF2-40B4-BE49-F238E27FC236}">
                <a16:creationId xmlns:a16="http://schemas.microsoft.com/office/drawing/2014/main" id="{2198B7F6-EF0D-4E9C-A72A-5D30F291B9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70525" y="2305050"/>
          <a:ext cx="20510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18" imgW="1155700" imgH="228600" progId="Equation.3">
                  <p:embed/>
                </p:oleObj>
              </mc:Choice>
              <mc:Fallback>
                <p:oleObj name="Equation" r:id="rId18" imgW="1155700" imgH="228600" progId="Equation.3">
                  <p:embed/>
                  <p:pic>
                    <p:nvPicPr>
                      <p:cNvPr id="34825" name="Object 15">
                        <a:extLst>
                          <a:ext uri="{FF2B5EF4-FFF2-40B4-BE49-F238E27FC236}">
                            <a16:creationId xmlns:a16="http://schemas.microsoft.com/office/drawing/2014/main" id="{2198B7F6-EF0D-4E9C-A72A-5D30F291B9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525" y="2305050"/>
                        <a:ext cx="205105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6" name="Text Box 16">
            <a:extLst>
              <a:ext uri="{FF2B5EF4-FFF2-40B4-BE49-F238E27FC236}">
                <a16:creationId xmlns:a16="http://schemas.microsoft.com/office/drawing/2014/main" id="{CBA0F448-00C6-4FA7-8606-EE3C54F64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2308225"/>
            <a:ext cx="442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Camera’s spectral response functions:</a:t>
            </a:r>
          </a:p>
        </p:txBody>
      </p:sp>
      <p:sp>
        <p:nvSpPr>
          <p:cNvPr id="34827" name="Footer Placeholder 1">
            <a:extLst>
              <a:ext uri="{FF2B5EF4-FFF2-40B4-BE49-F238E27FC236}">
                <a16:creationId xmlns:a16="http://schemas.microsoft.com/office/drawing/2014/main" id="{CD15B00B-38F0-48AE-AEE5-F6B7B00BD7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4828" name="Slide Number Placeholder 1">
            <a:extLst>
              <a:ext uri="{FF2B5EF4-FFF2-40B4-BE49-F238E27FC236}">
                <a16:creationId xmlns:a16="http://schemas.microsoft.com/office/drawing/2014/main" id="{F30BB292-5058-48FF-BA52-1ECEEF94580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778344-23F6-452D-9143-821093E6D807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1">
            <a:extLst>
              <a:ext uri="{FF2B5EF4-FFF2-40B4-BE49-F238E27FC236}">
                <a16:creationId xmlns:a16="http://schemas.microsoft.com/office/drawing/2014/main" id="{3E041EA3-1A6E-4EB4-82F8-795518EF3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868863"/>
            <a:ext cx="56324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2">
            <a:extLst>
              <a:ext uri="{FF2B5EF4-FFF2-40B4-BE49-F238E27FC236}">
                <a16:creationId xmlns:a16="http://schemas.microsoft.com/office/drawing/2014/main" id="{D099CA26-C269-4DC4-814F-82748158A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Sensing Colour</a:t>
            </a:r>
          </a:p>
        </p:txBody>
      </p:sp>
      <p:grpSp>
        <p:nvGrpSpPr>
          <p:cNvPr id="35844" name="Group 4">
            <a:extLst>
              <a:ext uri="{FF2B5EF4-FFF2-40B4-BE49-F238E27FC236}">
                <a16:creationId xmlns:a16="http://schemas.microsoft.com/office/drawing/2014/main" id="{5F739196-D344-4729-88DD-DC0A325BEEBC}"/>
              </a:ext>
            </a:extLst>
          </p:cNvPr>
          <p:cNvGrpSpPr>
            <a:grpSpLocks/>
          </p:cNvGrpSpPr>
          <p:nvPr/>
        </p:nvGrpSpPr>
        <p:grpSpPr bwMode="auto">
          <a:xfrm>
            <a:off x="1274763" y="1666875"/>
            <a:ext cx="3257550" cy="3230563"/>
            <a:chOff x="523" y="1653"/>
            <a:chExt cx="2052" cy="2035"/>
          </a:xfrm>
        </p:grpSpPr>
        <p:pic>
          <p:nvPicPr>
            <p:cNvPr id="35851" name="Picture 5" descr="zu2">
              <a:extLst>
                <a:ext uri="{FF2B5EF4-FFF2-40B4-BE49-F238E27FC236}">
                  <a16:creationId xmlns:a16="http://schemas.microsoft.com/office/drawing/2014/main" id="{F837B078-7C5E-4ACC-A55B-A409A1CF91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" y="1660"/>
              <a:ext cx="2028" cy="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2" name="Rectangle 6">
              <a:extLst>
                <a:ext uri="{FF2B5EF4-FFF2-40B4-BE49-F238E27FC236}">
                  <a16:creationId xmlns:a16="http://schemas.microsoft.com/office/drawing/2014/main" id="{76E8B3A1-9A43-4605-ABB3-D58BDAB13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6" y="2224"/>
              <a:ext cx="138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35853" name="Rectangle 7">
              <a:extLst>
                <a:ext uri="{FF2B5EF4-FFF2-40B4-BE49-F238E27FC236}">
                  <a16:creationId xmlns:a16="http://schemas.microsoft.com/office/drawing/2014/main" id="{54D95C57-A6A9-4AE8-B22A-480D0BAEBD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268217">
              <a:off x="1249" y="1756"/>
              <a:ext cx="138" cy="57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35854" name="Rectangle 8">
              <a:extLst>
                <a:ext uri="{FF2B5EF4-FFF2-40B4-BE49-F238E27FC236}">
                  <a16:creationId xmlns:a16="http://schemas.microsoft.com/office/drawing/2014/main" id="{4FAC50DC-A761-40E2-838B-A4EB07117A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691609">
              <a:off x="1182" y="2920"/>
              <a:ext cx="138" cy="57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35855" name="Line 9">
              <a:extLst>
                <a:ext uri="{FF2B5EF4-FFF2-40B4-BE49-F238E27FC236}">
                  <a16:creationId xmlns:a16="http://schemas.microsoft.com/office/drawing/2014/main" id="{918F8579-F8AB-4C6B-8AC0-661C09B050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4" y="2469"/>
              <a:ext cx="1184" cy="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6" name="Line 10">
              <a:extLst>
                <a:ext uri="{FF2B5EF4-FFF2-40B4-BE49-F238E27FC236}">
                  <a16:creationId xmlns:a16="http://schemas.microsoft.com/office/drawing/2014/main" id="{96D00949-5611-488C-866B-39BC7BDF53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19" y="2166"/>
              <a:ext cx="90" cy="27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7" name="Line 11">
              <a:extLst>
                <a:ext uri="{FF2B5EF4-FFF2-40B4-BE49-F238E27FC236}">
                  <a16:creationId xmlns:a16="http://schemas.microsoft.com/office/drawing/2014/main" id="{AD9AB11A-2EF5-47E1-962E-3BCF7193A2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4" y="2443"/>
              <a:ext cx="811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Line 12">
              <a:extLst>
                <a:ext uri="{FF2B5EF4-FFF2-40B4-BE49-F238E27FC236}">
                  <a16:creationId xmlns:a16="http://schemas.microsoft.com/office/drawing/2014/main" id="{EC6ADFC2-CFAB-4E41-AFF9-C16C59FE91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7" y="2504"/>
              <a:ext cx="431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Line 13">
              <a:extLst>
                <a:ext uri="{FF2B5EF4-FFF2-40B4-BE49-F238E27FC236}">
                  <a16:creationId xmlns:a16="http://schemas.microsoft.com/office/drawing/2014/main" id="{4B078970-172D-4743-B3D3-10648D957C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4" y="2494"/>
              <a:ext cx="161" cy="208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Line 14">
              <a:extLst>
                <a:ext uri="{FF2B5EF4-FFF2-40B4-BE49-F238E27FC236}">
                  <a16:creationId xmlns:a16="http://schemas.microsoft.com/office/drawing/2014/main" id="{EC64B616-1C9A-45C5-9B84-7607518814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2" y="2700"/>
              <a:ext cx="241" cy="39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Text Box 15">
              <a:extLst>
                <a:ext uri="{FF2B5EF4-FFF2-40B4-BE49-F238E27FC236}">
                  <a16:creationId xmlns:a16="http://schemas.microsoft.com/office/drawing/2014/main" id="{CB29E8DA-0125-4FB8-A847-7A56F658AE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7" y="3099"/>
              <a:ext cx="85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>
                  <a:solidFill>
                    <a:schemeClr val="tx1"/>
                  </a:solidFill>
                  <a:latin typeface="Palatino Linotype" panose="02040502050505030304" pitchFamily="18" charset="0"/>
                  <a:ea typeface="ＭＳ Ｐゴシック" panose="020B0600070205080204" pitchFamily="34" charset="-128"/>
                </a:rPr>
                <a:t>beam splitter</a:t>
              </a:r>
            </a:p>
          </p:txBody>
        </p:sp>
        <p:sp>
          <p:nvSpPr>
            <p:cNvPr id="35862" name="Text Box 16">
              <a:extLst>
                <a:ext uri="{FF2B5EF4-FFF2-40B4-BE49-F238E27FC236}">
                  <a16:creationId xmlns:a16="http://schemas.microsoft.com/office/drawing/2014/main" id="{6A04C66D-6268-4C9E-B265-3B70861027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" y="2187"/>
              <a:ext cx="37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>
                  <a:solidFill>
                    <a:schemeClr val="tx1"/>
                  </a:solidFill>
                  <a:latin typeface="Palatino Linotype" panose="02040502050505030304" pitchFamily="18" charset="0"/>
                  <a:ea typeface="ＭＳ Ｐゴシック" panose="020B0600070205080204" pitchFamily="34" charset="-128"/>
                </a:rPr>
                <a:t>light</a:t>
              </a:r>
            </a:p>
          </p:txBody>
        </p:sp>
        <p:sp>
          <p:nvSpPr>
            <p:cNvPr id="35863" name="Rectangle 17">
              <a:extLst>
                <a:ext uri="{FF2B5EF4-FFF2-40B4-BE49-F238E27FC236}">
                  <a16:creationId xmlns:a16="http://schemas.microsoft.com/office/drawing/2014/main" id="{DE5874D6-3130-42CD-9417-5DA277127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" y="1653"/>
              <a:ext cx="2016" cy="2027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pic>
        <p:nvPicPr>
          <p:cNvPr id="35845" name="Picture 18" descr="BayerPatternFiltration">
            <a:extLst>
              <a:ext uri="{FF2B5EF4-FFF2-40B4-BE49-F238E27FC236}">
                <a16:creationId xmlns:a16="http://schemas.microsoft.com/office/drawing/2014/main" id="{94F41EAA-73C5-4B23-BD5A-338139CC1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1684338"/>
            <a:ext cx="3363913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19">
            <a:extLst>
              <a:ext uri="{FF2B5EF4-FFF2-40B4-BE49-F238E27FC236}">
                <a16:creationId xmlns:a16="http://schemas.microsoft.com/office/drawing/2014/main" id="{43FC4D6B-0CE4-4C8A-8870-26C70A7DF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844675"/>
            <a:ext cx="85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3 CCD</a:t>
            </a:r>
          </a:p>
        </p:txBody>
      </p:sp>
      <p:sp>
        <p:nvSpPr>
          <p:cNvPr id="35847" name="Text Box 20">
            <a:extLst>
              <a:ext uri="{FF2B5EF4-FFF2-40B4-BE49-F238E27FC236}">
                <a16:creationId xmlns:a16="http://schemas.microsoft.com/office/drawing/2014/main" id="{5F179B8F-651B-4784-8349-AF2F1D827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5013325"/>
            <a:ext cx="155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Bayer pattern</a:t>
            </a:r>
          </a:p>
        </p:txBody>
      </p:sp>
      <p:sp>
        <p:nvSpPr>
          <p:cNvPr id="35848" name="Text Box 22">
            <a:extLst>
              <a:ext uri="{FF2B5EF4-FFF2-40B4-BE49-F238E27FC236}">
                <a16:creationId xmlns:a16="http://schemas.microsoft.com/office/drawing/2014/main" id="{4DC4828B-F7D3-40B8-873D-BB46F58B3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5589588"/>
            <a:ext cx="1493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Foveon X3</a:t>
            </a:r>
            <a:r>
              <a:rPr lang="en-US" altLang="ja-JP" sz="1800" baseline="300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TM</a:t>
            </a:r>
            <a:endParaRPr lang="en-US" altLang="ja-JP" sz="1800">
              <a:solidFill>
                <a:schemeClr val="tx1"/>
              </a:solidFill>
              <a:latin typeface="Palatino Linotype" panose="0204050205050503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5849" name="Footer Placeholder 1">
            <a:extLst>
              <a:ext uri="{FF2B5EF4-FFF2-40B4-BE49-F238E27FC236}">
                <a16:creationId xmlns:a16="http://schemas.microsoft.com/office/drawing/2014/main" id="{823B316F-A0E4-478B-AD16-431C1BC292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5850" name="Slide Number Placeholder 1">
            <a:extLst>
              <a:ext uri="{FF2B5EF4-FFF2-40B4-BE49-F238E27FC236}">
                <a16:creationId xmlns:a16="http://schemas.microsoft.com/office/drawing/2014/main" id="{48C4BD30-5458-4E36-B38F-D026C996816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AA9750-5F9E-43D4-AADE-D73F4B356562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489A9A1F-D823-4FE3-8CFB-FACB0A4DD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Resources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8AC4ACB-7178-4832-BA8A-4BD21E716B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pt-PT"/>
              <a:t>Szeliski, “Computer Vision: Algorithms and Applications”, Springer, 2011</a:t>
            </a:r>
          </a:p>
          <a:p>
            <a:pPr lvl="1" eaLnBrk="1" hangingPunct="1"/>
            <a:r>
              <a:rPr lang="en-GB" altLang="pt-PT"/>
              <a:t>Chapter 1 – “Introduction”</a:t>
            </a:r>
          </a:p>
          <a:p>
            <a:pPr lvl="1" eaLnBrk="1" hangingPunct="1"/>
            <a:r>
              <a:rPr lang="en-GB" altLang="pt-PT"/>
              <a:t>Chapter 2 – “Image Formation”</a:t>
            </a:r>
          </a:p>
        </p:txBody>
      </p:sp>
      <p:sp>
        <p:nvSpPr>
          <p:cNvPr id="36868" name="Footer Placeholder 1">
            <a:extLst>
              <a:ext uri="{FF2B5EF4-FFF2-40B4-BE49-F238E27FC236}">
                <a16:creationId xmlns:a16="http://schemas.microsoft.com/office/drawing/2014/main" id="{9EF821EB-63C2-4BB5-9893-D8871EE60F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6869" name="Slide Number Placeholder 1">
            <a:extLst>
              <a:ext uri="{FF2B5EF4-FFF2-40B4-BE49-F238E27FC236}">
                <a16:creationId xmlns:a16="http://schemas.microsoft.com/office/drawing/2014/main" id="{DDC83BDD-FBF0-4F15-ABEB-F2C73453D9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EF6F72-7D46-414D-8B2F-9FF5D018A8FE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D6C8246-AA6A-463D-AC7C-208F530217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Computer Vision</a:t>
            </a: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8F9C0AA0-C82A-4443-9799-24EC679BA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773238"/>
            <a:ext cx="82296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t-PT" altLang="pt-PT" sz="2800"/>
              <a:t>“The goal of </a:t>
            </a:r>
            <a:r>
              <a:rPr lang="pt-PT" altLang="pt-PT" sz="2800">
                <a:solidFill>
                  <a:srgbClr val="FF0000"/>
                </a:solidFill>
              </a:rPr>
              <a:t>Computer Vision</a:t>
            </a:r>
            <a:r>
              <a:rPr lang="pt-PT" altLang="pt-PT" sz="2800"/>
              <a:t> is to make useful decisions about real physical objects and scenes based on sensed images”, </a:t>
            </a:r>
          </a:p>
          <a:p>
            <a:pPr algn="r" eaLnBrk="1" hangingPunct="1">
              <a:buFontTx/>
              <a:buNone/>
            </a:pPr>
            <a:r>
              <a:rPr lang="pt-PT" altLang="pt-PT" sz="2000"/>
              <a:t>Shapiro and Stockman, “Computer Vision”, 2001</a:t>
            </a:r>
          </a:p>
        </p:txBody>
      </p:sp>
      <p:pic>
        <p:nvPicPr>
          <p:cNvPr id="8196" name="Picture 5">
            <a:extLst>
              <a:ext uri="{FF2B5EF4-FFF2-40B4-BE49-F238E27FC236}">
                <a16:creationId xmlns:a16="http://schemas.microsoft.com/office/drawing/2014/main" id="{E7F88AA8-B323-4568-970C-FA32D7802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3427413"/>
            <a:ext cx="1676400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IMAGE6">
            <a:extLst>
              <a:ext uri="{FF2B5EF4-FFF2-40B4-BE49-F238E27FC236}">
                <a16:creationId xmlns:a16="http://schemas.microsoft.com/office/drawing/2014/main" id="{7EDF8989-D0F1-484C-9CE5-0148F73E3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3427413"/>
            <a:ext cx="3998913" cy="2520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7">
            <a:extLst>
              <a:ext uri="{FF2B5EF4-FFF2-40B4-BE49-F238E27FC236}">
                <a16:creationId xmlns:a16="http://schemas.microsoft.com/office/drawing/2014/main" id="{1F6D3E90-024B-4CCC-82EF-F69AE293D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27413"/>
            <a:ext cx="2101850" cy="25193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Footer Placeholder 1">
            <a:extLst>
              <a:ext uri="{FF2B5EF4-FFF2-40B4-BE49-F238E27FC236}">
                <a16:creationId xmlns:a16="http://schemas.microsoft.com/office/drawing/2014/main" id="{783CE403-376A-4187-9480-FE337FE427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8200" name="Slide Number Placeholder 1">
            <a:extLst>
              <a:ext uri="{FF2B5EF4-FFF2-40B4-BE49-F238E27FC236}">
                <a16:creationId xmlns:a16="http://schemas.microsoft.com/office/drawing/2014/main" id="{EB77AFA9-C7EE-420A-924C-9BF9BFBB75F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DF86E4-5BBF-4856-9F11-8D7BB0393BC9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food">
            <a:extLst>
              <a:ext uri="{FF2B5EF4-FFF2-40B4-BE49-F238E27FC236}">
                <a16:creationId xmlns:a16="http://schemas.microsoft.com/office/drawing/2014/main" id="{9B487816-43B3-4717-BED9-4ED47BDF0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3432175"/>
            <a:ext cx="19685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Oval 29">
            <a:extLst>
              <a:ext uri="{FF2B5EF4-FFF2-40B4-BE49-F238E27FC236}">
                <a16:creationId xmlns:a16="http://schemas.microsoft.com/office/drawing/2014/main" id="{3745998E-8CE2-464C-B0D4-D9D2F472B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2738" y="2830513"/>
            <a:ext cx="187325" cy="1905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9220" name="Line 30">
            <a:extLst>
              <a:ext uri="{FF2B5EF4-FFF2-40B4-BE49-F238E27FC236}">
                <a16:creationId xmlns:a16="http://schemas.microsoft.com/office/drawing/2014/main" id="{5B445282-8A02-4202-A0BF-43DDB2132F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6063" y="2930525"/>
            <a:ext cx="34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31">
            <a:extLst>
              <a:ext uri="{FF2B5EF4-FFF2-40B4-BE49-F238E27FC236}">
                <a16:creationId xmlns:a16="http://schemas.microsoft.com/office/drawing/2014/main" id="{6A4C25CB-D135-4318-BD7C-7A08F1D7123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583362" y="2928938"/>
            <a:ext cx="34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32">
            <a:extLst>
              <a:ext uri="{FF2B5EF4-FFF2-40B4-BE49-F238E27FC236}">
                <a16:creationId xmlns:a16="http://schemas.microsoft.com/office/drawing/2014/main" id="{83BD2BF9-7AC2-4E73-84BB-0D6635E4B5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40513" y="2790825"/>
            <a:ext cx="246062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33">
            <a:extLst>
              <a:ext uri="{FF2B5EF4-FFF2-40B4-BE49-F238E27FC236}">
                <a16:creationId xmlns:a16="http://schemas.microsoft.com/office/drawing/2014/main" id="{B23A5BC5-954D-4A4C-BE80-948D3523FF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0988" y="2794000"/>
            <a:ext cx="252412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Text Box 34">
            <a:extLst>
              <a:ext uri="{FF2B5EF4-FFF2-40B4-BE49-F238E27FC236}">
                <a16:creationId xmlns:a16="http://schemas.microsoft.com/office/drawing/2014/main" id="{4DEC4CE6-2938-492C-852F-3F529720F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3738" y="2679700"/>
            <a:ext cx="1074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Lighting</a:t>
            </a:r>
          </a:p>
        </p:txBody>
      </p:sp>
      <p:sp>
        <p:nvSpPr>
          <p:cNvPr id="9225" name="Text Box 35">
            <a:extLst>
              <a:ext uri="{FF2B5EF4-FFF2-40B4-BE49-F238E27FC236}">
                <a16:creationId xmlns:a16="http://schemas.microsoft.com/office/drawing/2014/main" id="{B91C2579-4537-44B5-B0F9-9390A3B78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4460875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Scene</a:t>
            </a:r>
          </a:p>
        </p:txBody>
      </p:sp>
      <p:sp>
        <p:nvSpPr>
          <p:cNvPr id="9226" name="Text Box 36">
            <a:extLst>
              <a:ext uri="{FF2B5EF4-FFF2-40B4-BE49-F238E27FC236}">
                <a16:creationId xmlns:a16="http://schemas.microsoft.com/office/drawing/2014/main" id="{9FB654CF-5A68-433B-9113-1F70EAA65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1839913"/>
            <a:ext cx="1087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Camera</a:t>
            </a:r>
          </a:p>
        </p:txBody>
      </p:sp>
      <p:sp>
        <p:nvSpPr>
          <p:cNvPr id="9227" name="Rectangle 37">
            <a:extLst>
              <a:ext uri="{FF2B5EF4-FFF2-40B4-BE49-F238E27FC236}">
                <a16:creationId xmlns:a16="http://schemas.microsoft.com/office/drawing/2014/main" id="{C5D8FEBE-E0FD-451A-B588-C28A895CF8F8}"/>
              </a:ext>
            </a:extLst>
          </p:cNvPr>
          <p:cNvSpPr>
            <a:spLocks noChangeArrowheads="1"/>
          </p:cNvSpPr>
          <p:nvPr/>
        </p:nvSpPr>
        <p:spPr bwMode="auto">
          <a:xfrm rot="2172365">
            <a:off x="4291013" y="2393950"/>
            <a:ext cx="735012" cy="423863"/>
          </a:xfrm>
          <a:prstGeom prst="rect">
            <a:avLst/>
          </a:prstGeom>
          <a:solidFill>
            <a:srgbClr val="EC7600"/>
          </a:solidFill>
          <a:ln w="28575">
            <a:solidFill>
              <a:srgbClr val="4D4D4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9228" name="AutoShape 38">
            <a:extLst>
              <a:ext uri="{FF2B5EF4-FFF2-40B4-BE49-F238E27FC236}">
                <a16:creationId xmlns:a16="http://schemas.microsoft.com/office/drawing/2014/main" id="{BEB8D6DA-6E4A-40D5-8F9E-ACC044179E78}"/>
              </a:ext>
            </a:extLst>
          </p:cNvPr>
          <p:cNvSpPr>
            <a:spLocks noChangeArrowheads="1"/>
          </p:cNvSpPr>
          <p:nvPr/>
        </p:nvSpPr>
        <p:spPr bwMode="auto">
          <a:xfrm rot="7572365">
            <a:off x="4914900" y="2801938"/>
            <a:ext cx="423863" cy="3063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600"/>
          </a:solidFill>
          <a:ln w="28575">
            <a:solidFill>
              <a:srgbClr val="4D4D4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39">
            <a:extLst>
              <a:ext uri="{FF2B5EF4-FFF2-40B4-BE49-F238E27FC236}">
                <a16:creationId xmlns:a16="http://schemas.microsoft.com/office/drawing/2014/main" id="{F3D361C6-2A71-4E62-AE3A-78E14F342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238" y="4183063"/>
            <a:ext cx="1528762" cy="1157287"/>
          </a:xfrm>
          <a:prstGeom prst="rect">
            <a:avLst/>
          </a:prstGeom>
          <a:solidFill>
            <a:srgbClr val="FFC145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9230" name="AutoShape 40">
            <a:extLst>
              <a:ext uri="{FF2B5EF4-FFF2-40B4-BE49-F238E27FC236}">
                <a16:creationId xmlns:a16="http://schemas.microsoft.com/office/drawing/2014/main" id="{C4F6751D-FEEB-4907-890A-E085B08A1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4259263"/>
            <a:ext cx="1341438" cy="1014412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9231" name="Rectangle 41">
            <a:extLst>
              <a:ext uri="{FF2B5EF4-FFF2-40B4-BE49-F238E27FC236}">
                <a16:creationId xmlns:a16="http://schemas.microsoft.com/office/drawing/2014/main" id="{8E29808C-2177-42ED-B538-5921879E0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5399088"/>
            <a:ext cx="1800225" cy="107950"/>
          </a:xfrm>
          <a:prstGeom prst="rect">
            <a:avLst/>
          </a:prstGeom>
          <a:solidFill>
            <a:srgbClr val="FFC145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9232" name="Text Box 42">
            <a:extLst>
              <a:ext uri="{FF2B5EF4-FFF2-40B4-BE49-F238E27FC236}">
                <a16:creationId xmlns:a16="http://schemas.microsoft.com/office/drawing/2014/main" id="{A96DB9C6-4F08-4318-A2F7-EB9D7EC43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3762375"/>
            <a:ext cx="1298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Computer</a:t>
            </a:r>
          </a:p>
        </p:txBody>
      </p:sp>
      <p:cxnSp>
        <p:nvCxnSpPr>
          <p:cNvPr id="9233" name="AutoShape 43">
            <a:extLst>
              <a:ext uri="{FF2B5EF4-FFF2-40B4-BE49-F238E27FC236}">
                <a16:creationId xmlns:a16="http://schemas.microsoft.com/office/drawing/2014/main" id="{06CA3E57-1BBC-4535-A98E-40D22551ACC3}"/>
              </a:ext>
            </a:extLst>
          </p:cNvPr>
          <p:cNvCxnSpPr>
            <a:cxnSpLocks noChangeShapeType="1"/>
            <a:stCxn id="9227" idx="1"/>
            <a:endCxn id="9229" idx="1"/>
          </p:cNvCxnSpPr>
          <p:nvPr/>
        </p:nvCxnSpPr>
        <p:spPr bwMode="auto">
          <a:xfrm rot="10800000" flipV="1">
            <a:off x="1763713" y="2378075"/>
            <a:ext cx="2587625" cy="2382838"/>
          </a:xfrm>
          <a:prstGeom prst="bentConnector3">
            <a:avLst>
              <a:gd name="adj1" fmla="val 107847"/>
            </a:avLst>
          </a:prstGeom>
          <a:noFill/>
          <a:ln w="12700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4" name="Oval 44">
            <a:extLst>
              <a:ext uri="{FF2B5EF4-FFF2-40B4-BE49-F238E27FC236}">
                <a16:creationId xmlns:a16="http://schemas.microsoft.com/office/drawing/2014/main" id="{D14F2820-E547-48CE-8A6C-909A9FC4B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413" y="1557338"/>
            <a:ext cx="1905000" cy="1884362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grpSp>
        <p:nvGrpSpPr>
          <p:cNvPr id="9235" name="Group 45">
            <a:extLst>
              <a:ext uri="{FF2B5EF4-FFF2-40B4-BE49-F238E27FC236}">
                <a16:creationId xmlns:a16="http://schemas.microsoft.com/office/drawing/2014/main" id="{699CFE33-CD69-45DB-A8F4-053B02057A2B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3055938"/>
            <a:ext cx="1906588" cy="2308225"/>
            <a:chOff x="3288" y="1859"/>
            <a:chExt cx="1296" cy="1549"/>
          </a:xfrm>
        </p:grpSpPr>
        <p:sp>
          <p:nvSpPr>
            <p:cNvPr id="9246" name="Line 46">
              <a:extLst>
                <a:ext uri="{FF2B5EF4-FFF2-40B4-BE49-F238E27FC236}">
                  <a16:creationId xmlns:a16="http://schemas.microsoft.com/office/drawing/2014/main" id="{92409791-19D8-4938-912F-C732EF0B9F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00" y="2760"/>
              <a:ext cx="192" cy="10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Line 47">
              <a:extLst>
                <a:ext uri="{FF2B5EF4-FFF2-40B4-BE49-F238E27FC236}">
                  <a16:creationId xmlns:a16="http://schemas.microsoft.com/office/drawing/2014/main" id="{85F6131E-1160-449A-AA1E-2A64767EE0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96" y="2860"/>
              <a:ext cx="196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48">
              <a:extLst>
                <a:ext uri="{FF2B5EF4-FFF2-40B4-BE49-F238E27FC236}">
                  <a16:creationId xmlns:a16="http://schemas.microsoft.com/office/drawing/2014/main" id="{A0842F3C-EA65-442A-BA2A-FB82A36EA2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80" y="2688"/>
              <a:ext cx="108" cy="17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49" name="Group 49">
              <a:extLst>
                <a:ext uri="{FF2B5EF4-FFF2-40B4-BE49-F238E27FC236}">
                  <a16:creationId xmlns:a16="http://schemas.microsoft.com/office/drawing/2014/main" id="{FAC3C33E-D438-4D64-842F-AF45C508B9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8" y="1859"/>
              <a:ext cx="1296" cy="1549"/>
              <a:chOff x="3288" y="1859"/>
              <a:chExt cx="1296" cy="1549"/>
            </a:xfrm>
          </p:grpSpPr>
          <p:sp>
            <p:nvSpPr>
              <p:cNvPr id="9250" name="Oval 50">
                <a:extLst>
                  <a:ext uri="{FF2B5EF4-FFF2-40B4-BE49-F238E27FC236}">
                    <a16:creationId xmlns:a16="http://schemas.microsoft.com/office/drawing/2014/main" id="{B2270598-BEB7-457C-9E91-657B18469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8" y="2144"/>
                <a:ext cx="1296" cy="1264"/>
              </a:xfrm>
              <a:prstGeom prst="ellips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9251" name="Text Box 51">
                <a:extLst>
                  <a:ext uri="{FF2B5EF4-FFF2-40B4-BE49-F238E27FC236}">
                    <a16:creationId xmlns:a16="http://schemas.microsoft.com/office/drawing/2014/main" id="{ABA4B807-8BA2-41A1-BB95-902A857900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7" y="1859"/>
                <a:ext cx="12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20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236" name="Group 52">
            <a:extLst>
              <a:ext uri="{FF2B5EF4-FFF2-40B4-BE49-F238E27FC236}">
                <a16:creationId xmlns:a16="http://schemas.microsoft.com/office/drawing/2014/main" id="{EA9CDAAA-0651-44D4-B3E5-56C3FAF4C33D}"/>
              </a:ext>
            </a:extLst>
          </p:cNvPr>
          <p:cNvGrpSpPr>
            <a:grpSpLocks/>
          </p:cNvGrpSpPr>
          <p:nvPr/>
        </p:nvGrpSpPr>
        <p:grpSpPr bwMode="auto">
          <a:xfrm>
            <a:off x="1446213" y="3670300"/>
            <a:ext cx="2678112" cy="2478088"/>
            <a:chOff x="338" y="2360"/>
            <a:chExt cx="1821" cy="1663"/>
          </a:xfrm>
        </p:grpSpPr>
        <p:sp>
          <p:nvSpPr>
            <p:cNvPr id="9244" name="Oval 53">
              <a:extLst>
                <a:ext uri="{FF2B5EF4-FFF2-40B4-BE49-F238E27FC236}">
                  <a16:creationId xmlns:a16="http://schemas.microsoft.com/office/drawing/2014/main" id="{4B29D324-2102-4F40-B71F-6CDC4F83A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360"/>
              <a:ext cx="1368" cy="1392"/>
            </a:xfrm>
            <a:prstGeom prst="ellips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9245" name="Text Box 54">
              <a:extLst>
                <a:ext uri="{FF2B5EF4-FFF2-40B4-BE49-F238E27FC236}">
                  <a16:creationId xmlns:a16="http://schemas.microsoft.com/office/drawing/2014/main" id="{4E1D567E-C05E-4E2B-8C84-D22401FFDE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" y="3757"/>
              <a:ext cx="1821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000">
                  <a:solidFill>
                    <a:schemeClr val="tx1"/>
                  </a:solidFill>
                </a:rPr>
                <a:t>   Scene Interpretation</a:t>
              </a:r>
            </a:p>
          </p:txBody>
        </p:sp>
      </p:grpSp>
      <p:sp>
        <p:nvSpPr>
          <p:cNvPr id="9237" name="Oval 55">
            <a:extLst>
              <a:ext uri="{FF2B5EF4-FFF2-40B4-BE49-F238E27FC236}">
                <a16:creationId xmlns:a16="http://schemas.microsoft.com/office/drawing/2014/main" id="{79CB6824-6D81-4F6D-BFB2-4117DEDF7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413" y="1557338"/>
            <a:ext cx="1905000" cy="1884362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9238" name="Line 72">
            <a:extLst>
              <a:ext uri="{FF2B5EF4-FFF2-40B4-BE49-F238E27FC236}">
                <a16:creationId xmlns:a16="http://schemas.microsoft.com/office/drawing/2014/main" id="{E1828852-373C-4AD3-A45A-32A147FD44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3138" y="4754563"/>
            <a:ext cx="776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73">
            <a:extLst>
              <a:ext uri="{FF2B5EF4-FFF2-40B4-BE49-F238E27FC236}">
                <a16:creationId xmlns:a16="http://schemas.microsoft.com/office/drawing/2014/main" id="{126063FF-2942-4AF0-A0BC-FD159D74BC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3138" y="2393950"/>
            <a:ext cx="0" cy="2360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74">
            <a:extLst>
              <a:ext uri="{FF2B5EF4-FFF2-40B4-BE49-F238E27FC236}">
                <a16:creationId xmlns:a16="http://schemas.microsoft.com/office/drawing/2014/main" id="{875EDCC6-0DF4-4530-A6FB-7784DC77DDB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3138" y="2393950"/>
            <a:ext cx="3387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Rectangle 75">
            <a:extLst>
              <a:ext uri="{FF2B5EF4-FFF2-40B4-BE49-F238E27FC236}">
                <a16:creationId xmlns:a16="http://schemas.microsoft.com/office/drawing/2014/main" id="{AC49D594-4BF5-4CDF-9493-FD11F61A69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3200"/>
              <a:t>Components of a Computer Vision System</a:t>
            </a:r>
            <a:endParaRPr lang="pt-PT" altLang="pt-PT" sz="3200"/>
          </a:p>
        </p:txBody>
      </p:sp>
      <p:sp>
        <p:nvSpPr>
          <p:cNvPr id="9242" name="Footer Placeholder 1">
            <a:extLst>
              <a:ext uri="{FF2B5EF4-FFF2-40B4-BE49-F238E27FC236}">
                <a16:creationId xmlns:a16="http://schemas.microsoft.com/office/drawing/2014/main" id="{19ED987E-7F6D-4036-88F6-61AF7A9857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9243" name="Slide Number Placeholder 1">
            <a:extLst>
              <a:ext uri="{FF2B5EF4-FFF2-40B4-BE49-F238E27FC236}">
                <a16:creationId xmlns:a16="http://schemas.microsoft.com/office/drawing/2014/main" id="{41806B1C-9B45-4240-A854-CBA3D65005F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1C0B3A-199D-4712-AFD8-FC05149A5C36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8351487-4ABC-44FA-8987-1391F8755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Topic: The Human Visual System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3418DE9-2193-4C04-B594-FF1EC019B2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pt-PT" altLang="pt-PT">
                <a:solidFill>
                  <a:schemeClr val="bg2"/>
                </a:solidFill>
              </a:rPr>
              <a:t>‘Computer Vision’?</a:t>
            </a:r>
          </a:p>
          <a:p>
            <a:pPr eaLnBrk="1" hangingPunct="1"/>
            <a:r>
              <a:rPr lang="pt-PT" altLang="pt-PT"/>
              <a:t>The Human Visual System</a:t>
            </a:r>
          </a:p>
          <a:p>
            <a:pPr eaLnBrk="1" hangingPunct="1"/>
            <a:r>
              <a:rPr lang="pt-PT" altLang="pt-PT">
                <a:solidFill>
                  <a:schemeClr val="bg2"/>
                </a:solidFill>
              </a:rPr>
              <a:t>Image Capturing Systems</a:t>
            </a:r>
          </a:p>
          <a:p>
            <a:pPr eaLnBrk="1" hangingPunct="1"/>
            <a:endParaRPr lang="pt-PT" altLang="pt-PT"/>
          </a:p>
        </p:txBody>
      </p:sp>
      <p:sp>
        <p:nvSpPr>
          <p:cNvPr id="10244" name="Footer Placeholder 1">
            <a:extLst>
              <a:ext uri="{FF2B5EF4-FFF2-40B4-BE49-F238E27FC236}">
                <a16:creationId xmlns:a16="http://schemas.microsoft.com/office/drawing/2014/main" id="{447EA09B-4A41-4BED-AEBA-0518B03B09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245" name="Slide Number Placeholder 1">
            <a:extLst>
              <a:ext uri="{FF2B5EF4-FFF2-40B4-BE49-F238E27FC236}">
                <a16:creationId xmlns:a16="http://schemas.microsoft.com/office/drawing/2014/main" id="{A7EA9F0D-B8C8-4570-8922-A2B6D9D10FD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0E785B-C5B1-4A43-8FEC-3285D1D26066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2046AD4B-1931-4299-BAAC-107C0398C3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Our Eyes</a:t>
            </a:r>
            <a:endParaRPr lang="pt-PT" altLang="pt-PT">
              <a:ea typeface="ＭＳ Ｐゴシック" panose="020B0600070205080204" pitchFamily="34" charset="-128"/>
            </a:endParaRPr>
          </a:p>
        </p:txBody>
      </p:sp>
      <p:pic>
        <p:nvPicPr>
          <p:cNvPr id="11267" name="Picture 5" descr="humaneye">
            <a:extLst>
              <a:ext uri="{FF2B5EF4-FFF2-40B4-BE49-F238E27FC236}">
                <a16:creationId xmlns:a16="http://schemas.microsoft.com/office/drawing/2014/main" id="{D20A2B4A-B863-4474-8F0F-D84D02560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1624013"/>
            <a:ext cx="5468937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6">
            <a:extLst>
              <a:ext uri="{FF2B5EF4-FFF2-40B4-BE49-F238E27FC236}">
                <a16:creationId xmlns:a16="http://schemas.microsoft.com/office/drawing/2014/main" id="{48D7D800-13A1-4BC9-8E22-B6A7CFF36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3" y="5213350"/>
            <a:ext cx="74898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Iris is the diaphragm that changes the aperture (pupil)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Retina is the sensor where the fovea has the highest resolution </a:t>
            </a:r>
          </a:p>
        </p:txBody>
      </p:sp>
      <p:grpSp>
        <p:nvGrpSpPr>
          <p:cNvPr id="11269" name="Group 7">
            <a:extLst>
              <a:ext uri="{FF2B5EF4-FFF2-40B4-BE49-F238E27FC236}">
                <a16:creationId xmlns:a16="http://schemas.microsoft.com/office/drawing/2014/main" id="{7153D6BC-13F8-49A1-85CC-BD3B9E5D263D}"/>
              </a:ext>
            </a:extLst>
          </p:cNvPr>
          <p:cNvGrpSpPr>
            <a:grpSpLocks/>
          </p:cNvGrpSpPr>
          <p:nvPr/>
        </p:nvGrpSpPr>
        <p:grpSpPr bwMode="auto">
          <a:xfrm>
            <a:off x="357188" y="1557338"/>
            <a:ext cx="2713037" cy="1782762"/>
            <a:chOff x="225" y="1113"/>
            <a:chExt cx="1709" cy="1123"/>
          </a:xfrm>
        </p:grpSpPr>
        <p:pic>
          <p:nvPicPr>
            <p:cNvPr id="11273" name="Picture 8" descr="vlad-1shrink">
              <a:extLst>
                <a:ext uri="{FF2B5EF4-FFF2-40B4-BE49-F238E27FC236}">
                  <a16:creationId xmlns:a16="http://schemas.microsoft.com/office/drawing/2014/main" id="{9B1A4831-AFFF-474F-9AEB-2DD4259CC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" y="1125"/>
              <a:ext cx="1678" cy="1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Text Box 9">
              <a:extLst>
                <a:ext uri="{FF2B5EF4-FFF2-40B4-BE49-F238E27FC236}">
                  <a16:creationId xmlns:a16="http://schemas.microsoft.com/office/drawing/2014/main" id="{2C21238F-7952-49E7-A017-E4DC0DF6B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" y="1892"/>
              <a:ext cx="64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2000">
                  <a:solidFill>
                    <a:srgbClr val="000000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Cornea</a:t>
              </a:r>
            </a:p>
          </p:txBody>
        </p:sp>
        <p:sp>
          <p:nvSpPr>
            <p:cNvPr id="11275" name="Line 10">
              <a:extLst>
                <a:ext uri="{FF2B5EF4-FFF2-40B4-BE49-F238E27FC236}">
                  <a16:creationId xmlns:a16="http://schemas.microsoft.com/office/drawing/2014/main" id="{D66025B1-BD96-4BD4-9413-6851F9D7FF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62" y="1369"/>
              <a:ext cx="11" cy="2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Text Box 11">
              <a:extLst>
                <a:ext uri="{FF2B5EF4-FFF2-40B4-BE49-F238E27FC236}">
                  <a16:creationId xmlns:a16="http://schemas.microsoft.com/office/drawing/2014/main" id="{A8150596-0C0D-496F-A90C-E48AF99C77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9" y="1138"/>
              <a:ext cx="57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2000">
                  <a:solidFill>
                    <a:srgbClr val="000000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Sclera</a:t>
              </a:r>
            </a:p>
          </p:txBody>
        </p:sp>
        <p:sp>
          <p:nvSpPr>
            <p:cNvPr id="11277" name="Line 12">
              <a:extLst>
                <a:ext uri="{FF2B5EF4-FFF2-40B4-BE49-F238E27FC236}">
                  <a16:creationId xmlns:a16="http://schemas.microsoft.com/office/drawing/2014/main" id="{2EC47275-9259-4217-9778-4202BDADAE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71" y="1283"/>
              <a:ext cx="325" cy="22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Text Box 13">
              <a:extLst>
                <a:ext uri="{FF2B5EF4-FFF2-40B4-BE49-F238E27FC236}">
                  <a16:creationId xmlns:a16="http://schemas.microsoft.com/office/drawing/2014/main" id="{9BA139EF-595A-4C7E-AD3E-85D1FC83DF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" y="1177"/>
              <a:ext cx="33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2000">
                  <a:solidFill>
                    <a:srgbClr val="000000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Iris</a:t>
              </a:r>
            </a:p>
          </p:txBody>
        </p:sp>
        <p:sp>
          <p:nvSpPr>
            <p:cNvPr id="11279" name="Line 14">
              <a:extLst>
                <a:ext uri="{FF2B5EF4-FFF2-40B4-BE49-F238E27FC236}">
                  <a16:creationId xmlns:a16="http://schemas.microsoft.com/office/drawing/2014/main" id="{EE088261-FDC4-4D0A-A882-BF696E84EA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85" y="1378"/>
              <a:ext cx="137" cy="193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Line 15">
              <a:extLst>
                <a:ext uri="{FF2B5EF4-FFF2-40B4-BE49-F238E27FC236}">
                  <a16:creationId xmlns:a16="http://schemas.microsoft.com/office/drawing/2014/main" id="{0BB31238-6369-450C-A37C-C639E8F080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23" y="1610"/>
              <a:ext cx="0" cy="5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Line 16">
              <a:extLst>
                <a:ext uri="{FF2B5EF4-FFF2-40B4-BE49-F238E27FC236}">
                  <a16:creationId xmlns:a16="http://schemas.microsoft.com/office/drawing/2014/main" id="{14ACF608-542C-444B-AF3D-5BC175DBCD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0" y="2124"/>
              <a:ext cx="69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Line 17">
              <a:extLst>
                <a:ext uri="{FF2B5EF4-FFF2-40B4-BE49-F238E27FC236}">
                  <a16:creationId xmlns:a16="http://schemas.microsoft.com/office/drawing/2014/main" id="{D055D1A0-4B70-4E87-A183-CFA6AFA407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4" y="1609"/>
              <a:ext cx="0" cy="5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Rectangle 18">
              <a:extLst>
                <a:ext uri="{FF2B5EF4-FFF2-40B4-BE49-F238E27FC236}">
                  <a16:creationId xmlns:a16="http://schemas.microsoft.com/office/drawing/2014/main" id="{1D329945-6CFA-4EE5-BFB0-5B340A1AF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" y="1124"/>
              <a:ext cx="1678" cy="11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284" name="Text Box 19">
              <a:extLst>
                <a:ext uri="{FF2B5EF4-FFF2-40B4-BE49-F238E27FC236}">
                  <a16:creationId xmlns:a16="http://schemas.microsoft.com/office/drawing/2014/main" id="{5881CEB5-04DA-493B-BA39-9237EFBB55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" y="1113"/>
              <a:ext cx="47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2000">
                  <a:solidFill>
                    <a:srgbClr val="000000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Pupil</a:t>
              </a:r>
            </a:p>
          </p:txBody>
        </p:sp>
      </p:grpSp>
      <p:pic>
        <p:nvPicPr>
          <p:cNvPr id="11270" name="Picture 20" descr="Humaniris">
            <a:extLst>
              <a:ext uri="{FF2B5EF4-FFF2-40B4-BE49-F238E27FC236}">
                <a16:creationId xmlns:a16="http://schemas.microsoft.com/office/drawing/2014/main" id="{23CDE9C7-2ED5-421E-96E9-ADD7FC2D0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3436938"/>
            <a:ext cx="2095500" cy="179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Footer Placeholder 1">
            <a:extLst>
              <a:ext uri="{FF2B5EF4-FFF2-40B4-BE49-F238E27FC236}">
                <a16:creationId xmlns:a16="http://schemas.microsoft.com/office/drawing/2014/main" id="{1DE35C68-8ED4-4975-862C-378B9AF1B1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1272" name="Slide Number Placeholder 1">
            <a:extLst>
              <a:ext uri="{FF2B5EF4-FFF2-40B4-BE49-F238E27FC236}">
                <a16:creationId xmlns:a16="http://schemas.microsoft.com/office/drawing/2014/main" id="{042334F3-51BE-4B3B-BF2A-3B1BAFC38B3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87B043-3297-4B45-AC0D-EF75D7893919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>
            <a:extLst>
              <a:ext uri="{FF2B5EF4-FFF2-40B4-BE49-F238E27FC236}">
                <a16:creationId xmlns:a16="http://schemas.microsoft.com/office/drawing/2014/main" id="{25FF5502-1A8D-47E9-9BBC-B3036FB912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Focusing</a:t>
            </a:r>
            <a:endParaRPr lang="pt-PT" altLang="pt-PT">
              <a:ea typeface="ＭＳ Ｐゴシック" panose="020B0600070205080204" pitchFamily="34" charset="-128"/>
            </a:endParaRPr>
          </a:p>
        </p:txBody>
      </p:sp>
      <p:sp>
        <p:nvSpPr>
          <p:cNvPr id="12291" name="Text Box 4">
            <a:extLst>
              <a:ext uri="{FF2B5EF4-FFF2-40B4-BE49-F238E27FC236}">
                <a16:creationId xmlns:a16="http://schemas.microsoft.com/office/drawing/2014/main" id="{E5AF59E2-DF21-4968-ADD5-90DD9E119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9463" y="5661025"/>
            <a:ext cx="5097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Changes the focal length of the lens</a:t>
            </a:r>
          </a:p>
        </p:txBody>
      </p:sp>
      <p:pic>
        <p:nvPicPr>
          <p:cNvPr id="12292" name="Picture 5" descr="accom2">
            <a:extLst>
              <a:ext uri="{FF2B5EF4-FFF2-40B4-BE49-F238E27FC236}">
                <a16:creationId xmlns:a16="http://schemas.microsoft.com/office/drawing/2014/main" id="{D9E35BDC-580F-4F5E-A625-ECE61E2DB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528763"/>
            <a:ext cx="3525838" cy="37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eyeacc">
            <a:extLst>
              <a:ext uri="{FF2B5EF4-FFF2-40B4-BE49-F238E27FC236}">
                <a16:creationId xmlns:a16="http://schemas.microsoft.com/office/drawing/2014/main" id="{79374CA3-06EA-496D-B9D5-23A65553C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63" y="1484313"/>
            <a:ext cx="3932237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7">
            <a:extLst>
              <a:ext uri="{FF2B5EF4-FFF2-40B4-BE49-F238E27FC236}">
                <a16:creationId xmlns:a16="http://schemas.microsoft.com/office/drawing/2014/main" id="{6AE06C26-525E-4246-8EF9-812C87577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550" y="5243513"/>
            <a:ext cx="214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shorter focal length</a:t>
            </a:r>
          </a:p>
        </p:txBody>
      </p:sp>
      <p:sp>
        <p:nvSpPr>
          <p:cNvPr id="12295" name="Line 8">
            <a:extLst>
              <a:ext uri="{FF2B5EF4-FFF2-40B4-BE49-F238E27FC236}">
                <a16:creationId xmlns:a16="http://schemas.microsoft.com/office/drawing/2014/main" id="{16FABA8A-0DF5-490D-98C3-0DDFB2EF92A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90975" y="3652838"/>
            <a:ext cx="128588" cy="15065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Footer Placeholder 1">
            <a:extLst>
              <a:ext uri="{FF2B5EF4-FFF2-40B4-BE49-F238E27FC236}">
                <a16:creationId xmlns:a16="http://schemas.microsoft.com/office/drawing/2014/main" id="{DB23D7D3-C767-4FBC-815B-6C1A225E4B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2297" name="Slide Number Placeholder 1">
            <a:extLst>
              <a:ext uri="{FF2B5EF4-FFF2-40B4-BE49-F238E27FC236}">
                <a16:creationId xmlns:a16="http://schemas.microsoft.com/office/drawing/2014/main" id="{0B763AD3-7966-4C0F-B613-7DD02CDCFFF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2EA0DE-3FCD-4DD4-8308-3C26C5CEEEF3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83B2B764-77F9-4C17-ADC3-752BAC64C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Myopia and Hyperopia</a:t>
            </a:r>
            <a:endParaRPr lang="pt-PT" altLang="pt-PT">
              <a:ea typeface="ＭＳ Ｐゴシック" panose="020B0600070205080204" pitchFamily="34" charset="-128"/>
            </a:endParaRPr>
          </a:p>
        </p:txBody>
      </p:sp>
      <p:pic>
        <p:nvPicPr>
          <p:cNvPr id="13315" name="Picture 12">
            <a:extLst>
              <a:ext uri="{FF2B5EF4-FFF2-40B4-BE49-F238E27FC236}">
                <a16:creationId xmlns:a16="http://schemas.microsoft.com/office/drawing/2014/main" id="{97765A11-A4B2-4853-96B9-459315C56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1557338"/>
            <a:ext cx="5873750" cy="45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Footer Placeholder 1">
            <a:extLst>
              <a:ext uri="{FF2B5EF4-FFF2-40B4-BE49-F238E27FC236}">
                <a16:creationId xmlns:a16="http://schemas.microsoft.com/office/drawing/2014/main" id="{24A1B734-9323-4FCA-85CF-CB29AAED29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3317" name="Slide Number Placeholder 1">
            <a:extLst>
              <a:ext uri="{FF2B5EF4-FFF2-40B4-BE49-F238E27FC236}">
                <a16:creationId xmlns:a16="http://schemas.microsoft.com/office/drawing/2014/main" id="{112FE11F-F39D-4B24-ACB7-95072C91642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3426D1-C98D-49A4-838E-4243D661EC22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992</Words>
  <Application>Microsoft Office PowerPoint</Application>
  <PresentationFormat>On-screen Show (4:3)</PresentationFormat>
  <Paragraphs>264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Palatino Linotype</vt:lpstr>
      <vt:lpstr>Wingdings</vt:lpstr>
      <vt:lpstr>Modelo de apresentação predefinido</vt:lpstr>
      <vt:lpstr>Equation</vt:lpstr>
      <vt:lpstr>PowerPoint Presentation</vt:lpstr>
      <vt:lpstr>Outline</vt:lpstr>
      <vt:lpstr>Topic: Computer Vision?</vt:lpstr>
      <vt:lpstr>Computer Vision</vt:lpstr>
      <vt:lpstr>Components of a Computer Vision System</vt:lpstr>
      <vt:lpstr>Topic: The Human Visual System</vt:lpstr>
      <vt:lpstr>Our Eyes</vt:lpstr>
      <vt:lpstr>Focusing</vt:lpstr>
      <vt:lpstr>Myopia and Hyperopia</vt:lpstr>
      <vt:lpstr>Blind Spot in the Eye</vt:lpstr>
      <vt:lpstr>Colour</vt:lpstr>
      <vt:lpstr>Topic: Image Capturing Systems</vt:lpstr>
      <vt:lpstr>A Brief History of Images</vt:lpstr>
      <vt:lpstr>A Brief History of Images</vt:lpstr>
      <vt:lpstr>A Brief History of Images</vt:lpstr>
      <vt:lpstr>A Brief History of Images</vt:lpstr>
      <vt:lpstr>A Brief History of Images</vt:lpstr>
      <vt:lpstr>Components of a Computer Vision System</vt:lpstr>
      <vt:lpstr>Pinhole and the Perspective Projection</vt:lpstr>
      <vt:lpstr>Pinhole Camera</vt:lpstr>
      <vt:lpstr>Pinhole Photography</vt:lpstr>
      <vt:lpstr>Magnification</vt:lpstr>
      <vt:lpstr>Image Formation using Lenses</vt:lpstr>
      <vt:lpstr>Focus and Defocus</vt:lpstr>
      <vt:lpstr>Depth of Field</vt:lpstr>
      <vt:lpstr>Image Sensors</vt:lpstr>
      <vt:lpstr>Image Sensors</vt:lpstr>
      <vt:lpstr>Sensing Brightness</vt:lpstr>
      <vt:lpstr>How do we sense colour?</vt:lpstr>
      <vt:lpstr>Sensing Colour</vt:lpstr>
      <vt:lpstr>Sensing Colour</vt:lpstr>
      <vt:lpstr>Resources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up423346@ms.uporto.pt</cp:lastModifiedBy>
  <cp:revision>341</cp:revision>
  <cp:lastPrinted>2020-08-26T10:15:26Z</cp:lastPrinted>
  <dcterms:created xsi:type="dcterms:W3CDTF">2006-09-04T13:22:43Z</dcterms:created>
  <dcterms:modified xsi:type="dcterms:W3CDTF">2020-08-26T13:30:57Z</dcterms:modified>
</cp:coreProperties>
</file>