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396" r:id="rId4"/>
    <p:sldId id="386" r:id="rId5"/>
    <p:sldId id="406" r:id="rId6"/>
    <p:sldId id="405" r:id="rId7"/>
    <p:sldId id="385" r:id="rId8"/>
    <p:sldId id="387" r:id="rId9"/>
    <p:sldId id="388" r:id="rId10"/>
    <p:sldId id="392" r:id="rId11"/>
    <p:sldId id="391" r:id="rId12"/>
    <p:sldId id="393" r:id="rId13"/>
    <p:sldId id="390" r:id="rId14"/>
    <p:sldId id="394" r:id="rId15"/>
    <p:sldId id="395" r:id="rId16"/>
    <p:sldId id="397" r:id="rId17"/>
    <p:sldId id="375" r:id="rId18"/>
    <p:sldId id="398" r:id="rId19"/>
    <p:sldId id="399" r:id="rId20"/>
    <p:sldId id="400" r:id="rId21"/>
    <p:sldId id="401" r:id="rId22"/>
    <p:sldId id="402" r:id="rId23"/>
    <p:sldId id="407" r:id="rId24"/>
    <p:sldId id="403" r:id="rId25"/>
    <p:sldId id="404" r:id="rId26"/>
    <p:sldId id="408" r:id="rId27"/>
    <p:sldId id="409" r:id="rId28"/>
    <p:sldId id="411" r:id="rId29"/>
    <p:sldId id="303" r:id="rId3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87211"/>
  </p:normalViewPr>
  <p:slideViewPr>
    <p:cSldViewPr>
      <p:cViewPr varScale="1">
        <p:scale>
          <a:sx n="96" d="100"/>
          <a:sy n="96" d="100"/>
        </p:scale>
        <p:origin x="22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C79185B2-1C3F-AEDF-1DC0-66E7BA0F3D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2E1D788D-0E1A-ADBB-3144-59BA72543D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8C0662EB-E2C2-E30D-8CF4-90CD3AD898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FC3EF8B2-9814-A6C1-4939-411B9A8F18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fld id="{3A698EFF-715D-40D1-AF72-83FA0971BDA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D5D5EE-B007-C528-4243-72ED72E79B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9C1B25-2006-245C-CDA0-907154D0A1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709AF8D-0B1E-61CA-1730-F5B7982A958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21B5F33-352D-316C-44D7-FB3D18E329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C848AF4-7F96-C2B7-1003-9CE7CA7A81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DA523DD-EA17-3420-5555-94A619F1A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205A46D-3C79-4A4E-9898-7C46A20515B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6DE38C5-0F06-7B3C-2FF4-2AAFFA173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9F35B46-1B5C-170E-11CE-C0CD1D423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C6295757-CA9C-55FF-093D-D38BE88BA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59FBE9-5295-4AAE-B9B0-F556317522DC}" type="slidenum">
              <a:rPr lang="pt-PT" altLang="en-US" sz="1300" smtClean="0"/>
              <a:pPr/>
              <a:t>1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765D283-A9BE-E44A-72FF-A80DE0C62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E8EF928-33F9-98AB-533A-3F23032D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3D0EF68-69D3-3D0A-BA86-209A05625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C1821F-9132-4B5A-A54D-1794FDC6C6BE}" type="slidenum">
              <a:rPr lang="pt-PT" altLang="en-US" sz="1300" smtClean="0"/>
              <a:pPr/>
              <a:t>2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4419D22D-69D2-41D7-A7BA-2C0C2FE6C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6E15EA0-3B01-192E-E58F-1FF092925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049D94BF-0546-A37C-5C6B-B12258B70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562BB-F0CE-4CEE-A17A-9B4B4ED1CCE7}" type="slidenum">
              <a:rPr lang="pt-PT" altLang="en-US" sz="1300" smtClean="0"/>
              <a:pPr/>
              <a:t>3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A8477A2B-E0C4-7750-6343-528942692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8DC0ACC-6948-0654-C9CC-DA854CF3B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Exemplo L1 no Quadro!! (talk about constrained optimization!)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9FE88427-6E98-3B12-3CEF-3C34F6754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4C581-88AA-432F-A3BB-4177C82EEE84}" type="slidenum">
              <a:rPr lang="pt-PT" altLang="en-US" sz="1300" smtClean="0"/>
              <a:pPr/>
              <a:t>7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084DB834-D064-E82E-C53A-57621C2CF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35206BB8-92FB-390B-666C-418E8EB05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Keep 80% input layer</a:t>
            </a:r>
          </a:p>
          <a:p>
            <a:r>
              <a:rPr lang="en-US" altLang="en-US">
                <a:latin typeface="Arial" panose="020B0604020202020204" pitchFamily="34" charset="0"/>
              </a:rPr>
              <a:t>Keep 50% hidden layers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EF4A18-D909-1F59-1D37-ECB02B92B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EC78C-C260-4D3B-83D7-BBDD30F61218}" type="slidenum">
              <a:rPr lang="pt-PT" altLang="en-US" sz="1300" smtClean="0"/>
              <a:pPr/>
              <a:t>8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88168B78-06C5-BBF4-3B51-83CDD5603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043CB31-6E45-BA5F-47D7-29B2F12C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Talk about validation set!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89403CD-791E-DE87-3F96-CF240B2A3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50F54-7198-40D8-A3FC-005FA2CE4001}" type="slidenum">
              <a:rPr lang="pt-PT" altLang="en-US" sz="1300" smtClean="0"/>
              <a:pPr/>
              <a:t>9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DD5434BD-4380-AC7E-A400-C2C8C347A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CE699100-6AED-ECB7-F258-C8C87F1FF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 Talk about ”total” fine tuning (low learning rate)</a:t>
            </a:r>
          </a:p>
          <a:p>
            <a:r>
              <a:rPr lang="en-US" altLang="en-US">
                <a:latin typeface="Arial" panose="020B0604020202020204" pitchFamily="34" charset="0"/>
              </a:rPr>
              <a:t>- Talk about successive approach!!!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B4A512EB-3034-E949-E41C-CB7BE47FE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505164-7A2E-436C-BE01-B4B933BFAA4E}" type="slidenum">
              <a:rPr lang="pt-PT" altLang="en-US" sz="1300" smtClean="0"/>
              <a:pPr/>
              <a:t>15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321E5FB0-A235-FA4F-779B-FBD264377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5553EB3-945D-50D4-031B-C25FB52F5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2F5C39A-42F7-204B-D5AF-2AF04119C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08EC2E-4127-426F-AF86-D25DFE98990C}" type="slidenum">
              <a:rPr lang="pt-PT" altLang="en-US" sz="1300" smtClean="0"/>
              <a:pPr/>
              <a:t>16</a:t>
            </a:fld>
            <a:endParaRPr lang="pt-PT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FBFC1AAA-C44A-6EBE-E8DC-708A403A5D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D24D2B00-7D17-E1D1-DCD4-997C679550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FA115A3-CDD5-1593-E910-27D3270FB2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</p:spTree>
    <p:extLst>
      <p:ext uri="{BB962C8B-B14F-4D97-AF65-F5344CB8AC3E}">
        <p14:creationId xmlns:p14="http://schemas.microsoft.com/office/powerpoint/2010/main" val="74155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0A38E6-ADF0-A322-A204-B54B721AF5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DD9E17-E8E4-71EC-8F83-A2C9830971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CCB9-2848-4048-B3AD-47234E8B542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231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F29D17-FEB1-F3E2-7F8F-449501A857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996B9F-3137-E7D6-B3FB-B63C1A282B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7460-B78D-471E-BED1-E57B7C14600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9411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6C9BE6-9A43-D65E-0099-E133908D23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D1A33-4530-31C6-2A51-6BE77E2222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F871-90CF-48D5-ADE5-22E4CDDF15A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5486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01B10B-EDDB-B9CC-2FB6-29BCB7F84C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240E4-F4D1-2CE4-D81B-453519399A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4A11-7A58-4104-894A-B16E9249FC0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294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DB31B-7C15-EACC-9B94-70D8C698EA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DA53F-18CA-2AC7-B0EA-F9A478DF30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4B6D-971A-4694-A2BC-38D055E5405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558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8A6767-98A4-7717-4360-C84CB806F9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3772239-9533-1531-BCFA-179B378695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6BE0-D233-4953-9D6F-5B11744147A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594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B872C-7ED3-C6CF-1050-893A83F24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642655-E806-1E34-495B-9CD245E47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85AB-8285-4AE9-9465-A7E4ADAC43D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2035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723A8BF-EC6F-C953-9A92-B0718789DA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D8DBF1-E638-E8D7-2BC6-80449D410A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03B4-04FE-4600-972C-4F12E09AC7D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081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0ECC7-A36E-508E-A078-935485A989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F70A6E-072A-89CC-E53D-5EFCC766F6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1000-DE25-4D49-A00D-E983153E2F7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926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2F52A-7A18-14CA-D776-3919E51E5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48456-92DA-D4D6-DC45-44673D9B67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2EE5-B4C4-4179-AD06-BC7D21604CF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220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63AC32-1818-0A39-0E2B-8AFE77AF8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9CF59B-C13B-EEA6-413A-418DBF480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C094FF-2795-A851-7C16-8A180CA74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A99810-336C-A812-49A2-19D57A49BA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3A47AE14-2560-4098-9D5F-4BA35A38CB8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060F3256-A09C-7FF9-330B-47109155B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7312134F-163E-509A-9D71-42B7266470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keras.io/examples/vision/mnist_conv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utorials/images" TargetMode="External"/><Relationship Id="rId2" Type="http://schemas.openxmlformats.org/officeDocument/2006/relationships/hyperlink" Target="https://www.tensorflow.org/tutorials/ker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BCF368F-BEF5-AAB4-A382-6A359F47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729ED352-334E-68C5-8231-6C5FF1B7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908050"/>
            <a:ext cx="7920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Deep Learning Resources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and Examples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8E046452-93CA-9564-3B2F-F0B29F82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Coimbra, Francesco Renna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177CCDB-17ED-E140-A2DD-633AB5C3D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E91E31F-3E40-E4DF-DEC2-9DA311B9C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Regularization effect: constraint on the number of training steps</a:t>
            </a:r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A7D3CCE2-81AF-B1F6-B39C-115F265D13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042B6870-CA27-487F-2FEF-6CBFFC83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30003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5">
            <a:extLst>
              <a:ext uri="{FF2B5EF4-FFF2-40B4-BE49-F238E27FC236}">
                <a16:creationId xmlns:a16="http://schemas.microsoft.com/office/drawing/2014/main" id="{F91CFE54-4F2C-DEA8-0BE2-5FBA8417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868863"/>
            <a:ext cx="1439863" cy="1152525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67BEF84A-F19C-85FD-A46B-D1673853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37050"/>
            <a:ext cx="182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Region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feasible weights</a:t>
            </a:r>
          </a:p>
        </p:txBody>
      </p:sp>
      <p:cxnSp>
        <p:nvCxnSpPr>
          <p:cNvPr id="20487" name="Straight Arrow Connector 12">
            <a:extLst>
              <a:ext uri="{FF2B5EF4-FFF2-40B4-BE49-F238E27FC236}">
                <a16:creationId xmlns:a16="http://schemas.microsoft.com/office/drawing/2014/main" id="{685CEACC-E2BD-1397-6517-E86A3E841D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8850" y="4854575"/>
            <a:ext cx="687388" cy="158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8401FF27-B4BA-2BF8-B7FB-1A7DD85C6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augmentation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71E5D52B-DF33-15AF-4ED5-B375D932A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Create fake data and add it to the </a:t>
            </a:r>
            <a:r>
              <a:rPr lang="en-US" altLang="en-US" b="1"/>
              <a:t>training dataset </a:t>
            </a:r>
            <a:r>
              <a:rPr lang="en-US" altLang="en-US"/>
              <a:t>(only training!)</a:t>
            </a:r>
          </a:p>
          <a:p>
            <a:r>
              <a:rPr lang="en-US" altLang="en-US"/>
              <a:t>Especially useful for imaging data</a:t>
            </a:r>
          </a:p>
          <a:p>
            <a:r>
              <a:rPr lang="en-US" altLang="en-US"/>
              <a:t>New data created from transformations of existing training data:</a:t>
            </a:r>
          </a:p>
          <a:p>
            <a:pPr lvl="1"/>
            <a:r>
              <a:rPr lang="en-US" altLang="en-US"/>
              <a:t>Different transformations may be more meaningful in different domains</a:t>
            </a:r>
          </a:p>
          <a:p>
            <a:pPr lvl="1"/>
            <a:r>
              <a:rPr lang="en-US" altLang="en-US"/>
              <a:t>A transformation should not change class meaning</a:t>
            </a:r>
          </a:p>
        </p:txBody>
      </p:sp>
      <p:sp>
        <p:nvSpPr>
          <p:cNvPr id="41987" name="Footer Placeholder 3">
            <a:extLst>
              <a:ext uri="{FF2B5EF4-FFF2-40B4-BE49-F238E27FC236}">
                <a16:creationId xmlns:a16="http://schemas.microsoft.com/office/drawing/2014/main" id="{095CEFA1-860A-661D-628A-922B628FE3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8493782-BC93-4FDB-1258-761BFAAFF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augmentation</a:t>
            </a:r>
          </a:p>
        </p:txBody>
      </p:sp>
      <p:sp>
        <p:nvSpPr>
          <p:cNvPr id="21506" name="Content Placeholder 4">
            <a:extLst>
              <a:ext uri="{FF2B5EF4-FFF2-40B4-BE49-F238E27FC236}">
                <a16:creationId xmlns:a16="http://schemas.microsoft.com/office/drawing/2014/main" id="{FFC859A5-8BFF-9919-AABD-0DFD8E4A59C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/>
          <a:p>
            <a:r>
              <a:rPr lang="en-US" altLang="en-US"/>
              <a:t>Transformations:</a:t>
            </a:r>
          </a:p>
          <a:p>
            <a:pPr lvl="1"/>
            <a:r>
              <a:rPr lang="en-US" altLang="en-US"/>
              <a:t>Translating</a:t>
            </a:r>
          </a:p>
          <a:p>
            <a:pPr lvl="1"/>
            <a:r>
              <a:rPr lang="en-US" altLang="en-US"/>
              <a:t>Rotating</a:t>
            </a:r>
          </a:p>
          <a:p>
            <a:pPr lvl="1"/>
            <a:r>
              <a:rPr lang="en-US" altLang="en-US"/>
              <a:t>Cropping</a:t>
            </a:r>
          </a:p>
          <a:p>
            <a:pPr lvl="1"/>
            <a:r>
              <a:rPr lang="en-US" altLang="en-US"/>
              <a:t>Flipping</a:t>
            </a:r>
          </a:p>
          <a:p>
            <a:pPr lvl="1"/>
            <a:r>
              <a:rPr lang="en-US" altLang="en-US"/>
              <a:t>Color space</a:t>
            </a:r>
          </a:p>
          <a:p>
            <a:pPr lvl="1"/>
            <a:r>
              <a:rPr lang="en-US" altLang="en-US"/>
              <a:t>Adding noise</a:t>
            </a:r>
          </a:p>
          <a:p>
            <a:pPr lvl="1"/>
            <a:r>
              <a:rPr lang="en-US" altLang="en-US"/>
              <a:t>Image mixing</a:t>
            </a:r>
          </a:p>
          <a:p>
            <a:pPr lvl="1"/>
            <a:r>
              <a:rPr lang="en-US" altLang="en-US"/>
              <a:t>Generative Adversarial Networks (GANs)</a:t>
            </a:r>
          </a:p>
          <a:p>
            <a:pPr lvl="1"/>
            <a:r>
              <a:rPr lang="en-US" altLang="en-US"/>
              <a:t>Etc.</a:t>
            </a:r>
          </a:p>
        </p:txBody>
      </p:sp>
      <p:sp>
        <p:nvSpPr>
          <p:cNvPr id="21507" name="Footer Placeholder 3">
            <a:extLst>
              <a:ext uri="{FF2B5EF4-FFF2-40B4-BE49-F238E27FC236}">
                <a16:creationId xmlns:a16="http://schemas.microsoft.com/office/drawing/2014/main" id="{E4F662A8-17A8-9787-8188-3FDEDA87CA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EE94ADEB-19D8-D71C-444A-5C55F577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6975"/>
            <a:ext cx="43005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19116BB2-09BB-BE66-E083-2524F93D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41550"/>
            <a:ext cx="29432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>
            <a:extLst>
              <a:ext uri="{FF2B5EF4-FFF2-40B4-BE49-F238E27FC236}">
                <a16:creationId xmlns:a16="http://schemas.microsoft.com/office/drawing/2014/main" id="{28D273CA-0434-985B-3D49-EBB5A846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403725"/>
            <a:ext cx="3276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>
            <a:extLst>
              <a:ext uri="{FF2B5EF4-FFF2-40B4-BE49-F238E27FC236}">
                <a16:creationId xmlns:a16="http://schemas.microsoft.com/office/drawing/2014/main" id="{1A59F45A-571E-41D9-5B2C-0DE632A9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703888"/>
            <a:ext cx="475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Shorten C, Khoshgoftaar TM. A survey on image data augmentation for deep learning. Journal of Big Data. 2019 Dec;6(1):1-48.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047DFAC-A818-BD11-E3CA-C05674F92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08BBBBB-2882-F388-7FAC-E3DD8F10C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 idea:</a:t>
            </a:r>
          </a:p>
          <a:p>
            <a:pPr lvl="1"/>
            <a:r>
              <a:rPr lang="en-US" altLang="en-US"/>
              <a:t>Features to perform a task T1 may be relevant and useful for a different task T2</a:t>
            </a:r>
          </a:p>
        </p:txBody>
      </p:sp>
      <p:sp>
        <p:nvSpPr>
          <p:cNvPr id="22531" name="Footer Placeholder 3">
            <a:extLst>
              <a:ext uri="{FF2B5EF4-FFF2-40B4-BE49-F238E27FC236}">
                <a16:creationId xmlns:a16="http://schemas.microsoft.com/office/drawing/2014/main" id="{9446106F-6EBF-58F1-FF6D-DD0BA199E2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2532" name="Picture 4" descr="transfer learning for CNNs | Towards Data Science">
            <a:extLst>
              <a:ext uri="{FF2B5EF4-FFF2-40B4-BE49-F238E27FC236}">
                <a16:creationId xmlns:a16="http://schemas.microsoft.com/office/drawing/2014/main" id="{C2FCC373-4FC7-49D9-450D-9D412FB7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03600"/>
            <a:ext cx="37576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17E9F6B6-0471-AAC7-F9F2-7FAAD570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664200"/>
            <a:ext cx="368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https://towardsdatascience.com/transfer-learning-3e9bb53549f6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7A0118BD-4D43-2D2C-BB3D-E62782365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6B6443F-40A5-ADF5-1A89-63A78EC6E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is it useful:</a:t>
            </a:r>
          </a:p>
          <a:p>
            <a:pPr lvl="1"/>
            <a:r>
              <a:rPr lang="en-US" altLang="en-US" sz="2400"/>
              <a:t>Reduced number of training samples for the considered task</a:t>
            </a:r>
          </a:p>
          <a:p>
            <a:pPr lvl="1"/>
            <a:r>
              <a:rPr lang="en-US" altLang="en-US" sz="2400"/>
              <a:t>Large number of training samples for a related task</a:t>
            </a:r>
          </a:p>
          <a:p>
            <a:pPr lvl="1"/>
            <a:r>
              <a:rPr lang="en-US" altLang="en-US" sz="2400"/>
              <a:t>Low-level features could be common to both tasks!</a:t>
            </a:r>
          </a:p>
          <a:p>
            <a:pPr lvl="1"/>
            <a:endParaRPr lang="en-US" altLang="en-US" sz="2400"/>
          </a:p>
          <a:p>
            <a:r>
              <a:rPr lang="en-US" altLang="en-US"/>
              <a:t>Example:</a:t>
            </a:r>
          </a:p>
          <a:p>
            <a:pPr lvl="1"/>
            <a:r>
              <a:rPr lang="en-US" altLang="en-US" sz="2400"/>
              <a:t>Image classification</a:t>
            </a:r>
          </a:p>
          <a:p>
            <a:pPr lvl="1"/>
            <a:r>
              <a:rPr lang="en-US" altLang="en-US" sz="2400"/>
              <a:t>NNs pre-trained on the ImageNet dataset (~14 million images, ~20,000 categories)</a:t>
            </a:r>
          </a:p>
        </p:txBody>
      </p:sp>
      <p:sp>
        <p:nvSpPr>
          <p:cNvPr id="43011" name="Footer Placeholder 3">
            <a:extLst>
              <a:ext uri="{FF2B5EF4-FFF2-40B4-BE49-F238E27FC236}">
                <a16:creationId xmlns:a16="http://schemas.microsoft.com/office/drawing/2014/main" id="{0590169D-2C20-0D26-6266-1DAA1E5484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FDA924-C1AB-12F5-503D-B3023C8CB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 schemes</a:t>
            </a: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CFC78A32-3314-D7FE-AD1E-8C198587EEE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Feature extraction:</a:t>
            </a:r>
          </a:p>
          <a:p>
            <a:pPr lvl="1"/>
            <a:r>
              <a:rPr lang="en-US" altLang="en-US" sz="1600"/>
              <a:t>Keep convolutional layers frozen</a:t>
            </a:r>
          </a:p>
          <a:p>
            <a:pPr lvl="1"/>
            <a:r>
              <a:rPr lang="en-US" altLang="en-US" sz="1600"/>
              <a:t>Pre-trained networks works as feature extractor</a:t>
            </a:r>
          </a:p>
          <a:p>
            <a:pPr lvl="1"/>
            <a:r>
              <a:rPr lang="en-US" altLang="en-US" sz="1600"/>
              <a:t>Train fully connected/classification layers</a:t>
            </a:r>
          </a:p>
          <a:p>
            <a:endParaRPr lang="en-US" altLang="en-US"/>
          </a:p>
          <a:p>
            <a:r>
              <a:rPr lang="en-US" altLang="en-US"/>
              <a:t>Fine-tuning:</a:t>
            </a:r>
          </a:p>
          <a:p>
            <a:pPr lvl="1"/>
            <a:r>
              <a:rPr lang="en-US" altLang="en-US" sz="1600"/>
              <a:t>Use pre-trained weights as starting point for training</a:t>
            </a:r>
          </a:p>
          <a:p>
            <a:pPr lvl="1"/>
            <a:r>
              <a:rPr lang="en-US" altLang="en-US" sz="1600"/>
              <a:t>Can keep frozen first convolutional layers (mostly edge/geometry detectors)</a:t>
            </a:r>
          </a:p>
        </p:txBody>
      </p:sp>
      <p:pic>
        <p:nvPicPr>
          <p:cNvPr id="23555" name="Content Placeholder 6">
            <a:extLst>
              <a:ext uri="{FF2B5EF4-FFF2-40B4-BE49-F238E27FC236}">
                <a16:creationId xmlns:a16="http://schemas.microsoft.com/office/drawing/2014/main" id="{C1503FD9-0B9E-436C-BDB3-F8CC39AF9C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727200"/>
            <a:ext cx="2501900" cy="4525963"/>
          </a:xfrm>
        </p:spPr>
      </p:pic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5AE232A5-1FEC-4A11-8AA8-F211B73677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DB5388F2-DB3E-3934-E031-FA2AC7FD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06500"/>
            <a:ext cx="575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https://towardsdatascience.com/a-comprehensive-hands-on-guide-to- transfer-learning-with-real-world-applications-in-deep-learning-212bf3b2f27a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osição do Rodapé 3">
            <a:extLst>
              <a:ext uri="{FF2B5EF4-FFF2-40B4-BE49-F238E27FC236}">
                <a16:creationId xmlns:a16="http://schemas.microsoft.com/office/drawing/2014/main" id="{103027A0-8B08-AE68-27B4-7B137D388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8D988896-EE7F-AEAC-442A-07F1580A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21ADF3-50B5-A4BA-9EFB-16DFEFA86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Techniques to reduce overfitting</a:t>
            </a:r>
          </a:p>
          <a:p>
            <a:pPr eaLnBrk="1" hangingPunct="1"/>
            <a:r>
              <a:rPr lang="en-US" altLang="pt-PT">
                <a:solidFill>
                  <a:srgbClr val="C00000"/>
                </a:solidFill>
              </a:rPr>
              <a:t>Deep learning examples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8CA91C-B479-722A-1E84-DB733B270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in Keras 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836D3222-9E3E-DAAB-A297-A98EDB791A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/>
              <a:t>Task:</a:t>
            </a:r>
          </a:p>
          <a:p>
            <a:pPr lvl="1">
              <a:defRPr/>
            </a:pPr>
            <a:r>
              <a:rPr lang="en-US" altLang="en-US" sz="2000" dirty="0"/>
              <a:t>Classify hand-written digits</a:t>
            </a:r>
          </a:p>
          <a:p>
            <a:pPr>
              <a:defRPr/>
            </a:pPr>
            <a:r>
              <a:rPr lang="en-US" altLang="en-US" sz="2800" dirty="0"/>
              <a:t>Model:</a:t>
            </a:r>
          </a:p>
          <a:p>
            <a:pPr lvl="1">
              <a:defRPr/>
            </a:pPr>
            <a:r>
              <a:rPr lang="en-US" altLang="en-US" sz="2000" dirty="0"/>
              <a:t>Convolutional neural network</a:t>
            </a:r>
          </a:p>
          <a:p>
            <a:pPr>
              <a:defRPr/>
            </a:pPr>
            <a:r>
              <a:rPr lang="en-US" altLang="en-US" sz="2800" dirty="0"/>
              <a:t>Full code available at:</a:t>
            </a:r>
          </a:p>
          <a:p>
            <a:pPr lvl="1">
              <a:defRPr/>
            </a:pPr>
            <a:r>
              <a:rPr lang="en-US" sz="2000" dirty="0">
                <a:hlinkClick r:id="rId2"/>
              </a:rPr>
              <a:t>https://keras.io/examples/vision/mnist_convnet/</a:t>
            </a:r>
            <a:endParaRPr lang="en-US" sz="2000" dirty="0"/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4579" name="Footer Placeholder 3">
            <a:extLst>
              <a:ext uri="{FF2B5EF4-FFF2-40B4-BE49-F238E27FC236}">
                <a16:creationId xmlns:a16="http://schemas.microsoft.com/office/drawing/2014/main" id="{3BE82A17-55D8-2713-5427-5906C3A46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4580" name="Right Arrow 20">
            <a:extLst>
              <a:ext uri="{FF2B5EF4-FFF2-40B4-BE49-F238E27FC236}">
                <a16:creationId xmlns:a16="http://schemas.microsoft.com/office/drawing/2014/main" id="{56BE8BB6-DE25-8F41-0A41-3EA57E5F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032375"/>
            <a:ext cx="519112" cy="35401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4581" name="Right Arrow 22">
            <a:extLst>
              <a:ext uri="{FF2B5EF4-FFF2-40B4-BE49-F238E27FC236}">
                <a16:creationId xmlns:a16="http://schemas.microsoft.com/office/drawing/2014/main" id="{2C9D40B1-5E9B-1A2E-9482-8048B01E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5032375"/>
            <a:ext cx="520700" cy="354013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4582" name="Rounded Rectangle 1">
            <a:extLst>
              <a:ext uri="{FF2B5EF4-FFF2-40B4-BE49-F238E27FC236}">
                <a16:creationId xmlns:a16="http://schemas.microsoft.com/office/drawing/2014/main" id="{93F4D429-952E-3C59-050F-7DC177743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687888"/>
            <a:ext cx="1800225" cy="1143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4583" name="TextBox 2">
            <a:extLst>
              <a:ext uri="{FF2B5EF4-FFF2-40B4-BE49-F238E27FC236}">
                <a16:creationId xmlns:a16="http://schemas.microsoft.com/office/drawing/2014/main" id="{7B023311-6FA5-4A9A-A652-9DC7E75E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033963"/>
            <a:ext cx="96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24584" name="Picture 2">
            <a:extLst>
              <a:ext uri="{FF2B5EF4-FFF2-40B4-BE49-F238E27FC236}">
                <a16:creationId xmlns:a16="http://schemas.microsoft.com/office/drawing/2014/main" id="{5EA94A61-1401-6E61-4FE6-F8F03D87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4437" r="4642" b="9500"/>
          <a:stretch>
            <a:fillRect/>
          </a:stretch>
        </p:blipFill>
        <p:spPr bwMode="auto">
          <a:xfrm>
            <a:off x="1331913" y="4652963"/>
            <a:ext cx="10795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2">
            <a:extLst>
              <a:ext uri="{FF2B5EF4-FFF2-40B4-BE49-F238E27FC236}">
                <a16:creationId xmlns:a16="http://schemas.microsoft.com/office/drawing/2014/main" id="{6A760D64-C7B0-E3F3-E328-3E010BD9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4773613"/>
            <a:ext cx="56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64F985A-B19F-57E7-7898-B19AEC366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1A70-2F81-C68E-2A85-865BAE82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Import useful libraries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numpy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np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tensorflow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keras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tensorflow.keras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layers</a:t>
            </a:r>
          </a:p>
          <a:p>
            <a:pPr>
              <a:buFontTx/>
              <a:buNone/>
            </a:pPr>
            <a:endParaRPr lang="en-US" altLang="en-US" sz="900">
              <a:latin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8DB5C749-6C4A-0A4E-E1E3-ABCE2C9C84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5604" name="Oval 10">
            <a:extLst>
              <a:ext uri="{FF2B5EF4-FFF2-40B4-BE49-F238E27FC236}">
                <a16:creationId xmlns:a16="http://schemas.microsoft.com/office/drawing/2014/main" id="{CF8FFF7F-9AED-150B-9A43-9693D9B0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63938"/>
            <a:ext cx="792162" cy="369887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605" name="TextBox 9">
            <a:extLst>
              <a:ext uri="{FF2B5EF4-FFF2-40B4-BE49-F238E27FC236}">
                <a16:creationId xmlns:a16="http://schemas.microsoft.com/office/drawing/2014/main" id="{3723C35C-0C30-0EFB-50BE-C6606916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2622550"/>
            <a:ext cx="696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Useful for processing matrix-like data in Python, and much more…</a:t>
            </a:r>
          </a:p>
        </p:txBody>
      </p:sp>
      <p:cxnSp>
        <p:nvCxnSpPr>
          <p:cNvPr id="25606" name="Straight Arrow Connector 12">
            <a:extLst>
              <a:ext uri="{FF2B5EF4-FFF2-40B4-BE49-F238E27FC236}">
                <a16:creationId xmlns:a16="http://schemas.microsoft.com/office/drawing/2014/main" id="{EF0DC6CF-4C87-5343-1BD4-D40C7E70D6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24075" y="3111500"/>
            <a:ext cx="2016125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2D51013-1067-8C28-0A07-B87DDE43A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A481-3193-F213-514E-3A0FD10F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Model/data parameters</a:t>
            </a:r>
          </a:p>
          <a:p>
            <a:pPr marL="0" indent="0"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num_classes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10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input_shape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28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28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 and test data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x_train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y_train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keras.datasets.mnist.load_data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21612FEB-9313-EF61-1FC5-FB086F0D10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cxnSp>
        <p:nvCxnSpPr>
          <p:cNvPr id="26628" name="Straight Arrow Connector 5">
            <a:extLst>
              <a:ext uri="{FF2B5EF4-FFF2-40B4-BE49-F238E27FC236}">
                <a16:creationId xmlns:a16="http://schemas.microsoft.com/office/drawing/2014/main" id="{B4476242-39EC-8CA9-B66C-4A1457C1BF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2781300"/>
            <a:ext cx="5048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TextBox 9">
            <a:extLst>
              <a:ext uri="{FF2B5EF4-FFF2-40B4-BE49-F238E27FC236}">
                <a16:creationId xmlns:a16="http://schemas.microsoft.com/office/drawing/2014/main" id="{3F5B0069-66F6-7AE0-7213-738E6795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3059113"/>
            <a:ext cx="443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Black and white images = 1 input channel</a:t>
            </a:r>
          </a:p>
        </p:txBody>
      </p:sp>
      <p:sp>
        <p:nvSpPr>
          <p:cNvPr id="26630" name="Oval 12">
            <a:extLst>
              <a:ext uri="{FF2B5EF4-FFF2-40B4-BE49-F238E27FC236}">
                <a16:creationId xmlns:a16="http://schemas.microsoft.com/office/drawing/2014/main" id="{C62E7A4B-56E8-C789-D28D-9721BF01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1913"/>
            <a:ext cx="1162050" cy="3683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26631" name="Straight Arrow Connector 13">
            <a:extLst>
              <a:ext uri="{FF2B5EF4-FFF2-40B4-BE49-F238E27FC236}">
                <a16:creationId xmlns:a16="http://schemas.microsoft.com/office/drawing/2014/main" id="{23295F1A-A836-D23A-FF0E-384F897B5D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9813" y="4508500"/>
            <a:ext cx="0" cy="758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9">
            <a:extLst>
              <a:ext uri="{FF2B5EF4-FFF2-40B4-BE49-F238E27FC236}">
                <a16:creationId xmlns:a16="http://schemas.microsoft.com/office/drawing/2014/main" id="{73C8726F-5927-5AA7-3FA1-61519536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445125"/>
            <a:ext cx="743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Training images: dimensions (60000, 28, 28, 1), “channel-last” ordering</a:t>
            </a:r>
          </a:p>
        </p:txBody>
      </p:sp>
      <p:sp>
        <p:nvSpPr>
          <p:cNvPr id="26633" name="Oval 17">
            <a:extLst>
              <a:ext uri="{FF2B5EF4-FFF2-40B4-BE49-F238E27FC236}">
                <a16:creationId xmlns:a16="http://schemas.microsoft.com/office/drawing/2014/main" id="{F04C724B-FAF8-8443-5280-6015448E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860800"/>
            <a:ext cx="1163638" cy="369888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26634" name="Straight Arrow Connector 18">
            <a:extLst>
              <a:ext uri="{FF2B5EF4-FFF2-40B4-BE49-F238E27FC236}">
                <a16:creationId xmlns:a16="http://schemas.microsoft.com/office/drawing/2014/main" id="{E5392925-FC2C-D504-EC22-5F0C3B0094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4508500"/>
            <a:ext cx="865187" cy="379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Box 9">
            <a:extLst>
              <a:ext uri="{FF2B5EF4-FFF2-40B4-BE49-F238E27FC236}">
                <a16:creationId xmlns:a16="http://schemas.microsoft.com/office/drawing/2014/main" id="{BD08AAD7-B931-8A6A-BDDA-BCE60BFD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749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Training labels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o Rodapé 3">
            <a:extLst>
              <a:ext uri="{FF2B5EF4-FFF2-40B4-BE49-F238E27FC236}">
                <a16:creationId xmlns:a16="http://schemas.microsoft.com/office/drawing/2014/main" id="{D85655D0-20CE-9553-8A0B-C5EA967CA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EC8CEA8-F259-7C74-554B-B290B29BF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1B93412-D584-0DFC-B7E9-7D870356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Techniques to reduce overfitting</a:t>
            </a:r>
          </a:p>
          <a:p>
            <a:pPr eaLnBrk="1" hangingPunct="1"/>
            <a:r>
              <a:rPr lang="en-US" altLang="pt-PT"/>
              <a:t>Deep learning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DBA4ED2-CB14-93A2-BE4A-F5D8074E8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the data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C0BB121-F0C0-FF98-A28C-03A51EB8ADD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382000" cy="4610100"/>
          </a:xfrm>
        </p:spPr>
      </p:pic>
      <p:sp>
        <p:nvSpPr>
          <p:cNvPr id="47107" name="Footer Placeholder 3">
            <a:extLst>
              <a:ext uri="{FF2B5EF4-FFF2-40B4-BE49-F238E27FC236}">
                <a16:creationId xmlns:a16="http://schemas.microsoft.com/office/drawing/2014/main" id="{18E3C3D7-5652-468B-28D1-9634F26FFA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E445737-33FA-20EA-1D8D-29D26D0F8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101C-7762-5654-5093-7E23E2D7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Feature extraction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model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keras.Sequential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[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keras.Input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(shape=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input_shape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layers.Conv2D(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relu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layers.MaxPooling2D(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pool_size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layers.Conv2D(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64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relu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layers.MaxPooling2D(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pool_size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endParaRPr lang="en-US" dirty="0"/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584FB299-2DDD-BEFD-597A-0F233D7B86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7652" name="Oval 4">
            <a:extLst>
              <a:ext uri="{FF2B5EF4-FFF2-40B4-BE49-F238E27FC236}">
                <a16:creationId xmlns:a16="http://schemas.microsoft.com/office/drawing/2014/main" id="{1D12CAD9-E14C-4F02-8BE0-22C4FBC5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60800"/>
            <a:ext cx="360362" cy="360363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27653" name="Straight Arrow Connector 5">
            <a:extLst>
              <a:ext uri="{FF2B5EF4-FFF2-40B4-BE49-F238E27FC236}">
                <a16:creationId xmlns:a16="http://schemas.microsoft.com/office/drawing/2014/main" id="{24EAC0F7-EA25-E382-2627-DBFC40B191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2500" y="3149600"/>
            <a:ext cx="682625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TextBox 9">
            <a:extLst>
              <a:ext uri="{FF2B5EF4-FFF2-40B4-BE49-F238E27FC236}">
                <a16:creationId xmlns:a16="http://schemas.microsoft.com/office/drawing/2014/main" id="{60778125-F55E-3B53-B7F2-9AFAC9F1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2760663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Number of feature maps</a:t>
            </a:r>
          </a:p>
        </p:txBody>
      </p:sp>
      <p:cxnSp>
        <p:nvCxnSpPr>
          <p:cNvPr id="27655" name="Straight Arrow Connector 8">
            <a:extLst>
              <a:ext uri="{FF2B5EF4-FFF2-40B4-BE49-F238E27FC236}">
                <a16:creationId xmlns:a16="http://schemas.microsoft.com/office/drawing/2014/main" id="{7F816737-9C80-AAD7-8943-1F7C1F1817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35613" y="3644900"/>
            <a:ext cx="331787" cy="315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Box 9">
            <a:extLst>
              <a:ext uri="{FF2B5EF4-FFF2-40B4-BE49-F238E27FC236}">
                <a16:creationId xmlns:a16="http://schemas.microsoft.com/office/drawing/2014/main" id="{F6FF5311-DA35-6358-A676-E5743D30A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284538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Stride = 1 if omitted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8FD99A4-95A1-AD18-6D02-D0FC56944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C44D-8821-59B6-0F19-C88A6B2D7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layers.Flatten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layers.Dropout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0.5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layers.Dense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num_classes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softmax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]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model.summary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180889AA-B03C-4F2F-4574-23467EA010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cxnSp>
        <p:nvCxnSpPr>
          <p:cNvPr id="28676" name="Straight Arrow Connector 4">
            <a:extLst>
              <a:ext uri="{FF2B5EF4-FFF2-40B4-BE49-F238E27FC236}">
                <a16:creationId xmlns:a16="http://schemas.microsoft.com/office/drawing/2014/main" id="{21DC2823-EF44-3AD8-762C-537B018BCB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19488" y="2708275"/>
            <a:ext cx="331787" cy="315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9">
            <a:extLst>
              <a:ext uri="{FF2B5EF4-FFF2-40B4-BE49-F238E27FC236}">
                <a16:creationId xmlns:a16="http://schemas.microsoft.com/office/drawing/2014/main" id="{14C869E1-AEC7-EBE0-1FC0-A8F908B7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2349500"/>
            <a:ext cx="383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Reshape feature maps into a vector</a:t>
            </a:r>
          </a:p>
        </p:txBody>
      </p:sp>
      <p:cxnSp>
        <p:nvCxnSpPr>
          <p:cNvPr id="28678" name="Straight Arrow Connector 6">
            <a:extLst>
              <a:ext uri="{FF2B5EF4-FFF2-40B4-BE49-F238E27FC236}">
                <a16:creationId xmlns:a16="http://schemas.microsoft.com/office/drawing/2014/main" id="{D5046516-9BD3-7577-15DF-2691E11D61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9850" y="3068638"/>
            <a:ext cx="331788" cy="315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9">
            <a:extLst>
              <a:ext uri="{FF2B5EF4-FFF2-40B4-BE49-F238E27FC236}">
                <a16:creationId xmlns:a16="http://schemas.microsoft.com/office/drawing/2014/main" id="{3AF0D3B6-DE96-36EB-88C4-FFACDD8A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2792413"/>
            <a:ext cx="434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50% of nodes are used at during training</a:t>
            </a:r>
          </a:p>
        </p:txBody>
      </p:sp>
      <p:cxnSp>
        <p:nvCxnSpPr>
          <p:cNvPr id="28680" name="Straight Arrow Connector 8">
            <a:extLst>
              <a:ext uri="{FF2B5EF4-FFF2-40B4-BE49-F238E27FC236}">
                <a16:creationId xmlns:a16="http://schemas.microsoft.com/office/drawing/2014/main" id="{D277D663-4F15-9733-C621-9C932A5D2F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5075238"/>
            <a:ext cx="647700" cy="182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Box 9">
            <a:extLst>
              <a:ext uri="{FF2B5EF4-FFF2-40B4-BE49-F238E27FC236}">
                <a16:creationId xmlns:a16="http://schemas.microsoft.com/office/drawing/2014/main" id="{6508A9E3-D4C9-72EE-D9D2-351DA4F2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257800"/>
            <a:ext cx="378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Provides a description of the model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with number of 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88E67E55-8A61-ABEF-93C2-950150C4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III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DB9DBF3-3110-9B5E-5E94-548137666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Model summary</a:t>
            </a:r>
          </a:p>
        </p:txBody>
      </p:sp>
      <p:sp>
        <p:nvSpPr>
          <p:cNvPr id="48131" name="Footer Placeholder 3">
            <a:extLst>
              <a:ext uri="{FF2B5EF4-FFF2-40B4-BE49-F238E27FC236}">
                <a16:creationId xmlns:a16="http://schemas.microsoft.com/office/drawing/2014/main" id="{0ED960A4-A50D-F72B-A13B-42606A5786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28B4A6E9-5623-0B0B-116B-CD133D8B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65375"/>
            <a:ext cx="50212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CE47F8D-5FBE-CC51-6367-9880EC27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 the model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EB47EF39-9080-EF11-EDB3-592F81476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batch_size = 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128</a:t>
            </a: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epochs = 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15</a:t>
            </a: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b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model.</a:t>
            </a:r>
            <a:r>
              <a:rPr lang="en-US" altLang="en-US" sz="1600">
                <a:solidFill>
                  <a:srgbClr val="795E26"/>
                </a:solidFill>
                <a:latin typeface="Courier New" panose="02070309020205020404" pitchFamily="49" charset="0"/>
              </a:rPr>
              <a:t>compile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(loss=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"categorical_crossentropy"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 optimizer=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"adam"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 metrics=[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"accuracy"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buFontTx/>
              <a:buNone/>
            </a:pPr>
            <a:b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model.fit(x_train, y_train, batch_size=batch_size, epochs=epochs, validation_split=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0.1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1600"/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49CB1D21-CCC0-C140-AF39-E9374D089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0AE2F8C5-5B82-ACF5-3DD1-A6654977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73425"/>
            <a:ext cx="792163" cy="360363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29701" name="Straight Arrow Connector 5">
            <a:extLst>
              <a:ext uri="{FF2B5EF4-FFF2-40B4-BE49-F238E27FC236}">
                <a16:creationId xmlns:a16="http://schemas.microsoft.com/office/drawing/2014/main" id="{39E34706-5811-B6BE-BA1A-41F41792F2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3088" y="3078163"/>
            <a:ext cx="528637" cy="19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TextBox 9">
            <a:extLst>
              <a:ext uri="{FF2B5EF4-FFF2-40B4-BE49-F238E27FC236}">
                <a16:creationId xmlns:a16="http://schemas.microsoft.com/office/drawing/2014/main" id="{44B09411-69AB-38FE-E8DB-FE3FF610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708275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Gradient-based optimizer</a:t>
            </a:r>
          </a:p>
        </p:txBody>
      </p:sp>
      <p:sp>
        <p:nvSpPr>
          <p:cNvPr id="29703" name="Oval 9">
            <a:extLst>
              <a:ext uri="{FF2B5EF4-FFF2-40B4-BE49-F238E27FC236}">
                <a16:creationId xmlns:a16="http://schemas.microsoft.com/office/drawing/2014/main" id="{1B47C6DE-5A1E-B986-0A93-51165802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78313"/>
            <a:ext cx="431800" cy="37465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29704" name="Straight Arrow Connector 10">
            <a:extLst>
              <a:ext uri="{FF2B5EF4-FFF2-40B4-BE49-F238E27FC236}">
                <a16:creationId xmlns:a16="http://schemas.microsoft.com/office/drawing/2014/main" id="{CF2BA73A-BADE-CFFC-A9F2-7B59DC4BE6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2138" y="4616450"/>
            <a:ext cx="576262" cy="252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TextBox 9">
            <a:extLst>
              <a:ext uri="{FF2B5EF4-FFF2-40B4-BE49-F238E27FC236}">
                <a16:creationId xmlns:a16="http://schemas.microsoft.com/office/drawing/2014/main" id="{25D52113-7F35-54E3-62E2-82BCA770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724400"/>
            <a:ext cx="478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10% of the training data is used for validation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4B976-1677-2A4F-00D6-F6B845AD5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Evaluate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1D07-7EB3-0438-68AB-7B31946E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score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model.evaluate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verbose=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"Test loss:"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score[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"Test accuracy:"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score[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Results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Test loss: 0.023472992703318596 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Test accuracy: 0.9912999868392944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5EE7E4D8-CDF1-0AC0-84A3-73F065772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A24E11F-D8DE-6640-8292-85900B14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decay in Keras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1244BF5A-1EAE-D4A0-DFD2-5A5FE0939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Added to each layer</a:t>
            </a:r>
          </a:p>
        </p:txBody>
      </p:sp>
      <p:sp>
        <p:nvSpPr>
          <p:cNvPr id="50179" name="Footer Placeholder 3">
            <a:extLst>
              <a:ext uri="{FF2B5EF4-FFF2-40B4-BE49-F238E27FC236}">
                <a16:creationId xmlns:a16="http://schemas.microsoft.com/office/drawing/2014/main" id="{75241272-42BF-51DE-02DA-E519B99AE4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36DEDCAE-112A-44DF-FB60-0C5E3521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514600"/>
            <a:ext cx="57181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304FDFE-5EA9-FCFD-E654-BCE85FB43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 in Keras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CA2A0302-DB57-2043-B98D-01797EC8FA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/>
              <a:t>Then call “callbacks” into model.fit()</a:t>
            </a:r>
          </a:p>
          <a:p>
            <a:endParaRPr lang="en-US" altLang="en-US" sz="2800"/>
          </a:p>
          <a:p>
            <a:r>
              <a:rPr lang="en-US" altLang="en-US" sz="2400"/>
              <a:t>Patience = number of epochs with no improvement after which training is stopped</a:t>
            </a:r>
          </a:p>
          <a:p>
            <a:r>
              <a:rPr lang="en-US" altLang="en-US" sz="2400"/>
              <a:t>Min_delta = minimum change</a:t>
            </a:r>
          </a:p>
          <a:p>
            <a:r>
              <a:rPr lang="en-US" altLang="en-US" sz="2400"/>
              <a:t>Restore_best_weights = keep best model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104DB123-5BB1-E5A6-ECD7-E397A037FB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8482EE1C-3AF1-BA85-5DE7-80559FEC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00213"/>
            <a:ext cx="77057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5C761D1-47CB-11C7-27B2-60E717FA4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 Keras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2155BA43-3068-3478-4CD6-A26F0C89C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Load a pre-trained model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Feature extractor:</a:t>
            </a:r>
          </a:p>
          <a:p>
            <a:r>
              <a:rPr lang="en-US" altLang="en-US"/>
              <a:t>Fine-tuning:</a:t>
            </a:r>
          </a:p>
          <a:p>
            <a:r>
              <a:rPr lang="en-US" altLang="en-US"/>
              <a:t>Then add a classification head</a:t>
            </a:r>
          </a:p>
        </p:txBody>
      </p:sp>
      <p:sp>
        <p:nvSpPr>
          <p:cNvPr id="52227" name="Footer Placeholder 3">
            <a:extLst>
              <a:ext uri="{FF2B5EF4-FFF2-40B4-BE49-F238E27FC236}">
                <a16:creationId xmlns:a16="http://schemas.microsoft.com/office/drawing/2014/main" id="{684DED4A-2EEC-7785-E7BC-1F3E7CC2A0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2B6CE5CB-5CBC-63CA-1EA5-9608E39A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49500"/>
            <a:ext cx="69723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4233D610-A318-E812-1A80-CA688B7F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3024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>
            <a:extLst>
              <a:ext uri="{FF2B5EF4-FFF2-40B4-BE49-F238E27FC236}">
                <a16:creationId xmlns:a16="http://schemas.microsoft.com/office/drawing/2014/main" id="{8559471C-9B36-A7A5-8536-D0CB36F6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38675"/>
            <a:ext cx="3024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7418A561-E898-793C-999B-F29044A3F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057E061A-1C1D-DB1A-50B7-1888A420C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en-US" altLang="en-US"/>
              <a:t>I. Goodfellow, Y. Bengio, and A. Courville. Deep learning. Cambridge: MIT press, 2016.</a:t>
            </a:r>
            <a:endParaRPr lang="en-GB" altLang="pt-PT"/>
          </a:p>
          <a:p>
            <a:pPr lvl="1" eaLnBrk="1" hangingPunct="1"/>
            <a:r>
              <a:rPr lang="en-GB" altLang="pt-PT"/>
              <a:t>Chapter 7 – “Regularization for deep learning”</a:t>
            </a:r>
          </a:p>
          <a:p>
            <a:pPr eaLnBrk="1" hangingPunct="1"/>
            <a:r>
              <a:rPr lang="en-GB" altLang="pt-PT">
                <a:hlinkClick r:id="rId2"/>
              </a:rPr>
              <a:t>https://www.tensorflow.org/tutorials/keras</a:t>
            </a:r>
            <a:endParaRPr lang="en-GB" altLang="pt-PT"/>
          </a:p>
          <a:p>
            <a:pPr eaLnBrk="1" hangingPunct="1"/>
            <a:r>
              <a:rPr lang="en-GB" altLang="pt-PT">
                <a:hlinkClick r:id="rId3"/>
              </a:rPr>
              <a:t>https://www.tensorflow.org/tutorials/images</a:t>
            </a:r>
            <a:endParaRPr lang="en-GB" altLang="pt-PT"/>
          </a:p>
          <a:p>
            <a:pPr eaLnBrk="1" hangingPunct="1"/>
            <a:endParaRPr lang="en-GB" altLang="pt-PT"/>
          </a:p>
          <a:p>
            <a:pPr eaLnBrk="1" hangingPunct="1"/>
            <a:endParaRPr lang="en-US" altLang="en-US"/>
          </a:p>
        </p:txBody>
      </p:sp>
      <p:sp>
        <p:nvSpPr>
          <p:cNvPr id="53251" name="Footer Placeholder 1">
            <a:extLst>
              <a:ext uri="{FF2B5EF4-FFF2-40B4-BE49-F238E27FC236}">
                <a16:creationId xmlns:a16="http://schemas.microsoft.com/office/drawing/2014/main" id="{0BB4C6A9-275C-11C7-4706-B2A2800038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Posição do Rodapé 3">
            <a:extLst>
              <a:ext uri="{FF2B5EF4-FFF2-40B4-BE49-F238E27FC236}">
                <a16:creationId xmlns:a16="http://schemas.microsoft.com/office/drawing/2014/main" id="{D8A3993F-2C95-E604-9B04-CD4F63629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E322B2F-BC11-75DD-0855-BBA51CD98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B6C90C-5560-B8D2-9C54-CA41DD600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Techniques to reduce overfitting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Deep learning 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EAB4BB22-1DA4-48F6-33AB-4ACBFE8B6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146C7FA-D1DF-FC16-FB0A-9235FEFF9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Deep neural network =&gt; high number of parameters (high complexity)</a:t>
            </a:r>
          </a:p>
          <a:p>
            <a:r>
              <a:rPr lang="en-US" altLang="en-US"/>
              <a:t>They require large training datasets</a:t>
            </a:r>
          </a:p>
          <a:p>
            <a:endParaRPr lang="en-US" altLang="en-US"/>
          </a:p>
          <a:p>
            <a:r>
              <a:rPr lang="en-US" altLang="en-US"/>
              <a:t>What can we do when we do not have a large annotated training dataset?</a:t>
            </a: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B50EEF53-1F20-0AC0-4A18-BD579C8891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12162C1-8342-7BE8-DDDC-F31CDF7EF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Regularization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9642F29-DA42-B3F7-29EE-62449A9A7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“Regularization is any modification we make to a learning algorithm that is intended to reduce its generalization error but not its training error.”</a:t>
            </a: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848BDB11-2457-5FAF-7327-FB3F99ED45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C4DCAC5-F2E4-CC17-9CBC-B0A8C726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regularization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86BEED-1BA8-F338-3BB6-7D2224E3366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458200" cy="4610100"/>
          </a:xfrm>
        </p:spPr>
      </p:pic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5F8B5295-EA61-E7F6-0846-C4A9FA2C78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4A7E2B7-AF70-125E-5B8A-3E0BB2EEC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decay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9EED508-09D0-C01C-A89C-37586ED9F52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382000" cy="4610100"/>
          </a:xfrm>
        </p:spPr>
      </p:pic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412FB74C-848D-D783-8224-D1C24BFB92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7A3607E4-432E-CB13-20A4-E9C9ECDD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57625"/>
            <a:ext cx="2447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86FDA65-0394-0F8A-2D96-D5ED38E64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Dropout</a:t>
            </a:r>
          </a:p>
        </p:txBody>
      </p:sp>
      <p:sp>
        <p:nvSpPr>
          <p:cNvPr id="38914" name="Content Placeholder 4">
            <a:extLst>
              <a:ext uri="{FF2B5EF4-FFF2-40B4-BE49-F238E27FC236}">
                <a16:creationId xmlns:a16="http://schemas.microsoft.com/office/drawing/2014/main" id="{47123E08-E397-DE5A-690F-05DE5FACA8B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r>
              <a:rPr lang="en-US" altLang="en-US" sz="2400"/>
              <a:t>During training, randomly switch off a fraction of the input or hidden units</a:t>
            </a:r>
          </a:p>
          <a:p>
            <a:endParaRPr lang="en-US" altLang="en-US" sz="2400"/>
          </a:p>
          <a:p>
            <a:r>
              <a:rPr lang="en-US" altLang="en-US" sz="2400"/>
              <a:t>It avoids giving too much relevance to some training features</a:t>
            </a:r>
          </a:p>
          <a:p>
            <a:endParaRPr lang="en-US" altLang="en-US" sz="2400"/>
          </a:p>
          <a:p>
            <a:r>
              <a:rPr lang="en-US" altLang="en-US" sz="2400"/>
              <a:t>It approximates bagging and ensemble learning over all sub-models (Monte-Carlo sampling)</a:t>
            </a:r>
          </a:p>
        </p:txBody>
      </p:sp>
      <p:pic>
        <p:nvPicPr>
          <p:cNvPr id="38915" name="Content Placeholder 6">
            <a:extLst>
              <a:ext uri="{FF2B5EF4-FFF2-40B4-BE49-F238E27FC236}">
                <a16:creationId xmlns:a16="http://schemas.microsoft.com/office/drawing/2014/main" id="{319C243B-6067-6FCB-4BF3-ECC93758D9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98650"/>
            <a:ext cx="4038600" cy="3929063"/>
          </a:xfrm>
        </p:spPr>
      </p:pic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2551E7D7-6221-0844-B003-2B4D2AB816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9A96045-D27B-0EDC-BC01-FA26FF0E1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0D5861A-38BE-F911-F78B-603061861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Retain the model which performs best on the validation set (hopefully, test set too)</a:t>
            </a:r>
          </a:p>
          <a:p>
            <a:endParaRPr lang="en-US" altLang="en-US"/>
          </a:p>
        </p:txBody>
      </p:sp>
      <p:sp>
        <p:nvSpPr>
          <p:cNvPr id="19459" name="Footer Placeholder 3">
            <a:extLst>
              <a:ext uri="{FF2B5EF4-FFF2-40B4-BE49-F238E27FC236}">
                <a16:creationId xmlns:a16="http://schemas.microsoft.com/office/drawing/2014/main" id="{89387BAC-578C-2582-BD11-724A4C6BD0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19460" name="Picture 2" descr="Early Stopping in Practice: an example with Keras and TensorFlow 2.0 | by  B. Chen | Towards Data Science">
            <a:extLst>
              <a:ext uri="{FF2B5EF4-FFF2-40B4-BE49-F238E27FC236}">
                <a16:creationId xmlns:a16="http://schemas.microsoft.com/office/drawing/2014/main" id="{326FAE97-F34A-AAD0-3915-D4251324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079750"/>
            <a:ext cx="47974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>
            <a:extLst>
              <a:ext uri="{FF2B5EF4-FFF2-40B4-BE49-F238E27FC236}">
                <a16:creationId xmlns:a16="http://schemas.microsoft.com/office/drawing/2014/main" id="{DA86640A-F64C-C2F0-A1D0-804CDE2B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11150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https://towardsdatascience.com/a-practical-introduction-to-early-stopping-in-machine-learning-550ac88bc8fd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23051</TotalTime>
  <Words>1309</Words>
  <Application>Microsoft Office PowerPoint</Application>
  <PresentationFormat>Apresentação no Ecrã (4:3)</PresentationFormat>
  <Paragraphs>228</Paragraphs>
  <Slides>29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3" baseType="lpstr">
      <vt:lpstr>Arial</vt:lpstr>
      <vt:lpstr>Courier New</vt:lpstr>
      <vt:lpstr>Source Sans Pro</vt:lpstr>
      <vt:lpstr>Modelo de apresentação predefinido</vt:lpstr>
      <vt:lpstr>Apresentação do PowerPoint</vt:lpstr>
      <vt:lpstr>Outline</vt:lpstr>
      <vt:lpstr>Outline</vt:lpstr>
      <vt:lpstr>Generalization</vt:lpstr>
      <vt:lpstr>Regularization</vt:lpstr>
      <vt:lpstr>Weight regularization</vt:lpstr>
      <vt:lpstr>Weight decay</vt:lpstr>
      <vt:lpstr>Dropout</vt:lpstr>
      <vt:lpstr>Early stopping</vt:lpstr>
      <vt:lpstr>Early stopping</vt:lpstr>
      <vt:lpstr>Data augmentation</vt:lpstr>
      <vt:lpstr>Data augmentation</vt:lpstr>
      <vt:lpstr>Transfer learning</vt:lpstr>
      <vt:lpstr>Transfer learning</vt:lpstr>
      <vt:lpstr>Transfer learning schemes</vt:lpstr>
      <vt:lpstr>Outline</vt:lpstr>
      <vt:lpstr>Example in Keras </vt:lpstr>
      <vt:lpstr>Setup</vt:lpstr>
      <vt:lpstr>Prepare the data</vt:lpstr>
      <vt:lpstr>Prepare the data</vt:lpstr>
      <vt:lpstr>Build the model - I</vt:lpstr>
      <vt:lpstr>Build the model - II</vt:lpstr>
      <vt:lpstr>Build the model - III</vt:lpstr>
      <vt:lpstr>Train the model</vt:lpstr>
      <vt:lpstr>Evaluate the model</vt:lpstr>
      <vt:lpstr>Weight decay in Keras</vt:lpstr>
      <vt:lpstr>Early stopping in Keras</vt:lpstr>
      <vt:lpstr>Transfer learning Keras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817</cp:revision>
  <cp:lastPrinted>2018-11-22T11:00:34Z</cp:lastPrinted>
  <dcterms:created xsi:type="dcterms:W3CDTF">2006-09-04T13:22:43Z</dcterms:created>
  <dcterms:modified xsi:type="dcterms:W3CDTF">2022-09-01T13:06:51Z</dcterms:modified>
</cp:coreProperties>
</file>