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59" r:id="rId3"/>
    <p:sldId id="396" r:id="rId4"/>
    <p:sldId id="412" r:id="rId5"/>
    <p:sldId id="438" r:id="rId6"/>
    <p:sldId id="413" r:id="rId7"/>
    <p:sldId id="416" r:id="rId8"/>
    <p:sldId id="417" r:id="rId9"/>
    <p:sldId id="418" r:id="rId10"/>
    <p:sldId id="419" r:id="rId11"/>
    <p:sldId id="420" r:id="rId12"/>
    <p:sldId id="421" r:id="rId13"/>
    <p:sldId id="435" r:id="rId14"/>
    <p:sldId id="444" r:id="rId15"/>
    <p:sldId id="414" r:id="rId16"/>
    <p:sldId id="422" r:id="rId17"/>
    <p:sldId id="423" r:id="rId18"/>
    <p:sldId id="445" r:id="rId19"/>
    <p:sldId id="424" r:id="rId20"/>
    <p:sldId id="436" r:id="rId21"/>
    <p:sldId id="437" r:id="rId22"/>
    <p:sldId id="446" r:id="rId23"/>
    <p:sldId id="447" r:id="rId24"/>
    <p:sldId id="441" r:id="rId25"/>
    <p:sldId id="425" r:id="rId26"/>
    <p:sldId id="426" r:id="rId27"/>
    <p:sldId id="439" r:id="rId28"/>
    <p:sldId id="440" r:id="rId29"/>
    <p:sldId id="429" r:id="rId30"/>
    <p:sldId id="430" r:id="rId31"/>
    <p:sldId id="432" r:id="rId32"/>
    <p:sldId id="442" r:id="rId33"/>
    <p:sldId id="431" r:id="rId34"/>
    <p:sldId id="428" r:id="rId35"/>
    <p:sldId id="434" r:id="rId36"/>
    <p:sldId id="443" r:id="rId37"/>
    <p:sldId id="303" r:id="rId38"/>
  </p:sldIdLst>
  <p:sldSz cx="9144000" cy="6858000" type="screen4x3"/>
  <p:notesSz cx="7099300" cy="10234613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8" autoAdjust="0"/>
    <p:restoredTop sz="93326"/>
  </p:normalViewPr>
  <p:slideViewPr>
    <p:cSldViewPr showGuides="1">
      <p:cViewPr varScale="1">
        <p:scale>
          <a:sx n="135" d="100"/>
          <a:sy n="135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123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>
            <a:extLst>
              <a:ext uri="{FF2B5EF4-FFF2-40B4-BE49-F238E27FC236}">
                <a16:creationId xmlns:a16="http://schemas.microsoft.com/office/drawing/2014/main" id="{E982AEE1-97C9-2F40-A21B-8436A3C260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E4CB1BAE-3A8A-214A-B1E7-04AEB062CC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6" name="Rectangle 4">
            <a:extLst>
              <a:ext uri="{FF2B5EF4-FFF2-40B4-BE49-F238E27FC236}">
                <a16:creationId xmlns:a16="http://schemas.microsoft.com/office/drawing/2014/main" id="{CBB94ADC-D851-F140-9F27-20FF56DC50F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7" name="Rectangle 5">
            <a:extLst>
              <a:ext uri="{FF2B5EF4-FFF2-40B4-BE49-F238E27FC236}">
                <a16:creationId xmlns:a16="http://schemas.microsoft.com/office/drawing/2014/main" id="{B295B134-C4C8-CD49-B530-0F8DFCA6F9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/>
            </a:lvl1pPr>
          </a:lstStyle>
          <a:p>
            <a:pPr>
              <a:defRPr/>
            </a:pPr>
            <a:fld id="{CEF3314F-6610-D340-9297-DE6402150DBD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217BDB0-EB73-5B41-8B36-033274E2AC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0F0C216-F71C-4B46-9924-1FCFF4FF80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25006DD-AFAE-6940-B6E9-AA0B086A8C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7EC479D-728B-DF4E-8952-86FA171466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/>
              <a:t>Clique para editar os estilos de texto do modelo global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4B85E93-9C94-D540-904F-6933A18232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1E07C598-8144-E843-BF06-174D22815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9998B145-56B4-C741-BFA1-DC24E12E4B72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E8AF968-97F5-6A41-B5B1-EFDB34C1E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23BD980B-C8FF-A940-AD16-407600406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B73AFDA-4CC0-D049-A65A-DEBD0EA96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74E05-75A3-B146-9DD6-4B0693EBDF38}" type="slidenum">
              <a:rPr lang="pt-PT" altLang="en-US" sz="1300" smtClean="0"/>
              <a:pPr/>
              <a:t>1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2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540CF8B9-61CB-2144-9961-DA4FB7B8A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79247E96-2BAC-8D47-8859-28331051B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72675907-E710-1746-B603-3DC889303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E0DE81-1439-E641-B214-94233CBCEB59}" type="slidenum">
              <a:rPr lang="pt-PT" altLang="en-US" sz="1300" smtClean="0"/>
              <a:pPr/>
              <a:t>3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8B145-56B4-C741-BFA1-DC24E12E4B72}" type="slidenum">
              <a:rPr lang="pt-PT" altLang="en-US" smtClean="0"/>
              <a:pPr>
                <a:defRPr/>
              </a:pPr>
              <a:t>13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6873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8B145-56B4-C741-BFA1-DC24E12E4B72}" type="slidenum">
              <a:rPr lang="pt-PT" altLang="en-US" smtClean="0"/>
              <a:pPr>
                <a:defRPr/>
              </a:pPr>
              <a:t>14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13247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540CF8B9-61CB-2144-9961-DA4FB7B8A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79247E96-2BAC-8D47-8859-28331051B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72675907-E710-1746-B603-3DC889303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E0DE81-1439-E641-B214-94233CBCEB59}" type="slidenum">
              <a:rPr lang="pt-PT" altLang="en-US" sz="1300" smtClean="0"/>
              <a:pPr/>
              <a:t>24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92714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452346F6-6899-7E42-A904-BDCBC14A6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B70FE3CB-FC0C-4344-8A8C-F007079592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do título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PT"/>
              <a:t>Faça clique para editar o estilo do subtítulo do modelo global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5898-2E73-9041-9FAD-5948DD918F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339975" y="6237288"/>
            <a:ext cx="633571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5747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8C80DC-C9B9-9A44-9069-7FD68F9D37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8DC1F9-E96F-BE40-8E3C-EDF5DDFE14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9EEC2-58B1-B347-B77E-89FCA6A716E3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1398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438589-B220-9549-BAF8-44CDC5C2B5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188C47-2A0F-6C46-BB06-7C65904C99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DE500-7831-3F43-98D6-605D39EA850F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0002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6E491-CD62-4C4E-861C-D463BC7C17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FB253F-E693-DF40-A563-8BF270145E6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A2842-380C-3A4D-96F2-17D6FD2F4115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5385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3196CF-29A8-8E44-98D5-863E65AE8F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6084D5-5C2B-0647-9962-C2B510969E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874F-74C3-CF45-8A08-8E410077579C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71260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1DE2F-6603-3640-933D-D837538463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E13D3F-54DA-AE4A-A4D6-E5B602FFCB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428C5-CB1B-8D49-BA44-4BE4778FE995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52143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C8E6105-EB05-4D45-8A6D-83B300832B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FD2FB8-1463-114F-B236-2AF39E1822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38941-0582-F143-96EE-7FE762252B5C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0747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DCD157-3E79-9D44-B44F-6907F44E12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7277-38DE-334E-A1BF-D060836A27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77E9-F187-6A45-92CD-F8C60D6B0387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1468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20FA68B-72ED-234C-A10E-663232195C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02F8286-AA4F-7347-96D5-0F5EC29D85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D4B67-B21A-C741-8C3E-5E236016ADBC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5764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2B8B2D-2327-2142-93E1-C3C1CC7270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60D47F-CCEE-4041-91D7-1BD1EFE487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4E4EA-E0CE-1540-A648-FC89A6CB4C74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6776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2CA40F-789D-3B4C-9EB9-37FA707490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2FB0DE-8B55-C248-B341-2C6D1FBB18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4E03-8265-3544-A25B-A5B48D29A124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2295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F1CC5A-6EB9-B74F-B0DB-7B0C994B3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E936AC-8F6A-3E43-B20B-12A7667B3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os estilos de texto do modelo global</a:t>
            </a:r>
          </a:p>
          <a:p>
            <a:pPr lvl="1"/>
            <a:r>
              <a:rPr lang="en-US" altLang="pt-PT"/>
              <a:t>Segundo nível</a:t>
            </a:r>
          </a:p>
          <a:p>
            <a:pPr lvl="2"/>
            <a:r>
              <a:rPr lang="en-US" altLang="pt-PT"/>
              <a:t>Terceiro nível</a:t>
            </a:r>
          </a:p>
          <a:p>
            <a:pPr lvl="3"/>
            <a:r>
              <a:rPr lang="en-US" altLang="pt-PT"/>
              <a:t>Quarto nível</a:t>
            </a:r>
          </a:p>
          <a:p>
            <a:pPr lvl="4"/>
            <a:r>
              <a:rPr lang="en-US" altLang="pt-PT"/>
              <a:t>Quinto nível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129097-B558-FB4A-A869-C95E882F45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5" y="6245225"/>
            <a:ext cx="561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41D6C3-8EC6-FC44-8AE8-9BB06CA0AB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45225"/>
            <a:ext cx="647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B8C036E2-ED5A-1545-B7D5-FEC9B4AD15D0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6735B9E-4217-774F-A715-F617630624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>
            <a:extLst>
              <a:ext uri="{FF2B5EF4-FFF2-40B4-BE49-F238E27FC236}">
                <a16:creationId xmlns:a16="http://schemas.microsoft.com/office/drawing/2014/main" id="{5E45E195-6433-4D4F-9A58-7B810224A2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99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8D5ED97-EC20-954E-B76B-22A947B52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44913"/>
            <a:ext cx="79502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PT" altLang="pt-PT" sz="2800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1EC390B-288D-1E43-84D6-2FA63641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908050"/>
            <a:ext cx="79200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Computer Vision – TP13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Advanced Deep Learning Topics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ED8C0572-8B06-014C-8B07-F0D5BADF1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5400675"/>
            <a:ext cx="6400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PT" altLang="pt-PT" sz="2800" b="1" i="1">
                <a:solidFill>
                  <a:schemeClr val="tx1"/>
                </a:solidFill>
              </a:rPr>
              <a:t>Miguel Coimbra, Francesco Renna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E4705-5535-854F-8290-F627750A8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007445"/>
            <a:ext cx="2984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7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36C58-C146-F541-9F36-456D8DD5A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633867"/>
            <a:ext cx="1998216" cy="39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8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36C58-C146-F541-9F36-456D8DD5A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633867"/>
            <a:ext cx="1998216" cy="3955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D183B-F2E3-A04D-8682-BFDA10E43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276872"/>
            <a:ext cx="5166568" cy="32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8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8BE8-2AFB-2B49-A633-F8390E6B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DFB0-282C-044A-98B3-6A8EB67F5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learned features for other tasks!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898D8-F9F2-4949-A82B-45D146B00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333FB-41E7-7D41-BD70-8AF30D726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4" y="3212510"/>
            <a:ext cx="8280000" cy="29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8BE8-2AFB-2B49-A633-F8390E6B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DFB0-282C-044A-98B3-6A8EB67F5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learned features for other tasks!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898D8-F9F2-4949-A82B-45D146B00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A072E-6733-E04B-A9E2-13CDCC0A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4" y="2348880"/>
            <a:ext cx="8280000" cy="3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39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42A3-3AE4-7B44-8940-EBEB0202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trivial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537B-42B4-D545-9155-A6255EAEA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Undercomplete: dim(z) &lt;&lt; dim(x)</a:t>
            </a:r>
          </a:p>
          <a:p>
            <a:pPr lvl="1"/>
            <a:r>
              <a:rPr lang="en-US" dirty="0"/>
              <a:t>Forces to capture the most salient features</a:t>
            </a:r>
          </a:p>
          <a:p>
            <a:pPr lvl="1"/>
            <a:r>
              <a:rPr lang="en-US" dirty="0"/>
              <a:t>Dimensionality reduction</a:t>
            </a:r>
          </a:p>
          <a:p>
            <a:pPr lvl="1"/>
            <a:r>
              <a:rPr lang="en-US" dirty="0"/>
              <a:t>Capture meaningful factors of variation</a:t>
            </a:r>
          </a:p>
          <a:p>
            <a:r>
              <a:rPr lang="en-US" dirty="0"/>
              <a:t>Regularized</a:t>
            </a:r>
          </a:p>
          <a:p>
            <a:pPr lvl="1"/>
            <a:r>
              <a:rPr lang="en-US" dirty="0"/>
              <a:t>Encourage the model to have some properties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4FC95-D0B5-BF4C-BD46-AB58CB4BF9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 dirty="0" err="1"/>
              <a:t>Computer</a:t>
            </a:r>
            <a:r>
              <a:rPr lang="pt-PT" dirty="0"/>
              <a:t> </a:t>
            </a:r>
            <a:r>
              <a:rPr lang="pt-PT" dirty="0" err="1"/>
              <a:t>Vision</a:t>
            </a:r>
            <a:r>
              <a:rPr lang="pt-PT" dirty="0"/>
              <a:t> - TP13 -  </a:t>
            </a:r>
            <a:r>
              <a:rPr lang="pt-PT" dirty="0" err="1"/>
              <a:t>Advanced</a:t>
            </a:r>
            <a:r>
              <a:rPr lang="pt-PT" dirty="0"/>
              <a:t> </a:t>
            </a:r>
            <a:r>
              <a:rPr lang="pt-PT" dirty="0" err="1"/>
              <a:t>Deep</a:t>
            </a:r>
            <a:r>
              <a:rPr lang="pt-PT" dirty="0"/>
              <a:t> </a:t>
            </a:r>
            <a:r>
              <a:rPr lang="pt-PT" dirty="0" err="1"/>
              <a:t>Learning</a:t>
            </a:r>
            <a:r>
              <a:rPr lang="pt-PT" dirty="0"/>
              <a:t> </a:t>
            </a:r>
            <a:r>
              <a:rPr lang="pt-PT" dirty="0" err="1"/>
              <a:t>Topics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4696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7281-6DB0-C041-BA53-3BB267F5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960E7B-41B6-DC41-805B-B7EAE4A1E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Code sparsity</a:t>
                </a:r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𝐿𝑂𝑆𝑆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Helps learning good features for classification</a:t>
                </a:r>
              </a:p>
              <a:p>
                <a:pPr lvl="1"/>
                <a:r>
                  <a:rPr lang="en-US" dirty="0"/>
                  <a:t>Forces a (Laplace) prior on latent representation</a:t>
                </a:r>
              </a:p>
              <a:p>
                <a:pPr lvl="1"/>
                <a:r>
                  <a:rPr lang="en-US" dirty="0"/>
                  <a:t>Different from weight regularization! Why?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960E7B-41B6-DC41-805B-B7EAE4A1E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5CD20-6C09-6644-BEC4-E5F38745BC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868322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ED64-45C1-084A-8131-9B7221DD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Autoencoders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618B7-F0AF-EC45-8912-7B3203741D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Definition</a:t>
                </a:r>
              </a:p>
              <a:p>
                <a:pPr lvl="1"/>
                <a:r>
                  <a:rPr lang="en-US" dirty="0"/>
                  <a:t>Encoder function: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Decoder function: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Noisy version of data: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𝑛𝑜𝑖𝑠𝑒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Denoising autoencoder: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𝐿𝑂𝑆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r>
                  <a:rPr lang="en-US" dirty="0"/>
                  <a:t>Implicitly learns the structure of the data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618B7-F0AF-EC45-8912-7B3203741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7C6A8-9BD3-6246-9B8A-490C6AB284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88405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55FB-563A-E044-B6D0-EC82E1EB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Autoencoders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FE047-D2AB-504D-A346-EAA6A2C99E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A4F0C-10E4-9E48-98D1-0AD554B02A6C}"/>
              </a:ext>
            </a:extLst>
          </p:cNvPr>
          <p:cNvGrpSpPr/>
          <p:nvPr/>
        </p:nvGrpSpPr>
        <p:grpSpPr>
          <a:xfrm>
            <a:off x="1514872" y="1700808"/>
            <a:ext cx="6114256" cy="4076171"/>
            <a:chOff x="1514872" y="1916832"/>
            <a:chExt cx="6114256" cy="4076171"/>
          </a:xfrm>
        </p:grpSpPr>
        <p:pic>
          <p:nvPicPr>
            <p:cNvPr id="72706" name="Picture 2" descr="Denoising autoencoders with Keras, TensorFlow, and Deep Learning -  PyImageSearch">
              <a:extLst>
                <a:ext uri="{FF2B5EF4-FFF2-40B4-BE49-F238E27FC236}">
                  <a16:creationId xmlns:a16="http://schemas.microsoft.com/office/drawing/2014/main" id="{6E265A40-F9B3-404B-8360-AC3108761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872" y="1916832"/>
              <a:ext cx="6114256" cy="4076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30EE40-802B-594F-8A19-C5F1D406F273}"/>
                </a:ext>
              </a:extLst>
            </p:cNvPr>
            <p:cNvSpPr/>
            <p:nvPr/>
          </p:nvSpPr>
          <p:spPr bwMode="auto">
            <a:xfrm>
              <a:off x="3203848" y="2060848"/>
              <a:ext cx="2664296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0AD468-1D0F-7442-B4ED-8E5F17EA3106}"/>
                </a:ext>
              </a:extLst>
            </p:cNvPr>
            <p:cNvSpPr/>
            <p:nvPr/>
          </p:nvSpPr>
          <p:spPr bwMode="auto">
            <a:xfrm>
              <a:off x="3356248" y="4725144"/>
              <a:ext cx="2664296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6EE96E5C-094E-FD40-891C-7085D09E3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77272"/>
            <a:ext cx="856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https://</a:t>
            </a:r>
            <a:r>
              <a:rPr lang="en-GB" altLang="en-US" sz="1200" dirty="0" err="1">
                <a:solidFill>
                  <a:schemeClr val="tx1"/>
                </a:solidFill>
              </a:rPr>
              <a:t>www.pyimagesearch.com</a:t>
            </a:r>
            <a:r>
              <a:rPr lang="en-GB" altLang="en-US" sz="1200" dirty="0">
                <a:solidFill>
                  <a:schemeClr val="tx1"/>
                </a:solidFill>
              </a:rPr>
              <a:t>/2020/02/24/denoising-autoencoders-with-</a:t>
            </a:r>
            <a:r>
              <a:rPr lang="en-GB" altLang="en-US" sz="1200" dirty="0" err="1">
                <a:solidFill>
                  <a:schemeClr val="tx1"/>
                </a:solidFill>
              </a:rPr>
              <a:t>keras</a:t>
            </a:r>
            <a:r>
              <a:rPr lang="en-GB" altLang="en-US" sz="1200" dirty="0">
                <a:solidFill>
                  <a:schemeClr val="tx1"/>
                </a:solidFill>
              </a:rPr>
              <a:t>-</a:t>
            </a:r>
            <a:r>
              <a:rPr lang="en-GB" altLang="en-US" sz="1200" dirty="0" err="1">
                <a:solidFill>
                  <a:schemeClr val="tx1"/>
                </a:solidFill>
              </a:rPr>
              <a:t>tensorflow</a:t>
            </a:r>
            <a:r>
              <a:rPr lang="en-GB" altLang="en-US" sz="1200" dirty="0">
                <a:solidFill>
                  <a:schemeClr val="tx1"/>
                </a:solidFill>
              </a:rPr>
              <a:t>-and-deep-learning/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2549325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73C3-075D-1144-AFDB-B9322A2A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04EC4-AE97-6F49-8A1C-C22B485F4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Denoising</a:t>
            </a:r>
          </a:p>
          <a:p>
            <a:r>
              <a:rPr lang="en-US" dirty="0"/>
              <a:t>Information retrieval </a:t>
            </a:r>
          </a:p>
          <a:p>
            <a:pPr lvl="1"/>
            <a:r>
              <a:rPr lang="en-US" dirty="0"/>
              <a:t>Low-dimensional, binary code (semantic hashing)</a:t>
            </a:r>
          </a:p>
          <a:p>
            <a:r>
              <a:rPr lang="en-US" dirty="0"/>
              <a:t>Generative models</a:t>
            </a:r>
          </a:p>
          <a:p>
            <a:pPr lvl="1"/>
            <a:r>
              <a:rPr lang="en-US" dirty="0"/>
              <a:t>Variational autoencoders (VAEs)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14C9C-CC99-0144-AEC5-1BCA74C309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144362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Autoencoders</a:t>
            </a:r>
          </a:p>
          <a:p>
            <a:pPr eaLnBrk="1" hangingPunct="1"/>
            <a:r>
              <a:rPr lang="en-US" altLang="pt-PT" dirty="0"/>
              <a:t>Deep learning for segmentation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BE70-E375-A54D-BA84-1BFFB3C7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47294-9B45-7541-B572-A6A2DD387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we can use the autoencoder approach to generate data from a specific distribution</a:t>
            </a:r>
          </a:p>
          <a:p>
            <a:r>
              <a:rPr lang="en-US" dirty="0"/>
              <a:t>Training: data sampled from such distribution</a:t>
            </a:r>
          </a:p>
          <a:p>
            <a:r>
              <a:rPr lang="en-US" dirty="0"/>
              <a:t>Use autoencoder to generate the statistical description of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3DA24-0B86-1B40-AF34-FC7D298C8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4026021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AC00-4414-444B-ABCC-96633B7C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127B3-6838-7243-8832-EE2336A05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model:</a:t>
            </a:r>
          </a:p>
          <a:p>
            <a:pPr lvl="1"/>
            <a:r>
              <a:rPr lang="en-US" dirty="0"/>
              <a:t>Given a set of training data, learn their distribution in order to generate new data from a similar distribution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A029C-8F18-6E46-8F21-05B8A1C523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BB97-F62A-3144-A5CD-3BF1DEE0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933056"/>
            <a:ext cx="58796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6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4529-AA31-DB48-A461-BE13F3E7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</a:t>
                </a:r>
              </a:p>
              <a:p>
                <a:pPr lvl="1"/>
                <a:r>
                  <a:rPr lang="en-US" dirty="0"/>
                  <a:t>Encoder and decoder provide </a:t>
                </a:r>
                <a:r>
                  <a:rPr lang="en-US" b="1" dirty="0"/>
                  <a:t>distributions</a:t>
                </a:r>
                <a:r>
                  <a:rPr lang="en-US" dirty="0"/>
                  <a:t> (their parameters), not data points!</a:t>
                </a:r>
              </a:p>
              <a:p>
                <a:r>
                  <a:rPr lang="en-US" dirty="0"/>
                  <a:t>Assumptions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Training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 (Encoder)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approximated by a Gaussian distribution (Decoder)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b="-5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AF52D-1907-BB4D-B034-EDFAE8DB73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72212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E9C9-CFC8-1346-972C-7AB745F4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Training</a:t>
                </a:r>
              </a:p>
              <a:p>
                <a:pPr lvl="1"/>
                <a:r>
                  <a:rPr lang="en-US" dirty="0"/>
                  <a:t>Use a variational lower bound of the log-likelihood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Generate data</a:t>
                </a:r>
              </a:p>
              <a:p>
                <a:pPr lvl="1"/>
                <a:r>
                  <a:rPr lang="en-US" dirty="0"/>
                  <a:t>Sample z from a Gaussian prior</a:t>
                </a:r>
              </a:p>
              <a:p>
                <a:pPr lvl="1"/>
                <a:r>
                  <a:rPr lang="en-US" dirty="0"/>
                  <a:t>Use decoder to get (Gaussian)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E0413-361B-2A4A-A3D7-8675CBC68C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090494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Posição do Rodapé 3">
            <a:extLst>
              <a:ext uri="{FF2B5EF4-FFF2-40B4-BE49-F238E27FC236}">
                <a16:creationId xmlns:a16="http://schemas.microsoft.com/office/drawing/2014/main" id="{1D1249DE-4970-7C44-8C87-3C83CC4D2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53B805AF-9492-654E-933A-DC8370BA8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0386386-376A-1E4C-8939-587C1199E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Autoencoders</a:t>
            </a:r>
          </a:p>
          <a:p>
            <a:pPr eaLnBrk="1" hangingPunct="1"/>
            <a:r>
              <a:rPr lang="en-US" altLang="pt-PT" dirty="0">
                <a:solidFill>
                  <a:srgbClr val="C00000"/>
                </a:solidFill>
              </a:rPr>
              <a:t>Deep learning for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051688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75BA91-BEEA-9A48-A620-BE527A6B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8D093-B202-6C47-B785-8EB7A8BB2A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7AD6516-2F2B-784B-9E9E-8EEAB09A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pt-PT" kern="0"/>
              <a:t>Separation of the image in different areas</a:t>
            </a:r>
          </a:p>
          <a:p>
            <a:pPr lvl="1" eaLnBrk="1" hangingPunct="1"/>
            <a:r>
              <a:rPr lang="en-US" altLang="pt-PT" kern="0"/>
              <a:t>Objects</a:t>
            </a:r>
          </a:p>
          <a:p>
            <a:pPr lvl="1" eaLnBrk="1" hangingPunct="1"/>
            <a:r>
              <a:rPr lang="en-US" altLang="pt-PT" b="1" kern="0">
                <a:solidFill>
                  <a:srgbClr val="FF0000"/>
                </a:solidFill>
              </a:rPr>
              <a:t>Areas with similar </a:t>
            </a:r>
            <a:r>
              <a:rPr lang="en-US" altLang="pt-PT" kern="0"/>
              <a:t>visual or </a:t>
            </a:r>
            <a:r>
              <a:rPr lang="en-US" altLang="pt-PT" b="1" kern="0">
                <a:solidFill>
                  <a:srgbClr val="FF0000"/>
                </a:solidFill>
              </a:rPr>
              <a:t>semantic characteristics</a:t>
            </a:r>
            <a:endParaRPr lang="en-US" altLang="pt-PT" b="1" kern="0" dirty="0">
              <a:solidFill>
                <a:srgbClr val="FF0000"/>
              </a:solidFill>
            </a:endParaRPr>
          </a:p>
        </p:txBody>
      </p:sp>
      <p:pic>
        <p:nvPicPr>
          <p:cNvPr id="13" name="Picture 4" descr="IMAGE6">
            <a:extLst>
              <a:ext uri="{FF2B5EF4-FFF2-40B4-BE49-F238E27FC236}">
                <a16:creationId xmlns:a16="http://schemas.microsoft.com/office/drawing/2014/main" id="{3BFCC399-FD07-9A41-8034-83E51739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276600" cy="2065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MAGE5">
            <a:extLst>
              <a:ext uri="{FF2B5EF4-FFF2-40B4-BE49-F238E27FC236}">
                <a16:creationId xmlns:a16="http://schemas.microsoft.com/office/drawing/2014/main" id="{704658D9-E218-674F-90E0-02C6676E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3244850" cy="2046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B4D7608B-04C4-8544-90DC-8D5FD1528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29200"/>
            <a:ext cx="4267200" cy="990600"/>
          </a:xfrm>
          <a:prstGeom prst="wedgeRoundRectCallout">
            <a:avLst>
              <a:gd name="adj1" fmla="val 10306"/>
              <a:gd name="adj2" fmla="val -88139"/>
              <a:gd name="adj3" fmla="val 16667"/>
            </a:avLst>
          </a:prstGeom>
          <a:solidFill>
            <a:schemeClr val="bg1">
              <a:alpha val="5098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2000" dirty="0">
                <a:solidFill>
                  <a:schemeClr val="tx1"/>
                </a:solidFill>
              </a:rPr>
              <a:t>First classify each pixel, and only then form regions (much harder!!)</a:t>
            </a:r>
          </a:p>
        </p:txBody>
      </p:sp>
    </p:spTree>
    <p:extLst>
      <p:ext uri="{BB962C8B-B14F-4D97-AF65-F5344CB8AC3E}">
        <p14:creationId xmlns:p14="http://schemas.microsoft.com/office/powerpoint/2010/main" val="1009052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3058-F811-C14A-8501-960BD475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Semantic Segmentation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CAEF7-83C3-E248-88AD-C4301CFE9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idea: use deep learning models to classify pixels with semantic labels</a:t>
            </a:r>
          </a:p>
          <a:p>
            <a:pPr lvl="1"/>
            <a:r>
              <a:rPr lang="en-US" dirty="0"/>
              <a:t>Can we simply use CNN architectures previously presented for classification?</a:t>
            </a:r>
          </a:p>
          <a:p>
            <a:endParaRPr lang="en-US" dirty="0"/>
          </a:p>
          <a:p>
            <a:r>
              <a:rPr lang="en-US" dirty="0"/>
              <a:t>More demanding task than image classification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63B7-710E-0943-9047-0A41A417C0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20375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18D9-A644-074E-92E7-BAFBA1CB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F4730-3970-F34B-A0DE-CF75CE55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fully connected layers from existing CNN models (e.g., VGG16)</a:t>
            </a:r>
          </a:p>
          <a:p>
            <a:pPr lvl="1"/>
            <a:r>
              <a:rPr lang="en-US" dirty="0"/>
              <a:t>Variable size input</a:t>
            </a:r>
          </a:p>
          <a:p>
            <a:pPr lvl="1"/>
            <a:r>
              <a:rPr lang="en-US" dirty="0"/>
              <a:t>Output can have same size of input. (Why?)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A780A-7562-1C4D-91F0-BFD939B3E4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4D54DB4-B491-1A42-8D84-F8DD90A1C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4369670"/>
            <a:ext cx="360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J. Long, E. </a:t>
            </a:r>
            <a:r>
              <a:rPr lang="en-GB" altLang="en-US" sz="1200" dirty="0" err="1">
                <a:solidFill>
                  <a:schemeClr val="tx1"/>
                </a:solidFill>
              </a:rPr>
              <a:t>Shelhamer</a:t>
            </a:r>
            <a:r>
              <a:rPr lang="en-GB" altLang="en-US" sz="1200" dirty="0">
                <a:solidFill>
                  <a:schemeClr val="tx1"/>
                </a:solidFill>
              </a:rPr>
              <a:t>, and T. Darrell, “Fully convolutional networks for semantic segmentation,” in IEEE Conference on Computer Vision and Pattern Recognition, 2015, pp. 3431–3440.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A1415-8C40-D549-A5D2-5D8C8EC7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957154"/>
            <a:ext cx="4078088" cy="21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8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18D9-A644-074E-92E7-BAFBA1CB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F4730-3970-F34B-A0DE-CF75CE55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/Skip connections</a:t>
            </a:r>
          </a:p>
          <a:p>
            <a:pPr lvl="1"/>
            <a:r>
              <a:rPr lang="en-US" dirty="0"/>
              <a:t>Project information to image domain</a:t>
            </a:r>
          </a:p>
          <a:p>
            <a:pPr lvl="1"/>
            <a:r>
              <a:rPr lang="en-US" dirty="0"/>
              <a:t>Keep global information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A780A-7562-1C4D-91F0-BFD939B3E4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D342B-1F7C-0F46-A557-E8B1F99F8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573016"/>
            <a:ext cx="5635650" cy="23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65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0A13-9DDB-A541-AAF7-5E72AEF1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C9D00-C6F8-6742-80DA-78E430F97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Limitations:</a:t>
            </a:r>
          </a:p>
          <a:p>
            <a:pPr lvl="1"/>
            <a:r>
              <a:rPr lang="en-US" dirty="0"/>
              <a:t>Too complex for real time segmentation</a:t>
            </a:r>
          </a:p>
          <a:p>
            <a:pPr lvl="1"/>
            <a:r>
              <a:rPr lang="en-US" dirty="0"/>
              <a:t>Global information not efficiently managed</a:t>
            </a:r>
          </a:p>
          <a:p>
            <a:pPr lvl="1"/>
            <a:r>
              <a:rPr lang="en-US" dirty="0"/>
              <a:t>Not easily generalizable to 3D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8B014D-45AB-D34C-B6EE-30AF71693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0662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Posição do Rodapé 3">
            <a:extLst>
              <a:ext uri="{FF2B5EF4-FFF2-40B4-BE49-F238E27FC236}">
                <a16:creationId xmlns:a16="http://schemas.microsoft.com/office/drawing/2014/main" id="{1D1249DE-4970-7C44-8C87-3C83CC4D2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53B805AF-9492-654E-933A-DC8370BA8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0386386-376A-1E4C-8939-587C1199E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Autoencoders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Deep learning for segmentation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AF275-C8EE-9D41-8A48-74672B1B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C63F2-A0EE-C146-9A60-5ACFDC73B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Encoder-decoder architectures</a:t>
            </a:r>
          </a:p>
          <a:p>
            <a:pPr lvl="1"/>
            <a:r>
              <a:rPr lang="en-US" dirty="0"/>
              <a:t>Similar to autoencoders architectures</a:t>
            </a:r>
          </a:p>
          <a:p>
            <a:pPr lvl="1"/>
            <a:r>
              <a:rPr lang="en-US" dirty="0"/>
              <a:t>Leverage latent representation</a:t>
            </a:r>
          </a:p>
          <a:p>
            <a:pPr lvl="1"/>
            <a:r>
              <a:rPr lang="en-US" dirty="0"/>
              <a:t>But require labels to train (supervised)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1A886-BD2F-7C40-8562-7FBDA167B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E850A-31DE-D14F-BCFF-729EA233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4132808"/>
            <a:ext cx="4978400" cy="11684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5EFCBD6-6189-6240-91A4-391F3483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415607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200" dirty="0" err="1">
                <a:solidFill>
                  <a:schemeClr val="tx1"/>
                </a:solidFill>
              </a:rPr>
              <a:t>Minaee</a:t>
            </a:r>
            <a:r>
              <a:rPr lang="en-GB" altLang="en-US" sz="1200" dirty="0">
                <a:solidFill>
                  <a:schemeClr val="tx1"/>
                </a:solidFill>
              </a:rPr>
              <a:t> S, </a:t>
            </a:r>
            <a:r>
              <a:rPr lang="en-GB" altLang="en-US" sz="1200" dirty="0" err="1">
                <a:solidFill>
                  <a:schemeClr val="tx1"/>
                </a:solidFill>
              </a:rPr>
              <a:t>Boykov</a:t>
            </a:r>
            <a:r>
              <a:rPr lang="en-GB" altLang="en-US" sz="1200" dirty="0">
                <a:solidFill>
                  <a:schemeClr val="tx1"/>
                </a:solidFill>
              </a:rPr>
              <a:t> YY, </a:t>
            </a:r>
            <a:r>
              <a:rPr lang="en-GB" altLang="en-US" sz="1200" dirty="0" err="1">
                <a:solidFill>
                  <a:schemeClr val="tx1"/>
                </a:solidFill>
              </a:rPr>
              <a:t>Porikli</a:t>
            </a:r>
            <a:r>
              <a:rPr lang="en-GB" altLang="en-US" sz="1200" dirty="0">
                <a:solidFill>
                  <a:schemeClr val="tx1"/>
                </a:solidFill>
              </a:rPr>
              <a:t> F, Plaza AJ, </a:t>
            </a:r>
            <a:r>
              <a:rPr lang="en-GB" altLang="en-US" sz="1200" dirty="0" err="1">
                <a:solidFill>
                  <a:schemeClr val="tx1"/>
                </a:solidFill>
              </a:rPr>
              <a:t>Kehtarnavaz</a:t>
            </a:r>
            <a:r>
              <a:rPr lang="en-GB" altLang="en-US" sz="1200" dirty="0">
                <a:solidFill>
                  <a:schemeClr val="tx1"/>
                </a:solidFill>
              </a:rPr>
              <a:t> N, </a:t>
            </a:r>
            <a:r>
              <a:rPr lang="en-GB" altLang="en-US" sz="1200" dirty="0" err="1">
                <a:solidFill>
                  <a:schemeClr val="tx1"/>
                </a:solidFill>
              </a:rPr>
              <a:t>Terzopoulos</a:t>
            </a:r>
            <a:r>
              <a:rPr lang="en-GB" altLang="en-US" sz="1200" dirty="0">
                <a:solidFill>
                  <a:schemeClr val="tx1"/>
                </a:solidFill>
              </a:rPr>
              <a:t> D. Image segmentation using deep learning: A survey. IEEE Transactions on Pattern Analysis and Machine Intelligence. 2021 Feb 17</a:t>
            </a:r>
          </a:p>
        </p:txBody>
      </p:sp>
    </p:spTree>
    <p:extLst>
      <p:ext uri="{BB962C8B-B14F-4D97-AF65-F5344CB8AC3E}">
        <p14:creationId xmlns:p14="http://schemas.microsoft.com/office/powerpoint/2010/main" val="1527478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7A92-C70F-BB46-9289-99B58D24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45C28-ED43-5D42-8FC4-C896D63EA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segmentation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30E02-AD8C-8544-845B-DBA6AC0FE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671B2E-5392-CF41-A7FA-99F979ED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5255939" cy="35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D37A156-98E3-EE42-844E-BF887743D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5955" y="1685995"/>
            <a:ext cx="21955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O. </a:t>
            </a:r>
            <a:r>
              <a:rPr lang="en-GB" altLang="en-US" sz="1200" dirty="0" err="1">
                <a:solidFill>
                  <a:schemeClr val="tx1"/>
                </a:solidFill>
              </a:rPr>
              <a:t>Ronneberger</a:t>
            </a:r>
            <a:r>
              <a:rPr lang="en-GB" altLang="en-US" sz="1200" dirty="0">
                <a:solidFill>
                  <a:schemeClr val="tx1"/>
                </a:solidFill>
              </a:rPr>
              <a:t>, P. Fischer, and T. </a:t>
            </a:r>
            <a:r>
              <a:rPr lang="en-GB" altLang="en-US" sz="1200" dirty="0" err="1">
                <a:solidFill>
                  <a:schemeClr val="tx1"/>
                </a:solidFill>
              </a:rPr>
              <a:t>Brox</a:t>
            </a:r>
            <a:r>
              <a:rPr lang="en-GB" altLang="en-US" sz="1200" dirty="0">
                <a:solidFill>
                  <a:schemeClr val="tx1"/>
                </a:solidFill>
              </a:rPr>
              <a:t>. "U-net: Convolutional networks for biomedical image segmentation." In </a:t>
            </a:r>
            <a:r>
              <a:rPr lang="en-GB" altLang="en-US" sz="1200" i="1" dirty="0">
                <a:solidFill>
                  <a:schemeClr val="tx1"/>
                </a:solidFill>
              </a:rPr>
              <a:t>International Conference on Medical image computing and computer-assisted intervention</a:t>
            </a:r>
            <a:r>
              <a:rPr lang="en-GB" altLang="en-US" sz="1200" dirty="0">
                <a:solidFill>
                  <a:schemeClr val="tx1"/>
                </a:solidFill>
              </a:rPr>
              <a:t>, pp. 234-241. Springer, Cham, 2015.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00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7A92-C70F-BB46-9289-99B58D24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45C28-ED43-5D42-8FC4-C896D63EA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segmentation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30E02-AD8C-8544-845B-DBA6AC0FE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D37A156-98E3-EE42-844E-BF887743D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5955" y="1685995"/>
            <a:ext cx="21955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F. </a:t>
            </a:r>
            <a:r>
              <a:rPr lang="en-GB" altLang="en-US" sz="1200" dirty="0" err="1">
                <a:solidFill>
                  <a:schemeClr val="tx1"/>
                </a:solidFill>
              </a:rPr>
              <a:t>Milletari</a:t>
            </a:r>
            <a:r>
              <a:rPr lang="en-GB" altLang="en-US" sz="1200" dirty="0">
                <a:solidFill>
                  <a:schemeClr val="tx1"/>
                </a:solidFill>
              </a:rPr>
              <a:t>, N. </a:t>
            </a:r>
            <a:r>
              <a:rPr lang="en-GB" altLang="en-US" sz="1200" dirty="0" err="1">
                <a:solidFill>
                  <a:schemeClr val="tx1"/>
                </a:solidFill>
              </a:rPr>
              <a:t>Navab</a:t>
            </a:r>
            <a:r>
              <a:rPr lang="en-GB" altLang="en-US" sz="1200" dirty="0">
                <a:solidFill>
                  <a:schemeClr val="tx1"/>
                </a:solidFill>
              </a:rPr>
              <a:t>, and S.-A. Ahmadi, “V-Net: Fully convo- </a:t>
            </a:r>
            <a:r>
              <a:rPr lang="en-GB" altLang="en-US" sz="1200" dirty="0" err="1">
                <a:solidFill>
                  <a:schemeClr val="tx1"/>
                </a:solidFill>
              </a:rPr>
              <a:t>lutional</a:t>
            </a:r>
            <a:r>
              <a:rPr lang="en-GB" altLang="en-US" sz="1200" dirty="0">
                <a:solidFill>
                  <a:schemeClr val="tx1"/>
                </a:solidFill>
              </a:rPr>
              <a:t> neural networks for volumetric medical image </a:t>
            </a:r>
            <a:r>
              <a:rPr lang="en-GB" altLang="en-US" sz="1200" dirty="0" err="1">
                <a:solidFill>
                  <a:schemeClr val="tx1"/>
                </a:solidFill>
              </a:rPr>
              <a:t>segmen</a:t>
            </a:r>
            <a:r>
              <a:rPr lang="en-GB" altLang="en-US" sz="1200" dirty="0">
                <a:solidFill>
                  <a:schemeClr val="tx1"/>
                </a:solidFill>
              </a:rPr>
              <a:t>- </a:t>
            </a:r>
            <a:r>
              <a:rPr lang="en-GB" altLang="en-US" sz="1200" dirty="0" err="1">
                <a:solidFill>
                  <a:schemeClr val="tx1"/>
                </a:solidFill>
              </a:rPr>
              <a:t>tation</a:t>
            </a:r>
            <a:r>
              <a:rPr lang="en-GB" altLang="en-US" sz="1200" dirty="0">
                <a:solidFill>
                  <a:schemeClr val="tx1"/>
                </a:solidFill>
              </a:rPr>
              <a:t>,” in International Conference on 3D Vision. IEEE, 2016, pp. 565–571.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A8542-ACB8-5F40-B135-5A737ED9C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44601"/>
            <a:ext cx="56261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20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A31C-0713-A245-A21C-CD4438C1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CDAD5-D1D9-EC4B-AB41-2769A34FD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Extensively used in as state-of-the-art for different fields</a:t>
            </a:r>
          </a:p>
          <a:p>
            <a:pPr lvl="1"/>
            <a:r>
              <a:rPr lang="en-US" dirty="0"/>
              <a:t>“General” image segmentation</a:t>
            </a:r>
          </a:p>
          <a:p>
            <a:pPr lvl="1"/>
            <a:r>
              <a:rPr lang="en-US" dirty="0"/>
              <a:t>Autonomous driving</a:t>
            </a:r>
          </a:p>
          <a:p>
            <a:pPr lvl="1"/>
            <a:r>
              <a:rPr lang="en-US" dirty="0"/>
              <a:t>Medical and biomedical image segmentation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Potential loss of fine-grained image information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B056F-0238-CD4B-A948-4AE1F02102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1708794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ADE7-0DD5-F14E-8CC1-12000BD7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E79EF-7B87-2B4F-9978-78911C496C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Pixel classification</a:t>
                </a:r>
              </a:p>
              <a:p>
                <a:pPr lvl="1"/>
                <a:r>
                  <a:rPr lang="en-US" dirty="0"/>
                  <a:t>Pixel-level cross-entropy loss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Problem</a:t>
                </a:r>
              </a:p>
              <a:p>
                <a:pPr lvl="1"/>
                <a:r>
                  <a:rPr lang="en-US" dirty="0"/>
                  <a:t>Not very effective for highly imbalanced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E79EF-7B87-2B4F-9978-78911C496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A718A-E8F5-4E4E-815D-B347154855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405219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445E-4875-9E45-B16E-16497AA8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AEC57-4C6B-454A-8425-C3BDC0CED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Dice coefficient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E8193-AE57-B44C-A178-791657919D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71682" name="Picture 2" descr="neural network probability output and loss function (example: dice loss) -  Data Science Stack Exchange">
            <a:extLst>
              <a:ext uri="{FF2B5EF4-FFF2-40B4-BE49-F238E27FC236}">
                <a16:creationId xmlns:a16="http://schemas.microsoft.com/office/drawing/2014/main" id="{12D0EEC5-3E84-9A44-A125-FCC19AA6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90" y="2348880"/>
            <a:ext cx="6247662" cy="332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DEE6647-5D46-9C49-A846-6D3981E1B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" y="5805264"/>
            <a:ext cx="88204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https://</a:t>
            </a:r>
            <a:r>
              <a:rPr lang="en-GB" altLang="en-US" sz="1200" dirty="0" err="1">
                <a:solidFill>
                  <a:schemeClr val="tx1"/>
                </a:solidFill>
              </a:rPr>
              <a:t>datascience.stackexchange.com</a:t>
            </a:r>
            <a:r>
              <a:rPr lang="en-GB" altLang="en-US" sz="1200" dirty="0">
                <a:solidFill>
                  <a:schemeClr val="tx1"/>
                </a:solidFill>
              </a:rPr>
              <a:t>/questions/75708/neural-network-probability-output-and-loss-function-example-dice-loss</a:t>
            </a:r>
          </a:p>
        </p:txBody>
      </p:sp>
    </p:spTree>
    <p:extLst>
      <p:ext uri="{BB962C8B-B14F-4D97-AF65-F5344CB8AC3E}">
        <p14:creationId xmlns:p14="http://schemas.microsoft.com/office/powerpoint/2010/main" val="1379348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7BC2-891E-6F4F-B81F-339D076D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DAB915-AB26-4D46-A353-EA9BDF82E8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Dice loss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𝐷𝐼𝐶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r>
                  <a:rPr lang="en-US" dirty="0"/>
                  <a:t>More robust against imbalanced data and directly related to “similarity” between the output segmentation map and true segmentation map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DAB915-AB26-4D46-A353-EA9BDF82E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4202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EB63F-D470-E240-80CF-656CDDDB28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738720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46AB96B-AA6C-D043-A99A-13A97EAF1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PT"/>
              <a:t>Resources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0028726-073F-024F-8924-FDCD3368F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F.F. Li, J. Johnson, S. Young. Convolutional Neural Networks for Visual Recognition, Stanford University, 2017</a:t>
            </a:r>
          </a:p>
          <a:p>
            <a:pPr lvl="1" eaLnBrk="1" hangingPunct="1"/>
            <a:r>
              <a:rPr lang="en-US" altLang="en-US" sz="2400" dirty="0"/>
              <a:t>Lecture 13-  ”Generative models”</a:t>
            </a:r>
          </a:p>
          <a:p>
            <a:pPr lvl="1" eaLnBrk="1" hangingPunct="1"/>
            <a:r>
              <a:rPr lang="en-US" altLang="en-US" sz="2400" dirty="0"/>
              <a:t>http://cs231n.stanford.edu/slides/2017/cs231n_2017_lecture13.pdf</a:t>
            </a:r>
          </a:p>
          <a:p>
            <a:pPr eaLnBrk="1" hangingPunct="1"/>
            <a:r>
              <a:rPr lang="en-US" altLang="en-US" sz="2800" dirty="0"/>
              <a:t>I. Goodfellow, Y. </a:t>
            </a:r>
            <a:r>
              <a:rPr lang="en-US" altLang="en-US" sz="2800" dirty="0" err="1"/>
              <a:t>Bengio</a:t>
            </a:r>
            <a:r>
              <a:rPr lang="en-US" altLang="en-US" sz="2800" dirty="0"/>
              <a:t>, and A. Courville. Deep learning. Cambridge: MIT press, 2016.</a:t>
            </a:r>
            <a:endParaRPr lang="en-GB" altLang="pt-PT" sz="2800" dirty="0"/>
          </a:p>
          <a:p>
            <a:pPr lvl="1" eaLnBrk="1" hangingPunct="1"/>
            <a:r>
              <a:rPr lang="en-GB" altLang="pt-PT" sz="2400" dirty="0"/>
              <a:t>Chapter 14 – “Autoencoders”</a:t>
            </a:r>
          </a:p>
          <a:p>
            <a:pPr lvl="1" eaLnBrk="1" hangingPunct="1"/>
            <a:r>
              <a:rPr lang="en-GB" altLang="pt-PT" sz="2400" dirty="0"/>
              <a:t>Chapter 20 – “Deep Generative Models”</a:t>
            </a:r>
          </a:p>
          <a:p>
            <a:pPr marL="0" indent="0" eaLnBrk="1" hangingPunct="1">
              <a:buNone/>
            </a:pPr>
            <a:endParaRPr lang="en-GB" altLang="pt-PT" dirty="0"/>
          </a:p>
          <a:p>
            <a:pPr eaLnBrk="1" hangingPunct="1"/>
            <a:endParaRPr lang="en-US" altLang="en-PT" dirty="0"/>
          </a:p>
        </p:txBody>
      </p:sp>
      <p:sp>
        <p:nvSpPr>
          <p:cNvPr id="53251" name="Footer Placeholder 1">
            <a:extLst>
              <a:ext uri="{FF2B5EF4-FFF2-40B4-BE49-F238E27FC236}">
                <a16:creationId xmlns:a16="http://schemas.microsoft.com/office/drawing/2014/main" id="{55EA95C1-40B0-B742-B39D-0B1D03AA90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en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CFC0-23FB-1945-ADD8-6F6C1523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</a:t>
                </a:r>
              </a:p>
              <a:p>
                <a:pPr lvl="1"/>
                <a:r>
                  <a:rPr lang="en-US" dirty="0"/>
                  <a:t>We have access to a set of training data for which we know the correct class/answer</a:t>
                </a:r>
              </a:p>
              <a:p>
                <a:pPr lvl="1"/>
                <a:r>
                  <a:rPr lang="en-US" dirty="0"/>
                  <a:t>Training data: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data (e.g., image)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label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821" t="-1681" r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9426A-B698-B54B-9317-EAE3DBAA0F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Image classification</a:t>
            </a:r>
          </a:p>
          <a:p>
            <a:pPr lvl="1"/>
            <a:r>
              <a:rPr lang="en-US" dirty="0"/>
              <a:t>Image segmentation</a:t>
            </a:r>
          </a:p>
          <a:p>
            <a:pPr lvl="1"/>
            <a:r>
              <a:rPr lang="en-US" dirty="0"/>
              <a:t>Object detection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BD604-4319-EF45-87BC-5529A0B77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DFEAF-CB7B-3A44-98F3-0227EF8B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005064"/>
            <a:ext cx="1714809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7C0864-E5F4-CA4D-8EEF-C6E9E4E9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65" y="4005064"/>
            <a:ext cx="18961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CFC0-23FB-1945-ADD8-6F6C1523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:pPr lvl="1"/>
                <a:r>
                  <a:rPr lang="en-US" dirty="0"/>
                  <a:t>Discover hidden structures in the data</a:t>
                </a:r>
              </a:p>
              <a:p>
                <a:pPr lvl="1"/>
                <a:r>
                  <a:rPr lang="en-US" dirty="0"/>
                  <a:t>Training data: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only data (e.g., image), no label!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821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9426A-B698-B54B-9317-EAE3DBAA0F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dirty="0"/>
              <a:t>Dimensionality reduction</a:t>
            </a:r>
          </a:p>
          <a:p>
            <a:pPr lvl="1"/>
            <a:r>
              <a:rPr lang="en-US" dirty="0"/>
              <a:t>Generative models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BD604-4319-EF45-87BC-5529A0B77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21327-9C29-3D4F-8883-FD7E414F6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81" y="4217889"/>
            <a:ext cx="1981607" cy="2027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15E0D-99A3-C54C-B59C-F808A334D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972" y="4556125"/>
            <a:ext cx="36703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A082-6B0A-C748-80FE-64CF803D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955B-93D1-EA4B-B6ED-C518EFF26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  <a:p>
            <a:pPr lvl="1"/>
            <a:r>
              <a:rPr lang="en-US" dirty="0"/>
              <a:t>Find representative features of the data</a:t>
            </a:r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No data labels required</a:t>
            </a:r>
          </a:p>
          <a:p>
            <a:r>
              <a:rPr lang="en-US" dirty="0"/>
              <a:t>Simple idea</a:t>
            </a:r>
          </a:p>
          <a:p>
            <a:pPr lvl="1"/>
            <a:r>
              <a:rPr lang="en-US" dirty="0"/>
              <a:t>Learn a representation of the data and try to recover the original data from that!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803E9-9626-3F4F-96DA-5C931909FB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187898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Representative features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2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Representative features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D19C3-4E47-9341-8075-0717DD92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05137"/>
            <a:ext cx="8229599" cy="31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9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93974"/>
      </p:ext>
    </p:extLst>
  </p:cSld>
  <p:clrMapOvr>
    <a:masterClrMapping/>
  </p:clrMapOvr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32221</TotalTime>
  <Words>1312</Words>
  <Application>Microsoft Macintosh PowerPoint</Application>
  <PresentationFormat>On-screen Show (4:3)</PresentationFormat>
  <Paragraphs>219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Cambria Math</vt:lpstr>
      <vt:lpstr>Modelo de apresentação predefinido</vt:lpstr>
      <vt:lpstr>PowerPoint Presentation</vt:lpstr>
      <vt:lpstr>Outline</vt:lpstr>
      <vt:lpstr>Outline</vt:lpstr>
      <vt:lpstr>Supervised vs. Unsupervised</vt:lpstr>
      <vt:lpstr>Supervised vs. Unsupervised</vt:lpstr>
      <vt:lpstr>Autoencoders</vt:lpstr>
      <vt:lpstr>Autoencoders</vt:lpstr>
      <vt:lpstr>Autoencoders</vt:lpstr>
      <vt:lpstr>Autoencoders</vt:lpstr>
      <vt:lpstr>Autoencoders</vt:lpstr>
      <vt:lpstr>Autoencoders</vt:lpstr>
      <vt:lpstr>Autoencoders</vt:lpstr>
      <vt:lpstr>Autoencoders</vt:lpstr>
      <vt:lpstr>Autoencoders</vt:lpstr>
      <vt:lpstr>Avoid trivial solutions</vt:lpstr>
      <vt:lpstr>Sparse Autoencoders</vt:lpstr>
      <vt:lpstr>Denoising Autoencoders</vt:lpstr>
      <vt:lpstr>Denoising Autoencoders</vt:lpstr>
      <vt:lpstr>Autoencoder Applications</vt:lpstr>
      <vt:lpstr>Variational Autoencoders</vt:lpstr>
      <vt:lpstr>Variational Autoencoders</vt:lpstr>
      <vt:lpstr>Variational Autoencoders</vt:lpstr>
      <vt:lpstr>Variational Autoencoders</vt:lpstr>
      <vt:lpstr>Outline</vt:lpstr>
      <vt:lpstr>Semantic Segmentation</vt:lpstr>
      <vt:lpstr>Deep Learning Semantic Segmentation</vt:lpstr>
      <vt:lpstr>Fully Convolutional Networks</vt:lpstr>
      <vt:lpstr>Fully Convolutional Networks</vt:lpstr>
      <vt:lpstr>Fully Convolutional Networks</vt:lpstr>
      <vt:lpstr>Encoder-Decoder Models</vt:lpstr>
      <vt:lpstr>U-Net</vt:lpstr>
      <vt:lpstr>V-Net</vt:lpstr>
      <vt:lpstr>Encoder-Decoder Models</vt:lpstr>
      <vt:lpstr>Training</vt:lpstr>
      <vt:lpstr>Training</vt:lpstr>
      <vt:lpstr>Training</vt:lpstr>
      <vt:lpstr>Resources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Miguel</dc:creator>
  <cp:lastModifiedBy>Francesco Renna</cp:lastModifiedBy>
  <cp:revision>856</cp:revision>
  <cp:lastPrinted>2018-11-22T11:00:34Z</cp:lastPrinted>
  <dcterms:created xsi:type="dcterms:W3CDTF">2006-09-04T13:22:43Z</dcterms:created>
  <dcterms:modified xsi:type="dcterms:W3CDTF">2021-12-13T15:30:22Z</dcterms:modified>
</cp:coreProperties>
</file>