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7" r:id="rId2"/>
    <p:sldId id="259" r:id="rId3"/>
    <p:sldId id="477" r:id="rId4"/>
    <p:sldId id="449" r:id="rId5"/>
    <p:sldId id="450" r:id="rId6"/>
    <p:sldId id="478" r:id="rId7"/>
    <p:sldId id="436" r:id="rId8"/>
    <p:sldId id="446" r:id="rId9"/>
    <p:sldId id="447" r:id="rId10"/>
    <p:sldId id="451" r:id="rId11"/>
    <p:sldId id="453" r:id="rId12"/>
    <p:sldId id="454" r:id="rId13"/>
    <p:sldId id="455" r:id="rId14"/>
    <p:sldId id="456" r:id="rId15"/>
    <p:sldId id="457" r:id="rId16"/>
    <p:sldId id="458" r:id="rId17"/>
    <p:sldId id="459" r:id="rId18"/>
    <p:sldId id="460" r:id="rId19"/>
    <p:sldId id="461" r:id="rId20"/>
    <p:sldId id="463" r:id="rId21"/>
    <p:sldId id="476" r:id="rId22"/>
    <p:sldId id="464" r:id="rId23"/>
    <p:sldId id="452" r:id="rId24"/>
    <p:sldId id="466" r:id="rId25"/>
    <p:sldId id="465" r:id="rId26"/>
    <p:sldId id="467" r:id="rId27"/>
    <p:sldId id="468" r:id="rId28"/>
    <p:sldId id="469" r:id="rId29"/>
    <p:sldId id="470" r:id="rId30"/>
    <p:sldId id="471" r:id="rId31"/>
    <p:sldId id="472" r:id="rId32"/>
    <p:sldId id="473" r:id="rId33"/>
    <p:sldId id="474" r:id="rId34"/>
    <p:sldId id="475" r:id="rId35"/>
    <p:sldId id="303" r:id="rId36"/>
  </p:sldIdLst>
  <p:sldSz cx="9144000" cy="6858000" type="screen4x3"/>
  <p:notesSz cx="7099300" cy="10234613"/>
  <p:defaultTextStyle>
    <a:defPPr>
      <a:defRPr lang="pt-P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3386"/>
  </p:normalViewPr>
  <p:slideViewPr>
    <p:cSldViewPr showGuides="1">
      <p:cViewPr varScale="1">
        <p:scale>
          <a:sx n="97" d="100"/>
          <a:sy n="97" d="100"/>
        </p:scale>
        <p:origin x="70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6" d="100"/>
          <a:sy n="56" d="100"/>
        </p:scale>
        <p:origin x="-1236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>
            <a:extLst>
              <a:ext uri="{FF2B5EF4-FFF2-40B4-BE49-F238E27FC236}">
                <a16:creationId xmlns:a16="http://schemas.microsoft.com/office/drawing/2014/main" id="{E982AEE1-97C9-2F40-A21B-8436A3C2607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l" defTabSz="9493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30755" name="Rectangle 3">
            <a:extLst>
              <a:ext uri="{FF2B5EF4-FFF2-40B4-BE49-F238E27FC236}">
                <a16:creationId xmlns:a16="http://schemas.microsoft.com/office/drawing/2014/main" id="{E4CB1BAE-3A8A-214A-B1E7-04AEB062CCC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t" anchorCtr="0" compatLnSpc="1">
            <a:prstTxWarp prst="textNoShape">
              <a:avLst/>
            </a:prstTxWarp>
          </a:bodyPr>
          <a:lstStyle>
            <a:lvl1pPr algn="r" defTabSz="9493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30756" name="Rectangle 4">
            <a:extLst>
              <a:ext uri="{FF2B5EF4-FFF2-40B4-BE49-F238E27FC236}">
                <a16:creationId xmlns:a16="http://schemas.microsoft.com/office/drawing/2014/main" id="{CBB94ADC-D851-F140-9F27-20FF56DC50F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l" defTabSz="949325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30757" name="Rectangle 5">
            <a:extLst>
              <a:ext uri="{FF2B5EF4-FFF2-40B4-BE49-F238E27FC236}">
                <a16:creationId xmlns:a16="http://schemas.microsoft.com/office/drawing/2014/main" id="{B295B134-C4C8-CD49-B530-0F8DFCA6F94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06" tIns="47453" rIns="94906" bIns="47453" numCol="1" anchor="b" anchorCtr="0" compatLnSpc="1">
            <a:prstTxWarp prst="textNoShape">
              <a:avLst/>
            </a:prstTxWarp>
          </a:bodyPr>
          <a:lstStyle>
            <a:lvl1pPr algn="r" defTabSz="949325" eaLnBrk="1" hangingPunct="1">
              <a:defRPr sz="1200"/>
            </a:lvl1pPr>
          </a:lstStyle>
          <a:p>
            <a:pPr>
              <a:defRPr/>
            </a:pPr>
            <a:fld id="{CEF3314F-6610-D340-9297-DE6402150DBD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217BDB0-EB73-5B41-8B36-033274E2AC5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0F0C216-F71C-4B46-9924-1FCFF4FF80F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E25006DD-AFAE-6940-B6E9-AA0B086A8C5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47EC479D-728B-DF4E-8952-86FA1714667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noProof="0"/>
              <a:t>Clique para editar os estilos de texto do modelo global</a:t>
            </a:r>
          </a:p>
          <a:p>
            <a:pPr lvl="1"/>
            <a:r>
              <a:rPr lang="pt-PT" noProof="0"/>
              <a:t>Segundo nível</a:t>
            </a:r>
          </a:p>
          <a:p>
            <a:pPr lvl="2"/>
            <a:r>
              <a:rPr lang="pt-PT" noProof="0"/>
              <a:t>Terceiro nível</a:t>
            </a:r>
          </a:p>
          <a:p>
            <a:pPr lvl="3"/>
            <a:r>
              <a:rPr lang="pt-PT" noProof="0"/>
              <a:t>Quarto nível</a:t>
            </a:r>
          </a:p>
          <a:p>
            <a:pPr lvl="4"/>
            <a:r>
              <a:rPr lang="pt-PT" noProof="0"/>
              <a:t>Quinto nível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34B85E93-9C94-D540-904F-6933A182326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1E07C598-8144-E843-BF06-174D22815B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fld id="{9998B145-56B4-C741-BFA1-DC24E12E4B72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DE8AF968-97F5-6A41-B5B1-EFDB34C1ED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23BD980B-C8FF-A940-AD16-4076004061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8B73AFDA-4CC0-D049-A65A-DEBD0EA96B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F74E05-75A3-B146-9DD6-4B0693EBDF38}" type="slidenum">
              <a:rPr lang="pt-PT" altLang="en-US" sz="1300" smtClean="0"/>
              <a:pPr/>
              <a:t>1</a:t>
            </a:fld>
            <a:endParaRPr lang="pt-PT" altLang="en-U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934122DA-E51E-5645-98AC-7767D17D49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0E9F3DD1-32EE-2843-892F-ECA9BF52F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0C81B376-165D-944A-B288-0901162FFA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9BD7E9-831D-0444-905D-E0366F9BE8A7}" type="slidenum">
              <a:rPr lang="pt-PT" altLang="en-US" sz="1300" smtClean="0"/>
              <a:pPr/>
              <a:t>2</a:t>
            </a:fld>
            <a:endParaRPr lang="pt-PT" alt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934122DA-E51E-5645-98AC-7767D17D49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0E9F3DD1-32EE-2843-892F-ECA9BF52F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0C81B376-165D-944A-B288-0901162FFA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9BD7E9-831D-0444-905D-E0366F9BE8A7}" type="slidenum">
              <a:rPr lang="pt-PT" altLang="en-US" sz="1300" smtClean="0"/>
              <a:pPr/>
              <a:t>3</a:t>
            </a:fld>
            <a:endParaRPr lang="pt-PT" altLang="en-US" sz="1300"/>
          </a:p>
        </p:txBody>
      </p:sp>
    </p:spTree>
    <p:extLst>
      <p:ext uri="{BB962C8B-B14F-4D97-AF65-F5344CB8AC3E}">
        <p14:creationId xmlns:p14="http://schemas.microsoft.com/office/powerpoint/2010/main" val="3671425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934122DA-E51E-5645-98AC-7767D17D49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0E9F3DD1-32EE-2843-892F-ECA9BF52F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0C81B376-165D-944A-B288-0901162FFA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9BD7E9-831D-0444-905D-E0366F9BE8A7}" type="slidenum">
              <a:rPr lang="pt-PT" altLang="en-US" sz="1300" smtClean="0"/>
              <a:pPr/>
              <a:t>6</a:t>
            </a:fld>
            <a:endParaRPr lang="pt-PT" altLang="en-US" sz="1300"/>
          </a:p>
        </p:txBody>
      </p:sp>
    </p:spTree>
    <p:extLst>
      <p:ext uri="{BB962C8B-B14F-4D97-AF65-F5344CB8AC3E}">
        <p14:creationId xmlns:p14="http://schemas.microsoft.com/office/powerpoint/2010/main" val="2065596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98B145-56B4-C741-BFA1-DC24E12E4B72}" type="slidenum">
              <a:rPr lang="pt-PT" altLang="en-US" smtClean="0"/>
              <a:pPr>
                <a:defRPr/>
              </a:pPr>
              <a:t>10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253278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934122DA-E51E-5645-98AC-7767D17D49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0E9F3DD1-32EE-2843-892F-ECA9BF52F3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0C81B376-165D-944A-B288-0901162FFA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9BD7E9-831D-0444-905D-E0366F9BE8A7}" type="slidenum">
              <a:rPr lang="pt-PT" altLang="en-US" sz="1300" smtClean="0"/>
              <a:pPr/>
              <a:t>23</a:t>
            </a:fld>
            <a:endParaRPr lang="pt-PT" altLang="en-US" sz="1300"/>
          </a:p>
        </p:txBody>
      </p:sp>
    </p:spTree>
    <p:extLst>
      <p:ext uri="{BB962C8B-B14F-4D97-AF65-F5344CB8AC3E}">
        <p14:creationId xmlns:p14="http://schemas.microsoft.com/office/powerpoint/2010/main" val="2335512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extLst>
              <a:ext uri="{FF2B5EF4-FFF2-40B4-BE49-F238E27FC236}">
                <a16:creationId xmlns:a16="http://schemas.microsoft.com/office/drawing/2014/main" id="{452346F6-6899-7E42-A904-BDCBC14A6D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97613"/>
            <a:ext cx="165576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B70FE3CB-FC0C-4344-8A8C-F007079592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6297613"/>
            <a:ext cx="350838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do título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t-PT"/>
              <a:t>Faça clique para editar o estilo do subtítulo do modelo global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25898-2E73-9041-9FAD-5948DD918F9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2339975" y="6237288"/>
            <a:ext cx="6335713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</p:spTree>
    <p:extLst>
      <p:ext uri="{BB962C8B-B14F-4D97-AF65-F5344CB8AC3E}">
        <p14:creationId xmlns:p14="http://schemas.microsoft.com/office/powerpoint/2010/main" val="257472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B8C80DC-C9B9-9A44-9069-7FD68F9D374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8DC1F9-E96F-BE40-8E3C-EDF5DDFE14C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9EEC2-58B1-B347-B77E-89FCA6A716E3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013988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D438589-B220-9549-BAF8-44CDC5C2B5E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E188C47-2A0F-6C46-BB06-7C65904C992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DE500-7831-3F43-98D6-605D39EA850F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500028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136E491-CD62-4C4E-861C-D463BC7C177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9FB253F-E693-DF40-A563-8BF270145E6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A2842-380C-3A4D-96F2-17D6FD2F4115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85385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A3196CF-29A8-8E44-98D5-863E65AE8F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46084D5-5C2B-0647-9962-C2B510969E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4874F-74C3-CF45-8A08-8E410077579C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712607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31DE2F-6603-3640-933D-D837538463A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E13D3F-54DA-AE4A-A4D6-E5B602FFCB1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428C5-CB1B-8D49-BA44-4BE4778FE995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521437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C8E6105-EB05-4D45-8A6D-83B300832B9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4FD2FB8-1463-114F-B236-2AF39E18224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38941-0582-F143-96EE-7FE762252B5C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80747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ADCD157-3E79-9D44-B44F-6907F44E12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AE7277-38DE-334E-A1BF-D060836A278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A77E9-F187-6A45-92CD-F8C60D6B0387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914688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D20FA68B-72ED-234C-A10E-663232195C8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02F8286-AA4F-7347-96D5-0F5EC29D851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D4B67-B21A-C741-8C3E-5E236016ADBC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257643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2B8B2D-2327-2142-93E1-C3C1CC72705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60D47F-CCEE-4041-91D7-1BD1EFE4879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4E4EA-E0CE-1540-A648-FC89A6CB4C74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367766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n-US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2CA40F-789D-3B4C-9EB9-37FA7074900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2FB0DE-8B55-C248-B341-2C6D1FBB18A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4E03-8265-3544-A25B-A5B48D29A124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922955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DF1CC5A-6EB9-B74F-B0DB-7B0C994B36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Clique para editar o estilo do título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2E936AC-8F6A-3E43-B20B-12A7667B31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Clique para editar os estilos de texto do modelo global</a:t>
            </a:r>
          </a:p>
          <a:p>
            <a:pPr lvl="1"/>
            <a:r>
              <a:rPr lang="en-US" altLang="pt-PT"/>
              <a:t>Segundo nível</a:t>
            </a:r>
          </a:p>
          <a:p>
            <a:pPr lvl="2"/>
            <a:r>
              <a:rPr lang="en-US" altLang="pt-PT"/>
              <a:t>Terceiro nível</a:t>
            </a:r>
          </a:p>
          <a:p>
            <a:pPr lvl="3"/>
            <a:r>
              <a:rPr lang="en-US" altLang="pt-PT"/>
              <a:t>Quarto nível</a:t>
            </a:r>
          </a:p>
          <a:p>
            <a:pPr lvl="4"/>
            <a:r>
              <a:rPr lang="en-US" altLang="pt-PT"/>
              <a:t>Quinto nível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C129097-B558-FB4A-A869-C95E882F45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975" y="6245225"/>
            <a:ext cx="56165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FF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241D6C3-8EC6-FC44-8AE8-9BB06CA0ABD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245225"/>
            <a:ext cx="6477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FF"/>
                </a:solidFill>
              </a:defRPr>
            </a:lvl1pPr>
          </a:lstStyle>
          <a:p>
            <a:pPr>
              <a:defRPr/>
            </a:pPr>
            <a:fld id="{B8C036E2-ED5A-1545-B7D5-FEC9B4AD15D0}" type="slidenum">
              <a:rPr lang="pt-PT" altLang="en-US"/>
              <a:pPr>
                <a:defRPr/>
              </a:pPr>
              <a:t>‹#›</a:t>
            </a:fld>
            <a:endParaRPr lang="pt-PT" altLang="en-US"/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A6735B9E-4217-774F-A715-F617630624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97613"/>
            <a:ext cx="165576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2">
            <a:extLst>
              <a:ext uri="{FF2B5EF4-FFF2-40B4-BE49-F238E27FC236}">
                <a16:creationId xmlns:a16="http://schemas.microsoft.com/office/drawing/2014/main" id="{5E45E195-6433-4D4F-9A58-7B810224A2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6297613"/>
            <a:ext cx="350838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99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D8D5ED97-EC20-954E-B76B-22A947B52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744913"/>
            <a:ext cx="79502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pt-PT" altLang="pt-PT" sz="2800"/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31EC390B-288D-1E43-84D6-2FA636418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" y="908050"/>
            <a:ext cx="79200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PT" sz="4400" dirty="0">
                <a:solidFill>
                  <a:schemeClr val="tx1"/>
                </a:solidFill>
              </a:rPr>
              <a:t>Computer Vision – TP14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PT" sz="4400" dirty="0">
                <a:solidFill>
                  <a:schemeClr val="tx1"/>
                </a:solidFill>
              </a:rPr>
              <a:t>Advanced Deep Learning Topics II</a:t>
            </a:r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ED8C0572-8B06-014C-8B07-F0D5BADF1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1288" y="5400675"/>
            <a:ext cx="64008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pt-PT" altLang="pt-PT" sz="2800" b="1" i="1">
                <a:solidFill>
                  <a:schemeClr val="tx1"/>
                </a:solidFill>
              </a:rPr>
              <a:t>Miguel Coimbra, Francesco Renna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69D03-FC12-6744-BE7F-5E29C9E9A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8F44BB-E4FE-3742-9C88-89CEA6CB77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435280" cy="4525963"/>
              </a:xfrm>
            </p:spPr>
            <p:txBody>
              <a:bodyPr/>
              <a:lstStyle/>
              <a:p>
                <a:r>
                  <a:rPr lang="en-US" dirty="0"/>
                  <a:t>Data likelihood intractable to compute: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=∫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Use a network to model encoder distribution</a:t>
                </a:r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</a:p>
              <a:p>
                <a:r>
                  <a:rPr lang="en-US" dirty="0"/>
                  <a:t>Then, optimize a lower bound of the data likelihood: 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)]−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𝐾𝐿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)|</m:t>
                          </m:r>
                          <m:d>
                            <m:dPr>
                              <m:beg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457200" lvl="1" indent="0" algn="ctr">
                  <a:buNone/>
                </a:pPr>
                <a:endParaRPr lang="en-US" dirty="0"/>
              </a:p>
              <a:p>
                <a:pPr marL="457200" lvl="1" indent="0" algn="ctr">
                  <a:buNone/>
                </a:pPr>
                <a:r>
                  <a:rPr lang="en-US" dirty="0"/>
                  <a:t>			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8F44BB-E4FE-3742-9C88-89CEA6CB77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435280" cy="4525963"/>
              </a:xfrm>
              <a:blipFill>
                <a:blip r:embed="rId3"/>
                <a:stretch>
                  <a:fillRect l="-1805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A030C2-ED42-C940-B4B6-405BBED9F3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</p:spTree>
    <p:extLst>
      <p:ext uri="{BB962C8B-B14F-4D97-AF65-F5344CB8AC3E}">
        <p14:creationId xmlns:p14="http://schemas.microsoft.com/office/powerpoint/2010/main" val="1094994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2ECE0-D796-1B40-8CDF-4F4ADDE7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3F04C-C93B-B645-AB80-B7906D55B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Encoder and decoder networks return distribution parameters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FB5DC-636F-0241-B3D6-CEA9BE75EE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4C718-45FA-1040-8B09-F92D9476D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66" y="2800009"/>
            <a:ext cx="8280000" cy="332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39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2ECE0-D796-1B40-8CDF-4F4ADDE7D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3F04C-C93B-B645-AB80-B7906D55B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from these distributions to get latent z and image 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FB5DC-636F-0241-B3D6-CEA9BE75EE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4C718-45FA-1040-8B09-F92D9476D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66" y="2800009"/>
            <a:ext cx="8280000" cy="332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18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6A8B-905C-5245-AFD8-42A85DC35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4685-86B0-3D4B-A0BD-3ECD0F625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1545E-CD83-7844-A0FE-C6239D7D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280C22-5EFB-2C47-B945-93A8AF36E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64" y="2274059"/>
            <a:ext cx="8280000" cy="389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25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6A8B-905C-5245-AFD8-42A85DC35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4685-86B0-3D4B-A0BD-3ECD0F625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1545E-CD83-7844-A0FE-C6239D7D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A8C695-C1A5-AE48-9CDE-89F92C682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64" y="2327364"/>
            <a:ext cx="8280000" cy="383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27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6A8B-905C-5245-AFD8-42A85DC35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4685-86B0-3D4B-A0BD-3ECD0F625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1545E-CD83-7844-A0FE-C6239D7D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7F21DB-6CEB-0E41-A528-96710412A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17852"/>
            <a:ext cx="8280000" cy="384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10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6A8B-905C-5245-AFD8-42A85DC35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4685-86B0-3D4B-A0BD-3ECD0F625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1545E-CD83-7844-A0FE-C6239D7D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4C2D23-1860-9149-9CD7-B7B792DF6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2392"/>
            <a:ext cx="8280000" cy="388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46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6A8B-905C-5245-AFD8-42A85DC35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4685-86B0-3D4B-A0BD-3ECD0F625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1545E-CD83-7844-A0FE-C6239D7D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2436EE-ECA7-3142-9BC0-4A8AD670A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94" y="2327364"/>
            <a:ext cx="8280000" cy="383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22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6A8B-905C-5245-AFD8-42A85DC35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4685-86B0-3D4B-A0BD-3ECD0F625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1545E-CD83-7844-A0FE-C6239D7D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E155A-BAA5-3E4B-82C6-77D5C484F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18695"/>
            <a:ext cx="8280000" cy="42466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BF0B2A-07B8-6B4B-85C4-CA8AC916C3DA}"/>
              </a:ext>
            </a:extLst>
          </p:cNvPr>
          <p:cNvSpPr/>
          <p:nvPr/>
        </p:nvSpPr>
        <p:spPr bwMode="auto">
          <a:xfrm>
            <a:off x="457200" y="1916832"/>
            <a:ext cx="4330824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19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6A8B-905C-5245-AFD8-42A85DC35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1545E-CD83-7844-A0FE-C6239D7D9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5A5CEE-C6F4-E042-BA8F-0BD57CD5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27788"/>
            <a:ext cx="8280000" cy="42375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BF0B2A-07B8-6B4B-85C4-CA8AC916C3DA}"/>
              </a:ext>
            </a:extLst>
          </p:cNvPr>
          <p:cNvSpPr/>
          <p:nvPr/>
        </p:nvSpPr>
        <p:spPr bwMode="auto">
          <a:xfrm>
            <a:off x="457200" y="1916832"/>
            <a:ext cx="4330824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754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Marcador de Posição do Rodapé 3">
            <a:extLst>
              <a:ext uri="{FF2B5EF4-FFF2-40B4-BE49-F238E27FC236}">
                <a16:creationId xmlns:a16="http://schemas.microsoft.com/office/drawing/2014/main" id="{B8619883-4FB1-FD4C-A8F6-2B3D7CA247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400">
                <a:solidFill>
                  <a:srgbClr val="0000FF"/>
                </a:solidFill>
              </a:rPr>
              <a:t>Computer Vision - TP14 -  Advanced Deep Learning Topics II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510E07C6-5840-334C-9D4B-51231F4F7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PT"/>
              <a:t>Outline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CE24AF7-A84E-4D41-90C9-EE692A561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pPr eaLnBrk="1" hangingPunct="1"/>
            <a:r>
              <a:rPr lang="en-US" altLang="pt-PT" dirty="0"/>
              <a:t>Generative models</a:t>
            </a:r>
          </a:p>
          <a:p>
            <a:pPr eaLnBrk="1" hangingPunct="1"/>
            <a:r>
              <a:rPr lang="en-US" altLang="pt-PT" dirty="0"/>
              <a:t>Variational autoencoders (VAEs)</a:t>
            </a:r>
          </a:p>
          <a:p>
            <a:pPr eaLnBrk="1" hangingPunct="1"/>
            <a:r>
              <a:rPr lang="en-US" altLang="pt-PT" dirty="0"/>
              <a:t>Generative adversarial networks (GANs)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C32424C-571E-854C-9B6B-6CFA58B02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data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24A64F5-F5A8-D24B-9043-B8EF178C5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Sample z from prior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Use decoder network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Sample from Gaussian posterior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1DC40-94A4-A740-A9A8-9E04652D01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BDA09F21-9598-EE42-BCC1-48909C780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23728" y="3068960"/>
            <a:ext cx="4968552" cy="315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565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2F534-1F66-3A41-91FF-09B54612E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VAEs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2189A-C63F-D04D-8175-5B8C3C3973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F156FC-194F-FD4B-8FB0-F35B36F23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64" y="2186187"/>
            <a:ext cx="8280000" cy="369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43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AD55B-A109-4347-8949-085D7AE9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representations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E9AC602-8AE4-9A45-8E36-7A2905DD0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 contains independent factors!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806EF8-78D7-8A43-9A64-EE44D67CFA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12A27A-0A3F-1148-809A-0A9176AE7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769505"/>
            <a:ext cx="3372544" cy="296375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A5D3D6C-8F3A-6D42-AA5A-57CC9BA09836}"/>
              </a:ext>
            </a:extLst>
          </p:cNvPr>
          <p:cNvGrpSpPr/>
          <p:nvPr/>
        </p:nvGrpSpPr>
        <p:grpSpPr>
          <a:xfrm>
            <a:off x="3491880" y="2636911"/>
            <a:ext cx="5479514" cy="3489251"/>
            <a:chOff x="4648200" y="2682983"/>
            <a:chExt cx="4519154" cy="29657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F60A1B5-B5DC-1F4E-B88A-C4533A9D0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8200" y="2682983"/>
              <a:ext cx="4519154" cy="290625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842668-D29A-4647-9E72-EF6138912225}"/>
                </a:ext>
              </a:extLst>
            </p:cNvPr>
            <p:cNvSpPr/>
            <p:nvPr/>
          </p:nvSpPr>
          <p:spPr bwMode="auto">
            <a:xfrm>
              <a:off x="4648200" y="5432747"/>
              <a:ext cx="1800200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7856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Marcador de Posição do Rodapé 3">
            <a:extLst>
              <a:ext uri="{FF2B5EF4-FFF2-40B4-BE49-F238E27FC236}">
                <a16:creationId xmlns:a16="http://schemas.microsoft.com/office/drawing/2014/main" id="{B8619883-4FB1-FD4C-A8F6-2B3D7CA247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400">
                <a:solidFill>
                  <a:srgbClr val="0000FF"/>
                </a:solidFill>
              </a:rPr>
              <a:t>Computer Vision - TP14 -  Advanced Deep Learning Topics II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510E07C6-5840-334C-9D4B-51231F4F7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PT"/>
              <a:t>Outline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CE24AF7-A84E-4D41-90C9-EE692A561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pPr eaLnBrk="1" hangingPunct="1"/>
            <a:r>
              <a:rPr lang="en-US" altLang="pt-PT" dirty="0">
                <a:solidFill>
                  <a:schemeClr val="bg2"/>
                </a:solidFill>
              </a:rPr>
              <a:t>Generative models</a:t>
            </a:r>
          </a:p>
          <a:p>
            <a:pPr eaLnBrk="1" hangingPunct="1"/>
            <a:r>
              <a:rPr lang="en-US" altLang="pt-PT" dirty="0">
                <a:solidFill>
                  <a:schemeClr val="bg2"/>
                </a:solidFill>
              </a:rPr>
              <a:t>Variational autoencoders (VAEs)</a:t>
            </a:r>
          </a:p>
          <a:p>
            <a:pPr eaLnBrk="1" hangingPunct="1"/>
            <a:r>
              <a:rPr lang="en-US" altLang="pt-PT" dirty="0"/>
              <a:t>Generative adversarial networks (GANs)</a:t>
            </a:r>
          </a:p>
        </p:txBody>
      </p:sp>
    </p:spTree>
    <p:extLst>
      <p:ext uri="{BB962C8B-B14F-4D97-AF65-F5344CB8AC3E}">
        <p14:creationId xmlns:p14="http://schemas.microsoft.com/office/powerpoint/2010/main" val="1305673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43C191-0139-9644-9E0B-0FAAEB08E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804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B838B5-C1DC-D943-AFCE-D538A5351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GANs taking over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C5766-B728-E64C-98A3-6EB8CC649F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</p:spTree>
    <p:extLst>
      <p:ext uri="{BB962C8B-B14F-4D97-AF65-F5344CB8AC3E}">
        <p14:creationId xmlns:p14="http://schemas.microsoft.com/office/powerpoint/2010/main" val="1262496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ECB26-15E9-8540-B3C8-B9EF25D60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adversarial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88AD7-8A98-3B4A-8310-A8E9E009D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 idea</a:t>
            </a:r>
          </a:p>
          <a:p>
            <a:pPr lvl="1"/>
            <a:r>
              <a:rPr lang="en-US" dirty="0"/>
              <a:t>In contrast with other models (e.g., VAEs), it does not provide explicit information about data distribution (i.e., density function)</a:t>
            </a:r>
          </a:p>
          <a:p>
            <a:pPr lvl="1"/>
            <a:r>
              <a:rPr lang="en-US" dirty="0"/>
              <a:t>Generate samples only</a:t>
            </a:r>
          </a:p>
          <a:p>
            <a:r>
              <a:rPr lang="en-US" dirty="0"/>
              <a:t>How?</a:t>
            </a:r>
          </a:p>
          <a:p>
            <a:pPr lvl="1"/>
            <a:r>
              <a:rPr lang="en-US" dirty="0"/>
              <a:t>Define an adversarial two-player game between a </a:t>
            </a:r>
            <a:r>
              <a:rPr lang="en-US" b="1" dirty="0"/>
              <a:t>generator</a:t>
            </a:r>
            <a:r>
              <a:rPr lang="en-US" dirty="0"/>
              <a:t> and a </a:t>
            </a:r>
            <a:r>
              <a:rPr lang="en-US" b="1" dirty="0"/>
              <a:t>discriminator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490E5-31F5-E747-B076-9B577AF949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</p:spTree>
    <p:extLst>
      <p:ext uri="{BB962C8B-B14F-4D97-AF65-F5344CB8AC3E}">
        <p14:creationId xmlns:p14="http://schemas.microsoft.com/office/powerpoint/2010/main" val="3772591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8BD80-C581-C341-87F8-8D3C14FAF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7F4C1-5871-B24C-A454-51902B02D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000" dirty="0"/>
              <a:t>Learns a transformation from a simple noise distribution to training distribution (e.g., images)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720BDE-4DD4-EB40-95F6-C0AA0F174F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5" name="Right Arrow 20">
            <a:extLst>
              <a:ext uri="{FF2B5EF4-FFF2-40B4-BE49-F238E27FC236}">
                <a16:creationId xmlns:a16="http://schemas.microsoft.com/office/drawing/2014/main" id="{BB00D0C6-9411-2348-B3AE-DAA8BFB62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6293" y="5202416"/>
            <a:ext cx="519112" cy="354013"/>
          </a:xfrm>
          <a:prstGeom prst="rightArrow">
            <a:avLst>
              <a:gd name="adj1" fmla="val 50000"/>
              <a:gd name="adj2" fmla="val 49985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6" name="Right Arrow 22">
            <a:extLst>
              <a:ext uri="{FF2B5EF4-FFF2-40B4-BE49-F238E27FC236}">
                <a16:creationId xmlns:a16="http://schemas.microsoft.com/office/drawing/2014/main" id="{F70D7A98-4563-AF4F-BBFE-DED3FAE89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5255" y="5204004"/>
            <a:ext cx="520700" cy="354012"/>
          </a:xfrm>
          <a:prstGeom prst="rightArrow">
            <a:avLst>
              <a:gd name="adj1" fmla="val 50000"/>
              <a:gd name="adj2" fmla="val 50138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2C8ECFAF-A19B-EF40-8AD1-0BD4A6E6D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9068" y="4764266"/>
            <a:ext cx="2362200" cy="11430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2">
                <a:extLst>
                  <a:ext uri="{FF2B5EF4-FFF2-40B4-BE49-F238E27FC236}">
                    <a16:creationId xmlns:a16="http://schemas.microsoft.com/office/drawing/2014/main" id="{FFFA4D8E-6B75-9443-9EBF-8DC72A854E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6368" y="4867454"/>
                <a:ext cx="2374900" cy="1074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990000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800" dirty="0">
                    <a:solidFill>
                      <a:schemeClr val="tx1"/>
                    </a:solidFill>
                  </a:rPr>
                  <a:t>Generator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sSub>
                            <m:sSubPr>
                              <m:ctrlP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sub>
                        <m:sup/>
                      </m:sSubSup>
                    </m:oMath>
                  </m:oMathPara>
                </a14:m>
                <a:endParaRPr lang="en-US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TextBox 2">
                <a:extLst>
                  <a:ext uri="{FF2B5EF4-FFF2-40B4-BE49-F238E27FC236}">
                    <a16:creationId xmlns:a16="http://schemas.microsoft.com/office/drawing/2014/main" id="{FFFA4D8E-6B75-9443-9EBF-8DC72A854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66368" y="4867454"/>
                <a:ext cx="2374900" cy="1074397"/>
              </a:xfrm>
              <a:prstGeom prst="rect">
                <a:avLst/>
              </a:prstGeom>
              <a:blipFill>
                <a:blip r:embed="rId2"/>
                <a:stretch>
                  <a:fillRect t="-5814" b="-116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17">
            <a:extLst>
              <a:ext uri="{FF2B5EF4-FFF2-40B4-BE49-F238E27FC236}">
                <a16:creationId xmlns:a16="http://schemas.microsoft.com/office/drawing/2014/main" id="{D8E27611-D8EC-F345-8844-6FE4AF61C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288" y="5589240"/>
            <a:ext cx="18053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Input noise vector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34A026C7-51CC-0F43-9C15-CFD0F45FA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6408" y="5970766"/>
            <a:ext cx="17459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Synthetic sample</a:t>
            </a: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EB08B5BE-2E51-6F48-823C-1C00B4F55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978" y="5235375"/>
            <a:ext cx="2872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z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32B969-A700-AA44-A36A-2EB9EF776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752" y="2848673"/>
            <a:ext cx="1080000" cy="10592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C064F4-A986-EC4A-918C-0CFA85BE9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913" y="4795766"/>
            <a:ext cx="1080000" cy="1080000"/>
          </a:xfrm>
          <a:prstGeom prst="rect">
            <a:avLst/>
          </a:prstGeom>
        </p:spPr>
      </p:pic>
      <p:sp>
        <p:nvSpPr>
          <p:cNvPr id="16" name="TextBox 17">
            <a:extLst>
              <a:ext uri="{FF2B5EF4-FFF2-40B4-BE49-F238E27FC236}">
                <a16:creationId xmlns:a16="http://schemas.microsoft.com/office/drawing/2014/main" id="{3B1C546D-3ADE-364E-8BFD-D480BB9F6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1549" y="3259723"/>
            <a:ext cx="17367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Training samples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BC828F-FB30-F74B-9078-C8CC54D9F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152" y="3001073"/>
            <a:ext cx="1080000" cy="10592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73E6A2-DCC9-3A49-BE13-F44F63A9F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552" y="3153473"/>
            <a:ext cx="1080000" cy="10592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7EB22F-8CE5-AE49-9A1C-D2D82073A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952" y="3305873"/>
            <a:ext cx="1080000" cy="105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24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6B5D3-D7D2-D847-9B00-0D8748F9A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Discriminator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136B2-FB88-9A46-AD46-98463CB5C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Distinguish between real and fake images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6F07C7-456A-C543-9EAF-CC76BCC163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408B8EFD-CD6C-3642-9BCB-34E42A456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3" y="3938494"/>
            <a:ext cx="6046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Real</a:t>
            </a: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F6BFFF24-A377-D746-97FF-4C17AC78F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011" y="5020269"/>
            <a:ext cx="10278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Synthetic</a:t>
            </a:r>
          </a:p>
        </p:txBody>
      </p:sp>
      <p:sp>
        <p:nvSpPr>
          <p:cNvPr id="7" name="Right Arrow 20">
            <a:extLst>
              <a:ext uri="{FF2B5EF4-FFF2-40B4-BE49-F238E27FC236}">
                <a16:creationId xmlns:a16="http://schemas.microsoft.com/office/drawing/2014/main" id="{A44D8F09-21E2-BC41-B940-60B876B68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3649" y="4429719"/>
            <a:ext cx="519113" cy="354012"/>
          </a:xfrm>
          <a:prstGeom prst="rightArrow">
            <a:avLst>
              <a:gd name="adj1" fmla="val 50000"/>
              <a:gd name="adj2" fmla="val 49986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" name="Right Arrow 22">
            <a:extLst>
              <a:ext uri="{FF2B5EF4-FFF2-40B4-BE49-F238E27FC236}">
                <a16:creationId xmlns:a16="http://schemas.microsoft.com/office/drawing/2014/main" id="{141713E3-2011-6E49-A062-CB8A94422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9287" y="4431306"/>
            <a:ext cx="520700" cy="354013"/>
          </a:xfrm>
          <a:prstGeom prst="rightArrow">
            <a:avLst>
              <a:gd name="adj1" fmla="val 50000"/>
              <a:gd name="adj2" fmla="val 50138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2EC0472B-DC15-4D42-9A08-579091030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424" y="3991569"/>
            <a:ext cx="2411413" cy="11430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2">
                <a:extLst>
                  <a:ext uri="{FF2B5EF4-FFF2-40B4-BE49-F238E27FC236}">
                    <a16:creationId xmlns:a16="http://schemas.microsoft.com/office/drawing/2014/main" id="{B250AF5B-CD14-7F42-A671-08B1B4B5D7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39912" y="4094756"/>
                <a:ext cx="2520950" cy="1071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990000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800" dirty="0">
                    <a:solidFill>
                      <a:schemeClr val="tx1"/>
                    </a:solidFill>
                  </a:rPr>
                  <a:t>Discriminator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sSub>
                            <m:sSubPr>
                              <m:ctrlP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sub>
                        <m:sup/>
                      </m:sSubSup>
                    </m:oMath>
                  </m:oMathPara>
                </a14:m>
                <a:endParaRPr lang="en-US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TextBox 2">
                <a:extLst>
                  <a:ext uri="{FF2B5EF4-FFF2-40B4-BE49-F238E27FC236}">
                    <a16:creationId xmlns:a16="http://schemas.microsoft.com/office/drawing/2014/main" id="{B250AF5B-CD14-7F42-A671-08B1B4B5D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9912" y="4094756"/>
                <a:ext cx="2520950" cy="1071640"/>
              </a:xfrm>
              <a:prstGeom prst="rect">
                <a:avLst/>
              </a:prstGeom>
              <a:blipFill>
                <a:blip r:embed="rId2"/>
                <a:stretch>
                  <a:fillRect t="-5814" b="-116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7">
            <a:extLst>
              <a:ext uri="{FF2B5EF4-FFF2-40B4-BE49-F238E27FC236}">
                <a16:creationId xmlns:a16="http://schemas.microsoft.com/office/drawing/2014/main" id="{28E7260D-035C-3C49-AC4F-6532A540C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115" y="4189272"/>
            <a:ext cx="11303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REAL (1)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FAKE (0)?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85BB92-94F5-834C-885B-B3F75CF6F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975" y="3501008"/>
            <a:ext cx="1080000" cy="10592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518CD8-8F6D-9F4C-932B-8A76E71DB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975" y="4734672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00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65A04-4513-124E-9D9A-D06CDFF8A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GANs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F9109-F605-F749-A861-898B8BDC0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 jointly the generator and the discriminator in a minimax game</a:t>
            </a:r>
          </a:p>
          <a:p>
            <a:pPr lvl="1"/>
            <a:r>
              <a:rPr lang="en-US" dirty="0"/>
              <a:t>Generator: try to fool the discriminator by generating real-looking images</a:t>
            </a:r>
          </a:p>
          <a:p>
            <a:pPr lvl="1"/>
            <a:r>
              <a:rPr lang="en-US" dirty="0"/>
              <a:t>Discriminator: try to distinguish between real and generated images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88752-C1D3-4248-BD7D-BE07BA125E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</p:spTree>
    <p:extLst>
      <p:ext uri="{BB962C8B-B14F-4D97-AF65-F5344CB8AC3E}">
        <p14:creationId xmlns:p14="http://schemas.microsoft.com/office/powerpoint/2010/main" val="1760955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6E308-E508-4B48-981F-E4156449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GANs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5CB41-BA8C-B34B-9C00-7639773BA0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Minimax objective function</a:t>
                </a:r>
              </a:p>
              <a:p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sub>
                                  </m:sSub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𝑡𝑟𝑎𝑖𝑛</m:t>
                                      </m:r>
                                    </m:sub>
                                  </m:sSub>
                                </m:sub>
                              </m:sSub>
                              <m:func>
                                <m:func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sSubSup>
                                    <m:sSubSupPr>
                                      <m:ctrlPr>
                                        <a:rPr lang="en-US" alt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en-US" sz="24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altLang="en-US" sz="2400" i="1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sub>
                                      </m:sSub>
                                    </m:sub>
                                    <m:sup/>
                                  </m:sSubSup>
                                  <m:r>
                                    <a:rPr lang="en-US" altLang="en-US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en-US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  <m: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sSubSup>
                                    <m:sSubSupPr>
                                      <m:ctrlPr>
                                        <a:rPr lang="en-US" alt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en-US" sz="24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altLang="en-US" sz="2400" i="1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sub>
                                      </m:sSub>
                                    </m:sub>
                                    <m:sup/>
                                  </m:sSubSup>
                                  <m:d>
                                    <m:dPr>
                                      <m:ctrlPr>
                                        <a:rPr lang="en-US" alt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alt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𝐺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alt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𝐺</m:t>
                                              </m:r>
                                            </m:sub>
                                          </m:sSub>
                                        </m:sub>
                                        <m:sup/>
                                      </m:sSubSup>
                                      <m:d>
                                        <m:dPr>
                                          <m:ctrlPr>
                                            <a:rPr lang="en-US" alt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altLang="en-US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 sz="2400" dirty="0"/>
              </a:p>
              <a:p>
                <a:pPr marL="457200" lvl="1" indent="0" algn="ctr">
                  <a:buNone/>
                </a:pPr>
                <a:endParaRPr lang="en-US" dirty="0"/>
              </a:p>
              <a:p>
                <a:pPr lvl="1"/>
                <a:r>
                  <a:rPr lang="en-US" sz="2400" b="1" dirty="0"/>
                  <a:t>Discriminator</a:t>
                </a:r>
                <a:r>
                  <a:rPr lang="en-US" sz="2400" dirty="0"/>
                  <a:t>: maximize the objective so that D(x) is close to 1 (real) and D(G(z)) close to 0 (fake)</a:t>
                </a:r>
              </a:p>
              <a:p>
                <a:pPr lvl="1"/>
                <a:r>
                  <a:rPr lang="en-US" sz="2400" b="1" dirty="0"/>
                  <a:t>Generator</a:t>
                </a:r>
                <a:r>
                  <a:rPr lang="en-US" sz="2400" dirty="0"/>
                  <a:t>: minimize the objective so that D(G(z)) is close to 1 (the discriminator is fooled)</a:t>
                </a:r>
              </a:p>
              <a:p>
                <a:pPr lvl="1"/>
                <a:r>
                  <a:rPr lang="en-US" sz="2400" dirty="0"/>
                  <a:t>Solved via alternating gradient optimization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5CB41-BA8C-B34B-9C00-7639773BA0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681" r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7A7C58-3CC0-0C4C-9C53-34A3E85C78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</p:spTree>
    <p:extLst>
      <p:ext uri="{BB962C8B-B14F-4D97-AF65-F5344CB8AC3E}">
        <p14:creationId xmlns:p14="http://schemas.microsoft.com/office/powerpoint/2010/main" val="2755325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Marcador de Posição do Rodapé 3">
            <a:extLst>
              <a:ext uri="{FF2B5EF4-FFF2-40B4-BE49-F238E27FC236}">
                <a16:creationId xmlns:a16="http://schemas.microsoft.com/office/drawing/2014/main" id="{B8619883-4FB1-FD4C-A8F6-2B3D7CA247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400">
                <a:solidFill>
                  <a:srgbClr val="0000FF"/>
                </a:solidFill>
              </a:rPr>
              <a:t>Computer Vision - TP14 -  Advanced Deep Learning Topics II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510E07C6-5840-334C-9D4B-51231F4F7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PT"/>
              <a:t>Outline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CE24AF7-A84E-4D41-90C9-EE692A561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pPr eaLnBrk="1" hangingPunct="1"/>
            <a:r>
              <a:rPr lang="en-US" altLang="pt-PT" dirty="0"/>
              <a:t>Generative models</a:t>
            </a:r>
          </a:p>
          <a:p>
            <a:pPr eaLnBrk="1" hangingPunct="1"/>
            <a:r>
              <a:rPr lang="en-US" altLang="pt-PT" dirty="0">
                <a:solidFill>
                  <a:schemeClr val="bg2"/>
                </a:solidFill>
              </a:rPr>
              <a:t>Variational autoencoders (VAEs)</a:t>
            </a:r>
          </a:p>
          <a:p>
            <a:pPr eaLnBrk="1" hangingPunct="1"/>
            <a:r>
              <a:rPr lang="en-US" altLang="pt-PT" dirty="0">
                <a:solidFill>
                  <a:schemeClr val="bg2"/>
                </a:solidFill>
              </a:rPr>
              <a:t>Generative adversarial networks (GANs)</a:t>
            </a:r>
          </a:p>
        </p:txBody>
      </p:sp>
    </p:spTree>
    <p:extLst>
      <p:ext uri="{BB962C8B-B14F-4D97-AF65-F5344CB8AC3E}">
        <p14:creationId xmlns:p14="http://schemas.microsoft.com/office/powerpoint/2010/main" val="1196598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EA212-BB3D-924D-9659-EBC96DE99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66C3B-1093-034E-A322-4016676F0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training, just use the generator to generate new samples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Useful side-effect:</a:t>
            </a:r>
          </a:p>
          <a:p>
            <a:pPr lvl="1"/>
            <a:r>
              <a:rPr lang="en-US" sz="2400" dirty="0"/>
              <a:t>Discriminator can be used for transfer learning (why?)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7B693-4504-A944-AFE8-BC90637955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 dirty="0" err="1"/>
              <a:t>Computer</a:t>
            </a:r>
            <a:r>
              <a:rPr lang="pt-PT" dirty="0"/>
              <a:t> </a:t>
            </a:r>
            <a:r>
              <a:rPr lang="pt-PT" dirty="0" err="1"/>
              <a:t>Vision</a:t>
            </a:r>
            <a:r>
              <a:rPr lang="pt-PT" dirty="0"/>
              <a:t> - TP14 -  </a:t>
            </a:r>
            <a:r>
              <a:rPr lang="pt-PT" dirty="0" err="1"/>
              <a:t>Advanced</a:t>
            </a:r>
            <a:r>
              <a:rPr lang="pt-PT" dirty="0"/>
              <a:t> </a:t>
            </a:r>
            <a:r>
              <a:rPr lang="pt-PT" dirty="0" err="1"/>
              <a:t>Deep</a:t>
            </a:r>
            <a:r>
              <a:rPr lang="pt-PT" dirty="0"/>
              <a:t> </a:t>
            </a:r>
            <a:r>
              <a:rPr lang="pt-PT" dirty="0" err="1"/>
              <a:t>Learning</a:t>
            </a:r>
            <a:r>
              <a:rPr lang="pt-PT" dirty="0"/>
              <a:t> </a:t>
            </a:r>
            <a:r>
              <a:rPr lang="pt-PT" dirty="0" err="1"/>
              <a:t>Topics</a:t>
            </a:r>
            <a:r>
              <a:rPr lang="pt-PT" dirty="0"/>
              <a:t> II</a:t>
            </a:r>
          </a:p>
        </p:txBody>
      </p:sp>
      <p:sp>
        <p:nvSpPr>
          <p:cNvPr id="5" name="Right Arrow 20">
            <a:extLst>
              <a:ext uri="{FF2B5EF4-FFF2-40B4-BE49-F238E27FC236}">
                <a16:creationId xmlns:a16="http://schemas.microsoft.com/office/drawing/2014/main" id="{44B6B22B-84CB-D644-B68E-6F3EF78EE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6293" y="3363094"/>
            <a:ext cx="519112" cy="354013"/>
          </a:xfrm>
          <a:prstGeom prst="rightArrow">
            <a:avLst>
              <a:gd name="adj1" fmla="val 50000"/>
              <a:gd name="adj2" fmla="val 49985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6" name="Right Arrow 22">
            <a:extLst>
              <a:ext uri="{FF2B5EF4-FFF2-40B4-BE49-F238E27FC236}">
                <a16:creationId xmlns:a16="http://schemas.microsoft.com/office/drawing/2014/main" id="{AB22E444-D22E-8748-80E9-2015530FB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5255" y="3364682"/>
            <a:ext cx="520700" cy="354012"/>
          </a:xfrm>
          <a:prstGeom prst="rightArrow">
            <a:avLst>
              <a:gd name="adj1" fmla="val 50000"/>
              <a:gd name="adj2" fmla="val 50138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E3391CFC-AFEE-9B4A-96EC-0ED7568F5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9068" y="2924944"/>
            <a:ext cx="2362200" cy="11430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2">
                <a:extLst>
                  <a:ext uri="{FF2B5EF4-FFF2-40B4-BE49-F238E27FC236}">
                    <a16:creationId xmlns:a16="http://schemas.microsoft.com/office/drawing/2014/main" id="{B22045D6-A667-B945-B83A-E5C17CBB35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6368" y="3028132"/>
                <a:ext cx="2374900" cy="1074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990000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800" dirty="0">
                    <a:solidFill>
                      <a:schemeClr val="tx1"/>
                    </a:solidFill>
                  </a:rPr>
                  <a:t>Generator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sSub>
                            <m:sSubPr>
                              <m:ctrlP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sub>
                        <m:sup/>
                      </m:sSubSup>
                    </m:oMath>
                  </m:oMathPara>
                </a14:m>
                <a:endParaRPr lang="en-US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TextBox 2">
                <a:extLst>
                  <a:ext uri="{FF2B5EF4-FFF2-40B4-BE49-F238E27FC236}">
                    <a16:creationId xmlns:a16="http://schemas.microsoft.com/office/drawing/2014/main" id="{B22045D6-A667-B945-B83A-E5C17CBB3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66368" y="3028132"/>
                <a:ext cx="2374900" cy="1074397"/>
              </a:xfrm>
              <a:prstGeom prst="rect">
                <a:avLst/>
              </a:prstGeom>
              <a:blipFill>
                <a:blip r:embed="rId2"/>
                <a:stretch>
                  <a:fillRect t="-5814" b="-116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17">
            <a:extLst>
              <a:ext uri="{FF2B5EF4-FFF2-40B4-BE49-F238E27FC236}">
                <a16:creationId xmlns:a16="http://schemas.microsoft.com/office/drawing/2014/main" id="{21C69177-C71A-8C48-816D-DEB9CABF3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288" y="3749918"/>
            <a:ext cx="18053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Input noise vector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573C8E66-3DE6-E940-940C-CD8DB3461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6408" y="4131444"/>
            <a:ext cx="17459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Synthetic sample</a:t>
            </a: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0C913D6B-DC77-024F-9DA9-6881F28AD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978" y="3396053"/>
            <a:ext cx="2872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z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E72B30-CC0E-6E4A-B092-EEBF3137C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913" y="2956444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13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8B536-363E-004A-9C44-B18A33849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GANs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4FC39-16D4-0749-B61A-D4E2A50AF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GANs mainly use CNNs</a:t>
            </a:r>
          </a:p>
          <a:p>
            <a:r>
              <a:rPr lang="en-US" dirty="0"/>
              <a:t>Generator</a:t>
            </a:r>
          </a:p>
          <a:p>
            <a:pPr lvl="1"/>
            <a:r>
              <a:rPr lang="en-US" dirty="0" err="1"/>
              <a:t>Upsampling</a:t>
            </a:r>
            <a:r>
              <a:rPr lang="en-US" dirty="0"/>
              <a:t> + convolutional layers: similar to decoder in AEs</a:t>
            </a:r>
          </a:p>
          <a:p>
            <a:r>
              <a:rPr lang="en-US" dirty="0"/>
              <a:t>Discriminator</a:t>
            </a:r>
          </a:p>
          <a:p>
            <a:pPr lvl="1"/>
            <a:r>
              <a:rPr lang="en-US" dirty="0"/>
              <a:t>Similar to classification CNN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D0306B-3B69-184C-BEB5-8F37F36B09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</p:spTree>
    <p:extLst>
      <p:ext uri="{BB962C8B-B14F-4D97-AF65-F5344CB8AC3E}">
        <p14:creationId xmlns:p14="http://schemas.microsoft.com/office/powerpoint/2010/main" val="3880465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5C32F-DEBE-AA48-96A5-2DC2E437C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GANs 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BECE56-2E51-E243-B85F-EF73B80A23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4C38F5-2DF1-EE48-B159-FE24B0E56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66" y="2636912"/>
            <a:ext cx="8453468" cy="2448272"/>
          </a:xfrm>
          <a:prstGeom prst="rect">
            <a:avLst/>
          </a:prstGeom>
        </p:spPr>
      </p:pic>
      <p:sp>
        <p:nvSpPr>
          <p:cNvPr id="6" name="TextBox 17">
            <a:extLst>
              <a:ext uri="{FF2B5EF4-FFF2-40B4-BE49-F238E27FC236}">
                <a16:creationId xmlns:a16="http://schemas.microsoft.com/office/drawing/2014/main" id="{64BDE582-F04F-D740-8189-84EE04082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689054"/>
            <a:ext cx="8341534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err="1">
                <a:solidFill>
                  <a:schemeClr val="tx1"/>
                </a:solidFill>
              </a:rPr>
              <a:t>Karras</a:t>
            </a:r>
            <a:r>
              <a:rPr lang="en-US" altLang="en-US" sz="1200" dirty="0">
                <a:solidFill>
                  <a:schemeClr val="tx1"/>
                </a:solidFill>
              </a:rPr>
              <a:t> T, Aila T, Laine S, </a:t>
            </a:r>
            <a:r>
              <a:rPr lang="en-US" altLang="en-US" sz="1200" dirty="0" err="1">
                <a:solidFill>
                  <a:schemeClr val="tx1"/>
                </a:solidFill>
              </a:rPr>
              <a:t>Lehtinen</a:t>
            </a:r>
            <a:r>
              <a:rPr lang="en-US" altLang="en-US" sz="1200" dirty="0">
                <a:solidFill>
                  <a:schemeClr val="tx1"/>
                </a:solidFill>
              </a:rPr>
              <a:t> J. Progressive growing of </a:t>
            </a:r>
            <a:r>
              <a:rPr lang="en-US" altLang="en-US" sz="1200" dirty="0" err="1">
                <a:solidFill>
                  <a:schemeClr val="tx1"/>
                </a:solidFill>
              </a:rPr>
              <a:t>gans</a:t>
            </a:r>
            <a:r>
              <a:rPr lang="en-US" altLang="en-US" sz="1200" dirty="0">
                <a:solidFill>
                  <a:schemeClr val="tx1"/>
                </a:solidFill>
              </a:rPr>
              <a:t> for improved quality, stability, and variation. </a:t>
            </a:r>
            <a:r>
              <a:rPr lang="en-US" altLang="en-US" sz="1200" dirty="0" err="1">
                <a:solidFill>
                  <a:schemeClr val="tx1"/>
                </a:solidFill>
              </a:rPr>
              <a:t>arXiv</a:t>
            </a:r>
            <a:r>
              <a:rPr lang="en-US" altLang="en-US" sz="1200" dirty="0">
                <a:solidFill>
                  <a:schemeClr val="tx1"/>
                </a:solidFill>
              </a:rPr>
              <a:t> preprint arXiv:1710.10196. 2017 Oct 27.</a:t>
            </a:r>
          </a:p>
        </p:txBody>
      </p:sp>
    </p:spTree>
    <p:extLst>
      <p:ext uri="{BB962C8B-B14F-4D97-AF65-F5344CB8AC3E}">
        <p14:creationId xmlns:p14="http://schemas.microsoft.com/office/powerpoint/2010/main" val="24587253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70693-4B2F-1849-AF05-29728EB2F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Latent representations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916E0-A388-674B-8C1D-8073CB253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Interpretable vector math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04E6C-1DC8-1A4A-AB9A-17B19A4488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482C52-412A-C84C-80DF-602E136D1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121" y="2464296"/>
            <a:ext cx="6744255" cy="3196952"/>
          </a:xfrm>
          <a:prstGeom prst="rect">
            <a:avLst/>
          </a:prstGeom>
        </p:spPr>
      </p:pic>
      <p:sp>
        <p:nvSpPr>
          <p:cNvPr id="6" name="TextBox 17">
            <a:extLst>
              <a:ext uri="{FF2B5EF4-FFF2-40B4-BE49-F238E27FC236}">
                <a16:creationId xmlns:a16="http://schemas.microsoft.com/office/drawing/2014/main" id="{0EAEB833-D228-8943-A07D-D5EBB9D17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689054"/>
            <a:ext cx="83415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</a:rPr>
              <a:t>Radford A, Metz L, </a:t>
            </a:r>
            <a:r>
              <a:rPr lang="en-US" altLang="en-US" sz="1200" dirty="0" err="1">
                <a:solidFill>
                  <a:schemeClr val="tx1"/>
                </a:solidFill>
              </a:rPr>
              <a:t>Chintala</a:t>
            </a:r>
            <a:r>
              <a:rPr lang="en-US" altLang="en-US" sz="1200" dirty="0">
                <a:solidFill>
                  <a:schemeClr val="tx1"/>
                </a:solidFill>
              </a:rPr>
              <a:t> S. Unsupervised representation learning with deep convolutional generative adversarial networks. </a:t>
            </a:r>
            <a:r>
              <a:rPr lang="en-US" altLang="en-US" sz="1200" dirty="0" err="1">
                <a:solidFill>
                  <a:schemeClr val="tx1"/>
                </a:solidFill>
              </a:rPr>
              <a:t>arXiv</a:t>
            </a:r>
            <a:r>
              <a:rPr lang="en-US" altLang="en-US" sz="1200" dirty="0">
                <a:solidFill>
                  <a:schemeClr val="tx1"/>
                </a:solidFill>
              </a:rPr>
              <a:t> preprint arXiv:1511.06434. 2015 Nov 19.</a:t>
            </a:r>
          </a:p>
        </p:txBody>
      </p:sp>
    </p:spTree>
    <p:extLst>
      <p:ext uri="{BB962C8B-B14F-4D97-AF65-F5344CB8AC3E}">
        <p14:creationId xmlns:p14="http://schemas.microsoft.com/office/powerpoint/2010/main" val="1016509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A4631-DAC8-E545-B95A-67F052C7C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models: </a:t>
            </a:r>
            <a:br>
              <a:rPr lang="en-US" dirty="0"/>
            </a:br>
            <a:r>
              <a:rPr lang="en-US" dirty="0"/>
              <a:t>VAEs vs GANs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29F2F-B267-8647-8B5B-EFF3A2377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VAEs</a:t>
            </a:r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 Principled (max likelihood) approach</a:t>
            </a:r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 Provide explicit distributions</a:t>
            </a:r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 Provide blurry samples</a:t>
            </a:r>
            <a:endParaRPr lang="en-US" dirty="0"/>
          </a:p>
          <a:p>
            <a:r>
              <a:rPr lang="en-US" dirty="0"/>
              <a:t>GANs</a:t>
            </a:r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 Beautiful, state-of-the-art samples</a:t>
            </a:r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 Trickier to train (unstable)</a:t>
            </a:r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 Do not provide explicit distributions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2AAA2-8A58-2A4A-B238-9521F06685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</p:spTree>
    <p:extLst>
      <p:ext uri="{BB962C8B-B14F-4D97-AF65-F5344CB8AC3E}">
        <p14:creationId xmlns:p14="http://schemas.microsoft.com/office/powerpoint/2010/main" val="1507120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E46AB96B-AA6C-D043-A99A-13A97EAF17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PT"/>
              <a:t>Resources</a:t>
            </a: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60028726-073F-024F-8924-FDCD3368FD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62950" cy="4525963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F.F. Li, J. Johnson, S. Young. Convolutional Neural Networks for Visual Recognition, Stanford University, 2017</a:t>
            </a:r>
          </a:p>
          <a:p>
            <a:pPr lvl="1" eaLnBrk="1" hangingPunct="1"/>
            <a:r>
              <a:rPr lang="en-US" altLang="en-US" sz="2400" dirty="0"/>
              <a:t>Lecture 13-  ”Generative models”</a:t>
            </a:r>
          </a:p>
          <a:p>
            <a:pPr lvl="1" eaLnBrk="1" hangingPunct="1"/>
            <a:r>
              <a:rPr lang="en-US" altLang="en-US" sz="2400" dirty="0"/>
              <a:t>http://cs231n.stanford.edu/slides/2017/cs231n_2017_lecture13.pdf</a:t>
            </a:r>
          </a:p>
          <a:p>
            <a:pPr eaLnBrk="1" hangingPunct="1"/>
            <a:r>
              <a:rPr lang="en-US" altLang="en-US" sz="2800" dirty="0"/>
              <a:t>I. Goodfellow, Y. </a:t>
            </a:r>
            <a:r>
              <a:rPr lang="en-US" altLang="en-US" sz="2800" dirty="0" err="1"/>
              <a:t>Bengio</a:t>
            </a:r>
            <a:r>
              <a:rPr lang="en-US" altLang="en-US" sz="2800" dirty="0"/>
              <a:t>, and A. Courville. Deep learning. Cambridge: MIT press, 2016.</a:t>
            </a:r>
            <a:endParaRPr lang="en-GB" altLang="pt-PT" sz="2800" dirty="0"/>
          </a:p>
          <a:p>
            <a:pPr lvl="1" eaLnBrk="1" hangingPunct="1"/>
            <a:r>
              <a:rPr lang="en-GB" altLang="pt-PT" sz="2400" dirty="0"/>
              <a:t>Chapter 14 – “Autoencoders”</a:t>
            </a:r>
          </a:p>
          <a:p>
            <a:pPr lvl="1" eaLnBrk="1" hangingPunct="1"/>
            <a:r>
              <a:rPr lang="en-GB" altLang="pt-PT" sz="2400" dirty="0"/>
              <a:t>Chapter 20 – “Deep Generative Models”</a:t>
            </a:r>
          </a:p>
          <a:p>
            <a:pPr marL="0" indent="0" eaLnBrk="1" hangingPunct="1">
              <a:buNone/>
            </a:pPr>
            <a:endParaRPr lang="en-GB" altLang="pt-PT" dirty="0"/>
          </a:p>
          <a:p>
            <a:pPr eaLnBrk="1" hangingPunct="1"/>
            <a:endParaRPr lang="en-US" altLang="en-PT" dirty="0"/>
          </a:p>
        </p:txBody>
      </p:sp>
      <p:sp>
        <p:nvSpPr>
          <p:cNvPr id="53251" name="Footer Placeholder 1">
            <a:extLst>
              <a:ext uri="{FF2B5EF4-FFF2-40B4-BE49-F238E27FC236}">
                <a16:creationId xmlns:a16="http://schemas.microsoft.com/office/drawing/2014/main" id="{55EA95C1-40B0-B742-B39D-0B1D03AA907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PT" altLang="en-PT" sz="1400">
                <a:solidFill>
                  <a:srgbClr val="0000FF"/>
                </a:solidFill>
              </a:rPr>
              <a:t>Computer Vision - TP14 -  Advanced Deep Learning Topics II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1AC00-4414-444B-ABCC-96633B7C1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2127B3-6838-7243-8832-EE2336A05D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dirty="0"/>
                  <a:t>Given a set of training data, learn their distribution and generate  new data from a similar distribution</a:t>
                </a:r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Explicit: returns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𝑚𝑜𝑑𝑒𝑙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800" b="0" dirty="0"/>
              </a:p>
              <a:p>
                <a:r>
                  <a:rPr lang="en-US" sz="2800" dirty="0"/>
                  <a:t>Implicit: generate samples only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2127B3-6838-7243-8832-EE2336A05D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681" b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7A029C-8F18-6E46-8F21-05B8A1C523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1BB97-F62A-3144-A5CD-3BF1DEE0E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2996952"/>
            <a:ext cx="5879661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11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5D921-6F09-0C43-B461-1C2AF0147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03A847-7260-7F4A-BFC3-EC9BEC412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 new data for simulations</a:t>
            </a:r>
          </a:p>
          <a:p>
            <a:pPr lvl="1"/>
            <a:r>
              <a:rPr lang="en-US" dirty="0"/>
              <a:t>Reinforcement learning</a:t>
            </a:r>
          </a:p>
          <a:p>
            <a:r>
              <a:rPr lang="en-US" dirty="0"/>
              <a:t>Generate new data for model training</a:t>
            </a:r>
          </a:p>
          <a:p>
            <a:pPr lvl="1"/>
            <a:r>
              <a:rPr lang="en-US" dirty="0"/>
              <a:t>Data augmentation</a:t>
            </a:r>
          </a:p>
          <a:p>
            <a:r>
              <a:rPr lang="en-US" dirty="0"/>
              <a:t>Fill in the gaps of measured data</a:t>
            </a:r>
          </a:p>
          <a:p>
            <a:pPr lvl="1"/>
            <a:r>
              <a:rPr lang="en-US" dirty="0"/>
              <a:t>Super-resolution</a:t>
            </a:r>
          </a:p>
          <a:p>
            <a:pPr lvl="1"/>
            <a:r>
              <a:rPr lang="en-US" dirty="0"/>
              <a:t>Colorization</a:t>
            </a:r>
          </a:p>
          <a:p>
            <a:r>
              <a:rPr lang="en-US" dirty="0"/>
              <a:t>Inference of latent representation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1BE17D-4FD9-2E4B-9012-2045C65671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</p:spTree>
    <p:extLst>
      <p:ext uri="{BB962C8B-B14F-4D97-AF65-F5344CB8AC3E}">
        <p14:creationId xmlns:p14="http://schemas.microsoft.com/office/powerpoint/2010/main" val="3950220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Marcador de Posição do Rodapé 3">
            <a:extLst>
              <a:ext uri="{FF2B5EF4-FFF2-40B4-BE49-F238E27FC236}">
                <a16:creationId xmlns:a16="http://schemas.microsoft.com/office/drawing/2014/main" id="{B8619883-4FB1-FD4C-A8F6-2B3D7CA247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99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pt-PT" sz="1400">
                <a:solidFill>
                  <a:srgbClr val="0000FF"/>
                </a:solidFill>
              </a:rPr>
              <a:t>Computer Vision - TP14 -  Advanced Deep Learning Topics II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510E07C6-5840-334C-9D4B-51231F4F7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PT"/>
              <a:t>Outline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CE24AF7-A84E-4D41-90C9-EE692A561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pPr eaLnBrk="1" hangingPunct="1"/>
            <a:r>
              <a:rPr lang="en-US" altLang="pt-PT" dirty="0">
                <a:solidFill>
                  <a:schemeClr val="bg2"/>
                </a:solidFill>
              </a:rPr>
              <a:t>Generative models</a:t>
            </a:r>
          </a:p>
          <a:p>
            <a:pPr eaLnBrk="1" hangingPunct="1"/>
            <a:r>
              <a:rPr lang="en-US" altLang="pt-PT" dirty="0">
                <a:solidFill>
                  <a:srgbClr val="C00000"/>
                </a:solidFill>
              </a:rPr>
              <a:t>Variational autoencoders (VAEs)</a:t>
            </a:r>
          </a:p>
          <a:p>
            <a:pPr eaLnBrk="1" hangingPunct="1"/>
            <a:r>
              <a:rPr lang="en-US" altLang="pt-PT" dirty="0">
                <a:solidFill>
                  <a:schemeClr val="bg2"/>
                </a:solidFill>
              </a:rPr>
              <a:t>Generative adversarial networks (GANs)</a:t>
            </a:r>
          </a:p>
        </p:txBody>
      </p:sp>
    </p:spTree>
    <p:extLst>
      <p:ext uri="{BB962C8B-B14F-4D97-AF65-F5344CB8AC3E}">
        <p14:creationId xmlns:p14="http://schemas.microsoft.com/office/powerpoint/2010/main" val="635743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3BE70-E375-A54D-BA84-1BFFB3C73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47294-9B45-7541-B572-A6A2DD387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we can use the autoencoder approach to generate data from a specific distribution</a:t>
            </a:r>
          </a:p>
          <a:p>
            <a:r>
              <a:rPr lang="en-US" dirty="0"/>
              <a:t>Training: data sampled from such distribution</a:t>
            </a:r>
          </a:p>
          <a:p>
            <a:r>
              <a:rPr lang="en-US" dirty="0"/>
              <a:t>Use autoencoder to generate the statistical description of the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3DA24-0B86-1B40-AF34-FC7D298C80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</p:spTree>
    <p:extLst>
      <p:ext uri="{BB962C8B-B14F-4D97-AF65-F5344CB8AC3E}">
        <p14:creationId xmlns:p14="http://schemas.microsoft.com/office/powerpoint/2010/main" val="4026021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14529-AA31-DB48-A461-BE13F3E71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Autoencoders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DEAA61-2C60-CD48-9331-79B080F028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Idea</a:t>
                </a:r>
              </a:p>
              <a:p>
                <a:pPr lvl="1"/>
                <a:r>
                  <a:rPr lang="en-US" dirty="0"/>
                  <a:t>Encoder and decoder provide </a:t>
                </a:r>
                <a:r>
                  <a:rPr lang="en-US" b="1" dirty="0"/>
                  <a:t>distributions</a:t>
                </a:r>
                <a:r>
                  <a:rPr lang="en-US" dirty="0"/>
                  <a:t> (their parameters), not data points!</a:t>
                </a:r>
              </a:p>
              <a:p>
                <a:r>
                  <a:rPr lang="en-US" dirty="0"/>
                  <a:t>Assumptions</a:t>
                </a:r>
              </a:p>
              <a:p>
                <a:pPr lvl="1"/>
                <a:r>
                  <a:rPr lang="en-US" dirty="0">
                    <a:latin typeface="Cambria Math" panose="02040503050406030204" pitchFamily="18" charset="0"/>
                  </a:rPr>
                  <a:t>Training data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b="0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Gaussian distribution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 Gaussian distribution (Decoder)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approximated by a Gaussian distribution (Encoder)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DEAA61-2C60-CD48-9331-79B080F028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681" b="-5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EAF52D-1907-BB4D-B034-EDFAE8DB73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</p:spTree>
    <p:extLst>
      <p:ext uri="{BB962C8B-B14F-4D97-AF65-F5344CB8AC3E}">
        <p14:creationId xmlns:p14="http://schemas.microsoft.com/office/powerpoint/2010/main" val="372212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E9C9-CFC8-1346-972C-7AB745F41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Variational Autoencoders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3CD9C4-3A47-F640-AF92-624780F850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Training</a:t>
                </a:r>
              </a:p>
              <a:p>
                <a:pPr lvl="1"/>
                <a:r>
                  <a:rPr lang="en-US" dirty="0"/>
                  <a:t>Use a variational lower bound of the log-likelihood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Generate data</a:t>
                </a:r>
              </a:p>
              <a:p>
                <a:pPr lvl="1"/>
                <a:r>
                  <a:rPr lang="en-US" dirty="0"/>
                  <a:t>Sample z (latent representation) from a Gaussian prior</a:t>
                </a:r>
              </a:p>
              <a:p>
                <a:pPr lvl="1"/>
                <a:r>
                  <a:rPr lang="en-US" dirty="0"/>
                  <a:t>Use decoder to get (Gaussian)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Sample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3CD9C4-3A47-F640-AF92-624780F850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E0413-361B-2A4A-A3D7-8675CBC68C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PT"/>
              <a:t>Computer Vision - TP14 -  Advanced Deep Learning Topics II</a:t>
            </a:r>
          </a:p>
        </p:txBody>
      </p:sp>
    </p:spTree>
    <p:extLst>
      <p:ext uri="{BB962C8B-B14F-4D97-AF65-F5344CB8AC3E}">
        <p14:creationId xmlns:p14="http://schemas.microsoft.com/office/powerpoint/2010/main" val="3090494369"/>
      </p:ext>
    </p:extLst>
  </p:cSld>
  <p:clrMapOvr>
    <a:masterClrMapping/>
  </p:clrMapOvr>
</p:sld>
</file>

<file path=ppt/theme/theme1.xml><?xml version="1.0" encoding="utf-8"?>
<a:theme xmlns:a="http://schemas.openxmlformats.org/drawingml/2006/main" name="Modelo de apresentação predefinido">
  <a:themeElements>
    <a:clrScheme name="Modelo de apresentação predefini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lo de apresentação predefini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elo de apresentação predefini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44069</TotalTime>
  <Words>1162</Words>
  <Application>Microsoft Macintosh PowerPoint</Application>
  <PresentationFormat>On-screen Show (4:3)</PresentationFormat>
  <Paragraphs>199</Paragraphs>
  <Slides>35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Cambria Math</vt:lpstr>
      <vt:lpstr>Modelo de apresentação predefinido</vt:lpstr>
      <vt:lpstr>PowerPoint Presentation</vt:lpstr>
      <vt:lpstr>Outline</vt:lpstr>
      <vt:lpstr>Outline</vt:lpstr>
      <vt:lpstr>Generative models</vt:lpstr>
      <vt:lpstr>Applications</vt:lpstr>
      <vt:lpstr>Outline</vt:lpstr>
      <vt:lpstr>Variational Autoencoders</vt:lpstr>
      <vt:lpstr>Variational Autoencoders</vt:lpstr>
      <vt:lpstr>Variational Autoencoders</vt:lpstr>
      <vt:lpstr>Training</vt:lpstr>
      <vt:lpstr>Training</vt:lpstr>
      <vt:lpstr>Training</vt:lpstr>
      <vt:lpstr>Training</vt:lpstr>
      <vt:lpstr>Training</vt:lpstr>
      <vt:lpstr>Training</vt:lpstr>
      <vt:lpstr>Training</vt:lpstr>
      <vt:lpstr>Training</vt:lpstr>
      <vt:lpstr>Training</vt:lpstr>
      <vt:lpstr>Training</vt:lpstr>
      <vt:lpstr>Generating data</vt:lpstr>
      <vt:lpstr>VAEs results</vt:lpstr>
      <vt:lpstr>Latent representations</vt:lpstr>
      <vt:lpstr>Outline</vt:lpstr>
      <vt:lpstr>GANs taking over</vt:lpstr>
      <vt:lpstr>Generative adversarial networks</vt:lpstr>
      <vt:lpstr>Generator</vt:lpstr>
      <vt:lpstr>Discriminator</vt:lpstr>
      <vt:lpstr>Training GANs</vt:lpstr>
      <vt:lpstr>Training GANs</vt:lpstr>
      <vt:lpstr>Generating data</vt:lpstr>
      <vt:lpstr>GANs architectures</vt:lpstr>
      <vt:lpstr>GANs results</vt:lpstr>
      <vt:lpstr>Latent representations</vt:lpstr>
      <vt:lpstr>Generative models:  VAEs vs GANs</vt:lpstr>
      <vt:lpstr>Resources</vt:lpstr>
    </vt:vector>
  </TitlesOfParts>
  <Company>Casa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Miguel</dc:creator>
  <cp:lastModifiedBy>Francesco Renna</cp:lastModifiedBy>
  <cp:revision>873</cp:revision>
  <cp:lastPrinted>2018-11-22T11:00:34Z</cp:lastPrinted>
  <dcterms:created xsi:type="dcterms:W3CDTF">2006-09-04T13:22:43Z</dcterms:created>
  <dcterms:modified xsi:type="dcterms:W3CDTF">2022-01-03T17:33:21Z</dcterms:modified>
</cp:coreProperties>
</file>