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9" r:id="rId3"/>
    <p:sldId id="323" r:id="rId4"/>
    <p:sldId id="310" r:id="rId5"/>
    <p:sldId id="311" r:id="rId6"/>
    <p:sldId id="307" r:id="rId7"/>
    <p:sldId id="308" r:id="rId8"/>
    <p:sldId id="309" r:id="rId9"/>
    <p:sldId id="312" r:id="rId10"/>
    <p:sldId id="313" r:id="rId11"/>
    <p:sldId id="314" r:id="rId12"/>
    <p:sldId id="349" r:id="rId13"/>
    <p:sldId id="350" r:id="rId14"/>
    <p:sldId id="351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40" r:id="rId35"/>
    <p:sldId id="339" r:id="rId36"/>
    <p:sldId id="342" r:id="rId37"/>
    <p:sldId id="341" r:id="rId38"/>
    <p:sldId id="336" r:id="rId39"/>
    <p:sldId id="344" r:id="rId40"/>
    <p:sldId id="346" r:id="rId41"/>
    <p:sldId id="345" r:id="rId42"/>
    <p:sldId id="347" r:id="rId43"/>
    <p:sldId id="348" r:id="rId44"/>
    <p:sldId id="303" r:id="rId45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3FDAD3BB-959A-4924-8CBF-AB8C7C855870}"/>
    <pc:docChg chg="custSel modHandout">
      <pc:chgData name="up423346@ms.uporto.pt" userId="886f1fb4-dee8-4943-9147-91ac47e3c32e" providerId="ADAL" clId="{3FDAD3BB-959A-4924-8CBF-AB8C7C855870}" dt="2020-08-26T14:59:37.401" v="4" actId="14100"/>
      <pc:docMkLst>
        <pc:docMk/>
      </pc:docMkLst>
    </pc:docChg>
  </pc:docChgLst>
  <pc:docChgLst>
    <pc:chgData name="Miguel Coimbra" userId="886f1fb4-dee8-4943-9147-91ac47e3c32e" providerId="ADAL" clId="{E3D7F085-C5FC-443E-92F2-4DCCF15F7A69}"/>
    <pc:docChg chg="modSld">
      <pc:chgData name="Miguel Coimbra" userId="886f1fb4-dee8-4943-9147-91ac47e3c32e" providerId="ADAL" clId="{E3D7F085-C5FC-443E-92F2-4DCCF15F7A69}" dt="2021-10-11T13:16:44.170" v="17" actId="20577"/>
      <pc:docMkLst>
        <pc:docMk/>
      </pc:docMkLst>
      <pc:sldChg chg="modSp mod">
        <pc:chgData name="Miguel Coimbra" userId="886f1fb4-dee8-4943-9147-91ac47e3c32e" providerId="ADAL" clId="{E3D7F085-C5FC-443E-92F2-4DCCF15F7A69}" dt="2021-10-11T13:16:44.170" v="17" actId="20577"/>
        <pc:sldMkLst>
          <pc:docMk/>
          <pc:sldMk cId="0" sldId="257"/>
        </pc:sldMkLst>
        <pc:spChg chg="mod">
          <ac:chgData name="Miguel Coimbra" userId="886f1fb4-dee8-4943-9147-91ac47e3c32e" providerId="ADAL" clId="{E3D7F085-C5FC-443E-92F2-4DCCF15F7A69}" dt="2021-10-11T13:16:44.170" v="17" actId="20577"/>
          <ac:spMkLst>
            <pc:docMk/>
            <pc:sldMk cId="0" sldId="257"/>
            <ac:spMk id="5124" creationId="{D571009A-580D-4B2A-B4E8-13BFDFE8CE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300FDE71-87EA-4FD7-A926-5CE37F541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357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TP5 - Single Pixel </a:t>
            </a:r>
            <a:r>
              <a:rPr lang="pt-PT" dirty="0" err="1"/>
              <a:t>Manipulation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3C0E11-E303-4678-AA8F-AC7ED2A9B0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0DD9B8-60CB-4D2B-9958-F204A34C54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4283A50-A2EC-4EBE-8CE0-A984CE281C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62F270-0F08-42A6-8C5B-9AC423428E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A9E4765-9870-4577-B33B-CF11DB56CF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DD56309-63D1-486E-AFD6-7A4C86340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1D2E68F-3439-433D-8AF2-E8A6E2A17DC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DCA54A36-BB2F-435A-A8E7-8136C3E32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488DD801-6AD9-4153-8F88-E25A3B339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C1196-5817-492F-9314-6F1721ABF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</p:spTree>
    <p:extLst>
      <p:ext uri="{BB962C8B-B14F-4D97-AF65-F5344CB8AC3E}">
        <p14:creationId xmlns:p14="http://schemas.microsoft.com/office/powerpoint/2010/main" val="245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49F31-FB30-4AF5-AB6D-C96CB1F1E1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14F6D-E3E1-4DD9-8DE5-4E313C2C82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BB96-8CC8-4EEB-9048-252461EE294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085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7C055-0E77-42CF-BAD3-CC96336C3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D5977-535B-4476-AA2C-C496C18AF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BF4F-3356-43EA-89EE-3B59CA22B1C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1158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B0A7E-2542-46D3-8445-4B4C83A63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E64FA-A14F-4103-8622-818BD46DBA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215A-B07C-4507-A86C-980072C96F8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32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DDECF-E25D-42BD-93A0-CB5C619F94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9916E9-7A41-42D0-82BF-C35E79A152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ED0-1EAE-4718-9D01-0B6771FD9D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6290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138C9D-2B9F-4ED3-975D-167F15A57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800C38-9228-42E0-9260-9DD3ACA503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1563-7CC2-4452-AAFB-AB8E86EF63F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7469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73674-6D8B-4B17-B038-0003FA46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7E0F8-A41F-4969-B895-2F9152C04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DC71-2EB7-48D1-8538-0268622AE4C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317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A839D4-0519-44E1-AA54-BB7FE105D9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113EEF-979F-4B62-AAE4-0CFA02FD17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2CFB-44B8-4E06-8457-E7015AFD3A8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398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A12E-88D1-4AD9-A963-54606AA56D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8704BD-2690-420B-9C7A-EA2D65429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7AF5-2EE0-4E3D-9457-9E3EEA10413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196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5E0B74B-3000-4700-90C8-2C879F736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EE33C72-6B09-40F6-95DD-20D9ED1690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8F2-CD42-4299-93C2-D86B7752AB0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4873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EB4B-51F1-4A3A-8DF9-CB1EF408E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E2449-A983-4F29-AE2B-27ECC3DA2A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0A5E-08A5-43DD-A7C4-6844921ADA5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032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26DE0-CFD4-4DC3-B9FE-9A2F622A1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B3C01-CD4A-4330-8EEA-2E59B3760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207D-8D38-456A-82B2-6F17F58F465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280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7A8CBA-AD14-436D-9098-A3D4771D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757CD7-2897-44DC-BF07-1065F9708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7BB4A3-9B0A-4F09-8CA4-1D79209428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6A20CF-BF61-44E7-B726-E9E2CCBA2D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EAA2AAD-580E-49F6-A5DA-D8C213A3386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533B82F-1BC7-49C6-A804-AC443BF90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A8959A3-F1E5-4675-824F-56553332F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4DF8A6-2A9E-4E28-BE94-B46AD543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1AEF5C-FB6B-4222-804F-5B9A640F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400" dirty="0" err="1">
                <a:solidFill>
                  <a:schemeClr val="tx1"/>
                </a:solidFill>
              </a:rPr>
              <a:t>Computer</a:t>
            </a:r>
            <a:r>
              <a:rPr lang="pt-PT" altLang="pt-PT" sz="4400" dirty="0">
                <a:solidFill>
                  <a:schemeClr val="tx1"/>
                </a:solidFill>
              </a:rPr>
              <a:t> </a:t>
            </a:r>
            <a:r>
              <a:rPr lang="pt-PT" altLang="pt-PT" sz="4400" dirty="0" err="1">
                <a:solidFill>
                  <a:schemeClr val="tx1"/>
                </a:solidFill>
              </a:rPr>
              <a:t>Vision</a:t>
            </a:r>
            <a:r>
              <a:rPr lang="pt-PT" altLang="pt-PT" sz="4400" dirty="0">
                <a:solidFill>
                  <a:schemeClr val="tx1"/>
                </a:solidFill>
              </a:rPr>
              <a:t> – TP5</a:t>
            </a:r>
            <a:br>
              <a:rPr lang="pt-PT" altLang="pt-PT" sz="4400" dirty="0">
                <a:solidFill>
                  <a:schemeClr val="tx1"/>
                </a:solidFill>
              </a:rPr>
            </a:br>
            <a:r>
              <a:rPr lang="pt-PT" altLang="pt-PT" sz="4400" dirty="0">
                <a:solidFill>
                  <a:schemeClr val="tx1"/>
                </a:solidFill>
              </a:rPr>
              <a:t>Single Pixel </a:t>
            </a:r>
            <a:r>
              <a:rPr lang="pt-PT" altLang="pt-PT" sz="4400" dirty="0" err="1">
                <a:solidFill>
                  <a:schemeClr val="tx1"/>
                </a:solidFill>
              </a:rPr>
              <a:t>Manipulation</a:t>
            </a:r>
            <a:endParaRPr lang="pt-PT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571009A-580D-4B2A-B4E8-13BFDFE8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4">
            <a:extLst>
              <a:ext uri="{FF2B5EF4-FFF2-40B4-BE49-F238E27FC236}">
                <a16:creationId xmlns:a16="http://schemas.microsoft.com/office/drawing/2014/main" id="{D4B255A9-2148-4FC8-88B3-379ECA4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E3093E5-F98C-47C4-B369-A59170E9A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88653D5-A822-4DEB-BF3E-C2C8A76197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What am I really doing?</a:t>
            </a:r>
          </a:p>
          <a:p>
            <a:pPr lvl="1" eaLnBrk="1" hangingPunct="1"/>
            <a:r>
              <a:rPr lang="en-US" altLang="pt-PT" dirty="0"/>
              <a:t>Changing the response of my image to the received brightness</a:t>
            </a:r>
          </a:p>
          <a:p>
            <a:pPr eaLnBrk="1" hangingPunct="1"/>
            <a:r>
              <a:rPr lang="en-US" altLang="pt-PT" dirty="0"/>
              <a:t>Dynamic Range Manipulation</a:t>
            </a:r>
          </a:p>
          <a:p>
            <a:pPr lvl="1" eaLnBrk="1" hangingPunct="1"/>
            <a:r>
              <a:rPr lang="en-US" altLang="pt-PT" dirty="0"/>
              <a:t>Represented by a 2D Plot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3BE976DD-FF32-441A-A8A6-CA0572748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1989138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2" name="Line 5">
            <a:extLst>
              <a:ext uri="{FF2B5EF4-FFF2-40B4-BE49-F238E27FC236}">
                <a16:creationId xmlns:a16="http://schemas.microsoft.com/office/drawing/2014/main" id="{CD4C1DA2-992B-4B3E-ADFE-05E0147BE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45815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DED2B34-FF9A-4EFC-A5B6-D7994EE0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33600"/>
            <a:ext cx="2447925" cy="2447925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4344" name="Line 7">
            <a:extLst>
              <a:ext uri="{FF2B5EF4-FFF2-40B4-BE49-F238E27FC236}">
                <a16:creationId xmlns:a16="http://schemas.microsoft.com/office/drawing/2014/main" id="{412B4916-4F19-4EB1-8A98-8ECEAA12D5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8969" y="2139156"/>
            <a:ext cx="2459038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614AB710-9AB2-48B8-9244-E195694629D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724525" y="2133600"/>
            <a:ext cx="2447925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83349D2E-39E1-4472-A7BD-C981CDCE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4581525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96F11EAA-6513-423B-B9A1-F3213D47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51498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1DB2C143-C538-4A95-957B-668877F2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5165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Inverted</a:t>
            </a:r>
          </a:p>
        </p:txBody>
      </p:sp>
      <p:sp>
        <p:nvSpPr>
          <p:cNvPr id="14349" name="Line 15">
            <a:extLst>
              <a:ext uri="{FF2B5EF4-FFF2-40B4-BE49-F238E27FC236}">
                <a16:creationId xmlns:a16="http://schemas.microsoft.com/office/drawing/2014/main" id="{0E6BA8A7-242C-46CE-8C6A-0B44BFB1917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45465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0" name="Line 16">
            <a:extLst>
              <a:ext uri="{FF2B5EF4-FFF2-40B4-BE49-F238E27FC236}">
                <a16:creationId xmlns:a16="http://schemas.microsoft.com/office/drawing/2014/main" id="{7E978BB4-DCCD-442B-94FC-4CB2A4604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0736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8F548E22-8F3E-4739-A232-A76D6D6A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2133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52" name="Line 18">
            <a:extLst>
              <a:ext uri="{FF2B5EF4-FFF2-40B4-BE49-F238E27FC236}">
                <a16:creationId xmlns:a16="http://schemas.microsoft.com/office/drawing/2014/main" id="{2C5C0F06-8935-4855-9A49-4634913BA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0052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9">
            <a:extLst>
              <a:ext uri="{FF2B5EF4-FFF2-40B4-BE49-F238E27FC236}">
                <a16:creationId xmlns:a16="http://schemas.microsoft.com/office/drawing/2014/main" id="{10CFB11E-660D-40FC-9A8A-B7FB408F9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21">
            <a:extLst>
              <a:ext uri="{FF2B5EF4-FFF2-40B4-BE49-F238E27FC236}">
                <a16:creationId xmlns:a16="http://schemas.microsoft.com/office/drawing/2014/main" id="{FDEE92F5-BD06-4815-A6B3-E548CD4C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92600"/>
            <a:ext cx="1476375" cy="576263"/>
          </a:xfrm>
          <a:prstGeom prst="rightArrow">
            <a:avLst>
              <a:gd name="adj1" fmla="val 50000"/>
              <a:gd name="adj2" fmla="val 6405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9DD42-046D-47F3-B5B7-07B4AB916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11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A3FEA55-5F2C-4BEC-98D3-B9E0494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7625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Contrast Stretching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12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DRM </a:t>
            </a:r>
            <a:r>
              <a:rPr lang="pt-PT" altLang="pt-PT" dirty="0" err="1"/>
              <a:t>Example</a:t>
            </a:r>
            <a:r>
              <a:rPr lang="pt-PT" altLang="pt-PT" dirty="0"/>
              <a:t> – </a:t>
            </a:r>
            <a:r>
              <a:rPr lang="pt-PT" altLang="pt-PT" dirty="0" err="1"/>
              <a:t>Contrast</a:t>
            </a:r>
            <a:r>
              <a:rPr lang="pt-PT" altLang="pt-PT" dirty="0"/>
              <a:t> </a:t>
            </a:r>
            <a:r>
              <a:rPr lang="pt-PT" altLang="pt-PT" dirty="0" err="1"/>
              <a:t>Stretching</a:t>
            </a:r>
            <a:endParaRPr lang="pt-PT" altLang="pt-PT"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642A0067-D7E9-45F9-9CD6-DAA3FE9F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BDD0230-BFE9-49B7-B50D-09146846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pt-PT" kern="0"/>
              <a:t>Example – Contrast Stretching</a:t>
            </a:r>
            <a:endParaRPr lang="en-GB" altLang="pt-PT" kern="0" dirty="0"/>
          </a:p>
        </p:txBody>
      </p:sp>
    </p:spTree>
    <p:extLst>
      <p:ext uri="{BB962C8B-B14F-4D97-AF65-F5344CB8AC3E}">
        <p14:creationId xmlns:p14="http://schemas.microsoft.com/office/powerpoint/2010/main" val="37505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13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771B04-74A1-4160-982C-6C4A5B0D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237178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14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3C2A0D8-47EC-4A69-B523-D71A48B8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182361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>
            <a:extLst>
              <a:ext uri="{FF2B5EF4-FFF2-40B4-BE49-F238E27FC236}">
                <a16:creationId xmlns:a16="http://schemas.microsoft.com/office/drawing/2014/main" id="{D549DAAC-69A8-4D4E-B683-A5874E76C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53E116-B1D5-4291-BCB7-82A944F2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Other DRM functions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88E9188-B920-4B1A-A15E-6F9C0EBB78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By manipulating our function we can:</a:t>
            </a:r>
          </a:p>
          <a:p>
            <a:pPr lvl="1" eaLnBrk="1" hangingPunct="1"/>
            <a:r>
              <a:rPr lang="en-US" altLang="pt-PT" dirty="0"/>
              <a:t>Enhance generic image visibility</a:t>
            </a:r>
          </a:p>
          <a:p>
            <a:pPr lvl="1" eaLnBrk="1" hangingPunct="1"/>
            <a:r>
              <a:rPr lang="en-US" altLang="pt-PT" dirty="0"/>
              <a:t>Enhance specific visual features</a:t>
            </a:r>
          </a:p>
          <a:p>
            <a:pPr lvl="1" eaLnBrk="1" hangingPunct="1"/>
            <a:r>
              <a:rPr lang="en-US" altLang="pt-PT" dirty="0"/>
              <a:t>Use quantization space a lot better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3098E3C-7951-4520-BCCD-866895C7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C7540FFE-B42E-4992-87FF-ECA3E736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23796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C6876-CCBF-49FC-8435-D56693E46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9CD7BCFF-574A-45BA-BE56-995928121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3E115B4-23F4-4201-85E4-DA70D9573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Contrast Stretching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FAE579A8-79F6-4D1A-B356-2BC77B61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 dirty="0"/>
              <a:t>‘Stretches’ the dynamic range of an image</a:t>
            </a:r>
          </a:p>
          <a:p>
            <a:pPr eaLnBrk="1" hangingPunct="1"/>
            <a:r>
              <a:rPr lang="en-US" altLang="pt-PT" sz="2400" dirty="0"/>
              <a:t>Corrects some image capture problems</a:t>
            </a:r>
          </a:p>
          <a:p>
            <a:pPr lvl="1" eaLnBrk="1" hangingPunct="1"/>
            <a:r>
              <a:rPr lang="en-US" altLang="pt-PT" sz="2000" dirty="0"/>
              <a:t>Poor illumination, aperture, poor sensor performance, etc.</a:t>
            </a:r>
          </a:p>
        </p:txBody>
      </p:sp>
      <p:pic>
        <p:nvPicPr>
          <p:cNvPr id="18437" name="Picture 9">
            <a:extLst>
              <a:ext uri="{FF2B5EF4-FFF2-40B4-BE49-F238E27FC236}">
                <a16:creationId xmlns:a16="http://schemas.microsoft.com/office/drawing/2014/main" id="{5318B274-93BA-49E4-A1E1-5008D3A8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1870075" cy="2241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F3068F35-C9DF-4D7A-8CC4-01E2ADCC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716338"/>
            <a:ext cx="1871663" cy="2243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9" name="Object 11">
            <a:extLst>
              <a:ext uri="{FF2B5EF4-FFF2-40B4-BE49-F238E27FC236}">
                <a16:creationId xmlns:a16="http://schemas.microsoft.com/office/drawing/2014/main" id="{99A16184-A257-43FF-A0B4-2FB2CB20C7C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44600" y="4292600"/>
          <a:ext cx="24050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180588" imgH="393529" progId="Equation.3">
                  <p:embed/>
                </p:oleObj>
              </mc:Choice>
              <mc:Fallback>
                <p:oleObj name="Equação" r:id="rId4" imgW="1180588" imgH="393529" progId="Equation.3">
                  <p:embed/>
                  <p:pic>
                    <p:nvPicPr>
                      <p:cNvPr id="18439" name="Object 11">
                        <a:extLst>
                          <a:ext uri="{FF2B5EF4-FFF2-40B4-BE49-F238E27FC236}">
                            <a16:creationId xmlns:a16="http://schemas.microsoft.com/office/drawing/2014/main" id="{99A16184-A257-43FF-A0B4-2FB2CB20C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292600"/>
                        <a:ext cx="24050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AutoShape 13">
            <a:extLst>
              <a:ext uri="{FF2B5EF4-FFF2-40B4-BE49-F238E27FC236}">
                <a16:creationId xmlns:a16="http://schemas.microsoft.com/office/drawing/2014/main" id="{6ABBF816-7A8F-45E6-909F-FB3575312E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05450" y="1700213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5">
            <a:extLst>
              <a:ext uri="{FF2B5EF4-FFF2-40B4-BE49-F238E27FC236}">
                <a16:creationId xmlns:a16="http://schemas.microsoft.com/office/drawing/2014/main" id="{7C21C91A-E4EF-4562-ADE2-D7E3CA941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1828800"/>
            <a:ext cx="2587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T(f)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2" name="Line 16">
            <a:extLst>
              <a:ext uri="{FF2B5EF4-FFF2-40B4-BE49-F238E27FC236}">
                <a16:creationId xmlns:a16="http://schemas.microsoft.com/office/drawing/2014/main" id="{367CDBC0-D363-49AB-B420-098A7C21E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575" y="1711325"/>
            <a:ext cx="1031875" cy="17192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7">
            <a:extLst>
              <a:ext uri="{FF2B5EF4-FFF2-40B4-BE49-F238E27FC236}">
                <a16:creationId xmlns:a16="http://schemas.microsoft.com/office/drawing/2014/main" id="{D368417F-4AB2-410E-AE14-B1B23F447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8">
            <a:extLst>
              <a:ext uri="{FF2B5EF4-FFF2-40B4-BE49-F238E27FC236}">
                <a16:creationId xmlns:a16="http://schemas.microsoft.com/office/drawing/2014/main" id="{F6439770-4446-460D-96CD-B63DDE7D35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9">
            <a:extLst>
              <a:ext uri="{FF2B5EF4-FFF2-40B4-BE49-F238E27FC236}">
                <a16:creationId xmlns:a16="http://schemas.microsoft.com/office/drawing/2014/main" id="{D770B8D3-4D87-4A65-AE5A-04B7E8456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0">
            <a:extLst>
              <a:ext uri="{FF2B5EF4-FFF2-40B4-BE49-F238E27FC236}">
                <a16:creationId xmlns:a16="http://schemas.microsoft.com/office/drawing/2014/main" id="{40DFF17E-F084-4C30-9ADA-CB1F4BEF1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1">
            <a:extLst>
              <a:ext uri="{FF2B5EF4-FFF2-40B4-BE49-F238E27FC236}">
                <a16:creationId xmlns:a16="http://schemas.microsoft.com/office/drawing/2014/main" id="{AF0C2399-ED56-4F0E-A279-AFA590468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2">
            <a:extLst>
              <a:ext uri="{FF2B5EF4-FFF2-40B4-BE49-F238E27FC236}">
                <a16:creationId xmlns:a16="http://schemas.microsoft.com/office/drawing/2014/main" id="{DB236F88-72D4-42A4-A912-F41DBA465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3">
            <a:extLst>
              <a:ext uri="{FF2B5EF4-FFF2-40B4-BE49-F238E27FC236}">
                <a16:creationId xmlns:a16="http://schemas.microsoft.com/office/drawing/2014/main" id="{5AC71B40-00AD-4707-8275-2C6E9E11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4">
            <a:extLst>
              <a:ext uri="{FF2B5EF4-FFF2-40B4-BE49-F238E27FC236}">
                <a16:creationId xmlns:a16="http://schemas.microsoft.com/office/drawing/2014/main" id="{EB4E2C9F-86A6-4286-8079-D22C076DF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5">
            <a:extLst>
              <a:ext uri="{FF2B5EF4-FFF2-40B4-BE49-F238E27FC236}">
                <a16:creationId xmlns:a16="http://schemas.microsoft.com/office/drawing/2014/main" id="{A6AD86FF-5F1D-440C-BA25-E1AEAF11D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6">
            <a:extLst>
              <a:ext uri="{FF2B5EF4-FFF2-40B4-BE49-F238E27FC236}">
                <a16:creationId xmlns:a16="http://schemas.microsoft.com/office/drawing/2014/main" id="{F7A2EDDB-57D7-449B-8B4D-B23ECDD7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7">
            <a:extLst>
              <a:ext uri="{FF2B5EF4-FFF2-40B4-BE49-F238E27FC236}">
                <a16:creationId xmlns:a16="http://schemas.microsoft.com/office/drawing/2014/main" id="{B14E51D9-CE57-42DF-888E-B36E6F7FE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8">
            <a:extLst>
              <a:ext uri="{FF2B5EF4-FFF2-40B4-BE49-F238E27FC236}">
                <a16:creationId xmlns:a16="http://schemas.microsoft.com/office/drawing/2014/main" id="{1131C7FF-D5A5-40D1-9DBC-69F6CE99F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Rectangle 29">
            <a:extLst>
              <a:ext uri="{FF2B5EF4-FFF2-40B4-BE49-F238E27FC236}">
                <a16:creationId xmlns:a16="http://schemas.microsoft.com/office/drawing/2014/main" id="{393DB7E4-E4E4-4BEE-9842-130CB881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47980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f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6" name="Rectangle 30">
            <a:extLst>
              <a:ext uri="{FF2B5EF4-FFF2-40B4-BE49-F238E27FC236}">
                <a16:creationId xmlns:a16="http://schemas.microsoft.com/office/drawing/2014/main" id="{E53BAD56-08D7-478E-B510-310C3B15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237966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g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7" name="Freeform 31">
            <a:extLst>
              <a:ext uri="{FF2B5EF4-FFF2-40B4-BE49-F238E27FC236}">
                <a16:creationId xmlns:a16="http://schemas.microsoft.com/office/drawing/2014/main" id="{663897BE-FF5D-4CAE-B4B7-8720B873172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32">
            <a:extLst>
              <a:ext uri="{FF2B5EF4-FFF2-40B4-BE49-F238E27FC236}">
                <a16:creationId xmlns:a16="http://schemas.microsoft.com/office/drawing/2014/main" id="{9F055580-B722-416C-BC91-3CD9B83DAD51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33">
            <a:extLst>
              <a:ext uri="{FF2B5EF4-FFF2-40B4-BE49-F238E27FC236}">
                <a16:creationId xmlns:a16="http://schemas.microsoft.com/office/drawing/2014/main" id="{469BF5B0-23FD-4592-BC95-DEFF0D5DF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4">
            <a:extLst>
              <a:ext uri="{FF2B5EF4-FFF2-40B4-BE49-F238E27FC236}">
                <a16:creationId xmlns:a16="http://schemas.microsoft.com/office/drawing/2014/main" id="{BC93DA2C-88AA-407E-A419-6E5585A6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5">
            <a:extLst>
              <a:ext uri="{FF2B5EF4-FFF2-40B4-BE49-F238E27FC236}">
                <a16:creationId xmlns:a16="http://schemas.microsoft.com/office/drawing/2014/main" id="{D8C9A099-214A-4849-87CC-0A8184145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6">
            <a:extLst>
              <a:ext uri="{FF2B5EF4-FFF2-40B4-BE49-F238E27FC236}">
                <a16:creationId xmlns:a16="http://schemas.microsoft.com/office/drawing/2014/main" id="{BA700B7F-C42A-40F1-8A67-785D671EE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7">
            <a:extLst>
              <a:ext uri="{FF2B5EF4-FFF2-40B4-BE49-F238E27FC236}">
                <a16:creationId xmlns:a16="http://schemas.microsoft.com/office/drawing/2014/main" id="{5EB3E624-691D-4D23-B0A4-9EA7EE091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8">
            <a:extLst>
              <a:ext uri="{FF2B5EF4-FFF2-40B4-BE49-F238E27FC236}">
                <a16:creationId xmlns:a16="http://schemas.microsoft.com/office/drawing/2014/main" id="{06A32D95-1625-4564-86AB-B9E1DEA2C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9">
            <a:extLst>
              <a:ext uri="{FF2B5EF4-FFF2-40B4-BE49-F238E27FC236}">
                <a16:creationId xmlns:a16="http://schemas.microsoft.com/office/drawing/2014/main" id="{562737B6-921C-4889-A0E4-AD080B173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40">
            <a:extLst>
              <a:ext uri="{FF2B5EF4-FFF2-40B4-BE49-F238E27FC236}">
                <a16:creationId xmlns:a16="http://schemas.microsoft.com/office/drawing/2014/main" id="{D59CFD89-2C88-48CE-AF06-2780C92A0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1">
            <a:extLst>
              <a:ext uri="{FF2B5EF4-FFF2-40B4-BE49-F238E27FC236}">
                <a16:creationId xmlns:a16="http://schemas.microsoft.com/office/drawing/2014/main" id="{BC66D889-F736-4F29-AD77-F67E75C98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2">
            <a:extLst>
              <a:ext uri="{FF2B5EF4-FFF2-40B4-BE49-F238E27FC236}">
                <a16:creationId xmlns:a16="http://schemas.microsoft.com/office/drawing/2014/main" id="{92553811-A8F0-4205-BB00-B9DDB6C63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43">
            <a:extLst>
              <a:ext uri="{FF2B5EF4-FFF2-40B4-BE49-F238E27FC236}">
                <a16:creationId xmlns:a16="http://schemas.microsoft.com/office/drawing/2014/main" id="{D16B7BDD-B161-4214-A9D7-3E0900336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44">
            <a:extLst>
              <a:ext uri="{FF2B5EF4-FFF2-40B4-BE49-F238E27FC236}">
                <a16:creationId xmlns:a16="http://schemas.microsoft.com/office/drawing/2014/main" id="{229F0470-FD00-4176-ABFA-34903C374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45">
            <a:extLst>
              <a:ext uri="{FF2B5EF4-FFF2-40B4-BE49-F238E27FC236}">
                <a16:creationId xmlns:a16="http://schemas.microsoft.com/office/drawing/2014/main" id="{BDBE6EB6-BE39-4BBE-B542-0E986EA2D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6">
            <a:extLst>
              <a:ext uri="{FF2B5EF4-FFF2-40B4-BE49-F238E27FC236}">
                <a16:creationId xmlns:a16="http://schemas.microsoft.com/office/drawing/2014/main" id="{FDB83B24-3B05-4F59-BCDE-54C252FCB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7">
            <a:extLst>
              <a:ext uri="{FF2B5EF4-FFF2-40B4-BE49-F238E27FC236}">
                <a16:creationId xmlns:a16="http://schemas.microsoft.com/office/drawing/2014/main" id="{E2DE8B9A-C85E-4A61-B0D5-6487921A9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8">
            <a:extLst>
              <a:ext uri="{FF2B5EF4-FFF2-40B4-BE49-F238E27FC236}">
                <a16:creationId xmlns:a16="http://schemas.microsoft.com/office/drawing/2014/main" id="{13A6C792-9040-44D2-B87B-CA2EBA95D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9">
            <a:extLst>
              <a:ext uri="{FF2B5EF4-FFF2-40B4-BE49-F238E27FC236}">
                <a16:creationId xmlns:a16="http://schemas.microsoft.com/office/drawing/2014/main" id="{58D3E0F0-DC2F-4044-8803-3F284CF8C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0">
            <a:extLst>
              <a:ext uri="{FF2B5EF4-FFF2-40B4-BE49-F238E27FC236}">
                <a16:creationId xmlns:a16="http://schemas.microsoft.com/office/drawing/2014/main" id="{43B75037-4732-4D40-A5AF-1739B36F3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1">
            <a:extLst>
              <a:ext uri="{FF2B5EF4-FFF2-40B4-BE49-F238E27FC236}">
                <a16:creationId xmlns:a16="http://schemas.microsoft.com/office/drawing/2014/main" id="{5533C2D2-5D4C-42C2-BADC-F07787033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52">
            <a:extLst>
              <a:ext uri="{FF2B5EF4-FFF2-40B4-BE49-F238E27FC236}">
                <a16:creationId xmlns:a16="http://schemas.microsoft.com/office/drawing/2014/main" id="{57990AB6-4736-4868-AD38-33F3EE3A1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53">
            <a:extLst>
              <a:ext uri="{FF2B5EF4-FFF2-40B4-BE49-F238E27FC236}">
                <a16:creationId xmlns:a16="http://schemas.microsoft.com/office/drawing/2014/main" id="{43F9C4F1-5BAA-433F-B306-DC7450ED1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54">
            <a:extLst>
              <a:ext uri="{FF2B5EF4-FFF2-40B4-BE49-F238E27FC236}">
                <a16:creationId xmlns:a16="http://schemas.microsoft.com/office/drawing/2014/main" id="{107648D7-C9DE-41B5-9C95-88B8819F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5">
            <a:extLst>
              <a:ext uri="{FF2B5EF4-FFF2-40B4-BE49-F238E27FC236}">
                <a16:creationId xmlns:a16="http://schemas.microsoft.com/office/drawing/2014/main" id="{949683C6-D62E-4E39-B1C6-B55D31B06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6">
            <a:extLst>
              <a:ext uri="{FF2B5EF4-FFF2-40B4-BE49-F238E27FC236}">
                <a16:creationId xmlns:a16="http://schemas.microsoft.com/office/drawing/2014/main" id="{14C5C3AC-596D-47B4-9156-0D80339D9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Freeform 59">
            <a:extLst>
              <a:ext uri="{FF2B5EF4-FFF2-40B4-BE49-F238E27FC236}">
                <a16:creationId xmlns:a16="http://schemas.microsoft.com/office/drawing/2014/main" id="{A95C26F9-03DF-4FC1-A7DC-0369B0438AE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60">
            <a:extLst>
              <a:ext uri="{FF2B5EF4-FFF2-40B4-BE49-F238E27FC236}">
                <a16:creationId xmlns:a16="http://schemas.microsoft.com/office/drawing/2014/main" id="{C32F2DB2-BF43-47E4-8991-49EE7477199E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61">
            <a:extLst>
              <a:ext uri="{FF2B5EF4-FFF2-40B4-BE49-F238E27FC236}">
                <a16:creationId xmlns:a16="http://schemas.microsoft.com/office/drawing/2014/main" id="{3AB0277A-07CF-425B-A17D-7F369E68C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450" y="1711325"/>
            <a:ext cx="3429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62">
            <a:extLst>
              <a:ext uri="{FF2B5EF4-FFF2-40B4-BE49-F238E27FC236}">
                <a16:creationId xmlns:a16="http://schemas.microsoft.com/office/drawing/2014/main" id="{7D693FEB-EFE7-483E-B211-86CD3E983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0088" y="3430588"/>
            <a:ext cx="3444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BE989-C55D-4784-8962-5E336CFE0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6B8E08A3-D983-48F2-BB81-9F15C1782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75E50DD-4F16-4165-A49F-9D60DFCF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Processing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574938-478F-4C18-8656-52DBC6D8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Histograms give us an idea of how we are using our dynamic range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67845E06-F5CD-4835-8E32-AAF36C86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063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B2C76E95-340B-45A1-8125-AB396BE5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537686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AutoShape 6">
            <a:extLst>
              <a:ext uri="{FF2B5EF4-FFF2-40B4-BE49-F238E27FC236}">
                <a16:creationId xmlns:a16="http://schemas.microsoft.com/office/drawing/2014/main" id="{BA40614C-B7E5-4161-8F02-252D9BE9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636838"/>
            <a:ext cx="3240088" cy="1512887"/>
          </a:xfrm>
          <a:prstGeom prst="wedgeRoundRectCallout">
            <a:avLst>
              <a:gd name="adj1" fmla="val -53333"/>
              <a:gd name="adj2" fmla="val 705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if I want a different histogram for my image?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49269-044A-4913-886B-ED2A962AA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AD883C23-2153-408D-BFA1-335330214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2776ED-1428-44BB-9907-C025A9BBB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Types of Image Histograms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37EC5AD-7B68-49A8-8894-3FD4E54ADA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6375" cy="4525963"/>
          </a:xfrm>
        </p:spPr>
        <p:txBody>
          <a:bodyPr/>
          <a:lstStyle/>
          <a:p>
            <a:pPr eaLnBrk="1" hangingPunct="1"/>
            <a:r>
              <a:rPr lang="en-US" altLang="pt-PT"/>
              <a:t>Images can be classified into types according to their histogram</a:t>
            </a:r>
          </a:p>
          <a:p>
            <a:pPr lvl="1" eaLnBrk="1" hangingPunct="1"/>
            <a:r>
              <a:rPr lang="en-US" altLang="pt-PT"/>
              <a:t>Dark</a:t>
            </a:r>
          </a:p>
          <a:p>
            <a:pPr lvl="1" eaLnBrk="1" hangingPunct="1"/>
            <a:r>
              <a:rPr lang="en-US" altLang="pt-PT"/>
              <a:t>Bright</a:t>
            </a:r>
          </a:p>
          <a:p>
            <a:pPr lvl="1" eaLnBrk="1" hangingPunct="1"/>
            <a:r>
              <a:rPr lang="en-US" altLang="pt-PT"/>
              <a:t>Low-contrast</a:t>
            </a:r>
          </a:p>
          <a:p>
            <a:pPr lvl="1" eaLnBrk="1" hangingPunct="1"/>
            <a:r>
              <a:rPr lang="en-US" altLang="pt-PT"/>
              <a:t>High-contrast</a:t>
            </a: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ACEB1F11-6C12-4AD4-A204-A6BD611C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77975"/>
            <a:ext cx="52943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016D6-75A9-4468-8055-F75FA7EC7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2">
            <a:extLst>
              <a:ext uri="{FF2B5EF4-FFF2-40B4-BE49-F238E27FC236}">
                <a16:creationId xmlns:a16="http://schemas.microsoft.com/office/drawing/2014/main" id="{5F82552D-8E07-4935-BA3C-E353ECD5B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9360252-543B-42BE-AAE6-966A4B50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Types of Image Histograms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4451A89C-8F4A-45DF-AD2F-BE6CA67A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89088"/>
            <a:ext cx="52800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6">
            <a:extLst>
              <a:ext uri="{FF2B5EF4-FFF2-40B4-BE49-F238E27FC236}">
                <a16:creationId xmlns:a16="http://schemas.microsoft.com/office/drawing/2014/main" id="{149138AC-8FA8-4888-A9F1-7EFC5F3A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844675"/>
            <a:ext cx="2413000" cy="2374900"/>
          </a:xfrm>
          <a:prstGeom prst="wedgeRoundRectCallout">
            <a:avLst>
              <a:gd name="adj1" fmla="val -79736"/>
              <a:gd name="adj2" fmla="val 23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can manipulate this using single Pixel operations!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25F00-79C2-47C4-935A-3204AB8A9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56E1632E-D64B-4A2B-B460-258F99A88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EC2AFA0-C18B-452B-A8B5-A21E2C87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D7E9DA-C19F-4804-B562-44493603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76492-C11F-4C28-AFD3-F9F19C066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A6FFB6FC-7C60-4FEA-B374-E956CE78C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A295EB0-8B0A-4F60-8FE4-23251BF6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61F581F9-F354-400C-BB01-1B04872CA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3827463" cy="3633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dirty="0" err="1"/>
              <a:t>Objective</a:t>
            </a:r>
            <a:r>
              <a:rPr lang="pt-PT" altLang="pt-PT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Obtain</a:t>
            </a:r>
            <a:r>
              <a:rPr lang="pt-PT" altLang="pt-PT" dirty="0"/>
              <a:t> a ‘flat’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Enhance</a:t>
            </a:r>
            <a:r>
              <a:rPr lang="pt-PT" altLang="pt-PT" dirty="0"/>
              <a:t> visual </a:t>
            </a:r>
            <a:r>
              <a:rPr lang="pt-PT" altLang="pt-PT" dirty="0" err="1"/>
              <a:t>contrast</a:t>
            </a:r>
            <a:endParaRPr lang="pt-PT" altLang="pt-PT" dirty="0"/>
          </a:p>
          <a:p>
            <a:pPr eaLnBrk="1" hangingPunct="1">
              <a:lnSpc>
                <a:spcPct val="90000"/>
              </a:lnSpc>
            </a:pPr>
            <a:r>
              <a:rPr lang="pt-PT" altLang="pt-PT" dirty="0"/>
              <a:t>Digital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a ‘flat-</a:t>
            </a:r>
            <a:r>
              <a:rPr lang="pt-PT" altLang="pt-PT" dirty="0" err="1"/>
              <a:t>ish</a:t>
            </a:r>
            <a:r>
              <a:rPr lang="pt-PT" altLang="pt-PT" dirty="0"/>
              <a:t>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Why</a:t>
            </a:r>
            <a:r>
              <a:rPr lang="pt-PT" altLang="pt-PT" dirty="0"/>
              <a:t>?</a:t>
            </a: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743A1E57-0B41-4487-896B-065184B8AC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6E7B3926-8A4E-4A9A-9531-8F078572B7E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557338"/>
          <a:ext cx="38163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57200" progId="Equation.3">
                  <p:embed/>
                </p:oleObj>
              </mc:Choice>
              <mc:Fallback>
                <p:oleObj name="Equation" r:id="rId2" imgW="1841500" imgH="457200" progId="Equation.3">
                  <p:embed/>
                  <p:pic>
                    <p:nvPicPr>
                      <p:cNvPr id="22534" name="Object 6">
                        <a:extLst>
                          <a:ext uri="{FF2B5EF4-FFF2-40B4-BE49-F238E27FC236}">
                            <a16:creationId xmlns:a16="http://schemas.microsoft.com/office/drawing/2014/main" id="{6E7B3926-8A4E-4A9A-9531-8F078572B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38163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11">
            <a:extLst>
              <a:ext uri="{FF2B5EF4-FFF2-40B4-BE49-F238E27FC236}">
                <a16:creationId xmlns:a16="http://schemas.microsoft.com/office/drawing/2014/main" id="{C0008F6D-F20F-4DA7-86D1-8199A4D5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28775"/>
            <a:ext cx="43799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A0EFA-2910-4093-B139-D48353117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1B9A5089-F613-4DF9-863D-33AE50AF7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16C5B0E-9A4D-45E8-B206-0BB6AE87E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FF613D0D-69D3-4286-81C8-F1C44702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28775"/>
            <a:ext cx="3671888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>
            <a:extLst>
              <a:ext uri="{FF2B5EF4-FFF2-40B4-BE49-F238E27FC236}">
                <a16:creationId xmlns:a16="http://schemas.microsoft.com/office/drawing/2014/main" id="{BB82D136-6CC8-45F8-9E5F-252E2CC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628775"/>
            <a:ext cx="3384550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AutoShape 10">
            <a:extLst>
              <a:ext uri="{FF2B5EF4-FFF2-40B4-BE49-F238E27FC236}">
                <a16:creationId xmlns:a16="http://schemas.microsoft.com/office/drawing/2014/main" id="{9F18DFEA-410A-4C7E-B82A-9028582B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068638"/>
            <a:ext cx="1152525" cy="1150937"/>
          </a:xfrm>
          <a:prstGeom prst="rightArrow">
            <a:avLst>
              <a:gd name="adj1" fmla="val 50000"/>
              <a:gd name="adj2" fmla="val 250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2C4D3-B9D0-40C3-932C-0FDF914AC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>
            <a:extLst>
              <a:ext uri="{FF2B5EF4-FFF2-40B4-BE49-F238E27FC236}">
                <a16:creationId xmlns:a16="http://schemas.microsoft.com/office/drawing/2014/main" id="{1CA7710C-369F-4369-8B1F-BDE0E5CC5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9C86387-8DDA-463B-8394-9E88D415E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Neighborhoods and Connectivity</a:t>
            </a:r>
            <a:endParaRPr lang="pt-PT" altLang="pt-PT" sz="40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4665BA1-7735-4085-8B72-C563782B8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E629A-D936-4D79-B51D-9F9AC934B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9278D431-1F87-4244-A97E-6406A5FC4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952BD8-8173-4057-9C4D-2C83A7C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4-Neighbors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F73EE13-EED3-4A40-A088-0C1500BDB2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p at (x,y) has 2 horizontal and 2 vertical neighbors:</a:t>
            </a:r>
          </a:p>
          <a:p>
            <a:pPr lvl="1" eaLnBrk="1" hangingPunct="1"/>
            <a:r>
              <a:rPr lang="en-US" altLang="pt-PT"/>
              <a:t>(x+1,y), (x-1,y), (x,y+1), (x,y-1)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(p): Set of the 4-neighbors of p.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7653" name="Rectangle 15">
            <a:extLst>
              <a:ext uri="{FF2B5EF4-FFF2-40B4-BE49-F238E27FC236}">
                <a16:creationId xmlns:a16="http://schemas.microsoft.com/office/drawing/2014/main" id="{2D5D276F-2E8F-4136-8005-D6103DFB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7654" name="Picture 16" descr="MCBD06694_0000[1]">
            <a:extLst>
              <a:ext uri="{FF2B5EF4-FFF2-40B4-BE49-F238E27FC236}">
                <a16:creationId xmlns:a16="http://schemas.microsoft.com/office/drawing/2014/main" id="{DA25CCAC-184B-4813-90E9-E366A979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7">
            <a:extLst>
              <a:ext uri="{FF2B5EF4-FFF2-40B4-BE49-F238E27FC236}">
                <a16:creationId xmlns:a16="http://schemas.microsoft.com/office/drawing/2014/main" id="{6FE58366-3011-443C-B387-7B3CE91B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7656" name="Rectangle 18">
            <a:extLst>
              <a:ext uri="{FF2B5EF4-FFF2-40B4-BE49-F238E27FC236}">
                <a16:creationId xmlns:a16="http://schemas.microsoft.com/office/drawing/2014/main" id="{D9A4C0C8-D937-4A0D-B3E9-CF14186B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7657" name="Rectangle 19">
            <a:extLst>
              <a:ext uri="{FF2B5EF4-FFF2-40B4-BE49-F238E27FC236}">
                <a16:creationId xmlns:a16="http://schemas.microsoft.com/office/drawing/2014/main" id="{B99AD9A7-A7A9-4128-8CDF-5D3C8C3F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AFD3A-4ADE-4B3D-BE78-4E4B1A77E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4">
            <a:extLst>
              <a:ext uri="{FF2B5EF4-FFF2-40B4-BE49-F238E27FC236}">
                <a16:creationId xmlns:a16="http://schemas.microsoft.com/office/drawing/2014/main" id="{F0C80624-D108-49F6-BDD9-09177327D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0DB9BF-3B85-4483-B892-7B0798E74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8-Neighbors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3F77775-DFE1-4D81-AF9C-BE6B1E7A63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has 4 diagonal neighbors</a:t>
            </a:r>
          </a:p>
          <a:p>
            <a:pPr lvl="1" eaLnBrk="1" hangingPunct="1"/>
            <a:r>
              <a:rPr lang="en-US" altLang="pt-PT"/>
              <a:t>(x+1,y+1), (x+1,y-1), (x-1,y+1), (x-1,y-1)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D</a:t>
            </a:r>
            <a:r>
              <a:rPr lang="en-US" altLang="pt-PT"/>
              <a:t>(p): Diagonal set of neighbors</a:t>
            </a:r>
          </a:p>
          <a:p>
            <a:pPr eaLnBrk="1" hangingPunct="1"/>
            <a:r>
              <a:rPr lang="en-US" altLang="pt-PT">
                <a:sym typeface="Wingdings" panose="05000000000000000000" pitchFamily="2" charset="2"/>
              </a:rPr>
              <a:t>N</a:t>
            </a:r>
            <a:r>
              <a:rPr lang="en-US" altLang="pt-PT" baseline="-25000">
                <a:sym typeface="Wingdings" panose="05000000000000000000" pitchFamily="2" charset="2"/>
              </a:rPr>
              <a:t>8</a:t>
            </a:r>
            <a:r>
              <a:rPr lang="en-US" altLang="pt-PT">
                <a:sym typeface="Wingdings" panose="05000000000000000000" pitchFamily="2" charset="2"/>
              </a:rPr>
              <a:t>(p) = </a:t>
            </a:r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(p)+N</a:t>
            </a:r>
            <a:r>
              <a:rPr lang="en-US" altLang="pt-PT" baseline="-25000"/>
              <a:t>D</a:t>
            </a:r>
            <a:r>
              <a:rPr lang="en-US" altLang="pt-PT"/>
              <a:t>(p)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5D15D319-10E8-4E03-B3C1-AB537132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8678" name="Picture 5" descr="MCBD06694_0000[1]">
            <a:extLst>
              <a:ext uri="{FF2B5EF4-FFF2-40B4-BE49-F238E27FC236}">
                <a16:creationId xmlns:a16="http://schemas.microsoft.com/office/drawing/2014/main" id="{4A6ED65D-0101-4B44-BA18-5EB11127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6">
            <a:extLst>
              <a:ext uri="{FF2B5EF4-FFF2-40B4-BE49-F238E27FC236}">
                <a16:creationId xmlns:a16="http://schemas.microsoft.com/office/drawing/2014/main" id="{E7BDD6BD-566E-45D2-8985-DECC1BAC3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8680" name="Rectangle 7">
            <a:extLst>
              <a:ext uri="{FF2B5EF4-FFF2-40B4-BE49-F238E27FC236}">
                <a16:creationId xmlns:a16="http://schemas.microsoft.com/office/drawing/2014/main" id="{BC71A84C-206E-4CC2-935F-701CC168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45770382-2080-4CFC-A2A6-C4134916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C870F7D8-3238-4ABF-9D7C-8C245851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594A21DD-2D44-4664-9CBD-D5D34C10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4" name="Rectangle 11">
            <a:extLst>
              <a:ext uri="{FF2B5EF4-FFF2-40B4-BE49-F238E27FC236}">
                <a16:creationId xmlns:a16="http://schemas.microsoft.com/office/drawing/2014/main" id="{B8E14DBD-76BF-462A-8F24-745D765A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37B2CC20-70C6-4B64-BA80-7DEFBDEE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4DDE8-F7C4-40D5-BA45-E2F7E5368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7799D8CD-5CDD-4C1E-BEA0-1EB7FACCE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B8580E1-184B-4904-9D74-0D5EC0EC2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Connectivity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BC0A440-5452-44D6-992D-641EF45C9A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Two pixels are connected if:</a:t>
            </a:r>
          </a:p>
          <a:p>
            <a:pPr lvl="1" eaLnBrk="1" hangingPunct="1"/>
            <a:r>
              <a:rPr lang="en-US" altLang="pt-PT"/>
              <a:t>They are neighbors (i.e. adjacent in some sense -- e.g. N</a:t>
            </a:r>
            <a:r>
              <a:rPr lang="en-US" altLang="pt-PT" baseline="-25000"/>
              <a:t>4</a:t>
            </a:r>
            <a:r>
              <a:rPr lang="en-US" altLang="pt-PT"/>
              <a:t>(p), N</a:t>
            </a:r>
            <a:r>
              <a:rPr lang="en-US" altLang="pt-PT" baseline="-25000"/>
              <a:t>8</a:t>
            </a:r>
            <a:r>
              <a:rPr lang="en-US" altLang="pt-PT"/>
              <a:t>(p), …)</a:t>
            </a:r>
          </a:p>
          <a:p>
            <a:pPr lvl="1" eaLnBrk="1" hangingPunct="1"/>
            <a:r>
              <a:rPr lang="en-US" altLang="pt-PT"/>
              <a:t>Their gray levels satisfy a specified criterion of similarity (e.g. equality, …)</a:t>
            </a:r>
          </a:p>
          <a:p>
            <a:pPr eaLnBrk="1" hangingPunct="1"/>
            <a:endParaRPr lang="pt-PT" altLang="pt-PT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65B62718-4ED0-4660-878B-B9DA202E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A442FA33-973B-4612-A088-18144F84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A0CA5209-60B1-4D7E-957C-CEC1224A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CD1EA69E-2C84-427E-A594-016702180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3814DE5A-C583-44EB-B593-00DA6985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6" name="Rectangle 12">
            <a:extLst>
              <a:ext uri="{FF2B5EF4-FFF2-40B4-BE49-F238E27FC236}">
                <a16:creationId xmlns:a16="http://schemas.microsoft.com/office/drawing/2014/main" id="{FE824717-7085-4B87-ABAC-45073666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7" name="Rectangle 13">
            <a:extLst>
              <a:ext uri="{FF2B5EF4-FFF2-40B4-BE49-F238E27FC236}">
                <a16:creationId xmlns:a16="http://schemas.microsoft.com/office/drawing/2014/main" id="{F4509AFF-D9D2-471F-A308-D440133F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8" name="Rectangle 14">
            <a:extLst>
              <a:ext uri="{FF2B5EF4-FFF2-40B4-BE49-F238E27FC236}">
                <a16:creationId xmlns:a16="http://schemas.microsoft.com/office/drawing/2014/main" id="{8620CFEB-BC26-4089-9D91-54A56B57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9" name="Rectangle 15">
            <a:extLst>
              <a:ext uri="{FF2B5EF4-FFF2-40B4-BE49-F238E27FC236}">
                <a16:creationId xmlns:a16="http://schemas.microsoft.com/office/drawing/2014/main" id="{1D16AFC7-D9E0-4801-B728-36670EC2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177DE-82A9-420A-ACEE-1D1C57B3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7B65659-07AD-432A-A39B-B49E36136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144A52-7DF6-4399-B91A-1E75DDBCD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4 and 8-Connectivity</a:t>
            </a:r>
          </a:p>
        </p:txBody>
      </p:sp>
      <p:grpSp>
        <p:nvGrpSpPr>
          <p:cNvPr id="30724" name="Group 13">
            <a:extLst>
              <a:ext uri="{FF2B5EF4-FFF2-40B4-BE49-F238E27FC236}">
                <a16:creationId xmlns:a16="http://schemas.microsoft.com/office/drawing/2014/main" id="{1B1C26C7-B38D-4552-A10B-DA681A1A7022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881188"/>
            <a:ext cx="3240088" cy="3240087"/>
            <a:chOff x="3243" y="1389"/>
            <a:chExt cx="2041" cy="2041"/>
          </a:xfrm>
        </p:grpSpPr>
        <p:sp>
          <p:nvSpPr>
            <p:cNvPr id="30739" name="Rectangle 4">
              <a:extLst>
                <a:ext uri="{FF2B5EF4-FFF2-40B4-BE49-F238E27FC236}">
                  <a16:creationId xmlns:a16="http://schemas.microsoft.com/office/drawing/2014/main" id="{F0FE3554-952A-43A7-9E00-05C7CDA57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40" name="Rectangle 5">
              <a:extLst>
                <a:ext uri="{FF2B5EF4-FFF2-40B4-BE49-F238E27FC236}">
                  <a16:creationId xmlns:a16="http://schemas.microsoft.com/office/drawing/2014/main" id="{5ABBCF49-DB02-4A53-9741-8A38A3E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41" name="Rectangle 6">
              <a:extLst>
                <a:ext uri="{FF2B5EF4-FFF2-40B4-BE49-F238E27FC236}">
                  <a16:creationId xmlns:a16="http://schemas.microsoft.com/office/drawing/2014/main" id="{4FC20EDC-F6A2-4F44-903F-E09369C0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42" name="Rectangle 7">
              <a:extLst>
                <a:ext uri="{FF2B5EF4-FFF2-40B4-BE49-F238E27FC236}">
                  <a16:creationId xmlns:a16="http://schemas.microsoft.com/office/drawing/2014/main" id="{D452C601-4960-4752-85F9-1A01AFB77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43" name="Rectangle 8">
              <a:extLst>
                <a:ext uri="{FF2B5EF4-FFF2-40B4-BE49-F238E27FC236}">
                  <a16:creationId xmlns:a16="http://schemas.microsoft.com/office/drawing/2014/main" id="{E825550F-08F7-4552-B822-D566E22C9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4" name="Rectangle 9">
              <a:extLst>
                <a:ext uri="{FF2B5EF4-FFF2-40B4-BE49-F238E27FC236}">
                  <a16:creationId xmlns:a16="http://schemas.microsoft.com/office/drawing/2014/main" id="{924583FE-2A66-40CC-BB81-86E2D818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5" name="Rectangle 10">
              <a:extLst>
                <a:ext uri="{FF2B5EF4-FFF2-40B4-BE49-F238E27FC236}">
                  <a16:creationId xmlns:a16="http://schemas.microsoft.com/office/drawing/2014/main" id="{E02FAE4F-07F1-4074-9DFA-AB399731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6" name="Rectangle 11">
              <a:extLst>
                <a:ext uri="{FF2B5EF4-FFF2-40B4-BE49-F238E27FC236}">
                  <a16:creationId xmlns:a16="http://schemas.microsoft.com/office/drawing/2014/main" id="{52FF0642-F6EB-4C19-872F-A6853D21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7" name="Rectangle 12">
              <a:extLst>
                <a:ext uri="{FF2B5EF4-FFF2-40B4-BE49-F238E27FC236}">
                  <a16:creationId xmlns:a16="http://schemas.microsoft.com/office/drawing/2014/main" id="{C90CCE28-D0F6-4338-9FB7-386F021A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grpSp>
        <p:nvGrpSpPr>
          <p:cNvPr id="30725" name="Group 14">
            <a:extLst>
              <a:ext uri="{FF2B5EF4-FFF2-40B4-BE49-F238E27FC236}">
                <a16:creationId xmlns:a16="http://schemas.microsoft.com/office/drawing/2014/main" id="{CEE8B823-39D4-4FE9-B5BC-BC779D8E7472}"/>
              </a:ext>
            </a:extLst>
          </p:cNvPr>
          <p:cNvGrpSpPr>
            <a:grpSpLocks/>
          </p:cNvGrpSpPr>
          <p:nvPr/>
        </p:nvGrpSpPr>
        <p:grpSpPr bwMode="auto">
          <a:xfrm>
            <a:off x="887413" y="1879600"/>
            <a:ext cx="3240087" cy="3240088"/>
            <a:chOff x="3243" y="1389"/>
            <a:chExt cx="2041" cy="2041"/>
          </a:xfrm>
        </p:grpSpPr>
        <p:sp>
          <p:nvSpPr>
            <p:cNvPr id="30730" name="Rectangle 15">
              <a:extLst>
                <a:ext uri="{FF2B5EF4-FFF2-40B4-BE49-F238E27FC236}">
                  <a16:creationId xmlns:a16="http://schemas.microsoft.com/office/drawing/2014/main" id="{DCB76CA7-8A6C-447D-8F07-208BAB8C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31" name="Rectangle 16">
              <a:extLst>
                <a:ext uri="{FF2B5EF4-FFF2-40B4-BE49-F238E27FC236}">
                  <a16:creationId xmlns:a16="http://schemas.microsoft.com/office/drawing/2014/main" id="{857B1A6D-76C9-407E-AB0F-3E518746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32" name="Rectangle 17">
              <a:extLst>
                <a:ext uri="{FF2B5EF4-FFF2-40B4-BE49-F238E27FC236}">
                  <a16:creationId xmlns:a16="http://schemas.microsoft.com/office/drawing/2014/main" id="{77013B96-7571-4138-A7F8-93DA9FBA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33" name="Rectangle 18">
              <a:extLst>
                <a:ext uri="{FF2B5EF4-FFF2-40B4-BE49-F238E27FC236}">
                  <a16:creationId xmlns:a16="http://schemas.microsoft.com/office/drawing/2014/main" id="{69C43D30-2DC3-4CD8-A7F8-9B86AEA99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34" name="Rectangle 19">
              <a:extLst>
                <a:ext uri="{FF2B5EF4-FFF2-40B4-BE49-F238E27FC236}">
                  <a16:creationId xmlns:a16="http://schemas.microsoft.com/office/drawing/2014/main" id="{8834C65D-340E-42FA-BC33-DB7237C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5" name="Rectangle 20">
              <a:extLst>
                <a:ext uri="{FF2B5EF4-FFF2-40B4-BE49-F238E27FC236}">
                  <a16:creationId xmlns:a16="http://schemas.microsoft.com/office/drawing/2014/main" id="{13CDB86E-8BE5-424E-990D-99C4DA34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6" name="Rectangle 21">
              <a:extLst>
                <a:ext uri="{FF2B5EF4-FFF2-40B4-BE49-F238E27FC236}">
                  <a16:creationId xmlns:a16="http://schemas.microsoft.com/office/drawing/2014/main" id="{42BC3E2A-3BB8-4669-AA3C-2F92B6E6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7" name="Rectangle 22">
              <a:extLst>
                <a:ext uri="{FF2B5EF4-FFF2-40B4-BE49-F238E27FC236}">
                  <a16:creationId xmlns:a16="http://schemas.microsoft.com/office/drawing/2014/main" id="{186036F9-64DF-499E-85F3-BB0F7185A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8" name="Rectangle 23">
              <a:extLst>
                <a:ext uri="{FF2B5EF4-FFF2-40B4-BE49-F238E27FC236}">
                  <a16:creationId xmlns:a16="http://schemas.microsoft.com/office/drawing/2014/main" id="{F17C84BC-1AC5-48F8-B210-040AEEFE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sp>
        <p:nvSpPr>
          <p:cNvPr id="30726" name="Text Box 24">
            <a:extLst>
              <a:ext uri="{FF2B5EF4-FFF2-40B4-BE49-F238E27FC236}">
                <a16:creationId xmlns:a16="http://schemas.microsoft.com/office/drawing/2014/main" id="{29184C39-4BB4-4557-96AE-A961C755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292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4-Connectivity</a:t>
            </a:r>
          </a:p>
        </p:txBody>
      </p:sp>
      <p:sp>
        <p:nvSpPr>
          <p:cNvPr id="30727" name="Text Box 25">
            <a:extLst>
              <a:ext uri="{FF2B5EF4-FFF2-40B4-BE49-F238E27FC236}">
                <a16:creationId xmlns:a16="http://schemas.microsoft.com/office/drawing/2014/main" id="{ECF6C083-72FC-482B-A225-DAEFB046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2308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8-Connectivity</a:t>
            </a:r>
          </a:p>
        </p:txBody>
      </p:sp>
      <p:sp>
        <p:nvSpPr>
          <p:cNvPr id="30728" name="Freeform 27">
            <a:extLst>
              <a:ext uri="{FF2B5EF4-FFF2-40B4-BE49-F238E27FC236}">
                <a16:creationId xmlns:a16="http://schemas.microsoft.com/office/drawing/2014/main" id="{F62ECAC5-886C-4F77-99E2-4A4C4381F9B3}"/>
              </a:ext>
            </a:extLst>
          </p:cNvPr>
          <p:cNvSpPr>
            <a:spLocks/>
          </p:cNvSpPr>
          <p:nvPr/>
        </p:nvSpPr>
        <p:spPr bwMode="auto">
          <a:xfrm>
            <a:off x="1595438" y="2636838"/>
            <a:ext cx="2928937" cy="2795587"/>
          </a:xfrm>
          <a:custGeom>
            <a:avLst/>
            <a:gdLst>
              <a:gd name="T0" fmla="*/ 2147483646 w 1845"/>
              <a:gd name="T1" fmla="*/ 2147483646 h 1761"/>
              <a:gd name="T2" fmla="*/ 2147483646 w 1845"/>
              <a:gd name="T3" fmla="*/ 2147483646 h 1761"/>
              <a:gd name="T4" fmla="*/ 2147483646 w 1845"/>
              <a:gd name="T5" fmla="*/ 2147483646 h 1761"/>
              <a:gd name="T6" fmla="*/ 2147483646 w 1845"/>
              <a:gd name="T7" fmla="*/ 2147483646 h 1761"/>
              <a:gd name="T8" fmla="*/ 2147483646 w 1845"/>
              <a:gd name="T9" fmla="*/ 2147483646 h 1761"/>
              <a:gd name="T10" fmla="*/ 2147483646 w 1845"/>
              <a:gd name="T11" fmla="*/ 2147483646 h 1761"/>
              <a:gd name="T12" fmla="*/ 2147483646 w 1845"/>
              <a:gd name="T13" fmla="*/ 2147483646 h 1761"/>
              <a:gd name="T14" fmla="*/ 2147483646 w 1845"/>
              <a:gd name="T15" fmla="*/ 2147483646 h 17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"/>
              <a:gd name="T25" fmla="*/ 0 h 1761"/>
              <a:gd name="T26" fmla="*/ 1845 w 1845"/>
              <a:gd name="T27" fmla="*/ 1761 h 17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" h="1761">
                <a:moveTo>
                  <a:pt x="197" y="408"/>
                </a:moveTo>
                <a:cubicBezTo>
                  <a:pt x="204" y="537"/>
                  <a:pt x="181" y="855"/>
                  <a:pt x="287" y="953"/>
                </a:cubicBezTo>
                <a:cubicBezTo>
                  <a:pt x="393" y="1051"/>
                  <a:pt x="719" y="900"/>
                  <a:pt x="832" y="998"/>
                </a:cubicBezTo>
                <a:cubicBezTo>
                  <a:pt x="945" y="1096"/>
                  <a:pt x="824" y="1451"/>
                  <a:pt x="968" y="1542"/>
                </a:cubicBezTo>
                <a:cubicBezTo>
                  <a:pt x="1112" y="1633"/>
                  <a:pt x="1588" y="1761"/>
                  <a:pt x="1694" y="1542"/>
                </a:cubicBezTo>
                <a:cubicBezTo>
                  <a:pt x="1800" y="1323"/>
                  <a:pt x="1845" y="454"/>
                  <a:pt x="1603" y="227"/>
                </a:cubicBezTo>
                <a:cubicBezTo>
                  <a:pt x="1361" y="0"/>
                  <a:pt x="484" y="151"/>
                  <a:pt x="242" y="181"/>
                </a:cubicBezTo>
                <a:cubicBezTo>
                  <a:pt x="0" y="211"/>
                  <a:pt x="190" y="279"/>
                  <a:pt x="197" y="40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Freeform 28">
            <a:extLst>
              <a:ext uri="{FF2B5EF4-FFF2-40B4-BE49-F238E27FC236}">
                <a16:creationId xmlns:a16="http://schemas.microsoft.com/office/drawing/2014/main" id="{AD8F3A74-E8F5-4605-A23B-786676F9B4E2}"/>
              </a:ext>
            </a:extLst>
          </p:cNvPr>
          <p:cNvSpPr>
            <a:spLocks/>
          </p:cNvSpPr>
          <p:nvPr/>
        </p:nvSpPr>
        <p:spPr bwMode="auto">
          <a:xfrm>
            <a:off x="4572000" y="1497013"/>
            <a:ext cx="4200525" cy="4044950"/>
          </a:xfrm>
          <a:custGeom>
            <a:avLst/>
            <a:gdLst>
              <a:gd name="T0" fmla="*/ 2147483646 w 2646"/>
              <a:gd name="T1" fmla="*/ 2147483646 h 2548"/>
              <a:gd name="T2" fmla="*/ 2147483646 w 2646"/>
              <a:gd name="T3" fmla="*/ 2147483646 h 2548"/>
              <a:gd name="T4" fmla="*/ 2147483646 w 2646"/>
              <a:gd name="T5" fmla="*/ 2147483646 h 2548"/>
              <a:gd name="T6" fmla="*/ 2147483646 w 2646"/>
              <a:gd name="T7" fmla="*/ 2147483646 h 2548"/>
              <a:gd name="T8" fmla="*/ 2147483646 w 2646"/>
              <a:gd name="T9" fmla="*/ 2147483646 h 2548"/>
              <a:gd name="T10" fmla="*/ 2147483646 w 2646"/>
              <a:gd name="T11" fmla="*/ 2147483646 h 2548"/>
              <a:gd name="T12" fmla="*/ 2147483646 w 2646"/>
              <a:gd name="T13" fmla="*/ 2147483646 h 2548"/>
              <a:gd name="T14" fmla="*/ 2147483646 w 2646"/>
              <a:gd name="T15" fmla="*/ 2147483646 h 2548"/>
              <a:gd name="T16" fmla="*/ 2147483646 w 2646"/>
              <a:gd name="T17" fmla="*/ 2147483646 h 2548"/>
              <a:gd name="T18" fmla="*/ 2147483646 w 2646"/>
              <a:gd name="T19" fmla="*/ 2147483646 h 2548"/>
              <a:gd name="T20" fmla="*/ 2147483646 w 2646"/>
              <a:gd name="T21" fmla="*/ 2147483646 h 2548"/>
              <a:gd name="T22" fmla="*/ 2147483646 w 2646"/>
              <a:gd name="T23" fmla="*/ 2147483646 h 2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46"/>
              <a:gd name="T37" fmla="*/ 0 h 2548"/>
              <a:gd name="T38" fmla="*/ 2646 w 2646"/>
              <a:gd name="T39" fmla="*/ 2548 h 25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46" h="2548">
                <a:moveTo>
                  <a:pt x="227" y="128"/>
                </a:moveTo>
                <a:cubicBezTo>
                  <a:pt x="250" y="256"/>
                  <a:pt x="159" y="763"/>
                  <a:pt x="272" y="899"/>
                </a:cubicBezTo>
                <a:cubicBezTo>
                  <a:pt x="385" y="1035"/>
                  <a:pt x="794" y="832"/>
                  <a:pt x="907" y="945"/>
                </a:cubicBezTo>
                <a:cubicBezTo>
                  <a:pt x="1020" y="1058"/>
                  <a:pt x="840" y="1459"/>
                  <a:pt x="953" y="1580"/>
                </a:cubicBezTo>
                <a:cubicBezTo>
                  <a:pt x="1066" y="1701"/>
                  <a:pt x="1467" y="1550"/>
                  <a:pt x="1588" y="1671"/>
                </a:cubicBezTo>
                <a:cubicBezTo>
                  <a:pt x="1709" y="1792"/>
                  <a:pt x="1534" y="2200"/>
                  <a:pt x="1678" y="2306"/>
                </a:cubicBezTo>
                <a:cubicBezTo>
                  <a:pt x="1822" y="2412"/>
                  <a:pt x="2328" y="2548"/>
                  <a:pt x="2449" y="2306"/>
                </a:cubicBezTo>
                <a:cubicBezTo>
                  <a:pt x="2570" y="2064"/>
                  <a:pt x="2646" y="1089"/>
                  <a:pt x="2404" y="854"/>
                </a:cubicBezTo>
                <a:cubicBezTo>
                  <a:pt x="2162" y="619"/>
                  <a:pt x="1225" y="1005"/>
                  <a:pt x="998" y="899"/>
                </a:cubicBezTo>
                <a:cubicBezTo>
                  <a:pt x="771" y="793"/>
                  <a:pt x="1187" y="347"/>
                  <a:pt x="1043" y="219"/>
                </a:cubicBezTo>
                <a:cubicBezTo>
                  <a:pt x="899" y="91"/>
                  <a:pt x="272" y="143"/>
                  <a:pt x="136" y="128"/>
                </a:cubicBezTo>
                <a:cubicBezTo>
                  <a:pt x="0" y="113"/>
                  <a:pt x="204" y="0"/>
                  <a:pt x="227" y="12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93C43-BA33-4A6D-834D-B2D45EE2C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872C4223-5650-431E-9F81-94793BE31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8E6629E-3CCF-4EE8-BD05-F1DE336E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Distances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82443A9D-35A4-4795-AE07-61900343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3695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8">
            <a:extLst>
              <a:ext uri="{FF2B5EF4-FFF2-40B4-BE49-F238E27FC236}">
                <a16:creationId xmlns:a16="http://schemas.microsoft.com/office/drawing/2014/main" id="{AC711C11-17DC-4F73-9E06-FF3555F6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2845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0" name="AutoShape 9">
            <a:extLst>
              <a:ext uri="{FF2B5EF4-FFF2-40B4-BE49-F238E27FC236}">
                <a16:creationId xmlns:a16="http://schemas.microsoft.com/office/drawing/2014/main" id="{C7345631-C9D7-4A73-AC0A-D62882CB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20938"/>
            <a:ext cx="2532063" cy="825500"/>
          </a:xfrm>
          <a:prstGeom prst="rightArrow">
            <a:avLst>
              <a:gd name="adj1" fmla="val 50000"/>
              <a:gd name="adj2" fmla="val 76683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Distance</a:t>
            </a:r>
          </a:p>
        </p:txBody>
      </p:sp>
      <p:sp>
        <p:nvSpPr>
          <p:cNvPr id="31751" name="AutoShape 6">
            <a:extLst>
              <a:ext uri="{FF2B5EF4-FFF2-40B4-BE49-F238E27FC236}">
                <a16:creationId xmlns:a16="http://schemas.microsoft.com/office/drawing/2014/main" id="{4D11C212-33F9-43B5-AB7D-AC7305E5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3600"/>
            <a:ext cx="2447925" cy="1655763"/>
          </a:xfrm>
          <a:prstGeom prst="cloudCallout">
            <a:avLst>
              <a:gd name="adj1" fmla="val 69907"/>
              <a:gd name="adj2" fmla="val 3053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far is that point?</a:t>
            </a:r>
          </a:p>
        </p:txBody>
      </p:sp>
      <p:sp>
        <p:nvSpPr>
          <p:cNvPr id="31752" name="Oval 10">
            <a:extLst>
              <a:ext uri="{FF2B5EF4-FFF2-40B4-BE49-F238E27FC236}">
                <a16:creationId xmlns:a16="http://schemas.microsoft.com/office/drawing/2014/main" id="{08B50898-2475-4609-A9DA-E0C93984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209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5C217-7344-4CCE-8C31-2E275B16F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2">
            <a:extLst>
              <a:ext uri="{FF2B5EF4-FFF2-40B4-BE49-F238E27FC236}">
                <a16:creationId xmlns:a16="http://schemas.microsoft.com/office/drawing/2014/main" id="{443B0E34-98D7-4C6E-970E-9DCE2F1B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9F234B3-E83B-483D-9ECD-170421EB2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D4 Distance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2721A32-E010-4E85-9996-CF3CFF08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 distance (city-block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(p,q) = |x-s| + |y-t|</a:t>
            </a:r>
          </a:p>
          <a:p>
            <a:pPr lvl="1" eaLnBrk="1" hangingPunct="1"/>
            <a:r>
              <a:rPr lang="en-US" altLang="pt-PT"/>
              <a:t>forms a diamond centered at (x,y)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4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  <a:p>
            <a:pPr lvl="1" eaLnBrk="1" hangingPunct="1"/>
            <a:endParaRPr lang="en-US" altLang="pt-PT"/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D213BA7E-693D-49F1-B666-6FB17D0F4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1117115" progId="Equation.3">
                  <p:embed/>
                </p:oleObj>
              </mc:Choice>
              <mc:Fallback>
                <p:oleObj name="Equation" r:id="rId2" imgW="1002865" imgH="1117115" progId="Equation.3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D213BA7E-693D-49F1-B666-6FB17D0F4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>
            <a:extLst>
              <a:ext uri="{FF2B5EF4-FFF2-40B4-BE49-F238E27FC236}">
                <a16:creationId xmlns:a16="http://schemas.microsoft.com/office/drawing/2014/main" id="{27192E52-EBB6-4E9C-8E81-F5629E7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4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4-neighbors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53485-3136-408F-91FB-2FEB547D1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2">
            <a:extLst>
              <a:ext uri="{FF2B5EF4-FFF2-40B4-BE49-F238E27FC236}">
                <a16:creationId xmlns:a16="http://schemas.microsoft.com/office/drawing/2014/main" id="{164371A3-F1A3-4F1E-89F5-3EC9B6FCE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D2B63C1-1C43-4BC9-8D55-886E72DC3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D8 Distance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80FF32B-B9AE-4DB2-8D5B-50B5282C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 distance (chessboard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(p,q) = max(|x-s|,|y-t|)</a:t>
            </a:r>
          </a:p>
          <a:p>
            <a:pPr lvl="1" eaLnBrk="1" hangingPunct="1"/>
            <a:r>
              <a:rPr lang="en-US" altLang="pt-PT"/>
              <a:t>Forms a square centered at p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8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</p:txBody>
      </p:sp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7DC8C105-1BDE-4FBD-8A03-CC208C8E5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1117115" progId="Equation.3">
                  <p:embed/>
                </p:oleObj>
              </mc:Choice>
              <mc:Fallback>
                <p:oleObj name="Equation" r:id="rId2" imgW="1002865" imgH="1117115" progId="Equation.3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7DC8C105-1BDE-4FBD-8A03-CC208C8E5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7">
            <a:extLst>
              <a:ext uri="{FF2B5EF4-FFF2-40B4-BE49-F238E27FC236}">
                <a16:creationId xmlns:a16="http://schemas.microsoft.com/office/drawing/2014/main" id="{5E9E7D53-4B2B-40C0-8290-2945DB6E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8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8-neighbors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6FAA7-19AC-4C5A-AF17-804FE1B76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AF182DF2-EAE0-4C3F-8A84-D7CB6853B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9BA5DCE-7674-467C-896B-F598347A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Dynamic Range Manipulation</a:t>
            </a:r>
            <a:endParaRPr lang="pt-PT" altLang="pt-PT" sz="40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31CF3F4-4BC6-4AA0-BC02-6B791F6A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965DE-9B4A-4A30-895A-AE5438376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>
            <a:extLst>
              <a:ext uri="{FF2B5EF4-FFF2-40B4-BE49-F238E27FC236}">
                <a16:creationId xmlns:a16="http://schemas.microsoft.com/office/drawing/2014/main" id="{8B97FBCC-9DDE-4DA2-BC8F-9EE466A08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7C806917-4C64-4332-94D8-5A7338181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Euclidean Distance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674D5050-C395-461B-B766-C8001BC158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Euclidean distance: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D</a:t>
            </a:r>
            <a:r>
              <a:rPr lang="en-US" altLang="pt-PT" baseline="-25000" dirty="0"/>
              <a:t>e</a:t>
            </a:r>
            <a:r>
              <a:rPr lang="en-US" altLang="pt-PT" dirty="0"/>
              <a:t>(</a:t>
            </a:r>
            <a:r>
              <a:rPr lang="en-US" altLang="pt-PT" dirty="0" err="1"/>
              <a:t>p,q</a:t>
            </a:r>
            <a:r>
              <a:rPr lang="en-US" altLang="pt-PT" dirty="0"/>
              <a:t>) = [(x-s)</a:t>
            </a:r>
            <a:r>
              <a:rPr lang="en-US" altLang="pt-PT" baseline="30000" dirty="0"/>
              <a:t>2</a:t>
            </a:r>
            <a:r>
              <a:rPr lang="en-US" altLang="pt-PT" dirty="0"/>
              <a:t> + (y-t)</a:t>
            </a:r>
            <a:r>
              <a:rPr lang="en-US" altLang="pt-PT" baseline="30000" dirty="0"/>
              <a:t>2</a:t>
            </a:r>
            <a:r>
              <a:rPr lang="en-US" altLang="pt-PT" dirty="0"/>
              <a:t>]</a:t>
            </a:r>
            <a:r>
              <a:rPr lang="en-US" altLang="pt-PT" baseline="30000" dirty="0"/>
              <a:t>1/2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Points (pixels) having a distance less than or equal to r from (</a:t>
            </a:r>
            <a:r>
              <a:rPr lang="en-US" altLang="pt-PT" dirty="0" err="1"/>
              <a:t>x,y</a:t>
            </a:r>
            <a:r>
              <a:rPr lang="en-US" altLang="pt-PT" dirty="0"/>
              <a:t>) are contained in a disk of radius r centered at (</a:t>
            </a:r>
            <a:r>
              <a:rPr lang="en-US" altLang="pt-PT" dirty="0" err="1"/>
              <a:t>x,y</a:t>
            </a:r>
            <a:r>
              <a:rPr lang="en-US" altLang="pt-PT" dirty="0"/>
              <a:t>)</a:t>
            </a:r>
          </a:p>
          <a:p>
            <a:pPr eaLnBrk="1" hangingPunct="1"/>
            <a:endParaRPr lang="pt-PT" altLang="pt-PT" dirty="0"/>
          </a:p>
        </p:txBody>
      </p:sp>
      <p:pic>
        <p:nvPicPr>
          <p:cNvPr id="34821" name="Picture 9">
            <a:extLst>
              <a:ext uri="{FF2B5EF4-FFF2-40B4-BE49-F238E27FC236}">
                <a16:creationId xmlns:a16="http://schemas.microsoft.com/office/drawing/2014/main" id="{329F8A17-A949-466C-AD2F-1C7941F7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10">
            <a:extLst>
              <a:ext uri="{FF2B5EF4-FFF2-40B4-BE49-F238E27FC236}">
                <a16:creationId xmlns:a16="http://schemas.microsoft.com/office/drawing/2014/main" id="{8CDA1ADD-1986-47C2-AC83-BD42DF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3355975"/>
            <a:ext cx="647700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3" name="Oval 11">
            <a:extLst>
              <a:ext uri="{FF2B5EF4-FFF2-40B4-BE49-F238E27FC236}">
                <a16:creationId xmlns:a16="http://schemas.microsoft.com/office/drawing/2014/main" id="{51DE3F53-732E-4704-9472-145406DA4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997200"/>
            <a:ext cx="1368425" cy="13684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4" name="Oval 12">
            <a:extLst>
              <a:ext uri="{FF2B5EF4-FFF2-40B4-BE49-F238E27FC236}">
                <a16:creationId xmlns:a16="http://schemas.microsoft.com/office/drawing/2014/main" id="{45C691C6-DA39-4574-BD01-0B3740BC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636838"/>
            <a:ext cx="2087562" cy="20875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8EA22-718B-43AA-BF0C-2920E7BBC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3">
            <a:extLst>
              <a:ext uri="{FF2B5EF4-FFF2-40B4-BE49-F238E27FC236}">
                <a16:creationId xmlns:a16="http://schemas.microsoft.com/office/drawing/2014/main" id="{6444C0BD-FAA6-45DB-ACB1-259380946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CA53742-9566-4E28-BF4F-57A354D92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</a:t>
            </a:r>
            <a:r>
              <a:rPr lang="en-US" altLang="pt-PT"/>
              <a:t>Image Arithmetic</a:t>
            </a:r>
            <a:endParaRPr lang="pt-PT" altLang="pt-PT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C3C0FAD-5162-43AE-8900-D231792CD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06D435-DC9C-4F9C-A0A4-EB4812281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B2260B1E-ECF3-4660-A7D3-0E8EC14BA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12A6DBB-3C68-4055-8341-157600310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E03CBD52-46B9-4334-9DC1-236D1C03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8775"/>
            <a:ext cx="27828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583F94E-F5CF-42A0-89B8-895F1746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36725"/>
            <a:ext cx="3198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>
            <a:extLst>
              <a:ext uri="{FF2B5EF4-FFF2-40B4-BE49-F238E27FC236}">
                <a16:creationId xmlns:a16="http://schemas.microsoft.com/office/drawing/2014/main" id="{68F654AB-3152-4595-8058-DC952DD4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E30D4-C7DA-44B2-9F0A-AA25819B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>
            <a:extLst>
              <a:ext uri="{FF2B5EF4-FFF2-40B4-BE49-F238E27FC236}">
                <a16:creationId xmlns:a16="http://schemas.microsoft.com/office/drawing/2014/main" id="{30B6675E-FEAE-402C-A8C7-95CD7C93A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7891" name="Picture 6" descr="1">
            <a:extLst>
              <a:ext uri="{FF2B5EF4-FFF2-40B4-BE49-F238E27FC236}">
                <a16:creationId xmlns:a16="http://schemas.microsoft.com/office/drawing/2014/main" id="{F4F2A563-6ECF-4798-BCCB-2AD6F59A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2">
            <a:extLst>
              <a:ext uri="{FF2B5EF4-FFF2-40B4-BE49-F238E27FC236}">
                <a16:creationId xmlns:a16="http://schemas.microsoft.com/office/drawing/2014/main" id="{2B949BF5-95D7-4E67-9CF4-8F469EAF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>
            <a:extLst>
              <a:ext uri="{FF2B5EF4-FFF2-40B4-BE49-F238E27FC236}">
                <a16:creationId xmlns:a16="http://schemas.microsoft.com/office/drawing/2014/main" id="{DEAAC13A-A08B-48B1-848B-BD9CC734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sp>
        <p:nvSpPr>
          <p:cNvPr id="37894" name="AutoShape 5">
            <a:extLst>
              <a:ext uri="{FF2B5EF4-FFF2-40B4-BE49-F238E27FC236}">
                <a16:creationId xmlns:a16="http://schemas.microsoft.com/office/drawing/2014/main" id="{970096D2-922F-42A2-B1DC-7E9B729B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66E7-39F2-4270-BCF9-148245766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976DC7FA-ABD3-4BAA-97B6-FE6AD706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8915" name="Picture 2" descr="1">
            <a:extLst>
              <a:ext uri="{FF2B5EF4-FFF2-40B4-BE49-F238E27FC236}">
                <a16:creationId xmlns:a16="http://schemas.microsoft.com/office/drawing/2014/main" id="{273A8F2A-DDC4-436C-B43C-8EEE6152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2">
            <a:extLst>
              <a:ext uri="{FF2B5EF4-FFF2-40B4-BE49-F238E27FC236}">
                <a16:creationId xmlns:a16="http://schemas.microsoft.com/office/drawing/2014/main" id="{71F2B1FD-C306-481D-9C2B-1BC0B90F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>
            <a:extLst>
              <a:ext uri="{FF2B5EF4-FFF2-40B4-BE49-F238E27FC236}">
                <a16:creationId xmlns:a16="http://schemas.microsoft.com/office/drawing/2014/main" id="{CA71E7BA-8487-43FE-9781-A6201E2C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265FB401-86D0-4F76-B42B-5D91E6A9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5">
            <a:extLst>
              <a:ext uri="{FF2B5EF4-FFF2-40B4-BE49-F238E27FC236}">
                <a16:creationId xmlns:a16="http://schemas.microsoft.com/office/drawing/2014/main" id="{3AA37FF7-ED93-4827-9D5C-A164FCEA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3240088" cy="1512888"/>
          </a:xfrm>
          <a:prstGeom prst="wedgeRoundRectCallout">
            <a:avLst>
              <a:gd name="adj1" fmla="val 46181"/>
              <a:gd name="adj2" fmla="val -7539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Slightly better... What if I add a lot of similar noisy images together?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2303-2AC6-4043-9F05-392650FDF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3">
            <a:extLst>
              <a:ext uri="{FF2B5EF4-FFF2-40B4-BE49-F238E27FC236}">
                <a16:creationId xmlns:a16="http://schemas.microsoft.com/office/drawing/2014/main" id="{029BEF6E-D326-43AE-9DCF-237590CBE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4F6F79F-E16D-4F36-B691-D7A7FC9C7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Arithmetic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518FAB2-5027-454F-9D46-A5383181F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Image 1: a(x,y)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Image 2: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Result: c(x,y) = a(x,y) OPERATION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Possibilities: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Addition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Subtraction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Multiplication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Division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Etc..</a:t>
            </a:r>
          </a:p>
        </p:txBody>
      </p:sp>
      <p:sp>
        <p:nvSpPr>
          <p:cNvPr id="39941" name="AutoShape 4">
            <a:extLst>
              <a:ext uri="{FF2B5EF4-FFF2-40B4-BE49-F238E27FC236}">
                <a16:creationId xmlns:a16="http://schemas.microsoft.com/office/drawing/2014/main" id="{DF6CB8AF-6DC3-482C-A09A-6953728E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573463"/>
            <a:ext cx="3311525" cy="2087562"/>
          </a:xfrm>
          <a:prstGeom prst="wedgeRoundRectCallout">
            <a:avLst>
              <a:gd name="adj1" fmla="val -88926"/>
              <a:gd name="adj2" fmla="val 7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is this useful?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problems can happen?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A83C4-5366-44D0-BA11-BBA283615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397C6-A25C-41F4-8E2E-C196CDDBD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36</a:t>
            </a:fld>
            <a:endParaRPr lang="pt-PT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457D8-950E-41CC-BEAF-8B52837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2935AF60-0516-4E95-9E00-1E6A7EE2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0964" name="Picture 7">
            <a:extLst>
              <a:ext uri="{FF2B5EF4-FFF2-40B4-BE49-F238E27FC236}">
                <a16:creationId xmlns:a16="http://schemas.microsoft.com/office/drawing/2014/main" id="{4AEC3C49-F95A-4C33-902E-143C402E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>
            <a:extLst>
              <a:ext uri="{FF2B5EF4-FFF2-40B4-BE49-F238E27FC236}">
                <a16:creationId xmlns:a16="http://schemas.microsoft.com/office/drawing/2014/main" id="{CC1F462E-6018-4F3F-A943-0D82200C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6029023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0572EEA-8405-42E0-8FBA-2C0705D49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7B627B0-0ADF-4E65-81E3-2AB62475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Logic Operations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CB42575-03DE-4225-970B-3BA607C5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Binary Images</a:t>
            </a:r>
          </a:p>
          <a:p>
            <a:pPr eaLnBrk="1" hangingPunct="1"/>
            <a:r>
              <a:rPr lang="pt-PT" altLang="pt-PT"/>
              <a:t>We can use Boolean Logic</a:t>
            </a:r>
          </a:p>
          <a:p>
            <a:pPr eaLnBrk="1" hangingPunct="1"/>
            <a:r>
              <a:rPr lang="pt-PT" altLang="pt-PT"/>
              <a:t>Operations:</a:t>
            </a:r>
          </a:p>
          <a:p>
            <a:pPr lvl="1" eaLnBrk="1" hangingPunct="1"/>
            <a:r>
              <a:rPr lang="pt-PT" altLang="pt-PT"/>
              <a:t>AND</a:t>
            </a:r>
          </a:p>
          <a:p>
            <a:pPr lvl="1" eaLnBrk="1" hangingPunct="1"/>
            <a:r>
              <a:rPr lang="pt-PT" altLang="pt-PT"/>
              <a:t>OR</a:t>
            </a:r>
          </a:p>
          <a:p>
            <a:pPr lvl="1" eaLnBrk="1" hangingPunct="1"/>
            <a:r>
              <a:rPr lang="pt-PT" altLang="pt-PT"/>
              <a:t>NOT</a:t>
            </a: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432054F2-4539-402F-924C-774F4732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221163"/>
            <a:ext cx="3240087" cy="1511300"/>
          </a:xfrm>
          <a:prstGeom prst="wedgeRoundRectCallout">
            <a:avLst>
              <a:gd name="adj1" fmla="val -75917"/>
              <a:gd name="adj2" fmla="val -540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More </a:t>
            </a:r>
            <a:r>
              <a:rPr lang="pt-PT" altLang="pt-PT" sz="2400" dirty="0" err="1">
                <a:solidFill>
                  <a:schemeClr val="tx1"/>
                </a:solidFill>
              </a:rPr>
              <a:t>on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this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when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study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morphology</a:t>
            </a:r>
            <a:endParaRPr lang="pt-PT" altLang="pt-PT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743B1-F05A-458E-AFE1-C5E20398E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29411C49-D94A-4CEC-8A2B-CEEFF0122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E39CB89-5BAA-4B6D-8558-59F8C36E0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Example: Background Subtraction</a:t>
            </a:r>
            <a:endParaRPr lang="pt-PT" altLang="pt-PT" sz="40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65331D5-DF37-440E-ADC1-34723445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64051-BD91-4DC3-9893-C0DCC28F1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>
            <a:extLst>
              <a:ext uri="{FF2B5EF4-FFF2-40B4-BE49-F238E27FC236}">
                <a16:creationId xmlns:a16="http://schemas.microsoft.com/office/drawing/2014/main" id="{A808A6B5-1E55-4764-BFE5-1CB579E58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B74FD4-C81B-4080-A5C3-B4EE5216A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Example: Background Subtraction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CD55496-2473-4D6D-B281-6736C4D5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arithmetic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powerful</a:t>
            </a:r>
            <a:endParaRPr lang="pt-PT" altLang="pt-PT" dirty="0"/>
          </a:p>
          <a:p>
            <a:pPr eaLnBrk="1" hangingPunct="1"/>
            <a:endParaRPr lang="pt-PT" altLang="pt-PT" dirty="0"/>
          </a:p>
        </p:txBody>
      </p:sp>
      <p:pic>
        <p:nvPicPr>
          <p:cNvPr id="44037" name="Picture 6">
            <a:extLst>
              <a:ext uri="{FF2B5EF4-FFF2-40B4-BE49-F238E27FC236}">
                <a16:creationId xmlns:a16="http://schemas.microsoft.com/office/drawing/2014/main" id="{06625A15-B655-486F-A459-A4E9840F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4575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AutoShape 9">
            <a:extLst>
              <a:ext uri="{FF2B5EF4-FFF2-40B4-BE49-F238E27FC236}">
                <a16:creationId xmlns:a16="http://schemas.microsoft.com/office/drawing/2014/main" id="{6921CAF9-811B-4601-97C0-907ADC731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E13A0-C141-4575-AFB0-BF063747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9D8FCCDE-927E-42E5-9400-9033232F5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6196DA1-6B0B-47C2-9C3B-3CFA97EFD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Manipulation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E91763A-7684-4E26-BC67-264E42C8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B37C969A-6A33-4922-BC51-DF13168E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3A046652-99AA-4897-9C01-C8127435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8199" name="Picture 13">
            <a:extLst>
              <a:ext uri="{FF2B5EF4-FFF2-40B4-BE49-F238E27FC236}">
                <a16:creationId xmlns:a16="http://schemas.microsoft.com/office/drawing/2014/main" id="{959BDE52-6650-4227-B051-2B281469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5FD37-8FE1-482F-A82D-D653FB696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10936EDB-0247-447D-864D-BA7DDAE61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91C6B290-7C8E-4FD0-9786-A8CFAB4D9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7E06FF-D48A-4616-9F34-9A59C915F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Remember: We can only see numbers!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E5B86F82-813F-4A45-8BCA-30FDB98B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2764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>
            <a:extLst>
              <a:ext uri="{FF2B5EF4-FFF2-40B4-BE49-F238E27FC236}">
                <a16:creationId xmlns:a16="http://schemas.microsoft.com/office/drawing/2014/main" id="{1250F85E-8267-471F-9BBE-DEE9E916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AAAF4-5F48-4C84-A585-2906A071C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3">
            <a:extLst>
              <a:ext uri="{FF2B5EF4-FFF2-40B4-BE49-F238E27FC236}">
                <a16:creationId xmlns:a16="http://schemas.microsoft.com/office/drawing/2014/main" id="{56462DE6-EEB2-44D4-8F10-B28A1381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7C5ED3F-6EED-4454-93AC-D09B12EF5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44C197C-8F06-4635-8D74-31A793C6D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if I know this?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488E3F23-F1C5-431E-AF94-11E27601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4209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0FBD69C3-0E08-42F1-9A9D-E8304012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4525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27059-236F-454B-9030-0361DE024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4">
            <a:extLst>
              <a:ext uri="{FF2B5EF4-FFF2-40B4-BE49-F238E27FC236}">
                <a16:creationId xmlns:a16="http://schemas.microsoft.com/office/drawing/2014/main" id="{E201C963-3FF4-443D-90F8-B9AA9F5F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47107" name="Picture 8">
            <a:extLst>
              <a:ext uri="{FF2B5EF4-FFF2-40B4-BE49-F238E27FC236}">
                <a16:creationId xmlns:a16="http://schemas.microsoft.com/office/drawing/2014/main" id="{AE3FBA31-C16C-4076-91BD-CDCAFDB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6368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2">
            <a:extLst>
              <a:ext uri="{FF2B5EF4-FFF2-40B4-BE49-F238E27FC236}">
                <a16:creationId xmlns:a16="http://schemas.microsoft.com/office/drawing/2014/main" id="{35D337AF-FFAD-4BF6-8075-9F5D74A7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7060DD95-A5B1-471B-9307-FB7E1EBEEC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Subtract!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806BD0DF-4C3A-4B33-83C2-5DC8839D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879475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965C0364-E2EC-4485-BC5E-E4A25054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2041525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98C4C-0511-4F23-B77F-56CDE9ECD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FEA9466-DB48-4A93-8E70-F5AB171A5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C319D93-E300-457A-A617-0CAC999A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6176B56-C1A7-416C-9BD0-FB8CA0D8F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Objective: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Separate the foreground objects from a static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Large variety of methods: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Mean &amp; Threshold [CD04]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Normalized Block Correlation [Mats00]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Temporal Derivative [Hari98]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Single Gaussian [Wren97]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Mixture of Gaussians [Grim98]</a:t>
            </a:r>
            <a:endParaRPr lang="pt-PT" altLang="pt-PT" dirty="0"/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1D3545B9-E94A-4B10-B520-42506469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2449512" cy="1296988"/>
          </a:xfrm>
          <a:prstGeom prst="wedgeRoundRectCallout">
            <a:avLst>
              <a:gd name="adj1" fmla="val 10986"/>
              <a:gd name="adj2" fmla="val -832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Segmentation!!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More on this later.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A4FF-E819-4880-A043-2AD307738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>
            <a:extLst>
              <a:ext uri="{FF2B5EF4-FFF2-40B4-BE49-F238E27FC236}">
                <a16:creationId xmlns:a16="http://schemas.microsoft.com/office/drawing/2014/main" id="{CC8B5F0F-DC79-466C-B877-0DED4E737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D4E6D6B-1F66-44BC-94D3-AC7C5ABBA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E52F97B-DFFB-4E88-9357-5BC77DE3F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E1E59-368B-4F11-A80A-A58E6CAD7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66FB3E5C-B2BB-481F-975F-B168AC379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4FFDE5-2251-422E-982A-327D1BA3F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DB2FC0DF-BB94-461C-8E03-46150612FDB0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5"/>
            <a:ext cx="2506662" cy="3789363"/>
            <a:chOff x="576" y="816"/>
            <a:chExt cx="1579" cy="2387"/>
          </a:xfrm>
        </p:grpSpPr>
        <p:pic>
          <p:nvPicPr>
            <p:cNvPr id="9226" name="Picture 4">
              <a:extLst>
                <a:ext uri="{FF2B5EF4-FFF2-40B4-BE49-F238E27FC236}">
                  <a16:creationId xmlns:a16="http://schemas.microsoft.com/office/drawing/2014/main" id="{84482983-F598-4670-9EE3-FCB19DE0C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5">
              <a:extLst>
                <a:ext uri="{FF2B5EF4-FFF2-40B4-BE49-F238E27FC236}">
                  <a16:creationId xmlns:a16="http://schemas.microsoft.com/office/drawing/2014/main" id="{24E6D390-4AD2-4063-9B0A-03683EA4B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0718FFDE-1923-42B2-8777-C9999B645E91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6E17AA8E-AE98-4F96-A780-78398B462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7BFB7B7B-378B-49B5-98D2-452FF72DC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9222" name="AutoShape 9">
            <a:extLst>
              <a:ext uri="{FF2B5EF4-FFF2-40B4-BE49-F238E27FC236}">
                <a16:creationId xmlns:a16="http://schemas.microsoft.com/office/drawing/2014/main" id="{2EE1AE59-1DEE-4B5D-A203-61B3AAF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00213"/>
            <a:ext cx="2376487" cy="1081087"/>
          </a:xfrm>
          <a:prstGeom prst="wedgeRoundRectCallout">
            <a:avLst>
              <a:gd name="adj1" fmla="val -40315"/>
              <a:gd name="adj2" fmla="val 8685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To change this...</a:t>
            </a:r>
          </a:p>
        </p:txBody>
      </p:sp>
      <p:sp>
        <p:nvSpPr>
          <p:cNvPr id="9223" name="AutoShape 10">
            <a:extLst>
              <a:ext uri="{FF2B5EF4-FFF2-40B4-BE49-F238E27FC236}">
                <a16:creationId xmlns:a16="http://schemas.microsoft.com/office/drawing/2014/main" id="{77926ABB-9B3A-41AD-B900-CD1F4821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789363"/>
            <a:ext cx="2376488" cy="1081087"/>
          </a:xfrm>
          <a:prstGeom prst="wedgeRoundRectCallout">
            <a:avLst>
              <a:gd name="adj1" fmla="val 82931"/>
              <a:gd name="adj2" fmla="val -7026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need to change this!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30BA6-E359-451F-9D30-74ED8F7D8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79E08C87-EB0E-441D-B71B-E1723A5B7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19E4C4C-024B-42C7-AC7D-F135E427F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Pixel Manipulation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CB1318E5-7447-408F-B25F-81C08E9009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Let’s start simple</a:t>
            </a:r>
          </a:p>
          <a:p>
            <a:pPr eaLnBrk="1" hangingPunct="1"/>
            <a:r>
              <a:rPr lang="en-US" altLang="pt-PT" sz="2800"/>
              <a:t>I want to change a single Pixel.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Or, I can apply a transformation </a:t>
            </a:r>
            <a:r>
              <a:rPr lang="en-US" altLang="pt-PT" sz="2800">
                <a:solidFill>
                  <a:srgbClr val="FF0000"/>
                </a:solidFill>
              </a:rPr>
              <a:t>T</a:t>
            </a:r>
            <a:r>
              <a:rPr lang="en-US" altLang="pt-PT" sz="2800"/>
              <a:t> to all pixels individually.</a:t>
            </a:r>
          </a:p>
          <a:p>
            <a:pPr eaLnBrk="1" hangingPunct="1"/>
            <a:endParaRPr lang="en-US" altLang="pt-PT" sz="2800"/>
          </a:p>
          <a:p>
            <a:pPr eaLnBrk="1" hangingPunct="1"/>
            <a:endParaRPr lang="en-US" altLang="pt-PT" sz="28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5473360B-BA44-4D8E-A584-629EA27C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7938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E4246C7B-7F07-482B-957E-8366CD8C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3119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0">
            <a:extLst>
              <a:ext uri="{FF2B5EF4-FFF2-40B4-BE49-F238E27FC236}">
                <a16:creationId xmlns:a16="http://schemas.microsoft.com/office/drawing/2014/main" id="{B67A380F-3216-448D-93AE-A9756D25E8D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60450" y="4941888"/>
          <a:ext cx="284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215806" progId="Equation.3">
                  <p:embed/>
                </p:oleObj>
              </mc:Choice>
              <mc:Fallback>
                <p:oleObj name="Equation" r:id="rId4" imgW="1231366" imgH="215806" progId="Equation.3">
                  <p:embed/>
                  <p:pic>
                    <p:nvPicPr>
                      <p:cNvPr id="10247" name="Object 10">
                        <a:extLst>
                          <a:ext uri="{FF2B5EF4-FFF2-40B4-BE49-F238E27FC236}">
                            <a16:creationId xmlns:a16="http://schemas.microsoft.com/office/drawing/2014/main" id="{B67A380F-3216-448D-93AE-A9756D25E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941888"/>
                        <a:ext cx="2844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Oval 12">
            <a:extLst>
              <a:ext uri="{FF2B5EF4-FFF2-40B4-BE49-F238E27FC236}">
                <a16:creationId xmlns:a16="http://schemas.microsoft.com/office/drawing/2014/main" id="{E645582F-292E-4D4A-9AEB-A3F1CAF9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284538"/>
            <a:ext cx="649288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9" name="AutoShape 13">
            <a:extLst>
              <a:ext uri="{FF2B5EF4-FFF2-40B4-BE49-F238E27FC236}">
                <a16:creationId xmlns:a16="http://schemas.microsoft.com/office/drawing/2014/main" id="{5B186C20-BDE7-43FC-AF58-C764C2B5958C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4967288" y="2673350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06754-BD4A-4E4B-9962-B862BB8B1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77F02E53-39A2-4332-93D9-1A71C9A4E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F719838-D17A-43FB-A167-66B4AB75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Domain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E1107847-5013-4726-BF51-08FF770FC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 am directly changing values of the image matrix.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Image Domain</a:t>
            </a:r>
          </a:p>
          <a:p>
            <a:pPr eaLnBrk="1" hangingPunct="1"/>
            <a:r>
              <a:rPr lang="pt-PT" altLang="pt-PT"/>
              <a:t>So, what is the other possible ‘domain’?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E1A365C6-80F8-4E5A-AAC2-430FC97FFB0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827213" y="2997200"/>
          <a:ext cx="15382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203112" progId="Equation.3">
                  <p:embed/>
                </p:oleObj>
              </mc:Choice>
              <mc:Fallback>
                <p:oleObj name="Equation" r:id="rId2" imgW="609336" imgH="203112" progId="Equation.3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E1A365C6-80F8-4E5A-AAC2-430FC97FF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997200"/>
                        <a:ext cx="15382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2">
            <a:extLst>
              <a:ext uri="{FF2B5EF4-FFF2-40B4-BE49-F238E27FC236}">
                <a16:creationId xmlns:a16="http://schemas.microsoft.com/office/drawing/2014/main" id="{E40E6AF9-C0D5-49A7-9BC2-F1202188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>
            <a:extLst>
              <a:ext uri="{FF2B5EF4-FFF2-40B4-BE49-F238E27FC236}">
                <a16:creationId xmlns:a16="http://schemas.microsoft.com/office/drawing/2014/main" id="{5115A749-FF8E-4304-9110-9D15A0A2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5">
            <a:extLst>
              <a:ext uri="{FF2B5EF4-FFF2-40B4-BE49-F238E27FC236}">
                <a16:creationId xmlns:a16="http://schemas.microsoft.com/office/drawing/2014/main" id="{5BCA05BD-C1CE-4A4D-B9F8-472006A3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365625"/>
            <a:ext cx="503237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3" name="Rectangle 16">
            <a:extLst>
              <a:ext uri="{FF2B5EF4-FFF2-40B4-BE49-F238E27FC236}">
                <a16:creationId xmlns:a16="http://schemas.microsoft.com/office/drawing/2014/main" id="{2A75522A-4320-4E38-984A-D856D17B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13325"/>
            <a:ext cx="503238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4" name="Oval 17">
            <a:extLst>
              <a:ext uri="{FF2B5EF4-FFF2-40B4-BE49-F238E27FC236}">
                <a16:creationId xmlns:a16="http://schemas.microsoft.com/office/drawing/2014/main" id="{9A4461BF-CE99-461C-B44B-904C9400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1916113"/>
            <a:ext cx="722313" cy="7921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5" name="Oval 18">
            <a:extLst>
              <a:ext uri="{FF2B5EF4-FFF2-40B4-BE49-F238E27FC236}">
                <a16:creationId xmlns:a16="http://schemas.microsoft.com/office/drawing/2014/main" id="{E38039BA-46DA-4561-AAB2-1D3284F8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722313" cy="7921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6" name="AutoShape 19">
            <a:extLst>
              <a:ext uri="{FF2B5EF4-FFF2-40B4-BE49-F238E27FC236}">
                <a16:creationId xmlns:a16="http://schemas.microsoft.com/office/drawing/2014/main" id="{C728D81A-9389-46F3-87CE-1A0DC1BD9B81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6191250" y="3536951"/>
            <a:ext cx="649287" cy="576262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1CB5F-AF4C-4777-9BBC-0A52605F1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07D4A1A7-CE61-4311-9235-BB2524E4D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FD85A9C-EE12-4E3B-820C-6F1F34755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2341BAE-1857-497D-995E-DA720825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5FD796D-744D-4644-9020-BF782116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455512F-EFC5-43C0-BFD0-EC7E6688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68D1F901-CF4E-453C-AE6B-5478356C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>
            <a:extLst>
              <a:ext uri="{FF2B5EF4-FFF2-40B4-BE49-F238E27FC236}">
                <a16:creationId xmlns:a16="http://schemas.microsoft.com/office/drawing/2014/main" id="{B45D290D-1356-420A-A54F-1256774C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60800"/>
            <a:ext cx="2879725" cy="1728788"/>
          </a:xfrm>
          <a:prstGeom prst="wedgeRoundRectCallout">
            <a:avLst>
              <a:gd name="adj1" fmla="val 56009"/>
              <a:gd name="adj2" fmla="val -7745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operation </a:t>
            </a:r>
            <a:r>
              <a:rPr lang="pt-PT" altLang="pt-PT" sz="2400">
                <a:solidFill>
                  <a:srgbClr val="FF0000"/>
                </a:solidFill>
              </a:rPr>
              <a:t>T</a:t>
            </a:r>
            <a:r>
              <a:rPr lang="pt-PT" altLang="pt-PT" sz="2400">
                <a:solidFill>
                  <a:schemeClr val="tx1"/>
                </a:solidFill>
              </a:rPr>
              <a:t> allows me to obtain this result?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FF0000"/>
                </a:solidFill>
              </a:rPr>
              <a:t>g=T(f)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C40D5-564D-4E12-85BB-E276AEC5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75ACB4EC-A49D-49F3-9136-E4937209E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738724-78CB-44CE-A4CE-5FF2FE12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19266F85-3BB2-4774-B926-9B0CB88BF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dirty="0" err="1"/>
              <a:t>Consider</a:t>
            </a:r>
            <a:r>
              <a:rPr lang="pt-PT" altLang="pt-PT" sz="2800" dirty="0"/>
              <a:t> </a:t>
            </a:r>
            <a:r>
              <a:rPr lang="pt-PT" altLang="pt-PT" sz="2800" dirty="0" err="1"/>
              <a:t>the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maximum</a:t>
            </a:r>
            <a:r>
              <a:rPr lang="pt-PT" altLang="pt-PT" sz="2800" dirty="0"/>
              <a:t> </a:t>
            </a:r>
            <a:r>
              <a:rPr lang="pt-PT" altLang="pt-PT" sz="2800" dirty="0" err="1"/>
              <a:t>value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allowed</a:t>
            </a:r>
            <a:r>
              <a:rPr lang="pt-PT" altLang="pt-PT" sz="2800" dirty="0"/>
              <a:t> </a:t>
            </a:r>
            <a:r>
              <a:rPr lang="pt-PT" altLang="pt-PT" sz="2800" dirty="0" err="1"/>
              <a:t>by</a:t>
            </a:r>
            <a:r>
              <a:rPr lang="pt-PT" altLang="pt-PT" sz="2800" dirty="0"/>
              <a:t> </a:t>
            </a:r>
            <a:r>
              <a:rPr lang="pt-PT" altLang="pt-PT" sz="2800" dirty="0" err="1"/>
              <a:t>quantization</a:t>
            </a:r>
            <a:r>
              <a:rPr lang="pt-PT" altLang="pt-PT" sz="2800" dirty="0"/>
              <a:t> (</a:t>
            </a:r>
            <a:r>
              <a:rPr lang="pt-PT" altLang="pt-PT" sz="2800" i="1" dirty="0" err="1"/>
              <a:t>max</a:t>
            </a:r>
            <a:r>
              <a:rPr lang="pt-PT" altLang="pt-PT" sz="2800" i="1" dirty="0"/>
              <a:t>)</a:t>
            </a:r>
          </a:p>
          <a:p>
            <a:pPr eaLnBrk="1" hangingPunct="1"/>
            <a:r>
              <a:rPr lang="pt-PT" altLang="pt-PT" sz="2800" dirty="0"/>
              <a:t>For 8 bits: 255</a:t>
            </a:r>
          </a:p>
          <a:p>
            <a:pPr eaLnBrk="1" hangingPunct="1"/>
            <a:r>
              <a:rPr lang="pt-PT" altLang="pt-PT" sz="2800" dirty="0" err="1"/>
              <a:t>Then</a:t>
            </a:r>
            <a:r>
              <a:rPr lang="pt-PT" altLang="pt-PT" sz="2800" dirty="0"/>
              <a:t>: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40AB4E21-0349-49F8-840D-CEDDD690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86526932-8405-4D95-A1ED-0C123987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9" name="Object 10">
            <a:extLst>
              <a:ext uri="{FF2B5EF4-FFF2-40B4-BE49-F238E27FC236}">
                <a16:creationId xmlns:a16="http://schemas.microsoft.com/office/drawing/2014/main" id="{A0742D4F-CD8B-4CB4-B8B0-0F685713A47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44575" y="4549775"/>
          <a:ext cx="34559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31800" progId="Equation.3">
                  <p:embed/>
                </p:oleObj>
              </mc:Choice>
              <mc:Fallback>
                <p:oleObj name="Equation" r:id="rId3" imgW="1435100" imgH="431800" progId="Equation.3">
                  <p:embed/>
                  <p:pic>
                    <p:nvPicPr>
                      <p:cNvPr id="13319" name="Object 10">
                        <a:extLst>
                          <a:ext uri="{FF2B5EF4-FFF2-40B4-BE49-F238E27FC236}">
                            <a16:creationId xmlns:a16="http://schemas.microsoft.com/office/drawing/2014/main" id="{A0742D4F-CD8B-4CB4-B8B0-0F685713A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549775"/>
                        <a:ext cx="345598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C23B4-07C5-49BE-BAA5-2C5927612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1646</Words>
  <Application>Microsoft Office PowerPoint</Application>
  <PresentationFormat>On-screen Show (4:3)</PresentationFormat>
  <Paragraphs>319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Trebuchet MS</vt:lpstr>
      <vt:lpstr>Modelo de apresentação predefinido</vt:lpstr>
      <vt:lpstr>Equation</vt:lpstr>
      <vt:lpstr>Equação</vt:lpstr>
      <vt:lpstr>PowerPoint Presentation</vt:lpstr>
      <vt:lpstr>Outline</vt:lpstr>
      <vt:lpstr>Topic: Dynamic Range Manipulation</vt:lpstr>
      <vt:lpstr>Manipulation</vt:lpstr>
      <vt:lpstr>Digital Images</vt:lpstr>
      <vt:lpstr>Pixel Manipulation</vt:lpstr>
      <vt:lpstr>Image Domain</vt:lpstr>
      <vt:lpstr>Image Negative</vt:lpstr>
      <vt:lpstr>Image Negative</vt:lpstr>
      <vt:lpstr>Dynamic Range Manipulation</vt:lpstr>
      <vt:lpstr>Example – Contrast Stretching</vt:lpstr>
      <vt:lpstr>DRM Example – Contrast Stretching</vt:lpstr>
      <vt:lpstr>Example – Hist. Equalization</vt:lpstr>
      <vt:lpstr>Example – Hist. Equalization</vt:lpstr>
      <vt:lpstr>Other DRM functions</vt:lpstr>
      <vt:lpstr>Contrast Stretching</vt:lpstr>
      <vt:lpstr>Histogram Processing</vt:lpstr>
      <vt:lpstr>Types of Image Histograms</vt:lpstr>
      <vt:lpstr>Types of Image Histograms</vt:lpstr>
      <vt:lpstr>Histogram Equalization</vt:lpstr>
      <vt:lpstr>Histogram Equalization</vt:lpstr>
      <vt:lpstr>Topic: Neighborhoods and Connectivity</vt:lpstr>
      <vt:lpstr>4-Neighbors</vt:lpstr>
      <vt:lpstr>8-Neighbors</vt:lpstr>
      <vt:lpstr>Connectivity</vt:lpstr>
      <vt:lpstr>4 and 8-Connectivity</vt:lpstr>
      <vt:lpstr>Distances</vt:lpstr>
      <vt:lpstr>D4 Distance</vt:lpstr>
      <vt:lpstr>D8 Distance</vt:lpstr>
      <vt:lpstr>Euclidean Distance</vt:lpstr>
      <vt:lpstr>Topic: Image Arithmetic</vt:lpstr>
      <vt:lpstr>Arithmetic operations between images</vt:lpstr>
      <vt:lpstr>Arithmetic operations between images</vt:lpstr>
      <vt:lpstr>Arithmetic operations between images</vt:lpstr>
      <vt:lpstr>Image Arithmetic</vt:lpstr>
      <vt:lpstr>PowerPoint Presentation</vt:lpstr>
      <vt:lpstr>Logic Operations</vt:lpstr>
      <vt:lpstr>Topic: Example: Background Subtraction</vt:lpstr>
      <vt:lpstr>Example: Background Subtraction</vt:lpstr>
      <vt:lpstr>Background Subtraction</vt:lpstr>
      <vt:lpstr>Background Subtraction</vt:lpstr>
      <vt:lpstr>Background Subtraction</vt:lpstr>
      <vt:lpstr>Background Subtraction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471</cp:revision>
  <cp:lastPrinted>2020-08-26T14:59:48Z</cp:lastPrinted>
  <dcterms:created xsi:type="dcterms:W3CDTF">2006-09-04T13:22:43Z</dcterms:created>
  <dcterms:modified xsi:type="dcterms:W3CDTF">2021-10-11T13:16:52Z</dcterms:modified>
</cp:coreProperties>
</file>